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7"/>
  </p:notesMasterIdLst>
  <p:sldIdLst>
    <p:sldId id="1700" r:id="rId2"/>
    <p:sldId id="1592" r:id="rId3"/>
    <p:sldId id="1595" r:id="rId4"/>
    <p:sldId id="1668" r:id="rId5"/>
    <p:sldId id="1696" r:id="rId6"/>
    <p:sldId id="1729" r:id="rId7"/>
    <p:sldId id="1694" r:id="rId8"/>
    <p:sldId id="1718" r:id="rId9"/>
    <p:sldId id="1719" r:id="rId10"/>
    <p:sldId id="1720" r:id="rId11"/>
    <p:sldId id="1721" r:id="rId12"/>
    <p:sldId id="1751" r:id="rId13"/>
    <p:sldId id="1659" r:id="rId14"/>
    <p:sldId id="1661" r:id="rId15"/>
    <p:sldId id="1752" r:id="rId16"/>
    <p:sldId id="1753" r:id="rId17"/>
    <p:sldId id="1756" r:id="rId18"/>
    <p:sldId id="1754" r:id="rId19"/>
    <p:sldId id="1757" r:id="rId20"/>
    <p:sldId id="1758" r:id="rId21"/>
    <p:sldId id="1755" r:id="rId22"/>
    <p:sldId id="1759" r:id="rId23"/>
    <p:sldId id="1691" r:id="rId24"/>
    <p:sldId id="1481" r:id="rId25"/>
    <p:sldId id="176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  <a:srgbClr val="66CCFF"/>
    <a:srgbClr val="000000"/>
    <a:srgbClr val="00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 autoAdjust="0"/>
    <p:restoredTop sz="95734" autoAdjust="0"/>
  </p:normalViewPr>
  <p:slideViewPr>
    <p:cSldViewPr>
      <p:cViewPr varScale="1">
        <p:scale>
          <a:sx n="69" d="100"/>
          <a:sy n="69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19F78-A59A-4971-8FF7-5D982F20B375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54312-CEF3-4C75-AA48-A1DAE5BAB10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2000" b="1" dirty="0">
              <a:solidFill>
                <a:schemeClr val="tx1"/>
              </a:solidFill>
              <a:latin typeface="Arial" pitchFamily="34" charset="0"/>
              <a:cs typeface="Angsana New" pitchFamily="18" charset="-34"/>
            </a:rPr>
            <a:t>ჯანდაცვის საინფორმაციო სისტემის </a:t>
          </a:r>
        </a:p>
        <a:p>
          <a:r>
            <a:rPr lang="ka-GE" sz="2000" b="1" dirty="0">
              <a:solidFill>
                <a:schemeClr val="tx1"/>
              </a:solidFill>
              <a:latin typeface="Arial" pitchFamily="34" charset="0"/>
              <a:cs typeface="Angsana New" pitchFamily="18" charset="-34"/>
            </a:rPr>
            <a:t>კომპონენტები და სტანდარტები</a:t>
          </a:r>
          <a:endParaRPr lang="en-US" sz="2000" dirty="0">
            <a:solidFill>
              <a:schemeClr val="tx1"/>
            </a:solidFill>
          </a:endParaRPr>
        </a:p>
      </dgm:t>
    </dgm:pt>
    <dgm:pt modelId="{97C4B853-263C-4AEC-9C63-07BD4C9FF66B}" type="parTrans" cxnId="{850D01CB-06A5-4695-8942-65B4447EC59D}">
      <dgm:prSet/>
      <dgm:spPr/>
      <dgm:t>
        <a:bodyPr/>
        <a:lstStyle/>
        <a:p>
          <a:endParaRPr lang="en-US" sz="2000"/>
        </a:p>
      </dgm:t>
    </dgm:pt>
    <dgm:pt modelId="{1D5B154C-430C-4BB4-A4BE-2960B52EEDB5}" type="sibTrans" cxnId="{850D01CB-06A5-4695-8942-65B4447EC59D}">
      <dgm:prSet/>
      <dgm:spPr/>
      <dgm:t>
        <a:bodyPr/>
        <a:lstStyle/>
        <a:p>
          <a:endParaRPr lang="en-US" sz="2000"/>
        </a:p>
      </dgm:t>
    </dgm:pt>
    <dgm:pt modelId="{01086D3E-2D88-4C1D-8C57-89EFF67660F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რესურსები</a:t>
          </a:r>
          <a:endParaRPr lang="en-US" sz="2000" dirty="0"/>
        </a:p>
      </dgm:t>
    </dgm:pt>
    <dgm:pt modelId="{41CA23ED-9177-4809-AB09-F1F449C193B8}" type="parTrans" cxnId="{9E99B28D-062B-443A-99D1-6C3AD166A9E6}">
      <dgm:prSet/>
      <dgm:spPr/>
      <dgm:t>
        <a:bodyPr/>
        <a:lstStyle/>
        <a:p>
          <a:endParaRPr lang="en-US" sz="2000"/>
        </a:p>
      </dgm:t>
    </dgm:pt>
    <dgm:pt modelId="{1BAB869F-0C79-4A89-B34E-A4D7AA0C9EC6}" type="sibTrans" cxnId="{9E99B28D-062B-443A-99D1-6C3AD166A9E6}">
      <dgm:prSet/>
      <dgm:spPr/>
      <dgm:t>
        <a:bodyPr/>
        <a:lstStyle/>
        <a:p>
          <a:endParaRPr lang="en-US" sz="2000"/>
        </a:p>
      </dgm:t>
    </dgm:pt>
    <dgm:pt modelId="{10841BD8-60C1-48CC-AABA-9D1CE1B768F6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ინფორმაციული პროდუქტები</a:t>
          </a:r>
          <a:endParaRPr lang="en-US" sz="2000" dirty="0"/>
        </a:p>
      </dgm:t>
    </dgm:pt>
    <dgm:pt modelId="{299BA463-8631-4C00-B7A7-EA55CE99E85C}" type="parTrans" cxnId="{B1A0F1E5-3AB8-40F2-AA80-F0A470163B30}">
      <dgm:prSet/>
      <dgm:spPr/>
      <dgm:t>
        <a:bodyPr/>
        <a:lstStyle/>
        <a:p>
          <a:endParaRPr lang="en-US" sz="2000"/>
        </a:p>
      </dgm:t>
    </dgm:pt>
    <dgm:pt modelId="{B328655E-A717-4278-B158-B6F4AF3E56AA}" type="sibTrans" cxnId="{B1A0F1E5-3AB8-40F2-AA80-F0A470163B30}">
      <dgm:prSet/>
      <dgm:spPr/>
      <dgm:t>
        <a:bodyPr/>
        <a:lstStyle/>
        <a:p>
          <a:endParaRPr lang="en-US" sz="2000"/>
        </a:p>
      </dgm:t>
    </dgm:pt>
    <dgm:pt modelId="{083D8CF0-117C-47A1-A44E-BACF4239F29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a-GE" sz="2000" b="1" dirty="0">
              <a:solidFill>
                <a:schemeClr val="tx1"/>
              </a:solidFill>
            </a:rPr>
            <a:t>ჯანდაცვის საინფორმაციო სისტემის განმტკიცება </a:t>
          </a:r>
          <a:endParaRPr lang="en-US" sz="2000" b="1" dirty="0">
            <a:solidFill>
              <a:schemeClr val="tx1"/>
            </a:solidFill>
          </a:endParaRPr>
        </a:p>
      </dgm:t>
    </dgm:pt>
    <dgm:pt modelId="{94A02BFD-8E06-4611-8ECB-AFC8E53AE663}" type="parTrans" cxnId="{08071B8B-7E8B-40D7-9CE6-C5F73DF1F7EB}">
      <dgm:prSet/>
      <dgm:spPr/>
      <dgm:t>
        <a:bodyPr/>
        <a:lstStyle/>
        <a:p>
          <a:endParaRPr lang="en-US" sz="2000"/>
        </a:p>
      </dgm:t>
    </dgm:pt>
    <dgm:pt modelId="{FC172E27-18AA-410E-B1DF-637CE0F06789}" type="sibTrans" cxnId="{08071B8B-7E8B-40D7-9CE6-C5F73DF1F7EB}">
      <dgm:prSet/>
      <dgm:spPr/>
      <dgm:t>
        <a:bodyPr/>
        <a:lstStyle/>
        <a:p>
          <a:endParaRPr lang="en-US" sz="2000"/>
        </a:p>
      </dgm:t>
    </dgm:pt>
    <dgm:pt modelId="{D053AB81-2B03-4C34-A5BE-2459306C5121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solidFill>
                <a:schemeClr val="tx1"/>
              </a:solidFill>
            </a:rPr>
            <a:t>პრინციპები</a:t>
          </a:r>
          <a:endParaRPr lang="en-US" sz="2000" b="1" dirty="0"/>
        </a:p>
      </dgm:t>
    </dgm:pt>
    <dgm:pt modelId="{7D21406F-F12E-47A9-B58A-3519B2A74C93}" type="parTrans" cxnId="{30C62E62-3360-4193-91D5-5E355CD6A03A}">
      <dgm:prSet/>
      <dgm:spPr/>
      <dgm:t>
        <a:bodyPr/>
        <a:lstStyle/>
        <a:p>
          <a:endParaRPr lang="en-US" sz="2000"/>
        </a:p>
      </dgm:t>
    </dgm:pt>
    <dgm:pt modelId="{72B528B4-205E-4D10-A138-B42E8AA1F586}" type="sibTrans" cxnId="{30C62E62-3360-4193-91D5-5E355CD6A03A}">
      <dgm:prSet/>
      <dgm:spPr/>
      <dgm:t>
        <a:bodyPr/>
        <a:lstStyle/>
        <a:p>
          <a:endParaRPr lang="en-US" sz="2000"/>
        </a:p>
      </dgm:t>
    </dgm:pt>
    <dgm:pt modelId="{6642353C-9F7A-4555-85CA-FB7DDAA27C3D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a-GE" sz="2000" b="1" dirty="0">
              <a:solidFill>
                <a:schemeClr val="tx1"/>
              </a:solidFill>
            </a:rPr>
            <a:t>ინსტრუმენტები</a:t>
          </a:r>
          <a:endParaRPr lang="en-US" sz="2000" dirty="0"/>
        </a:p>
      </dgm:t>
    </dgm:pt>
    <dgm:pt modelId="{F1B819DA-426A-4501-A1A6-ADD25C48295E}" type="parTrans" cxnId="{EEB362FC-2D2C-42AE-89E2-86BD330EF704}">
      <dgm:prSet/>
      <dgm:spPr/>
      <dgm:t>
        <a:bodyPr/>
        <a:lstStyle/>
        <a:p>
          <a:endParaRPr lang="en-US" sz="2000"/>
        </a:p>
      </dgm:t>
    </dgm:pt>
    <dgm:pt modelId="{C8BC8346-24B3-4333-BE1B-58DE13BE4CC6}" type="sibTrans" cxnId="{EEB362FC-2D2C-42AE-89E2-86BD330EF704}">
      <dgm:prSet/>
      <dgm:spPr/>
      <dgm:t>
        <a:bodyPr/>
        <a:lstStyle/>
        <a:p>
          <a:endParaRPr lang="en-US" sz="2000"/>
        </a:p>
      </dgm:t>
    </dgm:pt>
    <dgm:pt modelId="{EFC10E30-40E6-405B-9002-6B4E1E871E46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ინდიკატორები</a:t>
          </a:r>
          <a:endParaRPr lang="en-US" sz="2000" b="1" dirty="0">
            <a:latin typeface="Arial" pitchFamily="34" charset="0"/>
            <a:cs typeface="Angsana New" pitchFamily="18" charset="-34"/>
          </a:endParaRPr>
        </a:p>
      </dgm:t>
    </dgm:pt>
    <dgm:pt modelId="{1FB3C1C9-CE8D-438B-846C-9CA73796BB6A}" type="parTrans" cxnId="{3E582BBF-5408-4588-9E0D-C85A59DA8A2B}">
      <dgm:prSet/>
      <dgm:spPr/>
      <dgm:t>
        <a:bodyPr/>
        <a:lstStyle/>
        <a:p>
          <a:endParaRPr lang="en-US" sz="2000"/>
        </a:p>
      </dgm:t>
    </dgm:pt>
    <dgm:pt modelId="{82197A5F-F8A3-44DF-B8E4-71BB824EBCF2}" type="sibTrans" cxnId="{3E582BBF-5408-4588-9E0D-C85A59DA8A2B}">
      <dgm:prSet/>
      <dgm:spPr/>
      <dgm:t>
        <a:bodyPr/>
        <a:lstStyle/>
        <a:p>
          <a:endParaRPr lang="en-US" sz="2000"/>
        </a:p>
      </dgm:t>
    </dgm:pt>
    <dgm:pt modelId="{7D78E794-9888-4AC0-8DE0-815B149C6059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მონაცემთა წყაროები</a:t>
          </a:r>
          <a:endParaRPr lang="en-US" sz="2000" b="1" dirty="0">
            <a:latin typeface="Arial" pitchFamily="34" charset="0"/>
            <a:cs typeface="Angsana New" pitchFamily="18" charset="-34"/>
          </a:endParaRPr>
        </a:p>
      </dgm:t>
    </dgm:pt>
    <dgm:pt modelId="{20C564C5-85C4-48EC-BE02-77AD63F12BDC}" type="parTrans" cxnId="{0988CF96-CC9B-4F37-8597-9DA0E814C662}">
      <dgm:prSet/>
      <dgm:spPr/>
      <dgm:t>
        <a:bodyPr/>
        <a:lstStyle/>
        <a:p>
          <a:endParaRPr lang="en-US" sz="2000"/>
        </a:p>
      </dgm:t>
    </dgm:pt>
    <dgm:pt modelId="{3215B59C-E6D1-4818-A63C-16A751455DAF}" type="sibTrans" cxnId="{0988CF96-CC9B-4F37-8597-9DA0E814C662}">
      <dgm:prSet/>
      <dgm:spPr/>
      <dgm:t>
        <a:bodyPr/>
        <a:lstStyle/>
        <a:p>
          <a:endParaRPr lang="en-US" sz="2000"/>
        </a:p>
      </dgm:t>
    </dgm:pt>
    <dgm:pt modelId="{80B150FC-EC19-47EF-B537-0B90708A5660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მონაცემთა მართვა</a:t>
          </a:r>
          <a:endParaRPr lang="en-US" sz="2000" b="1" dirty="0">
            <a:latin typeface="Arial" pitchFamily="34" charset="0"/>
            <a:cs typeface="Angsana New" pitchFamily="18" charset="-34"/>
          </a:endParaRPr>
        </a:p>
      </dgm:t>
    </dgm:pt>
    <dgm:pt modelId="{C6A9AB84-C2E5-47AD-B4F8-1AAD2BAC824E}" type="parTrans" cxnId="{32312370-11CB-447F-974F-A0D8FEEB02A4}">
      <dgm:prSet/>
      <dgm:spPr/>
      <dgm:t>
        <a:bodyPr/>
        <a:lstStyle/>
        <a:p>
          <a:endParaRPr lang="en-US" sz="2000"/>
        </a:p>
      </dgm:t>
    </dgm:pt>
    <dgm:pt modelId="{46248535-F44B-4A7E-8AEE-3E07E59A0E75}" type="sibTrans" cxnId="{32312370-11CB-447F-974F-A0D8FEEB02A4}">
      <dgm:prSet/>
      <dgm:spPr/>
      <dgm:t>
        <a:bodyPr/>
        <a:lstStyle/>
        <a:p>
          <a:endParaRPr lang="en-US" sz="2000"/>
        </a:p>
      </dgm:t>
    </dgm:pt>
    <dgm:pt modelId="{7EA79BA0-9A90-427F-9488-D3C9A31A9752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 გავრცელება და </a:t>
          </a:r>
          <a:endParaRPr lang="en-US" sz="2000" b="1" dirty="0">
            <a:latin typeface="Arial" pitchFamily="34" charset="0"/>
            <a:cs typeface="Angsana New" pitchFamily="18" charset="-34"/>
          </a:endParaRPr>
        </a:p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a-GE" sz="2000" b="1" dirty="0">
              <a:latin typeface="Arial" pitchFamily="34" charset="0"/>
              <a:cs typeface="Angsana New" pitchFamily="18" charset="-34"/>
            </a:rPr>
            <a:t>გამოყენება</a:t>
          </a:r>
        </a:p>
      </dgm:t>
    </dgm:pt>
    <dgm:pt modelId="{9E9BCF99-C40A-471A-8B55-ECFD09B89732}" type="parTrans" cxnId="{9ECC90AD-C8AF-441B-89DD-237BF96F9057}">
      <dgm:prSet/>
      <dgm:spPr/>
      <dgm:t>
        <a:bodyPr/>
        <a:lstStyle/>
        <a:p>
          <a:endParaRPr lang="en-US" sz="2000"/>
        </a:p>
      </dgm:t>
    </dgm:pt>
    <dgm:pt modelId="{54B13D27-76D5-4B6E-830E-9C927BE47937}" type="sibTrans" cxnId="{9ECC90AD-C8AF-441B-89DD-237BF96F9057}">
      <dgm:prSet/>
      <dgm:spPr/>
      <dgm:t>
        <a:bodyPr/>
        <a:lstStyle/>
        <a:p>
          <a:endParaRPr lang="en-US" sz="2000"/>
        </a:p>
      </dgm:t>
    </dgm:pt>
    <dgm:pt modelId="{4E78AD03-6D34-4F25-BEDA-7529BF3DAB27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ka-GE" sz="2000" b="1" dirty="0"/>
            <a:t>პროცესი</a:t>
          </a:r>
          <a:endParaRPr lang="en-US" sz="2000" b="1" dirty="0"/>
        </a:p>
        <a:p>
          <a:pPr algn="l"/>
          <a:r>
            <a:rPr lang="ka-GE" sz="1800" dirty="0"/>
            <a:t>- მმართველობა, კოორდინაცია და შეფასება</a:t>
          </a:r>
        </a:p>
        <a:p>
          <a:pPr algn="l"/>
          <a:r>
            <a:rPr lang="ka-GE" sz="1800" dirty="0"/>
            <a:t>- პრიორიტეტების განსაზღვრა და დაგეგმვა</a:t>
          </a:r>
        </a:p>
        <a:p>
          <a:pPr algn="l"/>
          <a:r>
            <a:rPr lang="ka-GE" sz="1800" dirty="0"/>
            <a:t>- ჯანდაცვის სისტემის განმტკიცების აქტივობების დანერგვა</a:t>
          </a:r>
          <a:endParaRPr lang="en-US" sz="1800" dirty="0"/>
        </a:p>
      </dgm:t>
    </dgm:pt>
    <dgm:pt modelId="{119B0897-4FC3-4154-B6C9-1BFB150B3977}" type="parTrans" cxnId="{AE3B7E37-B913-426C-B4C0-6BFC700E63B3}">
      <dgm:prSet/>
      <dgm:spPr/>
      <dgm:t>
        <a:bodyPr/>
        <a:lstStyle/>
        <a:p>
          <a:endParaRPr lang="en-US"/>
        </a:p>
      </dgm:t>
    </dgm:pt>
    <dgm:pt modelId="{FBBA81F9-0469-4BE3-B1BF-CB4434AF6D07}" type="sibTrans" cxnId="{AE3B7E37-B913-426C-B4C0-6BFC700E63B3}">
      <dgm:prSet/>
      <dgm:spPr/>
      <dgm:t>
        <a:bodyPr/>
        <a:lstStyle/>
        <a:p>
          <a:endParaRPr lang="en-US"/>
        </a:p>
      </dgm:t>
    </dgm:pt>
    <dgm:pt modelId="{620B1AEE-6F36-4F2A-9775-CF99D42F0064}" type="pres">
      <dgm:prSet presAssocID="{23D19F78-A59A-4971-8FF7-5D982F20B3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C8C349-0F5B-41DE-8D84-26E8C3FBBBAA}" type="pres">
      <dgm:prSet presAssocID="{F1C54312-CEF3-4C75-AA48-A1DAE5BAB106}" presName="root" presStyleCnt="0"/>
      <dgm:spPr/>
    </dgm:pt>
    <dgm:pt modelId="{D3E1E3DC-6D16-43D6-A9BC-4AD1C0A25332}" type="pres">
      <dgm:prSet presAssocID="{F1C54312-CEF3-4C75-AA48-A1DAE5BAB106}" presName="rootComposite" presStyleCnt="0"/>
      <dgm:spPr/>
    </dgm:pt>
    <dgm:pt modelId="{5E6EEAFF-476C-4C2A-A946-81F9A32740A7}" type="pres">
      <dgm:prSet presAssocID="{F1C54312-CEF3-4C75-AA48-A1DAE5BAB106}" presName="rootText" presStyleLbl="node1" presStyleIdx="0" presStyleCnt="2" custScaleX="314900" custScaleY="183557"/>
      <dgm:spPr/>
      <dgm:t>
        <a:bodyPr/>
        <a:lstStyle/>
        <a:p>
          <a:endParaRPr lang="en-US"/>
        </a:p>
      </dgm:t>
    </dgm:pt>
    <dgm:pt modelId="{827B6216-2D67-4D5D-99EA-92A529D69D25}" type="pres">
      <dgm:prSet presAssocID="{F1C54312-CEF3-4C75-AA48-A1DAE5BAB106}" presName="rootConnector" presStyleLbl="node1" presStyleIdx="0" presStyleCnt="2"/>
      <dgm:spPr/>
      <dgm:t>
        <a:bodyPr/>
        <a:lstStyle/>
        <a:p>
          <a:endParaRPr lang="en-US"/>
        </a:p>
      </dgm:t>
    </dgm:pt>
    <dgm:pt modelId="{E7E394DF-1D9C-449D-B9ED-C059DB430406}" type="pres">
      <dgm:prSet presAssocID="{F1C54312-CEF3-4C75-AA48-A1DAE5BAB106}" presName="childShape" presStyleCnt="0"/>
      <dgm:spPr/>
    </dgm:pt>
    <dgm:pt modelId="{F469794E-FDD9-494B-BFF5-32FF2444DFF9}" type="pres">
      <dgm:prSet presAssocID="{41CA23ED-9177-4809-AB09-F1F449C193B8}" presName="Name13" presStyleLbl="parChTrans1D2" presStyleIdx="0" presStyleCnt="9"/>
      <dgm:spPr/>
      <dgm:t>
        <a:bodyPr/>
        <a:lstStyle/>
        <a:p>
          <a:endParaRPr lang="en-US"/>
        </a:p>
      </dgm:t>
    </dgm:pt>
    <dgm:pt modelId="{6D15C4C0-84D3-4AF4-BC4C-1B218E51A6C4}" type="pres">
      <dgm:prSet presAssocID="{01086D3E-2D88-4C1D-8C57-89EFF67660F5}" presName="childText" presStyleLbl="bgAcc1" presStyleIdx="0" presStyleCnt="9" custScaleX="270117" custScaleY="99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F6269-ABF1-4CAD-BD3A-63C768855394}" type="pres">
      <dgm:prSet presAssocID="{1FB3C1C9-CE8D-438B-846C-9CA73796BB6A}" presName="Name13" presStyleLbl="parChTrans1D2" presStyleIdx="1" presStyleCnt="9"/>
      <dgm:spPr/>
      <dgm:t>
        <a:bodyPr/>
        <a:lstStyle/>
        <a:p>
          <a:endParaRPr lang="en-US"/>
        </a:p>
      </dgm:t>
    </dgm:pt>
    <dgm:pt modelId="{E973FA51-1A27-494A-A059-2F40962CCAA0}" type="pres">
      <dgm:prSet presAssocID="{EFC10E30-40E6-405B-9002-6B4E1E871E46}" presName="childText" presStyleLbl="bgAcc1" presStyleIdx="1" presStyleCnt="9" custScaleX="269638" custScaleY="87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FA618-3B80-49B7-B39D-149832DD9963}" type="pres">
      <dgm:prSet presAssocID="{20C564C5-85C4-48EC-BE02-77AD63F12BDC}" presName="Name13" presStyleLbl="parChTrans1D2" presStyleIdx="2" presStyleCnt="9"/>
      <dgm:spPr/>
      <dgm:t>
        <a:bodyPr/>
        <a:lstStyle/>
        <a:p>
          <a:endParaRPr lang="en-US"/>
        </a:p>
      </dgm:t>
    </dgm:pt>
    <dgm:pt modelId="{EA911CAF-03E5-4903-B709-855676F7DD8A}" type="pres">
      <dgm:prSet presAssocID="{7D78E794-9888-4AC0-8DE0-815B149C6059}" presName="childText" presStyleLbl="bgAcc1" presStyleIdx="2" presStyleCnt="9" custScaleX="270779" custScaleY="97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C8680-E7B8-4D39-9046-B8E82DB024A0}" type="pres">
      <dgm:prSet presAssocID="{C6A9AB84-C2E5-47AD-B4F8-1AAD2BAC824E}" presName="Name13" presStyleLbl="parChTrans1D2" presStyleIdx="3" presStyleCnt="9"/>
      <dgm:spPr/>
      <dgm:t>
        <a:bodyPr/>
        <a:lstStyle/>
        <a:p>
          <a:endParaRPr lang="en-US"/>
        </a:p>
      </dgm:t>
    </dgm:pt>
    <dgm:pt modelId="{90AA7E63-B7F3-4E4D-817D-86F951B72FF5}" type="pres">
      <dgm:prSet presAssocID="{80B150FC-EC19-47EF-B537-0B90708A5660}" presName="childText" presStyleLbl="bgAcc1" presStyleIdx="3" presStyleCnt="9" custScaleX="268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6D94E-3D36-4350-9ABB-0D6ED48EB3EC}" type="pres">
      <dgm:prSet presAssocID="{299BA463-8631-4C00-B7A7-EA55CE99E85C}" presName="Name13" presStyleLbl="parChTrans1D2" presStyleIdx="4" presStyleCnt="9"/>
      <dgm:spPr/>
      <dgm:t>
        <a:bodyPr/>
        <a:lstStyle/>
        <a:p>
          <a:endParaRPr lang="en-US"/>
        </a:p>
      </dgm:t>
    </dgm:pt>
    <dgm:pt modelId="{1FEF274B-5B36-40A6-BE69-3760A1C0F7E3}" type="pres">
      <dgm:prSet presAssocID="{10841BD8-60C1-48CC-AABA-9D1CE1B768F6}" presName="childText" presStyleLbl="bgAcc1" presStyleIdx="4" presStyleCnt="9" custScaleX="270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D2CD2-1C61-4658-9914-7D56856E6953}" type="pres">
      <dgm:prSet presAssocID="{9E9BCF99-C40A-471A-8B55-ECFD09B89732}" presName="Name13" presStyleLbl="parChTrans1D2" presStyleIdx="5" presStyleCnt="9"/>
      <dgm:spPr/>
      <dgm:t>
        <a:bodyPr/>
        <a:lstStyle/>
        <a:p>
          <a:endParaRPr lang="en-US"/>
        </a:p>
      </dgm:t>
    </dgm:pt>
    <dgm:pt modelId="{2274CD99-270A-4A2B-8B35-B4D2BC941B86}" type="pres">
      <dgm:prSet presAssocID="{7EA79BA0-9A90-427F-9488-D3C9A31A9752}" presName="childText" presStyleLbl="bgAcc1" presStyleIdx="5" presStyleCnt="9" custScaleX="26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9E136-7BEF-479D-B076-516850564ADD}" type="pres">
      <dgm:prSet presAssocID="{083D8CF0-117C-47A1-A44E-BACF4239F294}" presName="root" presStyleCnt="0"/>
      <dgm:spPr/>
    </dgm:pt>
    <dgm:pt modelId="{827C7B7B-7ECC-40ED-B299-0CA3C6644765}" type="pres">
      <dgm:prSet presAssocID="{083D8CF0-117C-47A1-A44E-BACF4239F294}" presName="rootComposite" presStyleCnt="0"/>
      <dgm:spPr/>
    </dgm:pt>
    <dgm:pt modelId="{BD4D1C39-E186-4E99-A62D-635FFCD48B54}" type="pres">
      <dgm:prSet presAssocID="{083D8CF0-117C-47A1-A44E-BACF4239F294}" presName="rootText" presStyleLbl="node1" presStyleIdx="1" presStyleCnt="2" custScaleX="300751" custScaleY="176787" custLinFactNeighborX="-5240"/>
      <dgm:spPr/>
      <dgm:t>
        <a:bodyPr/>
        <a:lstStyle/>
        <a:p>
          <a:endParaRPr lang="en-US"/>
        </a:p>
      </dgm:t>
    </dgm:pt>
    <dgm:pt modelId="{0458DE88-E894-4034-A8DA-091E1FAA455F}" type="pres">
      <dgm:prSet presAssocID="{083D8CF0-117C-47A1-A44E-BACF4239F294}" presName="rootConnector" presStyleLbl="node1" presStyleIdx="1" presStyleCnt="2"/>
      <dgm:spPr/>
      <dgm:t>
        <a:bodyPr/>
        <a:lstStyle/>
        <a:p>
          <a:endParaRPr lang="en-US"/>
        </a:p>
      </dgm:t>
    </dgm:pt>
    <dgm:pt modelId="{6D217F1E-0C16-4602-8B80-46FFBAD60024}" type="pres">
      <dgm:prSet presAssocID="{083D8CF0-117C-47A1-A44E-BACF4239F294}" presName="childShape" presStyleCnt="0"/>
      <dgm:spPr/>
    </dgm:pt>
    <dgm:pt modelId="{BA67E537-8847-4448-A289-3589A10617DE}" type="pres">
      <dgm:prSet presAssocID="{7D21406F-F12E-47A9-B58A-3519B2A74C93}" presName="Name13" presStyleLbl="parChTrans1D2" presStyleIdx="6" presStyleCnt="9"/>
      <dgm:spPr/>
      <dgm:t>
        <a:bodyPr/>
        <a:lstStyle/>
        <a:p>
          <a:endParaRPr lang="en-US"/>
        </a:p>
      </dgm:t>
    </dgm:pt>
    <dgm:pt modelId="{4089ADD1-E06F-4C4E-8B09-7FE306BC8D9D}" type="pres">
      <dgm:prSet presAssocID="{D053AB81-2B03-4C34-A5BE-2459306C5121}" presName="childText" presStyleLbl="bgAcc1" presStyleIdx="6" presStyleCnt="9" custScaleX="285755" custScaleY="51452" custLinFactNeighborX="-3448" custLinFactNeighborY="3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5D738-5CCA-4F31-84C2-0EA11C5C651A}" type="pres">
      <dgm:prSet presAssocID="{119B0897-4FC3-4154-B6C9-1BFB150B3977}" presName="Name13" presStyleLbl="parChTrans1D2" presStyleIdx="7" presStyleCnt="9"/>
      <dgm:spPr/>
      <dgm:t>
        <a:bodyPr/>
        <a:lstStyle/>
        <a:p>
          <a:endParaRPr lang="en-US"/>
        </a:p>
      </dgm:t>
    </dgm:pt>
    <dgm:pt modelId="{B838071C-D60A-414C-B765-D89CD5115E48}" type="pres">
      <dgm:prSet presAssocID="{4E78AD03-6D34-4F25-BEDA-7529BF3DAB27}" presName="childText" presStyleLbl="bgAcc1" presStyleIdx="7" presStyleCnt="9" custScaleX="295466" custScaleY="402902" custLinFactNeighborX="-1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B11C5-195D-4A58-9E72-466DE3E870A8}" type="pres">
      <dgm:prSet presAssocID="{F1B819DA-426A-4501-A1A6-ADD25C48295E}" presName="Name13" presStyleLbl="parChTrans1D2" presStyleIdx="8" presStyleCnt="9"/>
      <dgm:spPr/>
      <dgm:t>
        <a:bodyPr/>
        <a:lstStyle/>
        <a:p>
          <a:endParaRPr lang="en-US"/>
        </a:p>
      </dgm:t>
    </dgm:pt>
    <dgm:pt modelId="{13C914DB-A050-445F-847D-844213D6FFE2}" type="pres">
      <dgm:prSet presAssocID="{6642353C-9F7A-4555-85CA-FB7DDAA27C3D}" presName="childText" presStyleLbl="bgAcc1" presStyleIdx="8" presStyleCnt="9" custScaleX="289314" custScaleY="66832" custLinFactNeighborX="5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82BBF-5408-4588-9E0D-C85A59DA8A2B}" srcId="{F1C54312-CEF3-4C75-AA48-A1DAE5BAB106}" destId="{EFC10E30-40E6-405B-9002-6B4E1E871E46}" srcOrd="1" destOrd="0" parTransId="{1FB3C1C9-CE8D-438B-846C-9CA73796BB6A}" sibTransId="{82197A5F-F8A3-44DF-B8E4-71BB824EBCF2}"/>
    <dgm:cxn modelId="{0A0022A6-D455-4287-8321-E17418581108}" type="presOf" srcId="{D053AB81-2B03-4C34-A5BE-2459306C5121}" destId="{4089ADD1-E06F-4C4E-8B09-7FE306BC8D9D}" srcOrd="0" destOrd="0" presId="urn:microsoft.com/office/officeart/2005/8/layout/hierarchy3"/>
    <dgm:cxn modelId="{9C6522C8-ABD1-4F2E-B5EB-6DC0900A22AF}" type="presOf" srcId="{299BA463-8631-4C00-B7A7-EA55CE99E85C}" destId="{7956D94E-3D36-4350-9ABB-0D6ED48EB3EC}" srcOrd="0" destOrd="0" presId="urn:microsoft.com/office/officeart/2005/8/layout/hierarchy3"/>
    <dgm:cxn modelId="{08071B8B-7E8B-40D7-9CE6-C5F73DF1F7EB}" srcId="{23D19F78-A59A-4971-8FF7-5D982F20B375}" destId="{083D8CF0-117C-47A1-A44E-BACF4239F294}" srcOrd="1" destOrd="0" parTransId="{94A02BFD-8E06-4611-8ECB-AFC8E53AE663}" sibTransId="{FC172E27-18AA-410E-B1DF-637CE0F06789}"/>
    <dgm:cxn modelId="{78B91148-CC4F-4678-874F-0BDE7A49833A}" type="presOf" srcId="{7D21406F-F12E-47A9-B58A-3519B2A74C93}" destId="{BA67E537-8847-4448-A289-3589A10617DE}" srcOrd="0" destOrd="0" presId="urn:microsoft.com/office/officeart/2005/8/layout/hierarchy3"/>
    <dgm:cxn modelId="{6DF1AD11-96A2-4371-B689-8B6A1E6971B9}" type="presOf" srcId="{7D78E794-9888-4AC0-8DE0-815B149C6059}" destId="{EA911CAF-03E5-4903-B709-855676F7DD8A}" srcOrd="0" destOrd="0" presId="urn:microsoft.com/office/officeart/2005/8/layout/hierarchy3"/>
    <dgm:cxn modelId="{43EE7763-379B-4FD9-853F-478878BEDB40}" type="presOf" srcId="{7EA79BA0-9A90-427F-9488-D3C9A31A9752}" destId="{2274CD99-270A-4A2B-8B35-B4D2BC941B86}" srcOrd="0" destOrd="0" presId="urn:microsoft.com/office/officeart/2005/8/layout/hierarchy3"/>
    <dgm:cxn modelId="{2AD23001-6839-471E-B999-D83B33EC526A}" type="presOf" srcId="{20C564C5-85C4-48EC-BE02-77AD63F12BDC}" destId="{155FA618-3B80-49B7-B39D-149832DD9963}" srcOrd="0" destOrd="0" presId="urn:microsoft.com/office/officeart/2005/8/layout/hierarchy3"/>
    <dgm:cxn modelId="{818C15A1-BF6B-4FDA-A8EB-DCC8767B3A16}" type="presOf" srcId="{EFC10E30-40E6-405B-9002-6B4E1E871E46}" destId="{E973FA51-1A27-494A-A059-2F40962CCAA0}" srcOrd="0" destOrd="0" presId="urn:microsoft.com/office/officeart/2005/8/layout/hierarchy3"/>
    <dgm:cxn modelId="{9E99B28D-062B-443A-99D1-6C3AD166A9E6}" srcId="{F1C54312-CEF3-4C75-AA48-A1DAE5BAB106}" destId="{01086D3E-2D88-4C1D-8C57-89EFF67660F5}" srcOrd="0" destOrd="0" parTransId="{41CA23ED-9177-4809-AB09-F1F449C193B8}" sibTransId="{1BAB869F-0C79-4A89-B34E-A4D7AA0C9EC6}"/>
    <dgm:cxn modelId="{9ECC90AD-C8AF-441B-89DD-237BF96F9057}" srcId="{F1C54312-CEF3-4C75-AA48-A1DAE5BAB106}" destId="{7EA79BA0-9A90-427F-9488-D3C9A31A9752}" srcOrd="5" destOrd="0" parTransId="{9E9BCF99-C40A-471A-8B55-ECFD09B89732}" sibTransId="{54B13D27-76D5-4B6E-830E-9C927BE47937}"/>
    <dgm:cxn modelId="{CE94C0FB-D2C8-476C-9251-DFC471E69A22}" type="presOf" srcId="{F1B819DA-426A-4501-A1A6-ADD25C48295E}" destId="{8C7B11C5-195D-4A58-9E72-466DE3E870A8}" srcOrd="0" destOrd="0" presId="urn:microsoft.com/office/officeart/2005/8/layout/hierarchy3"/>
    <dgm:cxn modelId="{28D1F495-0C25-4404-B8DE-9F0D395F4EA8}" type="presOf" srcId="{01086D3E-2D88-4C1D-8C57-89EFF67660F5}" destId="{6D15C4C0-84D3-4AF4-BC4C-1B218E51A6C4}" srcOrd="0" destOrd="0" presId="urn:microsoft.com/office/officeart/2005/8/layout/hierarchy3"/>
    <dgm:cxn modelId="{0B77C550-8535-4EE2-BB27-2DE49A9B74FE}" type="presOf" srcId="{23D19F78-A59A-4971-8FF7-5D982F20B375}" destId="{620B1AEE-6F36-4F2A-9775-CF99D42F0064}" srcOrd="0" destOrd="0" presId="urn:microsoft.com/office/officeart/2005/8/layout/hierarchy3"/>
    <dgm:cxn modelId="{75B88FB6-04E7-4B85-9912-AB099AD2682C}" type="presOf" srcId="{F1C54312-CEF3-4C75-AA48-A1DAE5BAB106}" destId="{827B6216-2D67-4D5D-99EA-92A529D69D25}" srcOrd="1" destOrd="0" presId="urn:microsoft.com/office/officeart/2005/8/layout/hierarchy3"/>
    <dgm:cxn modelId="{B1A0F1E5-3AB8-40F2-AA80-F0A470163B30}" srcId="{F1C54312-CEF3-4C75-AA48-A1DAE5BAB106}" destId="{10841BD8-60C1-48CC-AABA-9D1CE1B768F6}" srcOrd="4" destOrd="0" parTransId="{299BA463-8631-4C00-B7A7-EA55CE99E85C}" sibTransId="{B328655E-A717-4278-B158-B6F4AF3E56AA}"/>
    <dgm:cxn modelId="{652531C6-89B4-4D76-BE1C-2003E230E71A}" type="presOf" srcId="{9E9BCF99-C40A-471A-8B55-ECFD09B89732}" destId="{2D5D2CD2-1C61-4658-9914-7D56856E6953}" srcOrd="0" destOrd="0" presId="urn:microsoft.com/office/officeart/2005/8/layout/hierarchy3"/>
    <dgm:cxn modelId="{7B560F19-4391-4A75-9F35-A93D55862DB5}" type="presOf" srcId="{F1C54312-CEF3-4C75-AA48-A1DAE5BAB106}" destId="{5E6EEAFF-476C-4C2A-A946-81F9A32740A7}" srcOrd="0" destOrd="0" presId="urn:microsoft.com/office/officeart/2005/8/layout/hierarchy3"/>
    <dgm:cxn modelId="{89FBF7F4-E936-413F-95B7-C8BF93198A1A}" type="presOf" srcId="{80B150FC-EC19-47EF-B537-0B90708A5660}" destId="{90AA7E63-B7F3-4E4D-817D-86F951B72FF5}" srcOrd="0" destOrd="0" presId="urn:microsoft.com/office/officeart/2005/8/layout/hierarchy3"/>
    <dgm:cxn modelId="{0988CF96-CC9B-4F37-8597-9DA0E814C662}" srcId="{F1C54312-CEF3-4C75-AA48-A1DAE5BAB106}" destId="{7D78E794-9888-4AC0-8DE0-815B149C6059}" srcOrd="2" destOrd="0" parTransId="{20C564C5-85C4-48EC-BE02-77AD63F12BDC}" sibTransId="{3215B59C-E6D1-4818-A63C-16A751455DAF}"/>
    <dgm:cxn modelId="{162B3197-6C18-43EE-A8D4-629E4BC8CD39}" type="presOf" srcId="{083D8CF0-117C-47A1-A44E-BACF4239F294}" destId="{0458DE88-E894-4034-A8DA-091E1FAA455F}" srcOrd="1" destOrd="0" presId="urn:microsoft.com/office/officeart/2005/8/layout/hierarchy3"/>
    <dgm:cxn modelId="{A76C9B34-0437-4677-AFA8-418D20CDF3D8}" type="presOf" srcId="{119B0897-4FC3-4154-B6C9-1BFB150B3977}" destId="{6615D738-5CCA-4F31-84C2-0EA11C5C651A}" srcOrd="0" destOrd="0" presId="urn:microsoft.com/office/officeart/2005/8/layout/hierarchy3"/>
    <dgm:cxn modelId="{850D01CB-06A5-4695-8942-65B4447EC59D}" srcId="{23D19F78-A59A-4971-8FF7-5D982F20B375}" destId="{F1C54312-CEF3-4C75-AA48-A1DAE5BAB106}" srcOrd="0" destOrd="0" parTransId="{97C4B853-263C-4AEC-9C63-07BD4C9FF66B}" sibTransId="{1D5B154C-430C-4BB4-A4BE-2960B52EEDB5}"/>
    <dgm:cxn modelId="{32312370-11CB-447F-974F-A0D8FEEB02A4}" srcId="{F1C54312-CEF3-4C75-AA48-A1DAE5BAB106}" destId="{80B150FC-EC19-47EF-B537-0B90708A5660}" srcOrd="3" destOrd="0" parTransId="{C6A9AB84-C2E5-47AD-B4F8-1AAD2BAC824E}" sibTransId="{46248535-F44B-4A7E-8AEE-3E07E59A0E75}"/>
    <dgm:cxn modelId="{AE3B7E37-B913-426C-B4C0-6BFC700E63B3}" srcId="{083D8CF0-117C-47A1-A44E-BACF4239F294}" destId="{4E78AD03-6D34-4F25-BEDA-7529BF3DAB27}" srcOrd="1" destOrd="0" parTransId="{119B0897-4FC3-4154-B6C9-1BFB150B3977}" sibTransId="{FBBA81F9-0469-4BE3-B1BF-CB4434AF6D07}"/>
    <dgm:cxn modelId="{0EC9F8B9-6AA2-435A-A7A1-A342942ACEE1}" type="presOf" srcId="{1FB3C1C9-CE8D-438B-846C-9CA73796BB6A}" destId="{DDAF6269-ABF1-4CAD-BD3A-63C768855394}" srcOrd="0" destOrd="0" presId="urn:microsoft.com/office/officeart/2005/8/layout/hierarchy3"/>
    <dgm:cxn modelId="{29E9EB4E-4123-407A-B337-A7D615E10DD4}" type="presOf" srcId="{41CA23ED-9177-4809-AB09-F1F449C193B8}" destId="{F469794E-FDD9-494B-BFF5-32FF2444DFF9}" srcOrd="0" destOrd="0" presId="urn:microsoft.com/office/officeart/2005/8/layout/hierarchy3"/>
    <dgm:cxn modelId="{30C62E62-3360-4193-91D5-5E355CD6A03A}" srcId="{083D8CF0-117C-47A1-A44E-BACF4239F294}" destId="{D053AB81-2B03-4C34-A5BE-2459306C5121}" srcOrd="0" destOrd="0" parTransId="{7D21406F-F12E-47A9-B58A-3519B2A74C93}" sibTransId="{72B528B4-205E-4D10-A138-B42E8AA1F586}"/>
    <dgm:cxn modelId="{A277E919-1B5F-4EDB-A70C-8491C52985FE}" type="presOf" srcId="{4E78AD03-6D34-4F25-BEDA-7529BF3DAB27}" destId="{B838071C-D60A-414C-B765-D89CD5115E48}" srcOrd="0" destOrd="0" presId="urn:microsoft.com/office/officeart/2005/8/layout/hierarchy3"/>
    <dgm:cxn modelId="{44ADC577-E5F2-4ADA-8DDE-60103C44087C}" type="presOf" srcId="{10841BD8-60C1-48CC-AABA-9D1CE1B768F6}" destId="{1FEF274B-5B36-40A6-BE69-3760A1C0F7E3}" srcOrd="0" destOrd="0" presId="urn:microsoft.com/office/officeart/2005/8/layout/hierarchy3"/>
    <dgm:cxn modelId="{E8D9144C-5F9A-419F-AC38-86A922CE3F20}" type="presOf" srcId="{C6A9AB84-C2E5-47AD-B4F8-1AAD2BAC824E}" destId="{B4FC8680-E7B8-4D39-9046-B8E82DB024A0}" srcOrd="0" destOrd="0" presId="urn:microsoft.com/office/officeart/2005/8/layout/hierarchy3"/>
    <dgm:cxn modelId="{FD76767D-E357-49ED-A3A1-B4DACA497840}" type="presOf" srcId="{6642353C-9F7A-4555-85CA-FB7DDAA27C3D}" destId="{13C914DB-A050-445F-847D-844213D6FFE2}" srcOrd="0" destOrd="0" presId="urn:microsoft.com/office/officeart/2005/8/layout/hierarchy3"/>
    <dgm:cxn modelId="{EEB362FC-2D2C-42AE-89E2-86BD330EF704}" srcId="{083D8CF0-117C-47A1-A44E-BACF4239F294}" destId="{6642353C-9F7A-4555-85CA-FB7DDAA27C3D}" srcOrd="2" destOrd="0" parTransId="{F1B819DA-426A-4501-A1A6-ADD25C48295E}" sibTransId="{C8BC8346-24B3-4333-BE1B-58DE13BE4CC6}"/>
    <dgm:cxn modelId="{46556A8C-B2D0-4CA8-A1CA-8D8BCEDB2E50}" type="presOf" srcId="{083D8CF0-117C-47A1-A44E-BACF4239F294}" destId="{BD4D1C39-E186-4E99-A62D-635FFCD48B54}" srcOrd="0" destOrd="0" presId="urn:microsoft.com/office/officeart/2005/8/layout/hierarchy3"/>
    <dgm:cxn modelId="{7E1ADB13-FAD5-4D17-81D3-B2F742F47BCF}" type="presParOf" srcId="{620B1AEE-6F36-4F2A-9775-CF99D42F0064}" destId="{93C8C349-0F5B-41DE-8D84-26E8C3FBBBAA}" srcOrd="0" destOrd="0" presId="urn:microsoft.com/office/officeart/2005/8/layout/hierarchy3"/>
    <dgm:cxn modelId="{4FB2D11F-8AAD-46CB-864F-4EB4B8B18BF5}" type="presParOf" srcId="{93C8C349-0F5B-41DE-8D84-26E8C3FBBBAA}" destId="{D3E1E3DC-6D16-43D6-A9BC-4AD1C0A25332}" srcOrd="0" destOrd="0" presId="urn:microsoft.com/office/officeart/2005/8/layout/hierarchy3"/>
    <dgm:cxn modelId="{D4AB39F0-7697-47A8-A50A-182496D74927}" type="presParOf" srcId="{D3E1E3DC-6D16-43D6-A9BC-4AD1C0A25332}" destId="{5E6EEAFF-476C-4C2A-A946-81F9A32740A7}" srcOrd="0" destOrd="0" presId="urn:microsoft.com/office/officeart/2005/8/layout/hierarchy3"/>
    <dgm:cxn modelId="{F7590100-6140-4FF2-85A9-381545355FF4}" type="presParOf" srcId="{D3E1E3DC-6D16-43D6-A9BC-4AD1C0A25332}" destId="{827B6216-2D67-4D5D-99EA-92A529D69D25}" srcOrd="1" destOrd="0" presId="urn:microsoft.com/office/officeart/2005/8/layout/hierarchy3"/>
    <dgm:cxn modelId="{5B05556E-EE2E-4FD9-A727-B85CAB281518}" type="presParOf" srcId="{93C8C349-0F5B-41DE-8D84-26E8C3FBBBAA}" destId="{E7E394DF-1D9C-449D-B9ED-C059DB430406}" srcOrd="1" destOrd="0" presId="urn:microsoft.com/office/officeart/2005/8/layout/hierarchy3"/>
    <dgm:cxn modelId="{414DE053-6D45-4F21-B75B-9A30418645D0}" type="presParOf" srcId="{E7E394DF-1D9C-449D-B9ED-C059DB430406}" destId="{F469794E-FDD9-494B-BFF5-32FF2444DFF9}" srcOrd="0" destOrd="0" presId="urn:microsoft.com/office/officeart/2005/8/layout/hierarchy3"/>
    <dgm:cxn modelId="{2C8C63C4-65B7-4998-B69F-DF6D7E026267}" type="presParOf" srcId="{E7E394DF-1D9C-449D-B9ED-C059DB430406}" destId="{6D15C4C0-84D3-4AF4-BC4C-1B218E51A6C4}" srcOrd="1" destOrd="0" presId="urn:microsoft.com/office/officeart/2005/8/layout/hierarchy3"/>
    <dgm:cxn modelId="{7C5D0C82-0284-4504-8226-CC25281AF297}" type="presParOf" srcId="{E7E394DF-1D9C-449D-B9ED-C059DB430406}" destId="{DDAF6269-ABF1-4CAD-BD3A-63C768855394}" srcOrd="2" destOrd="0" presId="urn:microsoft.com/office/officeart/2005/8/layout/hierarchy3"/>
    <dgm:cxn modelId="{740F5742-6029-467A-A513-7E058498F6AC}" type="presParOf" srcId="{E7E394DF-1D9C-449D-B9ED-C059DB430406}" destId="{E973FA51-1A27-494A-A059-2F40962CCAA0}" srcOrd="3" destOrd="0" presId="urn:microsoft.com/office/officeart/2005/8/layout/hierarchy3"/>
    <dgm:cxn modelId="{03D62C18-9DED-462E-B048-A00E931FBFA3}" type="presParOf" srcId="{E7E394DF-1D9C-449D-B9ED-C059DB430406}" destId="{155FA618-3B80-49B7-B39D-149832DD9963}" srcOrd="4" destOrd="0" presId="urn:microsoft.com/office/officeart/2005/8/layout/hierarchy3"/>
    <dgm:cxn modelId="{F46541EF-51B7-4589-B2AF-80A8704F5A7B}" type="presParOf" srcId="{E7E394DF-1D9C-449D-B9ED-C059DB430406}" destId="{EA911CAF-03E5-4903-B709-855676F7DD8A}" srcOrd="5" destOrd="0" presId="urn:microsoft.com/office/officeart/2005/8/layout/hierarchy3"/>
    <dgm:cxn modelId="{782756FD-A13B-4F9C-8E35-0A84D06359AA}" type="presParOf" srcId="{E7E394DF-1D9C-449D-B9ED-C059DB430406}" destId="{B4FC8680-E7B8-4D39-9046-B8E82DB024A0}" srcOrd="6" destOrd="0" presId="urn:microsoft.com/office/officeart/2005/8/layout/hierarchy3"/>
    <dgm:cxn modelId="{29B2411B-25B3-44A4-91A4-75584BA05B02}" type="presParOf" srcId="{E7E394DF-1D9C-449D-B9ED-C059DB430406}" destId="{90AA7E63-B7F3-4E4D-817D-86F951B72FF5}" srcOrd="7" destOrd="0" presId="urn:microsoft.com/office/officeart/2005/8/layout/hierarchy3"/>
    <dgm:cxn modelId="{A476CBAC-CCCA-4374-980A-9055D934D986}" type="presParOf" srcId="{E7E394DF-1D9C-449D-B9ED-C059DB430406}" destId="{7956D94E-3D36-4350-9ABB-0D6ED48EB3EC}" srcOrd="8" destOrd="0" presId="urn:microsoft.com/office/officeart/2005/8/layout/hierarchy3"/>
    <dgm:cxn modelId="{07DB1030-3EB4-49B4-AD7F-DE46F493B613}" type="presParOf" srcId="{E7E394DF-1D9C-449D-B9ED-C059DB430406}" destId="{1FEF274B-5B36-40A6-BE69-3760A1C0F7E3}" srcOrd="9" destOrd="0" presId="urn:microsoft.com/office/officeart/2005/8/layout/hierarchy3"/>
    <dgm:cxn modelId="{33F5639A-0774-4BC7-83FC-6B60221EAECE}" type="presParOf" srcId="{E7E394DF-1D9C-449D-B9ED-C059DB430406}" destId="{2D5D2CD2-1C61-4658-9914-7D56856E6953}" srcOrd="10" destOrd="0" presId="urn:microsoft.com/office/officeart/2005/8/layout/hierarchy3"/>
    <dgm:cxn modelId="{7A26017E-DAE8-4083-9AEA-2A6E46CE7282}" type="presParOf" srcId="{E7E394DF-1D9C-449D-B9ED-C059DB430406}" destId="{2274CD99-270A-4A2B-8B35-B4D2BC941B86}" srcOrd="11" destOrd="0" presId="urn:microsoft.com/office/officeart/2005/8/layout/hierarchy3"/>
    <dgm:cxn modelId="{7AC000C4-B257-4D05-B52F-A64BDABDB23E}" type="presParOf" srcId="{620B1AEE-6F36-4F2A-9775-CF99D42F0064}" destId="{F029E136-7BEF-479D-B076-516850564ADD}" srcOrd="1" destOrd="0" presId="urn:microsoft.com/office/officeart/2005/8/layout/hierarchy3"/>
    <dgm:cxn modelId="{0D7056C0-393D-4D8B-B23F-0EDDC156808B}" type="presParOf" srcId="{F029E136-7BEF-479D-B076-516850564ADD}" destId="{827C7B7B-7ECC-40ED-B299-0CA3C6644765}" srcOrd="0" destOrd="0" presId="urn:microsoft.com/office/officeart/2005/8/layout/hierarchy3"/>
    <dgm:cxn modelId="{DCB3C23B-BC36-4BC5-A4B7-24DD5649ED52}" type="presParOf" srcId="{827C7B7B-7ECC-40ED-B299-0CA3C6644765}" destId="{BD4D1C39-E186-4E99-A62D-635FFCD48B54}" srcOrd="0" destOrd="0" presId="urn:microsoft.com/office/officeart/2005/8/layout/hierarchy3"/>
    <dgm:cxn modelId="{EBDB327F-1631-4CAA-BD37-C87D3BC8C6AC}" type="presParOf" srcId="{827C7B7B-7ECC-40ED-B299-0CA3C6644765}" destId="{0458DE88-E894-4034-A8DA-091E1FAA455F}" srcOrd="1" destOrd="0" presId="urn:microsoft.com/office/officeart/2005/8/layout/hierarchy3"/>
    <dgm:cxn modelId="{1C104ACE-845C-4519-AF50-E94725C9089A}" type="presParOf" srcId="{F029E136-7BEF-479D-B076-516850564ADD}" destId="{6D217F1E-0C16-4602-8B80-46FFBAD60024}" srcOrd="1" destOrd="0" presId="urn:microsoft.com/office/officeart/2005/8/layout/hierarchy3"/>
    <dgm:cxn modelId="{D7AD597D-EB30-49CF-B402-8B9261568B22}" type="presParOf" srcId="{6D217F1E-0C16-4602-8B80-46FFBAD60024}" destId="{BA67E537-8847-4448-A289-3589A10617DE}" srcOrd="0" destOrd="0" presId="urn:microsoft.com/office/officeart/2005/8/layout/hierarchy3"/>
    <dgm:cxn modelId="{3DBD9151-D7C4-406A-85C2-E8A85B9458E3}" type="presParOf" srcId="{6D217F1E-0C16-4602-8B80-46FFBAD60024}" destId="{4089ADD1-E06F-4C4E-8B09-7FE306BC8D9D}" srcOrd="1" destOrd="0" presId="urn:microsoft.com/office/officeart/2005/8/layout/hierarchy3"/>
    <dgm:cxn modelId="{FB3B46F4-6085-4AA9-AE0D-C2A9FECD3B5B}" type="presParOf" srcId="{6D217F1E-0C16-4602-8B80-46FFBAD60024}" destId="{6615D738-5CCA-4F31-84C2-0EA11C5C651A}" srcOrd="2" destOrd="0" presId="urn:microsoft.com/office/officeart/2005/8/layout/hierarchy3"/>
    <dgm:cxn modelId="{8CCBDDA8-7E07-4CF5-9BF2-1C35E4E93243}" type="presParOf" srcId="{6D217F1E-0C16-4602-8B80-46FFBAD60024}" destId="{B838071C-D60A-414C-B765-D89CD5115E48}" srcOrd="3" destOrd="0" presId="urn:microsoft.com/office/officeart/2005/8/layout/hierarchy3"/>
    <dgm:cxn modelId="{A42E632D-C0A4-4ECF-BF70-65D66EE6F7E8}" type="presParOf" srcId="{6D217F1E-0C16-4602-8B80-46FFBAD60024}" destId="{8C7B11C5-195D-4A58-9E72-466DE3E870A8}" srcOrd="4" destOrd="0" presId="urn:microsoft.com/office/officeart/2005/8/layout/hierarchy3"/>
    <dgm:cxn modelId="{34E19339-DED5-45A3-ACCF-42272CB5A6B2}" type="presParOf" srcId="{6D217F1E-0C16-4602-8B80-46FFBAD60024}" destId="{13C914DB-A050-445F-847D-844213D6FFE2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EEAFF-476C-4C2A-A946-81F9A32740A7}">
      <dsp:nvSpPr>
        <dsp:cNvPr id="0" name=""/>
        <dsp:cNvSpPr/>
      </dsp:nvSpPr>
      <dsp:spPr>
        <a:xfrm>
          <a:off x="159822" y="213"/>
          <a:ext cx="4337446" cy="126416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>
              <a:solidFill>
                <a:schemeClr val="tx1"/>
              </a:solidFill>
              <a:latin typeface="Arial" pitchFamily="34" charset="0"/>
              <a:cs typeface="Angsana New" pitchFamily="18" charset="-34"/>
            </a:rPr>
            <a:t>ჯანდაცვის საინფორმაციო სისტემის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>
              <a:solidFill>
                <a:schemeClr val="tx1"/>
              </a:solidFill>
              <a:latin typeface="Arial" pitchFamily="34" charset="0"/>
              <a:cs typeface="Angsana New" pitchFamily="18" charset="-34"/>
            </a:rPr>
            <a:t>კომპონენტები და სტანდარტები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6848" y="37239"/>
        <a:ext cx="4263394" cy="1190109"/>
      </dsp:txXfrm>
    </dsp:sp>
    <dsp:sp modelId="{F469794E-FDD9-494B-BFF5-32FF2444DFF9}">
      <dsp:nvSpPr>
        <dsp:cNvPr id="0" name=""/>
        <dsp:cNvSpPr/>
      </dsp:nvSpPr>
      <dsp:spPr>
        <a:xfrm>
          <a:off x="593567" y="1264374"/>
          <a:ext cx="433744" cy="515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280"/>
              </a:lnTo>
              <a:lnTo>
                <a:pt x="433744" y="515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5C4C0-84D3-4AF4-BC4C-1B218E51A6C4}">
      <dsp:nvSpPr>
        <dsp:cNvPr id="0" name=""/>
        <dsp:cNvSpPr/>
      </dsp:nvSpPr>
      <dsp:spPr>
        <a:xfrm>
          <a:off x="1027312" y="1436550"/>
          <a:ext cx="2976482" cy="68620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რესურსები</a:t>
          </a:r>
          <a:endParaRPr lang="en-US" sz="2000" kern="1200" dirty="0"/>
        </a:p>
      </dsp:txBody>
      <dsp:txXfrm>
        <a:off x="1047410" y="1456648"/>
        <a:ext cx="2936286" cy="646013"/>
      </dsp:txXfrm>
    </dsp:sp>
    <dsp:sp modelId="{DDAF6269-ABF1-4CAD-BD3A-63C768855394}">
      <dsp:nvSpPr>
        <dsp:cNvPr id="0" name=""/>
        <dsp:cNvSpPr/>
      </dsp:nvSpPr>
      <dsp:spPr>
        <a:xfrm>
          <a:off x="593567" y="1264374"/>
          <a:ext cx="433744" cy="1333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044"/>
              </a:lnTo>
              <a:lnTo>
                <a:pt x="433744" y="1333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3FA51-1A27-494A-A059-2F40962CCAA0}">
      <dsp:nvSpPr>
        <dsp:cNvPr id="0" name=""/>
        <dsp:cNvSpPr/>
      </dsp:nvSpPr>
      <dsp:spPr>
        <a:xfrm>
          <a:off x="1027312" y="2294934"/>
          <a:ext cx="2971204" cy="60496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ინდიკატორები</a:t>
          </a:r>
          <a:endParaRPr lang="en-US" sz="2000" b="1" kern="1200" dirty="0">
            <a:latin typeface="Arial" pitchFamily="34" charset="0"/>
            <a:cs typeface="Angsana New" pitchFamily="18" charset="-34"/>
          </a:endParaRPr>
        </a:p>
      </dsp:txBody>
      <dsp:txXfrm>
        <a:off x="1045031" y="2312653"/>
        <a:ext cx="2935766" cy="569531"/>
      </dsp:txXfrm>
    </dsp:sp>
    <dsp:sp modelId="{155FA618-3B80-49B7-B39D-149832DD9963}">
      <dsp:nvSpPr>
        <dsp:cNvPr id="0" name=""/>
        <dsp:cNvSpPr/>
      </dsp:nvSpPr>
      <dsp:spPr>
        <a:xfrm>
          <a:off x="593567" y="1264374"/>
          <a:ext cx="433744" cy="2142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542"/>
              </a:lnTo>
              <a:lnTo>
                <a:pt x="433744" y="21425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11CAF-03E5-4903-B709-855676F7DD8A}">
      <dsp:nvSpPr>
        <dsp:cNvPr id="0" name=""/>
        <dsp:cNvSpPr/>
      </dsp:nvSpPr>
      <dsp:spPr>
        <a:xfrm>
          <a:off x="1027312" y="3072080"/>
          <a:ext cx="2983777" cy="6696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მონაცემთა წყაროები</a:t>
          </a:r>
          <a:endParaRPr lang="en-US" sz="2000" b="1" kern="1200" dirty="0">
            <a:latin typeface="Arial" pitchFamily="34" charset="0"/>
            <a:cs typeface="Angsana New" pitchFamily="18" charset="-34"/>
          </a:endParaRPr>
        </a:p>
      </dsp:txBody>
      <dsp:txXfrm>
        <a:off x="1046926" y="3091694"/>
        <a:ext cx="2944549" cy="630445"/>
      </dsp:txXfrm>
    </dsp:sp>
    <dsp:sp modelId="{B4FC8680-E7B8-4D39-9046-B8E82DB024A0}">
      <dsp:nvSpPr>
        <dsp:cNvPr id="0" name=""/>
        <dsp:cNvSpPr/>
      </dsp:nvSpPr>
      <dsp:spPr>
        <a:xfrm>
          <a:off x="593567" y="1264374"/>
          <a:ext cx="433744" cy="2993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905"/>
              </a:lnTo>
              <a:lnTo>
                <a:pt x="433744" y="2993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A7E63-B7F3-4E4D-817D-86F951B72FF5}">
      <dsp:nvSpPr>
        <dsp:cNvPr id="0" name=""/>
        <dsp:cNvSpPr/>
      </dsp:nvSpPr>
      <dsp:spPr>
        <a:xfrm>
          <a:off x="1027312" y="3913928"/>
          <a:ext cx="2963182" cy="6887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მონაცემთა მართვა</a:t>
          </a:r>
          <a:endParaRPr lang="en-US" sz="2000" b="1" kern="1200" dirty="0">
            <a:latin typeface="Arial" pitchFamily="34" charset="0"/>
            <a:cs typeface="Angsana New" pitchFamily="18" charset="-34"/>
          </a:endParaRPr>
        </a:p>
      </dsp:txBody>
      <dsp:txXfrm>
        <a:off x="1047483" y="3934099"/>
        <a:ext cx="2922840" cy="648360"/>
      </dsp:txXfrm>
    </dsp:sp>
    <dsp:sp modelId="{7956D94E-3D36-4350-9ABB-0D6ED48EB3EC}">
      <dsp:nvSpPr>
        <dsp:cNvPr id="0" name=""/>
        <dsp:cNvSpPr/>
      </dsp:nvSpPr>
      <dsp:spPr>
        <a:xfrm>
          <a:off x="593567" y="1264374"/>
          <a:ext cx="433744" cy="385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4783"/>
              </a:lnTo>
              <a:lnTo>
                <a:pt x="433744" y="3854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F274B-5B36-40A6-BE69-3760A1C0F7E3}">
      <dsp:nvSpPr>
        <dsp:cNvPr id="0" name=""/>
        <dsp:cNvSpPr/>
      </dsp:nvSpPr>
      <dsp:spPr>
        <a:xfrm>
          <a:off x="1027312" y="4774806"/>
          <a:ext cx="2984504" cy="6887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ინფორმაციული პროდუქტები</a:t>
          </a:r>
          <a:endParaRPr lang="en-US" sz="2000" kern="1200" dirty="0"/>
        </a:p>
      </dsp:txBody>
      <dsp:txXfrm>
        <a:off x="1047483" y="4794977"/>
        <a:ext cx="2944162" cy="648360"/>
      </dsp:txXfrm>
    </dsp:sp>
    <dsp:sp modelId="{2D5D2CD2-1C61-4658-9914-7D56856E6953}">
      <dsp:nvSpPr>
        <dsp:cNvPr id="0" name=""/>
        <dsp:cNvSpPr/>
      </dsp:nvSpPr>
      <dsp:spPr>
        <a:xfrm>
          <a:off x="593567" y="1264374"/>
          <a:ext cx="433744" cy="471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5660"/>
              </a:lnTo>
              <a:lnTo>
                <a:pt x="433744" y="47156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4CD99-270A-4A2B-8B35-B4D2BC941B86}">
      <dsp:nvSpPr>
        <dsp:cNvPr id="0" name=""/>
        <dsp:cNvSpPr/>
      </dsp:nvSpPr>
      <dsp:spPr>
        <a:xfrm>
          <a:off x="1027312" y="5635684"/>
          <a:ext cx="2931336" cy="6887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 გავრცელება და </a:t>
          </a:r>
          <a:endParaRPr lang="en-US" sz="2000" b="1" kern="1200" dirty="0">
            <a:latin typeface="Arial" pitchFamily="34" charset="0"/>
            <a:cs typeface="Angsana New" pitchFamily="18" charset="-34"/>
          </a:endParaRPr>
        </a:p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latin typeface="Arial" pitchFamily="34" charset="0"/>
              <a:cs typeface="Angsana New" pitchFamily="18" charset="-34"/>
            </a:rPr>
            <a:t>გამოყენება</a:t>
          </a:r>
        </a:p>
      </dsp:txBody>
      <dsp:txXfrm>
        <a:off x="1047483" y="5655855"/>
        <a:ext cx="2890994" cy="648360"/>
      </dsp:txXfrm>
    </dsp:sp>
    <dsp:sp modelId="{BD4D1C39-E186-4E99-A62D-635FFCD48B54}">
      <dsp:nvSpPr>
        <dsp:cNvPr id="0" name=""/>
        <dsp:cNvSpPr/>
      </dsp:nvSpPr>
      <dsp:spPr>
        <a:xfrm>
          <a:off x="4769444" y="213"/>
          <a:ext cx="4142557" cy="12175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>
              <a:solidFill>
                <a:schemeClr val="tx1"/>
              </a:solidFill>
            </a:rPr>
            <a:t>ჯანდაცვის საინფორმაციო სისტემის განმტკიცება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805104" y="35873"/>
        <a:ext cx="4071237" cy="1146215"/>
      </dsp:txXfrm>
    </dsp:sp>
    <dsp:sp modelId="{BA67E537-8847-4448-A289-3589A10617DE}">
      <dsp:nvSpPr>
        <dsp:cNvPr id="0" name=""/>
        <dsp:cNvSpPr/>
      </dsp:nvSpPr>
      <dsp:spPr>
        <a:xfrm>
          <a:off x="5183699" y="1217749"/>
          <a:ext cx="448437" cy="370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893"/>
              </a:lnTo>
              <a:lnTo>
                <a:pt x="448437" y="3708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9ADD1-E06F-4C4E-8B09-7FE306BC8D9D}">
      <dsp:nvSpPr>
        <dsp:cNvPr id="0" name=""/>
        <dsp:cNvSpPr/>
      </dsp:nvSpPr>
      <dsp:spPr>
        <a:xfrm>
          <a:off x="5632137" y="1411467"/>
          <a:ext cx="3148801" cy="35435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2000" b="1" kern="1200" dirty="0">
              <a:solidFill>
                <a:schemeClr val="tx1"/>
              </a:solidFill>
            </a:rPr>
            <a:t>პრინციპები</a:t>
          </a:r>
          <a:endParaRPr lang="en-US" sz="2000" b="1" kern="1200" dirty="0"/>
        </a:p>
      </dsp:txBody>
      <dsp:txXfrm>
        <a:off x="5642516" y="1421846"/>
        <a:ext cx="3128043" cy="333593"/>
      </dsp:txXfrm>
    </dsp:sp>
    <dsp:sp modelId="{6615D738-5CCA-4F31-84C2-0EA11C5C651A}">
      <dsp:nvSpPr>
        <dsp:cNvPr id="0" name=""/>
        <dsp:cNvSpPr/>
      </dsp:nvSpPr>
      <dsp:spPr>
        <a:xfrm>
          <a:off x="5183699" y="1217749"/>
          <a:ext cx="470508" cy="2086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099"/>
              </a:lnTo>
              <a:lnTo>
                <a:pt x="470508" y="20860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8071C-D60A-414C-B765-D89CD5115E48}">
      <dsp:nvSpPr>
        <dsp:cNvPr id="0" name=""/>
        <dsp:cNvSpPr/>
      </dsp:nvSpPr>
      <dsp:spPr>
        <a:xfrm>
          <a:off x="5654208" y="1916451"/>
          <a:ext cx="3255809" cy="277479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/>
            <a:t>პროცესი</a:t>
          </a:r>
          <a:endParaRPr lang="en-US" sz="2000" b="1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/>
            <a:t>- მმართველობა, კოორდინაცია და შეფასება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/>
            <a:t>- პრიორიტეტების განსაზღვრა და დაგეგმვა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/>
            <a:t>- ჯანდაცვის სისტემის განმტკიცების აქტივობების დანერგვა</a:t>
          </a:r>
          <a:endParaRPr lang="en-US" sz="1800" kern="1200" dirty="0"/>
        </a:p>
      </dsp:txBody>
      <dsp:txXfrm>
        <a:off x="5735479" y="1997722"/>
        <a:ext cx="3093267" cy="2612252"/>
      </dsp:txXfrm>
    </dsp:sp>
    <dsp:sp modelId="{8C7B11C5-195D-4A58-9E72-466DE3E870A8}">
      <dsp:nvSpPr>
        <dsp:cNvPr id="0" name=""/>
        <dsp:cNvSpPr/>
      </dsp:nvSpPr>
      <dsp:spPr>
        <a:xfrm>
          <a:off x="5183699" y="1217749"/>
          <a:ext cx="546706" cy="3875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5809"/>
              </a:lnTo>
              <a:lnTo>
                <a:pt x="546706" y="3875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914DB-A050-445F-847D-844213D6FFE2}">
      <dsp:nvSpPr>
        <dsp:cNvPr id="0" name=""/>
        <dsp:cNvSpPr/>
      </dsp:nvSpPr>
      <dsp:spPr>
        <a:xfrm>
          <a:off x="5730406" y="4863421"/>
          <a:ext cx="3188018" cy="46027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b="1" kern="1200" dirty="0">
              <a:solidFill>
                <a:schemeClr val="tx1"/>
              </a:solidFill>
            </a:rPr>
            <a:t>ინსტრუმენტები</a:t>
          </a:r>
          <a:endParaRPr lang="en-US" sz="2000" kern="1200" dirty="0"/>
        </a:p>
      </dsp:txBody>
      <dsp:txXfrm>
        <a:off x="5743887" y="4876902"/>
        <a:ext cx="3161056" cy="433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A44B05-1857-4994-9E14-395219E98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13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79F862-7479-4B9C-ADFC-77C6CBC777DC}" type="slidenum">
              <a:rPr lang="ru-RU" sz="1200">
                <a:latin typeface="Arial" charset="0"/>
              </a:rPr>
              <a:pPr algn="r"/>
              <a:t>1</a:t>
            </a:fld>
            <a:endParaRPr lang="ru-RU" sz="120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412A2C-8995-4412-BC56-C4377A4C214A}" type="slidenum">
              <a:rPr lang="ru-RU" sz="1200">
                <a:latin typeface="Arial" charset="0"/>
              </a:rPr>
              <a:pPr algn="r"/>
              <a:t>2</a:t>
            </a:fld>
            <a:endParaRPr lang="ru-RU" sz="120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90941-C88F-44D9-9930-F18447B3E7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2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CDC6E-43D7-4E06-87A9-169D2B3C5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24355-8A95-4F2F-8DE9-FBC8B73B7A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5FB60-CE84-4E7B-8758-35330781F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2CBB1-0AD7-4571-8370-CA8CFE09B6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E4EC-2602-4D78-B203-0336BDC3F1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B50BE-2248-4121-BF11-7848884D82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8928-8D9C-4EAA-9390-F80C21D2D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0D999-8D8D-4EFE-B74C-9454C4EFA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BA444-6B91-4BA8-ABE6-033B7FCE89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6BFF5-3D30-4A72-8461-8D28EA80C9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7C973-3C82-4F4E-8DCF-A44B516154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9CDC6E-43D7-4E06-87A9-169D2B3C5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uro.who.int/hfadb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con.worldbank.org/WBSITE/EXTERNAL/DATASTATISTICS/0,,contentMDK:20394822~menuPK:1192714~pagePK:64133150~piPK:64133175~theSitePK:239419,00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1714500"/>
            <a:ext cx="8077200" cy="3429000"/>
          </a:xfrm>
        </p:spPr>
        <p:txBody>
          <a:bodyPr>
            <a:normAutofit fontScale="90000"/>
          </a:bodyPr>
          <a:lstStyle/>
          <a:p>
            <a:r>
              <a:rPr lang="ka-GE" sz="4800" b="1" dirty="0">
                <a:solidFill>
                  <a:schemeClr val="accent1">
                    <a:lumMod val="50000"/>
                  </a:schemeClr>
                </a:solidFill>
              </a:rPr>
              <a:t>ჯანდაცვის საინფორმაციო სისტემები</a:t>
            </a:r>
            <a:r>
              <a:rPr lang="ka-GE" sz="4800" b="1" dirty="0"/>
              <a:t/>
            </a:r>
            <a:br>
              <a:rPr lang="ka-GE" sz="4800" b="1" dirty="0"/>
            </a:br>
            <a:r>
              <a:rPr lang="ka-GE" sz="4800" b="1" dirty="0"/>
              <a:t/>
            </a:r>
            <a:br>
              <a:rPr lang="ka-GE" sz="4800" b="1" dirty="0"/>
            </a:br>
            <a:r>
              <a:rPr lang="ka-GE" sz="2200" dirty="0">
                <a:solidFill>
                  <a:schemeClr val="accent1">
                    <a:lumMod val="50000"/>
                  </a:schemeClr>
                </a:solidFill>
              </a:rPr>
              <a:t>ეკატერინე ადამია</a:t>
            </a:r>
            <a:br>
              <a:rPr lang="ka-GE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ka-GE" sz="2200" dirty="0"/>
              <a:t/>
            </a:r>
            <a:br>
              <a:rPr lang="ka-GE" sz="2200" dirty="0"/>
            </a:br>
            <a:r>
              <a:rPr lang="ka-GE" sz="2200" b="1" dirty="0">
                <a:solidFill>
                  <a:schemeClr val="accent1">
                    <a:lumMod val="50000"/>
                  </a:schemeClr>
                </a:solidFill>
              </a:rPr>
              <a:t>საქართველოს ოკუპირებული ტერიტორიებიდან დევნილთა, შრომის, ჯანმრთელობისა და სოციალური დაცვის  სამინისტროს, ჯანმრთელობის დაცვის პოლიტიკის სამმართველოს უფროსი</a:t>
            </a:r>
            <a:br>
              <a:rPr lang="ka-GE" sz="2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ka-GE" sz="2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ka-GE" sz="2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ka-GE" sz="2200" b="1" dirty="0">
                <a:solidFill>
                  <a:schemeClr val="accent1">
                    <a:lumMod val="50000"/>
                  </a:schemeClr>
                </a:solidFill>
              </a:rPr>
              <a:t>2020 წელი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8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4347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ka-GE" sz="1800" b="1" dirty="0"/>
              <a:t>სერვისებით მოცვა</a:t>
            </a:r>
          </a:p>
          <a:p>
            <a:pPr lvl="1"/>
            <a:r>
              <a:rPr lang="ka-GE" sz="1800" dirty="0"/>
              <a:t>ანტენატალური ვიზიტები </a:t>
            </a:r>
            <a:r>
              <a:rPr lang="ka-GE" sz="1800" dirty="0" smtClean="0"/>
              <a:t>(8+)</a:t>
            </a:r>
            <a:endParaRPr lang="ka-GE" sz="1800" dirty="0"/>
          </a:p>
          <a:p>
            <a:pPr lvl="1"/>
            <a:r>
              <a:rPr lang="ka-GE" sz="1800" dirty="0"/>
              <a:t>დაბადებისას სამედიცინო პერსონალის დასწრება</a:t>
            </a:r>
          </a:p>
          <a:p>
            <a:pPr lvl="1"/>
            <a:r>
              <a:rPr lang="ka-GE" sz="1800" dirty="0"/>
              <a:t>დტყ3 იმუნიზაციით მოცვა</a:t>
            </a:r>
          </a:p>
          <a:p>
            <a:pPr lvl="1"/>
            <a:r>
              <a:rPr lang="ka-GE" sz="1800" dirty="0"/>
              <a:t>არვ მკურნალობა</a:t>
            </a:r>
          </a:p>
          <a:p>
            <a:pPr lvl="1"/>
            <a:r>
              <a:rPr lang="ka-GE" sz="1800" dirty="0"/>
              <a:t>კიბოს სკრინინგი</a:t>
            </a:r>
          </a:p>
          <a:p>
            <a:r>
              <a:rPr lang="ka-GE" sz="1800" b="1" dirty="0"/>
              <a:t>რისკ-ფაქტორები და ქცევები</a:t>
            </a:r>
          </a:p>
          <a:p>
            <a:pPr lvl="1"/>
            <a:r>
              <a:rPr lang="ka-GE" sz="1800" dirty="0"/>
              <a:t>უსაფრთხო სასმელ წყალზე ხელმისაწვდომობა</a:t>
            </a:r>
          </a:p>
          <a:p>
            <a:pPr lvl="1"/>
            <a:r>
              <a:rPr lang="ka-GE" sz="1800" dirty="0"/>
              <a:t>გაუმჯობესებულ სანიტარიაზე ხელმისაწვდომობა</a:t>
            </a:r>
          </a:p>
          <a:p>
            <a:pPr lvl="1"/>
            <a:r>
              <a:rPr lang="ka-GE" sz="1800" dirty="0"/>
              <a:t>თამბაქოს გამოყენება </a:t>
            </a:r>
          </a:p>
          <a:p>
            <a:pPr lvl="1"/>
            <a:r>
              <a:rPr lang="ka-GE" sz="1800" dirty="0"/>
              <a:t>დაბალი წონა დაბადებისას</a:t>
            </a:r>
          </a:p>
          <a:p>
            <a:pPr lvl="1"/>
            <a:r>
              <a:rPr lang="ka-GE" sz="1800" dirty="0"/>
              <a:t>ძუძუთი კვება პირველი 6 თვის განმავლობაში</a:t>
            </a:r>
          </a:p>
          <a:p>
            <a:pPr lvl="1"/>
            <a:r>
              <a:rPr lang="ka-GE" sz="1800" dirty="0"/>
              <a:t>ჭარბი წონა მოზრდილებში (15 წელი და მეტი)</a:t>
            </a:r>
          </a:p>
          <a:p>
            <a:pPr lvl="1"/>
            <a:r>
              <a:rPr lang="ka-GE" sz="1800" dirty="0"/>
              <a:t>ზრდაში ჩამორჩენა 5 წლამდე ასაკის ბავშვებში</a:t>
            </a:r>
            <a:endParaRPr lang="en-US" sz="1800" dirty="0"/>
          </a:p>
          <a:p>
            <a:pPr lvl="1"/>
            <a:r>
              <a:rPr lang="ka-GE" sz="1800" dirty="0"/>
              <a:t>ალკოჰოლის გამოყენება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53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2400" dirty="0" smtClean="0"/>
              <a:t> ინდიკატორების </a:t>
            </a:r>
            <a:r>
              <a:rPr lang="ka-GE" sz="2400" dirty="0"/>
              <a:t>სარეკომენდაციო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შედეგი</a:t>
            </a:r>
            <a:r>
              <a:rPr lang="en-US" sz="2800" dirty="0">
                <a:solidFill>
                  <a:srgbClr val="C00000"/>
                </a:solidFill>
              </a:rPr>
              <a:t> (outcome)</a:t>
            </a:r>
          </a:p>
        </p:txBody>
      </p:sp>
    </p:spTree>
    <p:extLst>
      <p:ext uri="{BB962C8B-B14F-4D97-AF65-F5344CB8AC3E}">
        <p14:creationId xmlns:p14="http://schemas.microsoft.com/office/powerpoint/2010/main" val="357912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a-GE" b="1" dirty="0"/>
              <a:t>ჯანდაცვის სტატუსი</a:t>
            </a:r>
          </a:p>
          <a:p>
            <a:pPr lvl="1"/>
            <a:r>
              <a:rPr lang="ka-GE" dirty="0"/>
              <a:t>სიცოცხლის მოსალოდნელი ხანგრძლივობა</a:t>
            </a:r>
          </a:p>
          <a:p>
            <a:pPr lvl="1"/>
            <a:r>
              <a:rPr lang="ka-GE" dirty="0"/>
              <a:t>ბავშვთა სიკვდილიანობა (ჩვილ ბავშვთა, 0-5 წლამდე)</a:t>
            </a:r>
          </a:p>
          <a:p>
            <a:pPr lvl="1"/>
            <a:r>
              <a:rPr lang="ka-GE" dirty="0"/>
              <a:t>დედათა სიკვდილობის მაჩვენებელი</a:t>
            </a:r>
          </a:p>
          <a:p>
            <a:pPr lvl="1"/>
            <a:r>
              <a:rPr lang="ka-GE" dirty="0"/>
              <a:t>სიკვდილიანობის ძირითადი </a:t>
            </a:r>
            <a:r>
              <a:rPr lang="ka-GE" dirty="0" smtClean="0"/>
              <a:t>მიზეზები სქესისა </a:t>
            </a:r>
            <a:r>
              <a:rPr lang="ka-GE" dirty="0"/>
              <a:t>და ასაკის მიხედვით</a:t>
            </a:r>
          </a:p>
          <a:p>
            <a:pPr lvl="1"/>
            <a:r>
              <a:rPr lang="ka-GE" dirty="0"/>
              <a:t>ტუბერკულოზის პრევალენტობა მოზრდილ მოსახლეობაში</a:t>
            </a:r>
          </a:p>
          <a:p>
            <a:pPr lvl="1"/>
            <a:r>
              <a:rPr lang="ka-GE" dirty="0"/>
              <a:t>აივ </a:t>
            </a:r>
            <a:r>
              <a:rPr lang="ka-GE" dirty="0" smtClean="0"/>
              <a:t>პრევალენტობა </a:t>
            </a:r>
            <a:r>
              <a:rPr lang="ka-GE" dirty="0"/>
              <a:t>15-24 წლის ასაკის მოსახლეობაში</a:t>
            </a:r>
          </a:p>
          <a:p>
            <a:r>
              <a:rPr lang="ka-GE" b="1" dirty="0"/>
              <a:t>ფინანსური რისკებისაგან დაცვა</a:t>
            </a:r>
          </a:p>
          <a:p>
            <a:pPr lvl="1"/>
            <a:r>
              <a:rPr lang="ka-GE" dirty="0"/>
              <a:t>ჯიბიდან გადახდების წილი ჯანდაცვაზე მთლიანი </a:t>
            </a:r>
            <a:r>
              <a:rPr lang="ka-GE" dirty="0" smtClean="0"/>
              <a:t>დანახარჯებიდან </a:t>
            </a:r>
            <a:r>
              <a:rPr lang="ka-GE" dirty="0"/>
              <a:t>(%)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53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2400" dirty="0" smtClean="0"/>
              <a:t> ინდიკატორების </a:t>
            </a:r>
            <a:r>
              <a:rPr lang="ka-GE" sz="2400" dirty="0"/>
              <a:t>სარეკომენდაციო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ზეგავლენა</a:t>
            </a:r>
            <a:r>
              <a:rPr lang="en-US" sz="2800" dirty="0">
                <a:solidFill>
                  <a:srgbClr val="C00000"/>
                </a:solidFill>
              </a:rPr>
              <a:t> (impact)</a:t>
            </a:r>
          </a:p>
        </p:txBody>
      </p:sp>
    </p:spTree>
    <p:extLst>
      <p:ext uri="{BB962C8B-B14F-4D97-AF65-F5344CB8AC3E}">
        <p14:creationId xmlns:p14="http://schemas.microsoft.com/office/powerpoint/2010/main" val="380641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ka-GE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ჯანდაცვის ინფორმაციული სისტემები საქართველოში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2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ka-GE" sz="3200" b="1" dirty="0">
                <a:latin typeface="Arial" pitchFamily="34" charset="0"/>
                <a:ea typeface="Arial" pitchFamily="34" charset="0"/>
                <a:cs typeface="Arial" pitchFamily="34" charset="0"/>
              </a:rPr>
              <a:t>მონაცემთა შეგროვების და ანგარიშგების საკანონმებლო ბაზა</a:t>
            </a:r>
            <a:endParaRPr lang="en-US" sz="3200" b="1" dirty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ჯანმრთელობის დაცვის შესახებ, 1997 (2007)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სტატისტიკის შესახებ, 1998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საზოგადოებრივი ჯანმრთელობის შესახებ, 2007 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კანონი ლიცენზიებისა და ნებართვების შესახებ, 2010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საქართველოს მთავრობის დადგენილება მაღალი რისკის შემცველი სამედიცინო საქმიანობის ტექნიკური რეგლამენტის დამტკიცების შესახებ, 2010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საქართველოს ზოგადი ადმინისტრაციული კოდექსი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სამედიცინო სტატისტიკური ინფორმაციის წარმოების და მიწოდების შესახებ, 2012, 2014 </a:t>
            </a: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შრომის ჯანმრთელობის და სოციალური დაცვის  მინისტრის ბრძანება “დედათა და ბავშვთა სიკვდილობის/მკვდრადშობადობის შემთხვევების სავალდებულო შეტყობინების ფორმისა და წესის შესახებ”, 2013</a:t>
            </a:r>
            <a:endParaRPr lang="en-US" sz="20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r>
              <a:rPr lang="ka-GE" sz="2000" dirty="0">
                <a:latin typeface="Arial" pitchFamily="34" charset="0"/>
                <a:ea typeface="Arial" pitchFamily="34" charset="0"/>
                <a:cs typeface="Arial" pitchFamily="34" charset="0"/>
              </a:rPr>
              <a:t>სხვა</a:t>
            </a:r>
          </a:p>
          <a:p>
            <a:endParaRPr lang="ka-GE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lang="ka-GE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7159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ka-GE" sz="3200" b="1" dirty="0"/>
              <a:t>ძირითადი მონაცემთა წყაროები და ბაზები</a:t>
            </a:r>
            <a:endParaRPr lang="en-US" sz="32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6049962"/>
          </a:xfrm>
        </p:spPr>
        <p:txBody>
          <a:bodyPr>
            <a:normAutofit lnSpcReduction="10000"/>
          </a:bodyPr>
          <a:lstStyle/>
          <a:p>
            <a:r>
              <a:rPr lang="ka-GE" sz="1800" b="1" dirty="0">
                <a:ea typeface="Arial" pitchFamily="34" charset="0"/>
                <a:cs typeface="Arial" pitchFamily="34" charset="0"/>
              </a:rPr>
              <a:t>შჯსდს-ს ჯანდაცვის ადმინისტრაციული ინფორმაციული სისტემა</a:t>
            </a:r>
            <a:r>
              <a:rPr lang="en-US" sz="1800" b="1" dirty="0"/>
              <a:t>:</a:t>
            </a:r>
          </a:p>
          <a:p>
            <a:pPr lvl="1"/>
            <a:r>
              <a:rPr lang="ka-GE" sz="1400" dirty="0"/>
              <a:t>საყოველთა ჯანდაცვის პროგრამის მონაცემთა ბაზა </a:t>
            </a:r>
            <a:r>
              <a:rPr lang="en-US" sz="1400" dirty="0"/>
              <a:t>;</a:t>
            </a:r>
          </a:p>
          <a:p>
            <a:pPr lvl="1"/>
            <a:r>
              <a:rPr lang="ka-GE" sz="1400" dirty="0"/>
              <a:t>ვერტიკალური სახელმწიფო პროგრამების მონაცემთა ბაზა</a:t>
            </a:r>
            <a:r>
              <a:rPr lang="en-US" sz="1400" dirty="0"/>
              <a:t>;</a:t>
            </a:r>
          </a:p>
          <a:p>
            <a:pPr lvl="1"/>
            <a:r>
              <a:rPr lang="ka-GE" sz="1400" dirty="0"/>
              <a:t>ადამიანური რესურსების მონაცემთა ბაზა</a:t>
            </a:r>
            <a:r>
              <a:rPr lang="en-US" sz="1400" dirty="0"/>
              <a:t>;</a:t>
            </a:r>
          </a:p>
          <a:p>
            <a:pPr lvl="1"/>
            <a:r>
              <a:rPr lang="ka-GE" sz="1400" dirty="0"/>
              <a:t>ჯანდაცვის სერვისების მიმწოდებლების მონაცემთა ბაზა, სხვა</a:t>
            </a:r>
            <a:endParaRPr lang="en-US" sz="1400" dirty="0"/>
          </a:p>
          <a:p>
            <a:r>
              <a:rPr lang="en-US" sz="1800" dirty="0"/>
              <a:t> </a:t>
            </a:r>
            <a:r>
              <a:rPr lang="ka-GE" sz="1800" b="1" dirty="0"/>
              <a:t>ეროვნული სამედიცინო სტატისტიკა </a:t>
            </a:r>
            <a:r>
              <a:rPr lang="en-US" sz="1800" b="1" dirty="0"/>
              <a:t>(</a:t>
            </a:r>
            <a:r>
              <a:rPr lang="ka-GE" sz="1800" b="1" dirty="0"/>
              <a:t>დკსჯეც</a:t>
            </a:r>
            <a:r>
              <a:rPr lang="en-US" sz="1800" b="1" dirty="0"/>
              <a:t>):</a:t>
            </a:r>
            <a:r>
              <a:rPr lang="ka-GE" sz="1800" b="1" dirty="0"/>
              <a:t> </a:t>
            </a:r>
            <a:endParaRPr lang="en-US" sz="1800" b="1" dirty="0"/>
          </a:p>
          <a:p>
            <a:pPr lvl="1"/>
            <a:r>
              <a:rPr lang="ka-GE" sz="1400" dirty="0"/>
              <a:t>სამედიცინო სტატისტიკის მონაცემთა ბაზები (აგრეგირებული და შემთხვევაზე ორიენტირებული ანგარიშები)</a:t>
            </a:r>
            <a:r>
              <a:rPr lang="en-US" sz="1400" dirty="0"/>
              <a:t> </a:t>
            </a:r>
          </a:p>
          <a:p>
            <a:pPr lvl="1"/>
            <a:r>
              <a:rPr lang="ka-GE" sz="1400" dirty="0"/>
              <a:t>კიბოს რეგისტრის</a:t>
            </a:r>
            <a:r>
              <a:rPr lang="en-US" sz="1400" dirty="0"/>
              <a:t> </a:t>
            </a:r>
            <a:r>
              <a:rPr lang="ka-GE" sz="1400" dirty="0"/>
              <a:t>მონაცემთა ბაზა </a:t>
            </a:r>
          </a:p>
          <a:p>
            <a:pPr lvl="1"/>
            <a:r>
              <a:rPr lang="en-US" sz="1400" dirty="0"/>
              <a:t>EIDSS </a:t>
            </a:r>
            <a:r>
              <a:rPr lang="ka-GE" sz="1400" dirty="0"/>
              <a:t>მონაცემთა ბაზა</a:t>
            </a:r>
            <a:r>
              <a:rPr lang="en-US" sz="1400" dirty="0"/>
              <a:t> </a:t>
            </a:r>
            <a:r>
              <a:rPr lang="ka-GE" sz="1400" dirty="0"/>
              <a:t>შეტყობინებადიგადამდები დაავადებებისთვის და </a:t>
            </a:r>
            <a:r>
              <a:rPr lang="en-US" sz="1400" dirty="0"/>
              <a:t> </a:t>
            </a:r>
            <a:r>
              <a:rPr lang="ka-GE" sz="1400" dirty="0"/>
              <a:t>რეპროდუქციული ასაკის ქალთა სიკვდილიანობის შემთხვევებისთვის</a:t>
            </a:r>
            <a:endParaRPr lang="en-US" sz="1400" dirty="0"/>
          </a:p>
          <a:p>
            <a:r>
              <a:rPr lang="ka-GE" sz="1800" b="1" dirty="0"/>
              <a:t>დემოგრაფიული სტატისტიკა და სხვა </a:t>
            </a:r>
            <a:r>
              <a:rPr lang="en-US" sz="1800" b="1" dirty="0"/>
              <a:t>(</a:t>
            </a:r>
            <a:r>
              <a:rPr lang="ka-GE" sz="1800" b="1" dirty="0"/>
              <a:t>საქსტატი</a:t>
            </a:r>
            <a:r>
              <a:rPr lang="en-US" sz="1800" b="1" dirty="0"/>
              <a:t>):</a:t>
            </a:r>
          </a:p>
          <a:p>
            <a:pPr lvl="1"/>
            <a:r>
              <a:rPr lang="ka-GE" sz="1400" dirty="0"/>
              <a:t>დაბადება /გარდაცვალების მონაცემთა ბაზები</a:t>
            </a:r>
          </a:p>
          <a:p>
            <a:pPr lvl="1"/>
            <a:r>
              <a:rPr lang="ka-GE" sz="1400" dirty="0"/>
              <a:t>დემოგრაფიული სტატისტიკის სხვა მონაცემთა ბაზები</a:t>
            </a:r>
          </a:p>
          <a:p>
            <a:pPr lvl="1"/>
            <a:r>
              <a:rPr lang="en-US" sz="1400" dirty="0"/>
              <a:t>ე</a:t>
            </a:r>
            <a:r>
              <a:rPr lang="ka-GE" sz="1400" dirty="0"/>
              <a:t>როვნული ანგარიშების მონაცემთა ბაზა</a:t>
            </a:r>
            <a:r>
              <a:rPr lang="en-US" sz="1400" dirty="0"/>
              <a:t>, </a:t>
            </a:r>
            <a:r>
              <a:rPr lang="ka-GE" sz="1400" dirty="0"/>
              <a:t>სხვა</a:t>
            </a:r>
            <a:endParaRPr lang="en-US" sz="1400" dirty="0"/>
          </a:p>
          <a:p>
            <a:r>
              <a:rPr lang="ka-GE" sz="1800" b="1" dirty="0"/>
              <a:t>პოპულაციური და სხვა კვლევების მონაცემთა ბაზები</a:t>
            </a:r>
            <a:r>
              <a:rPr lang="en-US" sz="1800" b="1" dirty="0"/>
              <a:t>:</a:t>
            </a:r>
          </a:p>
          <a:p>
            <a:pPr lvl="1"/>
            <a:r>
              <a:rPr lang="ka-GE" sz="1400" dirty="0"/>
              <a:t>რეპროდუქტიული ასაკის კვლევები</a:t>
            </a:r>
            <a:r>
              <a:rPr lang="en-US" sz="1400" dirty="0"/>
              <a:t>(2000, 2005, 2010) – USAID, UNFPA, UNICEF, CDC</a:t>
            </a:r>
          </a:p>
          <a:p>
            <a:pPr lvl="1"/>
            <a:r>
              <a:rPr lang="en-US" sz="1400" dirty="0"/>
              <a:t>RAMOS, 2006 – JSI, USAID</a:t>
            </a:r>
          </a:p>
          <a:p>
            <a:pPr lvl="1"/>
            <a:r>
              <a:rPr lang="ka-GE" sz="1400" dirty="0"/>
              <a:t>დედათა სიკვდილიანობის კვლევა</a:t>
            </a:r>
            <a:r>
              <a:rPr lang="en-US" sz="1400" dirty="0"/>
              <a:t> - JSI</a:t>
            </a:r>
          </a:p>
          <a:p>
            <a:pPr lvl="1"/>
            <a:r>
              <a:rPr lang="ka-GE" sz="1400" dirty="0"/>
              <a:t>რისკ-ფაქტორების კვლევები </a:t>
            </a:r>
            <a:r>
              <a:rPr lang="en-US" sz="1400" dirty="0"/>
              <a:t>(STEPS, </a:t>
            </a:r>
            <a:r>
              <a:rPr lang="ka-GE" sz="1400" dirty="0"/>
              <a:t>სხვა</a:t>
            </a:r>
            <a:r>
              <a:rPr lang="en-US" sz="1400" dirty="0"/>
              <a:t>) – EU, UNICEF, WHO</a:t>
            </a:r>
          </a:p>
          <a:p>
            <a:pPr lvl="1"/>
            <a:r>
              <a:rPr lang="ka-GE" sz="1400" dirty="0"/>
              <a:t>რეგულარული და სხვა კვლევები ავადობის და სიკვდილიანობის სხვადასხვა საკითხებზე -</a:t>
            </a:r>
            <a:r>
              <a:rPr lang="en-US" sz="1400" dirty="0"/>
              <a:t> WHO, UNFPA</a:t>
            </a:r>
          </a:p>
          <a:p>
            <a:pPr lvl="1"/>
            <a:r>
              <a:rPr lang="ka-GE" sz="1400" dirty="0"/>
              <a:t>შინამეურნეობების კვლევები, სხვა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68A5D8-62D9-4A56-9B1C-E5539DF5D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00200"/>
            <a:ext cx="4199466" cy="236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F9B8D-EA81-41F0-A15A-E1E6A11B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www.moh.gov.ge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A5710-8D09-44B2-BE8A-3B0E69420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467" y="1600200"/>
            <a:ext cx="4487333" cy="4525963"/>
          </a:xfrm>
        </p:spPr>
        <p:txBody>
          <a:bodyPr>
            <a:noAutofit/>
          </a:bodyPr>
          <a:lstStyle/>
          <a:p>
            <a:pPr eaLnBrk="1" hangingPunct="1"/>
            <a:r>
              <a:rPr lang="ka-GE" sz="1800" b="1" dirty="0"/>
              <a:t>შჯსდს</a:t>
            </a:r>
            <a:r>
              <a:rPr lang="en-US" sz="1800" b="1" dirty="0"/>
              <a:t>:</a:t>
            </a:r>
          </a:p>
          <a:p>
            <a:pPr lvl="1" eaLnBrk="1" hangingPunct="1"/>
            <a:r>
              <a:rPr lang="ka-GE" sz="1800" i="1" dirty="0"/>
              <a:t>გაიდლაინები/პროტოკოლები</a:t>
            </a:r>
          </a:p>
          <a:p>
            <a:pPr lvl="1" eaLnBrk="1" hangingPunct="1"/>
            <a:r>
              <a:rPr lang="ka-GE" sz="1800" i="1" dirty="0"/>
              <a:t>ინფექციის კონტროლის მარეგულირებელი გარემო</a:t>
            </a:r>
          </a:p>
          <a:p>
            <a:pPr lvl="1" eaLnBrk="1" hangingPunct="1"/>
            <a:r>
              <a:rPr lang="ka-GE" sz="1800" i="1" dirty="0"/>
              <a:t>ექიმის კომპეტენციები</a:t>
            </a:r>
            <a:endParaRPr lang="en-US" sz="1800" i="1" dirty="0"/>
          </a:p>
          <a:p>
            <a:pPr lvl="1" eaLnBrk="1" hangingPunct="1"/>
            <a:r>
              <a:rPr lang="ka-GE" sz="1800" i="1" dirty="0"/>
              <a:t>ეროვნული მოხსენება მოსახლეობის ჯანმრთელობის მდგომარეობის შესახებ</a:t>
            </a:r>
            <a:r>
              <a:rPr lang="en-US" sz="1800" dirty="0"/>
              <a:t> </a:t>
            </a:r>
          </a:p>
          <a:p>
            <a:pPr lvl="1" eaLnBrk="1" hangingPunct="1"/>
            <a:r>
              <a:rPr lang="ka-GE" sz="1800" i="1" dirty="0"/>
              <a:t>ჯანდაცვის ეროვნული ანგარიშები</a:t>
            </a:r>
            <a:r>
              <a:rPr lang="en-US" sz="1800" dirty="0"/>
              <a:t> </a:t>
            </a:r>
          </a:p>
          <a:p>
            <a:pPr lvl="1" eaLnBrk="1" hangingPunct="1"/>
            <a:r>
              <a:rPr lang="ka-GE" sz="1800" i="1" dirty="0"/>
              <a:t>ჯანდაცვის სისტემის ფუნქციონირების შეფასების ანგარიში 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1145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093E-AE8A-4861-BEFF-D108623A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www.ncdc.ge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8E3CC-12D1-4EFA-B428-61D7EF9F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161" y="1600200"/>
            <a:ext cx="4008639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ka-GE" sz="1800" b="1" dirty="0"/>
              <a:t>დკსჯეც</a:t>
            </a:r>
            <a:r>
              <a:rPr lang="en-US" sz="1800" b="1" dirty="0"/>
              <a:t>:</a:t>
            </a:r>
          </a:p>
          <a:p>
            <a:pPr lvl="1" eaLnBrk="1" hangingPunct="1"/>
            <a:r>
              <a:rPr lang="ka-GE" sz="1800" i="1" dirty="0"/>
              <a:t>ჯანმრთელობის საკითხები</a:t>
            </a:r>
          </a:p>
          <a:p>
            <a:pPr lvl="1" eaLnBrk="1" hangingPunct="1"/>
            <a:r>
              <a:rPr lang="ka-GE" sz="1800" i="1" dirty="0"/>
              <a:t>ჯანმრთელობა და ჯანმრთელობის დაცვა, საქართველო, სტატისტიკური ცნობარი</a:t>
            </a:r>
          </a:p>
          <a:p>
            <a:pPr lvl="1" eaLnBrk="1" hangingPunct="1"/>
            <a:r>
              <a:rPr lang="ka-GE" sz="1800" i="1" dirty="0"/>
              <a:t>მოკლე სტატისტიკური ცნობარები</a:t>
            </a:r>
          </a:p>
          <a:p>
            <a:pPr lvl="1" eaLnBrk="1" hangingPunct="1"/>
            <a:r>
              <a:rPr lang="ka-GE" sz="1800" i="1" dirty="0"/>
              <a:t>ეპიდემიოლოგიური ბიულეტენები</a:t>
            </a:r>
          </a:p>
          <a:p>
            <a:pPr lvl="1" eaLnBrk="1" hangingPunct="1"/>
            <a:r>
              <a:rPr lang="ka-GE" sz="1800" i="1" dirty="0"/>
              <a:t>პოპულაციური და სხვა კვლევების ანგარიშები</a:t>
            </a:r>
            <a:endParaRPr lang="en-US" sz="1800" i="1" dirty="0"/>
          </a:p>
          <a:p>
            <a:pPr lvl="1" eaLnBrk="1" hangingPunct="1"/>
            <a:r>
              <a:rPr lang="ka-GE" sz="1800" i="1" dirty="0"/>
              <a:t>საინფორმაციო მასალები, ანალიტიკური ცნობარები, ბუკლეტები, ა.შ. </a:t>
            </a:r>
            <a:endParaRPr lang="en-US" sz="1800" i="1" dirty="0"/>
          </a:p>
          <a:p>
            <a:pPr lvl="1" eaLnBrk="1" hangingPunct="1"/>
            <a:endParaRPr lang="en-US" sz="1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C6BE9-F139-4426-A115-B88357D7D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8" y="2286000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7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516762-EA9C-4690-9261-0577D5FE3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585"/>
            <a:ext cx="4739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6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27FA-AA22-495B-8DA9-116776C6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66" y="228600"/>
            <a:ext cx="8229600" cy="1143000"/>
          </a:xfrm>
        </p:spPr>
        <p:txBody>
          <a:bodyPr/>
          <a:lstStyle/>
          <a:p>
            <a:r>
              <a:rPr lang="en-US" dirty="0"/>
              <a:t>www.geostat.ge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5D7F6-C981-4992-959E-28404E98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66" y="1166018"/>
            <a:ext cx="8077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ka-GE" sz="2000" b="1" dirty="0"/>
              <a:t>საქსტატის პუბლიკაციები</a:t>
            </a:r>
            <a:endParaRPr lang="en-US" sz="2000" b="1" dirty="0"/>
          </a:p>
          <a:p>
            <a:pPr lvl="1" eaLnBrk="1" hangingPunct="1"/>
            <a:r>
              <a:rPr lang="ka-GE" sz="2000" i="1" dirty="0"/>
              <a:t>სტატისტიკური </a:t>
            </a:r>
            <a:r>
              <a:rPr lang="ka-GE" sz="2000" i="1" dirty="0" smtClean="0"/>
              <a:t>წელიწადეული</a:t>
            </a:r>
            <a:endParaRPr lang="en-US" sz="2000" i="1" dirty="0"/>
          </a:p>
          <a:p>
            <a:pPr lvl="1" eaLnBrk="1" hangingPunct="1"/>
            <a:r>
              <a:rPr lang="ka-GE" sz="2000" i="1" dirty="0"/>
              <a:t>მოსახლეობის სტატისტიკა </a:t>
            </a:r>
          </a:p>
          <a:p>
            <a:pPr lvl="1" eaLnBrk="1" hangingPunct="1"/>
            <a:r>
              <a:rPr lang="ka-GE" sz="2000" i="1" dirty="0"/>
              <a:t>გენდერული სტატისტიკა </a:t>
            </a:r>
            <a:endParaRPr lang="en-US" sz="2000" i="1" dirty="0"/>
          </a:p>
          <a:p>
            <a:pPr lvl="1" eaLnBrk="1" hangingPunct="1"/>
            <a:r>
              <a:rPr lang="ka-GE" sz="2000" i="1" dirty="0"/>
              <a:t>შინამეურნეობების შემოსავლების და დანახარჯები </a:t>
            </a:r>
            <a:endParaRPr lang="en-US" sz="2000" i="1" dirty="0"/>
          </a:p>
          <a:p>
            <a:pPr lvl="1" eaLnBrk="1" hangingPunct="1"/>
            <a:r>
              <a:rPr lang="ka-GE" sz="2000" i="1" dirty="0"/>
              <a:t>საქართველო მთლიანი შიდა პროდუქტი</a:t>
            </a:r>
            <a:r>
              <a:rPr lang="en-US" sz="2000" i="1" dirty="0"/>
              <a:t>, </a:t>
            </a:r>
            <a:r>
              <a:rPr lang="ka-GE" sz="2000" i="1" dirty="0"/>
              <a:t>ა.შ</a:t>
            </a:r>
            <a:r>
              <a:rPr lang="en-US" sz="2000" i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9BD834-07B1-4245-BCAA-5F5B3FAD6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2331" r="5000" b="33948"/>
          <a:stretch/>
        </p:blipFill>
        <p:spPr>
          <a:xfrm>
            <a:off x="99450" y="3444909"/>
            <a:ext cx="9044550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91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9E31-155F-420A-BE2A-8B827807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EE511-F69D-49BD-96D0-56D3F1671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7CAD0C-0527-47A2-BEF6-EE639ABCA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33"/>
          <a:stretch/>
        </p:blipFill>
        <p:spPr>
          <a:xfrm>
            <a:off x="685800" y="115845"/>
            <a:ext cx="7391400" cy="67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7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524000" y="115888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a-GE" sz="4800" b="1" dirty="0">
                <a:solidFill>
                  <a:srgbClr val="C00000"/>
                </a:solidFill>
              </a:rPr>
              <a:t>შინაარსი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8610600" cy="5419725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Char char="§"/>
              <a:defRPr/>
            </a:pPr>
            <a:r>
              <a:rPr lang="ka-GE" sz="2800" dirty="0">
                <a:solidFill>
                  <a:schemeClr val="accent1">
                    <a:lumMod val="50000"/>
                  </a:schemeClr>
                </a:solidFill>
              </a:rPr>
              <a:t>ჯანდაცვის საინფორმაციო სისტემები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 typeface="Calibri" pitchFamily="34" charset="0"/>
              <a:buChar char="—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a-GE" sz="2800" dirty="0">
                <a:solidFill>
                  <a:schemeClr val="accent1">
                    <a:lumMod val="50000"/>
                  </a:schemeClr>
                </a:solidFill>
              </a:rPr>
              <a:t>მიზანი   და  კონცეფცია</a:t>
            </a:r>
          </a:p>
          <a:p>
            <a:pPr lvl="2">
              <a:buFont typeface="Calibri" pitchFamily="34" charset="0"/>
              <a:buChar char="—"/>
            </a:pPr>
            <a:r>
              <a:rPr lang="ka-GE" sz="2800" dirty="0">
                <a:solidFill>
                  <a:schemeClr val="accent1">
                    <a:lumMod val="50000"/>
                  </a:schemeClr>
                </a:solidFill>
              </a:rPr>
              <a:t>ინდიკატორები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ჯანდაცვის ინფორმაციული სისტემები საქართველოში</a:t>
            </a:r>
            <a:r>
              <a:rPr lang="ka-GE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ka-GE" sz="2800" dirty="0">
                <a:solidFill>
                  <a:schemeClr val="accent1">
                    <a:lumMod val="50000"/>
                  </a:schemeClr>
                </a:solidFill>
              </a:rPr>
              <a:t>საერთაშორისო ინიციატივები და ინფორმაციული სისტემები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609600" indent="-609600">
              <a:buFont typeface="Wingdings" pitchFamily="2" charset="2"/>
              <a:buChar char="§"/>
              <a:defRPr/>
            </a:pPr>
            <a:endParaRPr lang="en-US" dirty="0"/>
          </a:p>
          <a:p>
            <a:pPr marL="609600" indent="-609600" eaLnBrk="1" hangingPunct="1">
              <a:buSzTx/>
              <a:buFont typeface="Wingdings" pitchFamily="2" charset="2"/>
              <a:buChar char="§"/>
              <a:defRPr/>
            </a:pPr>
            <a:endParaRPr lang="en-US" b="1" dirty="0"/>
          </a:p>
          <a:p>
            <a:pPr marL="609600" indent="-609600" eaLnBrk="1" hangingPunct="1">
              <a:buSzTx/>
              <a:buFont typeface="Wingdings" pitchFamily="2" charset="2"/>
              <a:buChar char="§"/>
              <a:defRPr/>
            </a:pPr>
            <a:endParaRPr lang="en-US" b="1" dirty="0"/>
          </a:p>
          <a:p>
            <a:pPr marL="609600" indent="-609600" eaLnBrk="1" hangingPunct="1">
              <a:buSzTx/>
              <a:buFont typeface="Wingdings" pitchFamily="2" charset="2"/>
              <a:buChar char="§"/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1414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BEAF-AB84-42F0-A501-B96A63F5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4766E-5E85-41FA-886E-1CAF7C19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9563E-FE12-4393-9F34-DBBEC04B7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333"/>
          <a:stretch/>
        </p:blipFill>
        <p:spPr>
          <a:xfrm>
            <a:off x="952500" y="254858"/>
            <a:ext cx="7239000" cy="66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2A78-B053-4B08-A307-0033769A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www.cloud.moh.gov.ge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7A728-2CE6-4152-AB8E-F0E73FE19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1"/>
          </a:xfrm>
        </p:spPr>
        <p:txBody>
          <a:bodyPr>
            <a:normAutofit fontScale="85000" lnSpcReduction="20000"/>
          </a:bodyPr>
          <a:lstStyle/>
          <a:p>
            <a:r>
              <a:rPr lang="ka-GE" sz="2000" dirty="0"/>
              <a:t>სამედიცინო დაწესებულებათა ქსელი</a:t>
            </a:r>
          </a:p>
          <a:p>
            <a:r>
              <a:rPr lang="ka-GE" sz="2000" dirty="0"/>
              <a:t>სამედიცინო სერვისები</a:t>
            </a:r>
          </a:p>
          <a:p>
            <a:r>
              <a:rPr lang="ka-GE" sz="2000" dirty="0"/>
              <a:t>სამედიცინო აღჭურვილობა</a:t>
            </a:r>
          </a:p>
          <a:p>
            <a:r>
              <a:rPr lang="ka-GE" sz="2000" dirty="0"/>
              <a:t>საწოლთა ფონდი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BA4E7-A632-44DB-9754-502BB47C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44388"/>
            <a:ext cx="6790174" cy="38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14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BD59-BF18-448B-971B-F8997732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dirty="0"/>
              <a:t>http://ssa.gov.ge/index.php?lang_id=GEO&amp;sec_id=803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35439C-9A76-468B-9278-A03F1A1C0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767"/>
          <a:stretch/>
        </p:blipFill>
        <p:spPr>
          <a:xfrm>
            <a:off x="228599" y="1066800"/>
            <a:ext cx="854423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3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  <a:hlinkClick r:id="rId2"/>
              </a:rPr>
              <a:t>European Health for All data base </a:t>
            </a:r>
            <a:r>
              <a:rPr lang="en-US" sz="4000" b="1" dirty="0">
                <a:effectLst/>
              </a:rPr>
              <a:t/>
            </a:r>
            <a:br>
              <a:rPr lang="en-US" sz="4000" b="1" dirty="0">
                <a:effectLst/>
              </a:rPr>
            </a:br>
            <a:r>
              <a:rPr lang="en-US" sz="4000" dirty="0">
                <a:effectLst/>
              </a:rPr>
              <a:t> </a:t>
            </a:r>
            <a:r>
              <a:rPr lang="en-US" sz="4000" dirty="0">
                <a:effectLst/>
                <a:hlinkClick r:id="rId2"/>
              </a:rPr>
              <a:t>http://www.euro.who.int/hfadb</a:t>
            </a:r>
            <a:endParaRPr lang="ru-RU" sz="4000" dirty="0">
              <a:effectLst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effectLst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/>
          <a:srcRect l="12885" t="15625" r="14494" b="6250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1800" y="0"/>
            <a:ext cx="8229600" cy="971550"/>
          </a:xfrm>
        </p:spPr>
        <p:txBody>
          <a:bodyPr/>
          <a:lstStyle/>
          <a:p>
            <a:r>
              <a:rPr lang="en-US" sz="3600" b="1" dirty="0">
                <a:effectLst/>
                <a:hlinkClick r:id="rId2"/>
              </a:rPr>
              <a:t>WB – Health</a:t>
            </a:r>
            <a:endParaRPr lang="ru-RU" sz="3600" b="1" dirty="0">
              <a:effectLst/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 cstate="print"/>
          <a:srcRect l="22255" t="15625" r="23280" b="6250"/>
          <a:stretch>
            <a:fillRect/>
          </a:stretch>
        </p:blipFill>
        <p:spPr bwMode="auto">
          <a:xfrm>
            <a:off x="762000" y="876300"/>
            <a:ext cx="735177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C9F441-E46A-4A64-96BC-3EE5EB259700}"/>
              </a:ext>
            </a:extLst>
          </p:cNvPr>
          <p:cNvSpPr txBox="1"/>
          <p:nvPr/>
        </p:nvSpPr>
        <p:spPr>
          <a:xfrm>
            <a:off x="431800" y="6477000"/>
            <a:ext cx="794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https://databank.worldbank.org/reports.aspx?source=world-development-indicators#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77BB3-82C2-4C4E-9FEA-BE8BD9B7F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მადლობა ყურადღებისთვის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0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ka-GE" sz="3200" b="1" dirty="0">
                <a:solidFill>
                  <a:srgbClr val="C00000"/>
                </a:solidFill>
              </a:rPr>
              <a:t>ჯანდაცვის სისტემის ფუნქციონირების სქემა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838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მმართველობა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ადამიანური რესურსები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124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ფინანსირება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2362200"/>
            <a:ext cx="2209800" cy="6858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3886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სერვისების </a:t>
            </a:r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მიწოდება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638800"/>
            <a:ext cx="8610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სამართლიანი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a-G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გადანაწილება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05400" y="4267200"/>
            <a:ext cx="25146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დაცულობა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838200"/>
            <a:ext cx="25146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რეაგირება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1752600"/>
            <a:ext cx="2362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მოცვა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00" y="2590800"/>
            <a:ext cx="2362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ხარისხი და </a:t>
            </a:r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უსაფრთხოება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29000" y="3429000"/>
            <a:ext cx="2362200" cy="685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ეფეტიანობა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2514600"/>
            <a:ext cx="2514600" cy="8382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ჯანმრთელობის</a:t>
            </a:r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გაუმჯობესება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172200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ფუნქციები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6167735"/>
            <a:ext cx="2991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სისტემის</a:t>
            </a:r>
            <a:r>
              <a:rPr lang="ka-G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მიზნები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2743200" y="914400"/>
            <a:ext cx="533400" cy="44958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5867400" y="1905000"/>
            <a:ext cx="533400" cy="20574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" y="46482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პროდუქცია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75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a-GE" sz="3200" b="1" dirty="0">
                <a:solidFill>
                  <a:schemeClr val="accent1">
                    <a:lumMod val="50000"/>
                  </a:schemeClr>
                </a:solidFill>
              </a:rPr>
              <a:t>რა  არის  ჯანდაცვის  ინფორმაცია?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8718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ყველა მონაცემი და მეცნიერულად დასაბუთებული ფაქტი, რომელიც ჯანდაცვის სფეროს მიეკუთვნება და პოლიტიკის შემუშავებას ეხმარება. ჯანდაცვის ინფორმაციამ უნდა შეუწყოს ხელი ჯანდაცვის სისტემის ფუნქციონირების შეფასებას.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ka-G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ka-G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ქმედებები, რომელიც აუცილებელია ჯანდაცვის ინფორმაციის მიღებისა და მისი ინტეგრირებისთვის ჯანდაცვის პოლიტიკის შემუშავების პროცესში, შეიძლება დახასიათდეს, როგორც მონიტორინგი და ანგარიშგება საზოგადოებრივი ჯანმრთელობის სფეროში.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67400" y="58674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latin typeface="+mj-lt"/>
              </a:rPr>
              <a:t>WHO. Framework and Standards for Country Health Information Systems</a:t>
            </a:r>
            <a:endParaRPr lang="ru-RU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6265388"/>
              </p:ext>
            </p:extLst>
          </p:nvPr>
        </p:nvGraphicFramePr>
        <p:xfrm>
          <a:off x="0" y="152400"/>
          <a:ext cx="9144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181600" y="5715000"/>
            <a:ext cx="37338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000" b="1" dirty="0"/>
              <a:t>მიზანი</a:t>
            </a:r>
            <a:endParaRPr lang="en-US" sz="4000" b="1" dirty="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590800" y="6477000"/>
            <a:ext cx="6393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latin typeface="+mj-lt"/>
              </a:rPr>
              <a:t>WHO. Framework and Standards for</a:t>
            </a:r>
            <a:r>
              <a:rPr lang="ka-GE" sz="1400" i="1" dirty="0">
                <a:latin typeface="+mj-lt"/>
              </a:rPr>
              <a:t> </a:t>
            </a:r>
            <a:r>
              <a:rPr lang="en-US" sz="1400" i="1" dirty="0">
                <a:latin typeface="+mj-lt"/>
              </a:rPr>
              <a:t> Country Health Information Systems</a:t>
            </a:r>
            <a:endParaRPr lang="ru-RU" sz="1400" i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ka-GE" sz="3200" b="1" dirty="0">
                <a:solidFill>
                  <a:srgbClr val="C00000"/>
                </a:solidFill>
              </a:rPr>
              <a:t>მონაცემთა წყაროები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1"/>
            <a:ext cx="8686800" cy="1523999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  <a:defRPr/>
            </a:pPr>
            <a:r>
              <a:rPr lang="ka-GE" sz="2000" dirty="0"/>
              <a:t>ადამიანზე ორიენტირებული მიდგომა (აღწერა, სამოქალაქო რეესტრი და ადამიანთა გამოკვლევები)</a:t>
            </a:r>
            <a:endParaRPr lang="en-US" sz="2000" dirty="0"/>
          </a:p>
          <a:p>
            <a:pPr marL="457200" indent="-457200">
              <a:buAutoNum type="arabicParenR"/>
              <a:defRPr/>
            </a:pPr>
            <a:r>
              <a:rPr lang="ka-GE" sz="2000" dirty="0"/>
              <a:t>დაწესებულებაზე ორიენტირებული მონაცემები (ინდივიდუალური ჩანაწერები. მომსახურების ჩანაწერები და რესურსების ჩანაწერები)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80772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4169290" y="6626423"/>
            <a:ext cx="4785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r"/>
            <a:r>
              <a:rPr lang="en-US" sz="1400" i="1" dirty="0"/>
              <a:t>WHO. Framework and Standards for Country Health Information Systems</a:t>
            </a:r>
            <a:endParaRPr lang="ru-RU" sz="1400" i="1" dirty="0"/>
          </a:p>
        </p:txBody>
      </p:sp>
      <p:sp>
        <p:nvSpPr>
          <p:cNvPr id="2" name="Flowchart: Multidocument 1"/>
          <p:cNvSpPr/>
          <p:nvPr/>
        </p:nvSpPr>
        <p:spPr>
          <a:xfrm>
            <a:off x="838200" y="2819400"/>
            <a:ext cx="15240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აღწერა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lowchart: Multidocument 6"/>
          <p:cNvSpPr/>
          <p:nvPr/>
        </p:nvSpPr>
        <p:spPr>
          <a:xfrm>
            <a:off x="1905000" y="3886200"/>
            <a:ext cx="17526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სამოქალაქო რეესტრი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lowchart: Multidocument 7"/>
          <p:cNvSpPr/>
          <p:nvPr/>
        </p:nvSpPr>
        <p:spPr>
          <a:xfrm>
            <a:off x="2438400" y="5029200"/>
            <a:ext cx="19812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მოსახლეობის კვლევები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4876800" y="5029200"/>
            <a:ext cx="17526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სამედიცინოისტორიები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lowchart: Multidocument 10"/>
          <p:cNvSpPr/>
          <p:nvPr/>
        </p:nvSpPr>
        <p:spPr>
          <a:xfrm>
            <a:off x="5753100" y="3924300"/>
            <a:ext cx="22479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მომსახურების ჩანაწერები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Flowchart: Multidocument 12"/>
          <p:cNvSpPr/>
          <p:nvPr/>
        </p:nvSpPr>
        <p:spPr>
          <a:xfrm>
            <a:off x="6438900" y="2743200"/>
            <a:ext cx="2247900" cy="914400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>
                <a:solidFill>
                  <a:schemeClr val="tx1"/>
                </a:solidFill>
              </a:rPr>
              <a:t>რესურსებზე ჩანაცერები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248400"/>
            <a:ext cx="34483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/>
              <a:t>მოსახლეობაზე დაფუძნებული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05210" y="6260068"/>
            <a:ext cx="3815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/>
              <a:t>დაწესებულებაზე დაფუძნებული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9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a-GE" sz="3200" b="1" dirty="0"/>
              <a:t>3 - ინდიკატორები</a:t>
            </a:r>
            <a:r>
              <a:rPr lang="en-US" sz="3200" b="1" dirty="0"/>
              <a:t>: </a:t>
            </a:r>
            <a:r>
              <a:rPr lang="ka-GE" sz="3200" b="1" dirty="0"/>
              <a:t>ტიპები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1" y="625385"/>
            <a:ext cx="8839200" cy="533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b="1" dirty="0"/>
              <a:t>Input</a:t>
            </a:r>
            <a:r>
              <a:rPr lang="ka-GE" sz="2200" b="1" dirty="0"/>
              <a:t> (</a:t>
            </a:r>
            <a:r>
              <a:rPr lang="ka-G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შემავალი) </a:t>
            </a:r>
            <a:r>
              <a:rPr lang="ka-GE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ka-GE" sz="2200" dirty="0">
                <a:cs typeface="Arial" pitchFamily="34" charset="0"/>
              </a:rPr>
              <a:t>დაკავშირებული რესურსებთან, რომელიც იდება სისტემაში, მაგ. ექიმების რაოდენობა</a:t>
            </a:r>
            <a:r>
              <a:rPr lang="en-US" sz="2200" dirty="0"/>
              <a:t> 100000 </a:t>
            </a:r>
            <a:r>
              <a:rPr lang="ka-GE" sz="2200" dirty="0"/>
              <a:t>მოსახლეზე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Process </a:t>
            </a:r>
            <a:r>
              <a:rPr lang="ka-GE" sz="2200" b="1" dirty="0"/>
              <a:t>(პროცესის) </a:t>
            </a:r>
            <a:r>
              <a:rPr lang="ka-GE" sz="2200" dirty="0"/>
              <a:t>- </a:t>
            </a:r>
            <a:r>
              <a:rPr lang="ka-GE" sz="2200" dirty="0">
                <a:cs typeface="Arial" pitchFamily="34" charset="0"/>
              </a:rPr>
              <a:t>დაკავშირებული ჯანდაცვის სერვისების გამოყენებასთან, მაგ. საწოლთა გამოყენება ჰოსპიტალში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Output</a:t>
            </a:r>
            <a:r>
              <a:rPr lang="ka-GE" sz="2200" b="1" dirty="0"/>
              <a:t> (გამოსავალის) </a:t>
            </a:r>
            <a:r>
              <a:rPr lang="ka-GE" sz="2200" dirty="0"/>
              <a:t>- </a:t>
            </a:r>
            <a:r>
              <a:rPr lang="ka-GE" sz="2200" dirty="0">
                <a:cs typeface="Arial" pitchFamily="34" charset="0"/>
              </a:rPr>
              <a:t>დაკავშირებული  ჯანდაცვის სისტემის</a:t>
            </a:r>
            <a:r>
              <a:rPr lang="en-US" sz="2200" dirty="0"/>
              <a:t> </a:t>
            </a:r>
            <a:r>
              <a:rPr lang="ka-GE" sz="2200" dirty="0"/>
              <a:t>ქმედებებთან, მაგ. საკეისრო კვეთების წილი მშობიარობების რაოდენობაში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Outcome</a:t>
            </a:r>
            <a:r>
              <a:rPr lang="ka-GE" sz="2200" b="1" dirty="0"/>
              <a:t> (შედეგის)</a:t>
            </a:r>
            <a:r>
              <a:rPr lang="en-US" sz="2200" dirty="0"/>
              <a:t> </a:t>
            </a:r>
            <a:r>
              <a:rPr lang="ka-GE" sz="2200" dirty="0"/>
              <a:t>- რა მოხდა ქმედებების შედეგად, მაგ. ტუბერკულოზის მქონე პაციენტების განკურნების მაჩვენებელი</a:t>
            </a:r>
            <a:endParaRPr lang="en-US" sz="2200" dirty="0"/>
          </a:p>
          <a:p>
            <a:pPr>
              <a:buFont typeface="Wingdings" pitchFamily="2" charset="2"/>
              <a:buChar char="§"/>
            </a:pPr>
            <a:endParaRPr lang="ka-GE" sz="2200" b="1" dirty="0"/>
          </a:p>
          <a:p>
            <a:pPr>
              <a:buFont typeface="Wingdings" pitchFamily="2" charset="2"/>
              <a:buChar char="§"/>
            </a:pPr>
            <a:r>
              <a:rPr lang="en-US" sz="2200" b="1" dirty="0"/>
              <a:t>Impact</a:t>
            </a:r>
            <a:r>
              <a:rPr lang="ka-GE" sz="2200" b="1" dirty="0"/>
              <a:t> (გავლენის) </a:t>
            </a:r>
            <a:r>
              <a:rPr lang="ka-GE" sz="2200" dirty="0"/>
              <a:t>- რა ცვლილებები განიცადა მოსახლეობის ცალკეული ჯგუფების ჯანრთელობის მდგომარეობამ, მაგ. ჩვილ ბავშთა სიკვდილიანობა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525963"/>
          </a:xfrm>
        </p:spPr>
        <p:txBody>
          <a:bodyPr>
            <a:noAutofit/>
          </a:bodyPr>
          <a:lstStyle/>
          <a:p>
            <a:r>
              <a:rPr lang="ka-GE" sz="1800" b="1" dirty="0"/>
              <a:t>ჯანდაცვაზე დანახარჯები</a:t>
            </a:r>
          </a:p>
          <a:p>
            <a:pPr lvl="1"/>
            <a:r>
              <a:rPr lang="ka-GE" sz="1800" dirty="0"/>
              <a:t>ჯანდაცვაზე მთლიანი დანახარჯები ერთ სულზე</a:t>
            </a:r>
          </a:p>
          <a:p>
            <a:pPr lvl="1"/>
            <a:r>
              <a:rPr lang="ka-GE" sz="1800" dirty="0"/>
              <a:t>ჯანდაცვაზე სახელმწიფო დანახარჯების წილი მშპ-დან, სახელმწიფო დანახარჯებიდან</a:t>
            </a:r>
          </a:p>
          <a:p>
            <a:r>
              <a:rPr lang="ka-GE" sz="1800" b="1" dirty="0"/>
              <a:t>ადამიანური რესურსები</a:t>
            </a:r>
          </a:p>
          <a:p>
            <a:pPr lvl="1"/>
            <a:r>
              <a:rPr lang="ka-GE" sz="1800" dirty="0"/>
              <a:t>ადამიანური რესურსები 100 000 მოსახლეზე</a:t>
            </a:r>
          </a:p>
          <a:p>
            <a:pPr lvl="1"/>
            <a:r>
              <a:rPr lang="ka-GE" sz="1800" dirty="0"/>
              <a:t>უმაღლესი სამედიცინო სასწავლებლების კურსდამთავრებულთა ყოველწლიური რაოდენობა 100000 მოსახლეზე, განათლების სფეროების მოხედვით</a:t>
            </a:r>
          </a:p>
          <a:p>
            <a:r>
              <a:rPr lang="ka-GE" sz="1800" b="1" dirty="0"/>
              <a:t>მომსახურების </a:t>
            </a:r>
            <a:r>
              <a:rPr lang="ka-GE" sz="1800" b="1" dirty="0" smtClean="0"/>
              <a:t>მიწოდება/ინფრასტ</a:t>
            </a:r>
            <a:r>
              <a:rPr lang="ka-GE" sz="1800" b="1" dirty="0"/>
              <a:t>რ</a:t>
            </a:r>
            <a:r>
              <a:rPr lang="ka-GE" sz="1800" b="1" dirty="0" smtClean="0"/>
              <a:t>უქტურა</a:t>
            </a:r>
            <a:r>
              <a:rPr lang="ka-GE" sz="1800" dirty="0"/>
              <a:t>	</a:t>
            </a:r>
          </a:p>
          <a:p>
            <a:pPr lvl="1"/>
            <a:r>
              <a:rPr lang="ka-GE" sz="1800" dirty="0"/>
              <a:t>სამედიცინო დაწესებულებები 100 000 მოსახლეზე</a:t>
            </a:r>
          </a:p>
          <a:p>
            <a:pPr lvl="1"/>
            <a:r>
              <a:rPr lang="ka-GE" sz="1800" dirty="0"/>
              <a:t>საწოლების რაოდენობა 100000 მოსახლეზე</a:t>
            </a:r>
          </a:p>
          <a:p>
            <a:pPr lvl="1"/>
            <a:r>
              <a:rPr lang="ka-GE" sz="1800" dirty="0"/>
              <a:t>საწოლებზე დაყოვნება, დატვირთვა </a:t>
            </a:r>
          </a:p>
          <a:p>
            <a:r>
              <a:rPr lang="ka-GE" sz="1800" b="1" dirty="0"/>
              <a:t>ინფორმაცია</a:t>
            </a:r>
          </a:p>
          <a:p>
            <a:pPr lvl="1"/>
            <a:r>
              <a:rPr lang="ka-GE" sz="1800" dirty="0"/>
              <a:t>დარეგისტრირებული გარდაცვალების რიცხვი სხვადასხვა წყაროს მიხედვით</a:t>
            </a:r>
          </a:p>
          <a:p>
            <a:r>
              <a:rPr lang="ka-GE" sz="1800" b="1" dirty="0"/>
              <a:t>ხელმძღვანელობა</a:t>
            </a:r>
          </a:p>
          <a:p>
            <a:pPr lvl="1"/>
            <a:r>
              <a:rPr lang="ka-GE" sz="1800" dirty="0"/>
              <a:t>ჯანდაცვის ეროვნული სტრატეგიის მთავარი ატრიბუტები 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ს</a:t>
            </a:r>
            <a:r>
              <a:rPr lang="ka-GE" sz="2400" dirty="0"/>
              <a:t>არეკომენდაციო ინდოკატორების სარეკომენდაციო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შენატანი/პროცესი </a:t>
            </a:r>
            <a:r>
              <a:rPr lang="en-US" sz="2800" dirty="0">
                <a:solidFill>
                  <a:srgbClr val="C00000"/>
                </a:solidFill>
              </a:rPr>
              <a:t>(input/process)</a:t>
            </a:r>
          </a:p>
        </p:txBody>
      </p:sp>
    </p:spTree>
    <p:extLst>
      <p:ext uri="{BB962C8B-B14F-4D97-AF65-F5344CB8AC3E}">
        <p14:creationId xmlns:p14="http://schemas.microsoft.com/office/powerpoint/2010/main" val="247174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a-GE" b="1" dirty="0"/>
              <a:t>სერვისებზე ხელმისაწვდომობა</a:t>
            </a:r>
          </a:p>
          <a:p>
            <a:pPr lvl="1"/>
            <a:r>
              <a:rPr lang="ka-GE" dirty="0"/>
              <a:t>სამედიცინო სერვისების უტილიზაცია</a:t>
            </a:r>
          </a:p>
          <a:p>
            <a:pPr lvl="1"/>
            <a:r>
              <a:rPr lang="ka-GE" dirty="0"/>
              <a:t>სერვისების მედიანური განფასების მაჩვენებელი</a:t>
            </a:r>
          </a:p>
          <a:p>
            <a:pPr lvl="1"/>
            <a:r>
              <a:rPr lang="ka-GE" dirty="0"/>
              <a:t>ამბულატორიული ვიზიტების რაოდენობა ერთ სულზე</a:t>
            </a:r>
          </a:p>
          <a:p>
            <a:r>
              <a:rPr lang="ka-GE" b="1" dirty="0"/>
              <a:t>სერვისების ხარისხი და უსაფრთხოება</a:t>
            </a:r>
          </a:p>
          <a:p>
            <a:pPr lvl="1"/>
            <a:r>
              <a:rPr lang="ka-GE" dirty="0"/>
              <a:t>ტუბერკულოზის მკურნალობის წარმატების მაჩვენებელი </a:t>
            </a:r>
          </a:p>
          <a:p>
            <a:pPr lvl="1"/>
            <a:r>
              <a:rPr lang="ka-GE" dirty="0"/>
              <a:t>მწვავე მიოკარდიუმის ინფაქტრით გარდაცვალების მაჩვენებელი ჰოსპიტალიზაციის პირველი 30 დღის განმავლობაში</a:t>
            </a:r>
          </a:p>
          <a:p>
            <a:pPr lvl="1"/>
            <a:r>
              <a:rPr lang="ka-GE" dirty="0"/>
              <a:t>გეგმიური ქირურგის დროს მოცდის პერიოდი</a:t>
            </a:r>
          </a:p>
          <a:p>
            <a:pPr lvl="1"/>
            <a:r>
              <a:rPr lang="ka-GE" dirty="0"/>
              <a:t>ნოზოკომური ინფექციების მაჩვენებელი</a:t>
            </a:r>
          </a:p>
          <a:p>
            <a:r>
              <a:rPr lang="ka-GE" b="1" dirty="0"/>
              <a:t>მედიკამენტებზე ხელმისაწვდომობა</a:t>
            </a:r>
          </a:p>
          <a:p>
            <a:pPr lvl="1"/>
            <a:r>
              <a:rPr lang="ka-GE" dirty="0"/>
              <a:t>15 ესენციური მედიკამენტის სამომხმარებლო ფასების მედიანური მნიშვნელობა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a-GE" sz="2400" dirty="0" smtClean="0"/>
              <a:t> ინდიკატორების </a:t>
            </a:r>
            <a:r>
              <a:rPr lang="ka-GE" sz="2400" dirty="0"/>
              <a:t>სარეკომენდაციო  ნუსხა</a:t>
            </a:r>
            <a:br>
              <a:rPr lang="ka-GE" sz="2400" dirty="0"/>
            </a:br>
            <a:r>
              <a:rPr lang="ka-GE" sz="2800" dirty="0">
                <a:solidFill>
                  <a:srgbClr val="C00000"/>
                </a:solidFill>
              </a:rPr>
              <a:t>შუალედური შედეგი</a:t>
            </a:r>
            <a:r>
              <a:rPr lang="en-US" sz="2800" dirty="0">
                <a:solidFill>
                  <a:srgbClr val="C00000"/>
                </a:solidFill>
              </a:rPr>
              <a:t> (output)</a:t>
            </a:r>
          </a:p>
        </p:txBody>
      </p:sp>
    </p:spTree>
    <p:extLst>
      <p:ext uri="{BB962C8B-B14F-4D97-AF65-F5344CB8AC3E}">
        <p14:creationId xmlns:p14="http://schemas.microsoft.com/office/powerpoint/2010/main" val="3873115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11486</TotalTime>
  <Words>868</Words>
  <Application>Microsoft Office PowerPoint</Application>
  <PresentationFormat>On-screen Show (4:3)</PresentationFormat>
  <Paragraphs>194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Angsana New</vt:lpstr>
      <vt:lpstr>Arial</vt:lpstr>
      <vt:lpstr>Calibri</vt:lpstr>
      <vt:lpstr>Garamond</vt:lpstr>
      <vt:lpstr>Wingdings</vt:lpstr>
      <vt:lpstr>Office Theme</vt:lpstr>
      <vt:lpstr>ჯანდაცვის საინფორმაციო სისტემები  ეკატერინე ადამია  საქართველოს ოკუპირებული ტერიტორიებიდან დევნილთა, შრომის, ჯანმრთელობისა და სოციალური დაცვის  სამინისტროს, ჯანმრთელობის დაცვის პოლიტიკის სამმართველოს უფროსი  2020 წელი </vt:lpstr>
      <vt:lpstr>შინაარსი</vt:lpstr>
      <vt:lpstr>ჯანდაცვის სისტემის ფუნქციონირების სქემა</vt:lpstr>
      <vt:lpstr>რა  არის  ჯანდაცვის  ინფორმაცია?</vt:lpstr>
      <vt:lpstr>PowerPoint Presentation</vt:lpstr>
      <vt:lpstr>მონაცემთა წყაროები</vt:lpstr>
      <vt:lpstr>3 - ინდიკატორები: ტიპები</vt:lpstr>
      <vt:lpstr>სარეკომენდაციო ინდოკატორების სარეკომენდაციო ნუსხა შენატანი/პროცესი (input/process)</vt:lpstr>
      <vt:lpstr> ინდიკატორების სარეკომენდაციო  ნუსხა შუალედური შედეგი (output)</vt:lpstr>
      <vt:lpstr> ინდიკატორების სარეკომენდაციო ნუსხა შედეგი (outcome)</vt:lpstr>
      <vt:lpstr> ინდიკატორების სარეკომენდაციო ნუსხა ზეგავლენა (impact)</vt:lpstr>
      <vt:lpstr>ჯანდაცვის ინფორმაციული სისტემები საქართველოში </vt:lpstr>
      <vt:lpstr>მონაცემთა შეგროვების და ანგარიშგების საკანონმებლო ბაზა</vt:lpstr>
      <vt:lpstr>ძირითადი მონაცემთა წყაროები და ბაზები</vt:lpstr>
      <vt:lpstr>www.moh.gov.ge</vt:lpstr>
      <vt:lpstr>www.ncdc.ge</vt:lpstr>
      <vt:lpstr>PowerPoint Presentation</vt:lpstr>
      <vt:lpstr>www.geostat.ge</vt:lpstr>
      <vt:lpstr>PowerPoint Presentation</vt:lpstr>
      <vt:lpstr>PowerPoint Presentation</vt:lpstr>
      <vt:lpstr>www.cloud.moh.gov.ge</vt:lpstr>
      <vt:lpstr>http://ssa.gov.ge/index.php?lang_id=GEO&amp;sec_id=803</vt:lpstr>
      <vt:lpstr>European Health for All data base   http://www.euro.who.int/hfadb</vt:lpstr>
      <vt:lpstr>WB – Health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policy and health systems</dc:title>
  <dc:creator>ketgog</dc:creator>
  <cp:lastModifiedBy>Windows User</cp:lastModifiedBy>
  <cp:revision>742</cp:revision>
  <dcterms:created xsi:type="dcterms:W3CDTF">2007-08-15T05:54:20Z</dcterms:created>
  <dcterms:modified xsi:type="dcterms:W3CDTF">2020-10-07T03:51:33Z</dcterms:modified>
</cp:coreProperties>
</file>