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70" r:id="rId6"/>
    <p:sldId id="268" r:id="rId7"/>
    <p:sldId id="269" r:id="rId8"/>
    <p:sldId id="259" r:id="rId9"/>
    <p:sldId id="267" r:id="rId10"/>
    <p:sldId id="27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47863247863245E-2"/>
          <c:y val="0.14979757085020243"/>
          <c:w val="0.93846153846153846"/>
          <c:h val="0.587044534412955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2020 წლის პროგნოზი 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Sheet1!$B$1:$N$1</c:f>
              <c:strCache>
                <c:ptCount val="13"/>
                <c:pt idx="0">
                  <c:v>BCG</c:v>
                </c:pt>
                <c:pt idx="1">
                  <c:v>HEP0</c:v>
                </c:pt>
                <c:pt idx="2">
                  <c:v>hexa3</c:v>
                </c:pt>
                <c:pt idx="3">
                  <c:v>DPTr</c:v>
                </c:pt>
                <c:pt idx="4">
                  <c:v>OPVr</c:v>
                </c:pt>
                <c:pt idx="5">
                  <c:v>MMR!</c:v>
                </c:pt>
                <c:pt idx="6">
                  <c:v>MMR2</c:v>
                </c:pt>
                <c:pt idx="7">
                  <c:v>DT</c:v>
                </c:pt>
                <c:pt idx="8">
                  <c:v>OPVr2</c:v>
                </c:pt>
                <c:pt idx="9">
                  <c:v>Td</c:v>
                </c:pt>
                <c:pt idx="10">
                  <c:v>Rota2</c:v>
                </c:pt>
                <c:pt idx="11">
                  <c:v>PCV#</c:v>
                </c:pt>
                <c:pt idx="12">
                  <c:v>HPV2</c:v>
                </c:pt>
              </c:strCache>
            </c:strRef>
          </c:cat>
          <c:val>
            <c:numRef>
              <c:f>Sheet1!$B$2:$N$2</c:f>
              <c:numCache>
                <c:formatCode>0.0%</c:formatCode>
                <c:ptCount val="13"/>
                <c:pt idx="0">
                  <c:v>0.89</c:v>
                </c:pt>
                <c:pt idx="1">
                  <c:v>0.9</c:v>
                </c:pt>
                <c:pt idx="2" formatCode="0.00%">
                  <c:v>0.88</c:v>
                </c:pt>
                <c:pt idx="3" formatCode="0.00%">
                  <c:v>0.78</c:v>
                </c:pt>
                <c:pt idx="4">
                  <c:v>0.77</c:v>
                </c:pt>
                <c:pt idx="5">
                  <c:v>0.93</c:v>
                </c:pt>
                <c:pt idx="6">
                  <c:v>0.77</c:v>
                </c:pt>
                <c:pt idx="7">
                  <c:v>0.85</c:v>
                </c:pt>
                <c:pt idx="8">
                  <c:v>0.7</c:v>
                </c:pt>
                <c:pt idx="9">
                  <c:v>0.5</c:v>
                </c:pt>
                <c:pt idx="10">
                  <c:v>0.73</c:v>
                </c:pt>
                <c:pt idx="11" formatCode="0%">
                  <c:v>0.86</c:v>
                </c:pt>
                <c:pt idx="12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698000"/>
        <c:axId val="-2059708880"/>
      </c:barChart>
      <c:lineChart>
        <c:grouping val="standard"/>
        <c:varyColors val="0"/>
        <c:ser>
          <c:idx val="4"/>
          <c:order val="1"/>
          <c:tx>
            <c:strRef>
              <c:f>Sheet1!$A$3</c:f>
              <c:strCache>
                <c:ptCount val="1"/>
                <c:pt idx="0">
                  <c:v>მიზანი</c:v>
                </c:pt>
              </c:strCache>
            </c:strRef>
          </c:tx>
          <c:spPr>
            <a:ln w="38098">
              <a:solidFill>
                <a:srgbClr val="FF0000"/>
              </a:solidFill>
              <a:prstDash val="lgDash"/>
            </a:ln>
          </c:spPr>
          <c:marker>
            <c:symbol val="star"/>
            <c:size val="8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Sheet1!$B$1:$N$1</c:f>
              <c:strCache>
                <c:ptCount val="13"/>
                <c:pt idx="0">
                  <c:v>BCG</c:v>
                </c:pt>
                <c:pt idx="1">
                  <c:v>HEP0</c:v>
                </c:pt>
                <c:pt idx="2">
                  <c:v>hexa3</c:v>
                </c:pt>
                <c:pt idx="3">
                  <c:v>DPTr</c:v>
                </c:pt>
                <c:pt idx="4">
                  <c:v>OPVr</c:v>
                </c:pt>
                <c:pt idx="5">
                  <c:v>MMR!</c:v>
                </c:pt>
                <c:pt idx="6">
                  <c:v>MMR2</c:v>
                </c:pt>
                <c:pt idx="7">
                  <c:v>DT</c:v>
                </c:pt>
                <c:pt idx="8">
                  <c:v>OPVr2</c:v>
                </c:pt>
                <c:pt idx="9">
                  <c:v>Td</c:v>
                </c:pt>
                <c:pt idx="10">
                  <c:v>Rota2</c:v>
                </c:pt>
                <c:pt idx="11">
                  <c:v>PCV#</c:v>
                </c:pt>
                <c:pt idx="12">
                  <c:v>HPV2</c:v>
                </c:pt>
              </c:strCache>
            </c:strRef>
          </c:cat>
          <c:val>
            <c:numRef>
              <c:f>Sheet1!$B$3:$N$3</c:f>
              <c:numCache>
                <c:formatCode>0%</c:formatCode>
                <c:ptCount val="1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9698000"/>
        <c:axId val="-2059708880"/>
      </c:lineChart>
      <c:catAx>
        <c:axId val="-205969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5970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59708880"/>
        <c:scaling>
          <c:orientation val="minMax"/>
          <c:max val="1.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59698000"/>
        <c:crosses val="autoZero"/>
        <c:crossBetween val="between"/>
        <c:majorUnit val="0.2"/>
      </c:valAx>
      <c:spPr>
        <a:noFill/>
        <a:ln w="1269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7044534412955465"/>
          <c:w val="0.9982905982905983"/>
          <c:h val="0.12955465587044535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89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9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5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3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F2BE-42CA-44ED-9EC5-F6740B4005C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AD3B-2338-42B9-AB30-73297B9B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h.gov.ge/" TargetMode="External"/><Relationship Id="rId2" Type="http://schemas.openxmlformats.org/officeDocument/2006/relationships/hyperlink" Target="http://www.stopcov.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ncdc.g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67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Georgia  - IP review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Lia Jabidze, EPI manager,</a:t>
            </a:r>
          </a:p>
          <a:p>
            <a:r>
              <a:rPr lang="en-US" dirty="0" smtClean="0"/>
              <a:t>11.09.2020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3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314" y="186814"/>
            <a:ext cx="10017210" cy="6093030"/>
          </a:xfrm>
          <a:prstGeom prst="rect">
            <a:avLst/>
          </a:prstGeom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6367848"/>
            <a:ext cx="12192000" cy="490151"/>
            <a:chOff x="0" y="3884"/>
            <a:chExt cx="5760" cy="4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en-US">
                <a:latin typeface="Calibri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latin typeface="Calibri" pitchFamily="34" charset="0"/>
                </a:rPr>
                <a:t>National Center for Disease Control  &amp; Public Health</a:t>
              </a:r>
              <a:endParaRPr lang="ru-RU" altLang="en-US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Picture 1030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Calibri" pitchFamily="34" charset="0"/>
                </a:rPr>
                <a:t>www.ncdc.ge</a:t>
              </a:r>
              <a:endParaRPr lang="ru-RU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7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2412" y="5766374"/>
            <a:ext cx="1862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www.stopcov.ge</a:t>
            </a:r>
            <a:endParaRPr lang="en-US" dirty="0"/>
          </a:p>
          <a:p>
            <a:r>
              <a:rPr lang="en-US" dirty="0">
                <a:hlinkClick r:id="rId3"/>
              </a:rPr>
              <a:t>www.moh.gov.ge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www.ncdc.ge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14">
            <a:off x="1843645" y="555911"/>
            <a:ext cx="4297444" cy="55613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468">
            <a:off x="6661935" y="569945"/>
            <a:ext cx="4518121" cy="57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situation and government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7154"/>
            <a:ext cx="10515600" cy="5540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Georgia, as of </a:t>
            </a:r>
            <a:r>
              <a:rPr lang="en-US" dirty="0" smtClean="0"/>
              <a:t>September 11, 2020</a:t>
            </a:r>
            <a:r>
              <a:rPr lang="ka-G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there have been </a:t>
            </a:r>
            <a:endParaRPr lang="ka-GE" dirty="0"/>
          </a:p>
          <a:p>
            <a:r>
              <a:rPr lang="en-US" sz="2400" dirty="0"/>
              <a:t>CONFIRMED CORONAVIRUS CASES - </a:t>
            </a:r>
            <a:r>
              <a:rPr lang="en-US" sz="2400" dirty="0" smtClean="0"/>
              <a:t>1917</a:t>
            </a:r>
            <a:endParaRPr lang="en-US" sz="2400" dirty="0"/>
          </a:p>
          <a:p>
            <a:r>
              <a:rPr lang="en-US" sz="2400" dirty="0" smtClean="0"/>
              <a:t>RECOVERED - 1354</a:t>
            </a:r>
          </a:p>
          <a:p>
            <a:r>
              <a:rPr lang="en-US" sz="2400" dirty="0" smtClean="0"/>
              <a:t>FATAL OUTCOME – 19</a:t>
            </a:r>
          </a:p>
          <a:p>
            <a:r>
              <a:rPr lang="en-US" sz="2400" dirty="0" smtClean="0"/>
              <a:t>UNDER  HOSPITAL SUPERVISION - 390</a:t>
            </a:r>
          </a:p>
          <a:p>
            <a:r>
              <a:rPr lang="en-US" sz="2400" dirty="0" smtClean="0"/>
              <a:t>UNDER QUARANTINE – 5884</a:t>
            </a:r>
          </a:p>
          <a:p>
            <a:pPr marL="0" indent="0">
              <a:buNone/>
            </a:pPr>
            <a:r>
              <a:rPr lang="en-US" sz="2400" dirty="0" smtClean="0"/>
              <a:t>On March 2020 the Parliament of Georgia has approved the declaration of a nationwide State of Emergency aimed to counter the global coronavirus pandemic. </a:t>
            </a:r>
          </a:p>
          <a:p>
            <a:pPr marL="0" indent="0">
              <a:buNone/>
            </a:pPr>
            <a:r>
              <a:rPr lang="en-US" sz="2400" dirty="0" smtClean="0"/>
              <a:t>Quarantine measures include: </a:t>
            </a:r>
          </a:p>
          <a:p>
            <a:pPr marL="0" indent="0">
              <a:buNone/>
            </a:pPr>
            <a:r>
              <a:rPr lang="en-US" sz="2400" dirty="0" smtClean="0"/>
              <a:t> - the movement of persons by foot or by the any types of transport is prohibited for the period of emergency from a daily curfew from 09:00 pm to 06:00 am  </a:t>
            </a:r>
          </a:p>
          <a:p>
            <a:pPr marL="0" indent="0">
              <a:buNone/>
            </a:pPr>
            <a:r>
              <a:rPr lang="en-US" sz="2400" dirty="0" smtClean="0"/>
              <a:t>- prohibited  all types of meetings,  social gatherings, events etc.,</a:t>
            </a:r>
          </a:p>
          <a:p>
            <a:pPr marL="0" indent="0">
              <a:buNone/>
            </a:pPr>
            <a:r>
              <a:rPr lang="en-US" sz="2400" dirty="0" smtClean="0"/>
              <a:t> - schools and universities shifted towards online and distance-learning methods</a:t>
            </a:r>
          </a:p>
          <a:p>
            <a:pPr marL="0" indent="0">
              <a:buNone/>
            </a:pPr>
            <a:r>
              <a:rPr lang="en-US" sz="2400" dirty="0" smtClean="0"/>
              <a:t> - the main part of institutions and their employees work online</a:t>
            </a:r>
          </a:p>
          <a:p>
            <a:pPr marL="0" indent="0">
              <a:buNone/>
            </a:pPr>
            <a:r>
              <a:rPr lang="en-US" sz="2400" dirty="0" smtClean="0"/>
              <a:t> - the state borders are closed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15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1" y="0"/>
            <a:ext cx="10729608" cy="6858000"/>
          </a:xfrm>
        </p:spPr>
      </p:pic>
    </p:spTree>
    <p:extLst>
      <p:ext uri="{BB962C8B-B14F-4D97-AF65-F5344CB8AC3E}">
        <p14:creationId xmlns:p14="http://schemas.microsoft.com/office/powerpoint/2010/main" val="15124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00" y="0"/>
            <a:ext cx="97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24" y="251670"/>
            <a:ext cx="11895588" cy="85164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                               Immunization schedule , 2020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49961" y="1103319"/>
          <a:ext cx="11370092" cy="52928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30658"/>
                <a:gridCol w="865239"/>
                <a:gridCol w="884903"/>
                <a:gridCol w="884904"/>
                <a:gridCol w="875070"/>
                <a:gridCol w="865239"/>
                <a:gridCol w="963561"/>
                <a:gridCol w="973380"/>
                <a:gridCol w="963569"/>
                <a:gridCol w="96356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a-GE" sz="1400" dirty="0">
                          <a:solidFill>
                            <a:schemeClr val="bg1"/>
                          </a:solidFill>
                          <a:effectLst/>
                        </a:rPr>
                        <a:t>ასაკი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chemeClr val="bg1"/>
                          </a:solidFill>
                          <a:effectLst/>
                        </a:rPr>
                        <a:t>ვაქცინა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chemeClr val="bg1"/>
                          </a:solidFill>
                          <a:effectLst/>
                        </a:rPr>
                        <a:t>0-12 საათი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chemeClr val="bg1"/>
                          </a:solidFill>
                          <a:effectLst/>
                        </a:rPr>
                        <a:t>0-5 დღე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თვე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თვე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თვე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თვე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18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თვე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წელი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14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წელი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</a:tr>
              <a:tr h="451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B </a:t>
                      </a: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ჰეპატიტი </a:t>
                      </a: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ჰეპB /</a:t>
                      </a:r>
                      <a:r>
                        <a:rPr lang="en-US" sz="1400" kern="1400" spc="-20" dirty="0" err="1">
                          <a:solidFill>
                            <a:schemeClr val="bg1"/>
                          </a:solidFill>
                          <a:effectLst/>
                        </a:rPr>
                        <a:t>Hep</a:t>
                      </a: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 B)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 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ბცჟ (</a:t>
                      </a: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BCG)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68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დყ</a:t>
                      </a:r>
                      <a:r>
                        <a:rPr lang="ka-GE" sz="1400" kern="1400" spc="-20" baseline="-25000" dirty="0">
                          <a:solidFill>
                            <a:schemeClr val="bg1"/>
                          </a:solidFill>
                          <a:effectLst/>
                        </a:rPr>
                        <a:t>ა</a:t>
                      </a: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ტ+</a:t>
                      </a:r>
                      <a:r>
                        <a:rPr lang="ka-GE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B ჰეპ +ჰიb+იპვ (ჰექსა/DPaT+HepB+Hib+IPV)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პნევმო/</a:t>
                      </a: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PCV</a:t>
                      </a:r>
                      <a:r>
                        <a:rPr lang="en-US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როტა/</a:t>
                      </a:r>
                      <a:r>
                        <a:rPr lang="en-US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Rota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3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წითელა, წითურა, ყბაყურა</a:t>
                      </a: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წწყ/</a:t>
                      </a: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MMR)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დიფთერია, ყივანახველა, </a:t>
                      </a:r>
                      <a:r>
                        <a:rPr lang="ka-GE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ტეტანუსი</a:t>
                      </a:r>
                      <a:r>
                        <a:rPr lang="en-US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ka-GE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 იპვ</a:t>
                      </a:r>
                      <a:r>
                        <a:rPr lang="en-US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ka-GE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დყატპ/</a:t>
                      </a:r>
                      <a:r>
                        <a:rPr lang="en-US" sz="1400" kern="1400" spc="-20" dirty="0" err="1" smtClean="0">
                          <a:solidFill>
                            <a:schemeClr val="bg1"/>
                          </a:solidFill>
                          <a:effectLst/>
                        </a:rPr>
                        <a:t>DPaT</a:t>
                      </a:r>
                      <a:r>
                        <a:rPr lang="en-US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/P)</a:t>
                      </a: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1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ტეტანუსი-დიფთერია (Td</a:t>
                      </a:r>
                      <a:r>
                        <a:rPr lang="ka-GE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)*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5107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ადამიანის </a:t>
                      </a:r>
                      <a:r>
                        <a:rPr lang="ka-GE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პაპილომავირუსი (</a:t>
                      </a:r>
                      <a:r>
                        <a:rPr lang="ka-GE" sz="1400" kern="1400" spc="-20" dirty="0">
                          <a:solidFill>
                            <a:schemeClr val="bg1"/>
                          </a:solidFill>
                          <a:effectLst/>
                        </a:rPr>
                        <a:t>აპვ </a:t>
                      </a:r>
                      <a:r>
                        <a:rPr lang="en-US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ka-GE" sz="1400" kern="1400" spc="-20" dirty="0" smtClean="0">
                          <a:solidFill>
                            <a:schemeClr val="bg1"/>
                          </a:solidFill>
                          <a:effectLst/>
                        </a:rPr>
                        <a:t>HPV)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6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chemeClr val="bg1"/>
                          </a:solidFill>
                          <a:effectLst/>
                        </a:rPr>
                        <a:t>გოგონების ასაკი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chemeClr val="bg1"/>
                          </a:solidFill>
                          <a:effectLst/>
                        </a:rPr>
                        <a:t>აცრის ჯერადობა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chemeClr val="bg1"/>
                          </a:solidFill>
                          <a:effectLst/>
                        </a:rPr>
                        <a:t>აცრებს შორის მინიმალური ინტერვალი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r>
                        <a:rPr lang="ka-GE" sz="1600" b="1" dirty="0">
                          <a:solidFill>
                            <a:schemeClr val="bg1"/>
                          </a:solidFill>
                          <a:effectLst/>
                        </a:rPr>
                        <a:t>-11 - 12 </a:t>
                      </a:r>
                      <a:r>
                        <a:rPr lang="ka-GE" sz="1600" b="1" dirty="0" smtClean="0">
                          <a:solidFill>
                            <a:schemeClr val="bg1"/>
                          </a:solidFill>
                          <a:effectLst/>
                        </a:rPr>
                        <a:t>წელი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chemeClr val="bg1"/>
                          </a:solidFill>
                          <a:effectLst/>
                        </a:rPr>
                        <a:t>6 თვე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G Times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275" marR="55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0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258" y="365126"/>
            <a:ext cx="10403541" cy="531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coverage rates (2019-2020 6 month)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47" y="1510967"/>
            <a:ext cx="10461812" cy="53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463"/>
          </a:xfrm>
        </p:spPr>
        <p:txBody>
          <a:bodyPr/>
          <a:lstStyle/>
          <a:p>
            <a:r>
              <a:rPr lang="en-US" sz="3600" dirty="0" smtClean="0"/>
              <a:t>Coverage</a:t>
            </a:r>
            <a:r>
              <a:rPr lang="en-US" dirty="0" smtClean="0"/>
              <a:t> rates and the forecast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307085"/>
              </p:ext>
            </p:extLst>
          </p:nvPr>
        </p:nvGraphicFramePr>
        <p:xfrm>
          <a:off x="838200" y="1237128"/>
          <a:ext cx="10515600" cy="55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95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624" y="1"/>
            <a:ext cx="10242176" cy="6185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Measures for providing immunization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5" y="1380565"/>
            <a:ext cx="10452847" cy="43658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Based on the WHO recommendations, the guidance about continuing immunization during the pandemics was  prepared approved by the </a:t>
            </a:r>
            <a:r>
              <a:rPr lang="en-US" dirty="0" err="1" smtClean="0"/>
              <a:t>MoH</a:t>
            </a:r>
            <a:r>
              <a:rPr lang="en-US" dirty="0" smtClean="0"/>
              <a:t>  and  shared 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The physical distance measures and temperature screening are carried out at HF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Guidance how to continue immunization services safely is on place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Health facilities stay open and some of them  change working hours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 Nevertheless, the coverage rate for all antigens dropped  by 7%</a:t>
            </a:r>
          </a:p>
          <a:p>
            <a:pPr marL="0" indent="0">
              <a:buClr>
                <a:schemeClr val="accent2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3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224"/>
            <a:ext cx="10515600" cy="726142"/>
          </a:xfrm>
        </p:spPr>
        <p:txBody>
          <a:bodyPr>
            <a:normAutofit/>
          </a:bodyPr>
          <a:lstStyle/>
          <a:p>
            <a:r>
              <a:rPr lang="en-US" dirty="0" smtClean="0"/>
              <a:t>Targeted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r>
              <a:rPr lang="en-US" dirty="0" smtClean="0"/>
              <a:t>District and facility level micro plans are in place;</a:t>
            </a:r>
          </a:p>
          <a:p>
            <a:r>
              <a:rPr lang="en-US" dirty="0" smtClean="0"/>
              <a:t>Supportive Supervision Activities (SSA) were  conducted in most affected areas</a:t>
            </a:r>
          </a:p>
          <a:p>
            <a:r>
              <a:rPr lang="en-US" dirty="0" smtClean="0"/>
              <a:t>Training course on interpersonal communication is started</a:t>
            </a:r>
            <a:endParaRPr lang="ru-RU" dirty="0" smtClean="0"/>
          </a:p>
          <a:p>
            <a:r>
              <a:rPr lang="en-US" dirty="0" smtClean="0"/>
              <a:t>Immunization coverage data </a:t>
            </a:r>
            <a:r>
              <a:rPr lang="en-US" dirty="0"/>
              <a:t>is analyzed </a:t>
            </a:r>
            <a:r>
              <a:rPr lang="en-US" dirty="0" smtClean="0"/>
              <a:t>regularly using IMEM and reporting data </a:t>
            </a:r>
          </a:p>
          <a:p>
            <a:r>
              <a:rPr lang="en-US" dirty="0"/>
              <a:t> </a:t>
            </a:r>
            <a:r>
              <a:rPr lang="en-US" dirty="0" smtClean="0"/>
              <a:t>Communication activities is carried out</a:t>
            </a:r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hotline is in place and the necessary information on vaccination is provided.</a:t>
            </a:r>
          </a:p>
        </p:txBody>
      </p:sp>
    </p:spTree>
    <p:extLst>
      <p:ext uri="{BB962C8B-B14F-4D97-AF65-F5344CB8AC3E}">
        <p14:creationId xmlns:p14="http://schemas.microsoft.com/office/powerpoint/2010/main" val="121719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430</Words>
  <Application>Microsoft Office PowerPoint</Application>
  <PresentationFormat>Widescreen</PresentationFormat>
  <Paragraphs>145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CG Times</vt:lpstr>
      <vt:lpstr>Sylfaen</vt:lpstr>
      <vt:lpstr>Times New Roman</vt:lpstr>
      <vt:lpstr>Office Theme</vt:lpstr>
      <vt:lpstr>Georgia  - IP review</vt:lpstr>
      <vt:lpstr>Current situation and government regulations</vt:lpstr>
      <vt:lpstr>PowerPoint Presentation</vt:lpstr>
      <vt:lpstr>PowerPoint Presentation</vt:lpstr>
      <vt:lpstr>                                             Immunization schedule , 2020</vt:lpstr>
      <vt:lpstr>Comparing coverage rates (2019-2020 6 month)</vt:lpstr>
      <vt:lpstr>Coverage rates and the forecast</vt:lpstr>
      <vt:lpstr>Measures for providing immunization services</vt:lpstr>
      <vt:lpstr>Targeted Activities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 - IP review</dc:title>
  <dc:creator>Lika Jabidze</dc:creator>
  <cp:lastModifiedBy>Lika Jabidze</cp:lastModifiedBy>
  <cp:revision>25</cp:revision>
  <dcterms:created xsi:type="dcterms:W3CDTF">2020-04-29T08:39:15Z</dcterms:created>
  <dcterms:modified xsi:type="dcterms:W3CDTF">2020-09-11T17:40:15Z</dcterms:modified>
</cp:coreProperties>
</file>