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96" r:id="rId2"/>
    <p:sldId id="295" r:id="rId3"/>
    <p:sldId id="294" r:id="rId4"/>
    <p:sldId id="347" r:id="rId5"/>
    <p:sldId id="348" r:id="rId6"/>
    <p:sldId id="337" r:id="rId7"/>
    <p:sldId id="345" r:id="rId8"/>
    <p:sldId id="346" r:id="rId9"/>
    <p:sldId id="292" r:id="rId10"/>
    <p:sldId id="339" r:id="rId11"/>
    <p:sldId id="341" r:id="rId12"/>
    <p:sldId id="349" r:id="rId13"/>
    <p:sldId id="350" r:id="rId14"/>
    <p:sldId id="342" r:id="rId15"/>
    <p:sldId id="351" r:id="rId16"/>
    <p:sldId id="352" r:id="rId17"/>
    <p:sldId id="329" r:id="rId18"/>
    <p:sldId id="331" r:id="rId19"/>
    <p:sldId id="354" r:id="rId20"/>
    <p:sldId id="353" r:id="rId21"/>
    <p:sldId id="336" r:id="rId22"/>
    <p:sldId id="323" r:id="rId23"/>
    <p:sldId id="324" r:id="rId24"/>
    <p:sldId id="279" r:id="rId25"/>
    <p:sldId id="280" r:id="rId26"/>
    <p:sldId id="281" r:id="rId27"/>
    <p:sldId id="293" r:id="rId28"/>
  </p:sldIdLst>
  <p:sldSz cx="12192000" cy="6858000"/>
  <p:notesSz cx="6797675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A13A"/>
    <a:srgbClr val="ED9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OC\Desktop\&#4306;&#4304;&#4316;&#4304;&#4334;&#4314;&#4308;&#4305;&#4304;\&#4328;&#4308;&#4315;&#4311;&#4334;&#4309;&#4308;&#4309;&#4308;&#4305;&#4312;%20(2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484571280964158E-2"/>
          <c:y val="5.9044098175254571E-2"/>
          <c:w val="0.95355343388498048"/>
          <c:h val="0.8670842322144415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ახალი შემთხვევები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4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</c:marker>
          <c:dLbls>
            <c:dLbl>
              <c:idx val="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5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Sheet1!$A$2:$A$134</c:f>
              <c:strCache>
                <c:ptCount val="133"/>
                <c:pt idx="0">
                  <c:v>26/02</c:v>
                </c:pt>
                <c:pt idx="1">
                  <c:v>27/02</c:v>
                </c:pt>
                <c:pt idx="2">
                  <c:v>28/02</c:v>
                </c:pt>
                <c:pt idx="3">
                  <c:v>29/02</c:v>
                </c:pt>
                <c:pt idx="4">
                  <c:v>01/03</c:v>
                </c:pt>
                <c:pt idx="5">
                  <c:v>02/03</c:v>
                </c:pt>
                <c:pt idx="6">
                  <c:v>03/03</c:v>
                </c:pt>
                <c:pt idx="7">
                  <c:v>04/03</c:v>
                </c:pt>
                <c:pt idx="8">
                  <c:v>05/03</c:v>
                </c:pt>
                <c:pt idx="9">
                  <c:v>06/03</c:v>
                </c:pt>
                <c:pt idx="10">
                  <c:v>07/03</c:v>
                </c:pt>
                <c:pt idx="11">
                  <c:v>08/03</c:v>
                </c:pt>
                <c:pt idx="12">
                  <c:v>09/03</c:v>
                </c:pt>
                <c:pt idx="13">
                  <c:v>10/03</c:v>
                </c:pt>
                <c:pt idx="14">
                  <c:v>11/03</c:v>
                </c:pt>
                <c:pt idx="15">
                  <c:v>12/03</c:v>
                </c:pt>
                <c:pt idx="16">
                  <c:v>13/03</c:v>
                </c:pt>
                <c:pt idx="17">
                  <c:v>14/03</c:v>
                </c:pt>
                <c:pt idx="18">
                  <c:v>15/03</c:v>
                </c:pt>
                <c:pt idx="19">
                  <c:v>16/03</c:v>
                </c:pt>
                <c:pt idx="20">
                  <c:v>17/03</c:v>
                </c:pt>
                <c:pt idx="21">
                  <c:v>18/03</c:v>
                </c:pt>
                <c:pt idx="22">
                  <c:v>19/03</c:v>
                </c:pt>
                <c:pt idx="23">
                  <c:v>20/03</c:v>
                </c:pt>
                <c:pt idx="24">
                  <c:v>21/03</c:v>
                </c:pt>
                <c:pt idx="25">
                  <c:v>22/03</c:v>
                </c:pt>
                <c:pt idx="26">
                  <c:v>23/03</c:v>
                </c:pt>
                <c:pt idx="27">
                  <c:v>24/03</c:v>
                </c:pt>
                <c:pt idx="28">
                  <c:v>25/03</c:v>
                </c:pt>
                <c:pt idx="29">
                  <c:v>26/03</c:v>
                </c:pt>
                <c:pt idx="30">
                  <c:v>27/03</c:v>
                </c:pt>
                <c:pt idx="31">
                  <c:v>28/03</c:v>
                </c:pt>
                <c:pt idx="32">
                  <c:v>29/03</c:v>
                </c:pt>
                <c:pt idx="33">
                  <c:v>30/03</c:v>
                </c:pt>
                <c:pt idx="34">
                  <c:v>31/03</c:v>
                </c:pt>
                <c:pt idx="35">
                  <c:v>01/04</c:v>
                </c:pt>
                <c:pt idx="36">
                  <c:v>02/04</c:v>
                </c:pt>
                <c:pt idx="37">
                  <c:v>03/04</c:v>
                </c:pt>
                <c:pt idx="38">
                  <c:v>04/04</c:v>
                </c:pt>
                <c:pt idx="39">
                  <c:v>05/04</c:v>
                </c:pt>
                <c:pt idx="40">
                  <c:v>06/04</c:v>
                </c:pt>
                <c:pt idx="41">
                  <c:v>07/04</c:v>
                </c:pt>
                <c:pt idx="42">
                  <c:v>08/04</c:v>
                </c:pt>
                <c:pt idx="43">
                  <c:v>09/04</c:v>
                </c:pt>
                <c:pt idx="44">
                  <c:v>10/04</c:v>
                </c:pt>
                <c:pt idx="45">
                  <c:v>11/04</c:v>
                </c:pt>
                <c:pt idx="46">
                  <c:v>12/04</c:v>
                </c:pt>
                <c:pt idx="47">
                  <c:v>13/04</c:v>
                </c:pt>
                <c:pt idx="48">
                  <c:v>14/04</c:v>
                </c:pt>
                <c:pt idx="49">
                  <c:v>15/04</c:v>
                </c:pt>
                <c:pt idx="50">
                  <c:v>16/04</c:v>
                </c:pt>
                <c:pt idx="51">
                  <c:v>17/04</c:v>
                </c:pt>
                <c:pt idx="52">
                  <c:v>18/04</c:v>
                </c:pt>
                <c:pt idx="53">
                  <c:v>19/04</c:v>
                </c:pt>
                <c:pt idx="54">
                  <c:v>20/04</c:v>
                </c:pt>
                <c:pt idx="55">
                  <c:v>21/04</c:v>
                </c:pt>
                <c:pt idx="56">
                  <c:v>22/04</c:v>
                </c:pt>
                <c:pt idx="57">
                  <c:v>23/04</c:v>
                </c:pt>
                <c:pt idx="58">
                  <c:v>24/04</c:v>
                </c:pt>
                <c:pt idx="59">
                  <c:v>25/04</c:v>
                </c:pt>
                <c:pt idx="60">
                  <c:v>26/04</c:v>
                </c:pt>
                <c:pt idx="61">
                  <c:v>27/04</c:v>
                </c:pt>
                <c:pt idx="62">
                  <c:v>28/04</c:v>
                </c:pt>
                <c:pt idx="63">
                  <c:v>29/04</c:v>
                </c:pt>
                <c:pt idx="64">
                  <c:v>30/04</c:v>
                </c:pt>
                <c:pt idx="65">
                  <c:v>01/05</c:v>
                </c:pt>
                <c:pt idx="66">
                  <c:v>02/05</c:v>
                </c:pt>
                <c:pt idx="67">
                  <c:v>03/05</c:v>
                </c:pt>
                <c:pt idx="68">
                  <c:v>04/05</c:v>
                </c:pt>
                <c:pt idx="69">
                  <c:v>05/05</c:v>
                </c:pt>
                <c:pt idx="70">
                  <c:v>06/05</c:v>
                </c:pt>
                <c:pt idx="71">
                  <c:v>07/05</c:v>
                </c:pt>
                <c:pt idx="72">
                  <c:v>08/05</c:v>
                </c:pt>
                <c:pt idx="73">
                  <c:v>09/05</c:v>
                </c:pt>
                <c:pt idx="74">
                  <c:v>10/05</c:v>
                </c:pt>
                <c:pt idx="75">
                  <c:v>11/05</c:v>
                </c:pt>
                <c:pt idx="76">
                  <c:v>12/05</c:v>
                </c:pt>
                <c:pt idx="77">
                  <c:v>13/05</c:v>
                </c:pt>
                <c:pt idx="78">
                  <c:v>14/05</c:v>
                </c:pt>
                <c:pt idx="79">
                  <c:v>15/05</c:v>
                </c:pt>
                <c:pt idx="80">
                  <c:v>16/05</c:v>
                </c:pt>
                <c:pt idx="81">
                  <c:v>17/05</c:v>
                </c:pt>
                <c:pt idx="82">
                  <c:v>18/05</c:v>
                </c:pt>
                <c:pt idx="83">
                  <c:v>19/05</c:v>
                </c:pt>
                <c:pt idx="84">
                  <c:v>20/05</c:v>
                </c:pt>
                <c:pt idx="85">
                  <c:v>21/05</c:v>
                </c:pt>
                <c:pt idx="86">
                  <c:v>22/05</c:v>
                </c:pt>
                <c:pt idx="87">
                  <c:v>23/05</c:v>
                </c:pt>
                <c:pt idx="88">
                  <c:v>24/05</c:v>
                </c:pt>
                <c:pt idx="89">
                  <c:v>25/05</c:v>
                </c:pt>
                <c:pt idx="90">
                  <c:v>26/05</c:v>
                </c:pt>
                <c:pt idx="91">
                  <c:v>27/05</c:v>
                </c:pt>
                <c:pt idx="92">
                  <c:v>28/05</c:v>
                </c:pt>
                <c:pt idx="93">
                  <c:v>29/05</c:v>
                </c:pt>
                <c:pt idx="94">
                  <c:v>30/05</c:v>
                </c:pt>
                <c:pt idx="95">
                  <c:v>31/05</c:v>
                </c:pt>
                <c:pt idx="96">
                  <c:v>01/06</c:v>
                </c:pt>
                <c:pt idx="97">
                  <c:v>02/06</c:v>
                </c:pt>
                <c:pt idx="98">
                  <c:v>03/06</c:v>
                </c:pt>
                <c:pt idx="99">
                  <c:v>04/06</c:v>
                </c:pt>
                <c:pt idx="100">
                  <c:v>05/06</c:v>
                </c:pt>
                <c:pt idx="101">
                  <c:v>06/06</c:v>
                </c:pt>
                <c:pt idx="102">
                  <c:v>07/06</c:v>
                </c:pt>
                <c:pt idx="103">
                  <c:v>08/06</c:v>
                </c:pt>
                <c:pt idx="104">
                  <c:v>09/06</c:v>
                </c:pt>
                <c:pt idx="105">
                  <c:v>10/06</c:v>
                </c:pt>
                <c:pt idx="106">
                  <c:v>11/06</c:v>
                </c:pt>
                <c:pt idx="107">
                  <c:v>12/06</c:v>
                </c:pt>
                <c:pt idx="108">
                  <c:v>13/06</c:v>
                </c:pt>
                <c:pt idx="109">
                  <c:v>14/06</c:v>
                </c:pt>
                <c:pt idx="110">
                  <c:v>15/06</c:v>
                </c:pt>
                <c:pt idx="111">
                  <c:v>16/06</c:v>
                </c:pt>
                <c:pt idx="112">
                  <c:v>17/06</c:v>
                </c:pt>
                <c:pt idx="113">
                  <c:v>18/06</c:v>
                </c:pt>
                <c:pt idx="114">
                  <c:v>19/06</c:v>
                </c:pt>
                <c:pt idx="115">
                  <c:v>20/06</c:v>
                </c:pt>
                <c:pt idx="116">
                  <c:v>21/06</c:v>
                </c:pt>
                <c:pt idx="117">
                  <c:v>22/06</c:v>
                </c:pt>
                <c:pt idx="118">
                  <c:v>23/06</c:v>
                </c:pt>
                <c:pt idx="119">
                  <c:v>24/06</c:v>
                </c:pt>
                <c:pt idx="120">
                  <c:v>25/06</c:v>
                </c:pt>
                <c:pt idx="121">
                  <c:v>26/06</c:v>
                </c:pt>
                <c:pt idx="122">
                  <c:v>27/06</c:v>
                </c:pt>
                <c:pt idx="123">
                  <c:v>28/06</c:v>
                </c:pt>
                <c:pt idx="124">
                  <c:v>29/06</c:v>
                </c:pt>
                <c:pt idx="125">
                  <c:v>30/06</c:v>
                </c:pt>
                <c:pt idx="126">
                  <c:v>01/07</c:v>
                </c:pt>
                <c:pt idx="127">
                  <c:v>02/07</c:v>
                </c:pt>
                <c:pt idx="128">
                  <c:v>03/07</c:v>
                </c:pt>
                <c:pt idx="129">
                  <c:v>04/07</c:v>
                </c:pt>
                <c:pt idx="130">
                  <c:v>05/07</c:v>
                </c:pt>
                <c:pt idx="131">
                  <c:v>06/07</c:v>
                </c:pt>
                <c:pt idx="132">
                  <c:v>07/07</c:v>
                </c:pt>
              </c:strCache>
            </c:strRef>
          </c:cat>
          <c:val>
            <c:numRef>
              <c:f>Sheet1!$B$2:$B$134</c:f>
              <c:numCache>
                <c:formatCode>General</c:formatCode>
                <c:ptCount val="13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6</c:v>
                </c:pt>
                <c:pt idx="9">
                  <c:v>3</c:v>
                </c:pt>
                <c:pt idx="10">
                  <c:v>1</c:v>
                </c:pt>
                <c:pt idx="11">
                  <c:v>2</c:v>
                </c:pt>
                <c:pt idx="12">
                  <c:v>0</c:v>
                </c:pt>
                <c:pt idx="13">
                  <c:v>6</c:v>
                </c:pt>
                <c:pt idx="14">
                  <c:v>2</c:v>
                </c:pt>
                <c:pt idx="15">
                  <c:v>1</c:v>
                </c:pt>
                <c:pt idx="16">
                  <c:v>5</c:v>
                </c:pt>
                <c:pt idx="17">
                  <c:v>3</c:v>
                </c:pt>
                <c:pt idx="18">
                  <c:v>0</c:v>
                </c:pt>
                <c:pt idx="19">
                  <c:v>1</c:v>
                </c:pt>
                <c:pt idx="20">
                  <c:v>4</c:v>
                </c:pt>
                <c:pt idx="21">
                  <c:v>2</c:v>
                </c:pt>
                <c:pt idx="22">
                  <c:v>4</c:v>
                </c:pt>
                <c:pt idx="23">
                  <c:v>4</c:v>
                </c:pt>
                <c:pt idx="24">
                  <c:v>6</c:v>
                </c:pt>
                <c:pt idx="25">
                  <c:v>0</c:v>
                </c:pt>
                <c:pt idx="26">
                  <c:v>13</c:v>
                </c:pt>
                <c:pt idx="27">
                  <c:v>6</c:v>
                </c:pt>
                <c:pt idx="28">
                  <c:v>5</c:v>
                </c:pt>
                <c:pt idx="29">
                  <c:v>3</c:v>
                </c:pt>
                <c:pt idx="30">
                  <c:v>4</c:v>
                </c:pt>
                <c:pt idx="31">
                  <c:v>5</c:v>
                </c:pt>
                <c:pt idx="32">
                  <c:v>8</c:v>
                </c:pt>
                <c:pt idx="33">
                  <c:v>10</c:v>
                </c:pt>
                <c:pt idx="34">
                  <c:v>7</c:v>
                </c:pt>
                <c:pt idx="35">
                  <c:v>15</c:v>
                </c:pt>
                <c:pt idx="36">
                  <c:v>18</c:v>
                </c:pt>
                <c:pt idx="37">
                  <c:v>9</c:v>
                </c:pt>
                <c:pt idx="38">
                  <c:v>13</c:v>
                </c:pt>
                <c:pt idx="39">
                  <c:v>18</c:v>
                </c:pt>
                <c:pt idx="40">
                  <c:v>7</c:v>
                </c:pt>
                <c:pt idx="41">
                  <c:v>13</c:v>
                </c:pt>
                <c:pt idx="42">
                  <c:v>6</c:v>
                </c:pt>
                <c:pt idx="43">
                  <c:v>13</c:v>
                </c:pt>
                <c:pt idx="44">
                  <c:v>6</c:v>
                </c:pt>
                <c:pt idx="45">
                  <c:v>19</c:v>
                </c:pt>
                <c:pt idx="46">
                  <c:v>14</c:v>
                </c:pt>
                <c:pt idx="47">
                  <c:v>30</c:v>
                </c:pt>
                <c:pt idx="48">
                  <c:v>10</c:v>
                </c:pt>
                <c:pt idx="49">
                  <c:v>30</c:v>
                </c:pt>
                <c:pt idx="50">
                  <c:v>34</c:v>
                </c:pt>
                <c:pt idx="51">
                  <c:v>15</c:v>
                </c:pt>
                <c:pt idx="52">
                  <c:v>9</c:v>
                </c:pt>
                <c:pt idx="53">
                  <c:v>5</c:v>
                </c:pt>
                <c:pt idx="54">
                  <c:v>9</c:v>
                </c:pt>
                <c:pt idx="55">
                  <c:v>3</c:v>
                </c:pt>
                <c:pt idx="56">
                  <c:v>9</c:v>
                </c:pt>
                <c:pt idx="57">
                  <c:v>10</c:v>
                </c:pt>
                <c:pt idx="58">
                  <c:v>26</c:v>
                </c:pt>
                <c:pt idx="59">
                  <c:v>29</c:v>
                </c:pt>
                <c:pt idx="60">
                  <c:v>11</c:v>
                </c:pt>
                <c:pt idx="61">
                  <c:v>15</c:v>
                </c:pt>
                <c:pt idx="62">
                  <c:v>6</c:v>
                </c:pt>
                <c:pt idx="63">
                  <c:v>22</c:v>
                </c:pt>
                <c:pt idx="64">
                  <c:v>27</c:v>
                </c:pt>
                <c:pt idx="65">
                  <c:v>16</c:v>
                </c:pt>
                <c:pt idx="66">
                  <c:v>7</c:v>
                </c:pt>
                <c:pt idx="67">
                  <c:v>4</c:v>
                </c:pt>
                <c:pt idx="68">
                  <c:v>11</c:v>
                </c:pt>
                <c:pt idx="69">
                  <c:v>6</c:v>
                </c:pt>
                <c:pt idx="70">
                  <c:v>5</c:v>
                </c:pt>
                <c:pt idx="71">
                  <c:v>8</c:v>
                </c:pt>
                <c:pt idx="72">
                  <c:v>3</c:v>
                </c:pt>
                <c:pt idx="73">
                  <c:v>9</c:v>
                </c:pt>
                <c:pt idx="74">
                  <c:v>3</c:v>
                </c:pt>
                <c:pt idx="75">
                  <c:v>5</c:v>
                </c:pt>
                <c:pt idx="76">
                  <c:v>4</c:v>
                </c:pt>
                <c:pt idx="77">
                  <c:v>5</c:v>
                </c:pt>
                <c:pt idx="78">
                  <c:v>19</c:v>
                </c:pt>
                <c:pt idx="79">
                  <c:v>6</c:v>
                </c:pt>
                <c:pt idx="80">
                  <c:v>18</c:v>
                </c:pt>
                <c:pt idx="81">
                  <c:v>6</c:v>
                </c:pt>
                <c:pt idx="82">
                  <c:v>1</c:v>
                </c:pt>
                <c:pt idx="83">
                  <c:v>11</c:v>
                </c:pt>
                <c:pt idx="84">
                  <c:v>8</c:v>
                </c:pt>
                <c:pt idx="85">
                  <c:v>2</c:v>
                </c:pt>
                <c:pt idx="86">
                  <c:v>5</c:v>
                </c:pt>
                <c:pt idx="87">
                  <c:v>2</c:v>
                </c:pt>
                <c:pt idx="88">
                  <c:v>1</c:v>
                </c:pt>
                <c:pt idx="89">
                  <c:v>1</c:v>
                </c:pt>
                <c:pt idx="90">
                  <c:v>3</c:v>
                </c:pt>
                <c:pt idx="91">
                  <c:v>3</c:v>
                </c:pt>
                <c:pt idx="92">
                  <c:v>8</c:v>
                </c:pt>
                <c:pt idx="93">
                  <c:v>11</c:v>
                </c:pt>
                <c:pt idx="94">
                  <c:v>26</c:v>
                </c:pt>
                <c:pt idx="95">
                  <c:v>11</c:v>
                </c:pt>
                <c:pt idx="96">
                  <c:v>2</c:v>
                </c:pt>
                <c:pt idx="97">
                  <c:v>4</c:v>
                </c:pt>
                <c:pt idx="98">
                  <c:v>1</c:v>
                </c:pt>
                <c:pt idx="99">
                  <c:v>4</c:v>
                </c:pt>
                <c:pt idx="100">
                  <c:v>3</c:v>
                </c:pt>
                <c:pt idx="101">
                  <c:v>1</c:v>
                </c:pt>
                <c:pt idx="102">
                  <c:v>1</c:v>
                </c:pt>
                <c:pt idx="103">
                  <c:v>8</c:v>
                </c:pt>
                <c:pt idx="104">
                  <c:v>4</c:v>
                </c:pt>
                <c:pt idx="105">
                  <c:v>6</c:v>
                </c:pt>
                <c:pt idx="106">
                  <c:v>9</c:v>
                </c:pt>
                <c:pt idx="107">
                  <c:v>14</c:v>
                </c:pt>
                <c:pt idx="108">
                  <c:v>13</c:v>
                </c:pt>
                <c:pt idx="109">
                  <c:v>15</c:v>
                </c:pt>
                <c:pt idx="110">
                  <c:v>0</c:v>
                </c:pt>
                <c:pt idx="111">
                  <c:v>9</c:v>
                </c:pt>
                <c:pt idx="112">
                  <c:v>5</c:v>
                </c:pt>
                <c:pt idx="113">
                  <c:v>2</c:v>
                </c:pt>
                <c:pt idx="114">
                  <c:v>3</c:v>
                </c:pt>
                <c:pt idx="115">
                  <c:v>8</c:v>
                </c:pt>
                <c:pt idx="116">
                  <c:v>2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2</c:v>
                </c:pt>
                <c:pt idx="121">
                  <c:v>1</c:v>
                </c:pt>
                <c:pt idx="122">
                  <c:v>4</c:v>
                </c:pt>
                <c:pt idx="123">
                  <c:v>2</c:v>
                </c:pt>
                <c:pt idx="124">
                  <c:v>2</c:v>
                </c:pt>
                <c:pt idx="125">
                  <c:v>3</c:v>
                </c:pt>
                <c:pt idx="126">
                  <c:v>8</c:v>
                </c:pt>
                <c:pt idx="127">
                  <c:v>4</c:v>
                </c:pt>
                <c:pt idx="128">
                  <c:v>3</c:v>
                </c:pt>
                <c:pt idx="129">
                  <c:v>5</c:v>
                </c:pt>
                <c:pt idx="130">
                  <c:v>2</c:v>
                </c:pt>
                <c:pt idx="131">
                  <c:v>5</c:v>
                </c:pt>
                <c:pt idx="132">
                  <c:v>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გამოჯანმრთელებული</c:v>
                </c:pt>
              </c:strCache>
            </c:strRef>
          </c:tx>
          <c:spPr>
            <a:ln w="5080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6"/>
              </a:solidFill>
              <a:ln w="9525" cap="flat" cmpd="sng" algn="ctr">
                <a:solidFill>
                  <a:schemeClr val="accent6"/>
                </a:solidFill>
                <a:round/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Sheet1!$A$2:$A$134</c:f>
              <c:strCache>
                <c:ptCount val="133"/>
                <c:pt idx="0">
                  <c:v>26/02</c:v>
                </c:pt>
                <c:pt idx="1">
                  <c:v>27/02</c:v>
                </c:pt>
                <c:pt idx="2">
                  <c:v>28/02</c:v>
                </c:pt>
                <c:pt idx="3">
                  <c:v>29/02</c:v>
                </c:pt>
                <c:pt idx="4">
                  <c:v>01/03</c:v>
                </c:pt>
                <c:pt idx="5">
                  <c:v>02/03</c:v>
                </c:pt>
                <c:pt idx="6">
                  <c:v>03/03</c:v>
                </c:pt>
                <c:pt idx="7">
                  <c:v>04/03</c:v>
                </c:pt>
                <c:pt idx="8">
                  <c:v>05/03</c:v>
                </c:pt>
                <c:pt idx="9">
                  <c:v>06/03</c:v>
                </c:pt>
                <c:pt idx="10">
                  <c:v>07/03</c:v>
                </c:pt>
                <c:pt idx="11">
                  <c:v>08/03</c:v>
                </c:pt>
                <c:pt idx="12">
                  <c:v>09/03</c:v>
                </c:pt>
                <c:pt idx="13">
                  <c:v>10/03</c:v>
                </c:pt>
                <c:pt idx="14">
                  <c:v>11/03</c:v>
                </c:pt>
                <c:pt idx="15">
                  <c:v>12/03</c:v>
                </c:pt>
                <c:pt idx="16">
                  <c:v>13/03</c:v>
                </c:pt>
                <c:pt idx="17">
                  <c:v>14/03</c:v>
                </c:pt>
                <c:pt idx="18">
                  <c:v>15/03</c:v>
                </c:pt>
                <c:pt idx="19">
                  <c:v>16/03</c:v>
                </c:pt>
                <c:pt idx="20">
                  <c:v>17/03</c:v>
                </c:pt>
                <c:pt idx="21">
                  <c:v>18/03</c:v>
                </c:pt>
                <c:pt idx="22">
                  <c:v>19/03</c:v>
                </c:pt>
                <c:pt idx="23">
                  <c:v>20/03</c:v>
                </c:pt>
                <c:pt idx="24">
                  <c:v>21/03</c:v>
                </c:pt>
                <c:pt idx="25">
                  <c:v>22/03</c:v>
                </c:pt>
                <c:pt idx="26">
                  <c:v>23/03</c:v>
                </c:pt>
                <c:pt idx="27">
                  <c:v>24/03</c:v>
                </c:pt>
                <c:pt idx="28">
                  <c:v>25/03</c:v>
                </c:pt>
                <c:pt idx="29">
                  <c:v>26/03</c:v>
                </c:pt>
                <c:pt idx="30">
                  <c:v>27/03</c:v>
                </c:pt>
                <c:pt idx="31">
                  <c:v>28/03</c:v>
                </c:pt>
                <c:pt idx="32">
                  <c:v>29/03</c:v>
                </c:pt>
                <c:pt idx="33">
                  <c:v>30/03</c:v>
                </c:pt>
                <c:pt idx="34">
                  <c:v>31/03</c:v>
                </c:pt>
                <c:pt idx="35">
                  <c:v>01/04</c:v>
                </c:pt>
                <c:pt idx="36">
                  <c:v>02/04</c:v>
                </c:pt>
                <c:pt idx="37">
                  <c:v>03/04</c:v>
                </c:pt>
                <c:pt idx="38">
                  <c:v>04/04</c:v>
                </c:pt>
                <c:pt idx="39">
                  <c:v>05/04</c:v>
                </c:pt>
                <c:pt idx="40">
                  <c:v>06/04</c:v>
                </c:pt>
                <c:pt idx="41">
                  <c:v>07/04</c:v>
                </c:pt>
                <c:pt idx="42">
                  <c:v>08/04</c:v>
                </c:pt>
                <c:pt idx="43">
                  <c:v>09/04</c:v>
                </c:pt>
                <c:pt idx="44">
                  <c:v>10/04</c:v>
                </c:pt>
                <c:pt idx="45">
                  <c:v>11/04</c:v>
                </c:pt>
                <c:pt idx="46">
                  <c:v>12/04</c:v>
                </c:pt>
                <c:pt idx="47">
                  <c:v>13/04</c:v>
                </c:pt>
                <c:pt idx="48">
                  <c:v>14/04</c:v>
                </c:pt>
                <c:pt idx="49">
                  <c:v>15/04</c:v>
                </c:pt>
                <c:pt idx="50">
                  <c:v>16/04</c:v>
                </c:pt>
                <c:pt idx="51">
                  <c:v>17/04</c:v>
                </c:pt>
                <c:pt idx="52">
                  <c:v>18/04</c:v>
                </c:pt>
                <c:pt idx="53">
                  <c:v>19/04</c:v>
                </c:pt>
                <c:pt idx="54">
                  <c:v>20/04</c:v>
                </c:pt>
                <c:pt idx="55">
                  <c:v>21/04</c:v>
                </c:pt>
                <c:pt idx="56">
                  <c:v>22/04</c:v>
                </c:pt>
                <c:pt idx="57">
                  <c:v>23/04</c:v>
                </c:pt>
                <c:pt idx="58">
                  <c:v>24/04</c:v>
                </c:pt>
                <c:pt idx="59">
                  <c:v>25/04</c:v>
                </c:pt>
                <c:pt idx="60">
                  <c:v>26/04</c:v>
                </c:pt>
                <c:pt idx="61">
                  <c:v>27/04</c:v>
                </c:pt>
                <c:pt idx="62">
                  <c:v>28/04</c:v>
                </c:pt>
                <c:pt idx="63">
                  <c:v>29/04</c:v>
                </c:pt>
                <c:pt idx="64">
                  <c:v>30/04</c:v>
                </c:pt>
                <c:pt idx="65">
                  <c:v>01/05</c:v>
                </c:pt>
                <c:pt idx="66">
                  <c:v>02/05</c:v>
                </c:pt>
                <c:pt idx="67">
                  <c:v>03/05</c:v>
                </c:pt>
                <c:pt idx="68">
                  <c:v>04/05</c:v>
                </c:pt>
                <c:pt idx="69">
                  <c:v>05/05</c:v>
                </c:pt>
                <c:pt idx="70">
                  <c:v>06/05</c:v>
                </c:pt>
                <c:pt idx="71">
                  <c:v>07/05</c:v>
                </c:pt>
                <c:pt idx="72">
                  <c:v>08/05</c:v>
                </c:pt>
                <c:pt idx="73">
                  <c:v>09/05</c:v>
                </c:pt>
                <c:pt idx="74">
                  <c:v>10/05</c:v>
                </c:pt>
                <c:pt idx="75">
                  <c:v>11/05</c:v>
                </c:pt>
                <c:pt idx="76">
                  <c:v>12/05</c:v>
                </c:pt>
                <c:pt idx="77">
                  <c:v>13/05</c:v>
                </c:pt>
                <c:pt idx="78">
                  <c:v>14/05</c:v>
                </c:pt>
                <c:pt idx="79">
                  <c:v>15/05</c:v>
                </c:pt>
                <c:pt idx="80">
                  <c:v>16/05</c:v>
                </c:pt>
                <c:pt idx="81">
                  <c:v>17/05</c:v>
                </c:pt>
                <c:pt idx="82">
                  <c:v>18/05</c:v>
                </c:pt>
                <c:pt idx="83">
                  <c:v>19/05</c:v>
                </c:pt>
                <c:pt idx="84">
                  <c:v>20/05</c:v>
                </c:pt>
                <c:pt idx="85">
                  <c:v>21/05</c:v>
                </c:pt>
                <c:pt idx="86">
                  <c:v>22/05</c:v>
                </c:pt>
                <c:pt idx="87">
                  <c:v>23/05</c:v>
                </c:pt>
                <c:pt idx="88">
                  <c:v>24/05</c:v>
                </c:pt>
                <c:pt idx="89">
                  <c:v>25/05</c:v>
                </c:pt>
                <c:pt idx="90">
                  <c:v>26/05</c:v>
                </c:pt>
                <c:pt idx="91">
                  <c:v>27/05</c:v>
                </c:pt>
                <c:pt idx="92">
                  <c:v>28/05</c:v>
                </c:pt>
                <c:pt idx="93">
                  <c:v>29/05</c:v>
                </c:pt>
                <c:pt idx="94">
                  <c:v>30/05</c:v>
                </c:pt>
                <c:pt idx="95">
                  <c:v>31/05</c:v>
                </c:pt>
                <c:pt idx="96">
                  <c:v>01/06</c:v>
                </c:pt>
                <c:pt idx="97">
                  <c:v>02/06</c:v>
                </c:pt>
                <c:pt idx="98">
                  <c:v>03/06</c:v>
                </c:pt>
                <c:pt idx="99">
                  <c:v>04/06</c:v>
                </c:pt>
                <c:pt idx="100">
                  <c:v>05/06</c:v>
                </c:pt>
                <c:pt idx="101">
                  <c:v>06/06</c:v>
                </c:pt>
                <c:pt idx="102">
                  <c:v>07/06</c:v>
                </c:pt>
                <c:pt idx="103">
                  <c:v>08/06</c:v>
                </c:pt>
                <c:pt idx="104">
                  <c:v>09/06</c:v>
                </c:pt>
                <c:pt idx="105">
                  <c:v>10/06</c:v>
                </c:pt>
                <c:pt idx="106">
                  <c:v>11/06</c:v>
                </c:pt>
                <c:pt idx="107">
                  <c:v>12/06</c:v>
                </c:pt>
                <c:pt idx="108">
                  <c:v>13/06</c:v>
                </c:pt>
                <c:pt idx="109">
                  <c:v>14/06</c:v>
                </c:pt>
                <c:pt idx="110">
                  <c:v>15/06</c:v>
                </c:pt>
                <c:pt idx="111">
                  <c:v>16/06</c:v>
                </c:pt>
                <c:pt idx="112">
                  <c:v>17/06</c:v>
                </c:pt>
                <c:pt idx="113">
                  <c:v>18/06</c:v>
                </c:pt>
                <c:pt idx="114">
                  <c:v>19/06</c:v>
                </c:pt>
                <c:pt idx="115">
                  <c:v>20/06</c:v>
                </c:pt>
                <c:pt idx="116">
                  <c:v>21/06</c:v>
                </c:pt>
                <c:pt idx="117">
                  <c:v>22/06</c:v>
                </c:pt>
                <c:pt idx="118">
                  <c:v>23/06</c:v>
                </c:pt>
                <c:pt idx="119">
                  <c:v>24/06</c:v>
                </c:pt>
                <c:pt idx="120">
                  <c:v>25/06</c:v>
                </c:pt>
                <c:pt idx="121">
                  <c:v>26/06</c:v>
                </c:pt>
                <c:pt idx="122">
                  <c:v>27/06</c:v>
                </c:pt>
                <c:pt idx="123">
                  <c:v>28/06</c:v>
                </c:pt>
                <c:pt idx="124">
                  <c:v>29/06</c:v>
                </c:pt>
                <c:pt idx="125">
                  <c:v>30/06</c:v>
                </c:pt>
                <c:pt idx="126">
                  <c:v>01/07</c:v>
                </c:pt>
                <c:pt idx="127">
                  <c:v>02/07</c:v>
                </c:pt>
                <c:pt idx="128">
                  <c:v>03/07</c:v>
                </c:pt>
                <c:pt idx="129">
                  <c:v>04/07</c:v>
                </c:pt>
                <c:pt idx="130">
                  <c:v>05/07</c:v>
                </c:pt>
                <c:pt idx="131">
                  <c:v>06/07</c:v>
                </c:pt>
                <c:pt idx="132">
                  <c:v>07/07</c:v>
                </c:pt>
              </c:strCache>
            </c:strRef>
          </c:cat>
          <c:val>
            <c:numRef>
              <c:f>Sheet1!$C$2:$C$134</c:f>
              <c:numCache>
                <c:formatCode>General</c:formatCode>
                <c:ptCount val="13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1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3</c:v>
                </c:pt>
                <c:pt idx="25">
                  <c:v>0</c:v>
                </c:pt>
                <c:pt idx="26">
                  <c:v>4</c:v>
                </c:pt>
                <c:pt idx="27">
                  <c:v>1</c:v>
                </c:pt>
                <c:pt idx="28">
                  <c:v>1</c:v>
                </c:pt>
                <c:pt idx="29">
                  <c:v>2</c:v>
                </c:pt>
                <c:pt idx="30">
                  <c:v>1</c:v>
                </c:pt>
                <c:pt idx="31">
                  <c:v>4</c:v>
                </c:pt>
                <c:pt idx="32">
                  <c:v>1</c:v>
                </c:pt>
                <c:pt idx="33">
                  <c:v>3</c:v>
                </c:pt>
                <c:pt idx="34">
                  <c:v>1</c:v>
                </c:pt>
                <c:pt idx="35">
                  <c:v>1</c:v>
                </c:pt>
                <c:pt idx="36">
                  <c:v>4</c:v>
                </c:pt>
                <c:pt idx="37">
                  <c:v>4</c:v>
                </c:pt>
                <c:pt idx="38">
                  <c:v>4</c:v>
                </c:pt>
                <c:pt idx="39">
                  <c:v>5</c:v>
                </c:pt>
                <c:pt idx="40">
                  <c:v>3</c:v>
                </c:pt>
                <c:pt idx="41">
                  <c:v>7</c:v>
                </c:pt>
                <c:pt idx="42">
                  <c:v>4</c:v>
                </c:pt>
                <c:pt idx="43">
                  <c:v>2</c:v>
                </c:pt>
                <c:pt idx="44">
                  <c:v>2</c:v>
                </c:pt>
                <c:pt idx="45">
                  <c:v>6</c:v>
                </c:pt>
                <c:pt idx="46">
                  <c:v>7</c:v>
                </c:pt>
                <c:pt idx="47">
                  <c:v>1</c:v>
                </c:pt>
                <c:pt idx="48">
                  <c:v>4</c:v>
                </c:pt>
                <c:pt idx="49">
                  <c:v>1</c:v>
                </c:pt>
                <c:pt idx="50">
                  <c:v>4</c:v>
                </c:pt>
                <c:pt idx="51">
                  <c:v>3</c:v>
                </c:pt>
                <c:pt idx="52">
                  <c:v>3</c:v>
                </c:pt>
                <c:pt idx="53">
                  <c:v>6</c:v>
                </c:pt>
                <c:pt idx="54">
                  <c:v>3</c:v>
                </c:pt>
                <c:pt idx="55">
                  <c:v>2</c:v>
                </c:pt>
                <c:pt idx="56">
                  <c:v>11</c:v>
                </c:pt>
                <c:pt idx="57">
                  <c:v>7</c:v>
                </c:pt>
                <c:pt idx="58">
                  <c:v>16</c:v>
                </c:pt>
                <c:pt idx="59">
                  <c:v>9</c:v>
                </c:pt>
                <c:pt idx="60">
                  <c:v>9</c:v>
                </c:pt>
                <c:pt idx="61">
                  <c:v>8</c:v>
                </c:pt>
                <c:pt idx="62">
                  <c:v>13</c:v>
                </c:pt>
                <c:pt idx="63">
                  <c:v>8</c:v>
                </c:pt>
                <c:pt idx="64">
                  <c:v>8</c:v>
                </c:pt>
                <c:pt idx="65">
                  <c:v>28</c:v>
                </c:pt>
                <c:pt idx="66">
                  <c:v>8</c:v>
                </c:pt>
                <c:pt idx="67">
                  <c:v>19</c:v>
                </c:pt>
                <c:pt idx="68">
                  <c:v>17</c:v>
                </c:pt>
                <c:pt idx="69">
                  <c:v>24</c:v>
                </c:pt>
                <c:pt idx="70">
                  <c:v>7</c:v>
                </c:pt>
                <c:pt idx="71">
                  <c:v>12</c:v>
                </c:pt>
                <c:pt idx="72">
                  <c:v>9</c:v>
                </c:pt>
                <c:pt idx="73">
                  <c:v>14</c:v>
                </c:pt>
                <c:pt idx="74">
                  <c:v>14</c:v>
                </c:pt>
                <c:pt idx="75">
                  <c:v>22</c:v>
                </c:pt>
                <c:pt idx="76">
                  <c:v>18</c:v>
                </c:pt>
                <c:pt idx="77">
                  <c:v>14</c:v>
                </c:pt>
                <c:pt idx="78">
                  <c:v>13</c:v>
                </c:pt>
                <c:pt idx="79">
                  <c:v>20</c:v>
                </c:pt>
                <c:pt idx="80">
                  <c:v>17</c:v>
                </c:pt>
                <c:pt idx="81">
                  <c:v>12</c:v>
                </c:pt>
                <c:pt idx="82">
                  <c:v>12</c:v>
                </c:pt>
                <c:pt idx="83">
                  <c:v>15</c:v>
                </c:pt>
                <c:pt idx="84">
                  <c:v>12</c:v>
                </c:pt>
                <c:pt idx="85">
                  <c:v>10</c:v>
                </c:pt>
                <c:pt idx="86">
                  <c:v>11</c:v>
                </c:pt>
                <c:pt idx="87">
                  <c:v>12</c:v>
                </c:pt>
                <c:pt idx="88">
                  <c:v>5</c:v>
                </c:pt>
                <c:pt idx="89">
                  <c:v>13</c:v>
                </c:pt>
                <c:pt idx="90">
                  <c:v>13</c:v>
                </c:pt>
                <c:pt idx="91">
                  <c:v>18</c:v>
                </c:pt>
                <c:pt idx="92">
                  <c:v>6</c:v>
                </c:pt>
                <c:pt idx="93">
                  <c:v>20</c:v>
                </c:pt>
                <c:pt idx="94">
                  <c:v>6</c:v>
                </c:pt>
                <c:pt idx="95">
                  <c:v>19</c:v>
                </c:pt>
                <c:pt idx="96">
                  <c:v>11</c:v>
                </c:pt>
                <c:pt idx="97">
                  <c:v>5</c:v>
                </c:pt>
                <c:pt idx="98">
                  <c:v>4</c:v>
                </c:pt>
                <c:pt idx="99">
                  <c:v>8</c:v>
                </c:pt>
                <c:pt idx="100">
                  <c:v>11</c:v>
                </c:pt>
                <c:pt idx="101">
                  <c:v>11</c:v>
                </c:pt>
                <c:pt idx="102">
                  <c:v>9</c:v>
                </c:pt>
                <c:pt idx="103">
                  <c:v>3</c:v>
                </c:pt>
                <c:pt idx="104">
                  <c:v>4</c:v>
                </c:pt>
                <c:pt idx="105">
                  <c:v>4</c:v>
                </c:pt>
                <c:pt idx="106">
                  <c:v>4</c:v>
                </c:pt>
                <c:pt idx="107">
                  <c:v>4</c:v>
                </c:pt>
                <c:pt idx="108">
                  <c:v>1</c:v>
                </c:pt>
                <c:pt idx="109">
                  <c:v>3</c:v>
                </c:pt>
                <c:pt idx="110">
                  <c:v>15</c:v>
                </c:pt>
                <c:pt idx="111">
                  <c:v>7</c:v>
                </c:pt>
                <c:pt idx="112">
                  <c:v>8</c:v>
                </c:pt>
                <c:pt idx="113">
                  <c:v>2</c:v>
                </c:pt>
                <c:pt idx="114">
                  <c:v>12</c:v>
                </c:pt>
                <c:pt idx="115">
                  <c:v>5</c:v>
                </c:pt>
                <c:pt idx="116">
                  <c:v>9</c:v>
                </c:pt>
                <c:pt idx="117">
                  <c:v>3</c:v>
                </c:pt>
                <c:pt idx="118">
                  <c:v>3</c:v>
                </c:pt>
                <c:pt idx="119">
                  <c:v>5</c:v>
                </c:pt>
                <c:pt idx="120">
                  <c:v>4</c:v>
                </c:pt>
                <c:pt idx="121">
                  <c:v>8</c:v>
                </c:pt>
                <c:pt idx="122">
                  <c:v>3</c:v>
                </c:pt>
                <c:pt idx="123">
                  <c:v>1</c:v>
                </c:pt>
                <c:pt idx="124">
                  <c:v>4</c:v>
                </c:pt>
                <c:pt idx="125">
                  <c:v>5</c:v>
                </c:pt>
                <c:pt idx="126">
                  <c:v>16</c:v>
                </c:pt>
                <c:pt idx="127">
                  <c:v>5</c:v>
                </c:pt>
                <c:pt idx="128">
                  <c:v>1</c:v>
                </c:pt>
                <c:pt idx="129">
                  <c:v>4</c:v>
                </c:pt>
                <c:pt idx="130">
                  <c:v>2</c:v>
                </c:pt>
                <c:pt idx="131">
                  <c:v>7</c:v>
                </c:pt>
                <c:pt idx="132">
                  <c:v>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560024640"/>
        <c:axId val="-1560026272"/>
      </c:lineChart>
      <c:catAx>
        <c:axId val="-1560024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60026272"/>
        <c:crosses val="autoZero"/>
        <c:auto val="1"/>
        <c:lblAlgn val="ctr"/>
        <c:lblOffset val="100"/>
        <c:tickLblSkip val="7"/>
        <c:noMultiLvlLbl val="0"/>
      </c:catAx>
      <c:valAx>
        <c:axId val="-156002627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6002464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378375879242616E-2"/>
          <c:y val="4.485774830230866E-2"/>
          <c:w val="0.3806122516801318"/>
          <c:h val="4.56365998537988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548250545592763E-2"/>
          <c:y val="6.0167353942605195E-2"/>
          <c:w val="0.93820060270824934"/>
          <c:h val="0.794621144716876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შემთხვევები!$B$1</c:f>
              <c:strCache>
                <c:ptCount val="1"/>
                <c:pt idx="0">
                  <c:v>ახალი შემთხვევები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შემთხვევები!$A$2:$A$134</c:f>
              <c:strCache>
                <c:ptCount val="133"/>
                <c:pt idx="0">
                  <c:v>26/02</c:v>
                </c:pt>
                <c:pt idx="1">
                  <c:v>27/02</c:v>
                </c:pt>
                <c:pt idx="2">
                  <c:v>28/02</c:v>
                </c:pt>
                <c:pt idx="3">
                  <c:v>29/02</c:v>
                </c:pt>
                <c:pt idx="4">
                  <c:v>01/03</c:v>
                </c:pt>
                <c:pt idx="5">
                  <c:v>02/03</c:v>
                </c:pt>
                <c:pt idx="6">
                  <c:v>03/03</c:v>
                </c:pt>
                <c:pt idx="7">
                  <c:v>04/03</c:v>
                </c:pt>
                <c:pt idx="8">
                  <c:v>05/03</c:v>
                </c:pt>
                <c:pt idx="9">
                  <c:v>06/03</c:v>
                </c:pt>
                <c:pt idx="10">
                  <c:v>07/03</c:v>
                </c:pt>
                <c:pt idx="11">
                  <c:v>08/03</c:v>
                </c:pt>
                <c:pt idx="12">
                  <c:v>09/03</c:v>
                </c:pt>
                <c:pt idx="13">
                  <c:v>10/03</c:v>
                </c:pt>
                <c:pt idx="14">
                  <c:v>11/03</c:v>
                </c:pt>
                <c:pt idx="15">
                  <c:v>12/03</c:v>
                </c:pt>
                <c:pt idx="16">
                  <c:v>13/03</c:v>
                </c:pt>
                <c:pt idx="17">
                  <c:v>14/03</c:v>
                </c:pt>
                <c:pt idx="18">
                  <c:v>15/03</c:v>
                </c:pt>
                <c:pt idx="19">
                  <c:v>16/03</c:v>
                </c:pt>
                <c:pt idx="20">
                  <c:v>17/03</c:v>
                </c:pt>
                <c:pt idx="21">
                  <c:v>18/03</c:v>
                </c:pt>
                <c:pt idx="22">
                  <c:v>19/03</c:v>
                </c:pt>
                <c:pt idx="23">
                  <c:v>20/03</c:v>
                </c:pt>
                <c:pt idx="24">
                  <c:v>21/03</c:v>
                </c:pt>
                <c:pt idx="25">
                  <c:v>22/03</c:v>
                </c:pt>
                <c:pt idx="26">
                  <c:v>23/03</c:v>
                </c:pt>
                <c:pt idx="27">
                  <c:v>24/03</c:v>
                </c:pt>
                <c:pt idx="28">
                  <c:v>25/03</c:v>
                </c:pt>
                <c:pt idx="29">
                  <c:v>26/03</c:v>
                </c:pt>
                <c:pt idx="30">
                  <c:v>27/03</c:v>
                </c:pt>
                <c:pt idx="31">
                  <c:v>28/03</c:v>
                </c:pt>
                <c:pt idx="32">
                  <c:v>29/03</c:v>
                </c:pt>
                <c:pt idx="33">
                  <c:v>30/03</c:v>
                </c:pt>
                <c:pt idx="34">
                  <c:v>31/03</c:v>
                </c:pt>
                <c:pt idx="35">
                  <c:v>01/04</c:v>
                </c:pt>
                <c:pt idx="36">
                  <c:v>02/04</c:v>
                </c:pt>
                <c:pt idx="37">
                  <c:v>03/04</c:v>
                </c:pt>
                <c:pt idx="38">
                  <c:v>04/04</c:v>
                </c:pt>
                <c:pt idx="39">
                  <c:v>05/04</c:v>
                </c:pt>
                <c:pt idx="40">
                  <c:v>06/04</c:v>
                </c:pt>
                <c:pt idx="41">
                  <c:v>07/04</c:v>
                </c:pt>
                <c:pt idx="42">
                  <c:v>08/04</c:v>
                </c:pt>
                <c:pt idx="43">
                  <c:v>09/04</c:v>
                </c:pt>
                <c:pt idx="44">
                  <c:v>10/04</c:v>
                </c:pt>
                <c:pt idx="45">
                  <c:v>11/04</c:v>
                </c:pt>
                <c:pt idx="46">
                  <c:v>12/04</c:v>
                </c:pt>
                <c:pt idx="47">
                  <c:v>13/04</c:v>
                </c:pt>
                <c:pt idx="48">
                  <c:v>14/04</c:v>
                </c:pt>
                <c:pt idx="49">
                  <c:v>15/04</c:v>
                </c:pt>
                <c:pt idx="50">
                  <c:v>16/04</c:v>
                </c:pt>
                <c:pt idx="51">
                  <c:v>17/04</c:v>
                </c:pt>
                <c:pt idx="52">
                  <c:v>18/04</c:v>
                </c:pt>
                <c:pt idx="53">
                  <c:v>19/04</c:v>
                </c:pt>
                <c:pt idx="54">
                  <c:v>20/04</c:v>
                </c:pt>
                <c:pt idx="55">
                  <c:v>21/04</c:v>
                </c:pt>
                <c:pt idx="56">
                  <c:v>22/04</c:v>
                </c:pt>
                <c:pt idx="57">
                  <c:v>23/04</c:v>
                </c:pt>
                <c:pt idx="58">
                  <c:v>24/04</c:v>
                </c:pt>
                <c:pt idx="59">
                  <c:v>25/04</c:v>
                </c:pt>
                <c:pt idx="60">
                  <c:v>26/04</c:v>
                </c:pt>
                <c:pt idx="61">
                  <c:v>27/04</c:v>
                </c:pt>
                <c:pt idx="62">
                  <c:v>28/04</c:v>
                </c:pt>
                <c:pt idx="63">
                  <c:v>29/04</c:v>
                </c:pt>
                <c:pt idx="64">
                  <c:v>30/04</c:v>
                </c:pt>
                <c:pt idx="65">
                  <c:v>01/05</c:v>
                </c:pt>
                <c:pt idx="66">
                  <c:v>02/05</c:v>
                </c:pt>
                <c:pt idx="67">
                  <c:v>03/05</c:v>
                </c:pt>
                <c:pt idx="68">
                  <c:v>04/05</c:v>
                </c:pt>
                <c:pt idx="69">
                  <c:v>05/05</c:v>
                </c:pt>
                <c:pt idx="70">
                  <c:v>06/05</c:v>
                </c:pt>
                <c:pt idx="71">
                  <c:v>07/05</c:v>
                </c:pt>
                <c:pt idx="72">
                  <c:v>08/05</c:v>
                </c:pt>
                <c:pt idx="73">
                  <c:v>09/05</c:v>
                </c:pt>
                <c:pt idx="74">
                  <c:v>10/05</c:v>
                </c:pt>
                <c:pt idx="75">
                  <c:v>11/05</c:v>
                </c:pt>
                <c:pt idx="76">
                  <c:v>12/05</c:v>
                </c:pt>
                <c:pt idx="77">
                  <c:v>13/05</c:v>
                </c:pt>
                <c:pt idx="78">
                  <c:v>14/05</c:v>
                </c:pt>
                <c:pt idx="79">
                  <c:v>15/05</c:v>
                </c:pt>
                <c:pt idx="80">
                  <c:v>16/05</c:v>
                </c:pt>
                <c:pt idx="81">
                  <c:v>17/05</c:v>
                </c:pt>
                <c:pt idx="82">
                  <c:v>18/05</c:v>
                </c:pt>
                <c:pt idx="83">
                  <c:v>19/05</c:v>
                </c:pt>
                <c:pt idx="84">
                  <c:v>20/05</c:v>
                </c:pt>
                <c:pt idx="85">
                  <c:v>21/05</c:v>
                </c:pt>
                <c:pt idx="86">
                  <c:v>22/05</c:v>
                </c:pt>
                <c:pt idx="87">
                  <c:v>23/05</c:v>
                </c:pt>
                <c:pt idx="88">
                  <c:v>24/05</c:v>
                </c:pt>
                <c:pt idx="89">
                  <c:v>25/05</c:v>
                </c:pt>
                <c:pt idx="90">
                  <c:v>26/05</c:v>
                </c:pt>
                <c:pt idx="91">
                  <c:v>27/05</c:v>
                </c:pt>
                <c:pt idx="92">
                  <c:v>28/05</c:v>
                </c:pt>
                <c:pt idx="93">
                  <c:v>29/05</c:v>
                </c:pt>
                <c:pt idx="94">
                  <c:v>30/05</c:v>
                </c:pt>
                <c:pt idx="95">
                  <c:v>31/05</c:v>
                </c:pt>
                <c:pt idx="96">
                  <c:v>01/06</c:v>
                </c:pt>
                <c:pt idx="97">
                  <c:v>02/06</c:v>
                </c:pt>
                <c:pt idx="98">
                  <c:v>03/06</c:v>
                </c:pt>
                <c:pt idx="99">
                  <c:v>04/06</c:v>
                </c:pt>
                <c:pt idx="100">
                  <c:v>05/06</c:v>
                </c:pt>
                <c:pt idx="101">
                  <c:v>06/06</c:v>
                </c:pt>
                <c:pt idx="102">
                  <c:v>07/06</c:v>
                </c:pt>
                <c:pt idx="103">
                  <c:v>08/06</c:v>
                </c:pt>
                <c:pt idx="104">
                  <c:v>09/06</c:v>
                </c:pt>
                <c:pt idx="105">
                  <c:v>10/06</c:v>
                </c:pt>
                <c:pt idx="106">
                  <c:v>11/06</c:v>
                </c:pt>
                <c:pt idx="107">
                  <c:v>12/06</c:v>
                </c:pt>
                <c:pt idx="108">
                  <c:v>13/06</c:v>
                </c:pt>
                <c:pt idx="109">
                  <c:v>14/06</c:v>
                </c:pt>
                <c:pt idx="110">
                  <c:v>15/06</c:v>
                </c:pt>
                <c:pt idx="111">
                  <c:v>16/06</c:v>
                </c:pt>
                <c:pt idx="112">
                  <c:v>17/06</c:v>
                </c:pt>
                <c:pt idx="113">
                  <c:v>18/06</c:v>
                </c:pt>
                <c:pt idx="114">
                  <c:v>19/06</c:v>
                </c:pt>
                <c:pt idx="115">
                  <c:v>20/06</c:v>
                </c:pt>
                <c:pt idx="116">
                  <c:v>21/06</c:v>
                </c:pt>
                <c:pt idx="117">
                  <c:v>22/06</c:v>
                </c:pt>
                <c:pt idx="118">
                  <c:v>23/06</c:v>
                </c:pt>
                <c:pt idx="119">
                  <c:v>24/06</c:v>
                </c:pt>
                <c:pt idx="120">
                  <c:v>25/06</c:v>
                </c:pt>
                <c:pt idx="121">
                  <c:v>26/06</c:v>
                </c:pt>
                <c:pt idx="122">
                  <c:v>27/06</c:v>
                </c:pt>
                <c:pt idx="123">
                  <c:v>28/06</c:v>
                </c:pt>
                <c:pt idx="124">
                  <c:v>29/06</c:v>
                </c:pt>
                <c:pt idx="125">
                  <c:v>30/06</c:v>
                </c:pt>
                <c:pt idx="126">
                  <c:v>01/07</c:v>
                </c:pt>
                <c:pt idx="127">
                  <c:v>02/07</c:v>
                </c:pt>
                <c:pt idx="128">
                  <c:v>03/07</c:v>
                </c:pt>
                <c:pt idx="129">
                  <c:v>04/07</c:v>
                </c:pt>
                <c:pt idx="130">
                  <c:v>05/07</c:v>
                </c:pt>
                <c:pt idx="131">
                  <c:v>06/07</c:v>
                </c:pt>
                <c:pt idx="132">
                  <c:v>07/07</c:v>
                </c:pt>
              </c:strCache>
            </c:strRef>
          </c:cat>
          <c:val>
            <c:numRef>
              <c:f>შემთხვევები!$B$2:$B$134</c:f>
              <c:numCache>
                <c:formatCode>General</c:formatCode>
                <c:ptCount val="13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6</c:v>
                </c:pt>
                <c:pt idx="9">
                  <c:v>3</c:v>
                </c:pt>
                <c:pt idx="10">
                  <c:v>1</c:v>
                </c:pt>
                <c:pt idx="11">
                  <c:v>2</c:v>
                </c:pt>
                <c:pt idx="12">
                  <c:v>0</c:v>
                </c:pt>
                <c:pt idx="13">
                  <c:v>6</c:v>
                </c:pt>
                <c:pt idx="14">
                  <c:v>2</c:v>
                </c:pt>
                <c:pt idx="15">
                  <c:v>1</c:v>
                </c:pt>
                <c:pt idx="16">
                  <c:v>5</c:v>
                </c:pt>
                <c:pt idx="17">
                  <c:v>3</c:v>
                </c:pt>
                <c:pt idx="18">
                  <c:v>0</c:v>
                </c:pt>
                <c:pt idx="19">
                  <c:v>1</c:v>
                </c:pt>
                <c:pt idx="20">
                  <c:v>4</c:v>
                </c:pt>
                <c:pt idx="21">
                  <c:v>2</c:v>
                </c:pt>
                <c:pt idx="22">
                  <c:v>4</c:v>
                </c:pt>
                <c:pt idx="23">
                  <c:v>4</c:v>
                </c:pt>
                <c:pt idx="24">
                  <c:v>6</c:v>
                </c:pt>
                <c:pt idx="25">
                  <c:v>0</c:v>
                </c:pt>
                <c:pt idx="26">
                  <c:v>13</c:v>
                </c:pt>
                <c:pt idx="27">
                  <c:v>6</c:v>
                </c:pt>
                <c:pt idx="28">
                  <c:v>5</c:v>
                </c:pt>
                <c:pt idx="29">
                  <c:v>3</c:v>
                </c:pt>
                <c:pt idx="30">
                  <c:v>4</c:v>
                </c:pt>
                <c:pt idx="31">
                  <c:v>5</c:v>
                </c:pt>
                <c:pt idx="32">
                  <c:v>8</c:v>
                </c:pt>
                <c:pt idx="33">
                  <c:v>10</c:v>
                </c:pt>
                <c:pt idx="34">
                  <c:v>7</c:v>
                </c:pt>
                <c:pt idx="35">
                  <c:v>15</c:v>
                </c:pt>
                <c:pt idx="36">
                  <c:v>18</c:v>
                </c:pt>
                <c:pt idx="37">
                  <c:v>9</c:v>
                </c:pt>
                <c:pt idx="38">
                  <c:v>13</c:v>
                </c:pt>
                <c:pt idx="39">
                  <c:v>18</c:v>
                </c:pt>
                <c:pt idx="40">
                  <c:v>7</c:v>
                </c:pt>
                <c:pt idx="41">
                  <c:v>13</c:v>
                </c:pt>
                <c:pt idx="42">
                  <c:v>6</c:v>
                </c:pt>
                <c:pt idx="43">
                  <c:v>13</c:v>
                </c:pt>
                <c:pt idx="44">
                  <c:v>6</c:v>
                </c:pt>
                <c:pt idx="45">
                  <c:v>19</c:v>
                </c:pt>
                <c:pt idx="46">
                  <c:v>14</c:v>
                </c:pt>
                <c:pt idx="47">
                  <c:v>30</c:v>
                </c:pt>
                <c:pt idx="48">
                  <c:v>10</c:v>
                </c:pt>
                <c:pt idx="49">
                  <c:v>30</c:v>
                </c:pt>
                <c:pt idx="50">
                  <c:v>34</c:v>
                </c:pt>
                <c:pt idx="51">
                  <c:v>15</c:v>
                </c:pt>
                <c:pt idx="52">
                  <c:v>9</c:v>
                </c:pt>
                <c:pt idx="53">
                  <c:v>5</c:v>
                </c:pt>
                <c:pt idx="54">
                  <c:v>9</c:v>
                </c:pt>
                <c:pt idx="55">
                  <c:v>3</c:v>
                </c:pt>
                <c:pt idx="56">
                  <c:v>9</c:v>
                </c:pt>
                <c:pt idx="57">
                  <c:v>10</c:v>
                </c:pt>
                <c:pt idx="58">
                  <c:v>26</c:v>
                </c:pt>
                <c:pt idx="59">
                  <c:v>29</c:v>
                </c:pt>
                <c:pt idx="60">
                  <c:v>11</c:v>
                </c:pt>
                <c:pt idx="61">
                  <c:v>15</c:v>
                </c:pt>
                <c:pt idx="62">
                  <c:v>6</c:v>
                </c:pt>
                <c:pt idx="63">
                  <c:v>22</c:v>
                </c:pt>
                <c:pt idx="64">
                  <c:v>27</c:v>
                </c:pt>
                <c:pt idx="65">
                  <c:v>16</c:v>
                </c:pt>
                <c:pt idx="66">
                  <c:v>7</c:v>
                </c:pt>
                <c:pt idx="67">
                  <c:v>4</c:v>
                </c:pt>
                <c:pt idx="68">
                  <c:v>11</c:v>
                </c:pt>
                <c:pt idx="69">
                  <c:v>6</c:v>
                </c:pt>
                <c:pt idx="70">
                  <c:v>5</c:v>
                </c:pt>
                <c:pt idx="71">
                  <c:v>8</c:v>
                </c:pt>
                <c:pt idx="72">
                  <c:v>3</c:v>
                </c:pt>
                <c:pt idx="73">
                  <c:v>9</c:v>
                </c:pt>
                <c:pt idx="74">
                  <c:v>3</c:v>
                </c:pt>
                <c:pt idx="75">
                  <c:v>5</c:v>
                </c:pt>
                <c:pt idx="76">
                  <c:v>4</c:v>
                </c:pt>
                <c:pt idx="77">
                  <c:v>5</c:v>
                </c:pt>
                <c:pt idx="78">
                  <c:v>19</c:v>
                </c:pt>
                <c:pt idx="79">
                  <c:v>6</c:v>
                </c:pt>
                <c:pt idx="80">
                  <c:v>18</c:v>
                </c:pt>
                <c:pt idx="81">
                  <c:v>6</c:v>
                </c:pt>
                <c:pt idx="82">
                  <c:v>1</c:v>
                </c:pt>
                <c:pt idx="83">
                  <c:v>11</c:v>
                </c:pt>
                <c:pt idx="84">
                  <c:v>8</c:v>
                </c:pt>
                <c:pt idx="85">
                  <c:v>2</c:v>
                </c:pt>
                <c:pt idx="86">
                  <c:v>5</c:v>
                </c:pt>
                <c:pt idx="87">
                  <c:v>2</c:v>
                </c:pt>
                <c:pt idx="88">
                  <c:v>1</c:v>
                </c:pt>
                <c:pt idx="89">
                  <c:v>1</c:v>
                </c:pt>
                <c:pt idx="90">
                  <c:v>3</c:v>
                </c:pt>
                <c:pt idx="91">
                  <c:v>3</c:v>
                </c:pt>
                <c:pt idx="92">
                  <c:v>8</c:v>
                </c:pt>
                <c:pt idx="93">
                  <c:v>11</c:v>
                </c:pt>
                <c:pt idx="94">
                  <c:v>26</c:v>
                </c:pt>
                <c:pt idx="95">
                  <c:v>11</c:v>
                </c:pt>
                <c:pt idx="96">
                  <c:v>2</c:v>
                </c:pt>
                <c:pt idx="97">
                  <c:v>4</c:v>
                </c:pt>
                <c:pt idx="98">
                  <c:v>1</c:v>
                </c:pt>
                <c:pt idx="99">
                  <c:v>4</c:v>
                </c:pt>
                <c:pt idx="100">
                  <c:v>3</c:v>
                </c:pt>
                <c:pt idx="101">
                  <c:v>1</c:v>
                </c:pt>
                <c:pt idx="102">
                  <c:v>1</c:v>
                </c:pt>
                <c:pt idx="103">
                  <c:v>8</c:v>
                </c:pt>
                <c:pt idx="104">
                  <c:v>4</c:v>
                </c:pt>
                <c:pt idx="105">
                  <c:v>6</c:v>
                </c:pt>
                <c:pt idx="106">
                  <c:v>9</c:v>
                </c:pt>
                <c:pt idx="107">
                  <c:v>14</c:v>
                </c:pt>
                <c:pt idx="108">
                  <c:v>13</c:v>
                </c:pt>
                <c:pt idx="109">
                  <c:v>15</c:v>
                </c:pt>
                <c:pt idx="110">
                  <c:v>0</c:v>
                </c:pt>
                <c:pt idx="111">
                  <c:v>9</c:v>
                </c:pt>
                <c:pt idx="112">
                  <c:v>5</c:v>
                </c:pt>
                <c:pt idx="113">
                  <c:v>2</c:v>
                </c:pt>
                <c:pt idx="114">
                  <c:v>3</c:v>
                </c:pt>
                <c:pt idx="115">
                  <c:v>8</c:v>
                </c:pt>
                <c:pt idx="116">
                  <c:v>2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2</c:v>
                </c:pt>
                <c:pt idx="121">
                  <c:v>1</c:v>
                </c:pt>
                <c:pt idx="122">
                  <c:v>4</c:v>
                </c:pt>
                <c:pt idx="123">
                  <c:v>2</c:v>
                </c:pt>
                <c:pt idx="124">
                  <c:v>2</c:v>
                </c:pt>
                <c:pt idx="125">
                  <c:v>3</c:v>
                </c:pt>
                <c:pt idx="126">
                  <c:v>8</c:v>
                </c:pt>
                <c:pt idx="127">
                  <c:v>4</c:v>
                </c:pt>
                <c:pt idx="128">
                  <c:v>3</c:v>
                </c:pt>
                <c:pt idx="129">
                  <c:v>5</c:v>
                </c:pt>
                <c:pt idx="130">
                  <c:v>2</c:v>
                </c:pt>
                <c:pt idx="131">
                  <c:v>5</c:v>
                </c:pt>
                <c:pt idx="13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560033344"/>
        <c:axId val="-1560026816"/>
      </c:barChart>
      <c:lineChart>
        <c:grouping val="standard"/>
        <c:varyColors val="0"/>
        <c:ser>
          <c:idx val="1"/>
          <c:order val="1"/>
          <c:tx>
            <c:strRef>
              <c:f>შემთხვევები!$C$1</c:f>
              <c:strCache>
                <c:ptCount val="1"/>
                <c:pt idx="0">
                  <c:v>დადასტურებული კუმულაციური რ-ბა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2"/>
              <c:layout>
                <c:manualLayout>
                  <c:x val="-3.9871410297079968E-2"/>
                  <c:y val="-4.32984640649783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2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შემთხვევები!$A$2:$A$134</c:f>
              <c:strCache>
                <c:ptCount val="133"/>
                <c:pt idx="0">
                  <c:v>26/02</c:v>
                </c:pt>
                <c:pt idx="1">
                  <c:v>27/02</c:v>
                </c:pt>
                <c:pt idx="2">
                  <c:v>28/02</c:v>
                </c:pt>
                <c:pt idx="3">
                  <c:v>29/02</c:v>
                </c:pt>
                <c:pt idx="4">
                  <c:v>01/03</c:v>
                </c:pt>
                <c:pt idx="5">
                  <c:v>02/03</c:v>
                </c:pt>
                <c:pt idx="6">
                  <c:v>03/03</c:v>
                </c:pt>
                <c:pt idx="7">
                  <c:v>04/03</c:v>
                </c:pt>
                <c:pt idx="8">
                  <c:v>05/03</c:v>
                </c:pt>
                <c:pt idx="9">
                  <c:v>06/03</c:v>
                </c:pt>
                <c:pt idx="10">
                  <c:v>07/03</c:v>
                </c:pt>
                <c:pt idx="11">
                  <c:v>08/03</c:v>
                </c:pt>
                <c:pt idx="12">
                  <c:v>09/03</c:v>
                </c:pt>
                <c:pt idx="13">
                  <c:v>10/03</c:v>
                </c:pt>
                <c:pt idx="14">
                  <c:v>11/03</c:v>
                </c:pt>
                <c:pt idx="15">
                  <c:v>12/03</c:v>
                </c:pt>
                <c:pt idx="16">
                  <c:v>13/03</c:v>
                </c:pt>
                <c:pt idx="17">
                  <c:v>14/03</c:v>
                </c:pt>
                <c:pt idx="18">
                  <c:v>15/03</c:v>
                </c:pt>
                <c:pt idx="19">
                  <c:v>16/03</c:v>
                </c:pt>
                <c:pt idx="20">
                  <c:v>17/03</c:v>
                </c:pt>
                <c:pt idx="21">
                  <c:v>18/03</c:v>
                </c:pt>
                <c:pt idx="22">
                  <c:v>19/03</c:v>
                </c:pt>
                <c:pt idx="23">
                  <c:v>20/03</c:v>
                </c:pt>
                <c:pt idx="24">
                  <c:v>21/03</c:v>
                </c:pt>
                <c:pt idx="25">
                  <c:v>22/03</c:v>
                </c:pt>
                <c:pt idx="26">
                  <c:v>23/03</c:v>
                </c:pt>
                <c:pt idx="27">
                  <c:v>24/03</c:v>
                </c:pt>
                <c:pt idx="28">
                  <c:v>25/03</c:v>
                </c:pt>
                <c:pt idx="29">
                  <c:v>26/03</c:v>
                </c:pt>
                <c:pt idx="30">
                  <c:v>27/03</c:v>
                </c:pt>
                <c:pt idx="31">
                  <c:v>28/03</c:v>
                </c:pt>
                <c:pt idx="32">
                  <c:v>29/03</c:v>
                </c:pt>
                <c:pt idx="33">
                  <c:v>30/03</c:v>
                </c:pt>
                <c:pt idx="34">
                  <c:v>31/03</c:v>
                </c:pt>
                <c:pt idx="35">
                  <c:v>01/04</c:v>
                </c:pt>
                <c:pt idx="36">
                  <c:v>02/04</c:v>
                </c:pt>
                <c:pt idx="37">
                  <c:v>03/04</c:v>
                </c:pt>
                <c:pt idx="38">
                  <c:v>04/04</c:v>
                </c:pt>
                <c:pt idx="39">
                  <c:v>05/04</c:v>
                </c:pt>
                <c:pt idx="40">
                  <c:v>06/04</c:v>
                </c:pt>
                <c:pt idx="41">
                  <c:v>07/04</c:v>
                </c:pt>
                <c:pt idx="42">
                  <c:v>08/04</c:v>
                </c:pt>
                <c:pt idx="43">
                  <c:v>09/04</c:v>
                </c:pt>
                <c:pt idx="44">
                  <c:v>10/04</c:v>
                </c:pt>
                <c:pt idx="45">
                  <c:v>11/04</c:v>
                </c:pt>
                <c:pt idx="46">
                  <c:v>12/04</c:v>
                </c:pt>
                <c:pt idx="47">
                  <c:v>13/04</c:v>
                </c:pt>
                <c:pt idx="48">
                  <c:v>14/04</c:v>
                </c:pt>
                <c:pt idx="49">
                  <c:v>15/04</c:v>
                </c:pt>
                <c:pt idx="50">
                  <c:v>16/04</c:v>
                </c:pt>
                <c:pt idx="51">
                  <c:v>17/04</c:v>
                </c:pt>
                <c:pt idx="52">
                  <c:v>18/04</c:v>
                </c:pt>
                <c:pt idx="53">
                  <c:v>19/04</c:v>
                </c:pt>
                <c:pt idx="54">
                  <c:v>20/04</c:v>
                </c:pt>
                <c:pt idx="55">
                  <c:v>21/04</c:v>
                </c:pt>
                <c:pt idx="56">
                  <c:v>22/04</c:v>
                </c:pt>
                <c:pt idx="57">
                  <c:v>23/04</c:v>
                </c:pt>
                <c:pt idx="58">
                  <c:v>24/04</c:v>
                </c:pt>
                <c:pt idx="59">
                  <c:v>25/04</c:v>
                </c:pt>
                <c:pt idx="60">
                  <c:v>26/04</c:v>
                </c:pt>
                <c:pt idx="61">
                  <c:v>27/04</c:v>
                </c:pt>
                <c:pt idx="62">
                  <c:v>28/04</c:v>
                </c:pt>
                <c:pt idx="63">
                  <c:v>29/04</c:v>
                </c:pt>
                <c:pt idx="64">
                  <c:v>30/04</c:v>
                </c:pt>
                <c:pt idx="65">
                  <c:v>01/05</c:v>
                </c:pt>
                <c:pt idx="66">
                  <c:v>02/05</c:v>
                </c:pt>
                <c:pt idx="67">
                  <c:v>03/05</c:v>
                </c:pt>
                <c:pt idx="68">
                  <c:v>04/05</c:v>
                </c:pt>
                <c:pt idx="69">
                  <c:v>05/05</c:v>
                </c:pt>
                <c:pt idx="70">
                  <c:v>06/05</c:v>
                </c:pt>
                <c:pt idx="71">
                  <c:v>07/05</c:v>
                </c:pt>
                <c:pt idx="72">
                  <c:v>08/05</c:v>
                </c:pt>
                <c:pt idx="73">
                  <c:v>09/05</c:v>
                </c:pt>
                <c:pt idx="74">
                  <c:v>10/05</c:v>
                </c:pt>
                <c:pt idx="75">
                  <c:v>11/05</c:v>
                </c:pt>
                <c:pt idx="76">
                  <c:v>12/05</c:v>
                </c:pt>
                <c:pt idx="77">
                  <c:v>13/05</c:v>
                </c:pt>
                <c:pt idx="78">
                  <c:v>14/05</c:v>
                </c:pt>
                <c:pt idx="79">
                  <c:v>15/05</c:v>
                </c:pt>
                <c:pt idx="80">
                  <c:v>16/05</c:v>
                </c:pt>
                <c:pt idx="81">
                  <c:v>17/05</c:v>
                </c:pt>
                <c:pt idx="82">
                  <c:v>18/05</c:v>
                </c:pt>
                <c:pt idx="83">
                  <c:v>19/05</c:v>
                </c:pt>
                <c:pt idx="84">
                  <c:v>20/05</c:v>
                </c:pt>
                <c:pt idx="85">
                  <c:v>21/05</c:v>
                </c:pt>
                <c:pt idx="86">
                  <c:v>22/05</c:v>
                </c:pt>
                <c:pt idx="87">
                  <c:v>23/05</c:v>
                </c:pt>
                <c:pt idx="88">
                  <c:v>24/05</c:v>
                </c:pt>
                <c:pt idx="89">
                  <c:v>25/05</c:v>
                </c:pt>
                <c:pt idx="90">
                  <c:v>26/05</c:v>
                </c:pt>
                <c:pt idx="91">
                  <c:v>27/05</c:v>
                </c:pt>
                <c:pt idx="92">
                  <c:v>28/05</c:v>
                </c:pt>
                <c:pt idx="93">
                  <c:v>29/05</c:v>
                </c:pt>
                <c:pt idx="94">
                  <c:v>30/05</c:v>
                </c:pt>
                <c:pt idx="95">
                  <c:v>31/05</c:v>
                </c:pt>
                <c:pt idx="96">
                  <c:v>01/06</c:v>
                </c:pt>
                <c:pt idx="97">
                  <c:v>02/06</c:v>
                </c:pt>
                <c:pt idx="98">
                  <c:v>03/06</c:v>
                </c:pt>
                <c:pt idx="99">
                  <c:v>04/06</c:v>
                </c:pt>
                <c:pt idx="100">
                  <c:v>05/06</c:v>
                </c:pt>
                <c:pt idx="101">
                  <c:v>06/06</c:v>
                </c:pt>
                <c:pt idx="102">
                  <c:v>07/06</c:v>
                </c:pt>
                <c:pt idx="103">
                  <c:v>08/06</c:v>
                </c:pt>
                <c:pt idx="104">
                  <c:v>09/06</c:v>
                </c:pt>
                <c:pt idx="105">
                  <c:v>10/06</c:v>
                </c:pt>
                <c:pt idx="106">
                  <c:v>11/06</c:v>
                </c:pt>
                <c:pt idx="107">
                  <c:v>12/06</c:v>
                </c:pt>
                <c:pt idx="108">
                  <c:v>13/06</c:v>
                </c:pt>
                <c:pt idx="109">
                  <c:v>14/06</c:v>
                </c:pt>
                <c:pt idx="110">
                  <c:v>15/06</c:v>
                </c:pt>
                <c:pt idx="111">
                  <c:v>16/06</c:v>
                </c:pt>
                <c:pt idx="112">
                  <c:v>17/06</c:v>
                </c:pt>
                <c:pt idx="113">
                  <c:v>18/06</c:v>
                </c:pt>
                <c:pt idx="114">
                  <c:v>19/06</c:v>
                </c:pt>
                <c:pt idx="115">
                  <c:v>20/06</c:v>
                </c:pt>
                <c:pt idx="116">
                  <c:v>21/06</c:v>
                </c:pt>
                <c:pt idx="117">
                  <c:v>22/06</c:v>
                </c:pt>
                <c:pt idx="118">
                  <c:v>23/06</c:v>
                </c:pt>
                <c:pt idx="119">
                  <c:v>24/06</c:v>
                </c:pt>
                <c:pt idx="120">
                  <c:v>25/06</c:v>
                </c:pt>
                <c:pt idx="121">
                  <c:v>26/06</c:v>
                </c:pt>
                <c:pt idx="122">
                  <c:v>27/06</c:v>
                </c:pt>
                <c:pt idx="123">
                  <c:v>28/06</c:v>
                </c:pt>
                <c:pt idx="124">
                  <c:v>29/06</c:v>
                </c:pt>
                <c:pt idx="125">
                  <c:v>30/06</c:v>
                </c:pt>
                <c:pt idx="126">
                  <c:v>01/07</c:v>
                </c:pt>
                <c:pt idx="127">
                  <c:v>02/07</c:v>
                </c:pt>
                <c:pt idx="128">
                  <c:v>03/07</c:v>
                </c:pt>
                <c:pt idx="129">
                  <c:v>04/07</c:v>
                </c:pt>
                <c:pt idx="130">
                  <c:v>05/07</c:v>
                </c:pt>
                <c:pt idx="131">
                  <c:v>06/07</c:v>
                </c:pt>
                <c:pt idx="132">
                  <c:v>07/07</c:v>
                </c:pt>
              </c:strCache>
            </c:strRef>
          </c:cat>
          <c:val>
            <c:numRef>
              <c:f>შემთხვევები!$C$2:$C$134</c:f>
              <c:numCache>
                <c:formatCode>General</c:formatCode>
                <c:ptCount val="13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4</c:v>
                </c:pt>
                <c:pt idx="8">
                  <c:v>10</c:v>
                </c:pt>
                <c:pt idx="9">
                  <c:v>13</c:v>
                </c:pt>
                <c:pt idx="10">
                  <c:v>14</c:v>
                </c:pt>
                <c:pt idx="11">
                  <c:v>16</c:v>
                </c:pt>
                <c:pt idx="12">
                  <c:v>16</c:v>
                </c:pt>
                <c:pt idx="13">
                  <c:v>22</c:v>
                </c:pt>
                <c:pt idx="14">
                  <c:v>24</c:v>
                </c:pt>
                <c:pt idx="15">
                  <c:v>25</c:v>
                </c:pt>
                <c:pt idx="16">
                  <c:v>30</c:v>
                </c:pt>
                <c:pt idx="17">
                  <c:v>33</c:v>
                </c:pt>
                <c:pt idx="18">
                  <c:v>33</c:v>
                </c:pt>
                <c:pt idx="19">
                  <c:v>34</c:v>
                </c:pt>
                <c:pt idx="20">
                  <c:v>38</c:v>
                </c:pt>
                <c:pt idx="21">
                  <c:v>40</c:v>
                </c:pt>
                <c:pt idx="22">
                  <c:v>44</c:v>
                </c:pt>
                <c:pt idx="23">
                  <c:v>48</c:v>
                </c:pt>
                <c:pt idx="24">
                  <c:v>54</c:v>
                </c:pt>
                <c:pt idx="25">
                  <c:v>54</c:v>
                </c:pt>
                <c:pt idx="26">
                  <c:v>67</c:v>
                </c:pt>
                <c:pt idx="27">
                  <c:v>73</c:v>
                </c:pt>
                <c:pt idx="28">
                  <c:v>78</c:v>
                </c:pt>
                <c:pt idx="29">
                  <c:v>81</c:v>
                </c:pt>
                <c:pt idx="30">
                  <c:v>85</c:v>
                </c:pt>
                <c:pt idx="31">
                  <c:v>90</c:v>
                </c:pt>
                <c:pt idx="32">
                  <c:v>98</c:v>
                </c:pt>
                <c:pt idx="33">
                  <c:v>108</c:v>
                </c:pt>
                <c:pt idx="34">
                  <c:v>115</c:v>
                </c:pt>
                <c:pt idx="35">
                  <c:v>130</c:v>
                </c:pt>
                <c:pt idx="36">
                  <c:v>148</c:v>
                </c:pt>
                <c:pt idx="37">
                  <c:v>157</c:v>
                </c:pt>
                <c:pt idx="38">
                  <c:v>170</c:v>
                </c:pt>
                <c:pt idx="39">
                  <c:v>188</c:v>
                </c:pt>
                <c:pt idx="40">
                  <c:v>195</c:v>
                </c:pt>
                <c:pt idx="41">
                  <c:v>208</c:v>
                </c:pt>
                <c:pt idx="42">
                  <c:v>214</c:v>
                </c:pt>
                <c:pt idx="43">
                  <c:v>227</c:v>
                </c:pt>
                <c:pt idx="44">
                  <c:v>233</c:v>
                </c:pt>
                <c:pt idx="45">
                  <c:v>252</c:v>
                </c:pt>
                <c:pt idx="46">
                  <c:v>266</c:v>
                </c:pt>
                <c:pt idx="47">
                  <c:v>296</c:v>
                </c:pt>
                <c:pt idx="48">
                  <c:v>306</c:v>
                </c:pt>
                <c:pt idx="49">
                  <c:v>336</c:v>
                </c:pt>
                <c:pt idx="50">
                  <c:v>370</c:v>
                </c:pt>
                <c:pt idx="51">
                  <c:v>385</c:v>
                </c:pt>
                <c:pt idx="52">
                  <c:v>394</c:v>
                </c:pt>
                <c:pt idx="53">
                  <c:v>399</c:v>
                </c:pt>
                <c:pt idx="54">
                  <c:v>408</c:v>
                </c:pt>
                <c:pt idx="55">
                  <c:v>411</c:v>
                </c:pt>
                <c:pt idx="56">
                  <c:v>420</c:v>
                </c:pt>
                <c:pt idx="57">
                  <c:v>430</c:v>
                </c:pt>
                <c:pt idx="58">
                  <c:v>456</c:v>
                </c:pt>
                <c:pt idx="59">
                  <c:v>485</c:v>
                </c:pt>
                <c:pt idx="60">
                  <c:v>496</c:v>
                </c:pt>
                <c:pt idx="61">
                  <c:v>511</c:v>
                </c:pt>
                <c:pt idx="62">
                  <c:v>517</c:v>
                </c:pt>
                <c:pt idx="63">
                  <c:v>539</c:v>
                </c:pt>
                <c:pt idx="64">
                  <c:v>566</c:v>
                </c:pt>
                <c:pt idx="65">
                  <c:v>582</c:v>
                </c:pt>
                <c:pt idx="66">
                  <c:v>589</c:v>
                </c:pt>
                <c:pt idx="67">
                  <c:v>593</c:v>
                </c:pt>
                <c:pt idx="68">
                  <c:v>604</c:v>
                </c:pt>
                <c:pt idx="69">
                  <c:v>610</c:v>
                </c:pt>
                <c:pt idx="70">
                  <c:v>615</c:v>
                </c:pt>
                <c:pt idx="71">
                  <c:v>623</c:v>
                </c:pt>
                <c:pt idx="72">
                  <c:v>626</c:v>
                </c:pt>
                <c:pt idx="73">
                  <c:v>635</c:v>
                </c:pt>
                <c:pt idx="74">
                  <c:v>638</c:v>
                </c:pt>
                <c:pt idx="75">
                  <c:v>643</c:v>
                </c:pt>
                <c:pt idx="76">
                  <c:v>647</c:v>
                </c:pt>
                <c:pt idx="77">
                  <c:v>652</c:v>
                </c:pt>
                <c:pt idx="78">
                  <c:v>671</c:v>
                </c:pt>
                <c:pt idx="79">
                  <c:v>677</c:v>
                </c:pt>
                <c:pt idx="80">
                  <c:v>695</c:v>
                </c:pt>
                <c:pt idx="81">
                  <c:v>701</c:v>
                </c:pt>
                <c:pt idx="82">
                  <c:v>702</c:v>
                </c:pt>
                <c:pt idx="83">
                  <c:v>713</c:v>
                </c:pt>
                <c:pt idx="84">
                  <c:v>721</c:v>
                </c:pt>
                <c:pt idx="85">
                  <c:v>723</c:v>
                </c:pt>
                <c:pt idx="86">
                  <c:v>728</c:v>
                </c:pt>
                <c:pt idx="87">
                  <c:v>730</c:v>
                </c:pt>
                <c:pt idx="88">
                  <c:v>731</c:v>
                </c:pt>
                <c:pt idx="89">
                  <c:v>732</c:v>
                </c:pt>
                <c:pt idx="90">
                  <c:v>735</c:v>
                </c:pt>
                <c:pt idx="91">
                  <c:v>738</c:v>
                </c:pt>
                <c:pt idx="92">
                  <c:v>746</c:v>
                </c:pt>
                <c:pt idx="93">
                  <c:v>757</c:v>
                </c:pt>
                <c:pt idx="94">
                  <c:v>783</c:v>
                </c:pt>
                <c:pt idx="95">
                  <c:v>794</c:v>
                </c:pt>
                <c:pt idx="96">
                  <c:v>796</c:v>
                </c:pt>
                <c:pt idx="97">
                  <c:v>800</c:v>
                </c:pt>
                <c:pt idx="98">
                  <c:v>801</c:v>
                </c:pt>
                <c:pt idx="99">
                  <c:v>805</c:v>
                </c:pt>
                <c:pt idx="100">
                  <c:v>808</c:v>
                </c:pt>
                <c:pt idx="101">
                  <c:v>809</c:v>
                </c:pt>
                <c:pt idx="102">
                  <c:v>810</c:v>
                </c:pt>
                <c:pt idx="103">
                  <c:v>818</c:v>
                </c:pt>
                <c:pt idx="104">
                  <c:v>822</c:v>
                </c:pt>
                <c:pt idx="105">
                  <c:v>828</c:v>
                </c:pt>
                <c:pt idx="106">
                  <c:v>837</c:v>
                </c:pt>
                <c:pt idx="107">
                  <c:v>851</c:v>
                </c:pt>
                <c:pt idx="108">
                  <c:v>864</c:v>
                </c:pt>
                <c:pt idx="109">
                  <c:v>879</c:v>
                </c:pt>
                <c:pt idx="110">
                  <c:v>879</c:v>
                </c:pt>
                <c:pt idx="111">
                  <c:v>888</c:v>
                </c:pt>
                <c:pt idx="112">
                  <c:v>893</c:v>
                </c:pt>
                <c:pt idx="113">
                  <c:v>895</c:v>
                </c:pt>
                <c:pt idx="114">
                  <c:v>898</c:v>
                </c:pt>
                <c:pt idx="115">
                  <c:v>906</c:v>
                </c:pt>
                <c:pt idx="116">
                  <c:v>908</c:v>
                </c:pt>
                <c:pt idx="117">
                  <c:v>911</c:v>
                </c:pt>
                <c:pt idx="118">
                  <c:v>914</c:v>
                </c:pt>
                <c:pt idx="119">
                  <c:v>917</c:v>
                </c:pt>
                <c:pt idx="120">
                  <c:v>919</c:v>
                </c:pt>
                <c:pt idx="121">
                  <c:v>920</c:v>
                </c:pt>
                <c:pt idx="122">
                  <c:v>924</c:v>
                </c:pt>
                <c:pt idx="123">
                  <c:v>926</c:v>
                </c:pt>
                <c:pt idx="124">
                  <c:v>928</c:v>
                </c:pt>
                <c:pt idx="125">
                  <c:v>931</c:v>
                </c:pt>
                <c:pt idx="126">
                  <c:v>939</c:v>
                </c:pt>
                <c:pt idx="127">
                  <c:v>943</c:v>
                </c:pt>
                <c:pt idx="128">
                  <c:v>946</c:v>
                </c:pt>
                <c:pt idx="129">
                  <c:v>951</c:v>
                </c:pt>
                <c:pt idx="130">
                  <c:v>953</c:v>
                </c:pt>
                <c:pt idx="131">
                  <c:v>958</c:v>
                </c:pt>
                <c:pt idx="132">
                  <c:v>963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შემთხვევები!$D$1</c:f>
              <c:strCache>
                <c:ptCount val="1"/>
                <c:pt idx="0">
                  <c:v>გამოჯანმრთელებული დღიურად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შემთხვევები!$A$2:$A$134</c:f>
              <c:strCache>
                <c:ptCount val="133"/>
                <c:pt idx="0">
                  <c:v>26/02</c:v>
                </c:pt>
                <c:pt idx="1">
                  <c:v>27/02</c:v>
                </c:pt>
                <c:pt idx="2">
                  <c:v>28/02</c:v>
                </c:pt>
                <c:pt idx="3">
                  <c:v>29/02</c:v>
                </c:pt>
                <c:pt idx="4">
                  <c:v>01/03</c:v>
                </c:pt>
                <c:pt idx="5">
                  <c:v>02/03</c:v>
                </c:pt>
                <c:pt idx="6">
                  <c:v>03/03</c:v>
                </c:pt>
                <c:pt idx="7">
                  <c:v>04/03</c:v>
                </c:pt>
                <c:pt idx="8">
                  <c:v>05/03</c:v>
                </c:pt>
                <c:pt idx="9">
                  <c:v>06/03</c:v>
                </c:pt>
                <c:pt idx="10">
                  <c:v>07/03</c:v>
                </c:pt>
                <c:pt idx="11">
                  <c:v>08/03</c:v>
                </c:pt>
                <c:pt idx="12">
                  <c:v>09/03</c:v>
                </c:pt>
                <c:pt idx="13">
                  <c:v>10/03</c:v>
                </c:pt>
                <c:pt idx="14">
                  <c:v>11/03</c:v>
                </c:pt>
                <c:pt idx="15">
                  <c:v>12/03</c:v>
                </c:pt>
                <c:pt idx="16">
                  <c:v>13/03</c:v>
                </c:pt>
                <c:pt idx="17">
                  <c:v>14/03</c:v>
                </c:pt>
                <c:pt idx="18">
                  <c:v>15/03</c:v>
                </c:pt>
                <c:pt idx="19">
                  <c:v>16/03</c:v>
                </c:pt>
                <c:pt idx="20">
                  <c:v>17/03</c:v>
                </c:pt>
                <c:pt idx="21">
                  <c:v>18/03</c:v>
                </c:pt>
                <c:pt idx="22">
                  <c:v>19/03</c:v>
                </c:pt>
                <c:pt idx="23">
                  <c:v>20/03</c:v>
                </c:pt>
                <c:pt idx="24">
                  <c:v>21/03</c:v>
                </c:pt>
                <c:pt idx="25">
                  <c:v>22/03</c:v>
                </c:pt>
                <c:pt idx="26">
                  <c:v>23/03</c:v>
                </c:pt>
                <c:pt idx="27">
                  <c:v>24/03</c:v>
                </c:pt>
                <c:pt idx="28">
                  <c:v>25/03</c:v>
                </c:pt>
                <c:pt idx="29">
                  <c:v>26/03</c:v>
                </c:pt>
                <c:pt idx="30">
                  <c:v>27/03</c:v>
                </c:pt>
                <c:pt idx="31">
                  <c:v>28/03</c:v>
                </c:pt>
                <c:pt idx="32">
                  <c:v>29/03</c:v>
                </c:pt>
                <c:pt idx="33">
                  <c:v>30/03</c:v>
                </c:pt>
                <c:pt idx="34">
                  <c:v>31/03</c:v>
                </c:pt>
                <c:pt idx="35">
                  <c:v>01/04</c:v>
                </c:pt>
                <c:pt idx="36">
                  <c:v>02/04</c:v>
                </c:pt>
                <c:pt idx="37">
                  <c:v>03/04</c:v>
                </c:pt>
                <c:pt idx="38">
                  <c:v>04/04</c:v>
                </c:pt>
                <c:pt idx="39">
                  <c:v>05/04</c:v>
                </c:pt>
                <c:pt idx="40">
                  <c:v>06/04</c:v>
                </c:pt>
                <c:pt idx="41">
                  <c:v>07/04</c:v>
                </c:pt>
                <c:pt idx="42">
                  <c:v>08/04</c:v>
                </c:pt>
                <c:pt idx="43">
                  <c:v>09/04</c:v>
                </c:pt>
                <c:pt idx="44">
                  <c:v>10/04</c:v>
                </c:pt>
                <c:pt idx="45">
                  <c:v>11/04</c:v>
                </c:pt>
                <c:pt idx="46">
                  <c:v>12/04</c:v>
                </c:pt>
                <c:pt idx="47">
                  <c:v>13/04</c:v>
                </c:pt>
                <c:pt idx="48">
                  <c:v>14/04</c:v>
                </c:pt>
                <c:pt idx="49">
                  <c:v>15/04</c:v>
                </c:pt>
                <c:pt idx="50">
                  <c:v>16/04</c:v>
                </c:pt>
                <c:pt idx="51">
                  <c:v>17/04</c:v>
                </c:pt>
                <c:pt idx="52">
                  <c:v>18/04</c:v>
                </c:pt>
                <c:pt idx="53">
                  <c:v>19/04</c:v>
                </c:pt>
                <c:pt idx="54">
                  <c:v>20/04</c:v>
                </c:pt>
                <c:pt idx="55">
                  <c:v>21/04</c:v>
                </c:pt>
                <c:pt idx="56">
                  <c:v>22/04</c:v>
                </c:pt>
                <c:pt idx="57">
                  <c:v>23/04</c:v>
                </c:pt>
                <c:pt idx="58">
                  <c:v>24/04</c:v>
                </c:pt>
                <c:pt idx="59">
                  <c:v>25/04</c:v>
                </c:pt>
                <c:pt idx="60">
                  <c:v>26/04</c:v>
                </c:pt>
                <c:pt idx="61">
                  <c:v>27/04</c:v>
                </c:pt>
                <c:pt idx="62">
                  <c:v>28/04</c:v>
                </c:pt>
                <c:pt idx="63">
                  <c:v>29/04</c:v>
                </c:pt>
                <c:pt idx="64">
                  <c:v>30/04</c:v>
                </c:pt>
                <c:pt idx="65">
                  <c:v>01/05</c:v>
                </c:pt>
                <c:pt idx="66">
                  <c:v>02/05</c:v>
                </c:pt>
                <c:pt idx="67">
                  <c:v>03/05</c:v>
                </c:pt>
                <c:pt idx="68">
                  <c:v>04/05</c:v>
                </c:pt>
                <c:pt idx="69">
                  <c:v>05/05</c:v>
                </c:pt>
                <c:pt idx="70">
                  <c:v>06/05</c:v>
                </c:pt>
                <c:pt idx="71">
                  <c:v>07/05</c:v>
                </c:pt>
                <c:pt idx="72">
                  <c:v>08/05</c:v>
                </c:pt>
                <c:pt idx="73">
                  <c:v>09/05</c:v>
                </c:pt>
                <c:pt idx="74">
                  <c:v>10/05</c:v>
                </c:pt>
                <c:pt idx="75">
                  <c:v>11/05</c:v>
                </c:pt>
                <c:pt idx="76">
                  <c:v>12/05</c:v>
                </c:pt>
                <c:pt idx="77">
                  <c:v>13/05</c:v>
                </c:pt>
                <c:pt idx="78">
                  <c:v>14/05</c:v>
                </c:pt>
                <c:pt idx="79">
                  <c:v>15/05</c:v>
                </c:pt>
                <c:pt idx="80">
                  <c:v>16/05</c:v>
                </c:pt>
                <c:pt idx="81">
                  <c:v>17/05</c:v>
                </c:pt>
                <c:pt idx="82">
                  <c:v>18/05</c:v>
                </c:pt>
                <c:pt idx="83">
                  <c:v>19/05</c:v>
                </c:pt>
                <c:pt idx="84">
                  <c:v>20/05</c:v>
                </c:pt>
                <c:pt idx="85">
                  <c:v>21/05</c:v>
                </c:pt>
                <c:pt idx="86">
                  <c:v>22/05</c:v>
                </c:pt>
                <c:pt idx="87">
                  <c:v>23/05</c:v>
                </c:pt>
                <c:pt idx="88">
                  <c:v>24/05</c:v>
                </c:pt>
                <c:pt idx="89">
                  <c:v>25/05</c:v>
                </c:pt>
                <c:pt idx="90">
                  <c:v>26/05</c:v>
                </c:pt>
                <c:pt idx="91">
                  <c:v>27/05</c:v>
                </c:pt>
                <c:pt idx="92">
                  <c:v>28/05</c:v>
                </c:pt>
                <c:pt idx="93">
                  <c:v>29/05</c:v>
                </c:pt>
                <c:pt idx="94">
                  <c:v>30/05</c:v>
                </c:pt>
                <c:pt idx="95">
                  <c:v>31/05</c:v>
                </c:pt>
                <c:pt idx="96">
                  <c:v>01/06</c:v>
                </c:pt>
                <c:pt idx="97">
                  <c:v>02/06</c:v>
                </c:pt>
                <c:pt idx="98">
                  <c:v>03/06</c:v>
                </c:pt>
                <c:pt idx="99">
                  <c:v>04/06</c:v>
                </c:pt>
                <c:pt idx="100">
                  <c:v>05/06</c:v>
                </c:pt>
                <c:pt idx="101">
                  <c:v>06/06</c:v>
                </c:pt>
                <c:pt idx="102">
                  <c:v>07/06</c:v>
                </c:pt>
                <c:pt idx="103">
                  <c:v>08/06</c:v>
                </c:pt>
                <c:pt idx="104">
                  <c:v>09/06</c:v>
                </c:pt>
                <c:pt idx="105">
                  <c:v>10/06</c:v>
                </c:pt>
                <c:pt idx="106">
                  <c:v>11/06</c:v>
                </c:pt>
                <c:pt idx="107">
                  <c:v>12/06</c:v>
                </c:pt>
                <c:pt idx="108">
                  <c:v>13/06</c:v>
                </c:pt>
                <c:pt idx="109">
                  <c:v>14/06</c:v>
                </c:pt>
                <c:pt idx="110">
                  <c:v>15/06</c:v>
                </c:pt>
                <c:pt idx="111">
                  <c:v>16/06</c:v>
                </c:pt>
                <c:pt idx="112">
                  <c:v>17/06</c:v>
                </c:pt>
                <c:pt idx="113">
                  <c:v>18/06</c:v>
                </c:pt>
                <c:pt idx="114">
                  <c:v>19/06</c:v>
                </c:pt>
                <c:pt idx="115">
                  <c:v>20/06</c:v>
                </c:pt>
                <c:pt idx="116">
                  <c:v>21/06</c:v>
                </c:pt>
                <c:pt idx="117">
                  <c:v>22/06</c:v>
                </c:pt>
                <c:pt idx="118">
                  <c:v>23/06</c:v>
                </c:pt>
                <c:pt idx="119">
                  <c:v>24/06</c:v>
                </c:pt>
                <c:pt idx="120">
                  <c:v>25/06</c:v>
                </c:pt>
                <c:pt idx="121">
                  <c:v>26/06</c:v>
                </c:pt>
                <c:pt idx="122">
                  <c:v>27/06</c:v>
                </c:pt>
                <c:pt idx="123">
                  <c:v>28/06</c:v>
                </c:pt>
                <c:pt idx="124">
                  <c:v>29/06</c:v>
                </c:pt>
                <c:pt idx="125">
                  <c:v>30/06</c:v>
                </c:pt>
                <c:pt idx="126">
                  <c:v>01/07</c:v>
                </c:pt>
                <c:pt idx="127">
                  <c:v>02/07</c:v>
                </c:pt>
                <c:pt idx="128">
                  <c:v>03/07</c:v>
                </c:pt>
                <c:pt idx="129">
                  <c:v>04/07</c:v>
                </c:pt>
                <c:pt idx="130">
                  <c:v>05/07</c:v>
                </c:pt>
                <c:pt idx="131">
                  <c:v>06/07</c:v>
                </c:pt>
                <c:pt idx="132">
                  <c:v>07/07</c:v>
                </c:pt>
              </c:strCache>
            </c:strRef>
          </c:cat>
          <c:val>
            <c:numRef>
              <c:f>შემთხვევები!$D$2:$D$134</c:f>
            </c:numRef>
          </c:val>
          <c:smooth val="0"/>
        </c:ser>
        <c:ser>
          <c:idx val="3"/>
          <c:order val="3"/>
          <c:tx>
            <c:strRef>
              <c:f>შემთხვევები!$E$1</c:f>
              <c:strCache>
                <c:ptCount val="1"/>
                <c:pt idx="0">
                  <c:v>გამოჯანმრთელებული კუმულაციური რ-ბა</c:v>
                </c:pt>
              </c:strCache>
            </c:strRef>
          </c:tx>
          <c:spPr>
            <a:ln w="34925" cap="rnd">
              <a:solidFill>
                <a:schemeClr val="accent6"/>
              </a:solidFill>
              <a:prstDash val="dash"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132"/>
              <c:layout>
                <c:manualLayout>
                  <c:x val="-3.1122405952111708E-2"/>
                  <c:y val="5.0760309498796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2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შემთხვევები!$A$2:$A$134</c:f>
              <c:strCache>
                <c:ptCount val="133"/>
                <c:pt idx="0">
                  <c:v>26/02</c:v>
                </c:pt>
                <c:pt idx="1">
                  <c:v>27/02</c:v>
                </c:pt>
                <c:pt idx="2">
                  <c:v>28/02</c:v>
                </c:pt>
                <c:pt idx="3">
                  <c:v>29/02</c:v>
                </c:pt>
                <c:pt idx="4">
                  <c:v>01/03</c:v>
                </c:pt>
                <c:pt idx="5">
                  <c:v>02/03</c:v>
                </c:pt>
                <c:pt idx="6">
                  <c:v>03/03</c:v>
                </c:pt>
                <c:pt idx="7">
                  <c:v>04/03</c:v>
                </c:pt>
                <c:pt idx="8">
                  <c:v>05/03</c:v>
                </c:pt>
                <c:pt idx="9">
                  <c:v>06/03</c:v>
                </c:pt>
                <c:pt idx="10">
                  <c:v>07/03</c:v>
                </c:pt>
                <c:pt idx="11">
                  <c:v>08/03</c:v>
                </c:pt>
                <c:pt idx="12">
                  <c:v>09/03</c:v>
                </c:pt>
                <c:pt idx="13">
                  <c:v>10/03</c:v>
                </c:pt>
                <c:pt idx="14">
                  <c:v>11/03</c:v>
                </c:pt>
                <c:pt idx="15">
                  <c:v>12/03</c:v>
                </c:pt>
                <c:pt idx="16">
                  <c:v>13/03</c:v>
                </c:pt>
                <c:pt idx="17">
                  <c:v>14/03</c:v>
                </c:pt>
                <c:pt idx="18">
                  <c:v>15/03</c:v>
                </c:pt>
                <c:pt idx="19">
                  <c:v>16/03</c:v>
                </c:pt>
                <c:pt idx="20">
                  <c:v>17/03</c:v>
                </c:pt>
                <c:pt idx="21">
                  <c:v>18/03</c:v>
                </c:pt>
                <c:pt idx="22">
                  <c:v>19/03</c:v>
                </c:pt>
                <c:pt idx="23">
                  <c:v>20/03</c:v>
                </c:pt>
                <c:pt idx="24">
                  <c:v>21/03</c:v>
                </c:pt>
                <c:pt idx="25">
                  <c:v>22/03</c:v>
                </c:pt>
                <c:pt idx="26">
                  <c:v>23/03</c:v>
                </c:pt>
                <c:pt idx="27">
                  <c:v>24/03</c:v>
                </c:pt>
                <c:pt idx="28">
                  <c:v>25/03</c:v>
                </c:pt>
                <c:pt idx="29">
                  <c:v>26/03</c:v>
                </c:pt>
                <c:pt idx="30">
                  <c:v>27/03</c:v>
                </c:pt>
                <c:pt idx="31">
                  <c:v>28/03</c:v>
                </c:pt>
                <c:pt idx="32">
                  <c:v>29/03</c:v>
                </c:pt>
                <c:pt idx="33">
                  <c:v>30/03</c:v>
                </c:pt>
                <c:pt idx="34">
                  <c:v>31/03</c:v>
                </c:pt>
                <c:pt idx="35">
                  <c:v>01/04</c:v>
                </c:pt>
                <c:pt idx="36">
                  <c:v>02/04</c:v>
                </c:pt>
                <c:pt idx="37">
                  <c:v>03/04</c:v>
                </c:pt>
                <c:pt idx="38">
                  <c:v>04/04</c:v>
                </c:pt>
                <c:pt idx="39">
                  <c:v>05/04</c:v>
                </c:pt>
                <c:pt idx="40">
                  <c:v>06/04</c:v>
                </c:pt>
                <c:pt idx="41">
                  <c:v>07/04</c:v>
                </c:pt>
                <c:pt idx="42">
                  <c:v>08/04</c:v>
                </c:pt>
                <c:pt idx="43">
                  <c:v>09/04</c:v>
                </c:pt>
                <c:pt idx="44">
                  <c:v>10/04</c:v>
                </c:pt>
                <c:pt idx="45">
                  <c:v>11/04</c:v>
                </c:pt>
                <c:pt idx="46">
                  <c:v>12/04</c:v>
                </c:pt>
                <c:pt idx="47">
                  <c:v>13/04</c:v>
                </c:pt>
                <c:pt idx="48">
                  <c:v>14/04</c:v>
                </c:pt>
                <c:pt idx="49">
                  <c:v>15/04</c:v>
                </c:pt>
                <c:pt idx="50">
                  <c:v>16/04</c:v>
                </c:pt>
                <c:pt idx="51">
                  <c:v>17/04</c:v>
                </c:pt>
                <c:pt idx="52">
                  <c:v>18/04</c:v>
                </c:pt>
                <c:pt idx="53">
                  <c:v>19/04</c:v>
                </c:pt>
                <c:pt idx="54">
                  <c:v>20/04</c:v>
                </c:pt>
                <c:pt idx="55">
                  <c:v>21/04</c:v>
                </c:pt>
                <c:pt idx="56">
                  <c:v>22/04</c:v>
                </c:pt>
                <c:pt idx="57">
                  <c:v>23/04</c:v>
                </c:pt>
                <c:pt idx="58">
                  <c:v>24/04</c:v>
                </c:pt>
                <c:pt idx="59">
                  <c:v>25/04</c:v>
                </c:pt>
                <c:pt idx="60">
                  <c:v>26/04</c:v>
                </c:pt>
                <c:pt idx="61">
                  <c:v>27/04</c:v>
                </c:pt>
                <c:pt idx="62">
                  <c:v>28/04</c:v>
                </c:pt>
                <c:pt idx="63">
                  <c:v>29/04</c:v>
                </c:pt>
                <c:pt idx="64">
                  <c:v>30/04</c:v>
                </c:pt>
                <c:pt idx="65">
                  <c:v>01/05</c:v>
                </c:pt>
                <c:pt idx="66">
                  <c:v>02/05</c:v>
                </c:pt>
                <c:pt idx="67">
                  <c:v>03/05</c:v>
                </c:pt>
                <c:pt idx="68">
                  <c:v>04/05</c:v>
                </c:pt>
                <c:pt idx="69">
                  <c:v>05/05</c:v>
                </c:pt>
                <c:pt idx="70">
                  <c:v>06/05</c:v>
                </c:pt>
                <c:pt idx="71">
                  <c:v>07/05</c:v>
                </c:pt>
                <c:pt idx="72">
                  <c:v>08/05</c:v>
                </c:pt>
                <c:pt idx="73">
                  <c:v>09/05</c:v>
                </c:pt>
                <c:pt idx="74">
                  <c:v>10/05</c:v>
                </c:pt>
                <c:pt idx="75">
                  <c:v>11/05</c:v>
                </c:pt>
                <c:pt idx="76">
                  <c:v>12/05</c:v>
                </c:pt>
                <c:pt idx="77">
                  <c:v>13/05</c:v>
                </c:pt>
                <c:pt idx="78">
                  <c:v>14/05</c:v>
                </c:pt>
                <c:pt idx="79">
                  <c:v>15/05</c:v>
                </c:pt>
                <c:pt idx="80">
                  <c:v>16/05</c:v>
                </c:pt>
                <c:pt idx="81">
                  <c:v>17/05</c:v>
                </c:pt>
                <c:pt idx="82">
                  <c:v>18/05</c:v>
                </c:pt>
                <c:pt idx="83">
                  <c:v>19/05</c:v>
                </c:pt>
                <c:pt idx="84">
                  <c:v>20/05</c:v>
                </c:pt>
                <c:pt idx="85">
                  <c:v>21/05</c:v>
                </c:pt>
                <c:pt idx="86">
                  <c:v>22/05</c:v>
                </c:pt>
                <c:pt idx="87">
                  <c:v>23/05</c:v>
                </c:pt>
                <c:pt idx="88">
                  <c:v>24/05</c:v>
                </c:pt>
                <c:pt idx="89">
                  <c:v>25/05</c:v>
                </c:pt>
                <c:pt idx="90">
                  <c:v>26/05</c:v>
                </c:pt>
                <c:pt idx="91">
                  <c:v>27/05</c:v>
                </c:pt>
                <c:pt idx="92">
                  <c:v>28/05</c:v>
                </c:pt>
                <c:pt idx="93">
                  <c:v>29/05</c:v>
                </c:pt>
                <c:pt idx="94">
                  <c:v>30/05</c:v>
                </c:pt>
                <c:pt idx="95">
                  <c:v>31/05</c:v>
                </c:pt>
                <c:pt idx="96">
                  <c:v>01/06</c:v>
                </c:pt>
                <c:pt idx="97">
                  <c:v>02/06</c:v>
                </c:pt>
                <c:pt idx="98">
                  <c:v>03/06</c:v>
                </c:pt>
                <c:pt idx="99">
                  <c:v>04/06</c:v>
                </c:pt>
                <c:pt idx="100">
                  <c:v>05/06</c:v>
                </c:pt>
                <c:pt idx="101">
                  <c:v>06/06</c:v>
                </c:pt>
                <c:pt idx="102">
                  <c:v>07/06</c:v>
                </c:pt>
                <c:pt idx="103">
                  <c:v>08/06</c:v>
                </c:pt>
                <c:pt idx="104">
                  <c:v>09/06</c:v>
                </c:pt>
                <c:pt idx="105">
                  <c:v>10/06</c:v>
                </c:pt>
                <c:pt idx="106">
                  <c:v>11/06</c:v>
                </c:pt>
                <c:pt idx="107">
                  <c:v>12/06</c:v>
                </c:pt>
                <c:pt idx="108">
                  <c:v>13/06</c:v>
                </c:pt>
                <c:pt idx="109">
                  <c:v>14/06</c:v>
                </c:pt>
                <c:pt idx="110">
                  <c:v>15/06</c:v>
                </c:pt>
                <c:pt idx="111">
                  <c:v>16/06</c:v>
                </c:pt>
                <c:pt idx="112">
                  <c:v>17/06</c:v>
                </c:pt>
                <c:pt idx="113">
                  <c:v>18/06</c:v>
                </c:pt>
                <c:pt idx="114">
                  <c:v>19/06</c:v>
                </c:pt>
                <c:pt idx="115">
                  <c:v>20/06</c:v>
                </c:pt>
                <c:pt idx="116">
                  <c:v>21/06</c:v>
                </c:pt>
                <c:pt idx="117">
                  <c:v>22/06</c:v>
                </c:pt>
                <c:pt idx="118">
                  <c:v>23/06</c:v>
                </c:pt>
                <c:pt idx="119">
                  <c:v>24/06</c:v>
                </c:pt>
                <c:pt idx="120">
                  <c:v>25/06</c:v>
                </c:pt>
                <c:pt idx="121">
                  <c:v>26/06</c:v>
                </c:pt>
                <c:pt idx="122">
                  <c:v>27/06</c:v>
                </c:pt>
                <c:pt idx="123">
                  <c:v>28/06</c:v>
                </c:pt>
                <c:pt idx="124">
                  <c:v>29/06</c:v>
                </c:pt>
                <c:pt idx="125">
                  <c:v>30/06</c:v>
                </c:pt>
                <c:pt idx="126">
                  <c:v>01/07</c:v>
                </c:pt>
                <c:pt idx="127">
                  <c:v>02/07</c:v>
                </c:pt>
                <c:pt idx="128">
                  <c:v>03/07</c:v>
                </c:pt>
                <c:pt idx="129">
                  <c:v>04/07</c:v>
                </c:pt>
                <c:pt idx="130">
                  <c:v>05/07</c:v>
                </c:pt>
                <c:pt idx="131">
                  <c:v>06/07</c:v>
                </c:pt>
                <c:pt idx="132">
                  <c:v>07/07</c:v>
                </c:pt>
              </c:strCache>
            </c:strRef>
          </c:cat>
          <c:val>
            <c:numRef>
              <c:f>შემთხვევები!$E$2:$E$134</c:f>
              <c:numCache>
                <c:formatCode>General</c:formatCode>
                <c:ptCount val="13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4</c:v>
                </c:pt>
                <c:pt idx="25">
                  <c:v>4</c:v>
                </c:pt>
                <c:pt idx="26">
                  <c:v>8</c:v>
                </c:pt>
                <c:pt idx="27">
                  <c:v>9</c:v>
                </c:pt>
                <c:pt idx="28">
                  <c:v>10</c:v>
                </c:pt>
                <c:pt idx="29">
                  <c:v>12</c:v>
                </c:pt>
                <c:pt idx="30">
                  <c:v>13</c:v>
                </c:pt>
                <c:pt idx="31">
                  <c:v>17</c:v>
                </c:pt>
                <c:pt idx="32">
                  <c:v>18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27</c:v>
                </c:pt>
                <c:pt idx="37">
                  <c:v>31</c:v>
                </c:pt>
                <c:pt idx="38">
                  <c:v>35</c:v>
                </c:pt>
                <c:pt idx="39">
                  <c:v>40</c:v>
                </c:pt>
                <c:pt idx="40">
                  <c:v>43</c:v>
                </c:pt>
                <c:pt idx="41">
                  <c:v>50</c:v>
                </c:pt>
                <c:pt idx="42">
                  <c:v>54</c:v>
                </c:pt>
                <c:pt idx="43">
                  <c:v>56</c:v>
                </c:pt>
                <c:pt idx="44">
                  <c:v>58</c:v>
                </c:pt>
                <c:pt idx="45">
                  <c:v>64</c:v>
                </c:pt>
                <c:pt idx="46">
                  <c:v>71</c:v>
                </c:pt>
                <c:pt idx="47">
                  <c:v>72</c:v>
                </c:pt>
                <c:pt idx="48">
                  <c:v>76</c:v>
                </c:pt>
                <c:pt idx="49">
                  <c:v>77</c:v>
                </c:pt>
                <c:pt idx="50">
                  <c:v>81</c:v>
                </c:pt>
                <c:pt idx="51">
                  <c:v>84</c:v>
                </c:pt>
                <c:pt idx="52">
                  <c:v>87</c:v>
                </c:pt>
                <c:pt idx="53">
                  <c:v>93</c:v>
                </c:pt>
                <c:pt idx="54">
                  <c:v>96</c:v>
                </c:pt>
                <c:pt idx="55">
                  <c:v>98</c:v>
                </c:pt>
                <c:pt idx="56">
                  <c:v>109</c:v>
                </c:pt>
                <c:pt idx="57">
                  <c:v>116</c:v>
                </c:pt>
                <c:pt idx="58">
                  <c:v>132</c:v>
                </c:pt>
                <c:pt idx="59">
                  <c:v>141</c:v>
                </c:pt>
                <c:pt idx="60">
                  <c:v>150</c:v>
                </c:pt>
                <c:pt idx="61">
                  <c:v>158</c:v>
                </c:pt>
                <c:pt idx="62">
                  <c:v>171</c:v>
                </c:pt>
                <c:pt idx="63">
                  <c:v>179</c:v>
                </c:pt>
                <c:pt idx="64">
                  <c:v>187</c:v>
                </c:pt>
                <c:pt idx="65">
                  <c:v>215</c:v>
                </c:pt>
                <c:pt idx="66">
                  <c:v>223</c:v>
                </c:pt>
                <c:pt idx="67">
                  <c:v>242</c:v>
                </c:pt>
                <c:pt idx="68">
                  <c:v>259</c:v>
                </c:pt>
                <c:pt idx="69">
                  <c:v>283</c:v>
                </c:pt>
                <c:pt idx="70">
                  <c:v>290</c:v>
                </c:pt>
                <c:pt idx="71">
                  <c:v>302</c:v>
                </c:pt>
                <c:pt idx="72">
                  <c:v>311</c:v>
                </c:pt>
                <c:pt idx="73">
                  <c:v>325</c:v>
                </c:pt>
                <c:pt idx="74">
                  <c:v>339</c:v>
                </c:pt>
                <c:pt idx="75">
                  <c:v>361</c:v>
                </c:pt>
                <c:pt idx="76">
                  <c:v>379</c:v>
                </c:pt>
                <c:pt idx="77">
                  <c:v>393</c:v>
                </c:pt>
                <c:pt idx="78">
                  <c:v>406</c:v>
                </c:pt>
                <c:pt idx="79">
                  <c:v>426</c:v>
                </c:pt>
                <c:pt idx="80">
                  <c:v>443</c:v>
                </c:pt>
                <c:pt idx="81">
                  <c:v>455</c:v>
                </c:pt>
                <c:pt idx="82">
                  <c:v>467</c:v>
                </c:pt>
                <c:pt idx="83">
                  <c:v>482</c:v>
                </c:pt>
                <c:pt idx="84">
                  <c:v>494</c:v>
                </c:pt>
                <c:pt idx="85">
                  <c:v>504</c:v>
                </c:pt>
                <c:pt idx="86">
                  <c:v>515</c:v>
                </c:pt>
                <c:pt idx="87">
                  <c:v>527</c:v>
                </c:pt>
                <c:pt idx="88">
                  <c:v>532</c:v>
                </c:pt>
                <c:pt idx="89">
                  <c:v>545</c:v>
                </c:pt>
                <c:pt idx="90">
                  <c:v>558</c:v>
                </c:pt>
                <c:pt idx="91">
                  <c:v>576</c:v>
                </c:pt>
                <c:pt idx="92">
                  <c:v>582</c:v>
                </c:pt>
                <c:pt idx="93">
                  <c:v>602</c:v>
                </c:pt>
                <c:pt idx="94">
                  <c:v>608</c:v>
                </c:pt>
                <c:pt idx="95">
                  <c:v>627</c:v>
                </c:pt>
                <c:pt idx="96">
                  <c:v>638</c:v>
                </c:pt>
                <c:pt idx="97">
                  <c:v>643</c:v>
                </c:pt>
                <c:pt idx="98">
                  <c:v>647</c:v>
                </c:pt>
                <c:pt idx="99">
                  <c:v>655</c:v>
                </c:pt>
                <c:pt idx="100">
                  <c:v>666</c:v>
                </c:pt>
                <c:pt idx="101">
                  <c:v>677</c:v>
                </c:pt>
                <c:pt idx="102">
                  <c:v>686</c:v>
                </c:pt>
                <c:pt idx="103">
                  <c:v>689</c:v>
                </c:pt>
                <c:pt idx="104">
                  <c:v>693</c:v>
                </c:pt>
                <c:pt idx="105">
                  <c:v>697</c:v>
                </c:pt>
                <c:pt idx="106">
                  <c:v>701</c:v>
                </c:pt>
                <c:pt idx="107">
                  <c:v>705</c:v>
                </c:pt>
                <c:pt idx="108">
                  <c:v>706</c:v>
                </c:pt>
                <c:pt idx="109">
                  <c:v>709</c:v>
                </c:pt>
                <c:pt idx="110">
                  <c:v>724</c:v>
                </c:pt>
                <c:pt idx="111">
                  <c:v>731</c:v>
                </c:pt>
                <c:pt idx="112">
                  <c:v>739</c:v>
                </c:pt>
                <c:pt idx="113">
                  <c:v>741</c:v>
                </c:pt>
                <c:pt idx="114">
                  <c:v>753</c:v>
                </c:pt>
                <c:pt idx="115">
                  <c:v>758</c:v>
                </c:pt>
                <c:pt idx="116">
                  <c:v>767</c:v>
                </c:pt>
                <c:pt idx="117">
                  <c:v>770</c:v>
                </c:pt>
                <c:pt idx="118">
                  <c:v>773</c:v>
                </c:pt>
                <c:pt idx="119">
                  <c:v>778</c:v>
                </c:pt>
                <c:pt idx="120">
                  <c:v>782</c:v>
                </c:pt>
                <c:pt idx="121">
                  <c:v>790</c:v>
                </c:pt>
                <c:pt idx="122">
                  <c:v>793</c:v>
                </c:pt>
                <c:pt idx="123">
                  <c:v>794</c:v>
                </c:pt>
                <c:pt idx="124">
                  <c:v>798</c:v>
                </c:pt>
                <c:pt idx="125">
                  <c:v>803</c:v>
                </c:pt>
                <c:pt idx="126">
                  <c:v>819</c:v>
                </c:pt>
                <c:pt idx="127">
                  <c:v>824</c:v>
                </c:pt>
                <c:pt idx="128">
                  <c:v>825</c:v>
                </c:pt>
                <c:pt idx="129">
                  <c:v>829</c:v>
                </c:pt>
                <c:pt idx="130">
                  <c:v>831</c:v>
                </c:pt>
                <c:pt idx="131">
                  <c:v>838</c:v>
                </c:pt>
                <c:pt idx="132">
                  <c:v>841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560027360"/>
        <c:axId val="-1560030080"/>
      </c:lineChart>
      <c:catAx>
        <c:axId val="-1560027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60030080"/>
        <c:crosses val="autoZero"/>
        <c:auto val="1"/>
        <c:lblAlgn val="ctr"/>
        <c:lblOffset val="100"/>
        <c:tickLblSkip val="7"/>
        <c:noMultiLvlLbl val="1"/>
      </c:catAx>
      <c:valAx>
        <c:axId val="-1560030080"/>
        <c:scaling>
          <c:logBase val="10"/>
          <c:orientation val="minMax"/>
          <c:max val="1000"/>
          <c:min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60027360"/>
        <c:crosses val="autoZero"/>
        <c:crossBetween val="between"/>
        <c:majorUnit val="1000"/>
        <c:minorUnit val="1000"/>
      </c:valAx>
      <c:valAx>
        <c:axId val="-1560026816"/>
        <c:scaling>
          <c:orientation val="minMax"/>
          <c:max val="10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60033344"/>
        <c:crosses val="max"/>
        <c:crossBetween val="between"/>
      </c:valAx>
      <c:catAx>
        <c:axId val="-15600333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5600268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1366896407428204"/>
          <c:y val="0.30453451836939655"/>
          <c:w val="0.22843026291039026"/>
          <c:h val="0.127229233350084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156565934191187E-2"/>
          <c:y val="3.6951178791689097E-2"/>
          <c:w val="0.90462265516790208"/>
          <c:h val="0.77324196697865055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daily N of PCR tests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29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9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5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9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7"/>
              <c:layout>
                <c:manualLayout>
                  <c:x val="3.3280419470752181E-3"/>
                  <c:y val="4.29258749569261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9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4"/>
              <c:layout>
                <c:manualLayout>
                  <c:x val="-2.1850302544966674E-3"/>
                  <c:y val="5.794993119185035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8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8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5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7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8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9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t" anchorCtr="0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Sheet1!$A$2:$A$135</c:f>
              <c:strCache>
                <c:ptCount val="134"/>
                <c:pt idx="0">
                  <c:v>30/01-25/02</c:v>
                </c:pt>
                <c:pt idx="1">
                  <c:v>26/02/20</c:v>
                </c:pt>
                <c:pt idx="2">
                  <c:v>27/02/20</c:v>
                </c:pt>
                <c:pt idx="3">
                  <c:v>28/02/20</c:v>
                </c:pt>
                <c:pt idx="4">
                  <c:v>29/02/20</c:v>
                </c:pt>
                <c:pt idx="5">
                  <c:v>01/03/20</c:v>
                </c:pt>
                <c:pt idx="6">
                  <c:v>02/03/20</c:v>
                </c:pt>
                <c:pt idx="7">
                  <c:v>03/03/20</c:v>
                </c:pt>
                <c:pt idx="8">
                  <c:v>04/03/20</c:v>
                </c:pt>
                <c:pt idx="9">
                  <c:v>05/03/20</c:v>
                </c:pt>
                <c:pt idx="10">
                  <c:v>06/03/20</c:v>
                </c:pt>
                <c:pt idx="11">
                  <c:v>07/03/20</c:v>
                </c:pt>
                <c:pt idx="12">
                  <c:v>08/03/20</c:v>
                </c:pt>
                <c:pt idx="13">
                  <c:v>09/03/20</c:v>
                </c:pt>
                <c:pt idx="14">
                  <c:v>10/03/20</c:v>
                </c:pt>
                <c:pt idx="15">
                  <c:v>11/03/20</c:v>
                </c:pt>
                <c:pt idx="16">
                  <c:v>12/03/20</c:v>
                </c:pt>
                <c:pt idx="17">
                  <c:v>13/03/20</c:v>
                </c:pt>
                <c:pt idx="18">
                  <c:v>14/03/20</c:v>
                </c:pt>
                <c:pt idx="19">
                  <c:v>15/03/20</c:v>
                </c:pt>
                <c:pt idx="20">
                  <c:v>16/03/20</c:v>
                </c:pt>
                <c:pt idx="21">
                  <c:v>17/03/20</c:v>
                </c:pt>
                <c:pt idx="22">
                  <c:v>18/03/20</c:v>
                </c:pt>
                <c:pt idx="23">
                  <c:v>19/03/20</c:v>
                </c:pt>
                <c:pt idx="24">
                  <c:v>20/03/20</c:v>
                </c:pt>
                <c:pt idx="25">
                  <c:v>21/03/20</c:v>
                </c:pt>
                <c:pt idx="26">
                  <c:v>22/03/20</c:v>
                </c:pt>
                <c:pt idx="27">
                  <c:v>23/03/20</c:v>
                </c:pt>
                <c:pt idx="28">
                  <c:v>24/03/20</c:v>
                </c:pt>
                <c:pt idx="29">
                  <c:v>25/03/20</c:v>
                </c:pt>
                <c:pt idx="30">
                  <c:v>26/03/20</c:v>
                </c:pt>
                <c:pt idx="31">
                  <c:v>27/03/20</c:v>
                </c:pt>
                <c:pt idx="32">
                  <c:v>28/03/20</c:v>
                </c:pt>
                <c:pt idx="33">
                  <c:v>29/03/20</c:v>
                </c:pt>
                <c:pt idx="34">
                  <c:v>30/03/20</c:v>
                </c:pt>
                <c:pt idx="35">
                  <c:v>31/03/20</c:v>
                </c:pt>
                <c:pt idx="36">
                  <c:v>01/04/20</c:v>
                </c:pt>
                <c:pt idx="37">
                  <c:v>02/04/20</c:v>
                </c:pt>
                <c:pt idx="38">
                  <c:v>03/04/20</c:v>
                </c:pt>
                <c:pt idx="39">
                  <c:v>04/04/20</c:v>
                </c:pt>
                <c:pt idx="40">
                  <c:v>05/04/20</c:v>
                </c:pt>
                <c:pt idx="41">
                  <c:v>06/04/20</c:v>
                </c:pt>
                <c:pt idx="42">
                  <c:v>07/04/20</c:v>
                </c:pt>
                <c:pt idx="43">
                  <c:v>08/04/20</c:v>
                </c:pt>
                <c:pt idx="44">
                  <c:v>09/04/20</c:v>
                </c:pt>
                <c:pt idx="45">
                  <c:v>10/04/20</c:v>
                </c:pt>
                <c:pt idx="46">
                  <c:v>11/04/20</c:v>
                </c:pt>
                <c:pt idx="47">
                  <c:v>12/04/20</c:v>
                </c:pt>
                <c:pt idx="48">
                  <c:v>13/04/20</c:v>
                </c:pt>
                <c:pt idx="49">
                  <c:v>14/04/20</c:v>
                </c:pt>
                <c:pt idx="50">
                  <c:v>15/04/20</c:v>
                </c:pt>
                <c:pt idx="51">
                  <c:v>16/04/20</c:v>
                </c:pt>
                <c:pt idx="52">
                  <c:v>17/04/20</c:v>
                </c:pt>
                <c:pt idx="53">
                  <c:v>18/04/20</c:v>
                </c:pt>
                <c:pt idx="54">
                  <c:v>19/04/20</c:v>
                </c:pt>
                <c:pt idx="55">
                  <c:v>20/04/20</c:v>
                </c:pt>
                <c:pt idx="56">
                  <c:v>21/04/20</c:v>
                </c:pt>
                <c:pt idx="57">
                  <c:v>22/04/20</c:v>
                </c:pt>
                <c:pt idx="58">
                  <c:v>23/04/20</c:v>
                </c:pt>
                <c:pt idx="59">
                  <c:v>24/04/20</c:v>
                </c:pt>
                <c:pt idx="60">
                  <c:v>25/04/20</c:v>
                </c:pt>
                <c:pt idx="61">
                  <c:v>26/04/20</c:v>
                </c:pt>
                <c:pt idx="62">
                  <c:v>27/04/20</c:v>
                </c:pt>
                <c:pt idx="63">
                  <c:v>28/04/20</c:v>
                </c:pt>
                <c:pt idx="64">
                  <c:v>29/04/20</c:v>
                </c:pt>
                <c:pt idx="65">
                  <c:v>30/04/20</c:v>
                </c:pt>
                <c:pt idx="66">
                  <c:v>01/05/20</c:v>
                </c:pt>
                <c:pt idx="67">
                  <c:v>02/05/20</c:v>
                </c:pt>
                <c:pt idx="68">
                  <c:v>03/05/20</c:v>
                </c:pt>
                <c:pt idx="69">
                  <c:v>04/05/20</c:v>
                </c:pt>
                <c:pt idx="70">
                  <c:v>05/05/20</c:v>
                </c:pt>
                <c:pt idx="71">
                  <c:v>06/05/20</c:v>
                </c:pt>
                <c:pt idx="72">
                  <c:v>07/05/20</c:v>
                </c:pt>
                <c:pt idx="73">
                  <c:v>08/05/20</c:v>
                </c:pt>
                <c:pt idx="74">
                  <c:v>09/05/20</c:v>
                </c:pt>
                <c:pt idx="75">
                  <c:v>10/05/20</c:v>
                </c:pt>
                <c:pt idx="76">
                  <c:v>11/05/20</c:v>
                </c:pt>
                <c:pt idx="77">
                  <c:v>12/05/20</c:v>
                </c:pt>
                <c:pt idx="78">
                  <c:v>13/05/20</c:v>
                </c:pt>
                <c:pt idx="79">
                  <c:v>14/05/20</c:v>
                </c:pt>
                <c:pt idx="80">
                  <c:v>15/05/20</c:v>
                </c:pt>
                <c:pt idx="81">
                  <c:v>16/05/20</c:v>
                </c:pt>
                <c:pt idx="82">
                  <c:v>17/05/20</c:v>
                </c:pt>
                <c:pt idx="83">
                  <c:v>18/05/20</c:v>
                </c:pt>
                <c:pt idx="84">
                  <c:v>19/05/20</c:v>
                </c:pt>
                <c:pt idx="85">
                  <c:v>20/05/20</c:v>
                </c:pt>
                <c:pt idx="86">
                  <c:v>21/05/20</c:v>
                </c:pt>
                <c:pt idx="87">
                  <c:v>22/05/20</c:v>
                </c:pt>
                <c:pt idx="88">
                  <c:v>23/05/20</c:v>
                </c:pt>
                <c:pt idx="89">
                  <c:v>24/05/20</c:v>
                </c:pt>
                <c:pt idx="90">
                  <c:v>25/05/20</c:v>
                </c:pt>
                <c:pt idx="91">
                  <c:v>26/05/20</c:v>
                </c:pt>
                <c:pt idx="92">
                  <c:v>27/05/20</c:v>
                </c:pt>
                <c:pt idx="93">
                  <c:v>28/05/20</c:v>
                </c:pt>
                <c:pt idx="94">
                  <c:v>29/05/20</c:v>
                </c:pt>
                <c:pt idx="95">
                  <c:v>30/05/20</c:v>
                </c:pt>
                <c:pt idx="96">
                  <c:v>31/05/20</c:v>
                </c:pt>
                <c:pt idx="97">
                  <c:v>01/06/20</c:v>
                </c:pt>
                <c:pt idx="98">
                  <c:v>02/06/20</c:v>
                </c:pt>
                <c:pt idx="99">
                  <c:v>03/06/20</c:v>
                </c:pt>
                <c:pt idx="100">
                  <c:v>04/06/20</c:v>
                </c:pt>
                <c:pt idx="101">
                  <c:v>05/06/20</c:v>
                </c:pt>
                <c:pt idx="102">
                  <c:v>06/06/20</c:v>
                </c:pt>
                <c:pt idx="103">
                  <c:v>07/06/20</c:v>
                </c:pt>
                <c:pt idx="104">
                  <c:v>08/06/20</c:v>
                </c:pt>
                <c:pt idx="105">
                  <c:v>09/06/20</c:v>
                </c:pt>
                <c:pt idx="106">
                  <c:v>10/06/20</c:v>
                </c:pt>
                <c:pt idx="107">
                  <c:v>11/06/20</c:v>
                </c:pt>
                <c:pt idx="108">
                  <c:v>12/06/20</c:v>
                </c:pt>
                <c:pt idx="109">
                  <c:v>13/06/20</c:v>
                </c:pt>
                <c:pt idx="110">
                  <c:v>14/06/20</c:v>
                </c:pt>
                <c:pt idx="111">
                  <c:v>15/06/20</c:v>
                </c:pt>
                <c:pt idx="112">
                  <c:v>16/06/20</c:v>
                </c:pt>
                <c:pt idx="113">
                  <c:v>17/06/20</c:v>
                </c:pt>
                <c:pt idx="114">
                  <c:v>18/06/20</c:v>
                </c:pt>
                <c:pt idx="115">
                  <c:v>19/06/20</c:v>
                </c:pt>
                <c:pt idx="116">
                  <c:v>20/06/20</c:v>
                </c:pt>
                <c:pt idx="117">
                  <c:v>21/06/20</c:v>
                </c:pt>
                <c:pt idx="118">
                  <c:v>22/06/20</c:v>
                </c:pt>
                <c:pt idx="119">
                  <c:v>23/06/20</c:v>
                </c:pt>
                <c:pt idx="120">
                  <c:v>24/06/20</c:v>
                </c:pt>
                <c:pt idx="121">
                  <c:v>25/06/20</c:v>
                </c:pt>
                <c:pt idx="122">
                  <c:v>26/06/20</c:v>
                </c:pt>
                <c:pt idx="123">
                  <c:v>27/06/20</c:v>
                </c:pt>
                <c:pt idx="124">
                  <c:v>28/06/20</c:v>
                </c:pt>
                <c:pt idx="125">
                  <c:v>29/06/20</c:v>
                </c:pt>
                <c:pt idx="126">
                  <c:v>30/06/20</c:v>
                </c:pt>
                <c:pt idx="127">
                  <c:v>01/07/20</c:v>
                </c:pt>
                <c:pt idx="128">
                  <c:v>02/07/20</c:v>
                </c:pt>
                <c:pt idx="129">
                  <c:v>03/07/20</c:v>
                </c:pt>
                <c:pt idx="130">
                  <c:v>04/07/20</c:v>
                </c:pt>
                <c:pt idx="131">
                  <c:v>05/07/20</c:v>
                </c:pt>
                <c:pt idx="132">
                  <c:v>06/07/20</c:v>
                </c:pt>
                <c:pt idx="133">
                  <c:v>07/07/20</c:v>
                </c:pt>
              </c:strCache>
            </c:strRef>
          </c:cat>
          <c:val>
            <c:numRef>
              <c:f>Sheet1!$C$2:$C$135</c:f>
              <c:numCache>
                <c:formatCode>General</c:formatCode>
                <c:ptCount val="134"/>
                <c:pt idx="0">
                  <c:v>30</c:v>
                </c:pt>
                <c:pt idx="1">
                  <c:v>17</c:v>
                </c:pt>
                <c:pt idx="2">
                  <c:v>13</c:v>
                </c:pt>
                <c:pt idx="3">
                  <c:v>37</c:v>
                </c:pt>
                <c:pt idx="4">
                  <c:v>37</c:v>
                </c:pt>
                <c:pt idx="5">
                  <c:v>36</c:v>
                </c:pt>
                <c:pt idx="6">
                  <c:v>29</c:v>
                </c:pt>
                <c:pt idx="7">
                  <c:v>27</c:v>
                </c:pt>
                <c:pt idx="8">
                  <c:v>33</c:v>
                </c:pt>
                <c:pt idx="9">
                  <c:v>25</c:v>
                </c:pt>
                <c:pt idx="10">
                  <c:v>40</c:v>
                </c:pt>
                <c:pt idx="11">
                  <c:v>53</c:v>
                </c:pt>
                <c:pt idx="12">
                  <c:v>34</c:v>
                </c:pt>
                <c:pt idx="13">
                  <c:v>47</c:v>
                </c:pt>
                <c:pt idx="14">
                  <c:v>47</c:v>
                </c:pt>
                <c:pt idx="15">
                  <c:v>64</c:v>
                </c:pt>
                <c:pt idx="16">
                  <c:v>62</c:v>
                </c:pt>
                <c:pt idx="17">
                  <c:v>84</c:v>
                </c:pt>
                <c:pt idx="18">
                  <c:v>57</c:v>
                </c:pt>
                <c:pt idx="19">
                  <c:v>39</c:v>
                </c:pt>
                <c:pt idx="20">
                  <c:v>62</c:v>
                </c:pt>
                <c:pt idx="21">
                  <c:v>85</c:v>
                </c:pt>
                <c:pt idx="22">
                  <c:v>76</c:v>
                </c:pt>
                <c:pt idx="23">
                  <c:v>90</c:v>
                </c:pt>
                <c:pt idx="24">
                  <c:v>101</c:v>
                </c:pt>
                <c:pt idx="25">
                  <c:v>67</c:v>
                </c:pt>
                <c:pt idx="26">
                  <c:v>52</c:v>
                </c:pt>
                <c:pt idx="27">
                  <c:v>130</c:v>
                </c:pt>
                <c:pt idx="28">
                  <c:v>130</c:v>
                </c:pt>
                <c:pt idx="29">
                  <c:v>125</c:v>
                </c:pt>
                <c:pt idx="30">
                  <c:v>104</c:v>
                </c:pt>
                <c:pt idx="31">
                  <c:v>106</c:v>
                </c:pt>
                <c:pt idx="32">
                  <c:v>80</c:v>
                </c:pt>
                <c:pt idx="33">
                  <c:v>114</c:v>
                </c:pt>
                <c:pt idx="34">
                  <c:v>122</c:v>
                </c:pt>
                <c:pt idx="35">
                  <c:v>139</c:v>
                </c:pt>
                <c:pt idx="36">
                  <c:v>146</c:v>
                </c:pt>
                <c:pt idx="37">
                  <c:v>201</c:v>
                </c:pt>
                <c:pt idx="38">
                  <c:v>196</c:v>
                </c:pt>
                <c:pt idx="39">
                  <c:v>156</c:v>
                </c:pt>
                <c:pt idx="40">
                  <c:v>172</c:v>
                </c:pt>
                <c:pt idx="41">
                  <c:v>215</c:v>
                </c:pt>
                <c:pt idx="42">
                  <c:v>234</c:v>
                </c:pt>
                <c:pt idx="43">
                  <c:v>295</c:v>
                </c:pt>
                <c:pt idx="44">
                  <c:v>246</c:v>
                </c:pt>
                <c:pt idx="45">
                  <c:v>272</c:v>
                </c:pt>
                <c:pt idx="46">
                  <c:v>314</c:v>
                </c:pt>
                <c:pt idx="47">
                  <c:v>268</c:v>
                </c:pt>
                <c:pt idx="48">
                  <c:v>269</c:v>
                </c:pt>
                <c:pt idx="49">
                  <c:v>351</c:v>
                </c:pt>
                <c:pt idx="50">
                  <c:v>428</c:v>
                </c:pt>
                <c:pt idx="51">
                  <c:v>392</c:v>
                </c:pt>
                <c:pt idx="52">
                  <c:v>434</c:v>
                </c:pt>
                <c:pt idx="53">
                  <c:v>361</c:v>
                </c:pt>
                <c:pt idx="54">
                  <c:v>284</c:v>
                </c:pt>
                <c:pt idx="55">
                  <c:v>499</c:v>
                </c:pt>
                <c:pt idx="56">
                  <c:v>726</c:v>
                </c:pt>
                <c:pt idx="57">
                  <c:v>677</c:v>
                </c:pt>
                <c:pt idx="58">
                  <c:v>806</c:v>
                </c:pt>
                <c:pt idx="59">
                  <c:v>903</c:v>
                </c:pt>
                <c:pt idx="60">
                  <c:v>805</c:v>
                </c:pt>
                <c:pt idx="61">
                  <c:v>568</c:v>
                </c:pt>
                <c:pt idx="62">
                  <c:v>703</c:v>
                </c:pt>
                <c:pt idx="63">
                  <c:v>837</c:v>
                </c:pt>
                <c:pt idx="64">
                  <c:v>1180</c:v>
                </c:pt>
                <c:pt idx="65">
                  <c:v>1239</c:v>
                </c:pt>
                <c:pt idx="66">
                  <c:v>1288</c:v>
                </c:pt>
                <c:pt idx="67">
                  <c:v>1131</c:v>
                </c:pt>
                <c:pt idx="68">
                  <c:v>867</c:v>
                </c:pt>
                <c:pt idx="69">
                  <c:v>1265</c:v>
                </c:pt>
                <c:pt idx="70">
                  <c:v>1791</c:v>
                </c:pt>
                <c:pt idx="71">
                  <c:v>1705</c:v>
                </c:pt>
                <c:pt idx="72">
                  <c:v>1804</c:v>
                </c:pt>
                <c:pt idx="73">
                  <c:v>1947</c:v>
                </c:pt>
                <c:pt idx="74">
                  <c:v>1959</c:v>
                </c:pt>
                <c:pt idx="75">
                  <c:v>1263</c:v>
                </c:pt>
                <c:pt idx="76">
                  <c:v>965</c:v>
                </c:pt>
                <c:pt idx="77">
                  <c:v>1609</c:v>
                </c:pt>
                <c:pt idx="78">
                  <c:v>1511</c:v>
                </c:pt>
                <c:pt idx="79">
                  <c:v>1953</c:v>
                </c:pt>
                <c:pt idx="80">
                  <c:v>1678</c:v>
                </c:pt>
                <c:pt idx="81">
                  <c:v>1514</c:v>
                </c:pt>
                <c:pt idx="82">
                  <c:v>638</c:v>
                </c:pt>
                <c:pt idx="83">
                  <c:v>1166</c:v>
                </c:pt>
                <c:pt idx="84">
                  <c:v>1534</c:v>
                </c:pt>
                <c:pt idx="85">
                  <c:v>1819</c:v>
                </c:pt>
                <c:pt idx="86">
                  <c:v>1626</c:v>
                </c:pt>
                <c:pt idx="87">
                  <c:v>2018</c:v>
                </c:pt>
                <c:pt idx="88">
                  <c:v>1182</c:v>
                </c:pt>
                <c:pt idx="89">
                  <c:v>647</c:v>
                </c:pt>
                <c:pt idx="90">
                  <c:v>1097</c:v>
                </c:pt>
                <c:pt idx="91">
                  <c:v>1228</c:v>
                </c:pt>
                <c:pt idx="92">
                  <c:v>1152</c:v>
                </c:pt>
                <c:pt idx="93">
                  <c:v>1621</c:v>
                </c:pt>
                <c:pt idx="94">
                  <c:v>2307</c:v>
                </c:pt>
                <c:pt idx="95">
                  <c:v>1679</c:v>
                </c:pt>
                <c:pt idx="96">
                  <c:v>810</c:v>
                </c:pt>
                <c:pt idx="97">
                  <c:v>1258</c:v>
                </c:pt>
                <c:pt idx="98">
                  <c:v>1416</c:v>
                </c:pt>
                <c:pt idx="99">
                  <c:v>1239</c:v>
                </c:pt>
                <c:pt idx="100">
                  <c:v>1876</c:v>
                </c:pt>
                <c:pt idx="101">
                  <c:v>1894</c:v>
                </c:pt>
                <c:pt idx="102">
                  <c:v>1570</c:v>
                </c:pt>
                <c:pt idx="103">
                  <c:v>980</c:v>
                </c:pt>
                <c:pt idx="104">
                  <c:v>1198</c:v>
                </c:pt>
                <c:pt idx="105">
                  <c:v>1075</c:v>
                </c:pt>
                <c:pt idx="106">
                  <c:v>1531</c:v>
                </c:pt>
                <c:pt idx="107">
                  <c:v>1686</c:v>
                </c:pt>
                <c:pt idx="108">
                  <c:v>1930</c:v>
                </c:pt>
                <c:pt idx="109">
                  <c:v>1379</c:v>
                </c:pt>
                <c:pt idx="110">
                  <c:v>829</c:v>
                </c:pt>
                <c:pt idx="111">
                  <c:v>1614</c:v>
                </c:pt>
                <c:pt idx="112">
                  <c:v>1697</c:v>
                </c:pt>
                <c:pt idx="113">
                  <c:v>2036</c:v>
                </c:pt>
                <c:pt idx="114">
                  <c:v>1987</c:v>
                </c:pt>
                <c:pt idx="115">
                  <c:v>2249</c:v>
                </c:pt>
                <c:pt idx="116">
                  <c:v>1723</c:v>
                </c:pt>
                <c:pt idx="117">
                  <c:v>1147</c:v>
                </c:pt>
                <c:pt idx="118">
                  <c:v>1723</c:v>
                </c:pt>
                <c:pt idx="119">
                  <c:v>2359</c:v>
                </c:pt>
                <c:pt idx="120">
                  <c:v>2755</c:v>
                </c:pt>
                <c:pt idx="121">
                  <c:v>3202</c:v>
                </c:pt>
                <c:pt idx="122">
                  <c:v>2900</c:v>
                </c:pt>
                <c:pt idx="123">
                  <c:v>1549</c:v>
                </c:pt>
                <c:pt idx="124">
                  <c:v>810</c:v>
                </c:pt>
                <c:pt idx="125">
                  <c:v>2363</c:v>
                </c:pt>
                <c:pt idx="126">
                  <c:v>3425</c:v>
                </c:pt>
                <c:pt idx="127">
                  <c:v>2996</c:v>
                </c:pt>
                <c:pt idx="128">
                  <c:v>2639</c:v>
                </c:pt>
                <c:pt idx="129">
                  <c:v>3744</c:v>
                </c:pt>
                <c:pt idx="130">
                  <c:v>2813</c:v>
                </c:pt>
                <c:pt idx="131">
                  <c:v>1901</c:v>
                </c:pt>
                <c:pt idx="132">
                  <c:v>2358</c:v>
                </c:pt>
                <c:pt idx="133">
                  <c:v>3207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-1428179104"/>
        <c:axId val="-1667435664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PCR tests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dLbl>
              <c:idx val="133"/>
              <c:layout>
                <c:manualLayout>
                  <c:x val="-6.8078941754394662E-2"/>
                  <c:y val="-4.50721687047725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 rtl="0">
                    <a:defRPr lang="en-US" sz="12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Sheet1!$A$2:$A$135</c:f>
              <c:strCache>
                <c:ptCount val="134"/>
                <c:pt idx="0">
                  <c:v>30/01-25/02</c:v>
                </c:pt>
                <c:pt idx="1">
                  <c:v>26/02/20</c:v>
                </c:pt>
                <c:pt idx="2">
                  <c:v>27/02/20</c:v>
                </c:pt>
                <c:pt idx="3">
                  <c:v>28/02/20</c:v>
                </c:pt>
                <c:pt idx="4">
                  <c:v>29/02/20</c:v>
                </c:pt>
                <c:pt idx="5">
                  <c:v>01/03/20</c:v>
                </c:pt>
                <c:pt idx="6">
                  <c:v>02/03/20</c:v>
                </c:pt>
                <c:pt idx="7">
                  <c:v>03/03/20</c:v>
                </c:pt>
                <c:pt idx="8">
                  <c:v>04/03/20</c:v>
                </c:pt>
                <c:pt idx="9">
                  <c:v>05/03/20</c:v>
                </c:pt>
                <c:pt idx="10">
                  <c:v>06/03/20</c:v>
                </c:pt>
                <c:pt idx="11">
                  <c:v>07/03/20</c:v>
                </c:pt>
                <c:pt idx="12">
                  <c:v>08/03/20</c:v>
                </c:pt>
                <c:pt idx="13">
                  <c:v>09/03/20</c:v>
                </c:pt>
                <c:pt idx="14">
                  <c:v>10/03/20</c:v>
                </c:pt>
                <c:pt idx="15">
                  <c:v>11/03/20</c:v>
                </c:pt>
                <c:pt idx="16">
                  <c:v>12/03/20</c:v>
                </c:pt>
                <c:pt idx="17">
                  <c:v>13/03/20</c:v>
                </c:pt>
                <c:pt idx="18">
                  <c:v>14/03/20</c:v>
                </c:pt>
                <c:pt idx="19">
                  <c:v>15/03/20</c:v>
                </c:pt>
                <c:pt idx="20">
                  <c:v>16/03/20</c:v>
                </c:pt>
                <c:pt idx="21">
                  <c:v>17/03/20</c:v>
                </c:pt>
                <c:pt idx="22">
                  <c:v>18/03/20</c:v>
                </c:pt>
                <c:pt idx="23">
                  <c:v>19/03/20</c:v>
                </c:pt>
                <c:pt idx="24">
                  <c:v>20/03/20</c:v>
                </c:pt>
                <c:pt idx="25">
                  <c:v>21/03/20</c:v>
                </c:pt>
                <c:pt idx="26">
                  <c:v>22/03/20</c:v>
                </c:pt>
                <c:pt idx="27">
                  <c:v>23/03/20</c:v>
                </c:pt>
                <c:pt idx="28">
                  <c:v>24/03/20</c:v>
                </c:pt>
                <c:pt idx="29">
                  <c:v>25/03/20</c:v>
                </c:pt>
                <c:pt idx="30">
                  <c:v>26/03/20</c:v>
                </c:pt>
                <c:pt idx="31">
                  <c:v>27/03/20</c:v>
                </c:pt>
                <c:pt idx="32">
                  <c:v>28/03/20</c:v>
                </c:pt>
                <c:pt idx="33">
                  <c:v>29/03/20</c:v>
                </c:pt>
                <c:pt idx="34">
                  <c:v>30/03/20</c:v>
                </c:pt>
                <c:pt idx="35">
                  <c:v>31/03/20</c:v>
                </c:pt>
                <c:pt idx="36">
                  <c:v>01/04/20</c:v>
                </c:pt>
                <c:pt idx="37">
                  <c:v>02/04/20</c:v>
                </c:pt>
                <c:pt idx="38">
                  <c:v>03/04/20</c:v>
                </c:pt>
                <c:pt idx="39">
                  <c:v>04/04/20</c:v>
                </c:pt>
                <c:pt idx="40">
                  <c:v>05/04/20</c:v>
                </c:pt>
                <c:pt idx="41">
                  <c:v>06/04/20</c:v>
                </c:pt>
                <c:pt idx="42">
                  <c:v>07/04/20</c:v>
                </c:pt>
                <c:pt idx="43">
                  <c:v>08/04/20</c:v>
                </c:pt>
                <c:pt idx="44">
                  <c:v>09/04/20</c:v>
                </c:pt>
                <c:pt idx="45">
                  <c:v>10/04/20</c:v>
                </c:pt>
                <c:pt idx="46">
                  <c:v>11/04/20</c:v>
                </c:pt>
                <c:pt idx="47">
                  <c:v>12/04/20</c:v>
                </c:pt>
                <c:pt idx="48">
                  <c:v>13/04/20</c:v>
                </c:pt>
                <c:pt idx="49">
                  <c:v>14/04/20</c:v>
                </c:pt>
                <c:pt idx="50">
                  <c:v>15/04/20</c:v>
                </c:pt>
                <c:pt idx="51">
                  <c:v>16/04/20</c:v>
                </c:pt>
                <c:pt idx="52">
                  <c:v>17/04/20</c:v>
                </c:pt>
                <c:pt idx="53">
                  <c:v>18/04/20</c:v>
                </c:pt>
                <c:pt idx="54">
                  <c:v>19/04/20</c:v>
                </c:pt>
                <c:pt idx="55">
                  <c:v>20/04/20</c:v>
                </c:pt>
                <c:pt idx="56">
                  <c:v>21/04/20</c:v>
                </c:pt>
                <c:pt idx="57">
                  <c:v>22/04/20</c:v>
                </c:pt>
                <c:pt idx="58">
                  <c:v>23/04/20</c:v>
                </c:pt>
                <c:pt idx="59">
                  <c:v>24/04/20</c:v>
                </c:pt>
                <c:pt idx="60">
                  <c:v>25/04/20</c:v>
                </c:pt>
                <c:pt idx="61">
                  <c:v>26/04/20</c:v>
                </c:pt>
                <c:pt idx="62">
                  <c:v>27/04/20</c:v>
                </c:pt>
                <c:pt idx="63">
                  <c:v>28/04/20</c:v>
                </c:pt>
                <c:pt idx="64">
                  <c:v>29/04/20</c:v>
                </c:pt>
                <c:pt idx="65">
                  <c:v>30/04/20</c:v>
                </c:pt>
                <c:pt idx="66">
                  <c:v>01/05/20</c:v>
                </c:pt>
                <c:pt idx="67">
                  <c:v>02/05/20</c:v>
                </c:pt>
                <c:pt idx="68">
                  <c:v>03/05/20</c:v>
                </c:pt>
                <c:pt idx="69">
                  <c:v>04/05/20</c:v>
                </c:pt>
                <c:pt idx="70">
                  <c:v>05/05/20</c:v>
                </c:pt>
                <c:pt idx="71">
                  <c:v>06/05/20</c:v>
                </c:pt>
                <c:pt idx="72">
                  <c:v>07/05/20</c:v>
                </c:pt>
                <c:pt idx="73">
                  <c:v>08/05/20</c:v>
                </c:pt>
                <c:pt idx="74">
                  <c:v>09/05/20</c:v>
                </c:pt>
                <c:pt idx="75">
                  <c:v>10/05/20</c:v>
                </c:pt>
                <c:pt idx="76">
                  <c:v>11/05/20</c:v>
                </c:pt>
                <c:pt idx="77">
                  <c:v>12/05/20</c:v>
                </c:pt>
                <c:pt idx="78">
                  <c:v>13/05/20</c:v>
                </c:pt>
                <c:pt idx="79">
                  <c:v>14/05/20</c:v>
                </c:pt>
                <c:pt idx="80">
                  <c:v>15/05/20</c:v>
                </c:pt>
                <c:pt idx="81">
                  <c:v>16/05/20</c:v>
                </c:pt>
                <c:pt idx="82">
                  <c:v>17/05/20</c:v>
                </c:pt>
                <c:pt idx="83">
                  <c:v>18/05/20</c:v>
                </c:pt>
                <c:pt idx="84">
                  <c:v>19/05/20</c:v>
                </c:pt>
                <c:pt idx="85">
                  <c:v>20/05/20</c:v>
                </c:pt>
                <c:pt idx="86">
                  <c:v>21/05/20</c:v>
                </c:pt>
                <c:pt idx="87">
                  <c:v>22/05/20</c:v>
                </c:pt>
                <c:pt idx="88">
                  <c:v>23/05/20</c:v>
                </c:pt>
                <c:pt idx="89">
                  <c:v>24/05/20</c:v>
                </c:pt>
                <c:pt idx="90">
                  <c:v>25/05/20</c:v>
                </c:pt>
                <c:pt idx="91">
                  <c:v>26/05/20</c:v>
                </c:pt>
                <c:pt idx="92">
                  <c:v>27/05/20</c:v>
                </c:pt>
                <c:pt idx="93">
                  <c:v>28/05/20</c:v>
                </c:pt>
                <c:pt idx="94">
                  <c:v>29/05/20</c:v>
                </c:pt>
                <c:pt idx="95">
                  <c:v>30/05/20</c:v>
                </c:pt>
                <c:pt idx="96">
                  <c:v>31/05/20</c:v>
                </c:pt>
                <c:pt idx="97">
                  <c:v>01/06/20</c:v>
                </c:pt>
                <c:pt idx="98">
                  <c:v>02/06/20</c:v>
                </c:pt>
                <c:pt idx="99">
                  <c:v>03/06/20</c:v>
                </c:pt>
                <c:pt idx="100">
                  <c:v>04/06/20</c:v>
                </c:pt>
                <c:pt idx="101">
                  <c:v>05/06/20</c:v>
                </c:pt>
                <c:pt idx="102">
                  <c:v>06/06/20</c:v>
                </c:pt>
                <c:pt idx="103">
                  <c:v>07/06/20</c:v>
                </c:pt>
                <c:pt idx="104">
                  <c:v>08/06/20</c:v>
                </c:pt>
                <c:pt idx="105">
                  <c:v>09/06/20</c:v>
                </c:pt>
                <c:pt idx="106">
                  <c:v>10/06/20</c:v>
                </c:pt>
                <c:pt idx="107">
                  <c:v>11/06/20</c:v>
                </c:pt>
                <c:pt idx="108">
                  <c:v>12/06/20</c:v>
                </c:pt>
                <c:pt idx="109">
                  <c:v>13/06/20</c:v>
                </c:pt>
                <c:pt idx="110">
                  <c:v>14/06/20</c:v>
                </c:pt>
                <c:pt idx="111">
                  <c:v>15/06/20</c:v>
                </c:pt>
                <c:pt idx="112">
                  <c:v>16/06/20</c:v>
                </c:pt>
                <c:pt idx="113">
                  <c:v>17/06/20</c:v>
                </c:pt>
                <c:pt idx="114">
                  <c:v>18/06/20</c:v>
                </c:pt>
                <c:pt idx="115">
                  <c:v>19/06/20</c:v>
                </c:pt>
                <c:pt idx="116">
                  <c:v>20/06/20</c:v>
                </c:pt>
                <c:pt idx="117">
                  <c:v>21/06/20</c:v>
                </c:pt>
                <c:pt idx="118">
                  <c:v>22/06/20</c:v>
                </c:pt>
                <c:pt idx="119">
                  <c:v>23/06/20</c:v>
                </c:pt>
                <c:pt idx="120">
                  <c:v>24/06/20</c:v>
                </c:pt>
                <c:pt idx="121">
                  <c:v>25/06/20</c:v>
                </c:pt>
                <c:pt idx="122">
                  <c:v>26/06/20</c:v>
                </c:pt>
                <c:pt idx="123">
                  <c:v>27/06/20</c:v>
                </c:pt>
                <c:pt idx="124">
                  <c:v>28/06/20</c:v>
                </c:pt>
                <c:pt idx="125">
                  <c:v>29/06/20</c:v>
                </c:pt>
                <c:pt idx="126">
                  <c:v>30/06/20</c:v>
                </c:pt>
                <c:pt idx="127">
                  <c:v>01/07/20</c:v>
                </c:pt>
                <c:pt idx="128">
                  <c:v>02/07/20</c:v>
                </c:pt>
                <c:pt idx="129">
                  <c:v>03/07/20</c:v>
                </c:pt>
                <c:pt idx="130">
                  <c:v>04/07/20</c:v>
                </c:pt>
                <c:pt idx="131">
                  <c:v>05/07/20</c:v>
                </c:pt>
                <c:pt idx="132">
                  <c:v>06/07/20</c:v>
                </c:pt>
                <c:pt idx="133">
                  <c:v>07/07/20</c:v>
                </c:pt>
              </c:strCache>
            </c:strRef>
          </c:cat>
          <c:val>
            <c:numRef>
              <c:f>Sheet1!$B$2:$B$135</c:f>
              <c:numCache>
                <c:formatCode>General</c:formatCode>
                <c:ptCount val="134"/>
                <c:pt idx="0">
                  <c:v>30</c:v>
                </c:pt>
                <c:pt idx="1">
                  <c:v>47</c:v>
                </c:pt>
                <c:pt idx="2">
                  <c:v>60</c:v>
                </c:pt>
                <c:pt idx="3">
                  <c:v>97</c:v>
                </c:pt>
                <c:pt idx="4">
                  <c:v>134</c:v>
                </c:pt>
                <c:pt idx="5">
                  <c:v>170</c:v>
                </c:pt>
                <c:pt idx="6">
                  <c:v>199</c:v>
                </c:pt>
                <c:pt idx="7">
                  <c:v>226</c:v>
                </c:pt>
                <c:pt idx="8">
                  <c:v>259</c:v>
                </c:pt>
                <c:pt idx="9">
                  <c:v>284</c:v>
                </c:pt>
                <c:pt idx="10">
                  <c:v>324</c:v>
                </c:pt>
                <c:pt idx="11">
                  <c:v>377</c:v>
                </c:pt>
                <c:pt idx="12">
                  <c:v>411</c:v>
                </c:pt>
                <c:pt idx="13">
                  <c:v>458</c:v>
                </c:pt>
                <c:pt idx="14">
                  <c:v>505</c:v>
                </c:pt>
                <c:pt idx="15">
                  <c:v>569</c:v>
                </c:pt>
                <c:pt idx="16">
                  <c:v>631</c:v>
                </c:pt>
                <c:pt idx="17">
                  <c:v>715</c:v>
                </c:pt>
                <c:pt idx="18">
                  <c:v>772</c:v>
                </c:pt>
                <c:pt idx="19">
                  <c:v>811</c:v>
                </c:pt>
                <c:pt idx="20">
                  <c:v>873</c:v>
                </c:pt>
                <c:pt idx="21">
                  <c:v>958</c:v>
                </c:pt>
                <c:pt idx="22">
                  <c:v>1034</c:v>
                </c:pt>
                <c:pt idx="23">
                  <c:v>1124</c:v>
                </c:pt>
                <c:pt idx="24">
                  <c:v>1225</c:v>
                </c:pt>
                <c:pt idx="25">
                  <c:v>1292</c:v>
                </c:pt>
                <c:pt idx="26">
                  <c:v>1344</c:v>
                </c:pt>
                <c:pt idx="27">
                  <c:v>1474</c:v>
                </c:pt>
                <c:pt idx="28">
                  <c:v>1604</c:v>
                </c:pt>
                <c:pt idx="29">
                  <c:v>1729</c:v>
                </c:pt>
                <c:pt idx="30">
                  <c:v>1833</c:v>
                </c:pt>
                <c:pt idx="31">
                  <c:v>1939</c:v>
                </c:pt>
                <c:pt idx="32">
                  <c:v>2019</c:v>
                </c:pt>
                <c:pt idx="33">
                  <c:v>2133</c:v>
                </c:pt>
                <c:pt idx="34">
                  <c:v>2255</c:v>
                </c:pt>
                <c:pt idx="35">
                  <c:v>2394</c:v>
                </c:pt>
                <c:pt idx="36">
                  <c:v>2540</c:v>
                </c:pt>
                <c:pt idx="37">
                  <c:v>2741</c:v>
                </c:pt>
                <c:pt idx="38">
                  <c:v>2937</c:v>
                </c:pt>
                <c:pt idx="39">
                  <c:v>3093</c:v>
                </c:pt>
                <c:pt idx="40">
                  <c:v>3265</c:v>
                </c:pt>
                <c:pt idx="41">
                  <c:v>3480</c:v>
                </c:pt>
                <c:pt idx="42">
                  <c:v>3714</c:v>
                </c:pt>
                <c:pt idx="43">
                  <c:v>4009</c:v>
                </c:pt>
                <c:pt idx="44">
                  <c:v>4255</c:v>
                </c:pt>
                <c:pt idx="45">
                  <c:v>4527</c:v>
                </c:pt>
                <c:pt idx="46">
                  <c:v>4841</c:v>
                </c:pt>
                <c:pt idx="47">
                  <c:v>5109</c:v>
                </c:pt>
                <c:pt idx="48">
                  <c:v>5378</c:v>
                </c:pt>
                <c:pt idx="49">
                  <c:v>5729</c:v>
                </c:pt>
                <c:pt idx="50">
                  <c:v>6157</c:v>
                </c:pt>
                <c:pt idx="51">
                  <c:v>6549</c:v>
                </c:pt>
                <c:pt idx="52">
                  <c:v>6983</c:v>
                </c:pt>
                <c:pt idx="53">
                  <c:v>7344</c:v>
                </c:pt>
                <c:pt idx="54">
                  <c:v>7628</c:v>
                </c:pt>
                <c:pt idx="55">
                  <c:v>8127</c:v>
                </c:pt>
                <c:pt idx="56">
                  <c:v>8853</c:v>
                </c:pt>
                <c:pt idx="57">
                  <c:v>9530</c:v>
                </c:pt>
                <c:pt idx="58">
                  <c:v>10336</c:v>
                </c:pt>
                <c:pt idx="59">
                  <c:v>11239</c:v>
                </c:pt>
                <c:pt idx="60">
                  <c:v>12044</c:v>
                </c:pt>
                <c:pt idx="61">
                  <c:v>12612</c:v>
                </c:pt>
                <c:pt idx="62">
                  <c:v>13315</c:v>
                </c:pt>
                <c:pt idx="63">
                  <c:v>14152</c:v>
                </c:pt>
                <c:pt idx="64">
                  <c:v>15332</c:v>
                </c:pt>
                <c:pt idx="65">
                  <c:v>16571</c:v>
                </c:pt>
                <c:pt idx="66">
                  <c:v>17859</c:v>
                </c:pt>
                <c:pt idx="67">
                  <c:v>18990</c:v>
                </c:pt>
                <c:pt idx="68">
                  <c:v>19857</c:v>
                </c:pt>
                <c:pt idx="69">
                  <c:v>21122</c:v>
                </c:pt>
                <c:pt idx="70">
                  <c:v>22913</c:v>
                </c:pt>
                <c:pt idx="71">
                  <c:v>24618</c:v>
                </c:pt>
                <c:pt idx="72">
                  <c:v>26422</c:v>
                </c:pt>
                <c:pt idx="73">
                  <c:v>28369</c:v>
                </c:pt>
                <c:pt idx="74">
                  <c:v>30328</c:v>
                </c:pt>
                <c:pt idx="75">
                  <c:v>31591</c:v>
                </c:pt>
                <c:pt idx="76">
                  <c:v>32556</c:v>
                </c:pt>
                <c:pt idx="77">
                  <c:v>34165</c:v>
                </c:pt>
                <c:pt idx="78">
                  <c:v>35676</c:v>
                </c:pt>
                <c:pt idx="79">
                  <c:v>37629</c:v>
                </c:pt>
                <c:pt idx="80">
                  <c:v>39307</c:v>
                </c:pt>
                <c:pt idx="81">
                  <c:v>40821</c:v>
                </c:pt>
                <c:pt idx="82">
                  <c:v>41459</c:v>
                </c:pt>
                <c:pt idx="83">
                  <c:v>42625</c:v>
                </c:pt>
                <c:pt idx="84">
                  <c:v>44159</c:v>
                </c:pt>
                <c:pt idx="85">
                  <c:v>45978</c:v>
                </c:pt>
                <c:pt idx="86">
                  <c:v>47604</c:v>
                </c:pt>
                <c:pt idx="87">
                  <c:v>49622</c:v>
                </c:pt>
                <c:pt idx="88">
                  <c:v>50804</c:v>
                </c:pt>
                <c:pt idx="89">
                  <c:v>51451</c:v>
                </c:pt>
                <c:pt idx="90">
                  <c:v>52548</c:v>
                </c:pt>
                <c:pt idx="91">
                  <c:v>53776</c:v>
                </c:pt>
                <c:pt idx="92">
                  <c:v>54928</c:v>
                </c:pt>
                <c:pt idx="93">
                  <c:v>56549</c:v>
                </c:pt>
                <c:pt idx="94">
                  <c:v>58856</c:v>
                </c:pt>
                <c:pt idx="95">
                  <c:v>60535</c:v>
                </c:pt>
                <c:pt idx="96">
                  <c:v>61345</c:v>
                </c:pt>
                <c:pt idx="97">
                  <c:v>62603</c:v>
                </c:pt>
                <c:pt idx="98">
                  <c:v>64019</c:v>
                </c:pt>
                <c:pt idx="99">
                  <c:v>65258</c:v>
                </c:pt>
                <c:pt idx="100">
                  <c:v>67134</c:v>
                </c:pt>
                <c:pt idx="101">
                  <c:v>69028</c:v>
                </c:pt>
                <c:pt idx="102">
                  <c:v>70598</c:v>
                </c:pt>
                <c:pt idx="103">
                  <c:v>71578</c:v>
                </c:pt>
                <c:pt idx="104">
                  <c:v>72776</c:v>
                </c:pt>
                <c:pt idx="105">
                  <c:v>73851</c:v>
                </c:pt>
                <c:pt idx="106">
                  <c:v>75382</c:v>
                </c:pt>
                <c:pt idx="107">
                  <c:v>77068</c:v>
                </c:pt>
                <c:pt idx="108">
                  <c:v>78998</c:v>
                </c:pt>
                <c:pt idx="109">
                  <c:v>80377</c:v>
                </c:pt>
                <c:pt idx="110">
                  <c:v>81206</c:v>
                </c:pt>
                <c:pt idx="111">
                  <c:v>82820</c:v>
                </c:pt>
                <c:pt idx="112">
                  <c:v>84517</c:v>
                </c:pt>
                <c:pt idx="113">
                  <c:v>86553</c:v>
                </c:pt>
                <c:pt idx="114">
                  <c:v>88540</c:v>
                </c:pt>
                <c:pt idx="115">
                  <c:v>90789</c:v>
                </c:pt>
                <c:pt idx="116">
                  <c:v>92512</c:v>
                </c:pt>
                <c:pt idx="117">
                  <c:v>93659</c:v>
                </c:pt>
                <c:pt idx="118">
                  <c:v>95382</c:v>
                </c:pt>
                <c:pt idx="119">
                  <c:v>97741</c:v>
                </c:pt>
                <c:pt idx="120">
                  <c:v>100496</c:v>
                </c:pt>
                <c:pt idx="121">
                  <c:v>103698</c:v>
                </c:pt>
                <c:pt idx="122">
                  <c:v>106598</c:v>
                </c:pt>
                <c:pt idx="123">
                  <c:v>108147</c:v>
                </c:pt>
                <c:pt idx="124">
                  <c:v>108957</c:v>
                </c:pt>
                <c:pt idx="125">
                  <c:v>111320</c:v>
                </c:pt>
                <c:pt idx="126">
                  <c:v>114745</c:v>
                </c:pt>
                <c:pt idx="127">
                  <c:v>117741</c:v>
                </c:pt>
                <c:pt idx="128">
                  <c:v>120380</c:v>
                </c:pt>
                <c:pt idx="129">
                  <c:v>125230</c:v>
                </c:pt>
                <c:pt idx="130">
                  <c:v>128043</c:v>
                </c:pt>
                <c:pt idx="131">
                  <c:v>129944</c:v>
                </c:pt>
                <c:pt idx="132">
                  <c:v>132302</c:v>
                </c:pt>
                <c:pt idx="133">
                  <c:v>135509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560020832"/>
        <c:axId val="-1560025728"/>
      </c:lineChart>
      <c:valAx>
        <c:axId val="-1560025728"/>
        <c:scaling>
          <c:orientation val="minMax"/>
          <c:max val="150000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60020832"/>
        <c:crosses val="autoZero"/>
        <c:crossBetween val="between"/>
        <c:majorUnit val="20000"/>
      </c:valAx>
      <c:catAx>
        <c:axId val="-1560020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60025728"/>
        <c:crosses val="autoZero"/>
        <c:auto val="1"/>
        <c:lblAlgn val="ctr"/>
        <c:lblOffset val="100"/>
        <c:tickLblSkip val="7"/>
        <c:noMultiLvlLbl val="0"/>
      </c:catAx>
      <c:valAx>
        <c:axId val="-1667435664"/>
        <c:scaling>
          <c:orientation val="minMax"/>
          <c:max val="600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05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28179104"/>
        <c:crosses val="max"/>
        <c:crossBetween val="between"/>
        <c:majorUnit val="1000"/>
      </c:valAx>
      <c:catAx>
        <c:axId val="-14281791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6674356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386775689746899E-2"/>
          <c:y val="8.312443585851835E-2"/>
          <c:w val="0.18307925040461653"/>
          <c:h val="0.155178051966334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421D5-3481-4A99-9E2D-D4D80171FC44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8DDD-C130-4A58-9983-A6B7EF412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68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241" indent="-28509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0371" indent="-22807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6520" indent="-22807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2668" indent="-22807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8816" indent="-2280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4965" indent="-2280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1113" indent="-2280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7262" indent="-2280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13484E3-AD81-4DE6-AC33-52413C7073E0}" type="slidenum">
              <a:rPr lang="en-US" altLang="en-US" smtClean="0">
                <a:latin typeface="Sylfaen" panose="010A0502050306030303" pitchFamily="18" charset="0"/>
              </a:rPr>
              <a:pPr/>
              <a:t>1</a:t>
            </a:fld>
            <a:endParaRPr lang="en-US" altLang="en-US" smtClean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405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20688" y="1241425"/>
            <a:ext cx="5956300" cy="33512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8196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F4701F9-E854-4529-83D1-EADA20E33B5D}" type="slidenum">
              <a:rPr lang="ka-GE" altLang="en-US" smtClean="0"/>
              <a:pPr/>
              <a:t>6</a:t>
            </a:fld>
            <a:endParaRPr lang="ka-GE" altLang="en-US" smtClean="0"/>
          </a:p>
        </p:txBody>
      </p:sp>
    </p:spTree>
    <p:extLst>
      <p:ext uri="{BB962C8B-B14F-4D97-AF65-F5344CB8AC3E}">
        <p14:creationId xmlns:p14="http://schemas.microsoft.com/office/powerpoint/2010/main" val="1704342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A8E18-6749-4101-B43F-6F4F718C5B08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6FACD-6A68-4B13-A58E-901D852DC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70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A8E18-6749-4101-B43F-6F4F718C5B08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6FACD-6A68-4B13-A58E-901D852DC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41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A8E18-6749-4101-B43F-6F4F718C5B08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6FACD-6A68-4B13-A58E-901D852DC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491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A8E18-6749-4101-B43F-6F4F718C5B08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6FACD-6A68-4B13-A58E-901D852DC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70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A8E18-6749-4101-B43F-6F4F718C5B08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6FACD-6A68-4B13-A58E-901D852DC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69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A8E18-6749-4101-B43F-6F4F718C5B08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6FACD-6A68-4B13-A58E-901D852DC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002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A8E18-6749-4101-B43F-6F4F718C5B08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6FACD-6A68-4B13-A58E-901D852DC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27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A8E18-6749-4101-B43F-6F4F718C5B08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6FACD-6A68-4B13-A58E-901D852DC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26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A8E18-6749-4101-B43F-6F4F718C5B08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6FACD-6A68-4B13-A58E-901D852DC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721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A8E18-6749-4101-B43F-6F4F718C5B08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6FACD-6A68-4B13-A58E-901D852DC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20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A8E18-6749-4101-B43F-6F4F718C5B08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6FACD-6A68-4B13-A58E-901D852DC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48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A8E18-6749-4101-B43F-6F4F718C5B08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6FACD-6A68-4B13-A58E-901D852DC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7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6182000"/>
            <a:ext cx="9143999" cy="7033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196753"/>
            <a:ext cx="7772400" cy="1470025"/>
          </a:xfrm>
        </p:spPr>
        <p:txBody>
          <a:bodyPr>
            <a:normAutofit/>
          </a:bodyPr>
          <a:lstStyle/>
          <a:p>
            <a:r>
              <a:rPr lang="nb-NO" b="1" dirty="0"/>
              <a:t>COVID-19 in</a:t>
            </a:r>
            <a:r>
              <a:rPr lang="en-US" b="1" dirty="0"/>
              <a:t> Georgia</a:t>
            </a:r>
            <a:r>
              <a:rPr lang="nb-NO" b="1" dirty="0"/>
              <a:t> 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3886200"/>
            <a:ext cx="7520880" cy="1919064"/>
          </a:xfrm>
        </p:spPr>
        <p:txBody>
          <a:bodyPr>
            <a:noAutofit/>
          </a:bodyPr>
          <a:lstStyle/>
          <a:p>
            <a:pPr lvl="1" algn="r"/>
            <a:endParaRPr lang="en-GB" b="1" dirty="0"/>
          </a:p>
          <a:p>
            <a:pPr lvl="1" algn="r"/>
            <a:endParaRPr lang="en-GB" b="1" dirty="0"/>
          </a:p>
          <a:p>
            <a:pPr lvl="1" algn="r"/>
            <a:r>
              <a:rPr lang="en-GB" b="1" dirty="0"/>
              <a:t>Dr Amiran Gamkrelidze, MD, PhD</a:t>
            </a:r>
          </a:p>
          <a:p>
            <a:pPr lvl="1" algn="r"/>
            <a:r>
              <a:rPr lang="en-US" dirty="0"/>
              <a:t>Director General</a:t>
            </a:r>
          </a:p>
          <a:p>
            <a:pPr lvl="1" algn="r"/>
            <a:r>
              <a:rPr lang="en-US" dirty="0"/>
              <a:t>NCDC</a:t>
            </a:r>
          </a:p>
          <a:p>
            <a:pPr lvl="1" algn="r"/>
            <a:r>
              <a:rPr lang="en-US" sz="1800" dirty="0" smtClean="0"/>
              <a:t>0</a:t>
            </a:r>
            <a:r>
              <a:rPr lang="ka-GE" sz="1800" dirty="0" smtClean="0"/>
              <a:t>8</a:t>
            </a:r>
            <a:r>
              <a:rPr lang="en-US" sz="1800" dirty="0" smtClean="0"/>
              <a:t>.07.2020</a:t>
            </a:r>
            <a:r>
              <a:rPr lang="en-US" sz="1800" dirty="0"/>
              <a:t>, Tbilisi</a:t>
            </a:r>
            <a:endParaRPr lang="nb-NO" sz="1800" dirty="0"/>
          </a:p>
          <a:p>
            <a:pPr algn="r"/>
            <a:r>
              <a:rPr lang="en-GB" sz="2800" dirty="0"/>
              <a:t> </a:t>
            </a:r>
            <a:endParaRPr lang="nb-NO" sz="2000" dirty="0"/>
          </a:p>
          <a:p>
            <a:pPr algn="r"/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383061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555067" y="92286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26768"/>
            <a:ext cx="5944138" cy="349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139" y="3309257"/>
            <a:ext cx="6197654" cy="341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67" y="54505"/>
            <a:ext cx="5808672" cy="972264"/>
          </a:xfrm>
        </p:spPr>
        <p:txBody>
          <a:bodyPr>
            <a:normAutofit/>
          </a:bodyPr>
          <a:lstStyle/>
          <a:p>
            <a:r>
              <a:rPr lang="en-US" sz="2700" b="1" dirty="0" smtClean="0"/>
              <a:t>Dynamics of Testing Samples Per Day</a:t>
            </a:r>
            <a:endParaRPr lang="en-US" sz="27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156531" y="2463776"/>
            <a:ext cx="5808672" cy="972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b="1" dirty="0" smtClean="0"/>
              <a:t>Dynamics of PCR Testing Per Day</a:t>
            </a:r>
            <a:endParaRPr lang="en-US" sz="2700" b="1" dirty="0"/>
          </a:p>
        </p:txBody>
      </p:sp>
    </p:spTree>
    <p:extLst>
      <p:ext uri="{BB962C8B-B14F-4D97-AF65-F5344CB8AC3E}">
        <p14:creationId xmlns:p14="http://schemas.microsoft.com/office/powerpoint/2010/main" val="156853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0167283" cy="436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131" y="579998"/>
            <a:ext cx="6762751" cy="335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877733" y="302656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322" y="3694866"/>
            <a:ext cx="6727679" cy="316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5467" y="54505"/>
            <a:ext cx="5808672" cy="668306"/>
          </a:xfrm>
        </p:spPr>
        <p:txBody>
          <a:bodyPr>
            <a:normAutofit/>
          </a:bodyPr>
          <a:lstStyle/>
          <a:p>
            <a:r>
              <a:rPr lang="en-US" sz="2700" b="1" dirty="0" smtClean="0"/>
              <a:t>Number of Antibody-based Tests</a:t>
            </a:r>
            <a:endParaRPr lang="en-US" sz="27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984759" y="2516906"/>
            <a:ext cx="4205755" cy="6683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b="1" dirty="0" smtClean="0"/>
              <a:t>Number of Antigen-based Tests</a:t>
            </a:r>
            <a:endParaRPr lang="en-US" sz="2700" b="1" dirty="0"/>
          </a:p>
        </p:txBody>
      </p:sp>
    </p:spTree>
    <p:extLst>
      <p:ext uri="{BB962C8B-B14F-4D97-AF65-F5344CB8AC3E}">
        <p14:creationId xmlns:p14="http://schemas.microsoft.com/office/powerpoint/2010/main" val="87103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8370"/>
            <a:ext cx="10515600" cy="340269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EU Countries and Georgia PCR 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00891" y="668210"/>
          <a:ext cx="10528663" cy="5475984"/>
        </p:xfrm>
        <a:graphic>
          <a:graphicData uri="http://schemas.openxmlformats.org/drawingml/2006/table">
            <a:tbl>
              <a:tblPr firstRow="1" firstCol="1" bandRow="1"/>
              <a:tblGrid>
                <a:gridCol w="4370645"/>
                <a:gridCol w="3059138"/>
                <a:gridCol w="3098880"/>
              </a:tblGrid>
              <a:tr h="4000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Country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 test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Tests 1M pop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66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dirty="0" smtClean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Malta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104,434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236,511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dirty="0" smtClean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Denmark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1,145,221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197,708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dirty="0" smtClean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Lithuania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443,391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162,927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United</a:t>
                      </a: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Kingdom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10,651,308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156,889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dirty="0" smtClean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Portugal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1,205,593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118,240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Spain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5,448,984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116,543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dirty="0" smtClean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Belgium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1,284,605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110,834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dirty="0" smtClean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Ireland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467,852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94,738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dirty="0" smtClean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Italy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5,660,454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93,623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dirty="0" smtClean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Latvia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158,518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84,061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dirty="0" smtClean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Estonia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109,338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82,423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Switzerland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636,397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73,526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dirty="0" smtClean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 Austria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654,105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72,621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dirty="0" smtClean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Germany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5,873,563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70,100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dirty="0" smtClean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Czech Republic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573,446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53,547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dirty="0" smtClean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Slovenia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107,736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51,822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dirty="0" smtClean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Sweden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519,113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51,397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dirty="0" smtClean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Finland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255,500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46,112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dirty="0" smtClean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Poland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1,655,664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43,747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dirty="0" smtClean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Romania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771,482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40,108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dirty="0" smtClean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Slovakia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218,396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40,002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dirty="0" smtClean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Netherlands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616,376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35,971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Georgia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132,080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35,535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66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Greece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340,328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32,654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dirty="0" smtClean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Hungary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286,083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29,615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dirty="0" smtClean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Bulgaria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153,576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22,106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dirty="0" smtClean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 France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1,384,633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21,212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dirty="0" smtClean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Croatia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85,997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20,950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165850"/>
            <a:ext cx="12192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en-US" sz="1800" b="1">
              <a:solidFill>
                <a:srgbClr val="FFFFFF"/>
              </a:solidFill>
            </a:endParaRPr>
          </a:p>
        </p:txBody>
      </p:sp>
      <p:pic>
        <p:nvPicPr>
          <p:cNvPr id="6" name="Picture 1030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165850"/>
            <a:ext cx="1200151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58887" y="6375400"/>
            <a:ext cx="705908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FFFFFF"/>
                </a:solidFill>
              </a:rPr>
              <a:t>National Center for Disease Control  &amp; </a:t>
            </a:r>
            <a:r>
              <a:rPr lang="en-US" altLang="en-US" sz="1600" b="1" dirty="0">
                <a:solidFill>
                  <a:srgbClr val="FFFFFF"/>
                </a:solidFill>
              </a:rPr>
              <a:t>Public</a:t>
            </a:r>
            <a:r>
              <a:rPr lang="en-US" altLang="en-US" sz="1400" b="1" dirty="0">
                <a:solidFill>
                  <a:srgbClr val="FFFFFF"/>
                </a:solidFill>
              </a:rPr>
              <a:t> Health</a:t>
            </a:r>
            <a:endParaRPr lang="ru-RU" altLang="en-US" sz="1400" b="1" dirty="0">
              <a:solidFill>
                <a:srgbClr val="FFFFFF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451725" y="6381750"/>
            <a:ext cx="165523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a-GE" sz="1400">
                <a:solidFill>
                  <a:srgbClr val="FFFFFF"/>
                </a:solidFill>
                <a:latin typeface="Arial" panose="020B0604020202020204" pitchFamily="34" charset="0"/>
              </a:rPr>
              <a:t>www.ncdc.ge</a:t>
            </a:r>
            <a:endParaRPr lang="ru-RU" altLang="ka-GE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114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411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ka-GE" dirty="0" smtClean="0"/>
              <a:t/>
            </a:r>
            <a:br>
              <a:rPr lang="ka-GE" dirty="0" smtClean="0"/>
            </a:br>
            <a:r>
              <a:rPr lang="en-US" sz="2800" dirty="0">
                <a:solidFill>
                  <a:prstClr val="black"/>
                </a:solidFill>
              </a:rPr>
              <a:t>EU Countries and Georgia </a:t>
            </a:r>
            <a:r>
              <a:rPr lang="en-US" sz="2200" dirty="0" smtClean="0"/>
              <a:t>PCR + Rapid tests </a:t>
            </a:r>
            <a:r>
              <a:rPr lang="ka-GE" sz="2200" dirty="0" smtClean="0"/>
              <a:t/>
            </a:r>
            <a:br>
              <a:rPr lang="ka-GE" sz="2200" dirty="0" smtClean="0"/>
            </a:br>
            <a:endParaRPr lang="en-US" sz="2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19781" y="797687"/>
          <a:ext cx="11146971" cy="5368163"/>
        </p:xfrm>
        <a:graphic>
          <a:graphicData uri="http://schemas.openxmlformats.org/drawingml/2006/table">
            <a:tbl>
              <a:tblPr firstRow="1" firstCol="1" bandRow="1"/>
              <a:tblGrid>
                <a:gridCol w="4627315"/>
                <a:gridCol w="3238790"/>
                <a:gridCol w="3280866"/>
              </a:tblGrid>
              <a:tr h="3452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Country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 test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Tests 1M pop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530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dirty="0" smtClean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Malta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104,434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23" marR="65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236,511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23" marR="65223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30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dirty="0" smtClean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Denmark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1,145,221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23" marR="65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197,708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23" marR="65223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30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dirty="0" smtClean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Lithuania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443,391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23" marR="65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162,927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23" marR="65223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30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United</a:t>
                      </a: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Kingdom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10,651,308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23" marR="65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156,889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23" marR="65223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30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dirty="0" smtClean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Portugal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1,205,593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23" marR="65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118,240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23" marR="65223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30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Spain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5,448,984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23" marR="65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116,543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23" marR="65223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30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dirty="0" smtClean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Belgium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>
                          <a:solidFill>
                            <a:srgbClr val="36394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1,284,605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23" marR="65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110,834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23" marR="65223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30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dirty="0" smtClean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Ireland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467,852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23" marR="65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94,738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23" marR="65223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30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dirty="0" smtClean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Italy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5,660,454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23" marR="65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93,623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23" marR="65223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30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dirty="0" smtClean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Italy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158,518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23" marR="65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84,061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23" marR="65223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30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dirty="0" smtClean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Latvia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109,338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23" marR="65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82,423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23" marR="65223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30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dirty="0" smtClean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Estonia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636,397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23" marR="65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73,526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23" marR="65223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30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Switzerland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654,105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23" marR="65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72,621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23" marR="65223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30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</a:rPr>
                        <a:t>Germany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223" marR="6522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5,873,563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23" marR="65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70,100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23" marR="65223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30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Georgia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23" marR="6522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>
                          <a:solidFill>
                            <a:srgbClr val="36394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200,00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23" marR="65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>
                          <a:solidFill>
                            <a:srgbClr val="36394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53,808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23" marR="65223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530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dirty="0" smtClean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Czech Republic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573,446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23" marR="65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53,547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23" marR="65223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30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dirty="0" smtClean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Slovenia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107,736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23" marR="65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51,822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23" marR="65223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30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dirty="0" smtClean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Sweden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519,113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23" marR="65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51,397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23" marR="65223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30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dirty="0" smtClean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Finland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255,500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23" marR="65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46,112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23" marR="65223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30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dirty="0" smtClean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Poland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1,655,664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23" marR="65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43,747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23" marR="65223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30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dirty="0" smtClean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Romania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771,482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23" marR="65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40,108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23" marR="65223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30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dirty="0" smtClean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Slovakia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218,396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23" marR="65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40,002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23" marR="65223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30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dirty="0" smtClean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Netherlands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616,376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23" marR="65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35,971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23" marR="65223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30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Greece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340,328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23" marR="65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32,654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23" marR="65223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30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dirty="0" smtClean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Hungary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286,083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23" marR="65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29,615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23" marR="65223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30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dirty="0" smtClean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Bulgaria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153,576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23" marR="65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22,106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23" marR="65223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30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dirty="0" smtClean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 France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1,384,633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23" marR="65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21,212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23" marR="65223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30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Greece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85,997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23" marR="652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>
                          <a:solidFill>
                            <a:srgbClr val="36394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20,950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23" marR="65223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165850"/>
            <a:ext cx="12192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en-US" sz="1800" b="1">
              <a:solidFill>
                <a:srgbClr val="FFFFFF"/>
              </a:solidFill>
            </a:endParaRPr>
          </a:p>
        </p:txBody>
      </p:sp>
      <p:pic>
        <p:nvPicPr>
          <p:cNvPr id="6" name="Picture 1030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165850"/>
            <a:ext cx="1200151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58887" y="6375400"/>
            <a:ext cx="705908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FFFFFF"/>
                </a:solidFill>
              </a:rPr>
              <a:t>National Center for Disease Control  &amp; </a:t>
            </a:r>
            <a:r>
              <a:rPr lang="en-US" altLang="en-US" sz="1600" b="1" dirty="0">
                <a:solidFill>
                  <a:srgbClr val="FFFFFF"/>
                </a:solidFill>
              </a:rPr>
              <a:t>Public</a:t>
            </a:r>
            <a:r>
              <a:rPr lang="en-US" altLang="en-US" sz="1400" b="1" dirty="0">
                <a:solidFill>
                  <a:srgbClr val="FFFFFF"/>
                </a:solidFill>
              </a:rPr>
              <a:t> Health</a:t>
            </a:r>
            <a:endParaRPr lang="ru-RU" altLang="en-US" sz="1400" b="1" dirty="0">
              <a:solidFill>
                <a:srgbClr val="FFFFFF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451725" y="6381750"/>
            <a:ext cx="165523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a-GE" sz="1400">
                <a:solidFill>
                  <a:srgbClr val="FFFFFF"/>
                </a:solidFill>
                <a:latin typeface="Arial" panose="020B0604020202020204" pitchFamily="34" charset="0"/>
              </a:rPr>
              <a:t>www.ncdc.ge</a:t>
            </a:r>
            <a:endParaRPr lang="ru-RU" altLang="ka-GE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103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8370"/>
            <a:ext cx="10515600" cy="340269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/>
              <a:t>EU Countries and</a:t>
            </a:r>
            <a:r>
              <a:rPr lang="ka-GE" sz="2800" b="1" dirty="0" smtClean="0"/>
              <a:t> </a:t>
            </a:r>
            <a:r>
              <a:rPr lang="en-US" sz="2800" b="1" dirty="0" smtClean="0"/>
              <a:t>Georgia</a:t>
            </a:r>
            <a:r>
              <a:rPr lang="ka-GE" sz="2800" b="1" dirty="0" smtClean="0"/>
              <a:t> </a:t>
            </a:r>
            <a:r>
              <a:rPr lang="en-US" sz="2800" b="1" dirty="0" smtClean="0"/>
              <a:t>PCR</a:t>
            </a:r>
            <a:endParaRPr lang="en-US" sz="2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4351487"/>
              </p:ext>
            </p:extLst>
          </p:nvPr>
        </p:nvGraphicFramePr>
        <p:xfrm>
          <a:off x="600891" y="668210"/>
          <a:ext cx="10528663" cy="5422892"/>
        </p:xfrm>
        <a:graphic>
          <a:graphicData uri="http://schemas.openxmlformats.org/drawingml/2006/table">
            <a:tbl>
              <a:tblPr firstRow="1" firstCol="1" bandRow="1"/>
              <a:tblGrid>
                <a:gridCol w="4370645"/>
                <a:gridCol w="3059138"/>
                <a:gridCol w="3098880"/>
              </a:tblGrid>
              <a:tr h="4000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Country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Tests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Tests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Per 1, 000, 000 population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66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Malta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104,434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236,511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Denmark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1,145,221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197,708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Lithuania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443,391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162,927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Great</a:t>
                      </a: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Britain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10,651,308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156,889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Portugal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1,205,593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118,240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Spain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5,448,984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116,543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Belgium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1,284,605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110,834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Ireland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467,852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94,738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Italy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5,660,454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93,623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Latvia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158,518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84,061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Estonia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109,338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82,423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Switzerland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636,397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73,526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Austria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654,105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72,621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Germany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5,873,563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70,100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Czech</a:t>
                      </a: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Republic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573,446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53,547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Slovenia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107,736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51,822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Sweden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519,113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51,397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Finland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255,500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46,112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Poland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1,655,664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43,747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Romania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771,482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40,108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Slovakia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218,396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40,002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Netherlands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616,376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35,971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Georgia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132,080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35,535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66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Greece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340,328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32,654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Hungary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286,083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29,615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Bulgaria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153,576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22,106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France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1,384,633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21,212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Croatia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85,997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20,950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30" marR="5393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165850"/>
            <a:ext cx="12192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en-US" sz="1800" b="1">
              <a:solidFill>
                <a:srgbClr val="FFFFFF"/>
              </a:solidFill>
            </a:endParaRPr>
          </a:p>
        </p:txBody>
      </p:sp>
      <p:pic>
        <p:nvPicPr>
          <p:cNvPr id="6" name="Picture 1030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165850"/>
            <a:ext cx="1200151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58887" y="6375400"/>
            <a:ext cx="705908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FFFFFF"/>
                </a:solidFill>
              </a:rPr>
              <a:t>National Center for Disease Control  &amp; </a:t>
            </a:r>
            <a:r>
              <a:rPr lang="en-US" altLang="en-US" sz="1600" b="1" dirty="0">
                <a:solidFill>
                  <a:srgbClr val="FFFFFF"/>
                </a:solidFill>
              </a:rPr>
              <a:t>Public</a:t>
            </a:r>
            <a:r>
              <a:rPr lang="en-US" altLang="en-US" sz="1400" b="1" dirty="0">
                <a:solidFill>
                  <a:srgbClr val="FFFFFF"/>
                </a:solidFill>
              </a:rPr>
              <a:t> Health</a:t>
            </a:r>
            <a:endParaRPr lang="ru-RU" altLang="en-US" sz="1400" b="1" dirty="0">
              <a:solidFill>
                <a:srgbClr val="FFFFFF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451725" y="6381750"/>
            <a:ext cx="165523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a-GE" sz="1400">
                <a:solidFill>
                  <a:srgbClr val="FFFFFF"/>
                </a:solidFill>
                <a:latin typeface="Arial" panose="020B0604020202020204" pitchFamily="34" charset="0"/>
              </a:rPr>
              <a:t>www.ncdc.ge</a:t>
            </a:r>
            <a:endParaRPr lang="ru-RU" altLang="ka-GE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7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411"/>
            <a:ext cx="10515600" cy="584109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Tests</a:t>
            </a:r>
            <a:r>
              <a:rPr lang="ka-GE" sz="2400" dirty="0" smtClean="0"/>
              <a:t> </a:t>
            </a:r>
            <a:r>
              <a:rPr lang="en-US" sz="2400" dirty="0" smtClean="0"/>
              <a:t>Per confirmed Cases  </a:t>
            </a:r>
            <a:r>
              <a:rPr lang="ka-GE" sz="2400" dirty="0" smtClean="0"/>
              <a:t>(</a:t>
            </a:r>
            <a:r>
              <a:rPr lang="en-US" sz="2400" dirty="0" smtClean="0"/>
              <a:t>Georgia</a:t>
            </a:r>
            <a:r>
              <a:rPr lang="ka-GE" sz="2400" dirty="0" smtClean="0"/>
              <a:t> </a:t>
            </a:r>
            <a:r>
              <a:rPr lang="en-US" sz="2400" dirty="0" smtClean="0"/>
              <a:t>PCR)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48640" y="957944"/>
          <a:ext cx="10929257" cy="5110748"/>
        </p:xfrm>
        <a:graphic>
          <a:graphicData uri="http://schemas.openxmlformats.org/drawingml/2006/table">
            <a:tbl>
              <a:tblPr firstRow="1" firstCol="1" bandRow="1"/>
              <a:tblGrid>
                <a:gridCol w="3783680"/>
                <a:gridCol w="2890623"/>
                <a:gridCol w="2041433"/>
                <a:gridCol w="2213521"/>
              </a:tblGrid>
              <a:tr h="5809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Country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 confirmed cases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 Tests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Test per Case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979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800" b="1" dirty="0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3,009,121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800" b="1" dirty="0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37,810,612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12.57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79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Brazil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800" b="1" dirty="0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1,613,351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800" b="1" dirty="0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3,330,562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2.06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9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India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720,346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9,969,662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13.84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79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Russia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687,862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21,335,394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31.02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9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Peru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302,718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1,782,846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5.89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79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Chile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298,557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1,198,261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4.01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9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Spain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297,625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5,448,984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18.31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79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United Kingdom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285,768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10,651,308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37.27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9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Mexico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256,848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641,142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79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Iran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243,051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1,820,000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7.49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9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Italy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800" b="1" dirty="0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241,819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5,660,454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23.41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79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Pakistan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231,818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1,420,623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9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Saudi Arabia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213,716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1,934,391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9.05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79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Turkey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206,844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3,682,673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17.80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9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Germany</a:t>
                      </a: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197,979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5,873,563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29.67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79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South Africa 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196,750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1,830,161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9.30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9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France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800" b="1" dirty="0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166,960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800" b="1" dirty="0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1,384,633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8.29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79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Bangladesh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165,618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863,307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9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Columbia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117,110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860,731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7.35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79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Canada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105,764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2,940,925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27.81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9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Qatar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100,345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386,111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3.85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771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China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83,557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90,410,000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1082.02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Georgia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800" b="1" dirty="0" smtClean="0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r>
                        <a:rPr lang="en-US" sz="800" b="1" dirty="0" smtClean="0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135,509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165850"/>
            <a:ext cx="12192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en-US" sz="1800" b="1">
              <a:solidFill>
                <a:srgbClr val="FFFFFF"/>
              </a:solidFill>
            </a:endParaRPr>
          </a:p>
        </p:txBody>
      </p:sp>
      <p:pic>
        <p:nvPicPr>
          <p:cNvPr id="6" name="Picture 1030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165850"/>
            <a:ext cx="1200151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58887" y="6375400"/>
            <a:ext cx="705908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FFFFFF"/>
                </a:solidFill>
              </a:rPr>
              <a:t>National Center for Disease Control  &amp; </a:t>
            </a:r>
            <a:r>
              <a:rPr lang="en-US" altLang="en-US" sz="1600" b="1" dirty="0">
                <a:solidFill>
                  <a:srgbClr val="FFFFFF"/>
                </a:solidFill>
              </a:rPr>
              <a:t>Public</a:t>
            </a:r>
            <a:r>
              <a:rPr lang="en-US" altLang="en-US" sz="1400" b="1" dirty="0">
                <a:solidFill>
                  <a:srgbClr val="FFFFFF"/>
                </a:solidFill>
              </a:rPr>
              <a:t> Health</a:t>
            </a:r>
            <a:endParaRPr lang="ru-RU" altLang="en-US" sz="1400" b="1" dirty="0">
              <a:solidFill>
                <a:srgbClr val="FFFFFF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451725" y="6381750"/>
            <a:ext cx="165523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a-GE" sz="1400">
                <a:solidFill>
                  <a:srgbClr val="FFFFFF"/>
                </a:solidFill>
                <a:latin typeface="Arial" panose="020B0604020202020204" pitchFamily="34" charset="0"/>
              </a:rPr>
              <a:t>www.ncdc.ge</a:t>
            </a:r>
            <a:endParaRPr lang="ru-RU" altLang="ka-GE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126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4828"/>
            <a:ext cx="10515600" cy="488315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Tests</a:t>
            </a:r>
            <a:r>
              <a:rPr lang="ka-GE" sz="2400" dirty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Per confirmed Cases</a:t>
            </a:r>
            <a:r>
              <a:rPr lang="ka-GE" sz="2400" dirty="0" smtClean="0"/>
              <a:t>(</a:t>
            </a:r>
            <a:r>
              <a:rPr lang="en-US" sz="2400" dirty="0" smtClean="0"/>
              <a:t>Georgia </a:t>
            </a:r>
            <a:r>
              <a:rPr lang="ka-GE" sz="2400" dirty="0" smtClean="0"/>
              <a:t> </a:t>
            </a:r>
            <a:r>
              <a:rPr lang="en-US" sz="2400" dirty="0" smtClean="0"/>
              <a:t>PCR+Rapid Test </a:t>
            </a:r>
            <a:r>
              <a:rPr lang="ka-GE" sz="2400" dirty="0" smtClean="0"/>
              <a:t>)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87680" y="1132111"/>
          <a:ext cx="11199223" cy="4790651"/>
        </p:xfrm>
        <a:graphic>
          <a:graphicData uri="http://schemas.openxmlformats.org/drawingml/2006/table">
            <a:tbl>
              <a:tblPr firstRow="1" firstCol="1" bandRow="1"/>
              <a:tblGrid>
                <a:gridCol w="3877142"/>
                <a:gridCol w="2962025"/>
                <a:gridCol w="2091859"/>
                <a:gridCol w="2268197"/>
              </a:tblGrid>
              <a:tr h="5405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Country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 confirmed cases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 Tests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Test per Case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841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3,009,121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37,810,612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12.57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025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Brazil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1,613,351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3,330,562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2.06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India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720,346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9,969,662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13.84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841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Russia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687,862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21,335,394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31.02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Peru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302,718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1,782,846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5.89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841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Chile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298,557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1,198,261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4.01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Spain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297,625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5,448,984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18.31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841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United Kingdom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285,768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10,651,308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37.27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Mexico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256,848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641,142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841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Iran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243,051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1,820,000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7.49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Italy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241,819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5,660,454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23.41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841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Pakistan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231,818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1,420,623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Saudi Arabia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213,716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1,934,391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9.05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841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Turkey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206,844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3,682,673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17.80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Germany</a:t>
                      </a: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197,979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5,873,563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29.67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841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South Africa 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196,750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1,830,161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9.30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France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166,960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1,384,633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8.29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841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Bangladesh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165,618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863,307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5.21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Columbia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117,110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860,731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7.35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841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Canada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105,764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2,940,925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27.81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Qatar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100,345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386,111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3.85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841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China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83,557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90,410,000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1082.02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4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Georgia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963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215,529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165850"/>
            <a:ext cx="12192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en-US" sz="1800" b="1">
              <a:solidFill>
                <a:srgbClr val="FFFFFF"/>
              </a:solidFill>
            </a:endParaRPr>
          </a:p>
        </p:txBody>
      </p:sp>
      <p:pic>
        <p:nvPicPr>
          <p:cNvPr id="6" name="Picture 1030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165850"/>
            <a:ext cx="1200151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58887" y="6375400"/>
            <a:ext cx="705908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FFFFFF"/>
                </a:solidFill>
              </a:rPr>
              <a:t>National Center for Disease Control  &amp; </a:t>
            </a:r>
            <a:r>
              <a:rPr lang="en-US" altLang="en-US" sz="1600" b="1" dirty="0">
                <a:solidFill>
                  <a:srgbClr val="FFFFFF"/>
                </a:solidFill>
              </a:rPr>
              <a:t>Public</a:t>
            </a:r>
            <a:r>
              <a:rPr lang="en-US" altLang="en-US" sz="1400" b="1" dirty="0">
                <a:solidFill>
                  <a:srgbClr val="FFFFFF"/>
                </a:solidFill>
              </a:rPr>
              <a:t> Health</a:t>
            </a:r>
            <a:endParaRPr lang="ru-RU" altLang="en-US" sz="1400" b="1" dirty="0">
              <a:solidFill>
                <a:srgbClr val="FFFFFF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451725" y="6381750"/>
            <a:ext cx="165523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a-GE" sz="1400">
                <a:solidFill>
                  <a:srgbClr val="FFFFFF"/>
                </a:solidFill>
                <a:latin typeface="Arial" panose="020B0604020202020204" pitchFamily="34" charset="0"/>
              </a:rPr>
              <a:t>www.ncdc.ge</a:t>
            </a:r>
            <a:endParaRPr lang="ru-RU" altLang="ka-GE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816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268575"/>
            <a:ext cx="10515600" cy="340830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 smtClean="0"/>
              <a:t>Neighbor and Partner Countries</a:t>
            </a:r>
            <a:r>
              <a:rPr lang="ka-GE" sz="2000" b="1" dirty="0" smtClean="0"/>
              <a:t> (</a:t>
            </a:r>
            <a:r>
              <a:rPr lang="en-US" sz="2000" b="1" dirty="0" smtClean="0"/>
              <a:t>Georgia</a:t>
            </a:r>
            <a:r>
              <a:rPr lang="ka-GE" sz="2000" b="1" dirty="0" smtClean="0"/>
              <a:t> </a:t>
            </a:r>
            <a:r>
              <a:rPr lang="en-US" sz="2000" b="1" dirty="0" smtClean="0"/>
              <a:t>PCR)</a:t>
            </a:r>
            <a:endParaRPr lang="en-US" sz="2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4852535"/>
              </p:ext>
            </p:extLst>
          </p:nvPr>
        </p:nvGraphicFramePr>
        <p:xfrm>
          <a:off x="931817" y="818604"/>
          <a:ext cx="10361023" cy="4550575"/>
        </p:xfrm>
        <a:graphic>
          <a:graphicData uri="http://schemas.openxmlformats.org/drawingml/2006/table">
            <a:tbl>
              <a:tblPr firstRow="1" firstCol="1" bandRow="1"/>
              <a:tblGrid>
                <a:gridCol w="3669443"/>
                <a:gridCol w="3323936"/>
                <a:gridCol w="3367644"/>
              </a:tblGrid>
              <a:tr h="6897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Country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Tests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Tests Per Million Population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523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Israel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1,107,070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120,365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3523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Belarus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1,074,240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113,685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6897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Kazakhstan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1,620,252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86,280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3523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Azerbaijan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522,773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51,554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3523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Armenia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123,815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41,782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3523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Kyrgyzstan</a:t>
                      </a: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236,893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36,305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3523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Georgia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132,080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35,535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523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Uzbekistan</a:t>
                      </a: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1,121,236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33,496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3523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Moldova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101,180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25,083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3523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Ukraine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722,513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16,523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165850"/>
            <a:ext cx="12192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en-US" sz="1800" b="1">
              <a:solidFill>
                <a:srgbClr val="FFFFFF"/>
              </a:solidFill>
            </a:endParaRPr>
          </a:p>
        </p:txBody>
      </p:sp>
      <p:pic>
        <p:nvPicPr>
          <p:cNvPr id="6" name="Picture 1030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165850"/>
            <a:ext cx="1200151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58887" y="6375400"/>
            <a:ext cx="705908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FFFFFF"/>
                </a:solidFill>
              </a:rPr>
              <a:t>National Center for Disease Control  &amp; </a:t>
            </a:r>
            <a:r>
              <a:rPr lang="en-US" altLang="en-US" sz="1600" b="1" dirty="0">
                <a:solidFill>
                  <a:srgbClr val="FFFFFF"/>
                </a:solidFill>
              </a:rPr>
              <a:t>Public</a:t>
            </a:r>
            <a:r>
              <a:rPr lang="en-US" altLang="en-US" sz="1400" b="1" dirty="0">
                <a:solidFill>
                  <a:srgbClr val="FFFFFF"/>
                </a:solidFill>
              </a:rPr>
              <a:t> Health</a:t>
            </a:r>
            <a:endParaRPr lang="ru-RU" altLang="en-US" sz="1400" b="1" dirty="0">
              <a:solidFill>
                <a:srgbClr val="FFFFFF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451725" y="6381750"/>
            <a:ext cx="165523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a-GE" sz="1400">
                <a:solidFill>
                  <a:srgbClr val="FFFFFF"/>
                </a:solidFill>
                <a:latin typeface="Arial" panose="020B0604020202020204" pitchFamily="34" charset="0"/>
              </a:rPr>
              <a:t>www.ncdc.ge</a:t>
            </a:r>
            <a:endParaRPr lang="ru-RU" altLang="ka-GE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23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8612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/>
              <a:t>Neighbor and Partner Countries</a:t>
            </a:r>
            <a:r>
              <a:rPr lang="ka-GE" sz="2800" b="1" dirty="0" smtClean="0"/>
              <a:t/>
            </a:r>
            <a:br>
              <a:rPr lang="ka-GE" sz="2800" b="1" dirty="0" smtClean="0"/>
            </a:br>
            <a:r>
              <a:rPr lang="ka-GE" sz="2800" b="1" dirty="0" smtClean="0"/>
              <a:t> (</a:t>
            </a:r>
            <a:r>
              <a:rPr lang="en-US" sz="2800" b="1" dirty="0" smtClean="0"/>
              <a:t>Georgia</a:t>
            </a:r>
            <a:r>
              <a:rPr lang="ka-GE" sz="2800" b="1" dirty="0" smtClean="0"/>
              <a:t> </a:t>
            </a:r>
            <a:r>
              <a:rPr lang="en-US" sz="2800" b="1" dirty="0" smtClean="0"/>
              <a:t>PCR+ rapid tests</a:t>
            </a:r>
            <a:r>
              <a:rPr lang="ka-GE" sz="2800" b="1" dirty="0" smtClean="0"/>
              <a:t>)</a:t>
            </a:r>
            <a:endParaRPr lang="en-US" sz="2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1015003"/>
              </p:ext>
            </p:extLst>
          </p:nvPr>
        </p:nvGraphicFramePr>
        <p:xfrm>
          <a:off x="1057523" y="1262928"/>
          <a:ext cx="9652884" cy="4404919"/>
        </p:xfrm>
        <a:graphic>
          <a:graphicData uri="http://schemas.openxmlformats.org/drawingml/2006/table">
            <a:tbl>
              <a:tblPr firstRow="1" firstCol="1" bandRow="1"/>
              <a:tblGrid>
                <a:gridCol w="2234317"/>
                <a:gridCol w="3729162"/>
                <a:gridCol w="3689405"/>
              </a:tblGrid>
              <a:tr h="6676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Country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Tests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Tests Per 1, 000, 000 population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41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Israel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1,107,070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120,365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341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Belarus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1,074,240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113,685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6676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Kazakhstan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1,620,252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86,280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341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Georgia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200,00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53,808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41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Azerbaijan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522,773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51,554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341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Armenia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123,815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41,782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341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Kyrgyzstan</a:t>
                      </a: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236,893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36,305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341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Uzbekistan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1,121,236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33,496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341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Moldova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101,180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25,083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341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Ukraine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722,513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16,523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165850"/>
            <a:ext cx="12192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en-US" sz="1800" b="1">
              <a:solidFill>
                <a:srgbClr val="FFFFFF"/>
              </a:solidFill>
            </a:endParaRPr>
          </a:p>
        </p:txBody>
      </p:sp>
      <p:pic>
        <p:nvPicPr>
          <p:cNvPr id="6" name="Picture 1030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165850"/>
            <a:ext cx="1200151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58887" y="6375400"/>
            <a:ext cx="705908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FFFFFF"/>
                </a:solidFill>
              </a:rPr>
              <a:t>National Center for Disease Control  &amp; </a:t>
            </a:r>
            <a:r>
              <a:rPr lang="en-US" altLang="en-US" sz="1600" b="1" dirty="0">
                <a:solidFill>
                  <a:srgbClr val="FFFFFF"/>
                </a:solidFill>
              </a:rPr>
              <a:t>Public</a:t>
            </a:r>
            <a:r>
              <a:rPr lang="en-US" altLang="en-US" sz="1400" b="1" dirty="0">
                <a:solidFill>
                  <a:srgbClr val="FFFFFF"/>
                </a:solidFill>
              </a:rPr>
              <a:t> Health</a:t>
            </a:r>
            <a:endParaRPr lang="ru-RU" altLang="en-US" sz="1400" b="1" dirty="0">
              <a:solidFill>
                <a:srgbClr val="FFFFFF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451725" y="6381750"/>
            <a:ext cx="165523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a-GE" sz="1400">
                <a:solidFill>
                  <a:srgbClr val="FFFFFF"/>
                </a:solidFill>
                <a:latin typeface="Arial" panose="020B0604020202020204" pitchFamily="34" charset="0"/>
              </a:rPr>
              <a:t>www.ncdc.ge</a:t>
            </a:r>
            <a:endParaRPr lang="ru-RU" altLang="ka-GE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27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411"/>
            <a:ext cx="10515600" cy="584109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Tests</a:t>
            </a:r>
            <a:r>
              <a:rPr lang="ka-GE" sz="2400" dirty="0" smtClean="0"/>
              <a:t> </a:t>
            </a:r>
            <a:r>
              <a:rPr lang="en-US" sz="2400" dirty="0" smtClean="0"/>
              <a:t>Per confirmed Cases  </a:t>
            </a:r>
            <a:r>
              <a:rPr lang="ka-GE" sz="2400" dirty="0" smtClean="0"/>
              <a:t>(</a:t>
            </a:r>
            <a:r>
              <a:rPr lang="en-US" sz="2400" dirty="0" smtClean="0"/>
              <a:t>Georgia</a:t>
            </a:r>
            <a:r>
              <a:rPr lang="ka-GE" sz="2400" dirty="0" smtClean="0"/>
              <a:t> </a:t>
            </a:r>
            <a:r>
              <a:rPr lang="en-US" sz="2400" dirty="0" smtClean="0"/>
              <a:t>PCR)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48640" y="957944"/>
          <a:ext cx="10929257" cy="5110748"/>
        </p:xfrm>
        <a:graphic>
          <a:graphicData uri="http://schemas.openxmlformats.org/drawingml/2006/table">
            <a:tbl>
              <a:tblPr firstRow="1" firstCol="1" bandRow="1"/>
              <a:tblGrid>
                <a:gridCol w="3783680"/>
                <a:gridCol w="2890623"/>
                <a:gridCol w="2041433"/>
                <a:gridCol w="2213521"/>
              </a:tblGrid>
              <a:tr h="5809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Country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 confirmed cases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 Tests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Test per Case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979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800" b="1" dirty="0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3,009,121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800" b="1" dirty="0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37,810,612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12.57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79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Brazil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800" b="1" dirty="0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1,613,351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800" b="1" dirty="0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3,330,562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2.06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9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India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720,346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9,969,662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13.84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79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Russia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687,862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21,335,394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31.02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9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Peru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302,718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1,782,846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5.89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79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Chile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298,557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1,198,261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4.01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9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Spain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297,625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5,448,984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18.31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79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United Kingdom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285,768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10,651,308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37.27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9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Mexico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256,848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641,142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79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Iran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243,051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1,820,000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7.49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9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Italy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800" b="1" dirty="0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241,819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5,660,454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23.41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79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Pakistan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231,818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1,420,623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9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Saudi Arabia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213,716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1,934,391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9.05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79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Turkey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206,844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3,682,673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17.80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9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Germany</a:t>
                      </a: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197,979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5,873,563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29.67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79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South Africa 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196,750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1,830,161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9.30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9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France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800" b="1" dirty="0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166,960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800" b="1" dirty="0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1,384,633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8.29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79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Bangladesh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165,618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863,307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9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Columbia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117,110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860,731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7.35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79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Canada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105,764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2,940,925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27.81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9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Qatar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100,345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386,111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3.85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771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China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83,557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8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90,410,000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1082.02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8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Georgia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800" b="1" dirty="0" smtClean="0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r>
                        <a:rPr lang="en-US" sz="800" b="1" dirty="0" smtClean="0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135,509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165850"/>
            <a:ext cx="12192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en-US" sz="1800" b="1">
              <a:solidFill>
                <a:srgbClr val="FFFFFF"/>
              </a:solidFill>
            </a:endParaRPr>
          </a:p>
        </p:txBody>
      </p:sp>
      <p:pic>
        <p:nvPicPr>
          <p:cNvPr id="6" name="Picture 1030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165850"/>
            <a:ext cx="1200151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58887" y="6375400"/>
            <a:ext cx="705908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FFFFFF"/>
                </a:solidFill>
              </a:rPr>
              <a:t>National Center for Disease Control  &amp; </a:t>
            </a:r>
            <a:r>
              <a:rPr lang="en-US" altLang="en-US" sz="1600" b="1" dirty="0">
                <a:solidFill>
                  <a:srgbClr val="FFFFFF"/>
                </a:solidFill>
              </a:rPr>
              <a:t>Public</a:t>
            </a:r>
            <a:r>
              <a:rPr lang="en-US" altLang="en-US" sz="1400" b="1" dirty="0">
                <a:solidFill>
                  <a:srgbClr val="FFFFFF"/>
                </a:solidFill>
              </a:rPr>
              <a:t> Health</a:t>
            </a:r>
            <a:endParaRPr lang="ru-RU" altLang="en-US" sz="1400" b="1" dirty="0">
              <a:solidFill>
                <a:srgbClr val="FFFFFF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451725" y="6381750"/>
            <a:ext cx="165523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a-GE" sz="1400">
                <a:solidFill>
                  <a:srgbClr val="FFFFFF"/>
                </a:solidFill>
                <a:latin typeface="Arial" panose="020B0604020202020204" pitchFamily="34" charset="0"/>
              </a:rPr>
              <a:t>www.ncdc.ge</a:t>
            </a:r>
            <a:endParaRPr lang="ru-RU" altLang="ka-GE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6" y="0"/>
            <a:ext cx="12173943" cy="686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57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4828"/>
            <a:ext cx="10515600" cy="488315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Tests</a:t>
            </a:r>
            <a:r>
              <a:rPr lang="ka-GE" sz="2400" dirty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Per confirmed Cases</a:t>
            </a:r>
            <a:r>
              <a:rPr lang="ka-GE" sz="2400" dirty="0" smtClean="0"/>
              <a:t>(</a:t>
            </a:r>
            <a:r>
              <a:rPr lang="en-US" sz="2400" dirty="0" smtClean="0"/>
              <a:t>Georgia </a:t>
            </a:r>
            <a:r>
              <a:rPr lang="ka-GE" sz="2400" dirty="0" smtClean="0"/>
              <a:t> </a:t>
            </a:r>
            <a:r>
              <a:rPr lang="en-US" sz="2400" dirty="0" smtClean="0"/>
              <a:t>PCR+Rapid Test </a:t>
            </a:r>
            <a:r>
              <a:rPr lang="ka-GE" sz="2400" dirty="0" smtClean="0"/>
              <a:t>)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87680" y="1132111"/>
          <a:ext cx="11199223" cy="4790651"/>
        </p:xfrm>
        <a:graphic>
          <a:graphicData uri="http://schemas.openxmlformats.org/drawingml/2006/table">
            <a:tbl>
              <a:tblPr firstRow="1" firstCol="1" bandRow="1"/>
              <a:tblGrid>
                <a:gridCol w="3877142"/>
                <a:gridCol w="2962025"/>
                <a:gridCol w="2091859"/>
                <a:gridCol w="2268197"/>
              </a:tblGrid>
              <a:tr h="5405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Country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 confirmed cases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 Tests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Test per Case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841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3,009,121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37,810,612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12.57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025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Brazil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1,613,351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3,330,562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2.06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India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720,346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9,969,662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13.84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841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Russia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687,862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21,335,394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31.02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Peru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302,718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1,782,846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5.89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841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Chile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298,557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1,198,261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4.01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Spain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297,625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5,448,984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18.31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841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United Kingdom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285,768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10,651,308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37.27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Mexico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256,848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641,142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841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Iran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243,051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1,820,000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7.49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Italy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241,819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5,660,454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23.41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841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Pakistan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231,818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1,420,623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Saudi Arabia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213,716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1,934,391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9.05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841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Turkey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206,844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3,682,673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17.80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Germany</a:t>
                      </a: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197,979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5,873,563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29.67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841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South Africa 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196,750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1,830,161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9.30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France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166,960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1,384,633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8.29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841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Bangladesh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165,618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863,307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5.21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Columbia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117,110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860,731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7.35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841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Canada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105,764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2,940,925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27.81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Qatar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100,345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386,111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3.85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841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China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83,557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b="1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90,410,000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1082.02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4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Georgia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963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363945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215,529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165850"/>
            <a:ext cx="12192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en-US" sz="1800" b="1">
              <a:solidFill>
                <a:srgbClr val="FFFFFF"/>
              </a:solidFill>
            </a:endParaRPr>
          </a:p>
        </p:txBody>
      </p:sp>
      <p:pic>
        <p:nvPicPr>
          <p:cNvPr id="6" name="Picture 1030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165850"/>
            <a:ext cx="1200151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58887" y="6375400"/>
            <a:ext cx="705908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FFFFFF"/>
                </a:solidFill>
              </a:rPr>
              <a:t>National Center for Disease Control  &amp; </a:t>
            </a:r>
            <a:r>
              <a:rPr lang="en-US" altLang="en-US" sz="1600" b="1" dirty="0">
                <a:solidFill>
                  <a:srgbClr val="FFFFFF"/>
                </a:solidFill>
              </a:rPr>
              <a:t>Public</a:t>
            </a:r>
            <a:r>
              <a:rPr lang="en-US" altLang="en-US" sz="1400" b="1" dirty="0">
                <a:solidFill>
                  <a:srgbClr val="FFFFFF"/>
                </a:solidFill>
              </a:rPr>
              <a:t> Health</a:t>
            </a:r>
            <a:endParaRPr lang="ru-RU" altLang="en-US" sz="1400" b="1" dirty="0">
              <a:solidFill>
                <a:srgbClr val="FFFFFF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451725" y="6381750"/>
            <a:ext cx="165523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a-GE" sz="1400">
                <a:solidFill>
                  <a:srgbClr val="FFFFFF"/>
                </a:solidFill>
                <a:latin typeface="Arial" panose="020B0604020202020204" pitchFamily="34" charset="0"/>
              </a:rPr>
              <a:t>www.ncdc.ge</a:t>
            </a:r>
            <a:endParaRPr lang="ru-RU" altLang="ka-GE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085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448109" cy="1033825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/>
              <a:t>Daily Testing</a:t>
            </a:r>
            <a:r>
              <a:rPr lang="ka-GE" sz="2400" b="1" dirty="0"/>
              <a:t> </a:t>
            </a:r>
            <a:r>
              <a:rPr lang="en-US" sz="2400" b="1" dirty="0"/>
              <a:t>vs </a:t>
            </a:r>
            <a:r>
              <a:rPr lang="en-US" sz="2400" b="1" dirty="0" smtClean="0"/>
              <a:t>Testing per 1, 000, 000</a:t>
            </a:r>
            <a:r>
              <a:rPr lang="ka-GE" sz="2400" b="1" dirty="0" smtClean="0"/>
              <a:t/>
            </a:r>
            <a:br>
              <a:rPr lang="ka-GE" sz="2400" b="1" dirty="0" smtClean="0"/>
            </a:br>
            <a:r>
              <a:rPr lang="en-US" sz="2400" b="1" dirty="0" smtClean="0"/>
              <a:t>Population</a:t>
            </a:r>
            <a:endParaRPr lang="en-US" sz="2400" b="1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165850"/>
            <a:ext cx="12192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en-US" sz="1800" b="1">
              <a:solidFill>
                <a:srgbClr val="FFFFFF"/>
              </a:solidFill>
            </a:endParaRPr>
          </a:p>
        </p:txBody>
      </p:sp>
      <p:pic>
        <p:nvPicPr>
          <p:cNvPr id="6" name="Picture 1030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165850"/>
            <a:ext cx="1200151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58887" y="6375400"/>
            <a:ext cx="705908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FFFFFF"/>
                </a:solidFill>
              </a:rPr>
              <a:t>National Center for Disease Control  &amp; </a:t>
            </a:r>
            <a:r>
              <a:rPr lang="en-US" altLang="en-US" sz="1600" b="1" dirty="0">
                <a:solidFill>
                  <a:srgbClr val="FFFFFF"/>
                </a:solidFill>
              </a:rPr>
              <a:t>Public</a:t>
            </a:r>
            <a:r>
              <a:rPr lang="en-US" altLang="en-US" sz="1400" b="1" dirty="0">
                <a:solidFill>
                  <a:srgbClr val="FFFFFF"/>
                </a:solidFill>
              </a:rPr>
              <a:t> Health</a:t>
            </a:r>
            <a:endParaRPr lang="ru-RU" altLang="en-US" sz="1400" b="1" dirty="0">
              <a:solidFill>
                <a:srgbClr val="FFFFFF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451725" y="6381750"/>
            <a:ext cx="165523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a-GE" sz="1400">
                <a:solidFill>
                  <a:srgbClr val="FFFFFF"/>
                </a:solidFill>
                <a:latin typeface="Arial" panose="020B0604020202020204" pitchFamily="34" charset="0"/>
              </a:rPr>
              <a:t>www.ncdc.ge</a:t>
            </a:r>
            <a:endParaRPr lang="ru-RU" altLang="ka-GE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679" y="1231892"/>
            <a:ext cx="7789576" cy="4803783"/>
          </a:xfrm>
        </p:spPr>
      </p:pic>
      <p:sp>
        <p:nvSpPr>
          <p:cNvPr id="10" name="TextBox 9"/>
          <p:cNvSpPr txBox="1"/>
          <p:nvPr/>
        </p:nvSpPr>
        <p:spPr>
          <a:xfrm>
            <a:off x="5674581" y="2830664"/>
            <a:ext cx="8428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B0F0"/>
                </a:solidFill>
              </a:rPr>
              <a:t>Georgia</a:t>
            </a:r>
            <a:endParaRPr lang="en-US" sz="1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34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3821"/>
            <a:ext cx="9664337" cy="58410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Lab Capacity</a:t>
            </a:r>
            <a:endParaRPr lang="en-US" sz="32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2452973"/>
              </p:ext>
            </p:extLst>
          </p:nvPr>
        </p:nvGraphicFramePr>
        <p:xfrm>
          <a:off x="1114697" y="955584"/>
          <a:ext cx="10169434" cy="48973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96131"/>
                <a:gridCol w="5802656"/>
                <a:gridCol w="2270647"/>
              </a:tblGrid>
              <a:tr h="4464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Sylfaen" panose="010A0502050306030303" pitchFamily="18" charset="0"/>
                          <a:ea typeface="+mn-ea"/>
                        </a:rPr>
                        <a:t>Region</a:t>
                      </a:r>
                      <a:endParaRPr lang="en-US" sz="1100" b="1" dirty="0">
                        <a:effectLst/>
                        <a:latin typeface="Sylfaen" panose="010A0502050306030303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Sylfaen" panose="010A0502050306030303" pitchFamily="18" charset="0"/>
                        </a:rPr>
                        <a:t>PCR  </a:t>
                      </a:r>
                      <a:r>
                        <a:rPr lang="en-US" sz="1100" b="1" dirty="0" smtClean="0">
                          <a:effectLst/>
                          <a:latin typeface="Sylfaen" panose="010A0502050306030303" pitchFamily="18" charset="0"/>
                        </a:rPr>
                        <a:t>Labs</a:t>
                      </a:r>
                      <a:r>
                        <a:rPr lang="ka-GE" sz="1100" b="1" dirty="0" smtClean="0">
                          <a:effectLst/>
                          <a:latin typeface="Sylfaen" panose="010A0502050306030303" pitchFamily="18" charset="0"/>
                        </a:rPr>
                        <a:t>/ </a:t>
                      </a:r>
                      <a:r>
                        <a:rPr lang="en-US" sz="1100" b="1" dirty="0" smtClean="0">
                          <a:effectLst/>
                          <a:latin typeface="Sylfaen" panose="010A0502050306030303" pitchFamily="18" charset="0"/>
                        </a:rPr>
                        <a:t>Quantity</a:t>
                      </a:r>
                      <a:endParaRPr lang="en-US" sz="1100" b="1" dirty="0">
                        <a:effectLst/>
                        <a:latin typeface="Sylfaen" panose="010A0502050306030303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Sylfaen" panose="010A0502050306030303" pitchFamily="18" charset="0"/>
                        </a:rPr>
                        <a:t>Daily Resources</a:t>
                      </a:r>
                      <a:r>
                        <a:rPr lang="en-US" sz="1100" b="1" baseline="0" dirty="0" smtClean="0">
                          <a:effectLst/>
                          <a:latin typeface="Sylfaen" panose="010A0502050306030303" pitchFamily="18" charset="0"/>
                        </a:rPr>
                        <a:t> </a:t>
                      </a:r>
                      <a:r>
                        <a:rPr lang="en-US" sz="1100" b="1" dirty="0" smtClean="0">
                          <a:effectLst/>
                          <a:latin typeface="Sylfaen" panose="010A0502050306030303" pitchFamily="18" charset="0"/>
                        </a:rPr>
                        <a:t>– full</a:t>
                      </a:r>
                      <a:r>
                        <a:rPr lang="en-US" sz="1100" b="1" baseline="0" dirty="0" smtClean="0">
                          <a:effectLst/>
                          <a:latin typeface="Sylfaen" panose="010A0502050306030303" pitchFamily="18" charset="0"/>
                        </a:rPr>
                        <a:t> overload</a:t>
                      </a:r>
                      <a:endParaRPr lang="en-US" sz="1100" b="1" dirty="0">
                        <a:effectLst/>
                        <a:latin typeface="Sylfaen" panose="010A0502050306030303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2297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Sylfaen" panose="010A0502050306030303" pitchFamily="18" charset="0"/>
                          <a:ea typeface="+mn-ea"/>
                        </a:rPr>
                        <a:t>Total</a:t>
                      </a:r>
                      <a:endParaRPr lang="en-US" sz="1100" b="1" dirty="0">
                        <a:effectLst/>
                        <a:latin typeface="Sylfaen" panose="010A0502050306030303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Sylfaen" panose="010A0502050306030303" pitchFamily="18" charset="0"/>
                        </a:rPr>
                        <a:t> </a:t>
                      </a:r>
                      <a:endParaRPr lang="en-US" sz="1100" b="1" dirty="0">
                        <a:effectLst/>
                        <a:latin typeface="Sylfaen" panose="010A0502050306030303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Sylfaen" panose="010A0502050306030303" pitchFamily="18" charset="0"/>
                        </a:rPr>
                        <a:t>610</a:t>
                      </a:r>
                      <a:r>
                        <a:rPr lang="ka-GE" sz="1100" b="1" dirty="0">
                          <a:effectLst/>
                          <a:latin typeface="Sylfaen" panose="010A0502050306030303" pitchFamily="18" charset="0"/>
                        </a:rPr>
                        <a:t>0</a:t>
                      </a:r>
                      <a:endParaRPr lang="en-US" sz="1100" b="1" dirty="0">
                        <a:effectLst/>
                        <a:latin typeface="Sylfaen" panose="010A0502050306030303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1556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 smtClean="0">
                          <a:effectLst/>
                          <a:latin typeface="Sylfaen" panose="010A0502050306030303" pitchFamily="18" charset="0"/>
                          <a:ea typeface="+mn-ea"/>
                        </a:rPr>
                        <a:t>Imereti</a:t>
                      </a:r>
                      <a:endParaRPr lang="en-US" sz="1100" b="1" dirty="0">
                        <a:effectLst/>
                        <a:latin typeface="Sylfaen" panose="010A0502050306030303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>
                          <a:effectLst/>
                          <a:latin typeface="Sylfaen" panose="010A0502050306030303" pitchFamily="18" charset="0"/>
                        </a:rPr>
                        <a:t>3 </a:t>
                      </a:r>
                      <a:r>
                        <a:rPr lang="en-US" sz="1100" b="1" dirty="0" smtClean="0">
                          <a:effectLst/>
                          <a:latin typeface="Sylfaen" panose="010A0502050306030303" pitchFamily="18" charset="0"/>
                        </a:rPr>
                        <a:t>Labs</a:t>
                      </a:r>
                      <a:endParaRPr lang="en-US" sz="1100" b="1" dirty="0">
                        <a:effectLst/>
                        <a:latin typeface="Sylfaen" panose="010A0502050306030303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a-GE" sz="1100" b="1" dirty="0">
                          <a:effectLst/>
                          <a:latin typeface="Sylfaen" panose="010A0502050306030303" pitchFamily="18" charset="0"/>
                        </a:rPr>
                        <a:t>NCDC </a:t>
                      </a:r>
                      <a:r>
                        <a:rPr lang="en-US" sz="1100" b="1" dirty="0" err="1" smtClean="0">
                          <a:effectLst/>
                          <a:latin typeface="Sylfaen" panose="010A0502050306030303" pitchFamily="18" charset="0"/>
                        </a:rPr>
                        <a:t>Imereti</a:t>
                      </a:r>
                      <a:r>
                        <a:rPr lang="en-US" sz="1100" b="1" baseline="0" dirty="0" smtClean="0">
                          <a:effectLst/>
                          <a:latin typeface="Sylfaen" panose="010A0502050306030303" pitchFamily="18" charset="0"/>
                        </a:rPr>
                        <a:t> Division</a:t>
                      </a:r>
                      <a:endParaRPr lang="en-US" sz="1100" b="1" dirty="0">
                        <a:effectLst/>
                        <a:latin typeface="Sylfaen" panose="010A0502050306030303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b="1" dirty="0" smtClean="0">
                          <a:effectLst/>
                          <a:latin typeface="Sylfaen" panose="010A0502050306030303" pitchFamily="18" charset="0"/>
                        </a:rPr>
                        <a:t>State Laboratory</a:t>
                      </a:r>
                      <a:r>
                        <a:rPr lang="en-US" sz="1100" b="1" baseline="0" dirty="0" smtClean="0">
                          <a:effectLst/>
                          <a:latin typeface="Sylfaen" panose="010A0502050306030303" pitchFamily="18" charset="0"/>
                        </a:rPr>
                        <a:t> of the Ministry of Agriculture</a:t>
                      </a:r>
                      <a:r>
                        <a:rPr lang="ka-GE" sz="1100" b="1" dirty="0" smtClean="0">
                          <a:effectLst/>
                          <a:latin typeface="Sylfaen" panose="010A0502050306030303" pitchFamily="18" charset="0"/>
                        </a:rPr>
                        <a:t> (</a:t>
                      </a:r>
                      <a:r>
                        <a:rPr lang="en-US" sz="1100" b="1" dirty="0" smtClean="0">
                          <a:effectLst/>
                          <a:latin typeface="Sylfaen" panose="010A0502050306030303" pitchFamily="18" charset="0"/>
                        </a:rPr>
                        <a:t>Kutaisi</a:t>
                      </a:r>
                      <a:r>
                        <a:rPr lang="ka-GE" sz="1100" b="1" dirty="0" smtClean="0">
                          <a:effectLst/>
                          <a:latin typeface="Sylfaen" panose="010A0502050306030303" pitchFamily="18" charset="0"/>
                        </a:rPr>
                        <a:t>)</a:t>
                      </a:r>
                      <a:endParaRPr lang="en-US" sz="1100" b="1" dirty="0">
                        <a:effectLst/>
                        <a:latin typeface="Sylfaen" panose="010A0502050306030303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a-GE" sz="1100" b="1" dirty="0" smtClean="0">
                          <a:effectLst/>
                          <a:latin typeface="Sylfaen" panose="010A0502050306030303" pitchFamily="18" charset="0"/>
                        </a:rPr>
                        <a:t>„</a:t>
                      </a:r>
                      <a:r>
                        <a:rPr lang="en-US" sz="1100" b="1" dirty="0" err="1" smtClean="0">
                          <a:effectLst/>
                          <a:latin typeface="Sylfaen" panose="010A0502050306030303" pitchFamily="18" charset="0"/>
                        </a:rPr>
                        <a:t>Miksta</a:t>
                      </a:r>
                      <a:r>
                        <a:rPr lang="ka-GE" sz="1100" b="1" dirty="0" smtClean="0">
                          <a:effectLst/>
                          <a:latin typeface="Sylfaen" panose="010A0502050306030303" pitchFamily="18" charset="0"/>
                        </a:rPr>
                        <a:t>“</a:t>
                      </a:r>
                      <a:r>
                        <a:rPr lang="en-US" sz="1100" b="1" dirty="0" smtClean="0">
                          <a:effectLst/>
                          <a:latin typeface="Sylfaen" panose="010A0502050306030303" pitchFamily="18" charset="0"/>
                        </a:rPr>
                        <a:t> Ltd.</a:t>
                      </a:r>
                      <a:endParaRPr lang="en-US" sz="1100" b="1" dirty="0">
                        <a:effectLst/>
                        <a:latin typeface="Sylfaen" panose="010A0502050306030303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Sylfaen" panose="010A0502050306030303" pitchFamily="18" charset="0"/>
                        </a:rPr>
                        <a:t>750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Sylfaen" panose="010A0502050306030303" pitchFamily="18" charset="0"/>
                        </a:rPr>
                        <a:t>300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Sylfaen" panose="010A0502050306030303" pitchFamily="18" charset="0"/>
                        </a:rPr>
                        <a:t>150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Sylfaen" panose="010A0502050306030303" pitchFamily="18" charset="0"/>
                        </a:rPr>
                        <a:t>300</a:t>
                      </a:r>
                      <a:endParaRPr lang="en-US" sz="1100" b="1" dirty="0">
                        <a:effectLst/>
                        <a:latin typeface="Sylfaen" panose="010A0502050306030303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0282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Sylfaen" panose="010A0502050306030303" pitchFamily="18" charset="0"/>
                          <a:ea typeface="+mn-ea"/>
                        </a:rPr>
                        <a:t>Adjara</a:t>
                      </a:r>
                      <a:endParaRPr lang="en-US" sz="1100" b="1" dirty="0">
                        <a:effectLst/>
                        <a:latin typeface="Sylfaen" panose="010A0502050306030303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>
                          <a:effectLst/>
                          <a:latin typeface="Sylfaen" panose="010A0502050306030303" pitchFamily="18" charset="0"/>
                        </a:rPr>
                        <a:t>3 </a:t>
                      </a:r>
                      <a:r>
                        <a:rPr lang="en-US" sz="1100" b="1" dirty="0" smtClean="0">
                          <a:effectLst/>
                          <a:latin typeface="Sylfaen" panose="010A0502050306030303" pitchFamily="18" charset="0"/>
                        </a:rPr>
                        <a:t>Labs</a:t>
                      </a:r>
                      <a:endParaRPr lang="en-US" sz="1100" b="1" dirty="0">
                        <a:effectLst/>
                        <a:latin typeface="Sylfaen" panose="010A0502050306030303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a-GE" sz="1100" b="1" dirty="0" smtClean="0">
                          <a:effectLst/>
                          <a:latin typeface="Sylfaen" panose="010A0502050306030303" pitchFamily="18" charset="0"/>
                        </a:rPr>
                        <a:t>NCDC</a:t>
                      </a:r>
                      <a:r>
                        <a:rPr lang="en-US" sz="1100" b="1" dirty="0" smtClean="0">
                          <a:effectLst/>
                          <a:latin typeface="Sylfaen" panose="010A0502050306030303" pitchFamily="18" charset="0"/>
                        </a:rPr>
                        <a:t> Adjara Division</a:t>
                      </a:r>
                      <a:endParaRPr lang="en-US" sz="1100" b="1" dirty="0">
                        <a:effectLst/>
                        <a:latin typeface="Sylfaen" panose="010A0502050306030303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b="1" dirty="0" err="1" smtClean="0">
                          <a:effectLst/>
                          <a:latin typeface="Sylfaen" panose="010A0502050306030303" pitchFamily="18" charset="0"/>
                        </a:rPr>
                        <a:t>Salikh</a:t>
                      </a:r>
                      <a:r>
                        <a:rPr lang="en-US" sz="1100" b="1" dirty="0" smtClean="0">
                          <a:effectLst/>
                          <a:latin typeface="Sylfaen" panose="010A0502050306030303" pitchFamily="18" charset="0"/>
                        </a:rPr>
                        <a:t> Abashidze Regional Center for Infectious Pathology, AIDS and TB ltd.</a:t>
                      </a:r>
                      <a:endParaRPr lang="en-US" sz="1100" b="1" dirty="0">
                        <a:effectLst/>
                        <a:latin typeface="Sylfaen" panose="010A0502050306030303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b="1" dirty="0" err="1" smtClean="0">
                          <a:effectLst/>
                          <a:latin typeface="Sylfaen" panose="010A0502050306030303" pitchFamily="18" charset="0"/>
                        </a:rPr>
                        <a:t>Tamarisi</a:t>
                      </a:r>
                      <a:r>
                        <a:rPr lang="en-US" sz="1100" b="1" dirty="0" smtClean="0">
                          <a:effectLst/>
                          <a:latin typeface="Sylfaen" panose="010A0502050306030303" pitchFamily="18" charset="0"/>
                        </a:rPr>
                        <a:t> Family</a:t>
                      </a:r>
                      <a:r>
                        <a:rPr lang="en-US" sz="1100" b="1" baseline="0" dirty="0" smtClean="0">
                          <a:effectLst/>
                          <a:latin typeface="Sylfaen" panose="010A0502050306030303" pitchFamily="18" charset="0"/>
                        </a:rPr>
                        <a:t> Medicine Center </a:t>
                      </a:r>
                      <a:endParaRPr lang="en-US" sz="1100" b="1" dirty="0">
                        <a:effectLst/>
                        <a:latin typeface="Sylfaen" panose="010A0502050306030303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Sylfaen" panose="010A0502050306030303" pitchFamily="18" charset="0"/>
                        </a:rPr>
                        <a:t>750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Sylfaen" panose="010A0502050306030303" pitchFamily="18" charset="0"/>
                        </a:rPr>
                        <a:t>500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Sylfaen" panose="010A0502050306030303" pitchFamily="18" charset="0"/>
                        </a:rPr>
                        <a:t>150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Sylfaen" panose="010A0502050306030303" pitchFamily="18" charset="0"/>
                        </a:rPr>
                        <a:t>100</a:t>
                      </a:r>
                      <a:endParaRPr lang="en-US" sz="1100" b="1">
                        <a:effectLst/>
                        <a:latin typeface="Sylfaen" panose="010A0502050306030303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6131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 smtClean="0">
                          <a:effectLst/>
                          <a:latin typeface="Sylfaen" panose="010A0502050306030303" pitchFamily="18" charset="0"/>
                          <a:ea typeface="Arial" panose="020B0604020202020204" pitchFamily="34" charset="0"/>
                        </a:rPr>
                        <a:t>Samgrelo</a:t>
                      </a:r>
                      <a:r>
                        <a:rPr lang="en-US" sz="1100" b="1" dirty="0" smtClean="0">
                          <a:effectLst/>
                          <a:latin typeface="Sylfaen" panose="010A0502050306030303" pitchFamily="18" charset="0"/>
                          <a:ea typeface="Arial" panose="020B0604020202020204" pitchFamily="34" charset="0"/>
                        </a:rPr>
                        <a:t> – </a:t>
                      </a:r>
                      <a:r>
                        <a:rPr lang="en-US" sz="1100" b="1" dirty="0" err="1" smtClean="0">
                          <a:effectLst/>
                          <a:latin typeface="Sylfaen" panose="010A0502050306030303" pitchFamily="18" charset="0"/>
                          <a:ea typeface="Arial" panose="020B0604020202020204" pitchFamily="34" charset="0"/>
                        </a:rPr>
                        <a:t>Zemo</a:t>
                      </a:r>
                      <a:r>
                        <a:rPr lang="en-US" sz="1100" b="1" baseline="0" dirty="0" smtClean="0">
                          <a:effectLst/>
                          <a:latin typeface="Sylfaen" panose="010A0502050306030303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100" b="1" baseline="0" dirty="0" err="1" smtClean="0">
                          <a:effectLst/>
                          <a:latin typeface="Sylfaen" panose="010A0502050306030303" pitchFamily="18" charset="0"/>
                          <a:ea typeface="Arial" panose="020B0604020202020204" pitchFamily="34" charset="0"/>
                        </a:rPr>
                        <a:t>Svaneti</a:t>
                      </a:r>
                      <a:endParaRPr lang="en-US" sz="1100" b="1" dirty="0">
                        <a:effectLst/>
                        <a:latin typeface="Sylfaen" panose="010A0502050306030303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>
                          <a:effectLst/>
                          <a:latin typeface="Sylfaen" panose="010A0502050306030303" pitchFamily="18" charset="0"/>
                        </a:rPr>
                        <a:t>1 </a:t>
                      </a:r>
                      <a:r>
                        <a:rPr lang="en-US" sz="1100" b="1" dirty="0" smtClean="0">
                          <a:effectLst/>
                          <a:latin typeface="Sylfaen" panose="010A0502050306030303" pitchFamily="18" charset="0"/>
                        </a:rPr>
                        <a:t>Lab</a:t>
                      </a:r>
                      <a:endParaRPr lang="en-US" sz="1100" b="1" dirty="0">
                        <a:effectLst/>
                        <a:latin typeface="Sylfaen" panose="010A0502050306030303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Sylfaen" panose="010A0502050306030303" pitchFamily="18" charset="0"/>
                        </a:rPr>
                        <a:t>Zugdidi</a:t>
                      </a:r>
                      <a:r>
                        <a:rPr lang="en-US" sz="1100" b="1" baseline="0" dirty="0" smtClean="0">
                          <a:effectLst/>
                          <a:latin typeface="Sylfaen" panose="010A0502050306030303" pitchFamily="18" charset="0"/>
                        </a:rPr>
                        <a:t> Infectious Disease Hospital ltd. Molecular – Diagnostic Lab ltd.</a:t>
                      </a:r>
                      <a:endParaRPr lang="en-US" sz="1100" b="1" dirty="0">
                        <a:effectLst/>
                        <a:latin typeface="Sylfaen" panose="010A0502050306030303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Sylfaen" panose="010A0502050306030303" pitchFamily="18" charset="0"/>
                        </a:rPr>
                        <a:t>300</a:t>
                      </a:r>
                      <a:endParaRPr lang="en-US" sz="1100" b="1">
                        <a:effectLst/>
                        <a:latin typeface="Sylfaen" panose="010A0502050306030303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228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Sylfaen" panose="010A0502050306030303" pitchFamily="18" charset="0"/>
                        </a:rPr>
                        <a:t>Rach-</a:t>
                      </a:r>
                      <a:r>
                        <a:rPr lang="en-US" sz="1100" b="1" dirty="0" err="1" smtClean="0">
                          <a:effectLst/>
                          <a:latin typeface="Sylfaen" panose="010A0502050306030303" pitchFamily="18" charset="0"/>
                        </a:rPr>
                        <a:t>Lechkhumi</a:t>
                      </a:r>
                      <a:r>
                        <a:rPr lang="en-US" sz="1100" b="1" dirty="0" smtClean="0">
                          <a:effectLst/>
                          <a:latin typeface="Sylfaen" panose="010A0502050306030303" pitchFamily="18" charset="0"/>
                        </a:rPr>
                        <a:t> and </a:t>
                      </a:r>
                      <a:r>
                        <a:rPr lang="en-US" sz="1100" b="1" dirty="0" err="1" smtClean="0">
                          <a:effectLst/>
                          <a:latin typeface="Sylfaen" panose="010A0502050306030303" pitchFamily="18" charset="0"/>
                        </a:rPr>
                        <a:t>Kvemo</a:t>
                      </a:r>
                      <a:r>
                        <a:rPr lang="en-US" sz="1100" b="1" dirty="0" smtClean="0">
                          <a:effectLst/>
                          <a:latin typeface="Sylfaen" panose="010A0502050306030303" pitchFamily="18" charset="0"/>
                        </a:rPr>
                        <a:t> </a:t>
                      </a:r>
                      <a:r>
                        <a:rPr lang="en-US" sz="1100" b="1" dirty="0" err="1" smtClean="0">
                          <a:effectLst/>
                          <a:latin typeface="Sylfaen" panose="010A0502050306030303" pitchFamily="18" charset="0"/>
                        </a:rPr>
                        <a:t>Svaneti</a:t>
                      </a:r>
                      <a:endParaRPr lang="en-US" sz="1100" b="1" dirty="0">
                        <a:effectLst/>
                        <a:latin typeface="Sylfaen" panose="010A0502050306030303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Sylfaen" panose="010A0502050306030303" pitchFamily="18" charset="0"/>
                          <a:ea typeface="+mn-ea"/>
                        </a:rPr>
                        <a:t>No</a:t>
                      </a:r>
                      <a:endParaRPr lang="en-US" sz="1100" b="1" dirty="0">
                        <a:effectLst/>
                        <a:latin typeface="Sylfaen" panose="010A0502050306030303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Sylfaen" panose="010A0502050306030303" pitchFamily="18" charset="0"/>
                        </a:rPr>
                        <a:t> </a:t>
                      </a:r>
                      <a:endParaRPr lang="en-US" sz="1100" b="1" dirty="0">
                        <a:effectLst/>
                        <a:latin typeface="Sylfaen" panose="010A0502050306030303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056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 smtClean="0">
                          <a:effectLst/>
                          <a:latin typeface="Sylfaen" panose="010A0502050306030303" pitchFamily="18" charset="0"/>
                          <a:ea typeface="+mn-ea"/>
                        </a:rPr>
                        <a:t>Guria</a:t>
                      </a:r>
                      <a:endParaRPr lang="en-US" sz="1100" b="1" dirty="0">
                        <a:effectLst/>
                        <a:latin typeface="Sylfaen" panose="010A0502050306030303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>
                          <a:effectLst/>
                          <a:latin typeface="Sylfaen" panose="010A0502050306030303" pitchFamily="18" charset="0"/>
                        </a:rPr>
                        <a:t>1 </a:t>
                      </a:r>
                      <a:r>
                        <a:rPr lang="en-US" sz="1100" b="1" dirty="0" smtClean="0">
                          <a:effectLst/>
                          <a:latin typeface="Sylfaen" panose="010A0502050306030303" pitchFamily="18" charset="0"/>
                        </a:rPr>
                        <a:t>Lab</a:t>
                      </a:r>
                      <a:endParaRPr lang="en-US" sz="1100" b="1" dirty="0">
                        <a:effectLst/>
                        <a:latin typeface="Sylfaen" panose="010A0502050306030303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 smtClean="0">
                          <a:effectLst/>
                          <a:latin typeface="Sylfaen" panose="010A0502050306030303" pitchFamily="18" charset="0"/>
                          <a:ea typeface="Arial" panose="020B0604020202020204" pitchFamily="34" charset="0"/>
                        </a:rPr>
                        <a:t>Biomedika</a:t>
                      </a:r>
                      <a:r>
                        <a:rPr lang="en-US" sz="1100" b="1" dirty="0" smtClean="0">
                          <a:effectLst/>
                          <a:latin typeface="Sylfaen" panose="010A0502050306030303" pitchFamily="18" charset="0"/>
                          <a:ea typeface="Arial" panose="020B0604020202020204" pitchFamily="34" charset="0"/>
                        </a:rPr>
                        <a:t> – Georgia ltd.</a:t>
                      </a:r>
                      <a:endParaRPr lang="en-US" sz="1100" b="1" dirty="0">
                        <a:effectLst/>
                        <a:latin typeface="Sylfaen" panose="010A0502050306030303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Sylfaen" panose="010A0502050306030303" pitchFamily="18" charset="0"/>
                        </a:rPr>
                        <a:t>100</a:t>
                      </a:r>
                      <a:endParaRPr lang="en-US" sz="1100" b="1">
                        <a:effectLst/>
                        <a:latin typeface="Sylfaen" panose="010A0502050306030303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868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 smtClean="0">
                          <a:effectLst/>
                          <a:latin typeface="Sylfaen" panose="010A0502050306030303" pitchFamily="18" charset="0"/>
                          <a:ea typeface="Arial" panose="020B0604020202020204" pitchFamily="34" charset="0"/>
                        </a:rPr>
                        <a:t>Samtskhe-Javakheti</a:t>
                      </a:r>
                      <a:endParaRPr lang="en-US" sz="1100" b="1" dirty="0">
                        <a:effectLst/>
                        <a:latin typeface="Sylfaen" panose="010A0502050306030303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>
                          <a:effectLst/>
                          <a:latin typeface="Sylfaen" panose="010A0502050306030303" pitchFamily="18" charset="0"/>
                        </a:rPr>
                        <a:t>1 </a:t>
                      </a:r>
                      <a:r>
                        <a:rPr lang="en-US" sz="1100" b="1" dirty="0" smtClean="0">
                          <a:effectLst/>
                          <a:latin typeface="Sylfaen" panose="010A0502050306030303" pitchFamily="18" charset="0"/>
                        </a:rPr>
                        <a:t>Lab</a:t>
                      </a:r>
                      <a:endParaRPr lang="en-US" sz="1100" b="1" dirty="0">
                        <a:effectLst/>
                        <a:latin typeface="Sylfaen" panose="010A0502050306030303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Sylfaen" panose="010A0502050306030303" pitchFamily="18" charset="0"/>
                        </a:rPr>
                        <a:t>State Laboratory</a:t>
                      </a:r>
                      <a:r>
                        <a:rPr lang="en-US" sz="1100" b="1" baseline="0" dirty="0" smtClean="0">
                          <a:effectLst/>
                          <a:latin typeface="Sylfaen" panose="010A0502050306030303" pitchFamily="18" charset="0"/>
                        </a:rPr>
                        <a:t> of the Ministry of Agriculture</a:t>
                      </a:r>
                      <a:r>
                        <a:rPr lang="ka-GE" sz="1100" b="1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1" dirty="0" smtClean="0">
                          <a:effectLst/>
                          <a:latin typeface="+mn-lt"/>
                        </a:rPr>
                        <a:t>(</a:t>
                      </a:r>
                      <a:r>
                        <a:rPr lang="en-US" sz="1100" b="1" dirty="0" err="1" smtClean="0">
                          <a:effectLst/>
                          <a:latin typeface="+mn-lt"/>
                        </a:rPr>
                        <a:t>Akhaltsikhe</a:t>
                      </a:r>
                      <a:r>
                        <a:rPr lang="ka-GE" sz="1100" b="1" dirty="0" smtClean="0">
                          <a:effectLst/>
                          <a:latin typeface="Sylfaen" panose="010A0502050306030303" pitchFamily="18" charset="0"/>
                        </a:rPr>
                        <a:t>)</a:t>
                      </a:r>
                      <a:endParaRPr lang="en-US" sz="1100" b="1" dirty="0">
                        <a:effectLst/>
                        <a:latin typeface="Sylfaen" panose="010A0502050306030303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Sylfaen" panose="010A0502050306030303" pitchFamily="18" charset="0"/>
                        </a:rPr>
                        <a:t>100</a:t>
                      </a:r>
                      <a:endParaRPr lang="en-US" sz="1100" b="1" dirty="0">
                        <a:effectLst/>
                        <a:latin typeface="Sylfaen" panose="010A0502050306030303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088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 smtClean="0">
                          <a:effectLst/>
                          <a:latin typeface="Sylfaen" panose="010A0502050306030303" pitchFamily="18" charset="0"/>
                          <a:ea typeface="+mn-ea"/>
                        </a:rPr>
                        <a:t>Mtskheta</a:t>
                      </a:r>
                      <a:r>
                        <a:rPr lang="en-US" sz="1100" b="1" baseline="0" dirty="0" smtClean="0">
                          <a:effectLst/>
                          <a:latin typeface="Sylfaen" panose="010A0502050306030303" pitchFamily="18" charset="0"/>
                          <a:ea typeface="+mn-ea"/>
                        </a:rPr>
                        <a:t> - </a:t>
                      </a:r>
                      <a:r>
                        <a:rPr lang="en-US" sz="1100" b="1" baseline="0" dirty="0" err="1" smtClean="0">
                          <a:effectLst/>
                          <a:latin typeface="Sylfaen" panose="010A0502050306030303" pitchFamily="18" charset="0"/>
                          <a:ea typeface="+mn-ea"/>
                        </a:rPr>
                        <a:t>Mtianeti</a:t>
                      </a:r>
                      <a:endParaRPr lang="en-US" sz="1100" b="1" dirty="0">
                        <a:effectLst/>
                        <a:latin typeface="Sylfaen" panose="010A0502050306030303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Sylfaen" panose="010A0502050306030303" pitchFamily="18" charset="0"/>
                          <a:ea typeface="+mn-ea"/>
                        </a:rPr>
                        <a:t>No</a:t>
                      </a:r>
                      <a:endParaRPr lang="en-US" sz="1100" b="1" dirty="0">
                        <a:effectLst/>
                        <a:latin typeface="Sylfaen" panose="010A0502050306030303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Sylfaen" panose="010A0502050306030303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Sylfaen" panose="010A0502050306030303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6165850"/>
            <a:ext cx="12192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en-US" sz="1800" b="1">
              <a:solidFill>
                <a:srgbClr val="FFFFFF"/>
              </a:solidFill>
            </a:endParaRPr>
          </a:p>
        </p:txBody>
      </p:sp>
      <p:pic>
        <p:nvPicPr>
          <p:cNvPr id="8" name="Picture 1030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165850"/>
            <a:ext cx="1200151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258887" y="6375400"/>
            <a:ext cx="705908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FFFFFF"/>
                </a:solidFill>
              </a:rPr>
              <a:t>National Center for Disease Control  &amp; </a:t>
            </a:r>
            <a:r>
              <a:rPr lang="en-US" altLang="en-US" sz="1600" b="1" dirty="0">
                <a:solidFill>
                  <a:srgbClr val="FFFFFF"/>
                </a:solidFill>
              </a:rPr>
              <a:t>Public</a:t>
            </a:r>
            <a:r>
              <a:rPr lang="en-US" altLang="en-US" sz="1400" b="1" dirty="0">
                <a:solidFill>
                  <a:srgbClr val="FFFFFF"/>
                </a:solidFill>
              </a:rPr>
              <a:t> Health</a:t>
            </a:r>
            <a:endParaRPr lang="ru-RU" altLang="en-US" sz="1400" b="1" dirty="0">
              <a:solidFill>
                <a:srgbClr val="FFFFFF"/>
              </a:solidFill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7451725" y="6381750"/>
            <a:ext cx="165523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a-GE" sz="1400">
                <a:solidFill>
                  <a:srgbClr val="FFFFFF"/>
                </a:solidFill>
                <a:latin typeface="Arial" panose="020B0604020202020204" pitchFamily="34" charset="0"/>
              </a:rPr>
              <a:t>www.ncdc.ge</a:t>
            </a:r>
            <a:endParaRPr lang="ru-RU" altLang="ka-GE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47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0264" y="60961"/>
            <a:ext cx="8453301" cy="705394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/>
              <a:t>Lab Capacity (Continued)</a:t>
            </a:r>
            <a:r>
              <a:rPr lang="ka-GE" sz="2400" b="1" dirty="0" smtClean="0"/>
              <a:t> </a:t>
            </a:r>
            <a:endParaRPr lang="en-US" sz="24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1713250"/>
              </p:ext>
            </p:extLst>
          </p:nvPr>
        </p:nvGraphicFramePr>
        <p:xfrm>
          <a:off x="846909" y="928271"/>
          <a:ext cx="10276113" cy="47054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93767"/>
                <a:gridCol w="5914261"/>
                <a:gridCol w="2268085"/>
              </a:tblGrid>
              <a:tr h="3377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Sylfaen" panose="010A0502050306030303" pitchFamily="18" charset="0"/>
                          <a:ea typeface="+mn-ea"/>
                        </a:rPr>
                        <a:t>Region</a:t>
                      </a:r>
                      <a:endParaRPr lang="en-US" sz="1100" b="1" dirty="0">
                        <a:effectLst/>
                        <a:latin typeface="Sylfaen" panose="010A0502050306030303" pitchFamily="18" charset="0"/>
                        <a:ea typeface="Arial" panose="020B0604020202020204" pitchFamily="34" charset="0"/>
                      </a:endParaRPr>
                    </a:p>
                  </a:txBody>
                  <a:tcPr marL="66253" marR="66253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Sylfaen" panose="010A0502050306030303" pitchFamily="18" charset="0"/>
                        </a:rPr>
                        <a:t>PCR  </a:t>
                      </a:r>
                      <a:r>
                        <a:rPr lang="en-US" sz="1100" b="1" dirty="0" smtClean="0">
                          <a:effectLst/>
                          <a:latin typeface="Sylfaen" panose="010A0502050306030303" pitchFamily="18" charset="0"/>
                        </a:rPr>
                        <a:t>Labs</a:t>
                      </a:r>
                      <a:r>
                        <a:rPr lang="ka-GE" sz="1100" b="1" dirty="0" smtClean="0">
                          <a:effectLst/>
                          <a:latin typeface="Sylfaen" panose="010A0502050306030303" pitchFamily="18" charset="0"/>
                        </a:rPr>
                        <a:t>/ </a:t>
                      </a:r>
                      <a:r>
                        <a:rPr lang="en-US" sz="1100" b="1" dirty="0" smtClean="0">
                          <a:effectLst/>
                          <a:latin typeface="Sylfaen" panose="010A0502050306030303" pitchFamily="18" charset="0"/>
                        </a:rPr>
                        <a:t>Quantity</a:t>
                      </a:r>
                      <a:endParaRPr lang="en-US" sz="1100" b="1" dirty="0">
                        <a:effectLst/>
                        <a:latin typeface="Sylfaen" panose="010A0502050306030303" pitchFamily="18" charset="0"/>
                        <a:ea typeface="Arial" panose="020B0604020202020204" pitchFamily="34" charset="0"/>
                      </a:endParaRPr>
                    </a:p>
                  </a:txBody>
                  <a:tcPr marL="66253" marR="66253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effectLst/>
                          <a:latin typeface="Sylfaen" panose="010A0502050306030303" pitchFamily="18" charset="0"/>
                        </a:rPr>
                        <a:t>დღიური</a:t>
                      </a:r>
                      <a:r>
                        <a:rPr lang="en-US" sz="1100" b="1" dirty="0">
                          <a:effectLst/>
                          <a:latin typeface="Sylfaen" panose="010A0502050306030303" pitchFamily="18" charset="0"/>
                        </a:rPr>
                        <a:t> </a:t>
                      </a:r>
                      <a:r>
                        <a:rPr lang="en-US" sz="1100" b="1" dirty="0" err="1">
                          <a:effectLst/>
                          <a:latin typeface="Sylfaen" panose="010A0502050306030303" pitchFamily="18" charset="0"/>
                        </a:rPr>
                        <a:t>რესურსი</a:t>
                      </a:r>
                      <a:r>
                        <a:rPr lang="en-US" sz="1100" b="1" dirty="0">
                          <a:effectLst/>
                          <a:latin typeface="Sylfaen" panose="010A0502050306030303" pitchFamily="18" charset="0"/>
                        </a:rPr>
                        <a:t> -</a:t>
                      </a:r>
                      <a:r>
                        <a:rPr lang="en-US" sz="1100" b="1" dirty="0" err="1">
                          <a:effectLst/>
                          <a:latin typeface="Sylfaen" panose="010A0502050306030303" pitchFamily="18" charset="0"/>
                        </a:rPr>
                        <a:t>სრული</a:t>
                      </a:r>
                      <a:r>
                        <a:rPr lang="en-US" sz="1100" b="1" dirty="0">
                          <a:effectLst/>
                          <a:latin typeface="Sylfaen" panose="010A0502050306030303" pitchFamily="18" charset="0"/>
                        </a:rPr>
                        <a:t> </a:t>
                      </a:r>
                      <a:r>
                        <a:rPr lang="en-US" sz="1100" b="1" dirty="0" err="1">
                          <a:effectLst/>
                          <a:latin typeface="Sylfaen" panose="010A0502050306030303" pitchFamily="18" charset="0"/>
                        </a:rPr>
                        <a:t>დატვირთვით</a:t>
                      </a:r>
                      <a:endParaRPr lang="en-US" sz="1100" b="1" dirty="0">
                        <a:effectLst/>
                        <a:latin typeface="Sylfaen" panose="010A0502050306030303" pitchFamily="18" charset="0"/>
                        <a:ea typeface="Arial" panose="020B0604020202020204" pitchFamily="34" charset="0"/>
                      </a:endParaRPr>
                    </a:p>
                  </a:txBody>
                  <a:tcPr marL="66253" marR="66253" marT="0" marB="0">
                    <a:solidFill>
                      <a:schemeClr val="accent1"/>
                    </a:solidFill>
                  </a:tcPr>
                </a:tc>
              </a:tr>
              <a:tr h="4625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noProof="0" dirty="0" err="1" smtClean="0">
                          <a:effectLst/>
                          <a:latin typeface="Sylfaen" panose="010A0502050306030303" pitchFamily="18" charset="0"/>
                          <a:ea typeface="Arial" panose="020B0604020202020204" pitchFamily="34" charset="0"/>
                        </a:rPr>
                        <a:t>Shida</a:t>
                      </a:r>
                      <a:r>
                        <a:rPr lang="en-US" sz="1100" b="1" noProof="0" dirty="0" smtClean="0">
                          <a:effectLst/>
                          <a:latin typeface="Sylfaen" panose="010A0502050306030303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100" b="1" noProof="0" dirty="0" err="1" smtClean="0">
                          <a:effectLst/>
                          <a:latin typeface="Sylfaen" panose="010A0502050306030303" pitchFamily="18" charset="0"/>
                          <a:ea typeface="Arial" panose="020B0604020202020204" pitchFamily="34" charset="0"/>
                        </a:rPr>
                        <a:t>Kartli</a:t>
                      </a:r>
                      <a:endParaRPr lang="ka-GE" sz="1100" b="1" noProof="0" dirty="0">
                        <a:effectLst/>
                        <a:latin typeface="Sylfaen" panose="010A0502050306030303" pitchFamily="18" charset="0"/>
                        <a:ea typeface="Arial" panose="020B0604020202020204" pitchFamily="34" charset="0"/>
                      </a:endParaRPr>
                    </a:p>
                  </a:txBody>
                  <a:tcPr marL="66253" marR="6625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>
                          <a:effectLst/>
                          <a:latin typeface="Sylfaen" panose="010A0502050306030303" pitchFamily="18" charset="0"/>
                        </a:rPr>
                        <a:t>1 </a:t>
                      </a:r>
                      <a:r>
                        <a:rPr lang="en-US" sz="1100" b="1" dirty="0" smtClean="0">
                          <a:effectLst/>
                          <a:latin typeface="Sylfaen" panose="010A0502050306030303" pitchFamily="18" charset="0"/>
                        </a:rPr>
                        <a:t>Lab</a:t>
                      </a:r>
                      <a:endParaRPr lang="en-US" sz="1100" b="1" dirty="0">
                        <a:effectLst/>
                        <a:latin typeface="Sylfaen" panose="010A0502050306030303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Sylfaen" panose="010A0502050306030303" pitchFamily="18" charset="0"/>
                        </a:rPr>
                        <a:t>Giorgi </a:t>
                      </a:r>
                      <a:r>
                        <a:rPr lang="en-US" sz="1100" b="1" dirty="0" err="1" smtClean="0">
                          <a:effectLst/>
                          <a:latin typeface="Sylfaen" panose="010A0502050306030303" pitchFamily="18" charset="0"/>
                        </a:rPr>
                        <a:t>Abramishvili</a:t>
                      </a:r>
                      <a:r>
                        <a:rPr lang="en-US" sz="1100" b="1" dirty="0" smtClean="0">
                          <a:effectLst/>
                          <a:latin typeface="Sylfaen" panose="010A0502050306030303" pitchFamily="18" charset="0"/>
                        </a:rPr>
                        <a:t> Military</a:t>
                      </a:r>
                      <a:r>
                        <a:rPr lang="en-US" sz="1100" b="1" baseline="0" dirty="0" smtClean="0">
                          <a:effectLst/>
                          <a:latin typeface="Sylfaen" panose="010A0502050306030303" pitchFamily="18" charset="0"/>
                        </a:rPr>
                        <a:t> Hospital Laboratory under the Ministry of Defense </a:t>
                      </a:r>
                      <a:endParaRPr lang="en-US" sz="1100" b="1" dirty="0">
                        <a:effectLst/>
                        <a:latin typeface="Sylfaen" panose="010A0502050306030303" pitchFamily="18" charset="0"/>
                        <a:ea typeface="Arial" panose="020B0604020202020204" pitchFamily="34" charset="0"/>
                      </a:endParaRPr>
                    </a:p>
                  </a:txBody>
                  <a:tcPr marL="66253" marR="6625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Sylfaen" panose="010A0502050306030303" pitchFamily="18" charset="0"/>
                        </a:rPr>
                        <a:t>100</a:t>
                      </a:r>
                      <a:endParaRPr lang="en-US" sz="1100" b="1" dirty="0">
                        <a:effectLst/>
                        <a:latin typeface="Sylfaen" panose="010A0502050306030303" pitchFamily="18" charset="0"/>
                        <a:ea typeface="Arial" panose="020B0604020202020204" pitchFamily="34" charset="0"/>
                      </a:endParaRPr>
                    </a:p>
                  </a:txBody>
                  <a:tcPr marL="66253" marR="66253" marT="0" marB="0"/>
                </a:tc>
              </a:tr>
              <a:tr h="3394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 smtClean="0">
                          <a:effectLst/>
                          <a:latin typeface="Sylfaen" panose="010A0502050306030303" pitchFamily="18" charset="0"/>
                        </a:rPr>
                        <a:t>Kvemo</a:t>
                      </a:r>
                      <a:r>
                        <a:rPr lang="en-US" sz="1100" b="1" dirty="0" smtClean="0">
                          <a:effectLst/>
                          <a:latin typeface="Sylfaen" panose="010A0502050306030303" pitchFamily="18" charset="0"/>
                        </a:rPr>
                        <a:t> </a:t>
                      </a:r>
                      <a:r>
                        <a:rPr lang="en-US" sz="1100" b="1" dirty="0" err="1" smtClean="0">
                          <a:effectLst/>
                          <a:latin typeface="Sylfaen" panose="010A0502050306030303" pitchFamily="18" charset="0"/>
                        </a:rPr>
                        <a:t>Kartli</a:t>
                      </a:r>
                      <a:r>
                        <a:rPr lang="en-US" sz="1100" b="1" dirty="0" smtClean="0">
                          <a:effectLst/>
                          <a:latin typeface="Sylfaen" panose="010A0502050306030303" pitchFamily="18" charset="0"/>
                        </a:rPr>
                        <a:t> </a:t>
                      </a:r>
                      <a:r>
                        <a:rPr lang="ka-GE" sz="1100" b="1" dirty="0" smtClean="0">
                          <a:effectLst/>
                          <a:latin typeface="Sylfaen" panose="010A0502050306030303" pitchFamily="18" charset="0"/>
                        </a:rPr>
                        <a:t> (</a:t>
                      </a:r>
                      <a:r>
                        <a:rPr lang="en-US" sz="1100" b="1" dirty="0" smtClean="0">
                          <a:effectLst/>
                          <a:latin typeface="Sylfaen" panose="010A0502050306030303" pitchFamily="18" charset="0"/>
                        </a:rPr>
                        <a:t>Rustavi</a:t>
                      </a:r>
                      <a:r>
                        <a:rPr lang="ka-GE" sz="1100" b="1" dirty="0" smtClean="0">
                          <a:effectLst/>
                          <a:latin typeface="Sylfaen" panose="010A0502050306030303" pitchFamily="18" charset="0"/>
                        </a:rPr>
                        <a:t>)</a:t>
                      </a:r>
                      <a:endParaRPr lang="en-US" sz="1100" b="1" dirty="0">
                        <a:effectLst/>
                        <a:latin typeface="Sylfaen" panose="010A0502050306030303" pitchFamily="18" charset="0"/>
                        <a:ea typeface="Arial" panose="020B0604020202020204" pitchFamily="34" charset="0"/>
                      </a:endParaRPr>
                    </a:p>
                  </a:txBody>
                  <a:tcPr marL="66253" marR="6625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>
                          <a:effectLst/>
                          <a:latin typeface="Sylfaen" panose="010A0502050306030303" pitchFamily="18" charset="0"/>
                        </a:rPr>
                        <a:t>1 </a:t>
                      </a:r>
                      <a:r>
                        <a:rPr lang="en-US" sz="1100" b="1" dirty="0" smtClean="0">
                          <a:effectLst/>
                          <a:latin typeface="Sylfaen" panose="010A0502050306030303" pitchFamily="18" charset="0"/>
                        </a:rPr>
                        <a:t>Lab</a:t>
                      </a:r>
                      <a:endParaRPr lang="en-US" sz="1100" b="1" dirty="0">
                        <a:effectLst/>
                        <a:latin typeface="Sylfaen" panose="010A0502050306030303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 smtClean="0">
                          <a:effectLst/>
                          <a:latin typeface="Sylfaen" panose="010A0502050306030303" pitchFamily="18" charset="0"/>
                        </a:rPr>
                        <a:t>“</a:t>
                      </a:r>
                      <a:r>
                        <a:rPr lang="en-US" sz="1100" b="1" dirty="0" smtClean="0">
                          <a:effectLst/>
                          <a:latin typeface="Sylfaen" panose="010A0502050306030303" pitchFamily="18" charset="0"/>
                        </a:rPr>
                        <a:t>Oncology Scientific Research Center</a:t>
                      </a:r>
                      <a:r>
                        <a:rPr lang="ka-GE" sz="1100" b="1" dirty="0" smtClean="0">
                          <a:effectLst/>
                          <a:latin typeface="Sylfaen" panose="010A0502050306030303" pitchFamily="18" charset="0"/>
                        </a:rPr>
                        <a:t>“</a:t>
                      </a:r>
                      <a:endParaRPr lang="en-US" sz="1100" b="1" dirty="0">
                        <a:effectLst/>
                        <a:latin typeface="Sylfaen" panose="010A0502050306030303" pitchFamily="18" charset="0"/>
                        <a:ea typeface="Arial" panose="020B0604020202020204" pitchFamily="34" charset="0"/>
                      </a:endParaRPr>
                    </a:p>
                  </a:txBody>
                  <a:tcPr marL="66253" marR="6625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Sylfaen" panose="010A0502050306030303" pitchFamily="18" charset="0"/>
                        </a:rPr>
                        <a:t>5</a:t>
                      </a:r>
                      <a:r>
                        <a:rPr lang="ka-GE" sz="1100" b="1">
                          <a:effectLst/>
                          <a:latin typeface="Sylfaen" panose="010A0502050306030303" pitchFamily="18" charset="0"/>
                        </a:rPr>
                        <a:t>00</a:t>
                      </a:r>
                      <a:endParaRPr lang="en-US" sz="1100" b="1">
                        <a:effectLst/>
                        <a:latin typeface="Sylfaen" panose="010A0502050306030303" pitchFamily="18" charset="0"/>
                        <a:ea typeface="Arial" panose="020B0604020202020204" pitchFamily="34" charset="0"/>
                      </a:endParaRPr>
                    </a:p>
                  </a:txBody>
                  <a:tcPr marL="66253" marR="66253" marT="0" marB="0"/>
                </a:tc>
              </a:tr>
              <a:tr h="1685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Sylfaen" panose="010A0502050306030303" pitchFamily="18" charset="0"/>
                          <a:ea typeface="+mn-ea"/>
                        </a:rPr>
                        <a:t>Kakheti</a:t>
                      </a:r>
                      <a:r>
                        <a:rPr lang="en-US" sz="1100" b="1" baseline="0" dirty="0" smtClean="0">
                          <a:effectLst/>
                          <a:latin typeface="Sylfaen" panose="010A0502050306030303" pitchFamily="18" charset="0"/>
                          <a:ea typeface="+mn-ea"/>
                        </a:rPr>
                        <a:t> </a:t>
                      </a:r>
                      <a:endParaRPr lang="en-US" sz="1100" b="1" dirty="0">
                        <a:effectLst/>
                        <a:latin typeface="Sylfaen" panose="010A0502050306030303" pitchFamily="18" charset="0"/>
                        <a:ea typeface="Arial" panose="020B0604020202020204" pitchFamily="34" charset="0"/>
                      </a:endParaRPr>
                    </a:p>
                  </a:txBody>
                  <a:tcPr marL="66253" marR="6625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Sylfaen" panose="010A0502050306030303" pitchFamily="18" charset="0"/>
                          <a:ea typeface="+mn-ea"/>
                        </a:rPr>
                        <a:t>No</a:t>
                      </a:r>
                      <a:endParaRPr lang="en-US" sz="1100" b="1" dirty="0">
                        <a:effectLst/>
                        <a:latin typeface="Sylfaen" panose="010A0502050306030303" pitchFamily="18" charset="0"/>
                        <a:ea typeface="Arial" panose="020B0604020202020204" pitchFamily="34" charset="0"/>
                      </a:endParaRPr>
                    </a:p>
                  </a:txBody>
                  <a:tcPr marL="66253" marR="6625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Sylfaen" panose="010A0502050306030303" pitchFamily="18" charset="0"/>
                        </a:rPr>
                        <a:t> </a:t>
                      </a:r>
                      <a:endParaRPr lang="en-US" sz="1100" b="1">
                        <a:effectLst/>
                        <a:latin typeface="Sylfaen" panose="010A0502050306030303" pitchFamily="18" charset="0"/>
                        <a:ea typeface="Arial" panose="020B0604020202020204" pitchFamily="34" charset="0"/>
                      </a:endParaRPr>
                    </a:p>
                  </a:txBody>
                  <a:tcPr marL="66253" marR="66253" marT="0" marB="0"/>
                </a:tc>
              </a:tr>
              <a:tr h="32876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Sylfaen" panose="010A0502050306030303" pitchFamily="18" charset="0"/>
                          <a:ea typeface="+mn-ea"/>
                        </a:rPr>
                        <a:t>Tbilisi</a:t>
                      </a:r>
                      <a:endParaRPr lang="en-US" sz="1100" b="1" dirty="0">
                        <a:effectLst/>
                        <a:latin typeface="Sylfaen" panose="010A0502050306030303" pitchFamily="18" charset="0"/>
                        <a:ea typeface="Arial" panose="020B0604020202020204" pitchFamily="34" charset="0"/>
                      </a:endParaRPr>
                    </a:p>
                  </a:txBody>
                  <a:tcPr marL="66253" marR="6625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 b="1" dirty="0">
                          <a:effectLst/>
                          <a:latin typeface="Sylfaen" panose="010A0502050306030303" pitchFamily="18" charset="0"/>
                        </a:rPr>
                        <a:t>1</a:t>
                      </a:r>
                      <a:r>
                        <a:rPr lang="en-US" sz="1100" b="1" dirty="0">
                          <a:effectLst/>
                          <a:latin typeface="Sylfaen" panose="010A0502050306030303" pitchFamily="18" charset="0"/>
                        </a:rPr>
                        <a:t>5 </a:t>
                      </a:r>
                      <a:r>
                        <a:rPr lang="en-US" sz="1100" b="1" dirty="0" smtClean="0">
                          <a:effectLst/>
                          <a:latin typeface="Sylfaen" panose="010A0502050306030303" pitchFamily="18" charset="0"/>
                        </a:rPr>
                        <a:t>Labs</a:t>
                      </a:r>
                      <a:endParaRPr lang="en-US" sz="1100" b="1" dirty="0">
                        <a:effectLst/>
                        <a:latin typeface="Sylfaen" panose="010A0502050306030303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b="1" dirty="0" smtClean="0">
                          <a:effectLst/>
                          <a:latin typeface="Sylfaen" panose="010A0502050306030303" pitchFamily="18" charset="0"/>
                        </a:rPr>
                        <a:t>NCDC</a:t>
                      </a:r>
                      <a:r>
                        <a:rPr lang="en-US" sz="1100" b="1" baseline="0" dirty="0" smtClean="0">
                          <a:effectLst/>
                          <a:latin typeface="Sylfaen" panose="010A0502050306030303" pitchFamily="18" charset="0"/>
                        </a:rPr>
                        <a:t> / R. Lugar Center</a:t>
                      </a:r>
                      <a:endParaRPr lang="en-US" sz="1100" b="1" dirty="0">
                        <a:effectLst/>
                        <a:latin typeface="Sylfaen" panose="010A0502050306030303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b="1" dirty="0" err="1" smtClean="0">
                          <a:effectLst/>
                          <a:latin typeface="Sylfaen" panose="010A0502050306030303" pitchFamily="18" charset="0"/>
                        </a:rPr>
                        <a:t>Aversi</a:t>
                      </a:r>
                      <a:r>
                        <a:rPr lang="en-US" sz="1100" b="1" dirty="0" smtClean="0">
                          <a:effectLst/>
                          <a:latin typeface="Sylfaen" panose="010A0502050306030303" pitchFamily="18" charset="0"/>
                        </a:rPr>
                        <a:t> Clinic Ltd.</a:t>
                      </a:r>
                      <a:endParaRPr lang="en-US" sz="1100" b="1" dirty="0">
                        <a:effectLst/>
                        <a:latin typeface="Sylfaen" panose="010A0502050306030303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b="1" dirty="0" smtClean="0">
                          <a:effectLst/>
                          <a:latin typeface="Sylfaen" panose="010A0502050306030303" pitchFamily="18" charset="0"/>
                        </a:rPr>
                        <a:t>Molecular-Diagnostic</a:t>
                      </a:r>
                      <a:r>
                        <a:rPr lang="en-US" sz="1100" b="1" baseline="0" dirty="0" smtClean="0">
                          <a:effectLst/>
                          <a:latin typeface="Sylfaen" panose="010A0502050306030303" pitchFamily="18" charset="0"/>
                        </a:rPr>
                        <a:t> Center Ltd.</a:t>
                      </a:r>
                      <a:endParaRPr lang="en-US" sz="1100" b="1" dirty="0">
                        <a:effectLst/>
                        <a:latin typeface="Sylfaen" panose="010A0502050306030303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ka-GE" sz="1100" b="1" dirty="0" smtClean="0">
                          <a:effectLst/>
                          <a:latin typeface="Sylfaen" panose="010A0502050306030303" pitchFamily="18" charset="0"/>
                        </a:rPr>
                        <a:t>"</a:t>
                      </a:r>
                      <a:r>
                        <a:rPr lang="en-US" sz="1100" b="1" dirty="0" err="1" smtClean="0">
                          <a:effectLst/>
                          <a:latin typeface="Sylfaen" panose="010A0502050306030303" pitchFamily="18" charset="0"/>
                        </a:rPr>
                        <a:t>Megalab</a:t>
                      </a:r>
                      <a:r>
                        <a:rPr lang="ka-GE" sz="1100" b="1" dirty="0" smtClean="0">
                          <a:effectLst/>
                          <a:latin typeface="Sylfaen" panose="010A0502050306030303" pitchFamily="18" charset="0"/>
                        </a:rPr>
                        <a:t>“</a:t>
                      </a:r>
                      <a:r>
                        <a:rPr lang="en-US" sz="1100" b="1" dirty="0" smtClean="0">
                          <a:effectLst/>
                          <a:latin typeface="Sylfaen" panose="010A0502050306030303" pitchFamily="18" charset="0"/>
                        </a:rPr>
                        <a:t> JSC</a:t>
                      </a:r>
                      <a:endParaRPr lang="en-US" sz="1100" b="1" dirty="0">
                        <a:effectLst/>
                        <a:latin typeface="Sylfaen" panose="010A0502050306030303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b="1" dirty="0" err="1" smtClean="0">
                          <a:effectLst/>
                          <a:latin typeface="Sylfaen" panose="010A0502050306030303" pitchFamily="18" charset="0"/>
                        </a:rPr>
                        <a:t>Neolab</a:t>
                      </a:r>
                      <a:r>
                        <a:rPr lang="en-US" sz="1100" b="1" dirty="0" smtClean="0">
                          <a:effectLst/>
                          <a:latin typeface="Sylfaen" panose="010A0502050306030303" pitchFamily="18" charset="0"/>
                        </a:rPr>
                        <a:t> Clinic</a:t>
                      </a:r>
                      <a:endParaRPr lang="en-US" sz="1100" b="1" dirty="0">
                        <a:effectLst/>
                        <a:latin typeface="Sylfaen" panose="010A0502050306030303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b="1" dirty="0" smtClean="0">
                          <a:effectLst/>
                          <a:latin typeface="Sylfaen" panose="010A0502050306030303" pitchFamily="18" charset="0"/>
                        </a:rPr>
                        <a:t>First</a:t>
                      </a:r>
                      <a:r>
                        <a:rPr lang="en-US" sz="1100" b="1" baseline="0" dirty="0" smtClean="0">
                          <a:effectLst/>
                          <a:latin typeface="Sylfaen" panose="010A0502050306030303" pitchFamily="18" charset="0"/>
                        </a:rPr>
                        <a:t> University Clinic of the Medical University</a:t>
                      </a:r>
                      <a:endParaRPr lang="en-US" sz="1100" b="1" dirty="0">
                        <a:effectLst/>
                        <a:latin typeface="Sylfaen" panose="010A0502050306030303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b="1" dirty="0" smtClean="0">
                          <a:effectLst/>
                          <a:latin typeface="Sylfaen" panose="010A0502050306030303" pitchFamily="18" charset="0"/>
                        </a:rPr>
                        <a:t>“New Hospitals” Ltd.</a:t>
                      </a:r>
                      <a:endParaRPr lang="en-US" sz="1100" b="1" dirty="0">
                        <a:effectLst/>
                        <a:latin typeface="Sylfaen" panose="010A0502050306030303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b="1" dirty="0" smtClean="0">
                          <a:effectLst/>
                          <a:latin typeface="Sylfaen" panose="010A0502050306030303" pitchFamily="18" charset="0"/>
                        </a:rPr>
                        <a:t>“Med-Diagnostics” Ltd.</a:t>
                      </a:r>
                      <a:r>
                        <a:rPr lang="ka-GE" sz="1100" b="1" dirty="0">
                          <a:effectLst/>
                          <a:latin typeface="Sylfaen" panose="010A0502050306030303" pitchFamily="18" charset="0"/>
                        </a:rPr>
                        <a:t>		</a:t>
                      </a:r>
                      <a:endParaRPr lang="en-US" sz="1100" b="1" dirty="0">
                        <a:effectLst/>
                        <a:latin typeface="Sylfaen" panose="010A0502050306030303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b="1" dirty="0" smtClean="0">
                          <a:effectLst/>
                          <a:latin typeface="Sylfaen" panose="010A0502050306030303" pitchFamily="18" charset="0"/>
                        </a:rPr>
                        <a:t>Medical Center</a:t>
                      </a:r>
                      <a:r>
                        <a:rPr lang="ka-GE" sz="1100" b="1" dirty="0" smtClean="0">
                          <a:effectLst/>
                          <a:latin typeface="Sylfaen" panose="010A0502050306030303" pitchFamily="18" charset="0"/>
                        </a:rPr>
                        <a:t> “</a:t>
                      </a:r>
                      <a:r>
                        <a:rPr lang="en-US" sz="1100" b="1" dirty="0" err="1" smtClean="0">
                          <a:effectLst/>
                          <a:latin typeface="Sylfaen" panose="010A0502050306030303" pitchFamily="18" charset="0"/>
                        </a:rPr>
                        <a:t>Cito</a:t>
                      </a:r>
                      <a:r>
                        <a:rPr lang="ka-GE" sz="1100" b="1" dirty="0" smtClean="0">
                          <a:effectLst/>
                          <a:latin typeface="Sylfaen" panose="010A0502050306030303" pitchFamily="18" charset="0"/>
                        </a:rPr>
                        <a:t>"</a:t>
                      </a:r>
                      <a:endParaRPr lang="en-US" sz="1100" b="1" dirty="0">
                        <a:effectLst/>
                        <a:latin typeface="Sylfaen" panose="010A0502050306030303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b="1" dirty="0" smtClean="0">
                          <a:effectLst/>
                          <a:latin typeface="Sylfaen" panose="010A0502050306030303" pitchFamily="18" charset="0"/>
                        </a:rPr>
                        <a:t>JSC. Viral and Molecular Medicine Laboratory</a:t>
                      </a:r>
                      <a:r>
                        <a:rPr lang="en-US" sz="1100" b="1" baseline="0" dirty="0" smtClean="0">
                          <a:effectLst/>
                          <a:latin typeface="Sylfaen" panose="010A0502050306030303" pitchFamily="18" charset="0"/>
                        </a:rPr>
                        <a:t> of the Infectious Pathology, AIDS and Clinical Immunology Center </a:t>
                      </a:r>
                      <a:endParaRPr lang="en-US" sz="1100" b="1" dirty="0">
                        <a:effectLst/>
                        <a:latin typeface="Sylfaen" panose="010A0502050306030303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b="1" dirty="0" smtClean="0">
                          <a:effectLst/>
                          <a:latin typeface="Sylfaen" panose="010A0502050306030303" pitchFamily="18" charset="0"/>
                        </a:rPr>
                        <a:t>Genetics</a:t>
                      </a:r>
                      <a:r>
                        <a:rPr lang="en-US" sz="1100" b="1" baseline="0" dirty="0" smtClean="0">
                          <a:effectLst/>
                          <a:latin typeface="Sylfaen" panose="010A0502050306030303" pitchFamily="18" charset="0"/>
                        </a:rPr>
                        <a:t> National Laboratory Ltd.</a:t>
                      </a:r>
                      <a:endParaRPr lang="en-US" sz="1100" b="1" dirty="0">
                        <a:effectLst/>
                        <a:latin typeface="Sylfaen" panose="010A0502050306030303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b="1" dirty="0" smtClean="0">
                          <a:effectLst/>
                          <a:latin typeface="Sylfaen" panose="010A0502050306030303" pitchFamily="18" charset="0"/>
                        </a:rPr>
                        <a:t>State Laboratory</a:t>
                      </a:r>
                      <a:r>
                        <a:rPr lang="en-US" sz="1100" b="1" baseline="0" dirty="0" smtClean="0">
                          <a:effectLst/>
                          <a:latin typeface="Sylfaen" panose="010A0502050306030303" pitchFamily="18" charset="0"/>
                        </a:rPr>
                        <a:t> of the Ministry of Agriculture (Tbilisi)</a:t>
                      </a:r>
                      <a:endParaRPr lang="en-US" sz="1100" b="1" dirty="0">
                        <a:effectLst/>
                        <a:latin typeface="Sylfaen" panose="010A0502050306030303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b="1" dirty="0" smtClean="0">
                          <a:effectLst/>
                          <a:latin typeface="Sylfaen" panose="010A0502050306030303" pitchFamily="18" charset="0"/>
                        </a:rPr>
                        <a:t>JSC.  Tuberculosis</a:t>
                      </a:r>
                      <a:r>
                        <a:rPr lang="en-US" sz="1100" b="1" baseline="0" dirty="0" smtClean="0">
                          <a:effectLst/>
                          <a:latin typeface="Sylfaen" panose="010A0502050306030303" pitchFamily="18" charset="0"/>
                        </a:rPr>
                        <a:t> and Pulmonary Disease National Center</a:t>
                      </a:r>
                      <a:endParaRPr lang="en-US" sz="1100" b="1" dirty="0">
                        <a:effectLst/>
                        <a:latin typeface="Sylfaen" panose="010A0502050306030303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b="1" dirty="0" smtClean="0">
                          <a:effectLst/>
                          <a:latin typeface="Sylfaen" panose="010A0502050306030303" pitchFamily="18" charset="0"/>
                        </a:rPr>
                        <a:t>St. Michael</a:t>
                      </a:r>
                      <a:r>
                        <a:rPr lang="en-US" sz="1100" b="1" baseline="0" dirty="0" smtClean="0">
                          <a:effectLst/>
                          <a:latin typeface="Sylfaen" panose="010A0502050306030303" pitchFamily="18" charset="0"/>
                        </a:rPr>
                        <a:t> Archangel Clinic </a:t>
                      </a:r>
                      <a:endParaRPr lang="en-US" sz="1100" b="1" dirty="0">
                        <a:effectLst/>
                        <a:latin typeface="Sylfaen" panose="010A0502050306030303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b="1" dirty="0">
                          <a:effectLst/>
                          <a:latin typeface="Sylfaen" panose="010A0502050306030303" pitchFamily="18" charset="0"/>
                        </a:rPr>
                        <a:t>WRAIR</a:t>
                      </a:r>
                      <a:endParaRPr lang="en-US" sz="1100" b="1" dirty="0">
                        <a:effectLst/>
                        <a:latin typeface="Sylfaen" panose="010A0502050306030303" pitchFamily="18" charset="0"/>
                        <a:ea typeface="Arial" panose="020B0604020202020204" pitchFamily="34" charset="0"/>
                      </a:endParaRPr>
                    </a:p>
                  </a:txBody>
                  <a:tcPr marL="66253" marR="6625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Sylfaen" panose="010A0502050306030303" pitchFamily="18" charset="0"/>
                        </a:rPr>
                        <a:t>3500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Sylfaen" panose="010A0502050306030303" pitchFamily="18" charset="0"/>
                        </a:rPr>
                        <a:t>1000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Sylfaen" panose="010A0502050306030303" pitchFamily="18" charset="0"/>
                        </a:rPr>
                        <a:t>300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Sylfaen" panose="010A0502050306030303" pitchFamily="18" charset="0"/>
                        </a:rPr>
                        <a:t>200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Sylfaen" panose="010A0502050306030303" pitchFamily="18" charset="0"/>
                        </a:rPr>
                        <a:t>300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Sylfaen" panose="010A0502050306030303" pitchFamily="18" charset="0"/>
                        </a:rPr>
                        <a:t>50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Sylfaen" panose="010A0502050306030303" pitchFamily="18" charset="0"/>
                        </a:rPr>
                        <a:t>200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Sylfaen" panose="010A0502050306030303" pitchFamily="18" charset="0"/>
                        </a:rPr>
                        <a:t>300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Sylfaen" panose="010A0502050306030303" pitchFamily="18" charset="0"/>
                        </a:rPr>
                        <a:t>300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Sylfaen" panose="010A0502050306030303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Sylfaen" panose="010A0502050306030303" pitchFamily="18" charset="0"/>
                        </a:rPr>
                        <a:t>500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Sylfaen" panose="010A0502050306030303" pitchFamily="18" charset="0"/>
                        </a:rPr>
                        <a:t>100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Sylfaen" panose="010A0502050306030303" pitchFamily="18" charset="0"/>
                        </a:rPr>
                        <a:t>50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Sylfaen" panose="010A0502050306030303" pitchFamily="18" charset="0"/>
                        </a:rPr>
                        <a:t>100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Sylfaen" panose="010A0502050306030303" pitchFamily="18" charset="0"/>
                        </a:rPr>
                        <a:t>100</a:t>
                      </a:r>
                      <a:endParaRPr lang="en-US" sz="1100" b="1" dirty="0">
                        <a:effectLst/>
                        <a:latin typeface="Sylfaen" panose="010A0502050306030303" pitchFamily="18" charset="0"/>
                        <a:ea typeface="Arial" panose="020B0604020202020204" pitchFamily="34" charset="0"/>
                      </a:endParaRPr>
                    </a:p>
                  </a:txBody>
                  <a:tcPr marL="66253" marR="66253" marT="0" marB="0"/>
                </a:tc>
              </a:tr>
            </a:tbl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6165850"/>
            <a:ext cx="12192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en-US" sz="1800" b="1">
              <a:solidFill>
                <a:srgbClr val="FFFFFF"/>
              </a:solidFill>
            </a:endParaRPr>
          </a:p>
        </p:txBody>
      </p:sp>
      <p:pic>
        <p:nvPicPr>
          <p:cNvPr id="8" name="Picture 1030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165850"/>
            <a:ext cx="1200151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258887" y="6375400"/>
            <a:ext cx="705908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FFFFFF"/>
                </a:solidFill>
              </a:rPr>
              <a:t>National Center for Disease Control  &amp; </a:t>
            </a:r>
            <a:r>
              <a:rPr lang="en-US" altLang="en-US" sz="1600" b="1" dirty="0">
                <a:solidFill>
                  <a:srgbClr val="FFFFFF"/>
                </a:solidFill>
              </a:rPr>
              <a:t>Public</a:t>
            </a:r>
            <a:r>
              <a:rPr lang="en-US" altLang="en-US" sz="1400" b="1" dirty="0">
                <a:solidFill>
                  <a:srgbClr val="FFFFFF"/>
                </a:solidFill>
              </a:rPr>
              <a:t> Health</a:t>
            </a:r>
            <a:endParaRPr lang="ru-RU" altLang="en-US" sz="1400" b="1" dirty="0">
              <a:solidFill>
                <a:srgbClr val="FFFFFF"/>
              </a:solidFill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7451725" y="6381750"/>
            <a:ext cx="165523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a-GE" sz="1400">
                <a:solidFill>
                  <a:srgbClr val="FFFFFF"/>
                </a:solidFill>
                <a:latin typeface="Arial" panose="020B0604020202020204" pitchFamily="34" charset="0"/>
              </a:rPr>
              <a:t>www.ncdc.ge</a:t>
            </a:r>
            <a:endParaRPr lang="ru-RU" altLang="ka-GE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83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41" y="0"/>
            <a:ext cx="10729608" cy="6858000"/>
          </a:xfrm>
        </p:spPr>
      </p:pic>
    </p:spTree>
    <p:extLst>
      <p:ext uri="{BB962C8B-B14F-4D97-AF65-F5344CB8AC3E}">
        <p14:creationId xmlns:p14="http://schemas.microsoft.com/office/powerpoint/2010/main" val="242952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026" y="0"/>
            <a:ext cx="10826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87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81" y="0"/>
            <a:ext cx="10865796" cy="6858000"/>
          </a:xfrm>
        </p:spPr>
      </p:pic>
    </p:spTree>
    <p:extLst>
      <p:ext uri="{BB962C8B-B14F-4D97-AF65-F5344CB8AC3E}">
        <p14:creationId xmlns:p14="http://schemas.microsoft.com/office/powerpoint/2010/main" val="428048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19" y="0"/>
            <a:ext cx="108268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71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6" y="0"/>
            <a:ext cx="12173943" cy="686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46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42875" y="726383"/>
          <a:ext cx="5362604" cy="49578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6777"/>
                <a:gridCol w="3025827"/>
              </a:tblGrid>
              <a:tr h="5747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Countries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Incidence per </a:t>
                      </a:r>
                      <a:r>
                        <a:rPr lang="ka-G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100.000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population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Georgia</a:t>
                      </a:r>
                      <a:endParaRPr lang="ka-GE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25.9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2960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Slovakia</a:t>
                      </a:r>
                      <a:endParaRPr lang="ka-G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12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Greece</a:t>
                      </a:r>
                      <a:endParaRPr lang="ka-G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Hungary</a:t>
                      </a:r>
                      <a:endParaRPr lang="ka-G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25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Latvia</a:t>
                      </a:r>
                      <a:endParaRPr lang="ka-G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98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Lithuania</a:t>
                      </a:r>
                      <a:endParaRPr lang="ka-G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98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Croatia</a:t>
                      </a:r>
                      <a:endParaRPr lang="ka-G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98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Bulgaria</a:t>
                      </a:r>
                      <a:endParaRPr lang="ka-G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98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Slovenia</a:t>
                      </a:r>
                      <a:endParaRPr lang="ka-G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98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Albania</a:t>
                      </a:r>
                      <a:endParaRPr lang="ka-G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98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Czech Republic </a:t>
                      </a:r>
                      <a:endParaRPr lang="ka-GE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98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Estonia</a:t>
                      </a:r>
                      <a:endParaRPr lang="ka-G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982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Romania</a:t>
                      </a:r>
                      <a:endParaRPr lang="ka-G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153.9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98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Bosnia and Herzegovina</a:t>
                      </a:r>
                      <a:endParaRPr lang="ka-G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171.4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98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Serbia</a:t>
                      </a:r>
                      <a:endParaRPr lang="ka-G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191.3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98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Azerbaijan</a:t>
                      </a:r>
                      <a:endParaRPr lang="ka-G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210.7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98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Turkey</a:t>
                      </a:r>
                      <a:endParaRPr lang="ka-G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246.5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Macedonia</a:t>
                      </a:r>
                      <a:endParaRPr lang="ka-G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347.7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98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Russia</a:t>
                      </a:r>
                      <a:endParaRPr lang="ka-G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475.7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98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Belarus</a:t>
                      </a:r>
                      <a:endParaRPr lang="ka-G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677.3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98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Armenia</a:t>
                      </a:r>
                      <a:endParaRPr lang="ka-G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988.2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6165850"/>
            <a:ext cx="12192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en-US" sz="1800" b="1">
              <a:solidFill>
                <a:srgbClr val="FFFFFF"/>
              </a:solidFill>
            </a:endParaRPr>
          </a:p>
        </p:txBody>
      </p:sp>
      <p:pic>
        <p:nvPicPr>
          <p:cNvPr id="8" name="Picture 1030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165850"/>
            <a:ext cx="1200151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258887" y="6375400"/>
            <a:ext cx="705908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FFFFFF"/>
                </a:solidFill>
              </a:rPr>
              <a:t>National Center for Disease Control  &amp; </a:t>
            </a:r>
            <a:r>
              <a:rPr lang="en-US" altLang="en-US" sz="1600" b="1" dirty="0">
                <a:solidFill>
                  <a:srgbClr val="FFFFFF"/>
                </a:solidFill>
              </a:rPr>
              <a:t>Public</a:t>
            </a:r>
            <a:r>
              <a:rPr lang="en-US" altLang="en-US" sz="1400" b="1" dirty="0">
                <a:solidFill>
                  <a:srgbClr val="FFFFFF"/>
                </a:solidFill>
              </a:rPr>
              <a:t> Health</a:t>
            </a:r>
            <a:endParaRPr lang="ru-RU" altLang="en-US" sz="1400" b="1" dirty="0">
              <a:solidFill>
                <a:srgbClr val="FFFFFF"/>
              </a:solidFill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7451725" y="6381750"/>
            <a:ext cx="165523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a-GE" sz="1400">
                <a:solidFill>
                  <a:srgbClr val="FFFFFF"/>
                </a:solidFill>
                <a:latin typeface="Arial" panose="020B0604020202020204" pitchFamily="34" charset="0"/>
              </a:rPr>
              <a:t>www.ncdc.ge</a:t>
            </a:r>
            <a:endParaRPr lang="ru-RU" altLang="ka-GE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8731" y="144216"/>
            <a:ext cx="7454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Incidence </a:t>
            </a:r>
            <a:r>
              <a:rPr lang="en-US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by countries per </a:t>
            </a:r>
            <a:r>
              <a:rPr lang="ka-GE" b="1" dirty="0">
                <a:solidFill>
                  <a:srgbClr val="000000"/>
                </a:solidFill>
                <a:latin typeface="Calibri" panose="020F0502020204030204" pitchFamily="34" charset="0"/>
              </a:rPr>
              <a:t>100.000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population</a:t>
            </a:r>
            <a:endParaRPr lang="ka-GE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6064469" y="726383"/>
          <a:ext cx="5362604" cy="49857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6777"/>
                <a:gridCol w="3025827"/>
              </a:tblGrid>
              <a:tr h="574766"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Incidence of last two weeks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ka-G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100.000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population</a:t>
                      </a:r>
                      <a:endParaRPr lang="ka-G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Countries</a:t>
                      </a:r>
                      <a:endParaRPr lang="ka-G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</a:tr>
              <a:tr h="2786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Latvia</a:t>
                      </a:r>
                      <a:endParaRPr lang="ka-G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60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Hungary</a:t>
                      </a:r>
                      <a:endParaRPr lang="ka-G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1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Estonia</a:t>
                      </a:r>
                      <a:endParaRPr lang="ka-G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Georgia</a:t>
                      </a:r>
                      <a:endParaRPr lang="ka-G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Lithuania</a:t>
                      </a:r>
                      <a:endParaRPr lang="ka-GE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25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Greece</a:t>
                      </a:r>
                      <a:endParaRPr lang="ka-G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98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Slovakia</a:t>
                      </a:r>
                      <a:endParaRPr lang="ka-G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98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Slovenia</a:t>
                      </a:r>
                      <a:endParaRPr lang="ka-G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98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Czechia</a:t>
                      </a:r>
                      <a:endParaRPr lang="ka-G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98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Croatia</a:t>
                      </a:r>
                      <a:endParaRPr lang="ka-G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98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Turkey</a:t>
                      </a:r>
                      <a:endParaRPr lang="ka-G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98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Bulgaria</a:t>
                      </a:r>
                      <a:endParaRPr lang="ka-G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98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Albania</a:t>
                      </a:r>
                      <a:endParaRPr lang="ka-G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98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Serbia</a:t>
                      </a:r>
                      <a:endParaRPr lang="ka-G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98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Bosnia and Herzegovina</a:t>
                      </a:r>
                      <a:endParaRPr lang="ka-G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98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Belarus</a:t>
                      </a:r>
                      <a:endParaRPr lang="ka-G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98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56.35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Russia</a:t>
                      </a:r>
                      <a:endParaRPr lang="ka-G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70.18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Azerbaijan</a:t>
                      </a:r>
                      <a:endParaRPr lang="ka-G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98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Macedonia</a:t>
                      </a:r>
                      <a:endParaRPr lang="ka-G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98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Romania</a:t>
                      </a:r>
                      <a:endParaRPr lang="ka-G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98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270.5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Armenia</a:t>
                      </a:r>
                      <a:endParaRPr lang="ka-G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8632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02597" y="571005"/>
          <a:ext cx="4905431" cy="54356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7445"/>
                <a:gridCol w="3387986"/>
              </a:tblGrid>
              <a:tr h="3312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Countries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Incidence per </a:t>
                      </a:r>
                      <a:r>
                        <a:rPr lang="ka-G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100.000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population</a:t>
                      </a:r>
                      <a:endParaRPr lang="ka-G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</a:tr>
              <a:tr h="189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Georgia</a:t>
                      </a:r>
                      <a:endParaRPr lang="ka-G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1890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Slovakia</a:t>
                      </a:r>
                      <a:endParaRPr lang="ka-G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90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Greece</a:t>
                      </a:r>
                      <a:endParaRPr lang="ka-G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90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Hungary</a:t>
                      </a:r>
                      <a:endParaRPr lang="ka-G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90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Latvia</a:t>
                      </a:r>
                      <a:endParaRPr lang="ka-G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90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Lithuania</a:t>
                      </a:r>
                      <a:endParaRPr lang="ka-G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9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Croatia</a:t>
                      </a:r>
                      <a:endParaRPr lang="ka-G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9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Slovenia</a:t>
                      </a:r>
                      <a:endParaRPr lang="ka-G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9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Bulgaria</a:t>
                      </a:r>
                      <a:endParaRPr lang="ka-G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87.8</a:t>
                      </a:r>
                    </a:p>
                  </a:txBody>
                  <a:tcPr marL="9525" marR="9525" marT="9525" marB="0" anchor="b"/>
                </a:tc>
              </a:tr>
              <a:tr h="189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Poland</a:t>
                      </a:r>
                      <a:endParaRPr lang="ka-G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95.5</a:t>
                      </a:r>
                    </a:p>
                  </a:txBody>
                  <a:tcPr marL="9525" marR="9525" marT="9525" marB="0" anchor="b"/>
                </a:tc>
              </a:tr>
              <a:tr h="189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Czech</a:t>
                      </a:r>
                      <a:endParaRPr lang="ka-G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116.9</a:t>
                      </a:r>
                    </a:p>
                  </a:txBody>
                  <a:tcPr marL="9525" marR="9525" marT="9525" marB="0" anchor="b"/>
                </a:tc>
              </a:tr>
              <a:tr h="189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Finland</a:t>
                      </a:r>
                      <a:endParaRPr lang="ka-G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525" marR="9525" marT="9525" marB="0" anchor="b"/>
                </a:tc>
              </a:tr>
              <a:tr h="189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Estonia</a:t>
                      </a:r>
                      <a:endParaRPr lang="ka-G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</a:tr>
              <a:tr h="189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Romania</a:t>
                      </a:r>
                      <a:endParaRPr lang="ka-G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9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Malta</a:t>
                      </a:r>
                      <a:endParaRPr lang="ka-G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152.2</a:t>
                      </a:r>
                    </a:p>
                  </a:txBody>
                  <a:tcPr marL="9525" marR="9525" marT="9525" marB="0" anchor="b"/>
                </a:tc>
              </a:tr>
              <a:tr h="189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Austria</a:t>
                      </a:r>
                      <a:endParaRPr lang="ka-G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203.9</a:t>
                      </a:r>
                    </a:p>
                  </a:txBody>
                  <a:tcPr marL="9525" marR="9525" marT="9525" marB="0" anchor="b"/>
                </a:tc>
              </a:tr>
              <a:tr h="189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Denmark</a:t>
                      </a:r>
                      <a:endParaRPr lang="ka-G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9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Germany</a:t>
                      </a:r>
                      <a:endParaRPr lang="ka-G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235.9</a:t>
                      </a:r>
                    </a:p>
                  </a:txBody>
                  <a:tcPr marL="9525" marR="9525" marT="9525" marB="0" anchor="b"/>
                </a:tc>
              </a:tr>
              <a:tr h="189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France</a:t>
                      </a:r>
                      <a:endParaRPr lang="ka-G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255.8</a:t>
                      </a:r>
                    </a:p>
                  </a:txBody>
                  <a:tcPr marL="9525" marR="9525" marT="9525" marB="0" anchor="b"/>
                </a:tc>
              </a:tr>
              <a:tr h="189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Netherlands</a:t>
                      </a:r>
                      <a:endParaRPr lang="ka-G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295.4</a:t>
                      </a:r>
                    </a:p>
                  </a:txBody>
                  <a:tcPr marL="9525" marR="9525" marT="9525" marB="0" anchor="b"/>
                </a:tc>
              </a:tr>
              <a:tr h="189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Italy</a:t>
                      </a:r>
                      <a:endParaRPr lang="ka-G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</a:t>
                      </a:r>
                    </a:p>
                  </a:txBody>
                  <a:tcPr marL="9525" marR="9525" marT="9525" marB="0" anchor="b"/>
                </a:tc>
              </a:tr>
              <a:tr h="189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Portugal</a:t>
                      </a:r>
                      <a:endParaRPr lang="ka-G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432.8</a:t>
                      </a:r>
                    </a:p>
                  </a:txBody>
                  <a:tcPr marL="9525" marR="9525" marT="9525" marB="0" anchor="b"/>
                </a:tc>
              </a:tr>
              <a:tr h="189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Ireland</a:t>
                      </a:r>
                      <a:endParaRPr lang="ka-G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516.9</a:t>
                      </a:r>
                    </a:p>
                  </a:txBody>
                  <a:tcPr marL="9525" marR="9525" marT="9525" marB="0" anchor="b"/>
                </a:tc>
              </a:tr>
              <a:tr h="189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Belgium</a:t>
                      </a:r>
                      <a:endParaRPr lang="ka-G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535.1</a:t>
                      </a:r>
                    </a:p>
                  </a:txBody>
                  <a:tcPr marL="9525" marR="9525" marT="9525" marB="0" anchor="b"/>
                </a:tc>
              </a:tr>
              <a:tr h="189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Spain</a:t>
                      </a:r>
                      <a:endParaRPr lang="ka-G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636.6</a:t>
                      </a:r>
                    </a:p>
                  </a:txBody>
                  <a:tcPr marL="9525" marR="9525" marT="9525" marB="0" anchor="b"/>
                </a:tc>
              </a:tr>
              <a:tr h="189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Sweden</a:t>
                      </a:r>
                      <a:endParaRPr lang="ka-G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701.1</a:t>
                      </a:r>
                    </a:p>
                  </a:txBody>
                  <a:tcPr marL="9525" marR="9525" marT="9525" marB="0" anchor="b"/>
                </a:tc>
              </a:tr>
              <a:tr h="189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Luxemburg</a:t>
                      </a:r>
                      <a:endParaRPr lang="ka-G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722.3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165850"/>
            <a:ext cx="12192000" cy="69215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en-US" sz="1800" b="1">
              <a:solidFill>
                <a:srgbClr val="FFFFFF"/>
              </a:solidFill>
            </a:endParaRPr>
          </a:p>
        </p:txBody>
      </p:sp>
      <p:pic>
        <p:nvPicPr>
          <p:cNvPr id="6" name="Picture 1030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165850"/>
            <a:ext cx="1200151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58887" y="6375400"/>
            <a:ext cx="705908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FFFFFF"/>
                </a:solidFill>
              </a:rPr>
              <a:t>National Center for Disease Control  &amp; </a:t>
            </a:r>
            <a:r>
              <a:rPr lang="en-US" altLang="en-US" sz="1600" b="1" dirty="0">
                <a:solidFill>
                  <a:srgbClr val="FFFFFF"/>
                </a:solidFill>
              </a:rPr>
              <a:t>Public</a:t>
            </a:r>
            <a:r>
              <a:rPr lang="en-US" altLang="en-US" sz="1400" b="1" dirty="0">
                <a:solidFill>
                  <a:srgbClr val="FFFFFF"/>
                </a:solidFill>
              </a:rPr>
              <a:t> Health</a:t>
            </a:r>
            <a:endParaRPr lang="ru-RU" altLang="en-US" sz="1400" b="1" dirty="0">
              <a:solidFill>
                <a:srgbClr val="FFFFFF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451725" y="6381750"/>
            <a:ext cx="165523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a-GE" sz="1400">
                <a:solidFill>
                  <a:srgbClr val="FFFFFF"/>
                </a:solidFill>
                <a:latin typeface="Arial" panose="020B0604020202020204" pitchFamily="34" charset="0"/>
              </a:rPr>
              <a:t>www.ncdc.ge</a:t>
            </a:r>
            <a:endParaRPr lang="ru-RU" altLang="ka-GE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8731" y="139336"/>
            <a:ext cx="7454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EU countries i</a:t>
            </a:r>
            <a:r>
              <a:rPr lang="en-US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ncidence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per </a:t>
            </a:r>
            <a:r>
              <a:rPr lang="ka-GE" b="1" dirty="0">
                <a:solidFill>
                  <a:srgbClr val="000000"/>
                </a:solidFill>
                <a:latin typeface="Calibri" panose="020F0502020204030204" pitchFamily="34" charset="0"/>
              </a:rPr>
              <a:t>100.000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population</a:t>
            </a:r>
            <a:endParaRPr lang="ka-GE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6418218" y="508668"/>
          <a:ext cx="4901425" cy="55587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7769"/>
                <a:gridCol w="3373656"/>
              </a:tblGrid>
              <a:tr h="485788">
                <a:tc>
                  <a:txBody>
                    <a:bodyPr/>
                    <a:lstStyle/>
                    <a:p>
                      <a:pPr algn="l" fontAlgn="b"/>
                      <a:r>
                        <a:rPr lang="ka-G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Incidence of last two weeks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ka-G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100.000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population</a:t>
                      </a:r>
                      <a:endParaRPr lang="ka-G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Countries</a:t>
                      </a:r>
                      <a:endParaRPr lang="ka-G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</a:tr>
              <a:tr h="1818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Latvia</a:t>
                      </a:r>
                      <a:endParaRPr lang="ka-G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18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Hungary</a:t>
                      </a:r>
                      <a:endParaRPr lang="ka-G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18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Estonia</a:t>
                      </a:r>
                      <a:endParaRPr lang="ka-G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18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Gerogia</a:t>
                      </a:r>
                      <a:endParaRPr lang="ka-G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1818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Malta</a:t>
                      </a:r>
                      <a:endParaRPr lang="ka-G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18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Lithuania</a:t>
                      </a:r>
                      <a:endParaRPr lang="ka-G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18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Finland</a:t>
                      </a:r>
                      <a:endParaRPr lang="ka-G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18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Greece</a:t>
                      </a:r>
                      <a:endParaRPr lang="ka-G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18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Ireland</a:t>
                      </a:r>
                      <a:endParaRPr lang="ka-G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18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Slovakia</a:t>
                      </a:r>
                      <a:endParaRPr lang="ka-G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18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Italy</a:t>
                      </a:r>
                      <a:endParaRPr lang="ka-G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18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Denmark</a:t>
                      </a:r>
                      <a:endParaRPr lang="ka-G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18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Netherlands</a:t>
                      </a:r>
                      <a:endParaRPr lang="ka-G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18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Germnay</a:t>
                      </a:r>
                      <a:endParaRPr lang="ka-G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18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Spain</a:t>
                      </a:r>
                      <a:endParaRPr lang="ka-G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18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Slovenia</a:t>
                      </a:r>
                      <a:endParaRPr lang="ka-G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18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France</a:t>
                      </a:r>
                      <a:endParaRPr lang="ka-G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18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Poland</a:t>
                      </a:r>
                      <a:endParaRPr lang="ka-G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18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Austria</a:t>
                      </a:r>
                      <a:endParaRPr lang="ka-G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18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Belgium</a:t>
                      </a:r>
                      <a:endParaRPr lang="ka-G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18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Czech</a:t>
                      </a:r>
                      <a:endParaRPr lang="ka-G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18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Croatia</a:t>
                      </a:r>
                      <a:endParaRPr lang="ka-G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18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Bulgaria</a:t>
                      </a:r>
                      <a:endParaRPr lang="ka-G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18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Portugal</a:t>
                      </a:r>
                      <a:endParaRPr lang="ka-G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18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Luxemburg</a:t>
                      </a:r>
                      <a:endParaRPr lang="ka-G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18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Sweden</a:t>
                      </a:r>
                      <a:endParaRPr lang="ka-G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18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Romania</a:t>
                      </a:r>
                      <a:endParaRPr lang="ka-G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6426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2782888" y="6375400"/>
            <a:ext cx="52943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FFFF"/>
                </a:solidFill>
              </a:rPr>
              <a:t>National Center for Disease Control  &amp; </a:t>
            </a:r>
            <a:r>
              <a:rPr lang="en-US" altLang="en-US" sz="1600" b="1">
                <a:solidFill>
                  <a:srgbClr val="FFFFFF"/>
                </a:solidFill>
              </a:rPr>
              <a:t>Public</a:t>
            </a:r>
            <a:r>
              <a:rPr lang="en-US" altLang="en-US" sz="1400" b="1">
                <a:solidFill>
                  <a:srgbClr val="FFFFFF"/>
                </a:solidFill>
              </a:rPr>
              <a:t> Health</a:t>
            </a:r>
            <a:endParaRPr lang="ru-RU" altLang="en-US" sz="1400" b="1">
              <a:solidFill>
                <a:srgbClr val="FFFFFF"/>
              </a:solidFill>
            </a:endParaRPr>
          </a:p>
        </p:txBody>
      </p:sp>
      <p:sp>
        <p:nvSpPr>
          <p:cNvPr id="7173" name="Text Box 8"/>
          <p:cNvSpPr txBox="1">
            <a:spLocks noChangeArrowheads="1"/>
          </p:cNvSpPr>
          <p:nvPr/>
        </p:nvSpPr>
        <p:spPr bwMode="auto">
          <a:xfrm>
            <a:off x="8975726" y="6381751"/>
            <a:ext cx="1241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a-GE" sz="1400">
                <a:solidFill>
                  <a:srgbClr val="FFFFFF"/>
                </a:solidFill>
                <a:latin typeface="Arial" panose="020B0604020202020204" pitchFamily="34" charset="0"/>
              </a:rPr>
              <a:t>www.ncdc.ge</a:t>
            </a:r>
            <a:endParaRPr lang="ru-RU" altLang="ka-GE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174" name="TextBox 1"/>
          <p:cNvSpPr txBox="1">
            <a:spLocks noChangeArrowheads="1"/>
          </p:cNvSpPr>
          <p:nvPr/>
        </p:nvSpPr>
        <p:spPr bwMode="auto">
          <a:xfrm>
            <a:off x="525293" y="425451"/>
            <a:ext cx="114980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COVID - 19 confirmed cases per 100,000 of population by the place of exposure (n = 800)</a:t>
            </a:r>
            <a:r>
              <a:rPr lang="en-US" altLang="en-US" sz="2400" dirty="0"/>
              <a:t> </a:t>
            </a:r>
          </a:p>
        </p:txBody>
      </p:sp>
      <p:pic>
        <p:nvPicPr>
          <p:cNvPr id="7175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195" y="1284265"/>
            <a:ext cx="10651787" cy="5429273"/>
          </a:xfrm>
        </p:spPr>
      </p:pic>
    </p:spTree>
    <p:extLst>
      <p:ext uri="{BB962C8B-B14F-4D97-AF65-F5344CB8AC3E}">
        <p14:creationId xmlns:p14="http://schemas.microsoft.com/office/powerpoint/2010/main" val="273048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651" y="227103"/>
            <a:ext cx="11468911" cy="730506"/>
          </a:xfrm>
        </p:spPr>
        <p:txBody>
          <a:bodyPr>
            <a:noAutofit/>
          </a:bodyPr>
          <a:lstStyle/>
          <a:p>
            <a:r>
              <a:rPr lang="en-US" sz="2400" b="1" kern="0" dirty="0">
                <a:solidFill>
                  <a:sysClr val="windowText" lastClr="000000"/>
                </a:solidFill>
                <a:latin typeface="Sylfaen" panose="010A0502050306030303" pitchFamily="18" charset="0"/>
              </a:rPr>
              <a:t>COVID-19 </a:t>
            </a:r>
            <a:r>
              <a:rPr lang="en-US" sz="2400" b="1" kern="0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Confirmed vs Recovered on a Daily Basis</a:t>
            </a:r>
            <a:r>
              <a:rPr lang="ka-GE" sz="2400" b="1" kern="0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, </a:t>
            </a:r>
            <a:r>
              <a:rPr lang="en-US" sz="2400" b="1" kern="0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0</a:t>
            </a:r>
            <a:r>
              <a:rPr lang="en-US" sz="2400" b="1" kern="0" dirty="0">
                <a:solidFill>
                  <a:sysClr val="windowText" lastClr="000000"/>
                </a:solidFill>
                <a:latin typeface="Sylfaen" panose="010A0502050306030303" pitchFamily="18" charset="0"/>
              </a:rPr>
              <a:t>7</a:t>
            </a:r>
            <a:r>
              <a:rPr lang="ka-GE" sz="2400" b="1" kern="0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/</a:t>
            </a:r>
            <a:r>
              <a:rPr lang="en-US" sz="2400" b="1" kern="0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0</a:t>
            </a:r>
            <a:r>
              <a:rPr lang="en-US" sz="2400" b="1" kern="0" dirty="0">
                <a:solidFill>
                  <a:sysClr val="windowText" lastClr="000000"/>
                </a:solidFill>
                <a:latin typeface="Sylfaen" panose="010A0502050306030303" pitchFamily="18" charset="0"/>
              </a:rPr>
              <a:t>7</a:t>
            </a:r>
            <a:r>
              <a:rPr lang="ka-GE" sz="2400" b="1" kern="0" dirty="0" smtClean="0">
                <a:solidFill>
                  <a:sysClr val="windowText" lastClr="000000"/>
                </a:solidFill>
                <a:latin typeface="Sylfaen" panose="010A0502050306030303" pitchFamily="18" charset="0"/>
              </a:rPr>
              <a:t>/</a:t>
            </a:r>
            <a:r>
              <a:rPr lang="en-US" sz="2400" b="1" kern="0" dirty="0">
                <a:solidFill>
                  <a:sysClr val="windowText" lastClr="000000"/>
                </a:solidFill>
                <a:latin typeface="Sylfaen" panose="010A0502050306030303" pitchFamily="18" charset="0"/>
              </a:rPr>
              <a:t>2020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369651" y="957609"/>
          <a:ext cx="11614826" cy="5705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180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292" y="102622"/>
            <a:ext cx="9756405" cy="763139"/>
          </a:xfrm>
        </p:spPr>
        <p:txBody>
          <a:bodyPr>
            <a:noAutofit/>
          </a:bodyPr>
          <a:lstStyle/>
          <a:p>
            <a:r>
              <a:rPr lang="en-US" sz="2800" b="1" kern="0" dirty="0">
                <a:solidFill>
                  <a:sysClr val="windowText" lastClr="000000"/>
                </a:solidFill>
                <a:latin typeface="+mn-lt"/>
              </a:rPr>
              <a:t>COVID-</a:t>
            </a:r>
            <a:r>
              <a:rPr lang="ka-GE" sz="2800" b="1" kern="0" dirty="0">
                <a:solidFill>
                  <a:sysClr val="windowText" lastClr="000000"/>
                </a:solidFill>
                <a:latin typeface="+mn-lt"/>
              </a:rPr>
              <a:t>19</a:t>
            </a:r>
            <a:r>
              <a:rPr lang="en-US" sz="2800" b="1" kern="0" dirty="0">
                <a:solidFill>
                  <a:sysClr val="windowText" lastClr="000000"/>
                </a:solidFill>
                <a:latin typeface="+mn-lt"/>
              </a:rPr>
              <a:t> Confirmed Cases in Georgia, </a:t>
            </a:r>
            <a:r>
              <a:rPr lang="en-US" sz="2800" b="1" kern="0" dirty="0" smtClean="0">
                <a:solidFill>
                  <a:sysClr val="windowText" lastClr="000000"/>
                </a:solidFill>
                <a:latin typeface="+mn-lt"/>
              </a:rPr>
              <a:t>08/07/2020</a:t>
            </a:r>
            <a:endParaRPr lang="en-US" sz="2800" dirty="0">
              <a:latin typeface="+mn-lt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150559" y="1089497"/>
          <a:ext cx="11833918" cy="6254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79380" y="3453632"/>
            <a:ext cx="1315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0000"/>
                </a:solidFill>
              </a:rPr>
              <a:t>Suspension of Educational process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110178" y="3929974"/>
            <a:ext cx="1" cy="2393005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932866" y="2612035"/>
            <a:ext cx="1312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0000"/>
                </a:solidFill>
              </a:rPr>
              <a:t>State of Emergency Declared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660425" y="3020437"/>
            <a:ext cx="2015" cy="2738337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72241" y="2242703"/>
            <a:ext cx="141778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0000"/>
                </a:solidFill>
              </a:rPr>
              <a:t>Lockdown</a:t>
            </a:r>
            <a:r>
              <a:rPr lang="en-US" sz="900" b="1" dirty="0">
                <a:solidFill>
                  <a:srgbClr val="FF0000"/>
                </a:solidFill>
              </a:rPr>
              <a:t> of </a:t>
            </a:r>
            <a:r>
              <a:rPr lang="en-US" sz="900" b="1" dirty="0" err="1">
                <a:solidFill>
                  <a:srgbClr val="FF0000"/>
                </a:solidFill>
              </a:rPr>
              <a:t>Bolnisi</a:t>
            </a:r>
            <a:r>
              <a:rPr lang="en-US" sz="900" b="1" dirty="0">
                <a:solidFill>
                  <a:srgbClr val="FF0000"/>
                </a:solidFill>
              </a:rPr>
              <a:t> &amp; </a:t>
            </a:r>
            <a:r>
              <a:rPr lang="en-US" sz="900" b="1" dirty="0" err="1">
                <a:solidFill>
                  <a:srgbClr val="FF0000"/>
                </a:solidFill>
              </a:rPr>
              <a:t>Marneuli</a:t>
            </a:r>
            <a:endParaRPr lang="en-US" sz="900" b="1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888106" y="2560805"/>
            <a:ext cx="0" cy="3197969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318608" y="1959310"/>
            <a:ext cx="28963" cy="369246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"/>
          <p:cNvSpPr txBox="1"/>
          <p:nvPr/>
        </p:nvSpPr>
        <p:spPr>
          <a:xfrm>
            <a:off x="2882333" y="1702192"/>
            <a:ext cx="15291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smtClean="0">
                <a:solidFill>
                  <a:srgbClr val="FF0000"/>
                </a:solidFill>
              </a:rPr>
              <a:t>Total Quarantine</a:t>
            </a:r>
            <a:endParaRPr lang="en-US" sz="1000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755177" y="3805540"/>
            <a:ext cx="10049" cy="1857127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2"/>
          <p:cNvSpPr txBox="1"/>
          <p:nvPr/>
        </p:nvSpPr>
        <p:spPr>
          <a:xfrm>
            <a:off x="5291594" y="3453632"/>
            <a:ext cx="15291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smtClean="0">
                <a:solidFill>
                  <a:srgbClr val="FF0000"/>
                </a:solidFill>
              </a:rPr>
              <a:t>De-escalation 27/04</a:t>
            </a:r>
            <a:endParaRPr lang="en-US" sz="1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8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23" y="181231"/>
            <a:ext cx="10077419" cy="630196"/>
          </a:xfrm>
        </p:spPr>
        <p:txBody>
          <a:bodyPr>
            <a:noAutofit/>
          </a:bodyPr>
          <a:lstStyle/>
          <a:p>
            <a:r>
              <a:rPr lang="en-US" sz="2800" b="1" kern="0" dirty="0" smtClean="0">
                <a:solidFill>
                  <a:sysClr val="windowText" lastClr="000000"/>
                </a:solidFill>
                <a:latin typeface="+mn-lt"/>
              </a:rPr>
              <a:t>No of</a:t>
            </a:r>
            <a:r>
              <a:rPr lang="ka-GE" sz="2800" b="1" kern="0" dirty="0" smtClean="0">
                <a:solidFill>
                  <a:sysClr val="windowText" lastClr="000000"/>
                </a:solidFill>
                <a:latin typeface="+mn-lt"/>
              </a:rPr>
              <a:t> </a:t>
            </a:r>
            <a:r>
              <a:rPr lang="en-US" sz="2800" b="1" kern="0" dirty="0" smtClean="0">
                <a:solidFill>
                  <a:sysClr val="windowText" lastClr="000000"/>
                </a:solidFill>
                <a:latin typeface="+mn-lt"/>
              </a:rPr>
              <a:t>PCR tests in Georgia, 07/07/2020</a:t>
            </a:r>
            <a:endParaRPr lang="en-US" sz="2800" b="1" dirty="0">
              <a:latin typeface="+mn-lt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5251313"/>
              </p:ext>
            </p:extLst>
          </p:nvPr>
        </p:nvGraphicFramePr>
        <p:xfrm>
          <a:off x="252919" y="811428"/>
          <a:ext cx="11939081" cy="5917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3673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8282</TotalTime>
  <Words>1527</Words>
  <Application>Microsoft Office PowerPoint</Application>
  <PresentationFormat>Widescreen</PresentationFormat>
  <Paragraphs>1067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Arial</vt:lpstr>
      <vt:lpstr>Calibri</vt:lpstr>
      <vt:lpstr>Calibri Light</vt:lpstr>
      <vt:lpstr>Sylfaen</vt:lpstr>
      <vt:lpstr>Symbol</vt:lpstr>
      <vt:lpstr>Times New Roman</vt:lpstr>
      <vt:lpstr>Office Theme</vt:lpstr>
      <vt:lpstr>COVID-19 in Georgia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COVID-19 Confirmed vs Recovered on a Daily Basis, 07/07/2020</vt:lpstr>
      <vt:lpstr>COVID-19 Confirmed Cases in Georgia, 08/07/2020</vt:lpstr>
      <vt:lpstr>No of PCR tests in Georgia, 07/07/2020</vt:lpstr>
      <vt:lpstr>Dynamics of Testing Samples Per Day</vt:lpstr>
      <vt:lpstr>Number of Antibody-based Tests</vt:lpstr>
      <vt:lpstr>EU Countries and Georgia PCR </vt:lpstr>
      <vt:lpstr> EU Countries and Georgia PCR + Rapid tests  </vt:lpstr>
      <vt:lpstr>EU Countries and Georgia PCR</vt:lpstr>
      <vt:lpstr>Tests Per confirmed Cases  (Georgia PCR)</vt:lpstr>
      <vt:lpstr>Tests Per confirmed Cases(Georgia  PCR+Rapid Test )</vt:lpstr>
      <vt:lpstr>Neighbor and Partner Countries (Georgia PCR)</vt:lpstr>
      <vt:lpstr>Neighbor and Partner Countries  (Georgia PCR+ rapid tests)</vt:lpstr>
      <vt:lpstr>Tests Per confirmed Cases  (Georgia PCR)</vt:lpstr>
      <vt:lpstr>Tests Per confirmed Cases(Georgia  PCR+Rapid Test )</vt:lpstr>
      <vt:lpstr>Daily Testing vs Testing per 1, 000, 000 Population</vt:lpstr>
      <vt:lpstr>Lab Capacity</vt:lpstr>
      <vt:lpstr>Lab Capacity (Continued)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USER-PC</dc:creator>
  <cp:lastModifiedBy>Elene Godziashvili</cp:lastModifiedBy>
  <cp:revision>308</cp:revision>
  <cp:lastPrinted>2020-07-08T08:10:19Z</cp:lastPrinted>
  <dcterms:created xsi:type="dcterms:W3CDTF">2020-02-14T08:01:34Z</dcterms:created>
  <dcterms:modified xsi:type="dcterms:W3CDTF">2020-07-08T08:25:15Z</dcterms:modified>
</cp:coreProperties>
</file>