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38"/>
  </p:notesMasterIdLst>
  <p:sldIdLst>
    <p:sldId id="256" r:id="rId2"/>
    <p:sldId id="288" r:id="rId3"/>
    <p:sldId id="289" r:id="rId4"/>
    <p:sldId id="257" r:id="rId5"/>
    <p:sldId id="259" r:id="rId6"/>
    <p:sldId id="258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9" r:id="rId15"/>
    <p:sldId id="267" r:id="rId16"/>
    <p:sldId id="268" r:id="rId17"/>
    <p:sldId id="270" r:id="rId18"/>
    <p:sldId id="271" r:id="rId19"/>
    <p:sldId id="272" r:id="rId20"/>
    <p:sldId id="273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91" r:id="rId31"/>
    <p:sldId id="284" r:id="rId32"/>
    <p:sldId id="292" r:id="rId33"/>
    <p:sldId id="285" r:id="rId34"/>
    <p:sldId id="286" r:id="rId35"/>
    <p:sldId id="293" r:id="rId36"/>
    <p:sldId id="290" r:id="rId3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94" d="100"/>
          <a:sy n="94" d="100"/>
        </p:scale>
        <p:origin x="-1284" y="-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/>
          </c:dPt>
          <c:dLbls>
            <c:dLbl>
              <c:idx val="0"/>
              <c:layout/>
              <c:dLblPos val="bestFit"/>
              <c:showLegendKey val="0"/>
              <c:showVal val="1"/>
              <c:showCatName val="0"/>
              <c:showSerName val="0"/>
              <c:showPercent val="1"/>
              <c:showBubbleSize val="0"/>
            </c:dLbl>
            <c:dLbl>
              <c:idx val="1"/>
              <c:layout/>
              <c:dLblPos val="bestFit"/>
              <c:showLegendKey val="0"/>
              <c:showVal val="1"/>
              <c:showCatName val="0"/>
              <c:showSerName val="0"/>
              <c:showPercent val="1"/>
              <c:showBubbleSize val="0"/>
            </c:dLbl>
            <c:dLbl>
              <c:idx val="3"/>
              <c:layout/>
              <c:dLblPos val="bestFit"/>
              <c:showLegendKey val="0"/>
              <c:showVal val="1"/>
              <c:showCatName val="0"/>
              <c:showSerName val="0"/>
              <c:showPercent val="1"/>
              <c:showBubbleSize val="0"/>
            </c:dLbl>
            <c:spPr>
              <a:scene3d>
                <a:camera prst="orthographicFront"/>
                <a:lightRig rig="threePt" dir="t"/>
              </a:scene3d>
              <a:sp3d>
                <a:bevelT w="114300" prst="artDeco"/>
              </a:sp3d>
            </c:spPr>
            <c:txPr>
              <a:bodyPr/>
              <a:lstStyle/>
              <a:p>
                <a:pPr>
                  <a:defRPr sz="1100"/>
                </a:pPr>
                <a:endParaRPr lang="en-US"/>
              </a:p>
            </c:txPr>
            <c:dLblPos val="bestFit"/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cat>
            <c:strRef>
              <c:f>Sheet1!$A$2:$A$9</c:f>
              <c:strCache>
                <c:ptCount val="8"/>
                <c:pt idx="0">
                  <c:v>გეგმური ამბულატორია</c:v>
                </c:pt>
                <c:pt idx="1">
                  <c:v>გადაუდებელი ამბულატორია</c:v>
                </c:pt>
                <c:pt idx="2">
                  <c:v>გადაუდებელი სტაციონარი</c:v>
                </c:pt>
                <c:pt idx="3">
                  <c:v>გეგმური ქირურგია</c:v>
                </c:pt>
                <c:pt idx="4">
                  <c:v>კარდიოქირურგია</c:v>
                </c:pt>
                <c:pt idx="5">
                  <c:v>მშობიარობა, საკეისრო კვეთა</c:v>
                </c:pt>
                <c:pt idx="6">
                  <c:v>მაღალი რისკის ორსულთა მომსახურება</c:v>
                </c:pt>
                <c:pt idx="7">
                  <c:v>ქიმიო, ჰორმონო, სხივური თერაპია</c:v>
                </c:pt>
              </c:strCache>
            </c:strRef>
          </c:cat>
          <c:val>
            <c:numRef>
              <c:f>Sheet1!$B$2:$B$9</c:f>
              <c:numCache>
                <c:formatCode>0.0</c:formatCode>
                <c:ptCount val="8"/>
                <c:pt idx="0">
                  <c:v>75</c:v>
                </c:pt>
                <c:pt idx="1">
                  <c:v>15</c:v>
                </c:pt>
                <c:pt idx="2">
                  <c:v>6</c:v>
                </c:pt>
                <c:pt idx="3">
                  <c:v>2.2313592934734352</c:v>
                </c:pt>
                <c:pt idx="4">
                  <c:v>8.0719997534002927E-2</c:v>
                </c:pt>
                <c:pt idx="5">
                  <c:v>1</c:v>
                </c:pt>
                <c:pt idx="6">
                  <c:v>4.1797730270528161E-2</c:v>
                </c:pt>
                <c:pt idx="7">
                  <c:v>1.1708885364721426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layout>
        <c:manualLayout>
          <c:xMode val="edge"/>
          <c:yMode val="edge"/>
          <c:x val="0.65307157979874875"/>
          <c:y val="2.3904331843245828E-2"/>
          <c:w val="0.33786497609248994"/>
          <c:h val="0.97609566815675419"/>
        </c:manualLayout>
      </c:layout>
      <c:overlay val="0"/>
      <c:txPr>
        <a:bodyPr/>
        <a:lstStyle/>
        <a:p>
          <a:pPr>
            <a:defRPr sz="1200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9156692913385829"/>
          <c:y val="8.8607542478242846E-2"/>
          <c:w val="0.64176640419947506"/>
          <c:h val="0.7670866141732283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rgbClr val="FFFF00"/>
            </a:solidFill>
          </c:spPr>
          <c:invertIfNegative val="0"/>
          <c:cat>
            <c:numRef>
              <c:f>Sheet1!$A$2:$A$3</c:f>
              <c:numCache>
                <c:formatCode>General</c:formatCode>
                <c:ptCount val="2"/>
                <c:pt idx="0">
                  <c:v>2017</c:v>
                </c:pt>
                <c:pt idx="1">
                  <c:v>2018</c:v>
                </c:pt>
              </c:numCache>
            </c:numRef>
          </c:cat>
          <c:val>
            <c:numRef>
              <c:f>Sheet1!$B$2:$B$3</c:f>
              <c:numCache>
                <c:formatCode>General</c:formatCode>
                <c:ptCount val="2"/>
                <c:pt idx="0">
                  <c:v>8960</c:v>
                </c:pt>
                <c:pt idx="1">
                  <c:v>12235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5866496"/>
        <c:axId val="35868032"/>
      </c:barChart>
      <c:catAx>
        <c:axId val="3586649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100"/>
            </a:pPr>
            <a:endParaRPr lang="en-US"/>
          </a:p>
        </c:txPr>
        <c:crossAx val="35868032"/>
        <c:crosses val="autoZero"/>
        <c:auto val="1"/>
        <c:lblAlgn val="ctr"/>
        <c:lblOffset val="100"/>
        <c:noMultiLvlLbl val="0"/>
      </c:catAx>
      <c:valAx>
        <c:axId val="35868032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100"/>
            </a:pPr>
            <a:endParaRPr lang="en-US"/>
          </a:p>
        </c:txPr>
        <c:crossAx val="3586649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rgbClr val="FFFF00"/>
            </a:solidFill>
          </c:spPr>
          <c:invertIfNegative val="0"/>
          <c:cat>
            <c:numRef>
              <c:f>Sheet1!$A$2:$A$3</c:f>
              <c:numCache>
                <c:formatCode>General</c:formatCode>
                <c:ptCount val="2"/>
                <c:pt idx="0">
                  <c:v>2017</c:v>
                </c:pt>
                <c:pt idx="1">
                  <c:v>2018</c:v>
                </c:pt>
              </c:numCache>
            </c:numRef>
          </c:cat>
          <c:val>
            <c:numRef>
              <c:f>Sheet1!$B$2:$B$3</c:f>
              <c:numCache>
                <c:formatCode>General</c:formatCode>
                <c:ptCount val="2"/>
                <c:pt idx="0">
                  <c:v>8170</c:v>
                </c:pt>
                <c:pt idx="1">
                  <c:v>9450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9101184"/>
        <c:axId val="39103104"/>
      </c:barChart>
      <c:catAx>
        <c:axId val="3910118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100"/>
            </a:pPr>
            <a:endParaRPr lang="en-US"/>
          </a:p>
        </c:txPr>
        <c:crossAx val="39103104"/>
        <c:crosses val="autoZero"/>
        <c:auto val="1"/>
        <c:lblAlgn val="ctr"/>
        <c:lblOffset val="100"/>
        <c:noMultiLvlLbl val="0"/>
      </c:catAx>
      <c:valAx>
        <c:axId val="39103104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100"/>
            </a:pPr>
            <a:endParaRPr lang="en-US"/>
          </a:p>
        </c:txPr>
        <c:crossAx val="39101184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ADA4D15-BF76-4C56-8095-2A2A3EC38426}" type="datetimeFigureOut">
              <a:rPr lang="en-US" smtClean="0"/>
              <a:t>2/19/2018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098472A-0730-493B-8A52-8FB84C2111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89084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98472A-0730-493B-8A52-8FB84C2111CC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844351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98472A-0730-493B-8A52-8FB84C2111CC}" type="slidenum">
              <a:rPr lang="en-US" smtClean="0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844351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98472A-0730-493B-8A52-8FB84C2111CC}" type="slidenum">
              <a:rPr lang="en-US" smtClean="0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844351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98472A-0730-493B-8A52-8FB84C2111CC}" type="slidenum">
              <a:rPr lang="en-US" smtClean="0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844351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98472A-0730-493B-8A52-8FB84C2111CC}" type="slidenum">
              <a:rPr lang="en-US" smtClean="0"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844351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98472A-0730-493B-8A52-8FB84C2111CC}" type="slidenum">
              <a:rPr lang="en-US" smtClean="0"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844351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98472A-0730-493B-8A52-8FB84C2111CC}" type="slidenum">
              <a:rPr lang="en-US" smtClean="0"/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844351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98472A-0730-493B-8A52-8FB84C2111CC}" type="slidenum">
              <a:rPr lang="en-US" smtClean="0"/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84435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010400" y="2052960"/>
            <a:ext cx="1981200" cy="1828800"/>
          </a:xfrm>
        </p:spPr>
        <p:txBody>
          <a:bodyPr anchor="ctr">
            <a:normAutofit/>
          </a:bodyPr>
          <a:lstStyle>
            <a:lvl1pPr marL="0" indent="0" algn="l">
              <a:buNone/>
              <a:defRPr sz="19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2/19/2018</a:t>
            </a:fld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457200" y="2052960"/>
            <a:ext cx="6324600" cy="1828800"/>
          </a:xfrm>
        </p:spPr>
        <p:txBody>
          <a:bodyPr/>
          <a:lstStyle>
            <a:lvl1pPr algn="r">
              <a:defRPr sz="4200" spc="15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52400" y="147319"/>
            <a:ext cx="6705600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010400" y="147319"/>
            <a:ext cx="1956046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62800" y="274638"/>
            <a:ext cx="1676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62799" y="2892277"/>
            <a:ext cx="1600201" cy="1645920"/>
          </a:xfrm>
        </p:spPr>
        <p:txBody>
          <a:bodyPr anchor="ctr"/>
          <a:lstStyle>
            <a:lvl1pPr marL="0" indent="0">
              <a:buNone/>
              <a:defRPr sz="2000">
                <a:solidFill>
                  <a:schemeClr val="bg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2/19/2018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381000" y="2892277"/>
            <a:ext cx="6324600" cy="1645920"/>
          </a:xfrm>
        </p:spPr>
        <p:txBody>
          <a:bodyPr/>
          <a:lstStyle>
            <a:lvl1pPr algn="r">
              <a:defRPr sz="4200" spc="15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19072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2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22438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399"/>
            <a:ext cx="4040188" cy="3687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399"/>
            <a:ext cx="4041775" cy="3687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2/19/2018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2/19/2018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52400" y="150919"/>
            <a:ext cx="8831802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2/19/2018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010400" y="150876"/>
            <a:ext cx="1981200" cy="655624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ectangle 8"/>
          <p:cNvSpPr/>
          <p:nvPr/>
        </p:nvSpPr>
        <p:spPr>
          <a:xfrm>
            <a:off x="152400" y="152400"/>
            <a:ext cx="6705600" cy="65532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304800"/>
            <a:ext cx="5867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59752" y="2130552"/>
            <a:ext cx="1673352" cy="2816352"/>
          </a:xfrm>
        </p:spPr>
        <p:txBody>
          <a:bodyPr tIns="0"/>
          <a:lstStyle>
            <a:lvl1pPr marL="0" indent="0"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noFill/>
          </a:ln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7159752" y="457200"/>
            <a:ext cx="1675660" cy="1673352"/>
          </a:xfrm>
        </p:spPr>
        <p:txBody>
          <a:bodyPr anchor="b"/>
          <a:lstStyle>
            <a:lvl1pPr algn="l">
              <a:defRPr sz="2000" spc="15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ectangle 8"/>
          <p:cNvSpPr/>
          <p:nvPr/>
        </p:nvSpPr>
        <p:spPr>
          <a:xfrm>
            <a:off x="7010400" y="150876"/>
            <a:ext cx="1981200" cy="655624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400" y="152400"/>
            <a:ext cx="6705600" cy="6553200"/>
          </a:xfrm>
        </p:spPr>
        <p:txBody>
          <a:bodyPr anchor="ctr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62800" y="2133600"/>
            <a:ext cx="1676400" cy="2971800"/>
          </a:xfrm>
        </p:spPr>
        <p:txBody>
          <a:bodyPr tIns="0"/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7162800" y="460248"/>
            <a:ext cx="1676400" cy="1673352"/>
          </a:xfrm>
        </p:spPr>
        <p:txBody>
          <a:bodyPr anchor="b"/>
          <a:lstStyle>
            <a:lvl1pPr algn="l">
              <a:defRPr sz="2000" spc="150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52400" y="1634971"/>
            <a:ext cx="8831802" cy="5045476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2399" y="152400"/>
            <a:ext cx="8814047" cy="1346447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1000" y="355847"/>
            <a:ext cx="8381260" cy="105439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0999" y="1719071"/>
            <a:ext cx="8407893" cy="4407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70888" y="6356350"/>
            <a:ext cx="21336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2/19/2018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48000" y="6356350"/>
            <a:ext cx="33528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34680" y="6355080"/>
            <a:ext cx="582966" cy="274320"/>
          </a:xfrm>
          <a:prstGeom prst="rect">
            <a:avLst/>
          </a:prstGeom>
          <a:ln w="19050">
            <a:noFill/>
          </a:ln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3200" kern="1200" cap="all" spc="200" baseline="0">
          <a:ln>
            <a:noFill/>
          </a:ln>
          <a:solidFill>
            <a:schemeClr val="bg1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28600" algn="l" defTabSz="914400" rtl="0" eaLnBrk="1" latinLnBrk="0" hangingPunct="1">
        <a:spcBef>
          <a:spcPct val="20000"/>
        </a:spcBef>
        <a:buClr>
          <a:schemeClr val="accent1"/>
        </a:buClr>
        <a:buFont typeface="Wingdings 2" pitchFamily="18" charset="2"/>
        <a:buChar char=""/>
        <a:defRPr sz="2000" kern="1200" spc="150" baseline="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800" kern="1200" spc="100" baseline="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600" kern="1200" spc="100" baseline="0">
          <a:solidFill>
            <a:schemeClr val="tx2"/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buClr>
          <a:schemeClr val="accent4"/>
        </a:buClr>
        <a:buFont typeface="Wingdings" pitchFamily="2" charset="2"/>
        <a:buChar char="§"/>
        <a:defRPr sz="1400" kern="1200">
          <a:solidFill>
            <a:schemeClr val="tx2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spcBef>
          <a:spcPct val="20000"/>
        </a:spcBef>
        <a:buClr>
          <a:schemeClr val="accent6"/>
        </a:buClr>
        <a:buFont typeface="Wingdings" pitchFamily="2" charset="2"/>
        <a:buChar char="§"/>
        <a:defRPr sz="1300" kern="1200" spc="100" baseline="0">
          <a:solidFill>
            <a:schemeClr val="tx2"/>
          </a:solidFill>
          <a:latin typeface="+mn-lt"/>
          <a:ea typeface="+mn-ea"/>
          <a:cs typeface="+mn-cs"/>
        </a:defRPr>
      </a:lvl5pPr>
      <a:lvl6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182880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5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ctr"/>
            <a:r>
              <a:rPr lang="ka-GE" sz="3200" dirty="0" smtClean="0"/>
              <a:t>2018 წელი</a:t>
            </a:r>
            <a:endParaRPr lang="en-US" sz="32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057400"/>
            <a:ext cx="6324600" cy="1828800"/>
          </a:xfrm>
        </p:spPr>
        <p:txBody>
          <a:bodyPr/>
          <a:lstStyle/>
          <a:p>
            <a:pPr algn="l"/>
            <a:r>
              <a:rPr lang="ka-GE" sz="3600" dirty="0" smtClean="0"/>
              <a:t>ჯანმრთელობის დაცვის სახელმწიფო პროგრამები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24333690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81148684"/>
              </p:ext>
            </p:extLst>
          </p:nvPr>
        </p:nvGraphicFramePr>
        <p:xfrm>
          <a:off x="304800" y="1676402"/>
          <a:ext cx="8559800" cy="489203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3069"/>
                <a:gridCol w="3736831"/>
                <a:gridCol w="2139950"/>
                <a:gridCol w="2139950"/>
              </a:tblGrid>
              <a:tr h="1424866">
                <a:tc>
                  <a:txBody>
                    <a:bodyPr/>
                    <a:lstStyle/>
                    <a:p>
                      <a:pPr algn="ctr"/>
                      <a:r>
                        <a:rPr lang="ka-GE" dirty="0" smtClean="0"/>
                        <a:t>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dirty="0" smtClean="0"/>
                        <a:t>რეგიონი/ქალაქი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dirty="0" smtClean="0"/>
                        <a:t>2017 -      გუნდების რაოდენობა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dirty="0" smtClean="0"/>
                        <a:t>2018 -      გუნდების რაოდენობა</a:t>
                      </a:r>
                      <a:endParaRPr lang="en-US" dirty="0"/>
                    </a:p>
                  </a:txBody>
                  <a:tcPr/>
                </a:tc>
              </a:tr>
              <a:tr h="577862">
                <a:tc>
                  <a:txBody>
                    <a:bodyPr/>
                    <a:lstStyle/>
                    <a:p>
                      <a:r>
                        <a:rPr lang="ka-GE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dirty="0" smtClean="0"/>
                        <a:t>თბილისი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dirty="0" smtClean="0"/>
                        <a:t>5</a:t>
                      </a:r>
                      <a:endParaRPr lang="en-US" dirty="0"/>
                    </a:p>
                  </a:txBody>
                  <a:tcPr/>
                </a:tc>
              </a:tr>
              <a:tr h="577862">
                <a:tc>
                  <a:txBody>
                    <a:bodyPr/>
                    <a:lstStyle/>
                    <a:p>
                      <a:r>
                        <a:rPr lang="ka-GE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dirty="0" smtClean="0"/>
                        <a:t>კახეთი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dirty="0" smtClean="0"/>
                        <a:t>2</a:t>
                      </a:r>
                      <a:endParaRPr lang="en-US" dirty="0"/>
                    </a:p>
                  </a:txBody>
                  <a:tcPr/>
                </a:tc>
              </a:tr>
              <a:tr h="577862">
                <a:tc>
                  <a:txBody>
                    <a:bodyPr/>
                    <a:lstStyle/>
                    <a:p>
                      <a:r>
                        <a:rPr lang="ka-GE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dirty="0" smtClean="0"/>
                        <a:t>ქვემო</a:t>
                      </a:r>
                      <a:r>
                        <a:rPr lang="ka-GE" baseline="0" dirty="0" smtClean="0"/>
                        <a:t> ქართლი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dirty="0" smtClean="0"/>
                        <a:t>2</a:t>
                      </a:r>
                      <a:endParaRPr lang="en-US" dirty="0"/>
                    </a:p>
                  </a:txBody>
                  <a:tcPr/>
                </a:tc>
              </a:tr>
              <a:tr h="577862">
                <a:tc>
                  <a:txBody>
                    <a:bodyPr/>
                    <a:lstStyle/>
                    <a:p>
                      <a:r>
                        <a:rPr lang="ka-GE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dirty="0" smtClean="0"/>
                        <a:t>იმერეთი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dirty="0" smtClean="0"/>
                        <a:t>1</a:t>
                      </a:r>
                      <a:endParaRPr lang="en-US" dirty="0"/>
                    </a:p>
                  </a:txBody>
                  <a:tcPr/>
                </a:tc>
              </a:tr>
              <a:tr h="577862">
                <a:tc>
                  <a:txBody>
                    <a:bodyPr/>
                    <a:lstStyle/>
                    <a:p>
                      <a:r>
                        <a:rPr lang="ka-GE" dirty="0" smtClean="0"/>
                        <a:t>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dirty="0" smtClean="0"/>
                        <a:t>აჭარა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dirty="0" smtClean="0"/>
                        <a:t>1</a:t>
                      </a:r>
                      <a:endParaRPr lang="en-US" dirty="0"/>
                    </a:p>
                  </a:txBody>
                  <a:tcPr/>
                </a:tc>
              </a:tr>
              <a:tr h="577862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dirty="0" smtClean="0"/>
                        <a:t>სულ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b="1" dirty="0" smtClean="0">
                          <a:solidFill>
                            <a:srgbClr val="C00000"/>
                          </a:solidFill>
                        </a:rPr>
                        <a:t>3</a:t>
                      </a:r>
                      <a:endParaRPr lang="en-US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sz="2400" b="1" dirty="0" smtClean="0">
                          <a:solidFill>
                            <a:srgbClr val="C00000"/>
                          </a:solidFill>
                        </a:rPr>
                        <a:t>11</a:t>
                      </a:r>
                      <a:endParaRPr lang="en-US" sz="2400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dirty="0" smtClean="0"/>
              <a:t>სათემო მობილური გუნდები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73738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a-GE" dirty="0" smtClean="0"/>
              <a:t>რუტინული ვაქცნიების, შპრიცებისა და უსაფრთხო ყუთების შესყიდვა;</a:t>
            </a:r>
          </a:p>
          <a:p>
            <a:r>
              <a:rPr lang="ka-GE" dirty="0"/>
              <a:t>სპეციფიკური (ბოტულიზმის, დიფთერიის, ტეტანუსის, გველის შხამის საწინააღმდეგო) შრატების და ყვითელი ცხელების საწინააღმდეგო ვაქცინების სტრატეგიული მარაგის </a:t>
            </a:r>
            <a:r>
              <a:rPr lang="ka-GE" dirty="0" smtClean="0"/>
              <a:t>შესყიდვა;</a:t>
            </a:r>
          </a:p>
          <a:p>
            <a:r>
              <a:rPr lang="ka-GE" dirty="0"/>
              <a:t>ანტირაბიული სამკურნალო </a:t>
            </a:r>
            <a:r>
              <a:rPr lang="ka-GE" dirty="0" smtClean="0"/>
              <a:t>საშუალებების შესყიდვა;</a:t>
            </a:r>
          </a:p>
          <a:p>
            <a:r>
              <a:rPr lang="ka-GE" dirty="0"/>
              <a:t>გრიპის საწინააღმდეგო ვაქცინის </a:t>
            </a:r>
            <a:r>
              <a:rPr lang="ka-GE" dirty="0" smtClean="0"/>
              <a:t>შესყიდვა;</a:t>
            </a:r>
          </a:p>
          <a:p>
            <a:r>
              <a:rPr lang="ka-GE" dirty="0"/>
              <a:t>„ცივი ჯაჭვი“-ს მოწყობილობების/ინვენტარის </a:t>
            </a:r>
            <a:r>
              <a:rPr lang="ka-GE" dirty="0" smtClean="0"/>
              <a:t>შესყიდვა </a:t>
            </a:r>
            <a:r>
              <a:rPr lang="ka-GE" dirty="0"/>
              <a:t>და </a:t>
            </a:r>
            <a:r>
              <a:rPr lang="ka-GE" dirty="0" smtClean="0"/>
              <a:t>მონტაჟი;</a:t>
            </a:r>
          </a:p>
          <a:p>
            <a:r>
              <a:rPr lang="ka-GE" dirty="0"/>
              <a:t>წითელას მასიური გავრცელების </a:t>
            </a:r>
            <a:r>
              <a:rPr lang="ka-GE" dirty="0" smtClean="0"/>
              <a:t>პრევენციის ფარგლებში იმუნოპროფილაქტიკის წარმოება;</a:t>
            </a:r>
          </a:p>
          <a:p>
            <a:pPr marL="45720" indent="0">
              <a:buNone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dirty="0" smtClean="0"/>
              <a:t>იმუნიზაცია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877748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08339972"/>
              </p:ext>
            </p:extLst>
          </p:nvPr>
        </p:nvGraphicFramePr>
        <p:xfrm>
          <a:off x="381000" y="1719263"/>
          <a:ext cx="8407400" cy="4612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9600"/>
                <a:gridCol w="3594100"/>
                <a:gridCol w="2101850"/>
                <a:gridCol w="2101850"/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sz="1600" dirty="0" smtClean="0"/>
                        <a:t>კომპონენტი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sz="1600" dirty="0" smtClean="0"/>
                        <a:t>2017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sz="1600" dirty="0" smtClean="0"/>
                        <a:t>2018</a:t>
                      </a:r>
                      <a:endParaRPr lang="en-US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ka-GE" sz="1600" dirty="0" smtClean="0"/>
                        <a:t>1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sz="1600" dirty="0">
                          <a:effectLst/>
                        </a:rPr>
                        <a:t/>
                      </a:r>
                      <a:br>
                        <a:rPr lang="ka-GE" sz="1600" dirty="0">
                          <a:effectLst/>
                        </a:rPr>
                      </a:br>
                      <a:r>
                        <a:rPr lang="ka-GE" sz="1600" dirty="0">
                          <a:effectLst/>
                        </a:rPr>
                        <a:t>ვაქცინებისა და ასაცრელი მასალების შესყიდვა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sz="1600" dirty="0" smtClean="0"/>
                        <a:t>14 696 000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sz="1600" dirty="0" smtClean="0"/>
                        <a:t>14 117 000</a:t>
                      </a:r>
                      <a:endParaRPr lang="en-US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ka-GE" sz="1600" dirty="0" smtClean="0"/>
                        <a:t>2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sz="16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სპეციფიკური შრატებისა და ვაქცინების შესყიდვა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sz="1600" dirty="0" smtClean="0"/>
                        <a:t>50 000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sz="1600" dirty="0" smtClean="0"/>
                        <a:t>150 000</a:t>
                      </a:r>
                      <a:endParaRPr lang="en-US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ka-GE" sz="1600" dirty="0" smtClean="0"/>
                        <a:t>3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sz="16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ანტირაბიული სამკურნალო საშუალებებით უზრუნველყოფა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sz="1600" dirty="0" smtClean="0"/>
                        <a:t>3 069 000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sz="1600" dirty="0" smtClean="0"/>
                        <a:t>7 603 000</a:t>
                      </a:r>
                      <a:endParaRPr lang="en-US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ka-GE" sz="1600" dirty="0" smtClean="0"/>
                        <a:t>4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sz="16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გრიპის საწინააღმდეგო ვაქცინის შესყიდვა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sz="1600" dirty="0" smtClean="0"/>
                        <a:t>216 000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sz="1600" dirty="0" smtClean="0"/>
                        <a:t>400 000</a:t>
                      </a:r>
                      <a:endParaRPr lang="en-US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ka-GE" sz="1600" dirty="0" smtClean="0"/>
                        <a:t>5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sz="16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აცრა-ვიზიტისა და ექიმის კონსულტაციის მომსახურება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sz="1600" dirty="0" smtClean="0"/>
                        <a:t>15 000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sz="1600" dirty="0" smtClean="0"/>
                        <a:t>30 000</a:t>
                      </a:r>
                      <a:endParaRPr lang="en-US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ka-GE" sz="1600" dirty="0" smtClean="0"/>
                        <a:t>6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sz="16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,,ცივი ჯაჭვის“ მოწყობილობების/ინვენტარის შესყიდვა და მონტაჟი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sz="1600" dirty="0" smtClean="0"/>
                        <a:t>0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sz="1600" dirty="0" smtClean="0"/>
                        <a:t>100 000</a:t>
                      </a:r>
                      <a:endParaRPr lang="en-US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sz="1600" b="1" dirty="0" smtClean="0">
                          <a:solidFill>
                            <a:srgbClr val="C00000"/>
                          </a:solidFill>
                        </a:rPr>
                        <a:t>18 046 000</a:t>
                      </a:r>
                      <a:endParaRPr lang="en-US" sz="1600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sz="1600" b="1" dirty="0" smtClean="0">
                          <a:solidFill>
                            <a:srgbClr val="C00000"/>
                          </a:solidFill>
                        </a:rPr>
                        <a:t>22 400 000</a:t>
                      </a:r>
                      <a:endParaRPr lang="en-US" sz="1600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dirty="0" smtClean="0"/>
              <a:t>პროგრამის ბიუჯეტი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801182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80999" y="1719070"/>
            <a:ext cx="8407893" cy="4834129"/>
          </a:xfrm>
        </p:spPr>
        <p:txBody>
          <a:bodyPr>
            <a:normAutofit lnSpcReduction="10000"/>
          </a:bodyPr>
          <a:lstStyle/>
          <a:p>
            <a:r>
              <a:rPr lang="ka-GE" dirty="0" smtClean="0"/>
              <a:t>ბიუჯეტი </a:t>
            </a:r>
            <a:r>
              <a:rPr lang="ka-GE" dirty="0" smtClean="0">
                <a:solidFill>
                  <a:srgbClr val="C00000"/>
                </a:solidFill>
              </a:rPr>
              <a:t>16 000 000 </a:t>
            </a:r>
            <a:r>
              <a:rPr lang="ka-GE" dirty="0" smtClean="0"/>
              <a:t>ლარი</a:t>
            </a:r>
          </a:p>
          <a:p>
            <a:pPr marL="45720" indent="0" algn="ctr">
              <a:buNone/>
            </a:pPr>
            <a:endParaRPr lang="ka-GE" dirty="0" smtClean="0"/>
          </a:p>
          <a:p>
            <a:pPr marL="45720" indent="0" algn="ctr">
              <a:buNone/>
            </a:pPr>
            <a:r>
              <a:rPr lang="ka-GE" b="1" dirty="0" smtClean="0">
                <a:solidFill>
                  <a:srgbClr val="C00000"/>
                </a:solidFill>
              </a:rPr>
              <a:t>2018 წელს დაგეგმილი აქტივობები</a:t>
            </a:r>
          </a:p>
          <a:p>
            <a:endParaRPr lang="ka-GE" dirty="0"/>
          </a:p>
          <a:p>
            <a:r>
              <a:rPr lang="ka-GE" dirty="0" smtClean="0"/>
              <a:t>სკრინინგული ღონისძიებების გაფართოვება;</a:t>
            </a:r>
          </a:p>
          <a:p>
            <a:r>
              <a:rPr lang="ka-GE" dirty="0" smtClean="0"/>
              <a:t>სკრინინგისა და კონფირმაციული კვლევის ერთი ფანჯრის პრინციპით მიწოდების უზრუნველყოფა და გავრცობა ქვეყნის მასშტაბით;</a:t>
            </a:r>
          </a:p>
          <a:p>
            <a:r>
              <a:rPr lang="ka-GE" dirty="0" smtClean="0"/>
              <a:t>მკურნალობის დეცენტრალიზაცია-გავრცობა პირველადი ჯანდაცვის დაწესებულებებში;</a:t>
            </a:r>
          </a:p>
          <a:p>
            <a:r>
              <a:rPr lang="ka-GE" dirty="0" smtClean="0"/>
              <a:t>ზიანის შემცირების ქსელების მაქსიმალურად ჩართვა დიაგნოსტიკისა და მკურნალობის კომპონენტებში;</a:t>
            </a:r>
          </a:p>
          <a:p>
            <a:r>
              <a:rPr lang="ka-GE" dirty="0" smtClean="0"/>
              <a:t>დიაგნოსტირებული პაციენტების მიდევნება/ზედამხედველობა მკურნალობაში ჩასართავად.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 </a:t>
            </a:r>
            <a:r>
              <a:rPr lang="ka-GE" dirty="0" smtClean="0"/>
              <a:t>ჰეპატიტის მართვა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919858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55265305"/>
              </p:ext>
            </p:extLst>
          </p:nvPr>
        </p:nvGraphicFramePr>
        <p:xfrm>
          <a:off x="381000" y="1719263"/>
          <a:ext cx="8407400" cy="4958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9600"/>
                <a:gridCol w="4495800"/>
                <a:gridCol w="1828800"/>
                <a:gridCol w="1473200"/>
              </a:tblGrid>
              <a:tr h="370840">
                <a:tc>
                  <a:txBody>
                    <a:bodyPr/>
                    <a:lstStyle/>
                    <a:p>
                      <a:r>
                        <a:rPr lang="ka-GE" dirty="0" smtClean="0"/>
                        <a:t>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dirty="0" smtClean="0"/>
                        <a:t>კომპონენტი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dirty="0" smtClean="0"/>
                        <a:t>2017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dirty="0" smtClean="0"/>
                        <a:t>2018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ka-GE" dirty="0" smtClean="0"/>
                        <a:t> 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თამბაქოს მოხმარების კონტროლის გაძლიერება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b="1" dirty="0" smtClean="0">
                          <a:solidFill>
                            <a:srgbClr val="C00000"/>
                          </a:solidFill>
                        </a:rPr>
                        <a:t>38 000</a:t>
                      </a:r>
                      <a:endParaRPr lang="en-US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b="1" dirty="0" smtClean="0">
                          <a:solidFill>
                            <a:srgbClr val="C00000"/>
                          </a:solidFill>
                        </a:rPr>
                        <a:t>680 000</a:t>
                      </a:r>
                      <a:endParaRPr lang="en-US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ka-GE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ალკოჰოლის ჭარბი მოხმარების შესახებ ცნობიერების ამაღლება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dirty="0" smtClean="0"/>
                        <a:t>21 000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dirty="0" smtClean="0"/>
                        <a:t>46 000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ka-GE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ჯანსაღი კვების შესახებ განათლება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dirty="0" smtClean="0"/>
                        <a:t>21 000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dirty="0" smtClean="0"/>
                        <a:t>46 000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ka-GE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ფიზიკური აქტივობის ხელშეწყობა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dirty="0" smtClean="0"/>
                        <a:t>26 000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dirty="0" smtClean="0"/>
                        <a:t>30 000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ka-GE" dirty="0" smtClean="0"/>
                        <a:t>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 </a:t>
                      </a:r>
                      <a:r>
                        <a:rPr lang="ka-GE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ჰეჰატიტის პრევენცია და მოსახლეობის განათლების ხელშეწყობა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dirty="0" smtClean="0"/>
                        <a:t>47 000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dirty="0" smtClean="0"/>
                        <a:t>95 000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ka-GE" dirty="0" smtClean="0"/>
                        <a:t>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ფსიქიკური ჯანმრთელობის ხელშეწყობა და ნივთიერებადამოკიდებულების პრევენცია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dirty="0" smtClean="0"/>
                        <a:t>32 000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dirty="0" smtClean="0"/>
                        <a:t>58 000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ka-GE" dirty="0" smtClean="0"/>
                        <a:t>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ჯანმრთელობის ხელშეწყობის პოპულარიზაცია და გაძლიერება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dirty="0" smtClean="0"/>
                        <a:t>15 000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dirty="0" smtClean="0"/>
                        <a:t>145 000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dirty="0" smtClean="0"/>
                        <a:t>სულ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b="1" dirty="0" smtClean="0">
                          <a:solidFill>
                            <a:srgbClr val="C00000"/>
                          </a:solidFill>
                        </a:rPr>
                        <a:t>200 000</a:t>
                      </a:r>
                      <a:endParaRPr lang="en-US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b="1" dirty="0" smtClean="0">
                          <a:solidFill>
                            <a:srgbClr val="C00000"/>
                          </a:solidFill>
                        </a:rPr>
                        <a:t>1 100 000</a:t>
                      </a:r>
                      <a:endParaRPr lang="en-US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dirty="0" smtClean="0"/>
              <a:t>ჯანმრთელობის ხელშეწყობა</a:t>
            </a:r>
            <a:br>
              <a:rPr lang="ka-GE" dirty="0" smtClean="0"/>
            </a:br>
            <a:r>
              <a:rPr lang="ka-GE" dirty="0" smtClean="0"/>
              <a:t>პროგრამის </a:t>
            </a:r>
            <a:r>
              <a:rPr lang="ka-GE" dirty="0" smtClean="0"/>
              <a:t>ბიუჯეტი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491099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a-GE" dirty="0" smtClean="0"/>
              <a:t>თამბაქოს </a:t>
            </a:r>
            <a:r>
              <a:rPr lang="ka-GE" dirty="0"/>
              <a:t>მოხმარების კონტროლის გაძლიერება;</a:t>
            </a:r>
          </a:p>
          <a:p>
            <a:r>
              <a:rPr lang="ka-GE" dirty="0" smtClean="0"/>
              <a:t>ჯანსაღი </a:t>
            </a:r>
            <a:r>
              <a:rPr lang="ka-GE" dirty="0"/>
              <a:t>კვების შესახებ განათლება;</a:t>
            </a:r>
          </a:p>
          <a:p>
            <a:r>
              <a:rPr lang="ka-GE" dirty="0" smtClean="0"/>
              <a:t>ალკოჰოლის </a:t>
            </a:r>
            <a:r>
              <a:rPr lang="ka-GE" dirty="0"/>
              <a:t>ჭარბი მოხმარების შესახებ ცნობიერების ამაღლება;</a:t>
            </a:r>
          </a:p>
          <a:p>
            <a:r>
              <a:rPr lang="ka-GE" dirty="0" smtClean="0"/>
              <a:t>ფიზიკური </a:t>
            </a:r>
            <a:r>
              <a:rPr lang="ka-GE" dirty="0"/>
              <a:t>აქტივობის ხელშეწყობა;</a:t>
            </a:r>
          </a:p>
          <a:p>
            <a:r>
              <a:rPr lang="en-US" dirty="0" smtClean="0"/>
              <a:t>C </a:t>
            </a:r>
            <a:r>
              <a:rPr lang="ka-GE" dirty="0"/>
              <a:t>ჰეპატიტის პრევენცია და მოსახლეობის განათლების ხელშეწყობა;</a:t>
            </a:r>
          </a:p>
          <a:p>
            <a:r>
              <a:rPr lang="ka-GE" dirty="0" smtClean="0"/>
              <a:t>ფსიქიკური </a:t>
            </a:r>
            <a:r>
              <a:rPr lang="ka-GE" dirty="0"/>
              <a:t>ჯანმრთელობის ხელშეწყობა და ნივთიერება დამოკიდებულების პრევენცია;</a:t>
            </a:r>
          </a:p>
          <a:p>
            <a:r>
              <a:rPr lang="ka-GE" dirty="0" smtClean="0"/>
              <a:t>ჯანმრთელობის </a:t>
            </a:r>
            <a:r>
              <a:rPr lang="ka-GE" dirty="0"/>
              <a:t>ხელშეწყობის პოპულარიზაცია და გაძლიერება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dirty="0" smtClean="0"/>
              <a:t>ჯანმრთელობის ხელშეწყობა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989776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ka-GE" dirty="0"/>
              <a:t>თამბაქოს საკითხებზე </a:t>
            </a:r>
            <a:r>
              <a:rPr lang="ka-GE" dirty="0" smtClean="0"/>
              <a:t>საკომუნიკაციო </a:t>
            </a:r>
            <a:r>
              <a:rPr lang="ka-GE" dirty="0"/>
              <a:t>კამპანიის ბრენდინგი და სამოქმედო გეგმის შემუშავება</a:t>
            </a:r>
            <a:endParaRPr lang="ka-GE" dirty="0" smtClean="0"/>
          </a:p>
          <a:p>
            <a:r>
              <a:rPr lang="ka-GE" dirty="0"/>
              <a:t>საგანმანათლებლო კამპანიის წარმოება სოციალური მედიის </a:t>
            </a:r>
            <a:r>
              <a:rPr lang="ka-GE" dirty="0" smtClean="0"/>
              <a:t>საშუალებით</a:t>
            </a:r>
          </a:p>
          <a:p>
            <a:r>
              <a:rPr lang="ka-GE" dirty="0"/>
              <a:t>ანიმაციური </a:t>
            </a:r>
            <a:r>
              <a:rPr lang="ka-GE" dirty="0" smtClean="0"/>
              <a:t>ბანერი/ბანერები, </a:t>
            </a:r>
            <a:r>
              <a:rPr lang="ka-GE" dirty="0"/>
              <a:t>მობილური </a:t>
            </a:r>
            <a:r>
              <a:rPr lang="ka-GE" dirty="0" smtClean="0"/>
              <a:t>აპლიკაცია </a:t>
            </a:r>
            <a:r>
              <a:rPr lang="ka-GE" dirty="0"/>
              <a:t>„თავს ვანებებ</a:t>
            </a:r>
            <a:r>
              <a:rPr lang="ka-GE" dirty="0" smtClean="0"/>
              <a:t>“/</a:t>
            </a:r>
            <a:r>
              <a:rPr lang="ka-GE" dirty="0"/>
              <a:t> სატელევიზიო </a:t>
            </a:r>
            <a:r>
              <a:rPr lang="ka-GE" dirty="0" smtClean="0"/>
              <a:t>კლიპი/საინფორმაციო </a:t>
            </a:r>
            <a:r>
              <a:rPr lang="ka-GE" dirty="0"/>
              <a:t>საპოპულარიზაციო ბეჭდვითი მასალის მომზადება, ბეჭდვა, </a:t>
            </a:r>
            <a:r>
              <a:rPr lang="ka-GE" dirty="0" smtClean="0"/>
              <a:t>გავრცელება</a:t>
            </a:r>
          </a:p>
          <a:p>
            <a:r>
              <a:rPr lang="ka-GE" dirty="0"/>
              <a:t>თამბაქოს ნაწარმის ვაჭრობის ქსელის </a:t>
            </a:r>
            <a:r>
              <a:rPr lang="ka-GE" dirty="0" smtClean="0"/>
              <a:t>მონიტორინგი/</a:t>
            </a:r>
            <a:r>
              <a:rPr lang="ka-GE" dirty="0"/>
              <a:t> მოწევის აკრძალვის მონიტორინგი </a:t>
            </a:r>
            <a:r>
              <a:rPr lang="ka-GE" dirty="0" smtClean="0"/>
              <a:t>ტრანსპორტში/</a:t>
            </a:r>
            <a:r>
              <a:rPr lang="ka-GE" dirty="0"/>
              <a:t> რეკლამის </a:t>
            </a:r>
            <a:r>
              <a:rPr lang="ka-GE" dirty="0" smtClean="0"/>
              <a:t>მონიტორინგი</a:t>
            </a:r>
          </a:p>
          <a:p>
            <a:r>
              <a:rPr lang="ka-GE" dirty="0"/>
              <a:t>ექიმთა </a:t>
            </a:r>
            <a:r>
              <a:rPr lang="ka-GE" dirty="0" smtClean="0"/>
              <a:t>ტრენინგი/</a:t>
            </a:r>
            <a:r>
              <a:rPr lang="ka-GE" dirty="0"/>
              <a:t> ტრენინგი თამბაქოს კანონის აღმასრულებელი სტრუქტურებისათვის თბილისსა და </a:t>
            </a:r>
            <a:r>
              <a:rPr lang="ka-GE" dirty="0" smtClean="0"/>
              <a:t>რეგიონებში/</a:t>
            </a:r>
            <a:r>
              <a:rPr lang="ka-GE" dirty="0"/>
              <a:t> სკოლის ექიმთა ტრენინგი</a:t>
            </a:r>
            <a:r>
              <a:rPr lang="ka-GE" dirty="0" smtClean="0"/>
              <a:t> </a:t>
            </a:r>
            <a:r>
              <a:rPr lang="ka-GE" dirty="0"/>
              <a:t> 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dirty="0" smtClean="0"/>
              <a:t>თამბაქოს კონტროლის ღონისძიებები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75612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ka-GE" dirty="0"/>
              <a:t>შაქრიანი დიაბეტით დაავადებულ ბავშვთა </a:t>
            </a:r>
            <a:r>
              <a:rPr lang="ka-GE" dirty="0" smtClean="0"/>
              <a:t>მომსახურება- ვაუჩერის ღირებულება გაიზარდა </a:t>
            </a:r>
            <a:r>
              <a:rPr lang="ka-GE" b="1" dirty="0" smtClean="0">
                <a:solidFill>
                  <a:srgbClr val="C00000"/>
                </a:solidFill>
              </a:rPr>
              <a:t>1290</a:t>
            </a:r>
            <a:r>
              <a:rPr lang="ka-GE" dirty="0" smtClean="0"/>
              <a:t> ლარიდან  </a:t>
            </a:r>
            <a:r>
              <a:rPr lang="ka-GE" b="1" dirty="0" smtClean="0">
                <a:solidFill>
                  <a:srgbClr val="C00000"/>
                </a:solidFill>
              </a:rPr>
              <a:t>1390 </a:t>
            </a:r>
            <a:r>
              <a:rPr lang="ka-GE" dirty="0" smtClean="0"/>
              <a:t>ლარამდე;</a:t>
            </a:r>
          </a:p>
          <a:p>
            <a:pPr marL="45720" indent="0" algn="just">
              <a:buNone/>
            </a:pPr>
            <a:endParaRPr lang="ka-GE" dirty="0" smtClean="0"/>
          </a:p>
          <a:p>
            <a:pPr algn="just"/>
            <a:r>
              <a:rPr lang="ka-GE" dirty="0"/>
              <a:t>სპეციალიზებული ამბულატორიული </a:t>
            </a:r>
            <a:r>
              <a:rPr lang="ka-GE" dirty="0" smtClean="0"/>
              <a:t>დახმარება - მკურნალობის ეპიზოდის ღირებულება არაუმეტეს 240 ლარისა;</a:t>
            </a:r>
          </a:p>
          <a:p>
            <a:pPr marL="45720" indent="0" algn="just">
              <a:buNone/>
            </a:pPr>
            <a:endParaRPr lang="ka-GE" dirty="0" smtClean="0"/>
          </a:p>
          <a:p>
            <a:pPr algn="just"/>
            <a:r>
              <a:rPr lang="ka-GE" dirty="0"/>
              <a:t>შაქრიანი და უშაქრო დიაბეტით დაავადებული მოსახლეობის სპეციფიკური მედიკამენტებით </a:t>
            </a:r>
            <a:r>
              <a:rPr lang="ka-GE" dirty="0" smtClean="0"/>
              <a:t>უზრუნველყოფა;</a:t>
            </a:r>
          </a:p>
          <a:p>
            <a:pPr algn="just"/>
            <a:endParaRPr lang="ka-GE" dirty="0"/>
          </a:p>
          <a:p>
            <a:pPr marL="45720" indent="0" algn="just">
              <a:buNone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dirty="0" smtClean="0"/>
              <a:t>დიაბეტის მართვა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496882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40365643"/>
              </p:ext>
            </p:extLst>
          </p:nvPr>
        </p:nvGraphicFramePr>
        <p:xfrm>
          <a:off x="304800" y="1719263"/>
          <a:ext cx="8483600" cy="48339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1344"/>
                <a:gridCol w="4228985"/>
                <a:gridCol w="1922266"/>
                <a:gridCol w="1871005"/>
              </a:tblGrid>
              <a:tr h="434578">
                <a:tc>
                  <a:txBody>
                    <a:bodyPr/>
                    <a:lstStyle/>
                    <a:p>
                      <a:pPr algn="ctr"/>
                      <a:r>
                        <a:rPr lang="ka-GE" dirty="0" smtClean="0"/>
                        <a:t>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dirty="0" smtClean="0"/>
                        <a:t>კომპონენტი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dirty="0" smtClean="0"/>
                        <a:t>2017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dirty="0" smtClean="0"/>
                        <a:t>2018</a:t>
                      </a:r>
                      <a:endParaRPr lang="en-US" dirty="0"/>
                    </a:p>
                  </a:txBody>
                  <a:tcPr/>
                </a:tc>
              </a:tr>
              <a:tr h="678656">
                <a:tc>
                  <a:txBody>
                    <a:bodyPr/>
                    <a:lstStyle/>
                    <a:p>
                      <a:r>
                        <a:rPr lang="ka-GE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sz="16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შაქრიანი დიაბეტით დაავადებულ ბავშვთა მომსახურება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b="1" dirty="0" smtClean="0">
                          <a:solidFill>
                            <a:srgbClr val="C00000"/>
                          </a:solidFill>
                        </a:rPr>
                        <a:t>1 159 900</a:t>
                      </a:r>
                      <a:endParaRPr lang="en-US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b="1" dirty="0" smtClean="0">
                          <a:solidFill>
                            <a:srgbClr val="C00000"/>
                          </a:solidFill>
                        </a:rPr>
                        <a:t>1 459 500</a:t>
                      </a:r>
                      <a:endParaRPr lang="en-US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</a:tr>
              <a:tr h="678656">
                <a:tc>
                  <a:txBody>
                    <a:bodyPr/>
                    <a:lstStyle/>
                    <a:p>
                      <a:r>
                        <a:rPr lang="ka-GE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sz="16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სპეციალიზებული ამბულატორიული დახმარება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dirty="0" smtClean="0"/>
                        <a:t>784 900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dirty="0" smtClean="0"/>
                        <a:t>820 000</a:t>
                      </a:r>
                      <a:endParaRPr lang="en-US" dirty="0"/>
                    </a:p>
                  </a:txBody>
                  <a:tcPr/>
                </a:tc>
              </a:tr>
              <a:tr h="964406">
                <a:tc>
                  <a:txBody>
                    <a:bodyPr/>
                    <a:lstStyle/>
                    <a:p>
                      <a:r>
                        <a:rPr lang="ka-GE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sz="16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შაქრიანი დიაბეტით დაავადებულ პაციენტთა მედიკამენტებით უზრუნველყოფა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b="1" dirty="0" smtClean="0">
                          <a:solidFill>
                            <a:srgbClr val="C00000"/>
                          </a:solidFill>
                        </a:rPr>
                        <a:t>8 619 500</a:t>
                      </a:r>
                      <a:endParaRPr lang="en-US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b="1" dirty="0" smtClean="0">
                          <a:solidFill>
                            <a:srgbClr val="C00000"/>
                          </a:solidFill>
                        </a:rPr>
                        <a:t>10 216 500</a:t>
                      </a:r>
                      <a:endParaRPr lang="en-US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</a:tr>
              <a:tr h="678656">
                <a:tc>
                  <a:txBody>
                    <a:bodyPr/>
                    <a:lstStyle/>
                    <a:p>
                      <a:r>
                        <a:rPr lang="ka-GE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sz="16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უშაქრო დიაბეტით დაავადებულთა მედიკამენტებით უზრუნველყოფა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dirty="0" smtClean="0"/>
                        <a:t>236 000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dirty="0" smtClean="0"/>
                        <a:t>300 000</a:t>
                      </a:r>
                      <a:endParaRPr lang="en-US" dirty="0"/>
                    </a:p>
                  </a:txBody>
                  <a:tcPr/>
                </a:tc>
              </a:tr>
              <a:tr h="964406">
                <a:tc>
                  <a:txBody>
                    <a:bodyPr/>
                    <a:lstStyle/>
                    <a:p>
                      <a:r>
                        <a:rPr lang="ka-GE" dirty="0" smtClean="0"/>
                        <a:t>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sz="16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სპეციალურ სამკურნალო საშუალებათა ტრანსპორტირების, შენახვისა და გაცემის ხარჯები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dirty="0" smtClean="0"/>
                        <a:t>204 000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dirty="0" smtClean="0"/>
                        <a:t>204 000</a:t>
                      </a:r>
                      <a:endParaRPr lang="en-US" dirty="0"/>
                    </a:p>
                  </a:txBody>
                  <a:tcPr/>
                </a:tc>
              </a:tr>
              <a:tr h="434578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dirty="0" smtClean="0"/>
                        <a:t>სულ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b="1" dirty="0" smtClean="0">
                          <a:solidFill>
                            <a:srgbClr val="C00000"/>
                          </a:solidFill>
                        </a:rPr>
                        <a:t>11 004 300</a:t>
                      </a:r>
                      <a:endParaRPr lang="en-US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b="1" dirty="0" smtClean="0">
                          <a:solidFill>
                            <a:srgbClr val="C00000"/>
                          </a:solidFill>
                        </a:rPr>
                        <a:t>13 000 000</a:t>
                      </a:r>
                      <a:endParaRPr lang="en-US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dirty="0" smtClean="0"/>
              <a:t>პროგრამის ბიუჯეტი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645610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13392544"/>
              </p:ext>
            </p:extLst>
          </p:nvPr>
        </p:nvGraphicFramePr>
        <p:xfrm>
          <a:off x="152400" y="1600199"/>
          <a:ext cx="8839201" cy="51238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0909"/>
                <a:gridCol w="4726702"/>
                <a:gridCol w="1922727"/>
                <a:gridCol w="1548863"/>
              </a:tblGrid>
              <a:tr h="368639">
                <a:tc>
                  <a:txBody>
                    <a:bodyPr/>
                    <a:lstStyle/>
                    <a:p>
                      <a:r>
                        <a:rPr lang="ka-GE" dirty="0" smtClean="0"/>
                        <a:t>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dirty="0" smtClean="0"/>
                        <a:t>კომპონენტი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dirty="0" smtClean="0"/>
                        <a:t>2017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dirty="0" smtClean="0"/>
                        <a:t>2018</a:t>
                      </a:r>
                      <a:endParaRPr lang="en-US" dirty="0"/>
                    </a:p>
                  </a:txBody>
                  <a:tcPr/>
                </a:tc>
              </a:tr>
              <a:tr h="368639">
                <a:tc>
                  <a:txBody>
                    <a:bodyPr/>
                    <a:lstStyle/>
                    <a:p>
                      <a:r>
                        <a:rPr lang="ka-GE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კიბოს სკრინინგის კომპონენტი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dirty="0" smtClean="0"/>
                        <a:t>1 074 000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dirty="0" smtClean="0"/>
                        <a:t>1 144 000</a:t>
                      </a:r>
                      <a:endParaRPr lang="en-US" dirty="0"/>
                    </a:p>
                  </a:txBody>
                  <a:tcPr/>
                </a:tc>
              </a:tr>
              <a:tr h="636282">
                <a:tc>
                  <a:txBody>
                    <a:bodyPr/>
                    <a:lstStyle/>
                    <a:p>
                      <a:r>
                        <a:rPr lang="ka-GE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საშვილოსნოს ყელის ორგანიზებული სკრინინგი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dirty="0" smtClean="0"/>
                        <a:t>18 000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dirty="0" smtClean="0"/>
                        <a:t>34 000</a:t>
                      </a:r>
                      <a:endParaRPr lang="en-US" dirty="0"/>
                    </a:p>
                  </a:txBody>
                  <a:tcPr/>
                </a:tc>
              </a:tr>
              <a:tr h="1181666">
                <a:tc>
                  <a:txBody>
                    <a:bodyPr/>
                    <a:lstStyle/>
                    <a:p>
                      <a:r>
                        <a:rPr lang="ka-GE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1-დან 6 წლამდე ასაკის ბავშვთა ასაკის მსუბუქი და საშუალო ხარისხის მენტალური განვითარების დარღვევების პრევენცია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dirty="0" smtClean="0"/>
                        <a:t>176</a:t>
                      </a:r>
                      <a:r>
                        <a:rPr lang="ka-GE" baseline="0" dirty="0" smtClean="0"/>
                        <a:t> 000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dirty="0" smtClean="0"/>
                        <a:t>161 000</a:t>
                      </a:r>
                      <a:endParaRPr lang="en-US" dirty="0"/>
                    </a:p>
                  </a:txBody>
                  <a:tcPr/>
                </a:tc>
              </a:tr>
              <a:tr h="636282">
                <a:tc>
                  <a:txBody>
                    <a:bodyPr/>
                    <a:lstStyle/>
                    <a:p>
                      <a:r>
                        <a:rPr lang="ka-GE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ეპილეფსიის დიაგნოსტიკა და ზედამხედველობა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dirty="0" smtClean="0"/>
                        <a:t>406 000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dirty="0" smtClean="0"/>
                        <a:t>416 000</a:t>
                      </a:r>
                      <a:endParaRPr lang="en-US" dirty="0"/>
                    </a:p>
                  </a:txBody>
                  <a:tcPr/>
                </a:tc>
              </a:tr>
              <a:tr h="636282">
                <a:tc>
                  <a:txBody>
                    <a:bodyPr/>
                    <a:lstStyle/>
                    <a:p>
                      <a:r>
                        <a:rPr lang="ka-GE" dirty="0" smtClean="0"/>
                        <a:t>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დღენაკლულთა რეტინოპათიის სკრინინგის პილოტი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dirty="0" smtClean="0"/>
                        <a:t>80 000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dirty="0" smtClean="0"/>
                        <a:t>109 000</a:t>
                      </a:r>
                      <a:endParaRPr lang="en-US" dirty="0"/>
                    </a:p>
                  </a:txBody>
                  <a:tcPr/>
                </a:tc>
              </a:tr>
              <a:tr h="908973">
                <a:tc>
                  <a:txBody>
                    <a:bodyPr/>
                    <a:lstStyle/>
                    <a:p>
                      <a:r>
                        <a:rPr lang="ka-GE" dirty="0" smtClean="0"/>
                        <a:t>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საინფორმაციო რეგისტრების და ელექტრონული მოდულების განვითარება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b="1" dirty="0" smtClean="0">
                          <a:solidFill>
                            <a:srgbClr val="C00000"/>
                          </a:solidFill>
                        </a:rPr>
                        <a:t>36 000 </a:t>
                      </a:r>
                      <a:endParaRPr lang="en-US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</a:tr>
              <a:tr h="368639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dirty="0" smtClean="0"/>
                        <a:t>სულ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dirty="0" smtClean="0"/>
                        <a:t>1 754 000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dirty="0" smtClean="0"/>
                        <a:t>1 900 000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dirty="0" smtClean="0"/>
              <a:t>დაავადებათა ადრეული გამოვლენა და სკრინინგი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0696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29665571"/>
              </p:ext>
            </p:extLst>
          </p:nvPr>
        </p:nvGraphicFramePr>
        <p:xfrm>
          <a:off x="381000" y="1719262"/>
          <a:ext cx="8407400" cy="49101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dirty="0" smtClean="0"/>
              <a:t>საყოველთაო ჯანდაცვა - 2017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413089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18153012"/>
              </p:ext>
            </p:extLst>
          </p:nvPr>
        </p:nvGraphicFramePr>
        <p:xfrm>
          <a:off x="228601" y="1676400"/>
          <a:ext cx="8686799" cy="495299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51126"/>
                <a:gridCol w="4802672"/>
                <a:gridCol w="1889575"/>
                <a:gridCol w="1443426"/>
              </a:tblGrid>
              <a:tr h="385057">
                <a:tc>
                  <a:txBody>
                    <a:bodyPr/>
                    <a:lstStyle/>
                    <a:p>
                      <a:pPr algn="ctr"/>
                      <a:r>
                        <a:rPr lang="ka-GE" dirty="0" smtClean="0"/>
                        <a:t>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dirty="0" smtClean="0"/>
                        <a:t>კომპონენტი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dirty="0" smtClean="0"/>
                        <a:t>2017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dirty="0" smtClean="0"/>
                        <a:t>2018</a:t>
                      </a:r>
                      <a:endParaRPr lang="en-US" dirty="0"/>
                    </a:p>
                  </a:txBody>
                  <a:tcPr/>
                </a:tc>
              </a:tr>
              <a:tr h="664620">
                <a:tc>
                  <a:txBody>
                    <a:bodyPr/>
                    <a:lstStyle/>
                    <a:p>
                      <a:r>
                        <a:rPr lang="ka-GE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რეგიონულ და მუნიციპალურ დონეზე არსებული სჯდ ცენტრების დაფინანსება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dirty="0" smtClean="0"/>
                        <a:t>540 000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dirty="0" smtClean="0"/>
                        <a:t>553 500</a:t>
                      </a:r>
                      <a:endParaRPr lang="en-US" dirty="0"/>
                    </a:p>
                  </a:txBody>
                  <a:tcPr/>
                </a:tc>
              </a:tr>
              <a:tr h="1519131">
                <a:tc>
                  <a:txBody>
                    <a:bodyPr/>
                    <a:lstStyle/>
                    <a:p>
                      <a:r>
                        <a:rPr lang="ka-GE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მალარიისა და სხვა ტრანსმისიური (დენგე, ზიკა, ჩიკუნგუნია, ყირიმ-კონგო, ლეიშმანიოზი და სხვა) დაავადებების პრევენციისა და კონტროლის გაუმჯობესება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dirty="0" smtClean="0"/>
                        <a:t>774 000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dirty="0" smtClean="0"/>
                        <a:t>916 500</a:t>
                      </a:r>
                      <a:endParaRPr lang="en-US" dirty="0"/>
                    </a:p>
                  </a:txBody>
                  <a:tcPr/>
                </a:tc>
              </a:tr>
              <a:tr h="664620">
                <a:tc>
                  <a:txBody>
                    <a:bodyPr/>
                    <a:lstStyle/>
                    <a:p>
                      <a:r>
                        <a:rPr lang="ka-GE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ნოზოკომური ინფექციების ეპიდზედამხედველობა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dirty="0" smtClean="0"/>
                        <a:t>19 000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dirty="0" smtClean="0"/>
                        <a:t>30 000</a:t>
                      </a:r>
                      <a:endParaRPr lang="en-US" dirty="0"/>
                    </a:p>
                  </a:txBody>
                  <a:tcPr/>
                </a:tc>
              </a:tr>
              <a:tr h="385057">
                <a:tc>
                  <a:txBody>
                    <a:bodyPr/>
                    <a:lstStyle/>
                    <a:p>
                      <a:r>
                        <a:rPr lang="ka-GE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ვირუსული დიარეების კვლევა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dirty="0" smtClean="0"/>
                        <a:t>41 000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dirty="0" smtClean="0"/>
                        <a:t>80 000</a:t>
                      </a:r>
                      <a:endParaRPr lang="en-US" dirty="0"/>
                    </a:p>
                  </a:txBody>
                  <a:tcPr/>
                </a:tc>
              </a:tr>
              <a:tr h="949457">
                <a:tc>
                  <a:txBody>
                    <a:bodyPr/>
                    <a:lstStyle/>
                    <a:p>
                      <a:r>
                        <a:rPr lang="ka-GE" dirty="0" smtClean="0"/>
                        <a:t>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გრიპზე ეპიდზედამხედველობის ქსელის მდგრადობის შენარჩუნება და სეზონურ/პანდემიურ გრიპზე რეაგირება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dirty="0" smtClean="0"/>
                        <a:t>182 000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dirty="0" smtClean="0"/>
                        <a:t>120 000</a:t>
                      </a:r>
                      <a:endParaRPr lang="en-US" dirty="0"/>
                    </a:p>
                  </a:txBody>
                  <a:tcPr/>
                </a:tc>
              </a:tr>
              <a:tr h="385057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dirty="0" smtClean="0"/>
                        <a:t>სულ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dirty="0" smtClean="0"/>
                        <a:t>1 556 000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dirty="0" smtClean="0"/>
                        <a:t>1 700 000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dirty="0" smtClean="0"/>
              <a:t>ეპიდზედამხედველობა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879872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67717870"/>
              </p:ext>
            </p:extLst>
          </p:nvPr>
        </p:nvGraphicFramePr>
        <p:xfrm>
          <a:off x="228601" y="1676399"/>
          <a:ext cx="8762999" cy="4953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55961"/>
                <a:gridCol w="4844800"/>
                <a:gridCol w="1906151"/>
                <a:gridCol w="1456087"/>
              </a:tblGrid>
              <a:tr h="426379">
                <a:tc>
                  <a:txBody>
                    <a:bodyPr/>
                    <a:lstStyle/>
                    <a:p>
                      <a:pPr algn="ctr"/>
                      <a:r>
                        <a:rPr lang="ka-GE" dirty="0" smtClean="0"/>
                        <a:t>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dirty="0" smtClean="0"/>
                        <a:t>კომპონენტი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dirty="0" smtClean="0"/>
                        <a:t>2017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dirty="0" smtClean="0"/>
                        <a:t>2018</a:t>
                      </a:r>
                      <a:endParaRPr lang="en-US" dirty="0"/>
                    </a:p>
                  </a:txBody>
                  <a:tcPr/>
                </a:tc>
              </a:tr>
              <a:tr h="1051344">
                <a:tc>
                  <a:txBody>
                    <a:bodyPr/>
                    <a:lstStyle/>
                    <a:p>
                      <a:r>
                        <a:rPr lang="ka-GE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დონორული სისხლის კვლევა 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 </a:t>
                      </a:r>
                      <a:r>
                        <a:rPr lang="ka-GE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და 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 </a:t>
                      </a:r>
                      <a:r>
                        <a:rPr lang="ka-GE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ჰეპატიტზე, აივ-ინფექციასა/ შიდსა და სიფილისზე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dirty="0" smtClean="0"/>
                        <a:t>1 313 000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dirty="0" smtClean="0"/>
                        <a:t>1 575 000</a:t>
                      </a:r>
                      <a:endParaRPr lang="en-US" dirty="0"/>
                    </a:p>
                  </a:txBody>
                  <a:tcPr/>
                </a:tc>
              </a:tr>
              <a:tr h="735941">
                <a:tc>
                  <a:txBody>
                    <a:bodyPr/>
                    <a:lstStyle/>
                    <a:p>
                      <a:r>
                        <a:rPr lang="ka-GE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ხარისხის გარე კონტროლის და მონიტორინგის უზრუნველყოფა 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dirty="0" smtClean="0"/>
                        <a:t>186 000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dirty="0" smtClean="0"/>
                        <a:t>170 000</a:t>
                      </a:r>
                      <a:endParaRPr lang="en-US" dirty="0"/>
                    </a:p>
                  </a:txBody>
                  <a:tcPr/>
                </a:tc>
              </a:tr>
              <a:tr h="2312957">
                <a:tc>
                  <a:txBody>
                    <a:bodyPr/>
                    <a:lstStyle/>
                    <a:p>
                      <a:r>
                        <a:rPr lang="ka-GE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სისხლის უანგარო რეგულარული დონორობის მხარდაჭერისა და მოზიდვის ეროვნული კომპანიის განხორციელების მიზნით გასატარებელი ღონისძიებები, მათ შორის, „უანგარო დონორთა მსოფლიო დღესთან" დაკავშირებული ღონისძიებების მხარდაჭერა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dirty="0" smtClean="0"/>
                        <a:t>55 000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dirty="0" smtClean="0"/>
                        <a:t>55 000</a:t>
                      </a:r>
                      <a:endParaRPr lang="en-US" dirty="0"/>
                    </a:p>
                  </a:txBody>
                  <a:tcPr/>
                </a:tc>
              </a:tr>
              <a:tr h="426379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dirty="0" smtClean="0"/>
                        <a:t>სულ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dirty="0" smtClean="0"/>
                        <a:t>1 554 000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dirty="0" smtClean="0"/>
                        <a:t>1 800 000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dirty="0" smtClean="0"/>
              <a:t>უსაფრთხო სისხლი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632798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17767771"/>
              </p:ext>
            </p:extLst>
          </p:nvPr>
        </p:nvGraphicFramePr>
        <p:xfrm>
          <a:off x="152401" y="1719265"/>
          <a:ext cx="8839199" cy="491013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60795"/>
                <a:gridCol w="5384153"/>
                <a:gridCol w="1642683"/>
                <a:gridCol w="1251568"/>
              </a:tblGrid>
              <a:tr h="374154">
                <a:tc>
                  <a:txBody>
                    <a:bodyPr/>
                    <a:lstStyle/>
                    <a:p>
                      <a:pPr algn="ctr"/>
                      <a:r>
                        <a:rPr lang="ka-GE" dirty="0" smtClean="0"/>
                        <a:t>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dirty="0" smtClean="0"/>
                        <a:t>კომპონენტი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dirty="0" smtClean="0"/>
                        <a:t>2017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dirty="0" smtClean="0"/>
                        <a:t>2018</a:t>
                      </a:r>
                      <a:endParaRPr lang="en-US" dirty="0"/>
                    </a:p>
                  </a:txBody>
                  <a:tcPr/>
                </a:tc>
              </a:tr>
              <a:tr h="374154">
                <a:tc>
                  <a:txBody>
                    <a:bodyPr/>
                    <a:lstStyle/>
                    <a:p>
                      <a:r>
                        <a:rPr lang="ka-GE" sz="1600" dirty="0" smtClean="0"/>
                        <a:t>1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sz="16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ამბულატორიული მომსახურება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sz="1600" dirty="0" smtClean="0"/>
                        <a:t>2 534 700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sz="1600" dirty="0" smtClean="0"/>
                        <a:t>2 750 000</a:t>
                      </a:r>
                      <a:endParaRPr lang="en-US" sz="1600" dirty="0"/>
                    </a:p>
                  </a:txBody>
                  <a:tcPr/>
                </a:tc>
              </a:tr>
              <a:tr h="584296">
                <a:tc>
                  <a:txBody>
                    <a:bodyPr/>
                    <a:lstStyle/>
                    <a:p>
                      <a:r>
                        <a:rPr lang="ka-GE" sz="1600" dirty="0" smtClean="0"/>
                        <a:t>2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sz="16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ლაბორატორიული კონტროლი და ნახველის ლოჯისტიკა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sz="1600" dirty="0" smtClean="0"/>
                        <a:t>951 200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sz="1600" dirty="0" smtClean="0"/>
                        <a:t>1 385 200</a:t>
                      </a:r>
                      <a:endParaRPr lang="en-US" sz="1600" dirty="0"/>
                    </a:p>
                  </a:txBody>
                  <a:tcPr/>
                </a:tc>
              </a:tr>
              <a:tr h="374154">
                <a:tc>
                  <a:txBody>
                    <a:bodyPr/>
                    <a:lstStyle/>
                    <a:p>
                      <a:r>
                        <a:rPr lang="ka-GE" sz="1600" dirty="0" smtClean="0"/>
                        <a:t>3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sz="16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სტაციონარული მომსახურება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sz="1600" dirty="0" smtClean="0"/>
                        <a:t>8 290 400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sz="1600" dirty="0" smtClean="0"/>
                        <a:t>9 500 000</a:t>
                      </a:r>
                      <a:endParaRPr lang="en-US" sz="1600" dirty="0"/>
                    </a:p>
                  </a:txBody>
                  <a:tcPr/>
                </a:tc>
              </a:tr>
              <a:tr h="830315">
                <a:tc>
                  <a:txBody>
                    <a:bodyPr/>
                    <a:lstStyle/>
                    <a:p>
                      <a:r>
                        <a:rPr lang="ka-GE" sz="1600" dirty="0" smtClean="0"/>
                        <a:t>4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sz="16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პენიტენციური დაწესებულებებისათვის ტუბერკულოზის მართვისთვის მედიკამენტების, სხვა სახარჯი და დამხმარე მასალების შესყიდვა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sz="1600" dirty="0" smtClean="0"/>
                        <a:t>0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sz="1600" dirty="0" smtClean="0"/>
                        <a:t>40 000</a:t>
                      </a:r>
                      <a:endParaRPr lang="en-US" sz="1600" dirty="0"/>
                    </a:p>
                  </a:txBody>
                  <a:tcPr/>
                </a:tc>
              </a:tr>
              <a:tr h="584296">
                <a:tc>
                  <a:txBody>
                    <a:bodyPr/>
                    <a:lstStyle/>
                    <a:p>
                      <a:r>
                        <a:rPr lang="ka-GE" sz="1600" dirty="0" smtClean="0"/>
                        <a:t>5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sz="16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ტუბერკულოზის პროგრამის რეგიონული მართვა და მონიტორინგი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sz="1600" dirty="0" smtClean="0"/>
                        <a:t>37 800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sz="1600" dirty="0" smtClean="0"/>
                        <a:t>37 800</a:t>
                      </a:r>
                      <a:endParaRPr lang="en-US" sz="1600" dirty="0"/>
                    </a:p>
                  </a:txBody>
                  <a:tcPr/>
                </a:tc>
              </a:tr>
              <a:tr h="830315">
                <a:tc>
                  <a:txBody>
                    <a:bodyPr/>
                    <a:lstStyle/>
                    <a:p>
                      <a:r>
                        <a:rPr lang="ka-GE" sz="1600" dirty="0" smtClean="0"/>
                        <a:t>6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sz="16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ტუბერკულოზის სამკურნალო პირველი და მეორე რიგის (სრული ღირებულების არაუმეტეს 25%-ისა, 2018-ში</a:t>
                      </a:r>
                      <a:r>
                        <a:rPr lang="ka-GE" sz="1600" b="0" i="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50%-ისა</a:t>
                      </a:r>
                      <a:r>
                        <a:rPr lang="ka-GE" sz="16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 მედიკამენტების შესყიდვა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sz="1600" dirty="0" smtClean="0"/>
                        <a:t>521 000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sz="1600" dirty="0" smtClean="0"/>
                        <a:t>1 507 000</a:t>
                      </a:r>
                      <a:endParaRPr lang="en-US" sz="1600" dirty="0"/>
                    </a:p>
                  </a:txBody>
                  <a:tcPr/>
                </a:tc>
              </a:tr>
              <a:tr h="584296">
                <a:tc>
                  <a:txBody>
                    <a:bodyPr/>
                    <a:lstStyle/>
                    <a:p>
                      <a:r>
                        <a:rPr lang="ka-GE" sz="1600" dirty="0" smtClean="0"/>
                        <a:t>7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sz="16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ტუბერკულოზით დაავადებულთა (თვეში არაუმეტეს 300 პაციენტისა) ფულადი წახალისების დაფინანსება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sz="1600" dirty="0" smtClean="0"/>
                        <a:t>310 000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sz="1600" dirty="0" smtClean="0"/>
                        <a:t>360 000</a:t>
                      </a:r>
                      <a:endParaRPr lang="en-US" sz="1600" dirty="0"/>
                    </a:p>
                  </a:txBody>
                  <a:tcPr/>
                </a:tc>
              </a:tr>
              <a:tr h="374154"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sz="1600" dirty="0" smtClean="0"/>
                        <a:t>სულ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sz="1600" b="1" dirty="0" smtClean="0">
                          <a:solidFill>
                            <a:srgbClr val="C00000"/>
                          </a:solidFill>
                        </a:rPr>
                        <a:t>12 645 100</a:t>
                      </a:r>
                      <a:endParaRPr lang="en-US" sz="1600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sz="1600" b="1" dirty="0" smtClean="0">
                          <a:solidFill>
                            <a:srgbClr val="C00000"/>
                          </a:solidFill>
                        </a:rPr>
                        <a:t>15 580 000</a:t>
                      </a:r>
                      <a:endParaRPr lang="en-US" sz="1600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dirty="0" smtClean="0"/>
              <a:t>ტუბერკულოზის მართვა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126872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18627413"/>
              </p:ext>
            </p:extLst>
          </p:nvPr>
        </p:nvGraphicFramePr>
        <p:xfrm>
          <a:off x="228600" y="1719262"/>
          <a:ext cx="8763000" cy="491013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55961"/>
                <a:gridCol w="5337738"/>
                <a:gridCol w="1628522"/>
                <a:gridCol w="1240779"/>
              </a:tblGrid>
              <a:tr h="416790">
                <a:tc>
                  <a:txBody>
                    <a:bodyPr/>
                    <a:lstStyle/>
                    <a:p>
                      <a:pPr algn="ctr"/>
                      <a:r>
                        <a:rPr lang="ka-GE" dirty="0" smtClean="0"/>
                        <a:t>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dirty="0" smtClean="0"/>
                        <a:t>კომპონენტი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dirty="0" smtClean="0"/>
                        <a:t>2017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dirty="0" smtClean="0"/>
                        <a:t>2018</a:t>
                      </a:r>
                      <a:endParaRPr lang="en-US" dirty="0"/>
                    </a:p>
                  </a:txBody>
                  <a:tcPr/>
                </a:tc>
              </a:tr>
              <a:tr h="650879">
                <a:tc>
                  <a:txBody>
                    <a:bodyPr/>
                    <a:lstStyle/>
                    <a:p>
                      <a:r>
                        <a:rPr lang="ka-GE" sz="1600" dirty="0" smtClean="0"/>
                        <a:t>1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sz="16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აივ-ინფექცია/შიდსზე ნებაყოფლობითი კონსულტირება და ტესტირება, მათ შორის: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sz="1600" b="1" dirty="0" smtClean="0">
                          <a:solidFill>
                            <a:srgbClr val="C00000"/>
                          </a:solidFill>
                        </a:rPr>
                        <a:t>786 000</a:t>
                      </a:r>
                      <a:endParaRPr lang="en-US" sz="1600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sz="1600" b="1" dirty="0" smtClean="0">
                          <a:solidFill>
                            <a:srgbClr val="C00000"/>
                          </a:solidFill>
                        </a:rPr>
                        <a:t>2 075 000</a:t>
                      </a:r>
                      <a:endParaRPr lang="en-US" sz="1600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</a:tr>
              <a:tr h="1198987">
                <a:tc>
                  <a:txBody>
                    <a:bodyPr/>
                    <a:lstStyle/>
                    <a:p>
                      <a:r>
                        <a:rPr lang="ka-GE" sz="1600" dirty="0" smtClean="0"/>
                        <a:t>1.1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sz="16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აივ-ინფექცია/შიდსზე, </a:t>
                      </a:r>
                      <a:r>
                        <a:rPr lang="en-US" sz="16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 </a:t>
                      </a:r>
                      <a:r>
                        <a:rPr lang="ka-GE" sz="16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და </a:t>
                      </a:r>
                      <a:r>
                        <a:rPr lang="en-US" sz="16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 </a:t>
                      </a:r>
                      <a:r>
                        <a:rPr lang="ka-GE" sz="16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ჰეპატიტზე სკრინინგული კვლევისათვის და არვ მკურნალობის მონიტორინგისათვის საჭირო ტესტ-სისტემების და სახარჯი მასალების შესყიდვა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sz="1600" b="1" dirty="0" smtClean="0">
                          <a:solidFill>
                            <a:srgbClr val="C00000"/>
                          </a:solidFill>
                        </a:rPr>
                        <a:t>150 000</a:t>
                      </a:r>
                      <a:endParaRPr lang="en-US" sz="1600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sz="1600" b="1" dirty="0" smtClean="0">
                          <a:solidFill>
                            <a:srgbClr val="C00000"/>
                          </a:solidFill>
                        </a:rPr>
                        <a:t>1 075 000</a:t>
                      </a:r>
                      <a:endParaRPr lang="en-US" sz="1600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</a:tr>
              <a:tr h="650879">
                <a:tc>
                  <a:txBody>
                    <a:bodyPr/>
                    <a:lstStyle/>
                    <a:p>
                      <a:r>
                        <a:rPr lang="ka-GE" sz="1600" dirty="0" smtClean="0"/>
                        <a:t>2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sz="16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აივ-ინფექცია/შიდსით დაავადებულთა ამბულატორიული მომსახურებით უზრუნველყოფა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sz="1600" b="1" dirty="0" smtClean="0">
                          <a:solidFill>
                            <a:srgbClr val="C00000"/>
                          </a:solidFill>
                        </a:rPr>
                        <a:t>2 736</a:t>
                      </a:r>
                      <a:r>
                        <a:rPr lang="ka-GE" sz="1600" b="1" baseline="0" dirty="0" smtClean="0">
                          <a:solidFill>
                            <a:srgbClr val="C00000"/>
                          </a:solidFill>
                        </a:rPr>
                        <a:t> 000</a:t>
                      </a:r>
                      <a:endParaRPr lang="en-US" sz="1600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sz="1600" b="1" dirty="0" smtClean="0">
                          <a:solidFill>
                            <a:srgbClr val="C00000"/>
                          </a:solidFill>
                        </a:rPr>
                        <a:t>3 550 000</a:t>
                      </a:r>
                      <a:endParaRPr lang="en-US" sz="1600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</a:tr>
              <a:tr h="650879">
                <a:tc>
                  <a:txBody>
                    <a:bodyPr/>
                    <a:lstStyle/>
                    <a:p>
                      <a:r>
                        <a:rPr lang="ka-GE" sz="1600" dirty="0" smtClean="0"/>
                        <a:t>3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sz="16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აივ-ინფექცია/შიდსით დაავადებულთა სტაციონარული მომსახურებით უზრუნველყოფა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sz="1600" dirty="0" smtClean="0"/>
                        <a:t>2 158 000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sz="1600" dirty="0" smtClean="0"/>
                        <a:t>2 450 000</a:t>
                      </a:r>
                      <a:endParaRPr lang="en-US" sz="1600" dirty="0"/>
                    </a:p>
                  </a:txBody>
                  <a:tcPr/>
                </a:tc>
              </a:tr>
              <a:tr h="924933">
                <a:tc>
                  <a:txBody>
                    <a:bodyPr/>
                    <a:lstStyle/>
                    <a:p>
                      <a:r>
                        <a:rPr lang="ka-GE" sz="1600" dirty="0" smtClean="0"/>
                        <a:t>4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sz="16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აივ-ინფექცია/შიდსის სამკურნალო პირველი რიგის (სრულად) და მეორე რიგის (სრული ღირებულების არა უმეტეს 50%) მედიკამენტების შესყიდვა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sz="1600" dirty="0" smtClean="0"/>
                        <a:t>1 448 000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sz="1600" dirty="0" smtClean="0"/>
                        <a:t>1 955 000</a:t>
                      </a:r>
                      <a:endParaRPr lang="en-US" sz="1600" dirty="0"/>
                    </a:p>
                  </a:txBody>
                  <a:tcPr/>
                </a:tc>
              </a:tr>
              <a:tr h="416790"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sz="1600" dirty="0" smtClean="0"/>
                        <a:t>სულ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sz="1600" b="1" dirty="0" smtClean="0">
                          <a:solidFill>
                            <a:srgbClr val="C00000"/>
                          </a:solidFill>
                        </a:rPr>
                        <a:t>7 128 000</a:t>
                      </a:r>
                      <a:endParaRPr lang="en-US" sz="1600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sz="1600" b="1" dirty="0" smtClean="0">
                          <a:solidFill>
                            <a:srgbClr val="C00000"/>
                          </a:solidFill>
                        </a:rPr>
                        <a:t>10 030 000</a:t>
                      </a:r>
                      <a:endParaRPr lang="en-US" sz="1600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dirty="0" smtClean="0"/>
              <a:t>აივ-ინფექცია/შიდსის მართვა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065162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96853271"/>
              </p:ext>
            </p:extLst>
          </p:nvPr>
        </p:nvGraphicFramePr>
        <p:xfrm>
          <a:off x="228600" y="1719262"/>
          <a:ext cx="8763000" cy="491013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55961"/>
                <a:gridCol w="5337738"/>
                <a:gridCol w="1628522"/>
                <a:gridCol w="1240779"/>
              </a:tblGrid>
              <a:tr h="390883">
                <a:tc>
                  <a:txBody>
                    <a:bodyPr/>
                    <a:lstStyle/>
                    <a:p>
                      <a:pPr algn="ctr"/>
                      <a:r>
                        <a:rPr lang="ka-GE" dirty="0" smtClean="0"/>
                        <a:t>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dirty="0" smtClean="0"/>
                        <a:t>კომპონენტი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dirty="0" smtClean="0"/>
                        <a:t>2017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dirty="0" smtClean="0"/>
                        <a:t>2018</a:t>
                      </a:r>
                      <a:endParaRPr lang="en-US" dirty="0"/>
                    </a:p>
                  </a:txBody>
                  <a:tcPr/>
                </a:tc>
              </a:tr>
              <a:tr h="546166">
                <a:tc>
                  <a:txBody>
                    <a:bodyPr/>
                    <a:lstStyle/>
                    <a:p>
                      <a:r>
                        <a:rPr lang="ka-GE" sz="1400" dirty="0" smtClean="0"/>
                        <a:t>1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sz="14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სტაციონარული დეტოქსიკაცია და პირველადი რეაბილიტაცია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sz="1400" b="1" dirty="0" smtClean="0">
                          <a:solidFill>
                            <a:srgbClr val="C00000"/>
                          </a:solidFill>
                        </a:rPr>
                        <a:t>982 600</a:t>
                      </a:r>
                      <a:endParaRPr lang="en-US" sz="1400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sz="1400" b="1" dirty="0" smtClean="0">
                          <a:solidFill>
                            <a:srgbClr val="C00000"/>
                          </a:solidFill>
                        </a:rPr>
                        <a:t>1 400 000</a:t>
                      </a:r>
                      <a:endParaRPr lang="en-US" sz="1400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</a:tr>
              <a:tr h="546166">
                <a:tc>
                  <a:txBody>
                    <a:bodyPr/>
                    <a:lstStyle/>
                    <a:p>
                      <a:r>
                        <a:rPr lang="ka-GE" sz="1400" dirty="0" smtClean="0"/>
                        <a:t>2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sz="14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ჩანაცვლებითი თერაპიის განხორციელება და ჩამანაცვლებელი ფარმაცევტული პროდუქტის მიწოდება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sz="1400" b="1" dirty="0" smtClean="0">
                          <a:solidFill>
                            <a:srgbClr val="C00000"/>
                          </a:solidFill>
                        </a:rPr>
                        <a:t>3 490 000</a:t>
                      </a:r>
                      <a:endParaRPr lang="en-US" sz="1400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sz="1400" b="1" dirty="0" smtClean="0">
                          <a:solidFill>
                            <a:srgbClr val="C00000"/>
                          </a:solidFill>
                        </a:rPr>
                        <a:t>6 274 000</a:t>
                      </a:r>
                      <a:endParaRPr lang="en-US" sz="1400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</a:tr>
              <a:tr h="390883">
                <a:tc>
                  <a:txBody>
                    <a:bodyPr/>
                    <a:lstStyle/>
                    <a:p>
                      <a:r>
                        <a:rPr lang="ka-GE" sz="1400" dirty="0" smtClean="0"/>
                        <a:t>2.1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sz="14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მ.შ., ფსიქო-სოციალური რეაბილიტაციის უზრუნველყოფა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sz="1400" b="1" dirty="0" smtClean="0">
                          <a:solidFill>
                            <a:srgbClr val="C00000"/>
                          </a:solidFill>
                        </a:rPr>
                        <a:t>150 000</a:t>
                      </a:r>
                      <a:endParaRPr lang="en-US" sz="1400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sz="1400" b="1" dirty="0" smtClean="0">
                          <a:solidFill>
                            <a:srgbClr val="C00000"/>
                          </a:solidFill>
                        </a:rPr>
                        <a:t>360 000</a:t>
                      </a:r>
                      <a:endParaRPr lang="en-US" sz="1400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</a:tr>
              <a:tr h="771058">
                <a:tc>
                  <a:txBody>
                    <a:bodyPr/>
                    <a:lstStyle/>
                    <a:p>
                      <a:r>
                        <a:rPr lang="ka-GE" sz="1400" dirty="0" smtClean="0"/>
                        <a:t>3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sz="14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№2 და №8 პენიტენციურ დაწესებულებაში ჩამანაცვლებელი ფარმაცევტული პროდუქტით ხანმოკლე და ხანგრძლივი დეტოქსიკაციის უზრუნველყოფა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sz="1400" dirty="0" smtClean="0"/>
                        <a:t>117 000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sz="1400" dirty="0" smtClean="0"/>
                        <a:t>300 000</a:t>
                      </a:r>
                      <a:endParaRPr lang="en-US" sz="1400" dirty="0"/>
                    </a:p>
                  </a:txBody>
                  <a:tcPr/>
                </a:tc>
              </a:tr>
              <a:tr h="390883">
                <a:tc>
                  <a:txBody>
                    <a:bodyPr/>
                    <a:lstStyle/>
                    <a:p>
                      <a:r>
                        <a:rPr lang="ka-GE" sz="1400" dirty="0" smtClean="0"/>
                        <a:t>4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sz="14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ჩამანაცვლებელი ფარმაცევტული პროდუქტის შესყიდვა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sz="1400" dirty="0" smtClean="0"/>
                        <a:t>239 000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sz="1400" dirty="0" smtClean="0"/>
                        <a:t>770 000</a:t>
                      </a:r>
                      <a:endParaRPr lang="en-US" sz="1400" dirty="0"/>
                    </a:p>
                  </a:txBody>
                  <a:tcPr/>
                </a:tc>
              </a:tr>
              <a:tr h="546166">
                <a:tc>
                  <a:txBody>
                    <a:bodyPr/>
                    <a:lstStyle/>
                    <a:p>
                      <a:r>
                        <a:rPr lang="ka-GE" sz="1400" dirty="0" smtClean="0"/>
                        <a:t>5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sz="14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ჩამანაცვლებელი ფარმაცევტული პროდუქტის ტრანსპორტირება, შენახვა და გაცემა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sz="1400" b="1" dirty="0" smtClean="0">
                          <a:solidFill>
                            <a:srgbClr val="C00000"/>
                          </a:solidFill>
                        </a:rPr>
                        <a:t>36 000</a:t>
                      </a:r>
                      <a:endParaRPr lang="en-US" sz="1400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sz="1400" b="1" dirty="0" smtClean="0">
                          <a:solidFill>
                            <a:srgbClr val="C00000"/>
                          </a:solidFill>
                        </a:rPr>
                        <a:t>36 000</a:t>
                      </a:r>
                      <a:endParaRPr lang="en-US" sz="1400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</a:tr>
              <a:tr h="390883">
                <a:tc>
                  <a:txBody>
                    <a:bodyPr/>
                    <a:lstStyle/>
                    <a:p>
                      <a:r>
                        <a:rPr lang="ka-GE" sz="1400" dirty="0" smtClean="0"/>
                        <a:t>6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sz="14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ეფექტურობის შეფასების კომპონენტი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sz="1400" b="1" dirty="0" smtClean="0">
                          <a:solidFill>
                            <a:srgbClr val="C00000"/>
                          </a:solidFill>
                        </a:rPr>
                        <a:t>130 000</a:t>
                      </a:r>
                      <a:endParaRPr lang="en-US" sz="1400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sz="1400" b="1" dirty="0" smtClean="0">
                          <a:solidFill>
                            <a:srgbClr val="C00000"/>
                          </a:solidFill>
                        </a:rPr>
                        <a:t>120 000</a:t>
                      </a:r>
                      <a:endParaRPr lang="en-US" sz="1400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</a:tr>
              <a:tr h="546166">
                <a:tc>
                  <a:txBody>
                    <a:bodyPr/>
                    <a:lstStyle/>
                    <a:p>
                      <a:r>
                        <a:rPr lang="ka-GE" sz="1400" dirty="0" smtClean="0"/>
                        <a:t>7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sz="14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ალკოჰოლის მიღებით გამოწვეული ფსიქიკური და ქცევითი აშლილობების სტაციონარული მომსახურება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sz="1400" b="1" dirty="0" smtClean="0">
                          <a:solidFill>
                            <a:srgbClr val="C00000"/>
                          </a:solidFill>
                        </a:rPr>
                        <a:t>277 000</a:t>
                      </a:r>
                      <a:endParaRPr lang="en-US" sz="1400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sz="1400" b="1" dirty="0" smtClean="0">
                          <a:solidFill>
                            <a:srgbClr val="C00000"/>
                          </a:solidFill>
                        </a:rPr>
                        <a:t>300 000</a:t>
                      </a:r>
                      <a:endParaRPr lang="en-US" sz="1400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</a:tr>
              <a:tr h="390883"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sz="1400" dirty="0" smtClean="0"/>
                        <a:t>სულ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sz="1400" b="1" dirty="0" smtClean="0">
                          <a:solidFill>
                            <a:srgbClr val="C00000"/>
                          </a:solidFill>
                        </a:rPr>
                        <a:t>5 271 600</a:t>
                      </a:r>
                      <a:endParaRPr lang="en-US" sz="1400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sz="1400" b="1" dirty="0" smtClean="0">
                          <a:solidFill>
                            <a:srgbClr val="C00000"/>
                          </a:solidFill>
                        </a:rPr>
                        <a:t>9 200 000</a:t>
                      </a:r>
                      <a:endParaRPr lang="en-US" sz="1400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b="1" dirty="0"/>
              <a:t>ნარკომანიით დაავადებულ პაციენტთა მკურნალობა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780242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84070754"/>
              </p:ext>
            </p:extLst>
          </p:nvPr>
        </p:nvGraphicFramePr>
        <p:xfrm>
          <a:off x="152401" y="1719261"/>
          <a:ext cx="8839199" cy="491013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60795"/>
                <a:gridCol w="5384153"/>
                <a:gridCol w="1642683"/>
                <a:gridCol w="1251568"/>
              </a:tblGrid>
              <a:tr h="449737">
                <a:tc>
                  <a:txBody>
                    <a:bodyPr/>
                    <a:lstStyle/>
                    <a:p>
                      <a:pPr algn="ctr"/>
                      <a:r>
                        <a:rPr lang="ka-GE" dirty="0" smtClean="0"/>
                        <a:t>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dirty="0" smtClean="0"/>
                        <a:t>კომპონენტი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dirty="0" smtClean="0"/>
                        <a:t>2017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dirty="0" smtClean="0"/>
                        <a:t>2018</a:t>
                      </a:r>
                      <a:endParaRPr lang="en-US" dirty="0"/>
                    </a:p>
                  </a:txBody>
                  <a:tcPr/>
                </a:tc>
              </a:tr>
              <a:tr h="449737">
                <a:tc>
                  <a:txBody>
                    <a:bodyPr/>
                    <a:lstStyle/>
                    <a:p>
                      <a:r>
                        <a:rPr lang="ka-GE" sz="1400" dirty="0" smtClean="0"/>
                        <a:t>1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ჰემოდიალიზით უზრუნველყოფა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sz="1400" b="1" dirty="0" smtClean="0">
                          <a:solidFill>
                            <a:srgbClr val="C00000"/>
                          </a:solidFill>
                        </a:rPr>
                        <a:t>14 395 500</a:t>
                      </a:r>
                      <a:endParaRPr lang="en-US" sz="1400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sz="1400" b="1" dirty="0" smtClean="0">
                          <a:solidFill>
                            <a:srgbClr val="C00000"/>
                          </a:solidFill>
                        </a:rPr>
                        <a:t>15 474 000</a:t>
                      </a:r>
                      <a:endParaRPr lang="en-US" sz="1400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</a:tr>
              <a:tr h="449737">
                <a:tc>
                  <a:txBody>
                    <a:bodyPr/>
                    <a:lstStyle/>
                    <a:p>
                      <a:r>
                        <a:rPr lang="ka-GE" sz="1400" dirty="0" smtClean="0"/>
                        <a:t>2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პერიტონეული დიალიზით უზრუნველყოფა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sz="1400" b="1" dirty="0" smtClean="0">
                          <a:solidFill>
                            <a:srgbClr val="C00000"/>
                          </a:solidFill>
                        </a:rPr>
                        <a:t>104 5000</a:t>
                      </a:r>
                      <a:endParaRPr lang="en-US" sz="1400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sz="1400" b="1" dirty="0" smtClean="0">
                          <a:solidFill>
                            <a:srgbClr val="C00000"/>
                          </a:solidFill>
                        </a:rPr>
                        <a:t>110 000</a:t>
                      </a:r>
                      <a:endParaRPr lang="en-US" sz="1400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</a:tr>
              <a:tr h="1108939">
                <a:tc>
                  <a:txBody>
                    <a:bodyPr/>
                    <a:lstStyle/>
                    <a:p>
                      <a:r>
                        <a:rPr lang="ka-GE" sz="1400" dirty="0" smtClean="0"/>
                        <a:t>3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ჰემო და პერიტონეული დიალიზისათვის საჭირო სადიალიზე საშუალებების, მასალისა და მედიკამენტების შესყიდვა და მიწოდება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sz="1400" b="1" dirty="0" smtClean="0">
                          <a:solidFill>
                            <a:srgbClr val="C00000"/>
                          </a:solidFill>
                        </a:rPr>
                        <a:t>19 685 300</a:t>
                      </a:r>
                      <a:endParaRPr lang="en-US" sz="1400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sz="1400" b="1" dirty="0" smtClean="0">
                          <a:solidFill>
                            <a:srgbClr val="C00000"/>
                          </a:solidFill>
                        </a:rPr>
                        <a:t>18 570 000</a:t>
                      </a:r>
                      <a:endParaRPr lang="en-US" sz="1400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</a:tr>
              <a:tr h="449737">
                <a:tc>
                  <a:txBody>
                    <a:bodyPr/>
                    <a:lstStyle/>
                    <a:p>
                      <a:r>
                        <a:rPr lang="ka-GE" sz="1400" dirty="0" smtClean="0"/>
                        <a:t>4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თირკმლის ტრანსპლანტაცია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sz="1400" dirty="0" smtClean="0"/>
                        <a:t>400 000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sz="1400" dirty="0" smtClean="0"/>
                        <a:t>500 000</a:t>
                      </a:r>
                      <a:endParaRPr lang="en-US" sz="1400" dirty="0"/>
                    </a:p>
                  </a:txBody>
                  <a:tcPr/>
                </a:tc>
              </a:tr>
              <a:tr h="776257">
                <a:tc>
                  <a:txBody>
                    <a:bodyPr/>
                    <a:lstStyle/>
                    <a:p>
                      <a:r>
                        <a:rPr lang="ka-GE" sz="1400" dirty="0" smtClean="0"/>
                        <a:t>5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ორგანოგადანერგილთა იმუნოსუპრესული მედიკამენტებით უზრუნველყოფა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sz="1400" dirty="0" smtClean="0"/>
                        <a:t>726 100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sz="1400" dirty="0" smtClean="0"/>
                        <a:t>310 000</a:t>
                      </a:r>
                      <a:endParaRPr lang="en-US" sz="1400" dirty="0"/>
                    </a:p>
                  </a:txBody>
                  <a:tcPr/>
                </a:tc>
              </a:tr>
              <a:tr h="776257">
                <a:tc>
                  <a:txBody>
                    <a:bodyPr/>
                    <a:lstStyle/>
                    <a:p>
                      <a:r>
                        <a:rPr lang="ka-GE" sz="1400" dirty="0" smtClean="0"/>
                        <a:t>6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სამკურნალო საშუალებათა ტრანსპორტირება, შენახვა და გაცემა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ka-GE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36 000</a:t>
                      </a:r>
                      <a:endParaRPr lang="en-US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ka-GE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36 000</a:t>
                      </a:r>
                      <a:endParaRPr lang="en-US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449737"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ka-GE" sz="1400" b="1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35 354 800</a:t>
                      </a:r>
                      <a:endParaRPr lang="en-US" sz="1400" b="1" kern="1200" dirty="0">
                        <a:solidFill>
                          <a:srgbClr val="C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ka-GE" sz="1400" b="1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35 000 000</a:t>
                      </a:r>
                      <a:endParaRPr lang="en-US" sz="1400" b="1" kern="1200" dirty="0">
                        <a:solidFill>
                          <a:srgbClr val="C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b="1" dirty="0"/>
              <a:t>დიალიზი და თირკმლის ტრანსპლანტაცია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482481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56058248"/>
              </p:ext>
            </p:extLst>
          </p:nvPr>
        </p:nvGraphicFramePr>
        <p:xfrm>
          <a:off x="152401" y="1719258"/>
          <a:ext cx="8839199" cy="504225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60795"/>
                <a:gridCol w="5384153"/>
                <a:gridCol w="1642683"/>
                <a:gridCol w="1251568"/>
              </a:tblGrid>
              <a:tr h="516764">
                <a:tc>
                  <a:txBody>
                    <a:bodyPr/>
                    <a:lstStyle/>
                    <a:p>
                      <a:pPr algn="ctr"/>
                      <a:r>
                        <a:rPr lang="ka-GE" dirty="0" smtClean="0"/>
                        <a:t>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dirty="0" smtClean="0"/>
                        <a:t>კომპონენტი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dirty="0" smtClean="0"/>
                        <a:t>2017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dirty="0" smtClean="0"/>
                        <a:t>2018</a:t>
                      </a:r>
                      <a:endParaRPr lang="en-US" dirty="0"/>
                    </a:p>
                  </a:txBody>
                  <a:tcPr/>
                </a:tc>
              </a:tr>
              <a:tr h="759034">
                <a:tc>
                  <a:txBody>
                    <a:bodyPr/>
                    <a:lstStyle/>
                    <a:p>
                      <a:r>
                        <a:rPr lang="ka-GE" sz="1400" dirty="0" smtClean="0"/>
                        <a:t>1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ინკურაბელურ პაციენტთა ამბულატორიული პალიატიური მზრუნველობა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sz="1400" b="1" dirty="0" smtClean="0">
                          <a:solidFill>
                            <a:srgbClr val="C00000"/>
                          </a:solidFill>
                        </a:rPr>
                        <a:t>354 200</a:t>
                      </a:r>
                      <a:endParaRPr lang="en-US" sz="1400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sz="1400" b="1" dirty="0" smtClean="0">
                          <a:solidFill>
                            <a:srgbClr val="C00000"/>
                          </a:solidFill>
                        </a:rPr>
                        <a:t>764 000</a:t>
                      </a:r>
                      <a:endParaRPr lang="en-US" sz="1400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</a:tr>
              <a:tr h="891144">
                <a:tc>
                  <a:txBody>
                    <a:bodyPr/>
                    <a:lstStyle/>
                    <a:p>
                      <a:r>
                        <a:rPr lang="ka-GE" sz="1400" dirty="0" smtClean="0"/>
                        <a:t>2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ინკურაბელურ პაციენტთა სტაციონარული პალიატიური მზრუნველობა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sz="1400" b="1" dirty="0" smtClean="0">
                          <a:solidFill>
                            <a:srgbClr val="C00000"/>
                          </a:solidFill>
                        </a:rPr>
                        <a:t>684 900</a:t>
                      </a:r>
                      <a:endParaRPr lang="en-US" sz="1400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sz="1400" b="1" dirty="0" smtClean="0">
                          <a:solidFill>
                            <a:srgbClr val="C00000"/>
                          </a:solidFill>
                        </a:rPr>
                        <a:t>800 000</a:t>
                      </a:r>
                      <a:endParaRPr lang="en-US" sz="1400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</a:tr>
              <a:tr h="1274211">
                <a:tc>
                  <a:txBody>
                    <a:bodyPr/>
                    <a:lstStyle/>
                    <a:p>
                      <a:r>
                        <a:rPr lang="ka-GE" sz="1400" dirty="0" smtClean="0"/>
                        <a:t>3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ინკურაბელურ პაციენტთა მედიკამენტებით უზრუნველყოფა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sz="1400" b="1" dirty="0" smtClean="0">
                          <a:solidFill>
                            <a:srgbClr val="C00000"/>
                          </a:solidFill>
                        </a:rPr>
                        <a:t>450 000</a:t>
                      </a:r>
                      <a:endParaRPr lang="en-US" sz="1400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sz="1400" b="1" dirty="0" smtClean="0">
                          <a:solidFill>
                            <a:srgbClr val="C00000"/>
                          </a:solidFill>
                        </a:rPr>
                        <a:t>950 000</a:t>
                      </a:r>
                      <a:endParaRPr lang="en-US" sz="1400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</a:tr>
              <a:tr h="1084334">
                <a:tc>
                  <a:txBody>
                    <a:bodyPr/>
                    <a:lstStyle/>
                    <a:p>
                      <a:r>
                        <a:rPr lang="ka-GE" sz="1400" dirty="0" smtClean="0"/>
                        <a:t>4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სპეციალურ სამკურნალო საშუალებათა ტრანსპორტირების, შენახვისა და  გაცემის ხარჯები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sz="1400" dirty="0" smtClean="0"/>
                        <a:t>286 000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sz="1400" dirty="0" smtClean="0"/>
                        <a:t>286 000</a:t>
                      </a:r>
                      <a:endParaRPr lang="en-US" sz="1400" dirty="0"/>
                    </a:p>
                  </a:txBody>
                  <a:tcPr/>
                </a:tc>
              </a:tr>
              <a:tr h="516764"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sz="1400" dirty="0" smtClean="0"/>
                        <a:t>სულ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ka-GE" sz="1400" b="1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1 775 100</a:t>
                      </a:r>
                      <a:endParaRPr lang="en-US" sz="1400" b="1" kern="1200" dirty="0">
                        <a:solidFill>
                          <a:srgbClr val="C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ka-GE" sz="1400" b="1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2 800 000</a:t>
                      </a:r>
                      <a:endParaRPr lang="en-US" sz="1400" b="1" kern="1200" dirty="0">
                        <a:solidFill>
                          <a:srgbClr val="C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b="1" dirty="0"/>
              <a:t>ინკურაბელურ პაციენტთა პალიატიური მზრუნველობა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707196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55686828"/>
              </p:ext>
            </p:extLst>
          </p:nvPr>
        </p:nvGraphicFramePr>
        <p:xfrm>
          <a:off x="152401" y="1719258"/>
          <a:ext cx="8839199" cy="489350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60795"/>
                <a:gridCol w="5384153"/>
                <a:gridCol w="1642683"/>
                <a:gridCol w="1251568"/>
              </a:tblGrid>
              <a:tr h="516764">
                <a:tc>
                  <a:txBody>
                    <a:bodyPr/>
                    <a:lstStyle/>
                    <a:p>
                      <a:pPr algn="ctr"/>
                      <a:r>
                        <a:rPr lang="ka-GE" dirty="0" smtClean="0"/>
                        <a:t>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dirty="0" smtClean="0"/>
                        <a:t>კომპონენტი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dirty="0" smtClean="0"/>
                        <a:t>2017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dirty="0" smtClean="0"/>
                        <a:t>2018</a:t>
                      </a:r>
                      <a:endParaRPr lang="en-US" dirty="0"/>
                    </a:p>
                  </a:txBody>
                  <a:tcPr/>
                </a:tc>
              </a:tr>
              <a:tr h="735778">
                <a:tc>
                  <a:txBody>
                    <a:bodyPr/>
                    <a:lstStyle/>
                    <a:p>
                      <a:r>
                        <a:rPr lang="ka-GE" sz="1600" dirty="0" smtClean="0"/>
                        <a:t>1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sz="16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იშვიათი დაავადებების მქონე 18 წლამდე ასაკის ბავშვთა ამბულატორიული მომსახურება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sz="1600" b="0" dirty="0" smtClean="0">
                          <a:solidFill>
                            <a:schemeClr val="tx1"/>
                          </a:solidFill>
                        </a:rPr>
                        <a:t>70 400</a:t>
                      </a:r>
                      <a:endParaRPr 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sz="1600" b="0" dirty="0" smtClean="0">
                          <a:solidFill>
                            <a:schemeClr val="tx1"/>
                          </a:solidFill>
                        </a:rPr>
                        <a:t>70 000</a:t>
                      </a:r>
                      <a:endParaRPr 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891144">
                <a:tc>
                  <a:txBody>
                    <a:bodyPr/>
                    <a:lstStyle/>
                    <a:p>
                      <a:r>
                        <a:rPr lang="ka-GE" sz="1600" dirty="0" smtClean="0"/>
                        <a:t>2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sz="16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იშვიათი დაავადებების მქონე და მუდმივ ჩანაცვლებით მკურნალობას დაქვემდებარებულ</a:t>
                      </a:r>
                    </a:p>
                    <a:p>
                      <a:r>
                        <a:rPr lang="ka-GE" sz="16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18 წლამდე ასაკის ბავშვთა სტაციონარული მომსახურება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sz="1600" b="0" dirty="0" smtClean="0">
                          <a:solidFill>
                            <a:schemeClr val="tx1"/>
                          </a:solidFill>
                        </a:rPr>
                        <a:t>349 000</a:t>
                      </a:r>
                      <a:endParaRPr 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sz="1600" b="0" dirty="0" smtClean="0">
                          <a:solidFill>
                            <a:schemeClr val="tx1"/>
                          </a:solidFill>
                        </a:rPr>
                        <a:t>300 000</a:t>
                      </a:r>
                      <a:endParaRPr 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1274211">
                <a:tc>
                  <a:txBody>
                    <a:bodyPr/>
                    <a:lstStyle/>
                    <a:p>
                      <a:r>
                        <a:rPr lang="ka-GE" sz="1600" dirty="0" smtClean="0"/>
                        <a:t>3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sz="16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ჰემოფილიით და სისხლის შედედების სხვა მემკვიდრული პათოლოგიებით დაავადებულ ბავშვთა და მოზრდილთა ამბულატორიული და სტაციონარული მომსახურება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sz="1600" b="0" dirty="0" smtClean="0">
                          <a:solidFill>
                            <a:schemeClr val="tx1"/>
                          </a:solidFill>
                        </a:rPr>
                        <a:t>201 600</a:t>
                      </a:r>
                      <a:endParaRPr 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sz="1600" b="0" dirty="0" smtClean="0">
                          <a:solidFill>
                            <a:schemeClr val="tx1"/>
                          </a:solidFill>
                        </a:rPr>
                        <a:t>200 000</a:t>
                      </a:r>
                      <a:endParaRPr 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783189">
                <a:tc>
                  <a:txBody>
                    <a:bodyPr/>
                    <a:lstStyle/>
                    <a:p>
                      <a:r>
                        <a:rPr lang="ka-GE" sz="1600" dirty="0" smtClean="0"/>
                        <a:t>4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sz="16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იშვიათი დაავადებების მქონე პაციენტების სპეციფიკური მედიკამენტებით უზრუნველყოფა: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ka-GE" sz="1600" b="1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5 503 400</a:t>
                      </a:r>
                      <a:endParaRPr lang="en-US" sz="1600" b="1" kern="1200" dirty="0">
                        <a:solidFill>
                          <a:srgbClr val="C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ka-GE" sz="1600" b="1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7 430 000</a:t>
                      </a:r>
                      <a:endParaRPr lang="en-US" sz="1600" b="1" kern="1200" dirty="0">
                        <a:solidFill>
                          <a:srgbClr val="C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516764"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sz="1600" dirty="0" smtClean="0"/>
                        <a:t>სულ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ka-GE" sz="1600" b="1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6 124 400</a:t>
                      </a:r>
                      <a:endParaRPr lang="en-US" sz="1600" b="1" kern="1200" dirty="0">
                        <a:solidFill>
                          <a:srgbClr val="C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ka-GE" sz="1600" b="1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8 000 000</a:t>
                      </a:r>
                      <a:endParaRPr lang="en-US" sz="1600" b="1" kern="1200" dirty="0">
                        <a:solidFill>
                          <a:srgbClr val="C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sz="2000" b="1" dirty="0"/>
              <a:t>იშვიათი დაავადებების მქონე და მუდმივ ჩანაცვლებით</a:t>
            </a:r>
            <a:r>
              <a:rPr lang="ka-GE" sz="2000" dirty="0"/>
              <a:t/>
            </a:r>
            <a:br>
              <a:rPr lang="ka-GE" sz="2000" dirty="0"/>
            </a:br>
            <a:r>
              <a:rPr lang="ka-GE" sz="2000" b="1" dirty="0"/>
              <a:t>მკურნალობას დაქვემდებარებულ პაციენტთა მკურნალობა</a:t>
            </a:r>
            <a:endParaRPr lang="ka-GE" sz="2000" dirty="0"/>
          </a:p>
        </p:txBody>
      </p:sp>
    </p:spTree>
    <p:extLst>
      <p:ext uri="{BB962C8B-B14F-4D97-AF65-F5344CB8AC3E}">
        <p14:creationId xmlns:p14="http://schemas.microsoft.com/office/powerpoint/2010/main" val="18706736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6408751"/>
              </p:ext>
            </p:extLst>
          </p:nvPr>
        </p:nvGraphicFramePr>
        <p:xfrm>
          <a:off x="152401" y="1719258"/>
          <a:ext cx="8839200" cy="498634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60795"/>
                <a:gridCol w="5384154"/>
                <a:gridCol w="1642683"/>
                <a:gridCol w="1251568"/>
              </a:tblGrid>
              <a:tr h="534392">
                <a:tc>
                  <a:txBody>
                    <a:bodyPr/>
                    <a:lstStyle/>
                    <a:p>
                      <a:pPr algn="ctr"/>
                      <a:r>
                        <a:rPr lang="ka-GE" dirty="0" smtClean="0"/>
                        <a:t>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dirty="0" smtClean="0"/>
                        <a:t>კომპონენტი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dirty="0" smtClean="0"/>
                        <a:t>2017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dirty="0" smtClean="0"/>
                        <a:t>2018</a:t>
                      </a:r>
                      <a:endParaRPr lang="en-US" dirty="0"/>
                    </a:p>
                  </a:txBody>
                  <a:tcPr/>
                </a:tc>
              </a:tr>
              <a:tr h="524479">
                <a:tc>
                  <a:txBody>
                    <a:bodyPr/>
                    <a:lstStyle/>
                    <a:p>
                      <a:r>
                        <a:rPr lang="ka-GE" sz="1400" dirty="0" smtClean="0"/>
                        <a:t>1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sz="14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სასწრაფო სამედიცინო დახმარება მ.შ.: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sz="1400" b="0" dirty="0" smtClean="0">
                          <a:solidFill>
                            <a:schemeClr val="tx1"/>
                          </a:solidFill>
                        </a:rPr>
                        <a:t>3 549 000</a:t>
                      </a:r>
                      <a:endParaRPr 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630395">
                <a:tc>
                  <a:txBody>
                    <a:bodyPr/>
                    <a:lstStyle/>
                    <a:p>
                      <a:r>
                        <a:rPr lang="ka-GE" sz="1400" dirty="0" smtClean="0"/>
                        <a:t>1.1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sz="14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სასწრაფო სამედიცინო დახმარება (ოკუპირებულ ტერიტორიაზე მოქმედი სასწრაფო სამედიცინო დახმარება)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sz="1400" b="0" dirty="0" smtClean="0">
                          <a:solidFill>
                            <a:schemeClr val="tx1"/>
                          </a:solidFill>
                        </a:rPr>
                        <a:t>724 600</a:t>
                      </a:r>
                      <a:endParaRPr 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sz="1400" b="0" dirty="0" smtClean="0">
                          <a:solidFill>
                            <a:schemeClr val="tx1"/>
                          </a:solidFill>
                        </a:rPr>
                        <a:t>725 000</a:t>
                      </a:r>
                      <a:endParaRPr 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1418388">
                <a:tc>
                  <a:txBody>
                    <a:bodyPr/>
                    <a:lstStyle/>
                    <a:p>
                      <a:r>
                        <a:rPr lang="ka-GE" sz="1400" dirty="0" smtClean="0"/>
                        <a:t>1.2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sz="14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საქართველოს საკანონმდებლო, აღმასრულებელი და სასამართლო ხელისუფლების უმაღლესი თანამდებობის პირთა და საქართველოში ოფიციალური ვიზიტით მყოფ საზღვარგარეთის ქვეყნების ხელმძღვანელთა გადაუდებელი სამედიცინო დახმარება (2016 წლის დეკემბერში გაწეული მომსახურების ანაზღაურება)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sz="1400" b="0" dirty="0" smtClean="0">
                          <a:solidFill>
                            <a:schemeClr val="tx1"/>
                          </a:solidFill>
                        </a:rPr>
                        <a:t>37 000</a:t>
                      </a:r>
                      <a:endParaRPr 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809905">
                <a:tc>
                  <a:txBody>
                    <a:bodyPr/>
                    <a:lstStyle/>
                    <a:p>
                      <a:r>
                        <a:rPr lang="ka-GE" sz="1400" dirty="0" smtClean="0"/>
                        <a:t>1.3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sz="14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სამედიცინო ტრანსპორტირება: რეფერალური დახმარება (2017 წლის 1 ივნისამდე გაწეული მომსახურების ანაზღაურება)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ka-GE" sz="1400" b="1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2 787 400</a:t>
                      </a:r>
                      <a:endParaRPr lang="en-US" sz="1400" b="1" kern="1200" dirty="0">
                        <a:solidFill>
                          <a:srgbClr val="C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n-US" sz="1400" b="1" kern="1200" dirty="0">
                        <a:solidFill>
                          <a:srgbClr val="C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534392">
                <a:tc>
                  <a:txBody>
                    <a:bodyPr/>
                    <a:lstStyle/>
                    <a:p>
                      <a:r>
                        <a:rPr lang="ka-GE" sz="1400" dirty="0" smtClean="0"/>
                        <a:t>2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ka-GE" sz="1400" dirty="0" smtClean="0">
                          <a:effectLst/>
                        </a:rPr>
                        <a:t>სასწრაფო </a:t>
                      </a:r>
                      <a:r>
                        <a:rPr lang="ka-GE" sz="1400" dirty="0">
                          <a:effectLst/>
                        </a:rPr>
                        <a:t>სამედიცინო გადაუდებელი დახმარება და სამედიცინო ტრანსპორტირება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ka-GE" sz="1400" b="1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31 645 400</a:t>
                      </a:r>
                      <a:endParaRPr lang="en-US" sz="1400" b="1" kern="1200" dirty="0">
                        <a:solidFill>
                          <a:srgbClr val="C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ka-GE" sz="1400" b="1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38 275 000</a:t>
                      </a:r>
                      <a:endParaRPr lang="en-US" sz="1400" b="1" kern="1200" dirty="0">
                        <a:solidFill>
                          <a:srgbClr val="C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534392"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ka-GE" sz="1400" dirty="0" smtClean="0">
                          <a:effectLst/>
                        </a:rPr>
                        <a:t>სულ</a:t>
                      </a:r>
                      <a:endParaRPr lang="ka-GE" sz="1400" dirty="0">
                        <a:effectLst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ka-GE" sz="1400" b="1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35 194 400</a:t>
                      </a:r>
                      <a:endParaRPr lang="en-US" sz="1400" b="1" kern="1200" dirty="0">
                        <a:solidFill>
                          <a:srgbClr val="C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ka-GE" sz="1400" b="1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39 000 000</a:t>
                      </a:r>
                      <a:endParaRPr lang="en-US" sz="1400" b="1" kern="1200" dirty="0">
                        <a:solidFill>
                          <a:srgbClr val="C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sz="2000" b="1" dirty="0"/>
              <a:t>სასწრაფო გადაუდებელი დახმარება და სამედიცინო ტრანსპორტირება</a:t>
            </a:r>
            <a:endParaRPr lang="ka-GE" sz="2000" dirty="0"/>
          </a:p>
        </p:txBody>
      </p:sp>
    </p:spTree>
    <p:extLst>
      <p:ext uri="{BB962C8B-B14F-4D97-AF65-F5344CB8AC3E}">
        <p14:creationId xmlns:p14="http://schemas.microsoft.com/office/powerpoint/2010/main" val="48729150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88794133"/>
              </p:ext>
            </p:extLst>
          </p:nvPr>
        </p:nvGraphicFramePr>
        <p:xfrm>
          <a:off x="152400" y="1752600"/>
          <a:ext cx="8915401" cy="4876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65630"/>
                <a:gridCol w="5430569"/>
                <a:gridCol w="1656844"/>
                <a:gridCol w="1262358"/>
              </a:tblGrid>
              <a:tr h="549208">
                <a:tc>
                  <a:txBody>
                    <a:bodyPr/>
                    <a:lstStyle/>
                    <a:p>
                      <a:pPr algn="ctr"/>
                      <a:r>
                        <a:rPr lang="ka-GE" dirty="0" smtClean="0"/>
                        <a:t>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dirty="0" smtClean="0"/>
                        <a:t>კომპონენტი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dirty="0" smtClean="0"/>
                        <a:t>2017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dirty="0" smtClean="0"/>
                        <a:t>2018</a:t>
                      </a:r>
                      <a:endParaRPr lang="en-US" dirty="0"/>
                    </a:p>
                  </a:txBody>
                  <a:tcPr/>
                </a:tc>
              </a:tr>
              <a:tr h="539020">
                <a:tc>
                  <a:txBody>
                    <a:bodyPr/>
                    <a:lstStyle/>
                    <a:p>
                      <a:r>
                        <a:rPr lang="ka-GE" sz="1600" dirty="0" smtClean="0"/>
                        <a:t>1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sz="16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პირველადი ჯანდაცვის მომსახურება სოფლად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sz="1600" b="0" dirty="0" smtClean="0">
                          <a:solidFill>
                            <a:schemeClr val="tx1"/>
                          </a:solidFill>
                        </a:rPr>
                        <a:t>19 082 700</a:t>
                      </a:r>
                      <a:endParaRPr 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sz="1600" b="0" dirty="0" smtClean="0">
                          <a:solidFill>
                            <a:schemeClr val="tx1"/>
                          </a:solidFill>
                        </a:rPr>
                        <a:t>19 636 500</a:t>
                      </a:r>
                      <a:endParaRPr 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971809">
                <a:tc>
                  <a:txBody>
                    <a:bodyPr/>
                    <a:lstStyle/>
                    <a:p>
                      <a:r>
                        <a:rPr lang="ka-GE" sz="1600" dirty="0" smtClean="0"/>
                        <a:t>2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sz="16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სპეცდაფინანსებაზე მყოფი დაწესებულებების მიერ შესაბამისი ამბულატორიული და სტაციონარული მომსახურების მიწოდება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sz="1600" b="0" dirty="0" smtClean="0">
                          <a:solidFill>
                            <a:schemeClr val="tx1"/>
                          </a:solidFill>
                        </a:rPr>
                        <a:t>3 687 500</a:t>
                      </a:r>
                      <a:endParaRPr 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sz="1600" b="0" dirty="0" smtClean="0">
                          <a:solidFill>
                            <a:schemeClr val="tx1"/>
                          </a:solidFill>
                        </a:rPr>
                        <a:t>3 738 200</a:t>
                      </a:r>
                      <a:endParaRPr 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809841">
                <a:tc>
                  <a:txBody>
                    <a:bodyPr/>
                    <a:lstStyle/>
                    <a:p>
                      <a:r>
                        <a:rPr lang="ka-GE" sz="1600" dirty="0" smtClean="0"/>
                        <a:t>3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sz="16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შიდა ქართლის სოფლების ამბულატორიული ქსელის ხელშეწყობა და განვითარება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sz="1600" b="0" dirty="0" smtClean="0">
                          <a:solidFill>
                            <a:schemeClr val="tx1"/>
                          </a:solidFill>
                        </a:rPr>
                        <a:t>203 700</a:t>
                      </a:r>
                      <a:endParaRPr 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sz="1600" b="0" dirty="0" smtClean="0">
                          <a:solidFill>
                            <a:schemeClr val="tx1"/>
                          </a:solidFill>
                        </a:rPr>
                        <a:t>207 300</a:t>
                      </a:r>
                      <a:endParaRPr 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1457714">
                <a:tc>
                  <a:txBody>
                    <a:bodyPr/>
                    <a:lstStyle/>
                    <a:p>
                      <a:r>
                        <a:rPr lang="ka-GE" sz="1600" dirty="0" smtClean="0"/>
                        <a:t>4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sz="1600" dirty="0" smtClean="0">
                          <a:effectLst/>
                        </a:rPr>
                        <a:t>სპეცდაფინანსებაზე </a:t>
                      </a:r>
                      <a:r>
                        <a:rPr lang="ka-GE" sz="1600" dirty="0">
                          <a:effectLst/>
                        </a:rPr>
                        <a:t>მყოფი რიგი სამედიცინო დაწესებულებების შეუფერხებელი ფუნქციონირების ხელშეწყობის მიზნით, დამატებითი ღონისძიებების განხორციელების უზრუნველყოფა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ka-GE" sz="16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2 104 600</a:t>
                      </a:r>
                      <a:endParaRPr lang="en-US" sz="16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ka-GE" sz="16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r>
                        <a:rPr lang="ka-GE" sz="16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418 000</a:t>
                      </a:r>
                      <a:endParaRPr lang="en-US" sz="16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549208"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ka-GE" sz="1600" dirty="0" smtClean="0">
                          <a:effectLst/>
                        </a:rPr>
                        <a:t>სულ</a:t>
                      </a:r>
                      <a:endParaRPr lang="ka-GE" sz="1600" dirty="0">
                        <a:effectLst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ka-GE" sz="1600" b="1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25 078 500</a:t>
                      </a:r>
                      <a:endParaRPr lang="en-US" sz="1600" b="1" kern="1200" dirty="0">
                        <a:solidFill>
                          <a:srgbClr val="C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ka-GE" sz="1600" b="1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26 000 000</a:t>
                      </a:r>
                      <a:endParaRPr lang="en-US" sz="1600" b="1" kern="1200" dirty="0">
                        <a:solidFill>
                          <a:srgbClr val="C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sz="2000" b="1" dirty="0" smtClean="0"/>
              <a:t>სოფლის ექიმი</a:t>
            </a:r>
            <a:endParaRPr lang="ka-GE" sz="2000" dirty="0"/>
          </a:p>
        </p:txBody>
      </p:sp>
    </p:spTree>
    <p:extLst>
      <p:ext uri="{BB962C8B-B14F-4D97-AF65-F5344CB8AC3E}">
        <p14:creationId xmlns:p14="http://schemas.microsoft.com/office/powerpoint/2010/main" val="12970730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dirty="0" smtClean="0"/>
              <a:t>საყოველთაო ჯანდაცვა</a:t>
            </a:r>
            <a:br>
              <a:rPr lang="ka-GE" dirty="0" smtClean="0"/>
            </a:br>
            <a:r>
              <a:rPr lang="ka-GE" dirty="0" smtClean="0"/>
              <a:t>ბიუჯეტი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990600" y="2209800"/>
            <a:ext cx="2743200" cy="1371600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dirty="0" smtClean="0"/>
              <a:t>2017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5181600" y="2209800"/>
            <a:ext cx="2743200" cy="1371600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dirty="0" smtClean="0"/>
              <a:t>2018</a:t>
            </a:r>
            <a:endParaRPr lang="en-US" dirty="0"/>
          </a:p>
        </p:txBody>
      </p:sp>
      <p:sp>
        <p:nvSpPr>
          <p:cNvPr id="6" name="Rounded Rectangle 5"/>
          <p:cNvSpPr/>
          <p:nvPr/>
        </p:nvSpPr>
        <p:spPr>
          <a:xfrm>
            <a:off x="990600" y="4648200"/>
            <a:ext cx="2743200" cy="1219200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709 694 406 GEL</a:t>
            </a:r>
            <a:endParaRPr lang="en-US" dirty="0"/>
          </a:p>
        </p:txBody>
      </p:sp>
      <p:sp>
        <p:nvSpPr>
          <p:cNvPr id="7" name="Rounded Rectangle 6"/>
          <p:cNvSpPr/>
          <p:nvPr/>
        </p:nvSpPr>
        <p:spPr>
          <a:xfrm>
            <a:off x="5257800" y="4648200"/>
            <a:ext cx="2743200" cy="1219200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b="1" dirty="0" smtClean="0"/>
              <a:t>704 </a:t>
            </a:r>
            <a:r>
              <a:rPr lang="en-US" b="1" dirty="0" smtClean="0"/>
              <a:t> </a:t>
            </a:r>
            <a:r>
              <a:rPr lang="ka-GE" b="1" dirty="0" smtClean="0"/>
              <a:t>000 </a:t>
            </a:r>
            <a:r>
              <a:rPr lang="en-US" b="1" dirty="0" smtClean="0"/>
              <a:t> </a:t>
            </a:r>
            <a:r>
              <a:rPr lang="ka-GE" b="1" dirty="0" smtClean="0"/>
              <a:t>000 </a:t>
            </a:r>
            <a:r>
              <a:rPr lang="en-US" b="1" dirty="0" smtClean="0"/>
              <a:t>GEL</a:t>
            </a:r>
            <a:endParaRPr lang="en-US" b="1" dirty="0"/>
          </a:p>
        </p:txBody>
      </p:sp>
      <p:sp>
        <p:nvSpPr>
          <p:cNvPr id="8" name="Down Arrow 7"/>
          <p:cNvSpPr/>
          <p:nvPr/>
        </p:nvSpPr>
        <p:spPr>
          <a:xfrm>
            <a:off x="2133600" y="3657600"/>
            <a:ext cx="381000" cy="9906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Down Arrow 8"/>
          <p:cNvSpPr/>
          <p:nvPr/>
        </p:nvSpPr>
        <p:spPr>
          <a:xfrm>
            <a:off x="6400800" y="3657600"/>
            <a:ext cx="381000" cy="9906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4793613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 numCol="1"/>
          <a:lstStyle/>
          <a:p>
            <a:pPr marL="45720" indent="0" algn="just">
              <a:buNone/>
            </a:pPr>
            <a:r>
              <a:rPr lang="ka-GE" sz="1600" dirty="0" smtClean="0"/>
              <a:t>სპეცდაფინანსებაზე მყოფი დაწესებულებების მიერ შესაბამისი ამბულატორიული და სტაციონარული მომსახურების მიწოდების კომპონენტის ფარგლებში ორ დაწესებულებაში გაიზარდა თვის ბიუჯეტი:</a:t>
            </a:r>
          </a:p>
          <a:p>
            <a:pPr marL="45720" indent="0" algn="just">
              <a:buNone/>
            </a:pPr>
            <a:endParaRPr lang="ka-GE" sz="1600" dirty="0" smtClean="0"/>
          </a:p>
          <a:p>
            <a:r>
              <a:rPr lang="ka-GE" sz="1200" b="1" dirty="0" smtClean="0"/>
              <a:t>ახალგორის რაიონული პოლიკლინიკა                        ▪ ნიქოზის ამბულატორია</a:t>
            </a:r>
          </a:p>
          <a:p>
            <a:pPr marL="45720" indent="0">
              <a:buNone/>
            </a:pPr>
            <a:endParaRPr lang="ka-GE" dirty="0"/>
          </a:p>
          <a:p>
            <a:endParaRPr lang="ka-GE" dirty="0" smtClean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dirty="0" smtClean="0"/>
              <a:t>სოფლის ექიმი</a:t>
            </a:r>
            <a:endParaRPr lang="en-US" dirty="0"/>
          </a:p>
        </p:txBody>
      </p:sp>
      <p:sp>
        <p:nvSpPr>
          <p:cNvPr id="4" name="Flowchart: Process 3"/>
          <p:cNvSpPr/>
          <p:nvPr/>
        </p:nvSpPr>
        <p:spPr>
          <a:xfrm>
            <a:off x="838200" y="3505200"/>
            <a:ext cx="2362200" cy="2514600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6" name="Chart 5"/>
          <p:cNvGraphicFramePr/>
          <p:nvPr>
            <p:extLst>
              <p:ext uri="{D42A27DB-BD31-4B8C-83A1-F6EECF244321}">
                <p14:modId xmlns:p14="http://schemas.microsoft.com/office/powerpoint/2010/main" val="3090078167"/>
              </p:ext>
            </p:extLst>
          </p:nvPr>
        </p:nvGraphicFramePr>
        <p:xfrm>
          <a:off x="817880" y="3505200"/>
          <a:ext cx="2362200" cy="2514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Rectangle 6"/>
          <p:cNvSpPr/>
          <p:nvPr/>
        </p:nvSpPr>
        <p:spPr>
          <a:xfrm>
            <a:off x="5334000" y="3505200"/>
            <a:ext cx="2362200" cy="2514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8" name="Chart 7"/>
          <p:cNvGraphicFramePr/>
          <p:nvPr>
            <p:extLst>
              <p:ext uri="{D42A27DB-BD31-4B8C-83A1-F6EECF244321}">
                <p14:modId xmlns:p14="http://schemas.microsoft.com/office/powerpoint/2010/main" val="1286988493"/>
              </p:ext>
            </p:extLst>
          </p:nvPr>
        </p:nvGraphicFramePr>
        <p:xfrm>
          <a:off x="5334000" y="3505200"/>
          <a:ext cx="2362200" cy="2514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737552155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62925792"/>
              </p:ext>
            </p:extLst>
          </p:nvPr>
        </p:nvGraphicFramePr>
        <p:xfrm>
          <a:off x="152400" y="1752600"/>
          <a:ext cx="8915401" cy="487679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65630"/>
                <a:gridCol w="5430569"/>
                <a:gridCol w="1656844"/>
                <a:gridCol w="1262358"/>
              </a:tblGrid>
              <a:tr h="583803">
                <a:tc>
                  <a:txBody>
                    <a:bodyPr/>
                    <a:lstStyle/>
                    <a:p>
                      <a:pPr algn="ctr"/>
                      <a:r>
                        <a:rPr lang="ka-GE" dirty="0" smtClean="0"/>
                        <a:t>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dirty="0" smtClean="0"/>
                        <a:t>კომპონენტი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dirty="0" smtClean="0"/>
                        <a:t>2017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dirty="0" smtClean="0"/>
                        <a:t>2018</a:t>
                      </a:r>
                      <a:endParaRPr lang="en-US" dirty="0"/>
                    </a:p>
                  </a:txBody>
                  <a:tcPr/>
                </a:tc>
              </a:tr>
              <a:tr h="1231199">
                <a:tc>
                  <a:txBody>
                    <a:bodyPr/>
                    <a:lstStyle/>
                    <a:p>
                      <a:r>
                        <a:rPr lang="ka-GE" sz="1600" dirty="0" smtClean="0"/>
                        <a:t>1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sz="14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სტიქიური უბედურებების, კატასტროფების, საგანგებო სიტუაციების, კონფლიქტურ რეგიონებში დაზარალებულ მოქალაქეთა და საქართველოს მთავრობის მიერ განსაზღვრული სხვა შემთხვევების დროს მოსახლეობის სამედიცინო დახმარების კომპონენტი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23</a:t>
                      </a:r>
                      <a:r>
                        <a:rPr lang="ka-GE" sz="14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841</a:t>
                      </a:r>
                      <a:r>
                        <a:rPr lang="ka-GE" sz="14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5</a:t>
                      </a:r>
                      <a:r>
                        <a:rPr lang="ka-GE" sz="14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00</a:t>
                      </a:r>
                      <a:endParaRPr lang="en-US" sz="14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sz="1400" b="0" dirty="0" smtClean="0">
                          <a:solidFill>
                            <a:schemeClr val="tx1"/>
                          </a:solidFill>
                        </a:rPr>
                        <a:t>22 295 000</a:t>
                      </a:r>
                      <a:endParaRPr 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1231199">
                <a:tc>
                  <a:txBody>
                    <a:bodyPr/>
                    <a:lstStyle/>
                    <a:p>
                      <a:r>
                        <a:rPr lang="ka-GE" sz="1600" dirty="0" smtClean="0"/>
                        <a:t>2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sz="14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საქართველოს საკანონმდებლო, აღმასრულებელი და სასამართლო ხელისუფლების უმაღლესი თანამდებობის პირთა და მათი ოჯახის წევრთა გეგმური სამედიცინო დახმარების ხარჯების ანაზღაურების კომპონენტი (2016 წლის დეკემბერში გაწეული მომსახურების ანაზღაურება) 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sz="1400" b="0" dirty="0" smtClean="0">
                          <a:solidFill>
                            <a:schemeClr val="tx1"/>
                          </a:solidFill>
                        </a:rPr>
                        <a:t>26 000</a:t>
                      </a:r>
                      <a:endParaRPr 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436796">
                <a:tc>
                  <a:txBody>
                    <a:bodyPr/>
                    <a:lstStyle/>
                    <a:p>
                      <a:r>
                        <a:rPr lang="ka-GE" sz="1600" dirty="0" smtClean="0"/>
                        <a:t>3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sz="14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მსჯავრდებულთა კომისიური შემოწმების უზრუნველყოფა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sz="1400" b="0" dirty="0" smtClean="0">
                          <a:solidFill>
                            <a:schemeClr val="tx1"/>
                          </a:solidFill>
                        </a:rPr>
                        <a:t>8 000</a:t>
                      </a:r>
                      <a:endParaRPr 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809999">
                <a:tc>
                  <a:txBody>
                    <a:bodyPr/>
                    <a:lstStyle/>
                    <a:p>
                      <a:r>
                        <a:rPr lang="ka-GE" sz="1600" dirty="0" smtClean="0"/>
                        <a:t>4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a-GE" sz="14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ყოფილი უმაღლესი პოლიტიკური თანამდებობის პირების     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a-GE" sz="14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ოჯახის წევრთა სამედიცინო დაზღვევის კომპონენტი</a:t>
                      </a:r>
                      <a:endParaRPr lang="en-US" sz="1400" dirty="0" smtClean="0"/>
                    </a:p>
                    <a:p>
                      <a:endParaRPr lang="ka-GE" sz="1400" dirty="0">
                        <a:effectLst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ka-GE" sz="14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5 000</a:t>
                      </a:r>
                      <a:endParaRPr lang="en-US" sz="14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ka-GE" sz="14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5 000</a:t>
                      </a:r>
                      <a:endParaRPr lang="en-US" sz="14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583803"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ka-GE" sz="1400" dirty="0" smtClean="0">
                          <a:effectLst/>
                        </a:rPr>
                        <a:t>სულ</a:t>
                      </a:r>
                      <a:endParaRPr lang="ka-GE" sz="1400" dirty="0">
                        <a:effectLst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ka-GE" sz="1400" b="1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23 873 300</a:t>
                      </a:r>
                      <a:endParaRPr lang="en-US" sz="1400" b="1" kern="1200" dirty="0">
                        <a:solidFill>
                          <a:srgbClr val="C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ka-GE" sz="1400" b="1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26 000 000</a:t>
                      </a:r>
                      <a:endParaRPr lang="en-US" sz="1400" b="1" kern="1200" dirty="0">
                        <a:solidFill>
                          <a:srgbClr val="C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sz="2000" b="1" dirty="0" smtClean="0"/>
              <a:t>რეფერალური მომსახურება</a:t>
            </a:r>
            <a:endParaRPr lang="ka-GE" sz="2000" dirty="0"/>
          </a:p>
        </p:txBody>
      </p:sp>
    </p:spTree>
    <p:extLst>
      <p:ext uri="{BB962C8B-B14F-4D97-AF65-F5344CB8AC3E}">
        <p14:creationId xmlns:p14="http://schemas.microsoft.com/office/powerpoint/2010/main" val="1275159777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ka-GE" sz="1800" dirty="0" smtClean="0"/>
              <a:t>2017 წლის პროგრამით გათვალისწინებული ღონისძიებებიდან </a:t>
            </a:r>
            <a:r>
              <a:rPr lang="ka-GE" sz="1800" dirty="0">
                <a:solidFill>
                  <a:schemeClr val="dk1"/>
                </a:solidFill>
              </a:rPr>
              <a:t>საქართველოს საკანონმდებლო, აღმასრულებელი და სასამართლო ხელისუფლების უმაღლესი თანამდებობის პირთა და მათი ოჯახის წევრთა გეგმური სამედიცინო დახმარების ხარჯების ანაზღაურების კომპონენტი </a:t>
            </a:r>
            <a:r>
              <a:rPr lang="ka-GE" sz="1800" dirty="0" smtClean="0">
                <a:solidFill>
                  <a:schemeClr val="dk1"/>
                </a:solidFill>
              </a:rPr>
              <a:t> ინტეგრირდა </a:t>
            </a:r>
            <a:r>
              <a:rPr lang="ka-GE" sz="1800" dirty="0"/>
              <a:t>სასწრაფო გადაუდებელი დახმარება და სამედიცინო </a:t>
            </a:r>
            <a:r>
              <a:rPr lang="ka-GE" sz="1800" dirty="0" smtClean="0"/>
              <a:t>ტრანსპორტირების პროგრამით გათვალისწინებულ ღონისძიებებში;</a:t>
            </a:r>
          </a:p>
          <a:p>
            <a:pPr marL="45720" indent="0" algn="just">
              <a:buNone/>
            </a:pPr>
            <a:endParaRPr lang="ka-GE" sz="1800" dirty="0" smtClean="0"/>
          </a:p>
          <a:p>
            <a:pPr algn="just"/>
            <a:r>
              <a:rPr lang="ka-GE" sz="1800" dirty="0">
                <a:solidFill>
                  <a:schemeClr val="dk1"/>
                </a:solidFill>
              </a:rPr>
              <a:t>მსჯავრდებულთა კომისიური შემოწმების </a:t>
            </a:r>
            <a:r>
              <a:rPr lang="ka-GE" sz="1800" dirty="0" smtClean="0">
                <a:solidFill>
                  <a:schemeClr val="dk1"/>
                </a:solidFill>
              </a:rPr>
              <a:t>უზრუნველყოფის კომპონენტი გაუქმდა საკანონმდებლო ცვლილებების შესაბამისად ერთობლივი კომისიის საქმიანობის წესის ცვლილების პარალელურად.</a:t>
            </a:r>
            <a:endParaRPr lang="ka-GE" sz="1800" dirty="0" smtClean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dirty="0" smtClean="0"/>
              <a:t>რეფერალური მომსახურება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4331700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450930"/>
              </p:ext>
            </p:extLst>
          </p:nvPr>
        </p:nvGraphicFramePr>
        <p:xfrm>
          <a:off x="152400" y="2286000"/>
          <a:ext cx="8915401" cy="36300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65630"/>
                <a:gridCol w="5430569"/>
                <a:gridCol w="1656844"/>
                <a:gridCol w="1262358"/>
              </a:tblGrid>
              <a:tr h="583803">
                <a:tc>
                  <a:txBody>
                    <a:bodyPr/>
                    <a:lstStyle/>
                    <a:p>
                      <a:pPr algn="ctr"/>
                      <a:r>
                        <a:rPr lang="ka-GE" dirty="0" smtClean="0"/>
                        <a:t>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dirty="0" smtClean="0"/>
                        <a:t>კომპონენტი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dirty="0" smtClean="0"/>
                        <a:t>2017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dirty="0" smtClean="0"/>
                        <a:t>2018</a:t>
                      </a:r>
                      <a:endParaRPr lang="en-US" dirty="0"/>
                    </a:p>
                  </a:txBody>
                  <a:tcPr/>
                </a:tc>
              </a:tr>
              <a:tr h="1231199">
                <a:tc>
                  <a:txBody>
                    <a:bodyPr/>
                    <a:lstStyle/>
                    <a:p>
                      <a:r>
                        <a:rPr lang="ka-GE" sz="1800" dirty="0" smtClean="0"/>
                        <a:t>1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სამხედრო ძალებში გასაწვევ პირთა ამბულატორიული შემოწმების კომპონენტი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sz="18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665 600</a:t>
                      </a:r>
                      <a:endParaRPr lang="en-US" sz="18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800 000</a:t>
                      </a:r>
                      <a:endParaRPr lang="en-US" sz="18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1231199">
                <a:tc>
                  <a:txBody>
                    <a:bodyPr/>
                    <a:lstStyle/>
                    <a:p>
                      <a:r>
                        <a:rPr lang="ka-GE" sz="1800" dirty="0" smtClean="0"/>
                        <a:t>2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სამხედრო ძალებში გასაწვევ პირთა დამატებითი გამოკვლევების კომპონენტი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sz="1800" b="0" dirty="0" smtClean="0">
                          <a:solidFill>
                            <a:schemeClr val="tx1"/>
                          </a:solidFill>
                        </a:rPr>
                        <a:t>162 400</a:t>
                      </a:r>
                      <a:endParaRPr lang="en-US" sz="18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sz="1800" b="0" dirty="0" smtClean="0">
                          <a:solidFill>
                            <a:schemeClr val="tx1"/>
                          </a:solidFill>
                        </a:rPr>
                        <a:t>200 000</a:t>
                      </a:r>
                      <a:endParaRPr lang="en-US" sz="18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583803"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ka-GE" sz="1800" dirty="0" smtClean="0">
                          <a:effectLst/>
                        </a:rPr>
                        <a:t>სულ</a:t>
                      </a:r>
                      <a:endParaRPr lang="ka-GE" sz="1800" dirty="0">
                        <a:effectLst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ka-GE" sz="1800" b="1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828  000</a:t>
                      </a:r>
                      <a:endParaRPr lang="en-US" sz="1800" b="1" kern="1200" dirty="0">
                        <a:solidFill>
                          <a:srgbClr val="C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ka-GE" sz="1800" b="1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1 000 000</a:t>
                      </a:r>
                      <a:endParaRPr lang="en-US" sz="1800" b="1" kern="1200" dirty="0">
                        <a:solidFill>
                          <a:srgbClr val="C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sz="2000" b="1" dirty="0"/>
              <a:t>სამხედრო ძალებში გასაწვევ მოქალაქეთა სამედიცინო შემოწმება</a:t>
            </a:r>
            <a:endParaRPr lang="ka-GE" sz="2000" dirty="0"/>
          </a:p>
        </p:txBody>
      </p:sp>
    </p:spTree>
    <p:extLst>
      <p:ext uri="{BB962C8B-B14F-4D97-AF65-F5344CB8AC3E}">
        <p14:creationId xmlns:p14="http://schemas.microsoft.com/office/powerpoint/2010/main" val="1216768314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31104876"/>
              </p:ext>
            </p:extLst>
          </p:nvPr>
        </p:nvGraphicFramePr>
        <p:xfrm>
          <a:off x="152400" y="1752600"/>
          <a:ext cx="8915401" cy="487679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65630"/>
                <a:gridCol w="5430569"/>
                <a:gridCol w="1656844"/>
                <a:gridCol w="1262358"/>
              </a:tblGrid>
              <a:tr h="627399">
                <a:tc>
                  <a:txBody>
                    <a:bodyPr/>
                    <a:lstStyle/>
                    <a:p>
                      <a:pPr algn="ctr"/>
                      <a:r>
                        <a:rPr lang="ka-GE" dirty="0" smtClean="0"/>
                        <a:t>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dirty="0" smtClean="0"/>
                        <a:t>კომპონენტი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dirty="0" smtClean="0"/>
                        <a:t>2017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dirty="0" smtClean="0"/>
                        <a:t>2018</a:t>
                      </a:r>
                      <a:endParaRPr lang="en-US" dirty="0"/>
                    </a:p>
                  </a:txBody>
                  <a:tcPr/>
                </a:tc>
              </a:tr>
              <a:tr h="764736">
                <a:tc>
                  <a:txBody>
                    <a:bodyPr/>
                    <a:lstStyle/>
                    <a:p>
                      <a:r>
                        <a:rPr lang="ka-GE" sz="1600" dirty="0" smtClean="0"/>
                        <a:t>1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sz="16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გულ-სისხლძარღვთა ქრონიკული დაავადებების სამკურნალო ფარმაცევტული პროდუქტის შესყიდვა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sz="16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1 589 400</a:t>
                      </a:r>
                      <a:endParaRPr lang="en-US" sz="16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sz="1600" b="0" dirty="0" smtClean="0">
                          <a:solidFill>
                            <a:schemeClr val="tx1"/>
                          </a:solidFill>
                        </a:rPr>
                        <a:t>5 610 000</a:t>
                      </a:r>
                      <a:endParaRPr 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737013">
                <a:tc>
                  <a:txBody>
                    <a:bodyPr/>
                    <a:lstStyle/>
                    <a:p>
                      <a:r>
                        <a:rPr lang="ka-GE" sz="1600" dirty="0" smtClean="0"/>
                        <a:t>2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sz="16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ფილტვის ქრონიკულ დაავადებათა სამკურნალო ფარმაცევტული პროდუქტის შესყიდვა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sz="1600" b="0" dirty="0" smtClean="0">
                          <a:solidFill>
                            <a:schemeClr val="tx1"/>
                          </a:solidFill>
                        </a:rPr>
                        <a:t>469 000</a:t>
                      </a:r>
                      <a:endParaRPr 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sz="1600" b="0" dirty="0" smtClean="0">
                          <a:solidFill>
                            <a:schemeClr val="tx1"/>
                          </a:solidFill>
                        </a:rPr>
                        <a:t>1 630 000</a:t>
                      </a:r>
                      <a:endParaRPr 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622366">
                <a:tc>
                  <a:txBody>
                    <a:bodyPr/>
                    <a:lstStyle/>
                    <a:p>
                      <a:r>
                        <a:rPr lang="ka-GE" sz="1600" dirty="0" smtClean="0"/>
                        <a:t>3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sz="16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დიაბეტის (ტიპი 2) სამკურნალო ფარმაცევტული პროდუქტის შესყიდვა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sz="1600" b="0" dirty="0" smtClean="0">
                          <a:solidFill>
                            <a:schemeClr val="tx1"/>
                          </a:solidFill>
                        </a:rPr>
                        <a:t>557 600</a:t>
                      </a:r>
                      <a:endParaRPr 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sz="1600" b="0" dirty="0" smtClean="0">
                          <a:solidFill>
                            <a:schemeClr val="tx1"/>
                          </a:solidFill>
                        </a:rPr>
                        <a:t>1 510 000</a:t>
                      </a:r>
                      <a:endParaRPr 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870487">
                <a:tc>
                  <a:txBody>
                    <a:bodyPr/>
                    <a:lstStyle/>
                    <a:p>
                      <a:r>
                        <a:rPr lang="ka-GE" sz="1600" dirty="0" smtClean="0"/>
                        <a:t>4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a-GE" sz="16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ფარისებრი ჯირკვლის დაავადებათა სამკურნალო ფარმაცევტული პროდუქტის შესყიდვა</a:t>
                      </a:r>
                      <a:endParaRPr lang="ka-GE" sz="1600" dirty="0">
                        <a:effectLst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ka-GE" sz="16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37 600</a:t>
                      </a:r>
                      <a:endParaRPr lang="en-US" sz="16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ka-GE" sz="16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100 000</a:t>
                      </a:r>
                      <a:endParaRPr lang="en-US" sz="16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627399"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ka-GE" sz="16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ლოჯისტიკის კომპონენტი</a:t>
                      </a:r>
                      <a:endParaRPr lang="ka-GE" sz="1600" dirty="0">
                        <a:effectLst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ka-GE" sz="16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33 400</a:t>
                      </a:r>
                      <a:endParaRPr lang="en-US" sz="16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ka-GE" sz="16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1 150 000</a:t>
                      </a:r>
                      <a:endParaRPr lang="en-US" sz="16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627399"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ka-GE" sz="1600" dirty="0" smtClean="0">
                          <a:effectLst/>
                        </a:rPr>
                        <a:t>სულ</a:t>
                      </a:r>
                      <a:endParaRPr lang="ka-GE" sz="1600" dirty="0">
                        <a:effectLst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ka-GE" sz="1600" b="1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2 687 000</a:t>
                      </a:r>
                      <a:endParaRPr lang="en-US" sz="1600" b="1" kern="1200" dirty="0">
                        <a:solidFill>
                          <a:srgbClr val="C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ka-GE" sz="1600" b="1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10 000 000</a:t>
                      </a:r>
                      <a:endParaRPr lang="en-US" sz="1600" b="1" kern="1200" dirty="0">
                        <a:solidFill>
                          <a:srgbClr val="C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sz="2000" b="1" dirty="0"/>
              <a:t>ქრონიკული დაავადებების სამკურნალო მედიკამენტებით უზრუნველყოფის პროგრამა</a:t>
            </a:r>
            <a:endParaRPr lang="ka-GE" sz="2000" dirty="0"/>
          </a:p>
        </p:txBody>
      </p:sp>
    </p:spTree>
    <p:extLst>
      <p:ext uri="{BB962C8B-B14F-4D97-AF65-F5344CB8AC3E}">
        <p14:creationId xmlns:p14="http://schemas.microsoft.com/office/powerpoint/2010/main" val="3096084983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endParaRPr lang="ka-GE" sz="1800" dirty="0" smtClean="0"/>
          </a:p>
          <a:p>
            <a:pPr algn="just"/>
            <a:endParaRPr lang="ka-GE" sz="1800" dirty="0"/>
          </a:p>
          <a:p>
            <a:pPr algn="just"/>
            <a:endParaRPr lang="ka-GE" sz="1800" dirty="0" smtClean="0"/>
          </a:p>
          <a:p>
            <a:pPr algn="just"/>
            <a:endParaRPr lang="ka-GE" sz="1800" dirty="0"/>
          </a:p>
          <a:p>
            <a:pPr algn="just"/>
            <a:endParaRPr lang="ka-GE" sz="1800" dirty="0" smtClean="0"/>
          </a:p>
          <a:p>
            <a:pPr algn="just"/>
            <a:r>
              <a:rPr lang="ka-GE" sz="1800" dirty="0" smtClean="0"/>
              <a:t>2018 წლიდან პროგრამით გათვალისწინებული ღონისძიებები, შესაბამისი ბიუჯეტით (</a:t>
            </a:r>
            <a:r>
              <a:rPr lang="ka-GE" sz="1800" b="1" dirty="0" smtClean="0">
                <a:solidFill>
                  <a:srgbClr val="C00000"/>
                </a:solidFill>
              </a:rPr>
              <a:t>9</a:t>
            </a:r>
            <a:r>
              <a:rPr lang="ka-GE" sz="1800" b="1" dirty="0">
                <a:solidFill>
                  <a:srgbClr val="C00000"/>
                </a:solidFill>
              </a:rPr>
              <a:t> 050 000 </a:t>
            </a:r>
            <a:r>
              <a:rPr lang="ka-GE" sz="1800" dirty="0" smtClean="0"/>
              <a:t>ლარი) ინტეგრირდა საყოველთაო ჯანდაცვის სახელმწიფო პროგრამის ფარგლებში.</a:t>
            </a:r>
            <a:endParaRPr lang="en-US" sz="18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dirty="0" smtClean="0"/>
              <a:t>ინფექციური დაავადებების მართვა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1880154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600200" y="3440668"/>
            <a:ext cx="6172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sz="3200" dirty="0" smtClean="0"/>
              <a:t>მადლობა ყურადღებისთვის!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1663642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181600"/>
          </a:xfrm>
        </p:spPr>
        <p:txBody>
          <a:bodyPr/>
          <a:lstStyle/>
          <a:p>
            <a:pPr marL="0" indent="0" algn="ctr">
              <a:buNone/>
            </a:pPr>
            <a:r>
              <a:rPr lang="ka-GE" b="1" dirty="0" smtClean="0"/>
              <a:t>ანტენატალური მეთვალყურეობა</a:t>
            </a:r>
          </a:p>
          <a:p>
            <a:pPr marL="0" indent="0">
              <a:buNone/>
            </a:pPr>
            <a:endParaRPr lang="ka-GE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a-GE" dirty="0" smtClean="0"/>
              <a:t>დედათა და ბავშვთა ჯანმრთელობა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990600" y="2362200"/>
            <a:ext cx="3048000" cy="609600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dirty="0" smtClean="0"/>
              <a:t>01.02.2018-მდე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4724400" y="2362200"/>
            <a:ext cx="3048000" cy="609600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dirty="0" smtClean="0"/>
              <a:t>01.02.2018-შემდეგ</a:t>
            </a:r>
            <a:endParaRPr lang="en-US" dirty="0"/>
          </a:p>
        </p:txBody>
      </p:sp>
      <p:sp>
        <p:nvSpPr>
          <p:cNvPr id="7" name="Rounded Rectangle 6"/>
          <p:cNvSpPr/>
          <p:nvPr/>
        </p:nvSpPr>
        <p:spPr>
          <a:xfrm>
            <a:off x="1219200" y="3276600"/>
            <a:ext cx="2514600" cy="838200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dirty="0" smtClean="0"/>
              <a:t>4 ვიზიტი</a:t>
            </a:r>
            <a:endParaRPr lang="en-US" dirty="0"/>
          </a:p>
        </p:txBody>
      </p:sp>
      <p:sp>
        <p:nvSpPr>
          <p:cNvPr id="8" name="Rounded Rectangle 7"/>
          <p:cNvSpPr/>
          <p:nvPr/>
        </p:nvSpPr>
        <p:spPr>
          <a:xfrm>
            <a:off x="4953000" y="3276600"/>
            <a:ext cx="2514600" cy="838200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dirty="0"/>
              <a:t>8 ვიზიტი</a:t>
            </a:r>
            <a:endParaRPr lang="en-US" dirty="0"/>
          </a:p>
        </p:txBody>
      </p:sp>
      <p:sp>
        <p:nvSpPr>
          <p:cNvPr id="9" name="Rounded Rectangle 8"/>
          <p:cNvSpPr/>
          <p:nvPr/>
        </p:nvSpPr>
        <p:spPr>
          <a:xfrm>
            <a:off x="1219200" y="4343400"/>
            <a:ext cx="2514600" cy="838200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dirty="0" smtClean="0"/>
              <a:t>ვაუჩერის ფასი - 57,5ლარი</a:t>
            </a:r>
            <a:endParaRPr lang="en-US" dirty="0"/>
          </a:p>
        </p:txBody>
      </p:sp>
      <p:sp>
        <p:nvSpPr>
          <p:cNvPr id="10" name="Rounded Rectangle 9"/>
          <p:cNvSpPr/>
          <p:nvPr/>
        </p:nvSpPr>
        <p:spPr>
          <a:xfrm>
            <a:off x="4953000" y="4343400"/>
            <a:ext cx="2552700" cy="838200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dirty="0" smtClean="0"/>
              <a:t>ვაუჩერის ფასი - 180 ლარი</a:t>
            </a:r>
            <a:endParaRPr lang="en-US" dirty="0"/>
          </a:p>
        </p:txBody>
      </p:sp>
      <p:sp>
        <p:nvSpPr>
          <p:cNvPr id="11" name="Rounded Rectangle 10"/>
          <p:cNvSpPr/>
          <p:nvPr/>
        </p:nvSpPr>
        <p:spPr>
          <a:xfrm>
            <a:off x="1219200" y="5410200"/>
            <a:ext cx="2590800" cy="838200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dirty="0" smtClean="0"/>
              <a:t>ვაუჩერული</a:t>
            </a:r>
            <a:endParaRPr lang="en-US" dirty="0"/>
          </a:p>
        </p:txBody>
      </p:sp>
      <p:sp>
        <p:nvSpPr>
          <p:cNvPr id="12" name="Rounded Rectangle 11"/>
          <p:cNvSpPr/>
          <p:nvPr/>
        </p:nvSpPr>
        <p:spPr>
          <a:xfrm>
            <a:off x="4991100" y="5347855"/>
            <a:ext cx="2514600" cy="838200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dirty="0" smtClean="0"/>
              <a:t>სელექტიური კონტრაქტირება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22842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181600"/>
          </a:xfrm>
        </p:spPr>
        <p:txBody>
          <a:bodyPr/>
          <a:lstStyle/>
          <a:p>
            <a:pPr marL="0" indent="0" algn="ctr">
              <a:buNone/>
            </a:pPr>
            <a:r>
              <a:rPr lang="ka-GE" b="1" dirty="0" smtClean="0"/>
              <a:t>სელექტიური კონტრაქტირება ქ. თბილისში, ქ. ქუთაისსა და ქ. ბათუმში</a:t>
            </a:r>
          </a:p>
          <a:p>
            <a:pPr marL="0" indent="0">
              <a:buNone/>
            </a:pPr>
            <a:endParaRPr lang="ka-GE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a-GE" dirty="0" smtClean="0"/>
              <a:t>დედათა და ბავშვთა ჯანმრთელობა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2895600" y="2286000"/>
            <a:ext cx="3048000" cy="609600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dirty="0" smtClean="0"/>
              <a:t>01.02.2018-შემდეგ</a:t>
            </a:r>
            <a:endParaRPr lang="en-US" dirty="0"/>
          </a:p>
        </p:txBody>
      </p:sp>
      <p:sp>
        <p:nvSpPr>
          <p:cNvPr id="8" name="Rounded Rectangle 7"/>
          <p:cNvSpPr/>
          <p:nvPr/>
        </p:nvSpPr>
        <p:spPr>
          <a:xfrm>
            <a:off x="762000" y="3276600"/>
            <a:ext cx="7010400" cy="838200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dirty="0" smtClean="0"/>
              <a:t>სტაციონარული სამეანო + ამბულატორიულად ანტენატალური</a:t>
            </a:r>
            <a:endParaRPr lang="en-US" dirty="0"/>
          </a:p>
        </p:txBody>
      </p:sp>
      <p:sp>
        <p:nvSpPr>
          <p:cNvPr id="10" name="Rounded Rectangle 9"/>
          <p:cNvSpPr/>
          <p:nvPr/>
        </p:nvSpPr>
        <p:spPr>
          <a:xfrm>
            <a:off x="762000" y="4343400"/>
            <a:ext cx="7010400" cy="838200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dirty="0" smtClean="0"/>
              <a:t>მხოლოდ ანტენატალურის მიმწოდებელი - გატარებულ ორსულთა რიცხვი ≥ 300</a:t>
            </a:r>
            <a:endParaRPr lang="en-US" dirty="0"/>
          </a:p>
        </p:txBody>
      </p:sp>
      <p:sp>
        <p:nvSpPr>
          <p:cNvPr id="12" name="Rounded Rectangle 11"/>
          <p:cNvSpPr/>
          <p:nvPr/>
        </p:nvSpPr>
        <p:spPr>
          <a:xfrm>
            <a:off x="762000" y="5347855"/>
            <a:ext cx="7010400" cy="838200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dirty="0" smtClean="0"/>
              <a:t>,,ძველი“ დაწესებულებები მიმწოდებლის სტატუსს ინარჩუნებენ უკვე რეგისტრირებული მოსარგებლეებისთვის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76171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91173279"/>
              </p:ext>
            </p:extLst>
          </p:nvPr>
        </p:nvGraphicFramePr>
        <p:xfrm>
          <a:off x="152400" y="1524000"/>
          <a:ext cx="8839200" cy="520063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60795"/>
                <a:gridCol w="4773205"/>
                <a:gridCol w="1796110"/>
                <a:gridCol w="1709090"/>
              </a:tblGrid>
              <a:tr h="376459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N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sz="1600" dirty="0" smtClean="0"/>
                        <a:t>კომპონენტი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sz="1600" dirty="0" smtClean="0"/>
                        <a:t>2017 ბიუჯეტი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sz="1600" dirty="0" smtClean="0"/>
                        <a:t>2018 ბიუჯეტი</a:t>
                      </a:r>
                      <a:endParaRPr lang="en-US" sz="1600" dirty="0"/>
                    </a:p>
                  </a:txBody>
                  <a:tcPr/>
                </a:tc>
              </a:tr>
              <a:tr h="309342">
                <a:tc>
                  <a:txBody>
                    <a:bodyPr/>
                    <a:lstStyle/>
                    <a:p>
                      <a:r>
                        <a:rPr lang="ka-GE" sz="1600" dirty="0" smtClean="0"/>
                        <a:t>1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sz="16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ანტენატალური მეთვალყურეობა, მათ შორის: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sz="1600" b="1" dirty="0" smtClean="0">
                          <a:solidFill>
                            <a:srgbClr val="C00000"/>
                          </a:solidFill>
                        </a:rPr>
                        <a:t>2 345 600</a:t>
                      </a:r>
                      <a:endParaRPr lang="en-US" sz="1600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sz="1600" b="1" dirty="0" smtClean="0">
                          <a:solidFill>
                            <a:srgbClr val="C00000"/>
                          </a:solidFill>
                        </a:rPr>
                        <a:t>6 113 000</a:t>
                      </a:r>
                      <a:endParaRPr lang="en-US" sz="1600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</a:tr>
              <a:tr h="600085">
                <a:tc>
                  <a:txBody>
                    <a:bodyPr/>
                    <a:lstStyle/>
                    <a:p>
                      <a:r>
                        <a:rPr lang="ka-GE" sz="1600" dirty="0" smtClean="0"/>
                        <a:t>1.1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sz="16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სამედიცინო მომსახურება სიფილისზე ეჭვის შემთხვევაში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sz="1600" dirty="0" smtClean="0"/>
                        <a:t>45 000</a:t>
                      </a:r>
                      <a:endParaRPr lang="en-US" sz="1600" dirty="0"/>
                    </a:p>
                  </a:txBody>
                  <a:tcPr/>
                </a:tc>
              </a:tr>
              <a:tr h="505334">
                <a:tc>
                  <a:txBody>
                    <a:bodyPr/>
                    <a:lstStyle/>
                    <a:p>
                      <a:r>
                        <a:rPr lang="ka-GE" sz="1600" dirty="0" smtClean="0"/>
                        <a:t>2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sz="1600" dirty="0">
                          <a:effectLst/>
                        </a:rPr>
                        <a:t>გენეტიკური პათოლოგიების ადრეული გამოვლენა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sz="1600" dirty="0" smtClean="0">
                          <a:effectLst/>
                        </a:rPr>
                        <a:t>390 000</a:t>
                      </a:r>
                      <a:endParaRPr lang="en-US" sz="1600" dirty="0">
                        <a:effectLst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sz="1600" dirty="0" smtClean="0"/>
                        <a:t>413 000</a:t>
                      </a:r>
                      <a:endParaRPr lang="en-US" sz="1600" dirty="0"/>
                    </a:p>
                  </a:txBody>
                  <a:tcPr/>
                </a:tc>
              </a:tr>
              <a:tr h="600085">
                <a:tc>
                  <a:txBody>
                    <a:bodyPr/>
                    <a:lstStyle/>
                    <a:p>
                      <a:r>
                        <a:rPr lang="ka-GE" sz="1600" dirty="0" smtClean="0"/>
                        <a:t>3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sz="1600" dirty="0" smtClean="0"/>
                        <a:t>ორსულთა სკრინინგი </a:t>
                      </a:r>
                      <a:r>
                        <a:rPr lang="en-US" sz="1600" dirty="0" smtClean="0"/>
                        <a:t>B</a:t>
                      </a:r>
                      <a:r>
                        <a:rPr lang="ka-GE" sz="1600" baseline="0" dirty="0" smtClean="0"/>
                        <a:t> და</a:t>
                      </a:r>
                      <a:r>
                        <a:rPr lang="en-US" sz="1600" baseline="0" dirty="0" smtClean="0"/>
                        <a:t> C </a:t>
                      </a:r>
                      <a:r>
                        <a:rPr lang="ka-GE" sz="1600" baseline="0" dirty="0" smtClean="0"/>
                        <a:t>ჰეპატიტებზე, შიდსსა და სიფილისზე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sz="1600" dirty="0" smtClean="0"/>
                        <a:t>360 000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sz="1600" dirty="0" smtClean="0"/>
                        <a:t>379 000</a:t>
                      </a:r>
                      <a:endParaRPr lang="en-US" sz="1600" dirty="0"/>
                    </a:p>
                  </a:txBody>
                  <a:tcPr/>
                </a:tc>
              </a:tr>
              <a:tr h="935558">
                <a:tc>
                  <a:txBody>
                    <a:bodyPr/>
                    <a:lstStyle/>
                    <a:p>
                      <a:r>
                        <a:rPr lang="ka-GE" sz="1600" dirty="0" smtClean="0"/>
                        <a:t>4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sz="16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ახალშობილთა და ბავშვთა სკრინინგი ჰიპოთირეოზზე, ფენილკეტონურიაზე, ჰიპერფენილალანინემიასა და მუკოვისციდოზზე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sz="1600" dirty="0" smtClean="0"/>
                        <a:t>693 300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sz="1600" dirty="0" smtClean="0"/>
                        <a:t>800 000</a:t>
                      </a:r>
                      <a:endParaRPr lang="en-US" sz="1600" dirty="0"/>
                    </a:p>
                  </a:txBody>
                  <a:tcPr/>
                </a:tc>
              </a:tr>
              <a:tr h="600085">
                <a:tc>
                  <a:txBody>
                    <a:bodyPr/>
                    <a:lstStyle/>
                    <a:p>
                      <a:r>
                        <a:rPr lang="ka-GE" sz="1600" dirty="0" smtClean="0"/>
                        <a:t>5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sz="16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ახალშობილთა სმენის სკრინინგული გამოკვლევა</a:t>
                      </a:r>
                      <a:endParaRPr lang="en-US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sz="1600" dirty="0" smtClean="0"/>
                        <a:t>144 000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sz="1600" dirty="0" smtClean="0"/>
                        <a:t>95 000</a:t>
                      </a:r>
                      <a:endParaRPr lang="en-US" sz="1600" dirty="0"/>
                    </a:p>
                  </a:txBody>
                  <a:tcPr/>
                </a:tc>
              </a:tr>
              <a:tr h="695315">
                <a:tc>
                  <a:txBody>
                    <a:bodyPr/>
                    <a:lstStyle/>
                    <a:p>
                      <a:r>
                        <a:rPr lang="ka-GE" sz="1600" dirty="0" smtClean="0"/>
                        <a:t>6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sz="16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მედიკამენტებითა და საკვები დანამატით უზრუნველყოფა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sz="1600" dirty="0" smtClean="0"/>
                        <a:t>73 500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sz="1600" dirty="0" smtClean="0"/>
                        <a:t>200 000</a:t>
                      </a:r>
                      <a:endParaRPr lang="en-US" sz="1600" dirty="0"/>
                    </a:p>
                  </a:txBody>
                  <a:tcPr/>
                </a:tc>
              </a:tr>
              <a:tr h="552430"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sz="1600" b="1" dirty="0" smtClean="0">
                          <a:solidFill>
                            <a:srgbClr val="C00000"/>
                          </a:solidFill>
                        </a:rPr>
                        <a:t>4 407 500</a:t>
                      </a:r>
                      <a:endParaRPr lang="en-US" sz="1600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sz="1600" b="1" dirty="0" smtClean="0">
                          <a:solidFill>
                            <a:srgbClr val="C00000"/>
                          </a:solidFill>
                        </a:rPr>
                        <a:t>8 000 000</a:t>
                      </a:r>
                      <a:endParaRPr lang="en-US" sz="1600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dirty="0" smtClean="0"/>
              <a:t>პროგრამის ბიუჯეტი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79640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14158038"/>
              </p:ext>
            </p:extLst>
          </p:nvPr>
        </p:nvGraphicFramePr>
        <p:xfrm>
          <a:off x="152401" y="1719261"/>
          <a:ext cx="8762999" cy="483393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5694"/>
                <a:gridCol w="4150895"/>
                <a:gridCol w="1937083"/>
                <a:gridCol w="2029327"/>
              </a:tblGrid>
              <a:tr h="427065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dirty="0" smtClean="0"/>
                        <a:t>კომპონენტი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dirty="0" smtClean="0"/>
                        <a:t>2018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dirty="0" smtClean="0"/>
                        <a:t>2017</a:t>
                      </a:r>
                      <a:endParaRPr lang="en-US" dirty="0"/>
                    </a:p>
                  </a:txBody>
                  <a:tcPr/>
                </a:tc>
              </a:tr>
              <a:tr h="567887">
                <a:tc>
                  <a:txBody>
                    <a:bodyPr/>
                    <a:lstStyle/>
                    <a:p>
                      <a:r>
                        <a:rPr lang="ka-GE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ka-GE" sz="1600" b="0" u="none" strike="noStrike" dirty="0">
                          <a:effectLst/>
                          <a:latin typeface="+mj-lt"/>
                        </a:rPr>
                        <a:t>სათემო ამბულატორიული მომსახურება</a:t>
                      </a:r>
                      <a:endParaRPr lang="ka-GE" sz="16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5443" marR="5443" marT="5443" marB="0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u="none" strike="noStrike" dirty="0">
                          <a:effectLst/>
                          <a:latin typeface="+mj-lt"/>
                        </a:rPr>
                        <a:t>5 </a:t>
                      </a:r>
                      <a:r>
                        <a:rPr lang="en-US" sz="1600" b="0" u="none" strike="noStrike" dirty="0" smtClean="0">
                          <a:effectLst/>
                          <a:latin typeface="+mj-lt"/>
                        </a:rPr>
                        <a:t>570</a:t>
                      </a:r>
                      <a:r>
                        <a:rPr lang="ka-GE" sz="1600" b="0" u="none" strike="noStrike" dirty="0" smtClean="0">
                          <a:effectLst/>
                          <a:latin typeface="+mj-lt"/>
                        </a:rPr>
                        <a:t> </a:t>
                      </a:r>
                      <a:r>
                        <a:rPr lang="en-US" sz="1600" b="0" u="none" strike="noStrike" dirty="0" smtClean="0">
                          <a:effectLst/>
                          <a:latin typeface="+mj-lt"/>
                        </a:rPr>
                        <a:t>7</a:t>
                      </a:r>
                      <a:r>
                        <a:rPr lang="ka-GE" sz="1600" b="0" u="none" strike="noStrike" dirty="0" smtClean="0">
                          <a:effectLst/>
                          <a:latin typeface="+mj-lt"/>
                        </a:rPr>
                        <a:t>0</a:t>
                      </a:r>
                      <a:r>
                        <a:rPr lang="en-US" sz="1600" b="0" u="none" strike="noStrike" dirty="0" smtClean="0">
                          <a:effectLst/>
                          <a:latin typeface="+mj-lt"/>
                        </a:rPr>
                        <a:t>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5443" marR="5443" marT="5443" marB="0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600" b="0" u="none" strike="noStrike" dirty="0">
                          <a:effectLst/>
                          <a:latin typeface="+mj-lt"/>
                        </a:rPr>
                        <a:t>2 </a:t>
                      </a:r>
                      <a:r>
                        <a:rPr lang="ka-GE" sz="1600" b="0" u="none" strike="noStrike" dirty="0" smtClean="0">
                          <a:effectLst/>
                          <a:latin typeface="+mj-lt"/>
                        </a:rPr>
                        <a:t>865 300</a:t>
                      </a:r>
                      <a:endParaRPr lang="ka-GE" sz="16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5443" marR="5443" marT="5443" marB="0"/>
                </a:tc>
              </a:tr>
              <a:tr h="427065">
                <a:tc>
                  <a:txBody>
                    <a:bodyPr/>
                    <a:lstStyle/>
                    <a:p>
                      <a:r>
                        <a:rPr lang="ka-GE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ka-GE" sz="1600" b="0" u="none" strike="noStrike" dirty="0">
                          <a:effectLst/>
                          <a:latin typeface="+mj-lt"/>
                        </a:rPr>
                        <a:t>ფსიქოსოციალური რეაბილიტაცია</a:t>
                      </a:r>
                      <a:endParaRPr lang="ka-GE" sz="16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5443" marR="5443" marT="5443" marB="0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u="none" strike="noStrike" dirty="0" smtClean="0">
                          <a:effectLst/>
                          <a:latin typeface="+mj-lt"/>
                        </a:rPr>
                        <a:t>77</a:t>
                      </a:r>
                      <a:r>
                        <a:rPr lang="ka-GE" sz="1600" b="0" u="none" strike="noStrike" dirty="0" smtClean="0">
                          <a:effectLst/>
                          <a:latin typeface="+mj-lt"/>
                        </a:rPr>
                        <a:t> </a:t>
                      </a:r>
                      <a:r>
                        <a:rPr lang="en-US" sz="1600" b="0" u="none" strike="noStrike" dirty="0" smtClean="0">
                          <a:effectLst/>
                          <a:latin typeface="+mj-lt"/>
                        </a:rPr>
                        <a:t>8</a:t>
                      </a:r>
                      <a:r>
                        <a:rPr lang="ka-GE" sz="1600" b="0" u="none" strike="noStrike" dirty="0" smtClean="0">
                          <a:effectLst/>
                          <a:latin typeface="+mj-lt"/>
                        </a:rPr>
                        <a:t>00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5443" marR="5443" marT="5443" marB="0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600" b="0" u="none" strike="noStrike" dirty="0" smtClean="0">
                          <a:effectLst/>
                          <a:latin typeface="+mj-lt"/>
                        </a:rPr>
                        <a:t>70 100</a:t>
                      </a:r>
                      <a:endParaRPr lang="ka-GE" sz="16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5443" marR="5443" marT="5443" marB="0"/>
                </a:tc>
              </a:tr>
              <a:tr h="427065">
                <a:tc>
                  <a:txBody>
                    <a:bodyPr/>
                    <a:lstStyle/>
                    <a:p>
                      <a:r>
                        <a:rPr lang="ka-GE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ka-GE" sz="1600" b="0" u="none" strike="noStrike" dirty="0">
                          <a:effectLst/>
                          <a:latin typeface="+mj-lt"/>
                        </a:rPr>
                        <a:t>ბავშვთა ფსიქიკური ჯანმრთელობა</a:t>
                      </a:r>
                      <a:endParaRPr lang="ka-GE" sz="16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5443" marR="5443" marT="5443" marB="0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u="none" strike="noStrike" dirty="0" smtClean="0">
                          <a:effectLst/>
                          <a:latin typeface="+mj-lt"/>
                        </a:rPr>
                        <a:t>151</a:t>
                      </a:r>
                      <a:r>
                        <a:rPr lang="ka-GE" sz="1600" b="0" u="none" strike="noStrike" dirty="0" smtClean="0">
                          <a:effectLst/>
                          <a:latin typeface="+mj-lt"/>
                        </a:rPr>
                        <a:t> 000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5443" marR="5443" marT="5443" marB="0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600" b="0" u="none" strike="noStrike" dirty="0" smtClean="0">
                          <a:effectLst/>
                          <a:latin typeface="+mj-lt"/>
                        </a:rPr>
                        <a:t>151 000</a:t>
                      </a:r>
                      <a:endParaRPr lang="ka-GE" sz="16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5443" marR="5443" marT="5443" marB="0"/>
                </a:tc>
              </a:tr>
              <a:tr h="427065">
                <a:tc>
                  <a:txBody>
                    <a:bodyPr/>
                    <a:lstStyle/>
                    <a:p>
                      <a:r>
                        <a:rPr lang="ka-GE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ka-GE" sz="1600" b="0" u="none" strike="noStrike" dirty="0">
                          <a:effectLst/>
                          <a:latin typeface="+mj-lt"/>
                        </a:rPr>
                        <a:t>კრიზისული ინტერვენცია</a:t>
                      </a:r>
                      <a:endParaRPr lang="ka-GE" sz="16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5443" marR="5443" marT="5443" marB="0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u="none" strike="noStrike" dirty="0" smtClean="0">
                          <a:effectLst/>
                          <a:latin typeface="+mj-lt"/>
                        </a:rPr>
                        <a:t>662</a:t>
                      </a:r>
                      <a:r>
                        <a:rPr lang="ka-GE" sz="1600" b="0" u="none" strike="noStrike" dirty="0" smtClean="0">
                          <a:effectLst/>
                          <a:latin typeface="+mj-lt"/>
                        </a:rPr>
                        <a:t> </a:t>
                      </a:r>
                      <a:r>
                        <a:rPr lang="en-US" sz="1600" b="0" u="none" strike="noStrike" dirty="0" smtClean="0">
                          <a:effectLst/>
                          <a:latin typeface="+mj-lt"/>
                        </a:rPr>
                        <a:t>3</a:t>
                      </a:r>
                      <a:r>
                        <a:rPr lang="ka-GE" sz="1600" b="0" u="none" strike="noStrike" dirty="0" smtClean="0">
                          <a:effectLst/>
                          <a:latin typeface="+mj-lt"/>
                        </a:rPr>
                        <a:t>00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5443" marR="5443" marT="5443" marB="0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600" b="0" u="none" strike="noStrike" dirty="0" smtClean="0">
                          <a:effectLst/>
                          <a:latin typeface="+mj-lt"/>
                        </a:rPr>
                        <a:t>662 300</a:t>
                      </a:r>
                      <a:endParaRPr lang="ka-GE" sz="16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5443" marR="5443" marT="5443" marB="0"/>
                </a:tc>
              </a:tr>
              <a:tr h="427065">
                <a:tc>
                  <a:txBody>
                    <a:bodyPr/>
                    <a:lstStyle/>
                    <a:p>
                      <a:r>
                        <a:rPr lang="ka-GE" dirty="0" smtClean="0"/>
                        <a:t>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ka-GE" sz="1600" b="0" u="none" strike="noStrike" dirty="0">
                          <a:effectLst/>
                          <a:latin typeface="+mj-lt"/>
                        </a:rPr>
                        <a:t>მობილური გუნდის მომსახურება</a:t>
                      </a:r>
                      <a:endParaRPr lang="ka-GE" sz="16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5443" marR="5443" marT="5443" marB="0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u="none" strike="noStrike" dirty="0" smtClean="0">
                          <a:effectLst/>
                          <a:latin typeface="+mj-lt"/>
                        </a:rPr>
                        <a:t>774</a:t>
                      </a:r>
                      <a:r>
                        <a:rPr lang="ka-GE" sz="1600" b="0" u="none" strike="noStrike" dirty="0" smtClean="0">
                          <a:effectLst/>
                          <a:latin typeface="+mj-lt"/>
                        </a:rPr>
                        <a:t> </a:t>
                      </a:r>
                      <a:r>
                        <a:rPr lang="en-US" sz="1600" b="0" u="none" strike="noStrike" dirty="0" smtClean="0">
                          <a:effectLst/>
                          <a:latin typeface="+mj-lt"/>
                        </a:rPr>
                        <a:t>0</a:t>
                      </a:r>
                      <a:r>
                        <a:rPr lang="ka-GE" sz="1600" b="0" u="none" strike="noStrike" dirty="0" smtClean="0">
                          <a:effectLst/>
                          <a:latin typeface="+mj-lt"/>
                        </a:rPr>
                        <a:t>00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5443" marR="5443" marT="5443" marB="0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600" b="0" u="none" strike="noStrike" dirty="0" smtClean="0">
                          <a:effectLst/>
                          <a:latin typeface="+mj-lt"/>
                        </a:rPr>
                        <a:t>232 200</a:t>
                      </a:r>
                      <a:endParaRPr lang="ka-GE" sz="16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5443" marR="5443" marT="5443" marB="0"/>
                </a:tc>
              </a:tr>
              <a:tr h="567887">
                <a:tc>
                  <a:txBody>
                    <a:bodyPr/>
                    <a:lstStyle/>
                    <a:p>
                      <a:r>
                        <a:rPr lang="ka-GE" dirty="0" smtClean="0"/>
                        <a:t>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ka-GE" sz="1600" b="0" u="none" strike="noStrike" dirty="0">
                          <a:effectLst/>
                          <a:latin typeface="+mj-lt"/>
                        </a:rPr>
                        <a:t>მოზრდილთა ფსიქიატრიული სტაციონარული მომსახურება</a:t>
                      </a:r>
                      <a:endParaRPr lang="ka-GE" sz="16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5443" marR="5443" marT="5443" marB="0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u="none" strike="noStrike" dirty="0" smtClean="0">
                          <a:effectLst/>
                          <a:latin typeface="+mj-lt"/>
                        </a:rPr>
                        <a:t>12</a:t>
                      </a:r>
                      <a:r>
                        <a:rPr lang="ka-GE" sz="1600" b="0" u="none" strike="noStrike" dirty="0" smtClean="0">
                          <a:effectLst/>
                          <a:latin typeface="+mj-lt"/>
                        </a:rPr>
                        <a:t> </a:t>
                      </a:r>
                      <a:r>
                        <a:rPr lang="en-US" sz="1600" b="0" u="none" strike="noStrike" dirty="0" smtClean="0">
                          <a:effectLst/>
                          <a:latin typeface="+mj-lt"/>
                        </a:rPr>
                        <a:t>793</a:t>
                      </a:r>
                      <a:r>
                        <a:rPr lang="ka-GE" sz="1600" b="0" u="none" strike="noStrike" dirty="0" smtClean="0">
                          <a:effectLst/>
                          <a:latin typeface="+mj-lt"/>
                        </a:rPr>
                        <a:t> </a:t>
                      </a:r>
                      <a:r>
                        <a:rPr lang="en-US" sz="1600" b="0" u="none" strike="noStrike" dirty="0" smtClean="0">
                          <a:effectLst/>
                          <a:latin typeface="+mj-lt"/>
                        </a:rPr>
                        <a:t>7</a:t>
                      </a:r>
                      <a:r>
                        <a:rPr lang="ka-GE" sz="1600" b="0" u="none" strike="noStrike" dirty="0" smtClean="0">
                          <a:effectLst/>
                          <a:latin typeface="+mj-lt"/>
                        </a:rPr>
                        <a:t>00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5443" marR="5443" marT="5443" marB="0"/>
                </a:tc>
                <a:tc rowSpan="2">
                  <a:txBody>
                    <a:bodyPr/>
                    <a:lstStyle/>
                    <a:p>
                      <a:pPr algn="ctr" fontAlgn="ctr"/>
                      <a:endParaRPr lang="ka-GE" sz="1600" b="0" u="none" strike="noStrike" dirty="0" smtClean="0">
                        <a:effectLst/>
                        <a:latin typeface="+mj-lt"/>
                      </a:endParaRPr>
                    </a:p>
                    <a:p>
                      <a:pPr algn="ctr" fontAlgn="ctr"/>
                      <a:endParaRPr lang="ka-GE" sz="1600" b="0" u="none" strike="noStrike" dirty="0" smtClean="0">
                        <a:effectLst/>
                        <a:latin typeface="+mj-lt"/>
                      </a:endParaRPr>
                    </a:p>
                    <a:p>
                      <a:pPr algn="ctr" fontAlgn="ctr"/>
                      <a:r>
                        <a:rPr lang="ka-GE" sz="1600" b="0" u="none" strike="noStrike" dirty="0" smtClean="0">
                          <a:effectLst/>
                          <a:latin typeface="+mj-lt"/>
                        </a:rPr>
                        <a:t>11 479 100</a:t>
                      </a:r>
                      <a:endParaRPr lang="ka-GE" sz="16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5443" marR="5443" marT="5443" marB="0"/>
                </a:tc>
              </a:tr>
              <a:tr h="567887">
                <a:tc>
                  <a:txBody>
                    <a:bodyPr/>
                    <a:lstStyle/>
                    <a:p>
                      <a:r>
                        <a:rPr lang="ka-GE" dirty="0" smtClean="0"/>
                        <a:t>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ka-GE" sz="1600" b="0" u="none" strike="noStrike" dirty="0">
                          <a:effectLst/>
                          <a:latin typeface="+mj-lt"/>
                        </a:rPr>
                        <a:t>ბავშვთა ფსიქიატრიული სტაციონარული მომსახურება</a:t>
                      </a:r>
                    </a:p>
                  </a:txBody>
                  <a:tcPr marL="5443" marR="5443" marT="5443" marB="0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u="none" strike="noStrike" dirty="0" smtClean="0">
                          <a:effectLst/>
                          <a:latin typeface="+mj-lt"/>
                        </a:rPr>
                        <a:t>350</a:t>
                      </a:r>
                      <a:r>
                        <a:rPr lang="ka-GE" sz="1600" b="0" u="none" strike="noStrike" dirty="0" smtClean="0">
                          <a:effectLst/>
                          <a:latin typeface="+mj-lt"/>
                        </a:rPr>
                        <a:t> </a:t>
                      </a:r>
                      <a:r>
                        <a:rPr lang="en-US" sz="1600" b="0" u="none" strike="noStrike" dirty="0" smtClean="0">
                          <a:effectLst/>
                          <a:latin typeface="+mj-lt"/>
                        </a:rPr>
                        <a:t>0</a:t>
                      </a:r>
                      <a:r>
                        <a:rPr lang="ka-GE" sz="1600" b="0" u="none" strike="noStrike" dirty="0" smtClean="0">
                          <a:effectLst/>
                          <a:latin typeface="+mj-lt"/>
                        </a:rPr>
                        <a:t>00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5443" marR="5443" marT="5443" marB="0"/>
                </a:tc>
                <a:tc vMerge="1">
                  <a:txBody>
                    <a:bodyPr/>
                    <a:lstStyle/>
                    <a:p>
                      <a:endParaRPr lang="ka-GE"/>
                    </a:p>
                  </a:txBody>
                  <a:tcPr/>
                </a:tc>
              </a:tr>
              <a:tr h="567887">
                <a:tc>
                  <a:txBody>
                    <a:bodyPr/>
                    <a:lstStyle/>
                    <a:p>
                      <a:r>
                        <a:rPr lang="ka-GE" dirty="0" smtClean="0"/>
                        <a:t>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ka-GE" sz="1600" b="0" u="none" strike="noStrike" dirty="0">
                          <a:effectLst/>
                          <a:latin typeface="+mj-lt"/>
                        </a:rPr>
                        <a:t>შშმ პირთა თავშესაფრით უზრუნველყოფის კომპონენტი</a:t>
                      </a:r>
                      <a:endParaRPr lang="ka-GE" sz="16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5443" marR="5443" marT="5443" marB="0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u="none" strike="noStrike" dirty="0" smtClean="0">
                          <a:effectLst/>
                          <a:latin typeface="+mj-lt"/>
                        </a:rPr>
                        <a:t>620</a:t>
                      </a:r>
                      <a:r>
                        <a:rPr lang="ka-GE" sz="1600" b="0" u="none" strike="noStrike" dirty="0" smtClean="0">
                          <a:effectLst/>
                          <a:latin typeface="+mj-lt"/>
                        </a:rPr>
                        <a:t> </a:t>
                      </a:r>
                      <a:r>
                        <a:rPr lang="en-US" sz="1600" b="0" u="none" strike="noStrike" dirty="0" smtClean="0">
                          <a:effectLst/>
                          <a:latin typeface="+mj-lt"/>
                        </a:rPr>
                        <a:t>5</a:t>
                      </a:r>
                      <a:r>
                        <a:rPr lang="ka-GE" sz="1600" b="0" u="none" strike="noStrike" dirty="0" smtClean="0">
                          <a:effectLst/>
                          <a:latin typeface="+mj-lt"/>
                        </a:rPr>
                        <a:t>00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5443" marR="5443" marT="5443" marB="0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600" b="0" u="none" strike="noStrike" dirty="0" smtClean="0">
                          <a:effectLst/>
                          <a:latin typeface="+mj-lt"/>
                        </a:rPr>
                        <a:t>540 000</a:t>
                      </a:r>
                      <a:endParaRPr lang="ka-GE" sz="16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5443" marR="5443" marT="5443" marB="0"/>
                </a:tc>
              </a:tr>
              <a:tr h="427065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ka-GE" sz="1600" b="0" u="none" strike="noStrike" dirty="0">
                          <a:effectLst/>
                          <a:latin typeface="+mj-lt"/>
                        </a:rPr>
                        <a:t>სულ</a:t>
                      </a:r>
                      <a:endParaRPr lang="ka-GE" sz="16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5443" marR="5443" marT="5443" marB="0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u="none" strike="noStrike" dirty="0">
                          <a:solidFill>
                            <a:srgbClr val="C00000"/>
                          </a:solidFill>
                          <a:effectLst/>
                          <a:latin typeface="+mj-lt"/>
                        </a:rPr>
                        <a:t>21 </a:t>
                      </a:r>
                      <a:r>
                        <a:rPr lang="en-US" sz="1600" b="1" u="none" strike="noStrike" dirty="0" smtClean="0">
                          <a:solidFill>
                            <a:srgbClr val="C00000"/>
                          </a:solidFill>
                          <a:effectLst/>
                          <a:latin typeface="+mj-lt"/>
                        </a:rPr>
                        <a:t>000</a:t>
                      </a:r>
                      <a:r>
                        <a:rPr lang="ka-GE" sz="1600" b="1" u="none" strike="noStrike" dirty="0" smtClean="0">
                          <a:solidFill>
                            <a:srgbClr val="C00000"/>
                          </a:solidFill>
                          <a:effectLst/>
                          <a:latin typeface="+mj-lt"/>
                        </a:rPr>
                        <a:t> 0</a:t>
                      </a:r>
                      <a:r>
                        <a:rPr lang="en-US" sz="1600" b="1" u="none" strike="noStrike" dirty="0" smtClean="0">
                          <a:solidFill>
                            <a:srgbClr val="C00000"/>
                          </a:solidFill>
                          <a:effectLst/>
                          <a:latin typeface="+mj-lt"/>
                        </a:rPr>
                        <a:t>00</a:t>
                      </a:r>
                      <a:endParaRPr lang="en-US" sz="1600" b="1" i="0" u="none" strike="noStrike" dirty="0">
                        <a:solidFill>
                          <a:srgbClr val="C00000"/>
                        </a:solidFill>
                        <a:effectLst/>
                        <a:latin typeface="+mj-lt"/>
                      </a:endParaRPr>
                    </a:p>
                  </a:txBody>
                  <a:tcPr marL="5443" marR="5443" marT="5443" marB="0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600" b="1" u="none" strike="noStrike" dirty="0">
                          <a:solidFill>
                            <a:srgbClr val="C00000"/>
                          </a:solidFill>
                          <a:effectLst/>
                          <a:latin typeface="+mj-lt"/>
                        </a:rPr>
                        <a:t>16 </a:t>
                      </a:r>
                      <a:r>
                        <a:rPr lang="ka-GE" sz="1600" b="1" u="none" strike="noStrike" dirty="0" smtClean="0">
                          <a:solidFill>
                            <a:srgbClr val="C00000"/>
                          </a:solidFill>
                          <a:effectLst/>
                          <a:latin typeface="+mj-lt"/>
                        </a:rPr>
                        <a:t>000 000</a:t>
                      </a:r>
                      <a:endParaRPr lang="ka-GE" sz="1600" b="1" i="0" u="none" strike="noStrike" dirty="0">
                        <a:solidFill>
                          <a:srgbClr val="C00000"/>
                        </a:solidFill>
                        <a:effectLst/>
                        <a:latin typeface="+mj-lt"/>
                      </a:endParaRPr>
                    </a:p>
                  </a:txBody>
                  <a:tcPr marL="5443" marR="5443" marT="5443" marB="0"/>
                </a:tc>
              </a:tr>
            </a:tbl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dirty="0" smtClean="0"/>
              <a:t>ფსიქიკური ჯანმრთელობა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460005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sz="2400" dirty="0"/>
              <a:t>ფსიქიკური ჯანმრთელობის განვითარების სტრატეგიული დოკუმენტი და სამოქმედო გეგმა 2015 - 2020</a:t>
            </a:r>
            <a:endParaRPr lang="en-US" sz="2400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48789066"/>
              </p:ext>
            </p:extLst>
          </p:nvPr>
        </p:nvGraphicFramePr>
        <p:xfrm>
          <a:off x="381000" y="1752600"/>
          <a:ext cx="8229600" cy="153646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71800"/>
                <a:gridCol w="1981200"/>
                <a:gridCol w="1752600"/>
                <a:gridCol w="1524000"/>
              </a:tblGrid>
              <a:tr h="713509">
                <a:tc>
                  <a:txBody>
                    <a:bodyPr/>
                    <a:lstStyle/>
                    <a:p>
                      <a:pPr algn="ctr"/>
                      <a:r>
                        <a:rPr lang="ka-GE" dirty="0" smtClean="0"/>
                        <a:t>ინდიკატორი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dirty="0" smtClean="0"/>
                        <a:t>საბაზისო მაჩვენებელი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dirty="0" smtClean="0"/>
                        <a:t>შუალედური მიზანი 2017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dirty="0" smtClean="0"/>
                        <a:t>საბოლოო მიზანი 2020</a:t>
                      </a:r>
                      <a:endParaRPr lang="en-US" dirty="0"/>
                    </a:p>
                  </a:txBody>
                  <a:tcPr/>
                </a:tc>
              </a:tr>
              <a:tr h="505691">
                <a:tc>
                  <a:txBody>
                    <a:bodyPr/>
                    <a:lstStyle/>
                    <a:p>
                      <a:pPr algn="l"/>
                      <a:r>
                        <a:rPr lang="ka-GE" sz="1600" dirty="0" smtClean="0"/>
                        <a:t>თანამედროვე</a:t>
                      </a:r>
                      <a:r>
                        <a:rPr lang="ka-GE" sz="1600" baseline="0" dirty="0" smtClean="0"/>
                        <a:t>  (თემზე დაფუძნებული) სერვისების მოცვის გაზრდა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dirty="0" smtClean="0"/>
                        <a:t>5% -2014წ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dirty="0" smtClean="0"/>
                        <a:t>30%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dirty="0" smtClean="0"/>
                        <a:t>50%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Rectangle 6"/>
          <p:cNvSpPr/>
          <p:nvPr/>
        </p:nvSpPr>
        <p:spPr>
          <a:xfrm>
            <a:off x="4114800" y="3581400"/>
            <a:ext cx="1905000" cy="762000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dirty="0" smtClean="0"/>
              <a:t>2017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6781800" y="3581400"/>
            <a:ext cx="1828800" cy="762000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dirty="0" smtClean="0"/>
              <a:t>2018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533400" y="4648200"/>
            <a:ext cx="3352800" cy="83820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ka-GE" b="1" dirty="0"/>
              <a:t>თემზე დაფუძნებული </a:t>
            </a:r>
            <a:r>
              <a:rPr lang="ka-GE" b="1" dirty="0" smtClean="0"/>
              <a:t> სერვისები</a:t>
            </a:r>
            <a:endParaRPr lang="en-US" b="1" dirty="0"/>
          </a:p>
        </p:txBody>
      </p:sp>
      <p:sp>
        <p:nvSpPr>
          <p:cNvPr id="10" name="Rectangle 9"/>
          <p:cNvSpPr/>
          <p:nvPr/>
        </p:nvSpPr>
        <p:spPr>
          <a:xfrm>
            <a:off x="533400" y="5715000"/>
            <a:ext cx="3352800" cy="83820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ka-GE" b="1" dirty="0" smtClean="0"/>
              <a:t>სტაციონარული მომსახურება</a:t>
            </a:r>
            <a:endParaRPr lang="en-US" b="1" dirty="0"/>
          </a:p>
        </p:txBody>
      </p:sp>
      <p:sp>
        <p:nvSpPr>
          <p:cNvPr id="11" name="Oval 10"/>
          <p:cNvSpPr/>
          <p:nvPr/>
        </p:nvSpPr>
        <p:spPr>
          <a:xfrm>
            <a:off x="4395355" y="4648201"/>
            <a:ext cx="1447800" cy="838200"/>
          </a:xfrm>
          <a:prstGeom prst="ellipse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b="1" dirty="0" smtClean="0"/>
              <a:t>25%</a:t>
            </a:r>
            <a:endParaRPr lang="en-US" b="1" dirty="0"/>
          </a:p>
        </p:txBody>
      </p:sp>
      <p:sp>
        <p:nvSpPr>
          <p:cNvPr id="12" name="Oval 11"/>
          <p:cNvSpPr/>
          <p:nvPr/>
        </p:nvSpPr>
        <p:spPr>
          <a:xfrm>
            <a:off x="7010400" y="4648200"/>
            <a:ext cx="1447800" cy="838200"/>
          </a:xfrm>
          <a:prstGeom prst="ellipse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b="1" dirty="0" smtClean="0"/>
              <a:t>37</a:t>
            </a:r>
            <a:r>
              <a:rPr lang="ka-GE" dirty="0" smtClean="0"/>
              <a:t>%</a:t>
            </a:r>
            <a:endParaRPr lang="en-US" dirty="0"/>
          </a:p>
        </p:txBody>
      </p:sp>
      <p:sp>
        <p:nvSpPr>
          <p:cNvPr id="13" name="Oval 12"/>
          <p:cNvSpPr/>
          <p:nvPr/>
        </p:nvSpPr>
        <p:spPr>
          <a:xfrm>
            <a:off x="4419600" y="5715000"/>
            <a:ext cx="1447800" cy="838200"/>
          </a:xfrm>
          <a:prstGeom prst="ellipse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b="1" dirty="0" smtClean="0"/>
              <a:t>75%</a:t>
            </a:r>
            <a:endParaRPr lang="en-US" b="1" dirty="0"/>
          </a:p>
        </p:txBody>
      </p:sp>
      <p:sp>
        <p:nvSpPr>
          <p:cNvPr id="14" name="Oval 13"/>
          <p:cNvSpPr/>
          <p:nvPr/>
        </p:nvSpPr>
        <p:spPr>
          <a:xfrm>
            <a:off x="7010400" y="5638800"/>
            <a:ext cx="1447800" cy="838200"/>
          </a:xfrm>
          <a:prstGeom prst="ellipse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b="1" dirty="0" smtClean="0"/>
              <a:t>63%</a:t>
            </a:r>
            <a:endParaRPr lang="en-US" b="1" dirty="0"/>
          </a:p>
        </p:txBody>
      </p:sp>
      <p:sp>
        <p:nvSpPr>
          <p:cNvPr id="15" name="Right Arrow 14"/>
          <p:cNvSpPr/>
          <p:nvPr/>
        </p:nvSpPr>
        <p:spPr>
          <a:xfrm>
            <a:off x="5843155" y="4953000"/>
            <a:ext cx="1167245" cy="1905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ight Arrow 15"/>
          <p:cNvSpPr/>
          <p:nvPr/>
        </p:nvSpPr>
        <p:spPr>
          <a:xfrm>
            <a:off x="5867400" y="6057900"/>
            <a:ext cx="1143000" cy="1905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09242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ka-GE" dirty="0" smtClean="0"/>
              <a:t>ძირითადი სიახლეები მომსახურების მოცულობაში</a:t>
            </a:r>
          </a:p>
          <a:p>
            <a:pPr algn="ctr"/>
            <a:endParaRPr lang="ka-GE" dirty="0"/>
          </a:p>
          <a:p>
            <a:pPr algn="just"/>
            <a:r>
              <a:rPr lang="ka-GE" dirty="0" smtClean="0"/>
              <a:t>სერვისის მიწოდება </a:t>
            </a:r>
            <a:r>
              <a:rPr lang="ka-GE" b="1" dirty="0">
                <a:solidFill>
                  <a:srgbClr val="C00000"/>
                </a:solidFill>
              </a:rPr>
              <a:t>ტერიტორიული</a:t>
            </a:r>
            <a:r>
              <a:rPr lang="ka-GE" dirty="0" smtClean="0"/>
              <a:t> პრინციპის მიხედვით;</a:t>
            </a:r>
          </a:p>
          <a:p>
            <a:pPr marL="45720" indent="0" algn="just">
              <a:buNone/>
            </a:pPr>
            <a:endParaRPr lang="ka-GE" dirty="0" smtClean="0"/>
          </a:p>
          <a:p>
            <a:pPr algn="just"/>
            <a:r>
              <a:rPr lang="ka-GE" dirty="0"/>
              <a:t>მომსახურება </a:t>
            </a:r>
            <a:r>
              <a:rPr lang="ka-GE" b="1" dirty="0" smtClean="0">
                <a:solidFill>
                  <a:srgbClr val="C00000"/>
                </a:solidFill>
              </a:rPr>
              <a:t>ბიო-ფსიქო-სოციალური</a:t>
            </a:r>
            <a:r>
              <a:rPr lang="ka-GE" dirty="0" smtClean="0"/>
              <a:t> </a:t>
            </a:r>
            <a:r>
              <a:rPr lang="ka-GE" dirty="0"/>
              <a:t>მოდელისა და </a:t>
            </a:r>
            <a:r>
              <a:rPr lang="ka-GE" b="1" dirty="0">
                <a:solidFill>
                  <a:srgbClr val="C00000"/>
                </a:solidFill>
              </a:rPr>
              <a:t>მულტიდისციპლინური </a:t>
            </a:r>
            <a:r>
              <a:rPr lang="ka-GE" b="1" dirty="0" smtClean="0">
                <a:solidFill>
                  <a:srgbClr val="C00000"/>
                </a:solidFill>
              </a:rPr>
              <a:t>მიდგომის </a:t>
            </a:r>
            <a:r>
              <a:rPr lang="ka-GE" dirty="0" smtClean="0"/>
              <a:t>პრინციპებით;</a:t>
            </a:r>
          </a:p>
          <a:p>
            <a:pPr marL="45720" indent="0" algn="just">
              <a:buNone/>
            </a:pPr>
            <a:endParaRPr lang="ka-GE" dirty="0" smtClean="0"/>
          </a:p>
          <a:p>
            <a:pPr algn="just"/>
            <a:r>
              <a:rPr lang="ka-GE" b="1" dirty="0">
                <a:solidFill>
                  <a:srgbClr val="C00000"/>
                </a:solidFill>
              </a:rPr>
              <a:t>სოციალური </a:t>
            </a:r>
            <a:r>
              <a:rPr lang="ka-GE" b="1" dirty="0" smtClean="0">
                <a:solidFill>
                  <a:srgbClr val="C00000"/>
                </a:solidFill>
              </a:rPr>
              <a:t>მხარდაჭერა;</a:t>
            </a:r>
          </a:p>
          <a:p>
            <a:pPr marL="45720" indent="0" algn="just">
              <a:buNone/>
            </a:pPr>
            <a:endParaRPr lang="ka-GE" b="1" dirty="0" smtClean="0">
              <a:solidFill>
                <a:srgbClr val="C00000"/>
              </a:solidFill>
            </a:endParaRPr>
          </a:p>
          <a:p>
            <a:pPr algn="just"/>
            <a:r>
              <a:rPr lang="ka-GE" dirty="0"/>
              <a:t>თემში არსებულ </a:t>
            </a:r>
            <a:r>
              <a:rPr lang="ka-GE" b="1" dirty="0">
                <a:solidFill>
                  <a:srgbClr val="C00000"/>
                </a:solidFill>
              </a:rPr>
              <a:t>სამედიცინო (პირველადი ჯანდაცვა) </a:t>
            </a:r>
            <a:r>
              <a:rPr lang="ka-GE" b="1" dirty="0"/>
              <a:t>და </a:t>
            </a:r>
            <a:r>
              <a:rPr lang="ka-GE" b="1" dirty="0">
                <a:solidFill>
                  <a:srgbClr val="C00000"/>
                </a:solidFill>
              </a:rPr>
              <a:t>სოციალურ სერვისებთან მჭიდრო თანამშრომლობა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dirty="0" smtClean="0"/>
              <a:t>სათემო ამბულატორიული ფსიქიატრიული მომსახურება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016700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Grid">
  <a:themeElements>
    <a:clrScheme name="Grid">
      <a:dk1>
        <a:sysClr val="windowText" lastClr="000000"/>
      </a:dk1>
      <a:lt1>
        <a:sysClr val="window" lastClr="FFFFFF"/>
      </a:lt1>
      <a:dk2>
        <a:srgbClr val="534949"/>
      </a:dk2>
      <a:lt2>
        <a:srgbClr val="CCD1B9"/>
      </a:lt2>
      <a:accent1>
        <a:srgbClr val="C66951"/>
      </a:accent1>
      <a:accent2>
        <a:srgbClr val="BF974D"/>
      </a:accent2>
      <a:accent3>
        <a:srgbClr val="928B70"/>
      </a:accent3>
      <a:accent4>
        <a:srgbClr val="87706B"/>
      </a:accent4>
      <a:accent5>
        <a:srgbClr val="94734E"/>
      </a:accent5>
      <a:accent6>
        <a:srgbClr val="6F777D"/>
      </a:accent6>
      <a:hlink>
        <a:srgbClr val="CC9900"/>
      </a:hlink>
      <a:folHlink>
        <a:srgbClr val="C0C0C0"/>
      </a:folHlink>
    </a:clrScheme>
    <a:fontScheme name="Grid">
      <a:maj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ajorFont>
      <a:min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inorFont>
    </a:fontScheme>
    <a:fmtScheme name="Grid">
      <a:fillStyleLst>
        <a:solidFill>
          <a:schemeClr val="phClr"/>
        </a:solidFill>
        <a:solidFill>
          <a:schemeClr val="phClr">
            <a:tint val="5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175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3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3000"/>
                <a:satMod val="11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698</TotalTime>
  <Words>2160</Words>
  <Application>Microsoft Office PowerPoint</Application>
  <PresentationFormat>On-screen Show (4:3)</PresentationFormat>
  <Paragraphs>691</Paragraphs>
  <Slides>36</Slides>
  <Notes>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36</vt:i4>
      </vt:variant>
    </vt:vector>
  </HeadingPairs>
  <TitlesOfParts>
    <vt:vector size="37" baseType="lpstr">
      <vt:lpstr>Grid</vt:lpstr>
      <vt:lpstr>ჯანმრთელობის დაცვის სახელმწიფო პროგრამები</vt:lpstr>
      <vt:lpstr>საყოველთაო ჯანდაცვა - 2017</vt:lpstr>
      <vt:lpstr>საყოველთაო ჯანდაცვა ბიუჯეტი</vt:lpstr>
      <vt:lpstr>დედათა და ბავშვთა ჯანმრთელობა</vt:lpstr>
      <vt:lpstr>დედათა და ბავშვთა ჯანმრთელობა</vt:lpstr>
      <vt:lpstr>პროგრამის ბიუჯეტი</vt:lpstr>
      <vt:lpstr>ფსიქიკური ჯანმრთელობა </vt:lpstr>
      <vt:lpstr>ფსიქიკური ჯანმრთელობის განვითარების სტრატეგიული დოკუმენტი და სამოქმედო გეგმა 2015 - 2020</vt:lpstr>
      <vt:lpstr>სათემო ამბულატორიული ფსიქიატრიული მომსახურება</vt:lpstr>
      <vt:lpstr>სათემო მობილური გუნდები</vt:lpstr>
      <vt:lpstr>იმუნიზაცია</vt:lpstr>
      <vt:lpstr>პროგრამის ბიუჯეტი</vt:lpstr>
      <vt:lpstr>C ჰეპატიტის მართვა</vt:lpstr>
      <vt:lpstr>ჯანმრთელობის ხელშეწყობა პროგრამის ბიუჯეტი</vt:lpstr>
      <vt:lpstr>ჯანმრთელობის ხელშეწყობა</vt:lpstr>
      <vt:lpstr>თამბაქოს კონტროლის ღონისძიებები</vt:lpstr>
      <vt:lpstr>დიაბეტის მართვა</vt:lpstr>
      <vt:lpstr>პროგრამის ბიუჯეტი</vt:lpstr>
      <vt:lpstr>დაავადებათა ადრეული გამოვლენა და სკრინინგი</vt:lpstr>
      <vt:lpstr>ეპიდზედამხედველობა</vt:lpstr>
      <vt:lpstr>უსაფრთხო სისხლი</vt:lpstr>
      <vt:lpstr>ტუბერკულოზის მართვა</vt:lpstr>
      <vt:lpstr>აივ-ინფექცია/შიდსის მართვა</vt:lpstr>
      <vt:lpstr>ნარკომანიით დაავადებულ პაციენტთა მკურნალობა</vt:lpstr>
      <vt:lpstr>დიალიზი და თირკმლის ტრანსპლანტაცია</vt:lpstr>
      <vt:lpstr>ინკურაბელურ პაციენტთა პალიატიური მზრუნველობა</vt:lpstr>
      <vt:lpstr>იშვიათი დაავადებების მქონე და მუდმივ ჩანაცვლებით მკურნალობას დაქვემდებარებულ პაციენტთა მკურნალობა</vt:lpstr>
      <vt:lpstr>სასწრაფო გადაუდებელი დახმარება და სამედიცინო ტრანსპორტირება</vt:lpstr>
      <vt:lpstr>სოფლის ექიმი</vt:lpstr>
      <vt:lpstr>სოფლის ექიმი</vt:lpstr>
      <vt:lpstr>რეფერალური მომსახურება</vt:lpstr>
      <vt:lpstr>რეფერალური მომსახურება</vt:lpstr>
      <vt:lpstr>სამხედრო ძალებში გასაწვევ მოქალაქეთა სამედიცინო შემოწმება</vt:lpstr>
      <vt:lpstr>ქრონიკული დაავადებების სამკურნალო მედიკამენტებით უზრუნველყოფის პროგრამა</vt:lpstr>
      <vt:lpstr>ინფექციური დაავადებების მართვა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Eka Adamia</dc:creator>
  <cp:lastModifiedBy>Ekaterine Adamia</cp:lastModifiedBy>
  <cp:revision>50</cp:revision>
  <dcterms:created xsi:type="dcterms:W3CDTF">2006-08-16T00:00:00Z</dcterms:created>
  <dcterms:modified xsi:type="dcterms:W3CDTF">2018-02-19T06:25:28Z</dcterms:modified>
</cp:coreProperties>
</file>