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74" r:id="rId5"/>
    <p:sldId id="262" r:id="rId6"/>
    <p:sldId id="263" r:id="rId7"/>
    <p:sldId id="286" r:id="rId8"/>
    <p:sldId id="287" r:id="rId9"/>
    <p:sldId id="288" r:id="rId10"/>
    <p:sldId id="289" r:id="rId11"/>
    <p:sldId id="29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10" y="-3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7474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53899" y="9169400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xfrm>
            <a:off x="1701800" y="1676400"/>
            <a:ext cx="104648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1485900" algn="l"/>
              </a:tabLst>
              <a:defRPr>
                <a:solidFill>
                  <a:srgbClr val="176A53"/>
                </a:solidFill>
              </a:defRPr>
            </a:lvl1pPr>
          </a:lstStyle>
          <a:p>
            <a:r>
              <a:rPr lang="ka-GE" sz="6000" b="1" dirty="0"/>
              <a:t>ჯანმრთელობის დაცვის სახელმწიფო  პროგრამები</a:t>
            </a:r>
            <a:endParaRPr sz="6000" b="1" dirty="0"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9AB91"/>
                </a:solidFill>
              </a:defRPr>
            </a:lvl1pPr>
          </a:lstStyle>
          <a:p>
            <a:r>
              <a:rPr lang="en-US" b="1" dirty="0" smtClean="0"/>
              <a:t>2016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968500" y="152400"/>
            <a:ext cx="10782300" cy="2590800"/>
          </a:xfrm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  <a:r>
              <a:rPr lang="ka-GE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/>
            </a:r>
            <a:br>
              <a:rPr lang="ka-GE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549400" y="1752600"/>
            <a:ext cx="11277600" cy="7391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200" b="1" dirty="0" err="1" smtClean="0">
                <a:solidFill>
                  <a:srgbClr val="FF0000"/>
                </a:solidFill>
              </a:rPr>
              <a:t>ჰემოფილიით</a:t>
            </a:r>
            <a:r>
              <a:rPr lang="en-US" sz="11200" b="1" dirty="0" smtClean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და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სისხლის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შედედების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სხვა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მემკვიდრული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dirty="0" err="1"/>
              <a:t>პათოლოგიებით</a:t>
            </a:r>
            <a:r>
              <a:rPr lang="en-US" sz="11200" dirty="0"/>
              <a:t> </a:t>
            </a:r>
            <a:r>
              <a:rPr lang="en-US" sz="11200" dirty="0" err="1"/>
              <a:t>დაავადებულ</a:t>
            </a:r>
            <a:r>
              <a:rPr lang="en-US" sz="11200" dirty="0"/>
              <a:t> </a:t>
            </a:r>
            <a:r>
              <a:rPr lang="en-US" sz="11200" dirty="0" err="1"/>
              <a:t>ბავშვთა</a:t>
            </a:r>
            <a:r>
              <a:rPr lang="en-US" sz="11200" dirty="0"/>
              <a:t> </a:t>
            </a:r>
            <a:r>
              <a:rPr lang="en-US" sz="11200" dirty="0" err="1"/>
              <a:t>და</a:t>
            </a:r>
            <a:r>
              <a:rPr lang="en-US" sz="11200" dirty="0"/>
              <a:t> </a:t>
            </a:r>
            <a:r>
              <a:rPr lang="en-US" sz="11200" dirty="0" err="1"/>
              <a:t>მოზრდილთა</a:t>
            </a:r>
            <a:r>
              <a:rPr lang="en-US" sz="11200" dirty="0"/>
              <a:t> </a:t>
            </a:r>
            <a:r>
              <a:rPr lang="en-US" sz="11200" dirty="0" err="1"/>
              <a:t>ამბულატორიულ</a:t>
            </a:r>
            <a:r>
              <a:rPr lang="en-US" sz="11200" dirty="0"/>
              <a:t> </a:t>
            </a:r>
            <a:r>
              <a:rPr lang="en-US" sz="11200" dirty="0" err="1"/>
              <a:t>და</a:t>
            </a:r>
            <a:r>
              <a:rPr lang="en-US" sz="11200" dirty="0"/>
              <a:t> </a:t>
            </a:r>
            <a:r>
              <a:rPr lang="en-US" sz="11200" dirty="0" err="1"/>
              <a:t>სტაციონარულ</a:t>
            </a:r>
            <a:r>
              <a:rPr lang="en-US" sz="11200" dirty="0"/>
              <a:t> </a:t>
            </a:r>
            <a:r>
              <a:rPr lang="en-US" sz="11200" dirty="0" err="1"/>
              <a:t>მომსახურებ</a:t>
            </a:r>
            <a:r>
              <a:rPr lang="ka-GE" sz="11200" dirty="0"/>
              <a:t>ისა და </a:t>
            </a:r>
            <a:endParaRPr lang="ka-GE" sz="11200" b="1" u="sng" dirty="0">
              <a:solidFill>
                <a:srgbClr val="FF0000"/>
              </a:solidFill>
            </a:endParaRPr>
          </a:p>
          <a:p>
            <a:pPr algn="ctr"/>
            <a:r>
              <a:rPr lang="en-US" sz="11200" b="1" dirty="0" err="1">
                <a:solidFill>
                  <a:srgbClr val="FF0000"/>
                </a:solidFill>
              </a:rPr>
              <a:t>იშვიათი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დაავადებების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მქონე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პაციენტების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სპეციფიკური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მედიკამენტებით</a:t>
            </a:r>
            <a:r>
              <a:rPr lang="en-US" sz="11200" b="1" dirty="0">
                <a:solidFill>
                  <a:srgbClr val="FF0000"/>
                </a:solidFill>
              </a:rPr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უზრუნველყოფ</a:t>
            </a:r>
            <a:r>
              <a:rPr lang="ka-GE" sz="11200" b="1" dirty="0">
                <a:solidFill>
                  <a:srgbClr val="FF0000"/>
                </a:solidFill>
              </a:rPr>
              <a:t>ის </a:t>
            </a:r>
            <a:r>
              <a:rPr lang="ka-GE" sz="11200" dirty="0"/>
              <a:t>კომპონენტების ფარგლებში</a:t>
            </a:r>
          </a:p>
          <a:p>
            <a:pPr marL="45720" indent="0" algn="ctr">
              <a:spcBef>
                <a:spcPts val="1200"/>
              </a:spcBef>
              <a:buNone/>
            </a:pPr>
            <a:endParaRPr lang="en-US" sz="11200" b="1" dirty="0" smtClean="0"/>
          </a:p>
          <a:p>
            <a:pPr marL="45720" indent="0" algn="ctr">
              <a:spcBef>
                <a:spcPts val="1200"/>
              </a:spcBef>
              <a:buNone/>
            </a:pPr>
            <a:r>
              <a:rPr lang="ka-GE" sz="11200" b="1" dirty="0" smtClean="0"/>
              <a:t>საქართველოს </a:t>
            </a:r>
            <a:r>
              <a:rPr lang="ka-GE" sz="11200" b="1" dirty="0"/>
              <a:t>მოქალაქე</a:t>
            </a:r>
          </a:p>
          <a:p>
            <a:pPr marL="45720" indent="0" algn="ctr">
              <a:spcBef>
                <a:spcPts val="1200"/>
              </a:spcBef>
              <a:buNone/>
            </a:pPr>
            <a:r>
              <a:rPr lang="ka-GE" sz="160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spcBef>
                <a:spcPts val="1200"/>
              </a:spcBef>
              <a:buNone/>
            </a:pPr>
            <a:r>
              <a:rPr lang="en-US" sz="11200" b="1" dirty="0" err="1"/>
              <a:t>საქართველოში</a:t>
            </a:r>
            <a:r>
              <a:rPr lang="en-US" sz="11200" b="1" dirty="0"/>
              <a:t> </a:t>
            </a:r>
            <a:r>
              <a:rPr lang="en-US" sz="11200" b="1" dirty="0" err="1"/>
              <a:t>მუდმივად</a:t>
            </a:r>
            <a:r>
              <a:rPr lang="en-US" sz="11200" b="1" dirty="0"/>
              <a:t> </a:t>
            </a:r>
            <a:r>
              <a:rPr lang="en-US" sz="11200" b="1" dirty="0" err="1"/>
              <a:t>მცხოვრები</a:t>
            </a:r>
            <a:r>
              <a:rPr lang="en-US" sz="11200" b="1" dirty="0"/>
              <a:t> </a:t>
            </a:r>
            <a:r>
              <a:rPr lang="en-US" sz="11200" b="1" dirty="0" err="1"/>
              <a:t>მოქალაქეობის</a:t>
            </a:r>
            <a:r>
              <a:rPr lang="en-US" sz="11200" b="1" dirty="0"/>
              <a:t> </a:t>
            </a:r>
            <a:r>
              <a:rPr lang="en-US" sz="11200" b="1" dirty="0" err="1"/>
              <a:t>არმქონე</a:t>
            </a:r>
            <a:r>
              <a:rPr lang="en-US" sz="11200" b="1" dirty="0"/>
              <a:t> </a:t>
            </a:r>
            <a:r>
              <a:rPr lang="en-US" sz="11200" b="1" dirty="0" err="1"/>
              <a:t>პირები</a:t>
            </a:r>
            <a:r>
              <a:rPr lang="en-US" sz="11200" b="1" dirty="0"/>
              <a:t> </a:t>
            </a:r>
            <a:endParaRPr lang="ka-GE" sz="11200" b="1" dirty="0"/>
          </a:p>
          <a:p>
            <a:pPr marL="45720" indent="0" algn="ctr">
              <a:spcBef>
                <a:spcPts val="1200"/>
              </a:spcBef>
              <a:buNone/>
            </a:pPr>
            <a:r>
              <a:rPr lang="ka-GE" sz="16000" b="1" dirty="0" smtClean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spcBef>
                <a:spcPts val="1200"/>
              </a:spcBef>
              <a:buNone/>
            </a:pPr>
            <a:r>
              <a:rPr lang="en-US" sz="11200" b="1" dirty="0" err="1" smtClean="0"/>
              <a:t>საქართველოში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მუდმივად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მცხოვრები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უცხო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ქვეყნის</a:t>
            </a:r>
            <a:r>
              <a:rPr lang="en-US" sz="11200" b="1" dirty="0" smtClean="0"/>
              <a:t> </a:t>
            </a:r>
            <a:r>
              <a:rPr lang="en-US" sz="11200" b="1" dirty="0" err="1" smtClean="0"/>
              <a:t>მოქალაქეები</a:t>
            </a:r>
            <a:r>
              <a:rPr lang="en-US" sz="11200" b="1" dirty="0" smtClean="0"/>
              <a:t>.</a:t>
            </a:r>
            <a:endParaRPr lang="en-US" sz="11200" b="1" dirty="0"/>
          </a:p>
        </p:txBody>
      </p:sp>
    </p:spTree>
    <p:extLst>
      <p:ext uri="{BB962C8B-B14F-4D97-AF65-F5344CB8AC3E}">
        <p14:creationId xmlns:p14="http://schemas.microsoft.com/office/powerpoint/2010/main" val="13914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968500" y="152400"/>
            <a:ext cx="10782300" cy="2590800"/>
          </a:xfrm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  <a:r>
              <a:rPr lang="ka-GE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/>
            </a:r>
            <a:br>
              <a:rPr lang="ka-GE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549400" y="1752600"/>
            <a:ext cx="11277600" cy="7391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9600" b="1" u="sng" dirty="0" err="1">
                <a:solidFill>
                  <a:srgbClr val="FF0000"/>
                </a:solidFill>
              </a:rPr>
              <a:t>სასწრაფო</a:t>
            </a:r>
            <a:r>
              <a:rPr lang="en-US" sz="9600" b="1" u="sng" dirty="0">
                <a:solidFill>
                  <a:srgbClr val="FF0000"/>
                </a:solidFill>
              </a:rPr>
              <a:t> </a:t>
            </a:r>
            <a:r>
              <a:rPr lang="en-US" sz="9600" b="1" u="sng" dirty="0" err="1">
                <a:solidFill>
                  <a:srgbClr val="FF0000"/>
                </a:solidFill>
              </a:rPr>
              <a:t>გადაუდებელი</a:t>
            </a:r>
            <a:r>
              <a:rPr lang="en-US" sz="9600" b="1" u="sng" dirty="0">
                <a:solidFill>
                  <a:srgbClr val="FF0000"/>
                </a:solidFill>
              </a:rPr>
              <a:t> </a:t>
            </a:r>
            <a:r>
              <a:rPr lang="en-US" sz="9600" b="1" u="sng" dirty="0" err="1">
                <a:solidFill>
                  <a:srgbClr val="FF0000"/>
                </a:solidFill>
              </a:rPr>
              <a:t>დახმარება</a:t>
            </a:r>
            <a:r>
              <a:rPr lang="en-US" sz="9600" b="1" u="sng" dirty="0">
                <a:solidFill>
                  <a:srgbClr val="FF0000"/>
                </a:solidFill>
              </a:rPr>
              <a:t> </a:t>
            </a:r>
            <a:r>
              <a:rPr lang="en-US" sz="9600" b="1" u="sng" dirty="0" err="1">
                <a:solidFill>
                  <a:srgbClr val="FF0000"/>
                </a:solidFill>
              </a:rPr>
              <a:t>და</a:t>
            </a:r>
            <a:r>
              <a:rPr lang="en-US" sz="9600" b="1" u="sng" dirty="0">
                <a:solidFill>
                  <a:srgbClr val="FF0000"/>
                </a:solidFill>
              </a:rPr>
              <a:t> </a:t>
            </a:r>
            <a:r>
              <a:rPr lang="en-US" sz="9600" b="1" u="sng" dirty="0" err="1">
                <a:solidFill>
                  <a:srgbClr val="FF0000"/>
                </a:solidFill>
              </a:rPr>
              <a:t>სამედიცინო</a:t>
            </a:r>
            <a:r>
              <a:rPr lang="en-US" sz="9600" b="1" u="sng" dirty="0">
                <a:solidFill>
                  <a:srgbClr val="FF0000"/>
                </a:solidFill>
              </a:rPr>
              <a:t> </a:t>
            </a:r>
            <a:r>
              <a:rPr lang="en-US" sz="9600" b="1" u="sng" dirty="0" err="1">
                <a:solidFill>
                  <a:srgbClr val="FF0000"/>
                </a:solidFill>
              </a:rPr>
              <a:t>ტრანსპორტირება</a:t>
            </a:r>
            <a:endParaRPr lang="ka-GE" sz="9600" b="1" u="sng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ka-GE" sz="9600" b="1" dirty="0" smtClean="0"/>
              <a:t>საქართველოს </a:t>
            </a:r>
            <a:r>
              <a:rPr lang="ka-GE" sz="9600" b="1" dirty="0"/>
              <a:t>მოქალაქე</a:t>
            </a:r>
          </a:p>
          <a:p>
            <a:pPr marL="45720" indent="0" algn="ctr">
              <a:buNone/>
            </a:pPr>
            <a:r>
              <a:rPr lang="ka-GE" sz="96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buNone/>
            </a:pPr>
            <a:r>
              <a:rPr lang="en-US" sz="9500" b="1" dirty="0" err="1"/>
              <a:t>საქართველოში</a:t>
            </a:r>
            <a:r>
              <a:rPr lang="en-US" sz="9500" b="1" dirty="0"/>
              <a:t> </a:t>
            </a:r>
            <a:r>
              <a:rPr lang="en-US" sz="9500" b="1" dirty="0" err="1"/>
              <a:t>მუდმივად</a:t>
            </a:r>
            <a:r>
              <a:rPr lang="en-US" sz="9500" b="1" dirty="0"/>
              <a:t> </a:t>
            </a:r>
            <a:r>
              <a:rPr lang="en-US" sz="9500" b="1" dirty="0" err="1"/>
              <a:t>მცხოვრები</a:t>
            </a:r>
            <a:r>
              <a:rPr lang="en-US" sz="9500" b="1" dirty="0"/>
              <a:t> </a:t>
            </a:r>
            <a:r>
              <a:rPr lang="en-US" sz="9500" b="1" dirty="0" err="1"/>
              <a:t>პირები</a:t>
            </a:r>
            <a:r>
              <a:rPr lang="en-US" sz="9500" b="1" dirty="0"/>
              <a:t> </a:t>
            </a:r>
            <a:endParaRPr lang="ka-GE" sz="9500" b="1" dirty="0"/>
          </a:p>
          <a:p>
            <a:pPr marL="45720" indent="0" algn="ctr">
              <a:buNone/>
            </a:pPr>
            <a:r>
              <a:rPr lang="ka-GE" sz="95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buNone/>
            </a:pPr>
            <a:r>
              <a:rPr lang="en-US" sz="9500" b="1" dirty="0" err="1"/>
              <a:t>საქართველოს</a:t>
            </a:r>
            <a:r>
              <a:rPr lang="en-US" sz="9500" b="1" dirty="0"/>
              <a:t> </a:t>
            </a:r>
            <a:r>
              <a:rPr lang="en-US" sz="9500" b="1" dirty="0" err="1"/>
              <a:t>ოკუპირებულ</a:t>
            </a:r>
            <a:r>
              <a:rPr lang="en-US" sz="9500" b="1" dirty="0"/>
              <a:t> </a:t>
            </a:r>
            <a:r>
              <a:rPr lang="en-US" sz="9500" b="1" dirty="0" err="1"/>
              <a:t>ტერიტორიაზე</a:t>
            </a:r>
            <a:r>
              <a:rPr lang="en-US" sz="9500" b="1" dirty="0"/>
              <a:t> </a:t>
            </a:r>
            <a:r>
              <a:rPr lang="en-US" sz="9500" b="1" dirty="0" err="1"/>
              <a:t>მცხოვრები</a:t>
            </a:r>
            <a:r>
              <a:rPr lang="en-US" sz="9500" b="1" dirty="0"/>
              <a:t> </a:t>
            </a:r>
            <a:r>
              <a:rPr lang="en-US" sz="9500" b="1" dirty="0" err="1"/>
              <a:t>მოსახლეობა</a:t>
            </a:r>
            <a:r>
              <a:rPr lang="en-US" sz="9500" b="1" dirty="0"/>
              <a:t>.</a:t>
            </a:r>
            <a:endParaRPr lang="ka-GE" sz="9500" b="1" dirty="0"/>
          </a:p>
        </p:txBody>
      </p:sp>
    </p:spTree>
    <p:extLst>
      <p:ext uri="{BB962C8B-B14F-4D97-AF65-F5344CB8AC3E}">
        <p14:creationId xmlns:p14="http://schemas.microsoft.com/office/powerpoint/2010/main" val="22519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778000" y="393700"/>
            <a:ext cx="9753600" cy="1587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algn="ctr"/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პროგრამების მოსარგებლეები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968500" y="2362200"/>
            <a:ext cx="10629900" cy="6096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ka-GE" sz="3200" b="1" u="sng" dirty="0" smtClean="0">
                <a:solidFill>
                  <a:srgbClr val="FF0000"/>
                </a:solidFill>
              </a:rPr>
              <a:t>საქართველოს </a:t>
            </a:r>
            <a:r>
              <a:rPr lang="ka-GE" sz="3200" b="1" u="sng" dirty="0">
                <a:solidFill>
                  <a:srgbClr val="FF0000"/>
                </a:solidFill>
              </a:rPr>
              <a:t>მოქალაქეები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ka-GE" sz="2800" dirty="0"/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400" dirty="0" err="1"/>
              <a:t>პროგრამების</a:t>
            </a:r>
            <a:r>
              <a:rPr lang="en-US" sz="2400" dirty="0"/>
              <a:t> </a:t>
            </a:r>
            <a:r>
              <a:rPr lang="en-US" sz="2400" dirty="0" err="1"/>
              <a:t>მიზნებისათვის</a:t>
            </a:r>
            <a:r>
              <a:rPr lang="en-US" sz="2400" dirty="0"/>
              <a:t> </a:t>
            </a:r>
            <a:r>
              <a:rPr lang="en-US" sz="2400" dirty="0" err="1"/>
              <a:t>საქართველოს</a:t>
            </a:r>
            <a:r>
              <a:rPr lang="en-US" sz="2400" dirty="0"/>
              <a:t> </a:t>
            </a:r>
            <a:r>
              <a:rPr lang="en-US" sz="2400" dirty="0" err="1"/>
              <a:t>მოქალაქეში</a:t>
            </a:r>
            <a:r>
              <a:rPr lang="en-US" sz="2400" dirty="0"/>
              <a:t> </a:t>
            </a:r>
            <a:r>
              <a:rPr lang="en-US" sz="2400" dirty="0" err="1"/>
              <a:t>იგულისხმებიან</a:t>
            </a:r>
            <a:r>
              <a:rPr lang="ka-GE" sz="2400" dirty="0" smtClean="0"/>
              <a:t>:</a:t>
            </a:r>
            <a:endParaRPr lang="en-US" sz="2400" dirty="0" smtClean="0"/>
          </a:p>
          <a:p>
            <a:pPr marL="45720" indent="0" algn="just">
              <a:spcBef>
                <a:spcPts val="0"/>
              </a:spcBef>
              <a:buNone/>
            </a:pPr>
            <a:endParaRPr lang="en-US" sz="2400" dirty="0" smtClean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r>
              <a:rPr lang="en-US" sz="2400" dirty="0" err="1" smtClean="0"/>
              <a:t>საქართველოს</a:t>
            </a:r>
            <a:r>
              <a:rPr lang="en-US" sz="2400" dirty="0" smtClean="0"/>
              <a:t> </a:t>
            </a:r>
            <a:r>
              <a:rPr lang="en-US" sz="2400" dirty="0" err="1"/>
              <a:t>მოქალაქეობის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დამადასტურებელი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დოკუმენტის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(18 </a:t>
            </a:r>
            <a:r>
              <a:rPr lang="en-US" sz="2400" dirty="0" err="1"/>
              <a:t>წლამდე</a:t>
            </a:r>
            <a:r>
              <a:rPr lang="en-US" sz="2400" dirty="0"/>
              <a:t> </a:t>
            </a:r>
            <a:r>
              <a:rPr lang="en-US" sz="2400" dirty="0" err="1"/>
              <a:t>ასაკის</a:t>
            </a:r>
            <a:r>
              <a:rPr lang="en-US" sz="2400" dirty="0"/>
              <a:t> </a:t>
            </a:r>
            <a:r>
              <a:rPr lang="en-US" sz="2400" dirty="0" err="1"/>
              <a:t>ბავშვების</a:t>
            </a:r>
            <a:r>
              <a:rPr lang="en-US" sz="2400" dirty="0"/>
              <a:t> </a:t>
            </a:r>
            <a:r>
              <a:rPr lang="en-US" sz="2400" dirty="0" err="1"/>
              <a:t>შემთხვევაში</a:t>
            </a:r>
            <a:r>
              <a:rPr lang="en-US" sz="2400" dirty="0"/>
              <a:t> - </a:t>
            </a:r>
            <a:r>
              <a:rPr lang="en-US" sz="2400" dirty="0" err="1"/>
              <a:t>პირადი</a:t>
            </a:r>
            <a:r>
              <a:rPr lang="en-US" sz="2400" dirty="0"/>
              <a:t> </a:t>
            </a:r>
            <a:r>
              <a:rPr lang="en-US" sz="2400" dirty="0" err="1"/>
              <a:t>ნომერი</a:t>
            </a:r>
            <a:r>
              <a:rPr lang="en-US" sz="2400" dirty="0"/>
              <a:t> </a:t>
            </a:r>
            <a:r>
              <a:rPr lang="en-US" sz="2400" dirty="0" err="1"/>
              <a:t>ან</a:t>
            </a:r>
            <a:r>
              <a:rPr lang="en-US" sz="2400" dirty="0"/>
              <a:t> </a:t>
            </a:r>
            <a:r>
              <a:rPr lang="en-US" sz="2400" dirty="0" err="1"/>
              <a:t>დაბადების</a:t>
            </a:r>
            <a:r>
              <a:rPr lang="en-US" sz="2400" dirty="0"/>
              <a:t> </a:t>
            </a:r>
            <a:r>
              <a:rPr lang="en-US" sz="2400" dirty="0" err="1"/>
              <a:t>მოწმობა</a:t>
            </a:r>
            <a:r>
              <a:rPr lang="en-US" sz="2400" dirty="0"/>
              <a:t>)</a:t>
            </a:r>
            <a:r>
              <a:rPr lang="ka-GE" sz="2400" dirty="0"/>
              <a:t> მქონე პირები;</a:t>
            </a:r>
            <a:r>
              <a:rPr lang="en-US" sz="2400" dirty="0"/>
              <a:t> </a:t>
            </a:r>
            <a:endParaRPr lang="en-US" sz="2400" dirty="0" smtClean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endParaRPr lang="ka-GE" sz="2400" dirty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r>
              <a:rPr lang="en-US" sz="2400" dirty="0" err="1"/>
              <a:t>პირადობის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ნეიტრალური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მოწმობის</a:t>
            </a:r>
            <a:r>
              <a:rPr lang="ka-GE" sz="2400" dirty="0">
                <a:solidFill>
                  <a:srgbClr val="FF0000"/>
                </a:solidFill>
              </a:rPr>
              <a:t> </a:t>
            </a:r>
            <a:r>
              <a:rPr lang="ka-GE" sz="2400" dirty="0"/>
              <a:t>მქონე პირები</a:t>
            </a:r>
            <a:r>
              <a:rPr lang="ka-GE" sz="2400" dirty="0" smtClean="0"/>
              <a:t>;</a:t>
            </a:r>
            <a:endParaRPr lang="en-US" sz="2400" dirty="0" smtClean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endParaRPr lang="ka-GE" sz="2400" dirty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ნეიტრალური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სამგზავრო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დოკუმენტის</a:t>
            </a:r>
            <a:r>
              <a:rPr lang="ka-GE" sz="2400" dirty="0"/>
              <a:t> მქონე პირები</a:t>
            </a:r>
            <a:r>
              <a:rPr lang="ka-GE" sz="2400" dirty="0" smtClean="0"/>
              <a:t>;</a:t>
            </a:r>
            <a:endParaRPr lang="en-US" sz="2400" dirty="0" smtClean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endParaRPr lang="ka-GE" sz="2400" dirty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r>
              <a:rPr lang="en-US" sz="2400" dirty="0" err="1"/>
              <a:t>საქართველოში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სტატუსის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მქონე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მოქალაქეობის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არმქონე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პირები</a:t>
            </a:r>
            <a:r>
              <a:rPr lang="ka-GE" sz="2400" dirty="0" smtClean="0"/>
              <a:t>;</a:t>
            </a:r>
            <a:endParaRPr lang="en-US" sz="2400" dirty="0" smtClean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endParaRPr lang="ka-GE" sz="2400" dirty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საქართველოში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თავშესაფრის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მაძიებელი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პირები</a:t>
            </a:r>
            <a:r>
              <a:rPr lang="ka-GE" sz="2400" dirty="0" smtClean="0"/>
              <a:t>;</a:t>
            </a:r>
            <a:endParaRPr lang="en-US" sz="2400" dirty="0" smtClean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endParaRPr lang="ka-GE" sz="2400" dirty="0"/>
          </a:p>
          <a:p>
            <a:pPr algn="just">
              <a:spcBef>
                <a:spcPts val="0"/>
              </a:spcBef>
              <a:buSzPct val="90000"/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ლტოლვილის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ან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ჰუმანიტარული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სტატუსის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მქონე</a:t>
            </a:r>
            <a:r>
              <a:rPr lang="en-US" sz="2400" dirty="0"/>
              <a:t> </a:t>
            </a:r>
            <a:r>
              <a:rPr lang="en-US" sz="2400" dirty="0" err="1"/>
              <a:t>პირები</a:t>
            </a:r>
            <a:r>
              <a:rPr lang="en-US" sz="2400" dirty="0"/>
              <a:t>.</a:t>
            </a: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320800" y="152400"/>
            <a:ext cx="112776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algn="ctr"/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68500" y="2362200"/>
            <a:ext cx="9753600" cy="708660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70000"/>
              </a:lnSpc>
              <a:spcBef>
                <a:spcPts val="1200"/>
              </a:spcBef>
            </a:pPr>
            <a:endParaRPr lang="en-US" b="1" u="sng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ts val="1200"/>
              </a:spcBef>
            </a:pPr>
            <a:endParaRPr lang="en-US" b="1" u="sng" dirty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ts val="1200"/>
              </a:spcBef>
            </a:pPr>
            <a:r>
              <a:rPr lang="ka-GE" sz="5100" b="1" u="sng" dirty="0" smtClean="0">
                <a:solidFill>
                  <a:srgbClr val="FF0000"/>
                </a:solidFill>
              </a:rPr>
              <a:t>იმუნიზაციის </a:t>
            </a:r>
            <a:r>
              <a:rPr lang="ka-GE" sz="5100" b="1" u="sng" dirty="0">
                <a:solidFill>
                  <a:srgbClr val="FF0000"/>
                </a:solidFill>
              </a:rPr>
              <a:t>პროგრამა</a:t>
            </a:r>
          </a:p>
          <a:p>
            <a:pPr algn="ctr">
              <a:lnSpc>
                <a:spcPct val="170000"/>
              </a:lnSpc>
              <a:spcBef>
                <a:spcPts val="1200"/>
              </a:spcBef>
            </a:pPr>
            <a:endParaRPr lang="ka-GE" b="1" u="sng" dirty="0">
              <a:solidFill>
                <a:srgbClr val="FF0000"/>
              </a:solidFill>
            </a:endParaRPr>
          </a:p>
          <a:p>
            <a:pPr marL="45720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ka-GE" sz="5100" b="1" dirty="0"/>
              <a:t>საქართველოს მოქალაქე</a:t>
            </a:r>
          </a:p>
          <a:p>
            <a:pPr marL="45720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ka-GE" sz="60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en-US" sz="5100" b="1" dirty="0" err="1"/>
              <a:t>საქართველოში</a:t>
            </a:r>
            <a:r>
              <a:rPr lang="en-US" sz="5100" b="1" dirty="0"/>
              <a:t> </a:t>
            </a:r>
            <a:r>
              <a:rPr lang="en-US" sz="5100" b="1" dirty="0" err="1"/>
              <a:t>მუდმივად</a:t>
            </a:r>
            <a:r>
              <a:rPr lang="en-US" sz="5100" b="1" dirty="0"/>
              <a:t> </a:t>
            </a:r>
            <a:r>
              <a:rPr lang="en-US" sz="5100" b="1" dirty="0" err="1"/>
              <a:t>მცხოვრები</a:t>
            </a:r>
            <a:r>
              <a:rPr lang="en-US" sz="5100" b="1" dirty="0"/>
              <a:t> </a:t>
            </a:r>
            <a:r>
              <a:rPr lang="en-US" sz="5100" b="1" dirty="0" err="1"/>
              <a:t>პირები</a:t>
            </a:r>
            <a:r>
              <a:rPr lang="en-US" sz="5100" b="1" dirty="0"/>
              <a:t> </a:t>
            </a:r>
            <a:endParaRPr lang="ka-GE" sz="5100" b="1" dirty="0"/>
          </a:p>
          <a:p>
            <a:pPr marL="45720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ka-GE" sz="60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en-US" sz="5100" b="1" dirty="0" err="1"/>
              <a:t>ოკუპირებულ</a:t>
            </a:r>
            <a:r>
              <a:rPr lang="en-US" sz="5100" b="1" dirty="0"/>
              <a:t> </a:t>
            </a:r>
            <a:r>
              <a:rPr lang="en-US" sz="5100" b="1" dirty="0" err="1"/>
              <a:t>ტერიტორიაზე</a:t>
            </a:r>
            <a:r>
              <a:rPr lang="en-US" sz="5100" b="1" dirty="0"/>
              <a:t> </a:t>
            </a:r>
            <a:r>
              <a:rPr lang="en-US" sz="5100" b="1" dirty="0" err="1"/>
              <a:t>მცხოვრები</a:t>
            </a:r>
            <a:r>
              <a:rPr lang="en-US" sz="5100" b="1" dirty="0"/>
              <a:t> </a:t>
            </a:r>
            <a:r>
              <a:rPr lang="en-US" sz="5100" b="1" dirty="0" err="1"/>
              <a:t>მოსახლეობა</a:t>
            </a:r>
            <a:r>
              <a:rPr lang="en-US" sz="5100" b="1" dirty="0"/>
              <a:t>.</a:t>
            </a:r>
            <a:endParaRPr lang="en-US" sz="5100" b="1" u="sng" dirty="0">
              <a:solidFill>
                <a:srgbClr val="FF0000"/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152400"/>
            <a:ext cx="11201400" cy="2590800"/>
          </a:xfrm>
        </p:spPr>
        <p:txBody>
          <a:bodyPr>
            <a:normAutofit/>
          </a:bodyPr>
          <a:lstStyle/>
          <a:p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209800"/>
            <a:ext cx="10096500" cy="63754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3200" b="1" u="sng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a-GE" sz="3200" b="1" u="sng" dirty="0" smtClean="0">
                <a:solidFill>
                  <a:srgbClr val="FF0000"/>
                </a:solidFill>
              </a:rPr>
              <a:t>ეპიდზედამხედველობის </a:t>
            </a:r>
            <a:r>
              <a:rPr lang="ka-GE" sz="3200" b="1" u="sng" dirty="0">
                <a:solidFill>
                  <a:srgbClr val="FF0000"/>
                </a:solidFill>
              </a:rPr>
              <a:t>პროგრამა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a-GE" sz="3200" b="1" u="sng" dirty="0">
                <a:solidFill>
                  <a:srgbClr val="FF0000"/>
                </a:solidFill>
              </a:rPr>
              <a:t>უსაფრთხო სისხლი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a-GE" sz="3200" b="1" u="sng" dirty="0">
                <a:solidFill>
                  <a:srgbClr val="FF0000"/>
                </a:solidFill>
              </a:rPr>
              <a:t>ინფექციური დაავადებების მართვა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ka-GE" sz="3200" b="1" u="sng" dirty="0">
              <a:solidFill>
                <a:srgbClr val="FF0000"/>
              </a:solidFill>
            </a:endParaRP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3200" b="1" dirty="0"/>
              <a:t>საქართველოს მოქალაქე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4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/>
              <a:t>საქართველოში</a:t>
            </a:r>
            <a:r>
              <a:rPr lang="en-US" sz="3200" b="1" dirty="0"/>
              <a:t> </a:t>
            </a:r>
            <a:r>
              <a:rPr lang="en-US" sz="3200" b="1" dirty="0" err="1"/>
              <a:t>მუდმივად</a:t>
            </a:r>
            <a:r>
              <a:rPr lang="en-US" sz="3200" b="1" dirty="0"/>
              <a:t> </a:t>
            </a:r>
            <a:r>
              <a:rPr lang="en-US" sz="3200" b="1" dirty="0" err="1"/>
              <a:t>მცხოვრები</a:t>
            </a:r>
            <a:r>
              <a:rPr lang="en-US" sz="3200" b="1" dirty="0"/>
              <a:t> </a:t>
            </a:r>
            <a:r>
              <a:rPr lang="ka-GE" sz="3200" b="1" dirty="0"/>
              <a:t>უცხო ქვეყნის მოქალაქე</a:t>
            </a:r>
            <a:r>
              <a:rPr lang="en-US" sz="3200" b="1" dirty="0"/>
              <a:t> </a:t>
            </a:r>
            <a:endParaRPr lang="ka-GE" sz="3200" b="1" dirty="0"/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4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3200" b="1" dirty="0"/>
              <a:t>მოქალაქეობის არმქონე </a:t>
            </a:r>
            <a:r>
              <a:rPr lang="ka-GE" sz="3200" b="1" dirty="0" smtClean="0"/>
              <a:t>პირები</a:t>
            </a:r>
            <a:endParaRPr lang="en-US" sz="3200" b="1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8527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778000" y="-152400"/>
            <a:ext cx="106299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1968500" y="2057400"/>
            <a:ext cx="10553700" cy="6527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b="1" u="sng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b="1" u="sng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ka-GE" sz="2800" b="1" u="sng" dirty="0" smtClean="0">
                <a:solidFill>
                  <a:srgbClr val="FF0000"/>
                </a:solidFill>
              </a:rPr>
              <a:t>ტუბერკულოზის მართვა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ka-GE" sz="2400" b="1" u="sng" dirty="0">
              <a:solidFill>
                <a:srgbClr val="FF0000"/>
              </a:solidFill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ka-GE" sz="2800" b="1" dirty="0"/>
              <a:t>საქართველოს მოქალაქე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ka-GE" sz="4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b="1" dirty="0" err="1"/>
              <a:t>საქართველოში</a:t>
            </a:r>
            <a:r>
              <a:rPr lang="en-US" sz="2800" b="1" dirty="0"/>
              <a:t> </a:t>
            </a:r>
            <a:r>
              <a:rPr lang="en-US" sz="2800" b="1" dirty="0" err="1"/>
              <a:t>მუდმი</a:t>
            </a:r>
            <a:r>
              <a:rPr lang="ka-GE" sz="2800" b="1" dirty="0"/>
              <a:t>ვ</a:t>
            </a:r>
            <a:r>
              <a:rPr lang="en-US" sz="2800" b="1" dirty="0" err="1"/>
              <a:t>ად</a:t>
            </a:r>
            <a:r>
              <a:rPr lang="en-US" sz="2800" b="1" dirty="0"/>
              <a:t> </a:t>
            </a:r>
            <a:r>
              <a:rPr lang="en-US" sz="2800" b="1" dirty="0" err="1"/>
              <a:t>მცხოვრები</a:t>
            </a:r>
            <a:r>
              <a:rPr lang="en-US" sz="2800" b="1" dirty="0"/>
              <a:t> </a:t>
            </a:r>
            <a:r>
              <a:rPr lang="en-US" sz="2800" b="1" dirty="0" err="1"/>
              <a:t>მოქალაქეობის</a:t>
            </a:r>
            <a:r>
              <a:rPr lang="en-US" sz="2800" b="1" dirty="0"/>
              <a:t> </a:t>
            </a:r>
            <a:r>
              <a:rPr lang="en-US" sz="2800" b="1" dirty="0" err="1"/>
              <a:t>არმქონე</a:t>
            </a:r>
            <a:r>
              <a:rPr lang="ka-GE" sz="2800" b="1" dirty="0"/>
              <a:t> პირები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ka-GE" sz="4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b="1" dirty="0"/>
              <a:t> </a:t>
            </a:r>
            <a:r>
              <a:rPr lang="en-US" sz="2800" b="1" dirty="0" err="1"/>
              <a:t>საქართველოში</a:t>
            </a:r>
            <a:r>
              <a:rPr lang="en-US" sz="2800" b="1" dirty="0"/>
              <a:t> </a:t>
            </a:r>
            <a:r>
              <a:rPr lang="en-US" sz="2800" b="1" dirty="0" err="1"/>
              <a:t>მყოფი</a:t>
            </a:r>
            <a:r>
              <a:rPr lang="en-US" sz="2800" b="1" dirty="0"/>
              <a:t> </a:t>
            </a:r>
            <a:r>
              <a:rPr lang="en-US" sz="2800" b="1" dirty="0" err="1"/>
              <a:t>ბაქტერიაგამომყოფი</a:t>
            </a:r>
            <a:r>
              <a:rPr lang="en-US" sz="2800" b="1" dirty="0"/>
              <a:t> (</a:t>
            </a:r>
            <a:r>
              <a:rPr lang="en-US" sz="2800" b="1" dirty="0" err="1"/>
              <a:t>მგბ</a:t>
            </a:r>
            <a:r>
              <a:rPr lang="en-US" sz="2800" b="1" dirty="0"/>
              <a:t>+) </a:t>
            </a:r>
            <a:r>
              <a:rPr lang="en-US" sz="2800" b="1" dirty="0" err="1"/>
              <a:t>პირები</a:t>
            </a:r>
            <a:endParaRPr lang="ka-GE" sz="2800" b="1" dirty="0"/>
          </a:p>
          <a:p>
            <a:pPr marL="45720" indent="0" algn="ctr">
              <a:spcBef>
                <a:spcPts val="0"/>
              </a:spcBef>
              <a:buNone/>
            </a:pPr>
            <a:r>
              <a:rPr lang="ka-GE" sz="4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b="1" dirty="0"/>
              <a:t> </a:t>
            </a:r>
            <a:r>
              <a:rPr lang="en-US" sz="2800" b="1" dirty="0" err="1"/>
              <a:t>პატიმრობისა</a:t>
            </a:r>
            <a:r>
              <a:rPr lang="en-US" sz="2800" b="1" dirty="0"/>
              <a:t> </a:t>
            </a:r>
            <a:r>
              <a:rPr lang="en-US" sz="2800" b="1" dirty="0" err="1"/>
              <a:t>და</a:t>
            </a:r>
            <a:r>
              <a:rPr lang="en-US" sz="2800" b="1" dirty="0"/>
              <a:t> </a:t>
            </a:r>
            <a:r>
              <a:rPr lang="en-US" sz="2800" b="1" dirty="0" err="1"/>
              <a:t>თავისუფლების</a:t>
            </a:r>
            <a:r>
              <a:rPr lang="en-US" sz="2800" b="1" dirty="0"/>
              <a:t> </a:t>
            </a:r>
            <a:r>
              <a:rPr lang="en-US" sz="2800" b="1" dirty="0" err="1"/>
              <a:t>აღკვეთის</a:t>
            </a:r>
            <a:r>
              <a:rPr lang="en-US" sz="2800" b="1" dirty="0"/>
              <a:t> </a:t>
            </a:r>
            <a:r>
              <a:rPr lang="en-US" sz="2800" b="1" dirty="0" err="1"/>
              <a:t>დაწესებულებებში</a:t>
            </a:r>
            <a:r>
              <a:rPr lang="en-US" sz="2800" b="1" dirty="0"/>
              <a:t> </a:t>
            </a:r>
            <a:r>
              <a:rPr lang="en-US" sz="2800" b="1" dirty="0" err="1"/>
              <a:t>მყოფი</a:t>
            </a:r>
            <a:r>
              <a:rPr lang="en-US" sz="2800" b="1" dirty="0"/>
              <a:t> </a:t>
            </a:r>
            <a:r>
              <a:rPr lang="en-US" sz="2800" b="1" dirty="0" err="1"/>
              <a:t>პირები</a:t>
            </a:r>
            <a:r>
              <a:rPr lang="en-US" sz="2800" b="1" dirty="0"/>
              <a:t>, </a:t>
            </a:r>
            <a:r>
              <a:rPr lang="en-US" sz="2800" b="1" dirty="0" err="1"/>
              <a:t>კანონმდებლობით</a:t>
            </a:r>
            <a:r>
              <a:rPr lang="en-US" sz="2800" b="1" dirty="0"/>
              <a:t> </a:t>
            </a:r>
            <a:r>
              <a:rPr lang="en-US" sz="2800" b="1" dirty="0" err="1"/>
              <a:t>გათვალისწინებული</a:t>
            </a:r>
            <a:r>
              <a:rPr lang="en-US" sz="2800" b="1" dirty="0"/>
              <a:t> </a:t>
            </a:r>
            <a:r>
              <a:rPr lang="en-US" sz="2800" b="1" dirty="0" err="1"/>
              <a:t>იდენტიფიკაციის</a:t>
            </a:r>
            <a:r>
              <a:rPr lang="en-US" sz="2800" b="1" dirty="0"/>
              <a:t> </a:t>
            </a:r>
            <a:r>
              <a:rPr lang="en-US" sz="2800" b="1" dirty="0" err="1"/>
              <a:t>დამადასტურებელი</a:t>
            </a:r>
            <a:r>
              <a:rPr lang="en-US" sz="2800" b="1" dirty="0"/>
              <a:t> </a:t>
            </a:r>
            <a:r>
              <a:rPr lang="en-US" sz="2800" b="1" dirty="0" err="1"/>
              <a:t>დოკუმენტის</a:t>
            </a:r>
            <a:r>
              <a:rPr lang="en-US" sz="2800" b="1" dirty="0"/>
              <a:t> </a:t>
            </a:r>
            <a:r>
              <a:rPr lang="en-US" sz="2800" b="1" dirty="0" err="1"/>
              <a:t>ქონის</a:t>
            </a:r>
            <a:r>
              <a:rPr lang="en-US" sz="2800" b="1" dirty="0"/>
              <a:t> </a:t>
            </a:r>
            <a:r>
              <a:rPr lang="en-US" sz="2800" b="1" dirty="0" err="1"/>
              <a:t>მიუხედავად</a:t>
            </a:r>
            <a:r>
              <a:rPr lang="en-US" sz="2800" b="1" dirty="0"/>
              <a:t>.</a:t>
            </a:r>
          </a:p>
          <a:p>
            <a:pPr marL="45720" lvl="0" indent="0" algn="ctr">
              <a:spcBef>
                <a:spcPts val="0"/>
              </a:spcBef>
              <a:buNone/>
              <a:defRPr sz="3115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2800" b="1" dirty="0"/>
          </a:p>
          <a:p>
            <a:pPr marL="0" lvl="0" indent="0" algn="ctr" defTabSz="519937">
              <a:spcBef>
                <a:spcPts val="0"/>
              </a:spcBef>
              <a:buSzTx/>
              <a:buNone/>
              <a:defRPr sz="3115" b="1" u="sng">
                <a:solidFill>
                  <a:srgbClr val="AC3B3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b="1" dirty="0"/>
          </a:p>
          <a:p>
            <a:pPr>
              <a:buBlip>
                <a:blip r:embed="rId2"/>
              </a:buBlip>
              <a:defRPr>
                <a:effectLst/>
              </a:defRPr>
            </a:pP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968500" y="152400"/>
            <a:ext cx="10782300" cy="2590800"/>
          </a:xfrm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  <a:r>
              <a:rPr lang="ka-GE" b="1" u="sng" dirty="0">
                <a:solidFill>
                  <a:srgbClr val="FF0000"/>
                </a:solidFill>
              </a:rPr>
              <a:t/>
            </a:r>
            <a:br>
              <a:rPr lang="ka-GE" b="1" u="sng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968500" y="1676400"/>
            <a:ext cx="10629900" cy="7696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5900" b="1" u="sng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a-GE" sz="5900" b="1" u="sng" dirty="0" smtClean="0">
                <a:solidFill>
                  <a:srgbClr val="FF0000"/>
                </a:solidFill>
              </a:rPr>
              <a:t>აივ-ინფექცია/შიდსი</a:t>
            </a:r>
            <a:endParaRPr lang="ka-GE" sz="5900" b="1" u="sng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ka-GE" sz="4400" b="1" u="sng" dirty="0">
              <a:solidFill>
                <a:srgbClr val="FF0000"/>
              </a:solidFill>
            </a:endParaRP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5100" b="1" dirty="0"/>
              <a:t>საქართველოს მოქალაქე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80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5100" b="1" dirty="0" err="1"/>
              <a:t>პატიმრობისა</a:t>
            </a:r>
            <a:r>
              <a:rPr lang="en-US" sz="5100" b="1" dirty="0"/>
              <a:t> </a:t>
            </a:r>
            <a:r>
              <a:rPr lang="en-US" sz="5100" b="1" dirty="0" err="1"/>
              <a:t>და</a:t>
            </a:r>
            <a:r>
              <a:rPr lang="en-US" sz="5100" b="1" dirty="0"/>
              <a:t> </a:t>
            </a:r>
            <a:r>
              <a:rPr lang="en-US" sz="5100" b="1" dirty="0" err="1"/>
              <a:t>თავისუფლების</a:t>
            </a:r>
            <a:r>
              <a:rPr lang="en-US" sz="5100" b="1" dirty="0"/>
              <a:t> </a:t>
            </a:r>
            <a:r>
              <a:rPr lang="en-US" sz="5100" b="1" dirty="0" err="1"/>
              <a:t>აღკვეთის</a:t>
            </a:r>
            <a:r>
              <a:rPr lang="en-US" sz="5100" b="1" dirty="0"/>
              <a:t> </a:t>
            </a:r>
            <a:r>
              <a:rPr lang="en-US" sz="5100" b="1" dirty="0" err="1"/>
              <a:t>დაწესებულებებში</a:t>
            </a:r>
            <a:r>
              <a:rPr lang="en-US" sz="5100" b="1" dirty="0"/>
              <a:t> </a:t>
            </a:r>
            <a:r>
              <a:rPr lang="en-US" sz="5100" b="1" dirty="0" err="1"/>
              <a:t>მყოფი</a:t>
            </a:r>
            <a:r>
              <a:rPr lang="en-US" sz="5100" b="1" dirty="0"/>
              <a:t> </a:t>
            </a:r>
            <a:r>
              <a:rPr lang="en-US" sz="5100" b="1" dirty="0" err="1"/>
              <a:t>პირები</a:t>
            </a:r>
            <a:r>
              <a:rPr lang="en-US" sz="5100" b="1" dirty="0"/>
              <a:t>, </a:t>
            </a:r>
            <a:r>
              <a:rPr lang="en-US" sz="5100" b="1" dirty="0" err="1"/>
              <a:t>კანონმდებლობით</a:t>
            </a:r>
            <a:r>
              <a:rPr lang="en-US" sz="5100" b="1" dirty="0"/>
              <a:t> </a:t>
            </a:r>
            <a:r>
              <a:rPr lang="en-US" sz="5100" b="1" dirty="0" err="1"/>
              <a:t>გათვალისწინებული</a:t>
            </a:r>
            <a:r>
              <a:rPr lang="en-US" sz="5100" b="1" dirty="0"/>
              <a:t> </a:t>
            </a:r>
            <a:r>
              <a:rPr lang="en-US" sz="5100" b="1" dirty="0" err="1"/>
              <a:t>იდენტიფიკაციის</a:t>
            </a:r>
            <a:r>
              <a:rPr lang="en-US" sz="5100" b="1" dirty="0"/>
              <a:t> </a:t>
            </a:r>
            <a:r>
              <a:rPr lang="en-US" sz="5100" b="1" dirty="0" err="1"/>
              <a:t>დამადასტურებელი</a:t>
            </a:r>
            <a:r>
              <a:rPr lang="en-US" sz="5100" b="1" dirty="0"/>
              <a:t> </a:t>
            </a:r>
            <a:r>
              <a:rPr lang="en-US" sz="5100" b="1" dirty="0" err="1"/>
              <a:t>დოკუმენტის</a:t>
            </a:r>
            <a:r>
              <a:rPr lang="en-US" sz="5100" b="1" dirty="0"/>
              <a:t> </a:t>
            </a:r>
            <a:r>
              <a:rPr lang="en-US" sz="5100" b="1" dirty="0" err="1"/>
              <a:t>ქონის</a:t>
            </a:r>
            <a:r>
              <a:rPr lang="en-US" sz="5100" b="1" dirty="0"/>
              <a:t> </a:t>
            </a:r>
            <a:r>
              <a:rPr lang="en-US" sz="5100" b="1" dirty="0" err="1"/>
              <a:t>მიუხედავად</a:t>
            </a:r>
            <a:endParaRPr lang="ka-GE" sz="5100" b="1" dirty="0"/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8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 err="1"/>
              <a:t>მაღალი</a:t>
            </a:r>
            <a:r>
              <a:rPr lang="en-US" sz="5100" b="1" dirty="0"/>
              <a:t> </a:t>
            </a:r>
            <a:r>
              <a:rPr lang="en-US" sz="5100" b="1" dirty="0" err="1"/>
              <a:t>რისკის</a:t>
            </a:r>
            <a:r>
              <a:rPr lang="en-US" sz="5100" b="1" dirty="0"/>
              <a:t> </a:t>
            </a:r>
            <a:r>
              <a:rPr lang="en-US" sz="5100" b="1" dirty="0" err="1"/>
              <a:t>ჯგუფებში</a:t>
            </a:r>
            <a:r>
              <a:rPr lang="en-US" sz="5100" b="1" dirty="0"/>
              <a:t> 15-ნიშნა </a:t>
            </a:r>
            <a:r>
              <a:rPr lang="en-US" sz="5100" b="1" dirty="0" err="1"/>
              <a:t>დაშიფრული</a:t>
            </a:r>
            <a:r>
              <a:rPr lang="en-US" sz="5100" b="1" dirty="0"/>
              <a:t> </a:t>
            </a:r>
            <a:r>
              <a:rPr lang="en-US" sz="5100" b="1" dirty="0" err="1"/>
              <a:t>კოდით</a:t>
            </a:r>
            <a:r>
              <a:rPr lang="en-US" sz="5100" b="1" dirty="0"/>
              <a:t> </a:t>
            </a:r>
            <a:r>
              <a:rPr lang="en-US" sz="5100" b="1" dirty="0" err="1"/>
              <a:t>იდენტიფიცირებული</a:t>
            </a:r>
            <a:r>
              <a:rPr lang="en-US" sz="5100" b="1" dirty="0"/>
              <a:t> </a:t>
            </a:r>
            <a:r>
              <a:rPr lang="en-US" sz="5100" b="1" dirty="0" err="1"/>
              <a:t>პირები</a:t>
            </a:r>
            <a:r>
              <a:rPr lang="ka-GE" sz="5100" b="1" dirty="0"/>
              <a:t>, მათ შორის: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731520" indent="-685800">
              <a:lnSpc>
                <a:spcPct val="120000"/>
              </a:lnSpc>
              <a:spcBef>
                <a:spcPts val="0"/>
              </a:spcBef>
              <a:buSzPct val="104000"/>
              <a:buFont typeface="Wingdings" pitchFamily="2" charset="2"/>
              <a:buChar char="§"/>
            </a:pPr>
            <a:r>
              <a:rPr lang="en-US" sz="5100" b="1" dirty="0" err="1"/>
              <a:t>ინექციური</a:t>
            </a:r>
            <a:r>
              <a:rPr lang="en-US" sz="5100" b="1" dirty="0"/>
              <a:t> </a:t>
            </a:r>
            <a:r>
              <a:rPr lang="en-US" sz="5100" b="1" dirty="0" err="1"/>
              <a:t>ნარკოტიკების</a:t>
            </a:r>
            <a:r>
              <a:rPr lang="en-US" sz="5100" b="1" dirty="0"/>
              <a:t> </a:t>
            </a:r>
            <a:r>
              <a:rPr lang="en-US" sz="5100" b="1" dirty="0" err="1"/>
              <a:t>მომხმარებლები</a:t>
            </a:r>
            <a:r>
              <a:rPr lang="en-US" sz="5100" b="1" dirty="0"/>
              <a:t> </a:t>
            </a:r>
            <a:r>
              <a:rPr lang="en-US" sz="5100" b="1" dirty="0" err="1"/>
              <a:t>და</a:t>
            </a:r>
            <a:r>
              <a:rPr lang="en-US" sz="5100" b="1" dirty="0"/>
              <a:t> </a:t>
            </a:r>
            <a:r>
              <a:rPr lang="en-US" sz="5100" b="1" dirty="0" err="1"/>
              <a:t>მათი</a:t>
            </a:r>
            <a:r>
              <a:rPr lang="en-US" sz="5100" b="1" dirty="0"/>
              <a:t> </a:t>
            </a:r>
            <a:r>
              <a:rPr lang="en-US" sz="5100" b="1" dirty="0" err="1"/>
              <a:t>სქესობრივი</a:t>
            </a:r>
            <a:r>
              <a:rPr lang="en-US" sz="5100" b="1" dirty="0"/>
              <a:t> </a:t>
            </a:r>
            <a:r>
              <a:rPr lang="en-US" sz="5100" b="1" dirty="0" err="1"/>
              <a:t>პარტნიორები</a:t>
            </a:r>
            <a:endParaRPr lang="ka-GE" sz="5100" b="1" dirty="0"/>
          </a:p>
          <a:p>
            <a:pPr marL="731520" indent="-685800">
              <a:lnSpc>
                <a:spcPct val="120000"/>
              </a:lnSpc>
              <a:spcBef>
                <a:spcPts val="0"/>
              </a:spcBef>
              <a:buSzPct val="104000"/>
              <a:buFont typeface="Wingdings" pitchFamily="2" charset="2"/>
              <a:buChar char="§"/>
            </a:pPr>
            <a:endParaRPr lang="ka-GE" sz="5100" b="1" dirty="0"/>
          </a:p>
          <a:p>
            <a:pPr marL="731520" indent="-685800">
              <a:lnSpc>
                <a:spcPct val="120000"/>
              </a:lnSpc>
              <a:spcBef>
                <a:spcPts val="0"/>
              </a:spcBef>
              <a:buSzPct val="104000"/>
              <a:buFont typeface="Wingdings" pitchFamily="2" charset="2"/>
              <a:buChar char="§"/>
            </a:pPr>
            <a:r>
              <a:rPr lang="en-US" sz="5100" b="1" dirty="0" err="1"/>
              <a:t>მამაკაცები</a:t>
            </a:r>
            <a:r>
              <a:rPr lang="en-US" sz="5100" b="1" dirty="0"/>
              <a:t> </a:t>
            </a:r>
            <a:r>
              <a:rPr lang="en-US" sz="5100" b="1" dirty="0" err="1"/>
              <a:t>რომლებსაც</a:t>
            </a:r>
            <a:r>
              <a:rPr lang="en-US" sz="5100" b="1" dirty="0"/>
              <a:t> </a:t>
            </a:r>
            <a:r>
              <a:rPr lang="en-US" sz="5100" b="1" dirty="0" err="1"/>
              <a:t>აქვთ</a:t>
            </a:r>
            <a:r>
              <a:rPr lang="en-US" sz="5100" b="1" dirty="0"/>
              <a:t> </a:t>
            </a:r>
            <a:r>
              <a:rPr lang="en-US" sz="5100" b="1" dirty="0" err="1"/>
              <a:t>სქესობრივი</a:t>
            </a:r>
            <a:r>
              <a:rPr lang="en-US" sz="5100" b="1" dirty="0"/>
              <a:t> </a:t>
            </a:r>
            <a:r>
              <a:rPr lang="en-US" sz="5100" b="1" dirty="0" err="1"/>
              <a:t>კავშირი</a:t>
            </a:r>
            <a:r>
              <a:rPr lang="en-US" sz="5100" b="1" dirty="0"/>
              <a:t> </a:t>
            </a:r>
            <a:r>
              <a:rPr lang="en-US" sz="5100" b="1" dirty="0" err="1"/>
              <a:t>მამაკაცთან</a:t>
            </a:r>
            <a:r>
              <a:rPr lang="en-US" sz="5100" b="1" dirty="0"/>
              <a:t> (</a:t>
            </a:r>
            <a:r>
              <a:rPr lang="en-US" sz="5100" b="1" dirty="0" err="1"/>
              <a:t>მსმ</a:t>
            </a:r>
            <a:r>
              <a:rPr lang="en-US" sz="5100" b="1" dirty="0"/>
              <a:t>)</a:t>
            </a:r>
            <a:endParaRPr lang="ka-GE" sz="5100" b="1" dirty="0"/>
          </a:p>
          <a:p>
            <a:pPr marL="731520" indent="-685800">
              <a:lnSpc>
                <a:spcPct val="120000"/>
              </a:lnSpc>
              <a:spcBef>
                <a:spcPts val="0"/>
              </a:spcBef>
              <a:buSzPct val="104000"/>
              <a:buFont typeface="Wingdings" pitchFamily="2" charset="2"/>
              <a:buChar char="§"/>
            </a:pPr>
            <a:endParaRPr lang="ka-GE" sz="5100" b="1" dirty="0"/>
          </a:p>
          <a:p>
            <a:pPr marL="731520" indent="-685800">
              <a:lnSpc>
                <a:spcPct val="120000"/>
              </a:lnSpc>
              <a:spcBef>
                <a:spcPts val="0"/>
              </a:spcBef>
              <a:buSzPct val="104000"/>
              <a:buFont typeface="Wingdings" pitchFamily="2" charset="2"/>
              <a:buChar char="§"/>
            </a:pPr>
            <a:r>
              <a:rPr lang="en-US" sz="5100" b="1" dirty="0" err="1"/>
              <a:t>ადამიანები</a:t>
            </a:r>
            <a:r>
              <a:rPr lang="en-US" sz="5100" b="1" dirty="0"/>
              <a:t>, </a:t>
            </a:r>
            <a:r>
              <a:rPr lang="en-US" sz="5100" b="1" dirty="0" err="1"/>
              <a:t>რომლებსაც</a:t>
            </a:r>
            <a:r>
              <a:rPr lang="en-US" sz="5100" b="1" dirty="0"/>
              <a:t> </a:t>
            </a:r>
            <a:r>
              <a:rPr lang="en-US" sz="5100" b="1" dirty="0" err="1"/>
              <a:t>აქვთ</a:t>
            </a:r>
            <a:r>
              <a:rPr lang="en-US" sz="5100" b="1" dirty="0"/>
              <a:t> </a:t>
            </a:r>
            <a:r>
              <a:rPr lang="en-US" sz="5100" b="1" dirty="0" err="1"/>
              <a:t>სქესობრივი</a:t>
            </a:r>
            <a:r>
              <a:rPr lang="en-US" sz="5100" b="1" dirty="0"/>
              <a:t> </a:t>
            </a:r>
            <a:r>
              <a:rPr lang="en-US" sz="5100" b="1" dirty="0" err="1"/>
              <a:t>კავშირი</a:t>
            </a:r>
            <a:r>
              <a:rPr lang="en-US" sz="5100" b="1" dirty="0"/>
              <a:t> </a:t>
            </a:r>
            <a:r>
              <a:rPr lang="en-US" sz="5100" b="1" dirty="0" err="1"/>
              <a:t>რაიმე</a:t>
            </a:r>
            <a:r>
              <a:rPr lang="en-US" sz="5100" b="1" dirty="0"/>
              <a:t> </a:t>
            </a:r>
            <a:r>
              <a:rPr lang="en-US" sz="5100" b="1" dirty="0" err="1"/>
              <a:t>სახის</a:t>
            </a:r>
            <a:r>
              <a:rPr lang="en-US" sz="5100" b="1" dirty="0"/>
              <a:t> </a:t>
            </a:r>
            <a:r>
              <a:rPr lang="en-US" sz="5100" b="1" dirty="0" err="1"/>
              <a:t>ანაზღაურების</a:t>
            </a:r>
            <a:r>
              <a:rPr lang="en-US" sz="5100" b="1" dirty="0"/>
              <a:t> </a:t>
            </a:r>
            <a:r>
              <a:rPr lang="en-US" sz="5100" b="1" dirty="0" err="1"/>
              <a:t>მიღების</a:t>
            </a:r>
            <a:r>
              <a:rPr lang="en-US" sz="5100" b="1" dirty="0"/>
              <a:t> </a:t>
            </a:r>
            <a:r>
              <a:rPr lang="en-US" sz="5100" b="1" dirty="0" err="1"/>
              <a:t>მიზნით</a:t>
            </a:r>
            <a:r>
              <a:rPr lang="en-US" sz="5100" b="1" dirty="0"/>
              <a:t> (</a:t>
            </a:r>
            <a:r>
              <a:rPr lang="en-US" sz="5100" b="1" dirty="0" err="1"/>
              <a:t>სექსმუშაკი</a:t>
            </a:r>
            <a:r>
              <a:rPr lang="en-US" sz="5100" b="1" dirty="0"/>
              <a:t>) </a:t>
            </a:r>
            <a:r>
              <a:rPr lang="en-US" sz="5100" b="1" dirty="0" err="1"/>
              <a:t>და</a:t>
            </a:r>
            <a:r>
              <a:rPr lang="en-US" sz="5100" b="1" dirty="0"/>
              <a:t> </a:t>
            </a:r>
            <a:r>
              <a:rPr lang="en-US" sz="5100" b="1" dirty="0" err="1"/>
              <a:t>მათი</a:t>
            </a:r>
            <a:r>
              <a:rPr lang="en-US" sz="5100" b="1" dirty="0"/>
              <a:t> </a:t>
            </a:r>
            <a:r>
              <a:rPr lang="en-US" sz="5100" b="1" dirty="0" err="1"/>
              <a:t>კლიენტები</a:t>
            </a:r>
            <a:r>
              <a:rPr lang="en-US" sz="5100" b="1" dirty="0"/>
              <a:t>)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968500" y="152400"/>
            <a:ext cx="10782300" cy="2590800"/>
          </a:xfrm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  <a:r>
              <a:rPr lang="ka-GE" b="1" u="sng" dirty="0">
                <a:solidFill>
                  <a:srgbClr val="FF0000"/>
                </a:solidFill>
              </a:rPr>
              <a:t/>
            </a:r>
            <a:br>
              <a:rPr lang="ka-GE" b="1" u="sng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968500" y="1676400"/>
            <a:ext cx="10629900" cy="7696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ka-GE" sz="6000" b="1" u="sng" dirty="0" smtClean="0">
                <a:solidFill>
                  <a:srgbClr val="FF0000"/>
                </a:solidFill>
              </a:rPr>
              <a:t>ფსიქიკური </a:t>
            </a:r>
            <a:r>
              <a:rPr lang="ka-GE" sz="6000" b="1" u="sng" dirty="0">
                <a:solidFill>
                  <a:srgbClr val="FF0000"/>
                </a:solidFill>
              </a:rPr>
              <a:t>ჯანმრთელობის პროგრამის სტაციონარული მომსახურების </a:t>
            </a:r>
            <a:r>
              <a:rPr lang="ka-GE" sz="6000" b="1" u="sng" dirty="0" smtClean="0">
                <a:solidFill>
                  <a:srgbClr val="FF0000"/>
                </a:solidFill>
              </a:rPr>
              <a:t>კომპონენტი</a:t>
            </a:r>
            <a:endParaRPr lang="ka-GE" sz="6000" b="1" u="sng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ka-GE" sz="5100" b="1" dirty="0" smtClean="0"/>
              <a:t>საქართველოს </a:t>
            </a:r>
            <a:r>
              <a:rPr lang="ka-GE" sz="5100" b="1" dirty="0"/>
              <a:t>მოქალაქე</a:t>
            </a:r>
          </a:p>
          <a:p>
            <a:pPr marL="45720" indent="0" algn="ctr">
              <a:buNone/>
            </a:pPr>
            <a:r>
              <a:rPr lang="ka-GE" sz="96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buNone/>
            </a:pPr>
            <a:r>
              <a:rPr lang="en-US" sz="5100" b="1" dirty="0" err="1"/>
              <a:t>საქართველოში</a:t>
            </a:r>
            <a:r>
              <a:rPr lang="en-US" sz="5100" b="1" dirty="0"/>
              <a:t> </a:t>
            </a:r>
            <a:r>
              <a:rPr lang="en-US" sz="5100" b="1" dirty="0" err="1"/>
              <a:t>მყოფი</a:t>
            </a:r>
            <a:r>
              <a:rPr lang="en-US" sz="5100" b="1" dirty="0"/>
              <a:t> </a:t>
            </a:r>
            <a:r>
              <a:rPr lang="en-US" sz="5100" b="1" dirty="0" err="1"/>
              <a:t>უცხო</a:t>
            </a:r>
            <a:r>
              <a:rPr lang="en-US" sz="5100" b="1" dirty="0"/>
              <a:t> </a:t>
            </a:r>
            <a:r>
              <a:rPr lang="en-US" sz="5100" b="1" dirty="0" err="1"/>
              <a:t>ქვეყნის</a:t>
            </a:r>
            <a:r>
              <a:rPr lang="en-US" sz="5100" b="1" dirty="0"/>
              <a:t> </a:t>
            </a:r>
            <a:r>
              <a:rPr lang="en-US" sz="5100" b="1" dirty="0" err="1"/>
              <a:t>მოქალაქეები</a:t>
            </a:r>
            <a:r>
              <a:rPr lang="en-US" sz="5100" b="1" dirty="0"/>
              <a:t> </a:t>
            </a:r>
            <a:endParaRPr lang="ka-GE" sz="5100" b="1" dirty="0"/>
          </a:p>
          <a:p>
            <a:pPr marL="45720" indent="0" algn="ctr">
              <a:buNone/>
            </a:pPr>
            <a:r>
              <a:rPr lang="ka-GE" sz="8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buNone/>
            </a:pPr>
            <a:r>
              <a:rPr lang="en-US" sz="4500" b="1" dirty="0" err="1"/>
              <a:t>საქართველოში</a:t>
            </a:r>
            <a:r>
              <a:rPr lang="en-US" sz="4500" b="1" dirty="0"/>
              <a:t> </a:t>
            </a:r>
            <a:r>
              <a:rPr lang="en-US" sz="4500" b="1" dirty="0" err="1"/>
              <a:t>მუდმივად</a:t>
            </a:r>
            <a:r>
              <a:rPr lang="en-US" sz="4500" b="1" dirty="0"/>
              <a:t> </a:t>
            </a:r>
            <a:r>
              <a:rPr lang="en-US" sz="4500" b="1" dirty="0" err="1"/>
              <a:t>მცხოვრები</a:t>
            </a:r>
            <a:r>
              <a:rPr lang="en-US" sz="4500" b="1" dirty="0"/>
              <a:t> </a:t>
            </a:r>
            <a:r>
              <a:rPr lang="en-US" sz="4500" b="1" dirty="0" err="1"/>
              <a:t>მოქალაქეობის</a:t>
            </a:r>
            <a:r>
              <a:rPr lang="en-US" sz="4500" b="1" dirty="0"/>
              <a:t> </a:t>
            </a:r>
            <a:r>
              <a:rPr lang="en-US" sz="4500" b="1" dirty="0" err="1"/>
              <a:t>არმქონე</a:t>
            </a:r>
            <a:r>
              <a:rPr lang="en-US" sz="4500" b="1" dirty="0"/>
              <a:t> </a:t>
            </a:r>
            <a:r>
              <a:rPr lang="en-US" sz="4500" b="1" dirty="0" err="1"/>
              <a:t>პირები</a:t>
            </a:r>
            <a:r>
              <a:rPr lang="en-US" sz="45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0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968500" y="152400"/>
            <a:ext cx="10782300" cy="2590800"/>
          </a:xfrm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  <a:r>
              <a:rPr lang="ka-GE" b="1" u="sng" dirty="0">
                <a:solidFill>
                  <a:srgbClr val="FF0000"/>
                </a:solidFill>
              </a:rPr>
              <a:t/>
            </a:r>
            <a:br>
              <a:rPr lang="ka-GE" b="1" u="sng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968500" y="1676400"/>
            <a:ext cx="10629900" cy="76962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/>
            <a:r>
              <a:rPr lang="ka-GE" sz="6000" b="1" u="sng" dirty="0">
                <a:solidFill>
                  <a:srgbClr val="FF0000"/>
                </a:solidFill>
              </a:rPr>
              <a:t>დიაბეტის მართვის პროგრამის </a:t>
            </a:r>
            <a:r>
              <a:rPr lang="en-US" sz="6000" dirty="0" err="1"/>
              <a:t>შაქრიანი</a:t>
            </a:r>
            <a:r>
              <a:rPr lang="en-US" sz="6000" dirty="0"/>
              <a:t> </a:t>
            </a:r>
            <a:r>
              <a:rPr lang="en-US" sz="6000" dirty="0" err="1"/>
              <a:t>და</a:t>
            </a:r>
            <a:r>
              <a:rPr lang="en-US" sz="6000" dirty="0"/>
              <a:t> </a:t>
            </a:r>
            <a:r>
              <a:rPr lang="en-US" sz="6000" dirty="0" err="1"/>
              <a:t>უშაქრო</a:t>
            </a:r>
            <a:r>
              <a:rPr lang="en-US" sz="6000" dirty="0"/>
              <a:t> </a:t>
            </a:r>
            <a:r>
              <a:rPr lang="en-US" sz="6000" dirty="0" err="1"/>
              <a:t>დიაბეტით</a:t>
            </a:r>
            <a:r>
              <a:rPr lang="en-US" sz="6000" dirty="0"/>
              <a:t> </a:t>
            </a:r>
            <a:r>
              <a:rPr lang="en-US" sz="6000" dirty="0" err="1"/>
              <a:t>დაავადებული</a:t>
            </a:r>
            <a:r>
              <a:rPr lang="en-US" sz="6000" dirty="0"/>
              <a:t> </a:t>
            </a:r>
            <a:r>
              <a:rPr lang="en-US" sz="6000" dirty="0" err="1"/>
              <a:t>მოსახლეობის</a:t>
            </a:r>
            <a:r>
              <a:rPr lang="en-US" sz="6000" dirty="0"/>
              <a:t> </a:t>
            </a:r>
            <a:r>
              <a:rPr lang="en-US" sz="6000" dirty="0" err="1"/>
              <a:t>სპეციფიკური</a:t>
            </a:r>
            <a:r>
              <a:rPr lang="en-US" sz="6000" dirty="0"/>
              <a:t> </a:t>
            </a:r>
            <a:r>
              <a:rPr lang="en-US" sz="6000" dirty="0" err="1"/>
              <a:t>მედიკამენტებით</a:t>
            </a:r>
            <a:r>
              <a:rPr lang="en-US" sz="6000" dirty="0"/>
              <a:t> </a:t>
            </a:r>
            <a:r>
              <a:rPr lang="en-US" sz="6000" dirty="0" err="1" smtClean="0"/>
              <a:t>უზრუნველყოფა</a:t>
            </a:r>
            <a:endParaRPr lang="ka-GE" sz="6000" b="1" u="sng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ka-GE" sz="6000" b="1" dirty="0" smtClean="0"/>
              <a:t>საქართველოს </a:t>
            </a:r>
            <a:r>
              <a:rPr lang="ka-GE" sz="6000" b="1" dirty="0"/>
              <a:t>მოქალაქე</a:t>
            </a:r>
          </a:p>
          <a:p>
            <a:pPr marL="45720" indent="0" algn="ctr">
              <a:buNone/>
            </a:pPr>
            <a:r>
              <a:rPr lang="ka-GE" sz="96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buNone/>
            </a:pPr>
            <a:r>
              <a:rPr lang="en-US" sz="6000" b="1" dirty="0" err="1"/>
              <a:t>საქართველოში</a:t>
            </a:r>
            <a:r>
              <a:rPr lang="en-US" sz="6000" b="1" dirty="0"/>
              <a:t> </a:t>
            </a:r>
            <a:r>
              <a:rPr lang="en-US" sz="6000" b="1" dirty="0" err="1"/>
              <a:t>მუდმივად</a:t>
            </a:r>
            <a:r>
              <a:rPr lang="en-US" sz="6000" b="1" dirty="0"/>
              <a:t> </a:t>
            </a:r>
            <a:r>
              <a:rPr lang="en-US" sz="6000" b="1" dirty="0" err="1"/>
              <a:t>მცხოვრები</a:t>
            </a:r>
            <a:r>
              <a:rPr lang="en-US" sz="6000" b="1" dirty="0"/>
              <a:t> </a:t>
            </a:r>
            <a:r>
              <a:rPr lang="en-US" sz="6000" b="1" dirty="0" err="1"/>
              <a:t>პირები</a:t>
            </a:r>
            <a:r>
              <a:rPr lang="en-US" sz="6000" dirty="0"/>
              <a:t> </a:t>
            </a:r>
            <a:endParaRPr lang="ka-GE" sz="6000" dirty="0"/>
          </a:p>
          <a:p>
            <a:pPr marL="45720" indent="0" algn="ctr">
              <a:buNone/>
            </a:pPr>
            <a:r>
              <a:rPr lang="ka-GE" sz="88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buNone/>
            </a:pPr>
            <a:r>
              <a:rPr lang="en-US" sz="6000" b="1" dirty="0" err="1"/>
              <a:t>საქართველოს</a:t>
            </a:r>
            <a:r>
              <a:rPr lang="en-US" sz="6000" b="1" dirty="0"/>
              <a:t> </a:t>
            </a:r>
            <a:r>
              <a:rPr lang="en-US" sz="6000" b="1" dirty="0" err="1"/>
              <a:t>ოკუპირებულ</a:t>
            </a:r>
            <a:r>
              <a:rPr lang="en-US" sz="6000" b="1" dirty="0"/>
              <a:t> </a:t>
            </a:r>
            <a:r>
              <a:rPr lang="en-US" sz="6000" b="1" dirty="0" err="1"/>
              <a:t>ტერიტორიაზე</a:t>
            </a:r>
            <a:r>
              <a:rPr lang="en-US" sz="6000" b="1" dirty="0"/>
              <a:t> </a:t>
            </a:r>
            <a:r>
              <a:rPr lang="en-US" sz="6000" b="1" dirty="0" err="1"/>
              <a:t>მცხოვრები</a:t>
            </a:r>
            <a:r>
              <a:rPr lang="en-US" sz="6000" b="1" dirty="0"/>
              <a:t> </a:t>
            </a:r>
            <a:r>
              <a:rPr lang="en-US" sz="6000" b="1" dirty="0" err="1"/>
              <a:t>მოსახლეობა</a:t>
            </a:r>
            <a:r>
              <a:rPr lang="en-US" sz="6000" b="1" dirty="0"/>
              <a:t>.</a:t>
            </a:r>
            <a:endParaRPr lang="ka-GE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968500" y="152400"/>
            <a:ext cx="10782300" cy="2590800"/>
          </a:xfrm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ka-GE" sz="4400" b="1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პროგრამის მოსარგებლე - გამონაკლისები</a:t>
            </a:r>
            <a:r>
              <a:rPr lang="ka-GE" b="1" u="sng" dirty="0">
                <a:solidFill>
                  <a:srgbClr val="FF0000"/>
                </a:solidFill>
              </a:rPr>
              <a:t/>
            </a:r>
            <a:br>
              <a:rPr lang="ka-GE" b="1" u="sng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968500" y="1676400"/>
            <a:ext cx="10629900" cy="7696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/>
            <a:endParaRPr lang="en-US" sz="60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a-GE" sz="6000" b="1" u="sng" dirty="0" smtClean="0">
                <a:solidFill>
                  <a:srgbClr val="FF0000"/>
                </a:solidFill>
              </a:rPr>
              <a:t>ინკურაბელურ </a:t>
            </a:r>
            <a:r>
              <a:rPr lang="ka-GE" sz="6000" b="1" u="sng" dirty="0">
                <a:solidFill>
                  <a:srgbClr val="FF0000"/>
                </a:solidFill>
              </a:rPr>
              <a:t>პაციენტთა მედიკამენტებით უზრუნველყოფის </a:t>
            </a:r>
            <a:r>
              <a:rPr lang="ka-GE" sz="6000" b="1" u="sng" dirty="0" smtClean="0">
                <a:solidFill>
                  <a:srgbClr val="FF0000"/>
                </a:solidFill>
              </a:rPr>
              <a:t>კომპონენტი</a:t>
            </a:r>
            <a:endParaRPr lang="ka-GE" sz="6000" b="1" u="sng" dirty="0">
              <a:solidFill>
                <a:srgbClr val="FF0000"/>
              </a:solidFill>
            </a:endParaRPr>
          </a:p>
          <a:p>
            <a:pPr algn="ctr"/>
            <a:endParaRPr lang="ka-GE" sz="6000" b="1" u="sng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ka-GE" sz="6000" b="1" dirty="0"/>
              <a:t>საქართველოს მოქალაქე</a:t>
            </a:r>
          </a:p>
          <a:p>
            <a:pPr marL="45720" indent="0" algn="ctr">
              <a:buNone/>
            </a:pPr>
            <a:r>
              <a:rPr lang="ka-GE" sz="9600" b="1" dirty="0">
                <a:solidFill>
                  <a:srgbClr val="FF0000"/>
                </a:solidFill>
              </a:rPr>
              <a:t>+</a:t>
            </a:r>
          </a:p>
          <a:p>
            <a:pPr marL="45720" indent="0" algn="ctr">
              <a:buNone/>
            </a:pPr>
            <a:r>
              <a:rPr lang="en-US" sz="6000" b="1" dirty="0" err="1"/>
              <a:t>საქართველოში</a:t>
            </a:r>
            <a:r>
              <a:rPr lang="en-US" sz="6000" b="1" dirty="0"/>
              <a:t> </a:t>
            </a:r>
            <a:r>
              <a:rPr lang="en-US" sz="6000" b="1" dirty="0" err="1"/>
              <a:t>მუდმივად</a:t>
            </a:r>
            <a:r>
              <a:rPr lang="en-US" sz="6000" b="1" dirty="0"/>
              <a:t> </a:t>
            </a:r>
            <a:r>
              <a:rPr lang="en-US" sz="6000" b="1" dirty="0" err="1"/>
              <a:t>მცხოვრები</a:t>
            </a:r>
            <a:r>
              <a:rPr lang="en-US" sz="6000" b="1" dirty="0"/>
              <a:t> </a:t>
            </a:r>
            <a:r>
              <a:rPr lang="en-US" sz="6000" b="1" dirty="0" err="1"/>
              <a:t>პირები</a:t>
            </a:r>
            <a:r>
              <a:rPr lang="en-US" sz="6000" b="1" dirty="0"/>
              <a:t> </a:t>
            </a:r>
            <a:endParaRPr lang="ka-GE" sz="6000" b="1" dirty="0"/>
          </a:p>
          <a:p>
            <a:pPr marL="45720" indent="0" algn="ctr">
              <a:buNone/>
            </a:pPr>
            <a:endParaRPr lang="ka-GE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371</Words>
  <Application>Microsoft Office PowerPoint</Application>
  <PresentationFormat>Custom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LinenBook</vt:lpstr>
      <vt:lpstr>ჯანმრთელობის დაცვის სახელმწიფო  პროგრამები</vt:lpstr>
      <vt:lpstr>პროგრამების მოსარგებლეები</vt:lpstr>
      <vt:lpstr>პროგრამის მოსარგებლე - გამონაკლისები</vt:lpstr>
      <vt:lpstr>პროგრამის მოსარგებლე - გამონაკლისები</vt:lpstr>
      <vt:lpstr>პროგრამის მოსარგებლე - გამონაკლისები</vt:lpstr>
      <vt:lpstr>პროგრამის მოსარგებლე - გამონაკლისები </vt:lpstr>
      <vt:lpstr>პროგრამის მოსარგებლე - გამონაკლისები </vt:lpstr>
      <vt:lpstr>პროგრამის მოსარგებლე - გამონაკლისები </vt:lpstr>
      <vt:lpstr>პროგრამის მოსარგებლე - გამონაკლისები </vt:lpstr>
      <vt:lpstr>პროგრამის მოსარგებლე - გამონაკლისები </vt:lpstr>
      <vt:lpstr>პროგრამის მოსარგებლე - გამონაკლისები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Hepatitis Elimination Program</dc:title>
  <dc:creator>Win8</dc:creator>
  <cp:lastModifiedBy>Ekaterine Adamia</cp:lastModifiedBy>
  <cp:revision>38</cp:revision>
  <dcterms:modified xsi:type="dcterms:W3CDTF">2016-12-02T08:29:36Z</dcterms:modified>
</cp:coreProperties>
</file>