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 varScale="1">
        <p:scale>
          <a:sx n="77" d="100"/>
          <a:sy n="77" d="100"/>
        </p:scale>
        <p:origin x="5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804117454068242"/>
          <c:y val="0.16634587343248761"/>
          <c:w val="0.68240141076115479"/>
          <c:h val="0.771437368021958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>
                    <a:lumMod val="75000"/>
                    <a:shade val="30000"/>
                    <a:satMod val="115000"/>
                  </a:schemeClr>
                </a:gs>
                <a:gs pos="50000">
                  <a:schemeClr val="accent1">
                    <a:lumMod val="75000"/>
                    <a:shade val="67500"/>
                    <a:satMod val="115000"/>
                  </a:schemeClr>
                </a:gs>
                <a:gs pos="100000">
                  <a:schemeClr val="accent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75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75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7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Sheet1!$D$1:$D$8</c:f>
              <c:strCache>
                <c:ptCount val="8"/>
                <c:pt idx="0">
                  <c:v>Cured*</c:v>
                </c:pt>
                <c:pt idx="1">
                  <c:v>Completed treatment</c:v>
                </c:pt>
                <c:pt idx="2">
                  <c:v>Initiated HCV treatment</c:v>
                </c:pt>
                <c:pt idx="3">
                  <c:v>Authorized to begin treatment</c:v>
                </c:pt>
                <c:pt idx="4">
                  <c:v>Case reviewed by committee</c:v>
                </c:pt>
                <c:pt idx="5">
                  <c:v>Completed work-up and 
await case review</c:v>
                </c:pt>
                <c:pt idx="6">
                  <c:v>HCV RNA Positive</c:v>
                </c:pt>
                <c:pt idx="7">
                  <c:v>HCV RNA tested  </c:v>
                </c:pt>
              </c:strCache>
            </c:strRef>
          </c:cat>
          <c:val>
            <c:numRef>
              <c:f>Sheet1!$E$1:$E$8</c:f>
              <c:numCache>
                <c:formatCode>#,##0</c:formatCode>
                <c:ptCount val="8"/>
                <c:pt idx="0">
                  <c:v>26692</c:v>
                </c:pt>
                <c:pt idx="1">
                  <c:v>37948</c:v>
                </c:pt>
                <c:pt idx="2">
                  <c:v>42391</c:v>
                </c:pt>
                <c:pt idx="3">
                  <c:v>43234</c:v>
                </c:pt>
                <c:pt idx="4">
                  <c:v>43276</c:v>
                </c:pt>
                <c:pt idx="5">
                  <c:v>44159</c:v>
                </c:pt>
                <c:pt idx="6">
                  <c:v>46573</c:v>
                </c:pt>
                <c:pt idx="7">
                  <c:v>51205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cap="none" spc="0" normalizeH="0" baseline="0">
                <a:solidFill>
                  <a:schemeClr val="accent4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0.48477</cdr:x>
      <cdr:y>0.23674</cdr:y>
    </cdr:from>
    <cdr:to>
      <cdr:x>0.51523</cdr:x>
      <cdr:y>0.28715</cdr:y>
    </cdr:to>
    <cdr:sp macro="" textlink="">
      <cdr:nvSpPr>
        <cdr:cNvPr id="4" name="Down Arrow 3"/>
        <cdr:cNvSpPr/>
      </cdr:nvSpPr>
      <cdr:spPr>
        <a:xfrm xmlns:a="http://schemas.openxmlformats.org/drawingml/2006/main">
          <a:off x="5910316" y="1623566"/>
          <a:ext cx="371368" cy="345711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0.44552</cdr:x>
      <cdr:y>0.33674</cdr:y>
    </cdr:from>
    <cdr:to>
      <cdr:x>0.47599</cdr:x>
      <cdr:y>0.38715</cdr:y>
    </cdr:to>
    <cdr:sp macro="" textlink="">
      <cdr:nvSpPr>
        <cdr:cNvPr id="5" name="Down Arrow 4"/>
        <cdr:cNvSpPr/>
      </cdr:nvSpPr>
      <cdr:spPr>
        <a:xfrm xmlns:a="http://schemas.openxmlformats.org/drawingml/2006/main">
          <a:off x="5431790" y="2309368"/>
          <a:ext cx="371490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0.40588</cdr:x>
      <cdr:y>0.42969</cdr:y>
    </cdr:from>
    <cdr:to>
      <cdr:x>0.43635</cdr:x>
      <cdr:y>0.4801</cdr:y>
    </cdr:to>
    <cdr:sp macro="" textlink="">
      <cdr:nvSpPr>
        <cdr:cNvPr id="6" name="Down Arrow 5"/>
        <cdr:cNvSpPr/>
      </cdr:nvSpPr>
      <cdr:spPr>
        <a:xfrm xmlns:a="http://schemas.openxmlformats.org/drawingml/2006/main">
          <a:off x="4948456" y="2946834"/>
          <a:ext cx="371490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0.37354</cdr:x>
      <cdr:y>0.52828</cdr:y>
    </cdr:from>
    <cdr:to>
      <cdr:x>0.40401</cdr:x>
      <cdr:y>0.57869</cdr:y>
    </cdr:to>
    <cdr:sp macro="" textlink="">
      <cdr:nvSpPr>
        <cdr:cNvPr id="7" name="Down Arrow 6"/>
        <cdr:cNvSpPr/>
      </cdr:nvSpPr>
      <cdr:spPr>
        <a:xfrm xmlns:a="http://schemas.openxmlformats.org/drawingml/2006/main">
          <a:off x="4554240" y="3622945"/>
          <a:ext cx="371491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0.34235</cdr:x>
      <cdr:y>0.62302</cdr:y>
    </cdr:from>
    <cdr:to>
      <cdr:x>0.37282</cdr:x>
      <cdr:y>0.67343</cdr:y>
    </cdr:to>
    <cdr:sp macro="" textlink="">
      <cdr:nvSpPr>
        <cdr:cNvPr id="9" name="Down Arrow 8"/>
        <cdr:cNvSpPr/>
      </cdr:nvSpPr>
      <cdr:spPr>
        <a:xfrm xmlns:a="http://schemas.openxmlformats.org/drawingml/2006/main">
          <a:off x="4173887" y="4272670"/>
          <a:ext cx="371491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0.30935</cdr:x>
      <cdr:y>0.7191</cdr:y>
    </cdr:from>
    <cdr:to>
      <cdr:x>0.33982</cdr:x>
      <cdr:y>0.76951</cdr:y>
    </cdr:to>
    <cdr:sp macro="" textlink="">
      <cdr:nvSpPr>
        <cdr:cNvPr id="10" name="Down Arrow 9"/>
        <cdr:cNvSpPr/>
      </cdr:nvSpPr>
      <cdr:spPr>
        <a:xfrm xmlns:a="http://schemas.openxmlformats.org/drawingml/2006/main">
          <a:off x="3771640" y="4931587"/>
          <a:ext cx="371490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0.5128</cdr:x>
      <cdr:y>0.25436</cdr:y>
    </cdr:from>
    <cdr:to>
      <cdr:x>0.5878</cdr:x>
      <cdr:y>0.30338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6252036" y="1744412"/>
          <a:ext cx="914400" cy="336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dirty="0" smtClean="0"/>
            <a:t>91.0%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0.47727</cdr:x>
      <cdr:y>0.34557</cdr:y>
    </cdr:from>
    <cdr:to>
      <cdr:x>0.55227</cdr:x>
      <cdr:y>0.40289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4364157" y="1777428"/>
          <a:ext cx="685800" cy="2948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smtClean="0"/>
            <a:t>94.8%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0.43523</cdr:x>
      <cdr:y>0.44345</cdr:y>
    </cdr:from>
    <cdr:to>
      <cdr:x>0.51023</cdr:x>
      <cdr:y>0.5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3979743" y="2280862"/>
          <a:ext cx="685800" cy="2908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smtClean="0"/>
            <a:t>98.0%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0.40355</cdr:x>
      <cdr:y>0.54444</cdr:y>
    </cdr:from>
    <cdr:to>
      <cdr:x>0.47855</cdr:x>
      <cdr:y>0.59346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4920096" y="3733783"/>
          <a:ext cx="914400" cy="336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smtClean="0"/>
            <a:t>99.9%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0.37301</cdr:x>
      <cdr:y>0.64008</cdr:y>
    </cdr:from>
    <cdr:to>
      <cdr:x>0.44801</cdr:x>
      <cdr:y>0.6891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4547754" y="4389680"/>
          <a:ext cx="914400" cy="336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smtClean="0"/>
            <a:t>98.1%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0.33878</cdr:x>
      <cdr:y>0.7361</cdr:y>
    </cdr:from>
    <cdr:to>
      <cdr:x>0.41378</cdr:x>
      <cdr:y>0.78512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4130386" y="5048186"/>
          <a:ext cx="914400" cy="336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smtClean="0"/>
            <a:t>89.5%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050BA-E03F-44A3-8145-E24F81B71CDB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DFE27-44FC-4E36-B5D0-9DA8A6DC4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66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516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8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75586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0926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1278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278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>
            <a:extLst/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1646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4000"/>
              </a:lnSpc>
              <a:defRPr sz="3733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09600" y="1545167"/>
            <a:ext cx="10972800" cy="4455584"/>
          </a:xfrm>
        </p:spPr>
        <p:txBody>
          <a:bodyPr/>
          <a:lstStyle>
            <a:lvl1pPr marL="457189" indent="-457189">
              <a:buClr>
                <a:srgbClr val="006A71"/>
              </a:buClr>
              <a:buFont typeface="Wingdings" panose="05000000000000000000" pitchFamily="2" charset="2"/>
              <a:buChar char="§"/>
              <a:defRPr sz="2667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667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667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667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667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07911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85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6027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1982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7142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3403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73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5905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7064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38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"/>
            <a:ext cx="12192000" cy="6885710"/>
            <a:chOff x="0" y="1"/>
            <a:chExt cx="12192000" cy="6885710"/>
          </a:xfrm>
          <a:noFill/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61728491"/>
                </p:ext>
              </p:extLst>
            </p:nvPr>
          </p:nvGraphicFramePr>
          <p:xfrm>
            <a:off x="0" y="1"/>
            <a:ext cx="12192000" cy="685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5" name="Rectangle 4"/>
            <p:cNvSpPr/>
            <p:nvPr/>
          </p:nvSpPr>
          <p:spPr>
            <a:xfrm>
              <a:off x="415637" y="6239380"/>
              <a:ext cx="10475276" cy="64633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 of </a:t>
              </a:r>
              <a:r>
                <a:rPr lang="en-US" sz="1200" b="1" dirty="0" smtClean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35,177 </a:t>
              </a: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patients eligible for SVR assessment, </a:t>
              </a:r>
              <a:r>
                <a:rPr lang="en-US" sz="1200" b="1" dirty="0" smtClean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27,181 </a:t>
              </a: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were tested, </a:t>
              </a:r>
              <a:r>
                <a:rPr lang="en-US" sz="1200" dirty="0" smtClean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26,692 </a:t>
              </a:r>
              <a:r>
                <a:rPr lang="en-US" sz="1200" b="1" dirty="0" smtClean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(98.2%) </a:t>
              </a: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achieved SVR,   </a:t>
              </a:r>
              <a:r>
                <a:rPr lang="en-US" sz="1200" dirty="0" smtClean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7,996 (22.7% </a:t>
              </a: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missing data</a:t>
              </a:r>
              <a:endParaRPr lang="en-US" sz="120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prstClr val="black"/>
                </a:solidFill>
                <a:latin typeface="Myriad Web Pro" panose="020B050303040302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307045" y="241162"/>
            <a:ext cx="7577908" cy="913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67" b="1" dirty="0">
                <a:solidFill>
                  <a:srgbClr val="FFC000"/>
                </a:solidFill>
                <a:latin typeface="+mj-lt"/>
              </a:rPr>
              <a:t>Georgia Hepatitis C Elimination Program Care Cascade</a:t>
            </a:r>
          </a:p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67" b="1" dirty="0">
                <a:solidFill>
                  <a:srgbClr val="FFC000"/>
                </a:solidFill>
                <a:latin typeface="+mj-lt"/>
              </a:rPr>
              <a:t>April 28, 2015 – </a:t>
            </a:r>
            <a:r>
              <a:rPr lang="en-US" sz="2667" b="1" dirty="0" smtClean="0">
                <a:solidFill>
                  <a:srgbClr val="FFC000"/>
                </a:solidFill>
                <a:latin typeface="+mj-lt"/>
              </a:rPr>
              <a:t>December </a:t>
            </a:r>
            <a:r>
              <a:rPr lang="en-US" sz="2667" b="1" dirty="0">
                <a:solidFill>
                  <a:srgbClr val="FFC000"/>
                </a:solidFill>
                <a:latin typeface="+mj-lt"/>
              </a:rPr>
              <a:t>31, 2017</a:t>
            </a:r>
          </a:p>
        </p:txBody>
      </p:sp>
    </p:spTree>
    <p:extLst>
      <p:ext uri="{BB962C8B-B14F-4D97-AF65-F5344CB8AC3E}">
        <p14:creationId xmlns:p14="http://schemas.microsoft.com/office/powerpoint/2010/main" val="372831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296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Myriad Web Pro</vt:lpstr>
      <vt:lpstr>Times New Roman</vt:lpstr>
      <vt:lpstr>Wingdings</vt:lpstr>
      <vt:lpstr>1_Office Theme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Shadaker, Shaun (CDC/OID/NCHHSTP)</dc:creator>
  <cp:lastModifiedBy>Shadaker, Shaun (CDC/OID/NCHHSTP)</cp:lastModifiedBy>
  <cp:revision>4</cp:revision>
  <dcterms:created xsi:type="dcterms:W3CDTF">2018-01-16T14:56:01Z</dcterms:created>
  <dcterms:modified xsi:type="dcterms:W3CDTF">2018-01-17T15:54:13Z</dcterms:modified>
</cp:coreProperties>
</file>