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58" r:id="rId4"/>
    <p:sldId id="261" r:id="rId5"/>
    <p:sldId id="284" r:id="rId6"/>
    <p:sldId id="285" r:id="rId7"/>
    <p:sldId id="286" r:id="rId8"/>
    <p:sldId id="275" r:id="rId9"/>
    <p:sldId id="276" r:id="rId10"/>
    <p:sldId id="277" r:id="rId11"/>
    <p:sldId id="270" r:id="rId12"/>
    <p:sldId id="271" r:id="rId13"/>
    <p:sldId id="272" r:id="rId14"/>
    <p:sldId id="273" r:id="rId15"/>
    <p:sldId id="274" r:id="rId16"/>
    <p:sldId id="266" r:id="rId17"/>
    <p:sldId id="263" r:id="rId18"/>
    <p:sldId id="287" r:id="rId19"/>
    <p:sldId id="267" r:id="rId20"/>
    <p:sldId id="264" r:id="rId21"/>
    <p:sldId id="288" r:id="rId22"/>
    <p:sldId id="289" r:id="rId23"/>
    <p:sldId id="268" r:id="rId24"/>
    <p:sldId id="269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>
        <p:scale>
          <a:sx n="80" d="100"/>
          <a:sy n="80" d="100"/>
        </p:scale>
        <p:origin x="-444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D73BF-02C6-4F6F-9DC1-51CA1BEB86D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6A2F3E-A061-4BA9-9196-AC7950E66CBE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/>
            <a:t>Anti-HCV Screening</a:t>
          </a:r>
          <a:endParaRPr lang="en-US" sz="1400" b="1" dirty="0"/>
        </a:p>
      </dgm:t>
    </dgm:pt>
    <dgm:pt modelId="{0897B415-DB54-4C54-98B2-E5E7C2BB3BC8}" type="parTrans" cxnId="{3E2ED9D7-FC3C-4A1F-972F-C0A771F3C068}">
      <dgm:prSet/>
      <dgm:spPr/>
      <dgm:t>
        <a:bodyPr/>
        <a:lstStyle/>
        <a:p>
          <a:endParaRPr lang="en-US"/>
        </a:p>
      </dgm:t>
    </dgm:pt>
    <dgm:pt modelId="{3ACDEC7A-F2FA-4D8B-8E29-B899F43CF7CD}" type="sibTrans" cxnId="{3E2ED9D7-FC3C-4A1F-972F-C0A771F3C068}">
      <dgm:prSet/>
      <dgm:spPr/>
      <dgm:t>
        <a:bodyPr/>
        <a:lstStyle/>
        <a:p>
          <a:endParaRPr lang="en-US"/>
        </a:p>
      </dgm:t>
    </dgm:pt>
    <dgm:pt modelId="{0F0862EF-8380-4CA6-8AF1-247C79EAAEF4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/>
            <a:t>Pre-Rx diagnostics HCV Genotyping</a:t>
          </a:r>
          <a:endParaRPr lang="en-US" sz="1400" b="1" dirty="0"/>
        </a:p>
      </dgm:t>
    </dgm:pt>
    <dgm:pt modelId="{B2F03508-9747-407F-81AA-53E49EBAC370}" type="parTrans" cxnId="{E9039629-02D2-475D-9F2E-8AB0FAF296BD}">
      <dgm:prSet/>
      <dgm:spPr/>
      <dgm:t>
        <a:bodyPr/>
        <a:lstStyle/>
        <a:p>
          <a:endParaRPr lang="en-US"/>
        </a:p>
      </dgm:t>
    </dgm:pt>
    <dgm:pt modelId="{69045D70-760F-4E96-9825-7F80D5361CD6}" type="sibTrans" cxnId="{E9039629-02D2-475D-9F2E-8AB0FAF296BD}">
      <dgm:prSet/>
      <dgm:spPr/>
      <dgm:t>
        <a:bodyPr/>
        <a:lstStyle/>
        <a:p>
          <a:endParaRPr lang="en-US"/>
        </a:p>
      </dgm:t>
    </dgm:pt>
    <dgm:pt modelId="{3AD212FA-EE7E-44BA-85E4-DADF5C224719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/>
            <a:t>12-Weeks SVR </a:t>
          </a:r>
        </a:p>
        <a:p>
          <a:r>
            <a:rPr lang="en-US" sz="1400" b="1" dirty="0" smtClean="0"/>
            <a:t>HCV RNA</a:t>
          </a:r>
        </a:p>
      </dgm:t>
    </dgm:pt>
    <dgm:pt modelId="{4A68C12A-2062-46EB-ACD8-157C87C83B8C}" type="parTrans" cxnId="{A69A4A37-12CE-4A89-9963-DECAC359D7FE}">
      <dgm:prSet/>
      <dgm:spPr/>
      <dgm:t>
        <a:bodyPr/>
        <a:lstStyle/>
        <a:p>
          <a:endParaRPr lang="en-US"/>
        </a:p>
      </dgm:t>
    </dgm:pt>
    <dgm:pt modelId="{DF10830F-15CF-4B72-A58B-4A5A98FBEA54}" type="sibTrans" cxnId="{A69A4A37-12CE-4A89-9963-DECAC359D7FE}">
      <dgm:prSet/>
      <dgm:spPr/>
      <dgm:t>
        <a:bodyPr/>
        <a:lstStyle/>
        <a:p>
          <a:endParaRPr lang="en-US"/>
        </a:p>
      </dgm:t>
    </dgm:pt>
    <dgm:pt modelId="{4A4CDB7D-DF6E-4A13-9B80-EE0064820481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/>
            <a:t>4 Week HCV RNA</a:t>
          </a:r>
        </a:p>
        <a:p>
          <a:r>
            <a:rPr lang="en-US" sz="1400" b="1" dirty="0" smtClean="0"/>
            <a:t>Biochemistry/</a:t>
          </a:r>
        </a:p>
        <a:p>
          <a:r>
            <a:rPr lang="en-US" sz="1400" b="1" dirty="0" smtClean="0"/>
            <a:t>Hematology tests</a:t>
          </a:r>
        </a:p>
      </dgm:t>
    </dgm:pt>
    <dgm:pt modelId="{BF1E4020-1EF2-4D1D-B18E-2942DB5A3FD5}" type="sibTrans" cxnId="{5A49DB76-0877-4DB9-ADB7-67379ED9C02D}">
      <dgm:prSet/>
      <dgm:spPr/>
      <dgm:t>
        <a:bodyPr/>
        <a:lstStyle/>
        <a:p>
          <a:endParaRPr lang="en-US"/>
        </a:p>
      </dgm:t>
    </dgm:pt>
    <dgm:pt modelId="{AC26CE7A-3E16-4624-AE97-9AD00C6F6196}" type="parTrans" cxnId="{5A49DB76-0877-4DB9-ADB7-67379ED9C02D}">
      <dgm:prSet/>
      <dgm:spPr/>
      <dgm:t>
        <a:bodyPr/>
        <a:lstStyle/>
        <a:p>
          <a:endParaRPr lang="en-US"/>
        </a:p>
      </dgm:t>
    </dgm:pt>
    <dgm:pt modelId="{D3B97B4C-D938-497E-9296-8CCB8F18E7F5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/>
            <a:t>HCV RNA or HCV Core Ag Detection </a:t>
          </a:r>
          <a:endParaRPr lang="en-US" sz="1400" b="1" dirty="0"/>
        </a:p>
      </dgm:t>
    </dgm:pt>
    <dgm:pt modelId="{5447E82C-B1D7-470A-92C3-A5ACCC0443FC}" type="sibTrans" cxnId="{D7889E19-9ACF-4343-88E8-5C820C3349CB}">
      <dgm:prSet/>
      <dgm:spPr/>
      <dgm:t>
        <a:bodyPr/>
        <a:lstStyle/>
        <a:p>
          <a:endParaRPr lang="en-US"/>
        </a:p>
      </dgm:t>
    </dgm:pt>
    <dgm:pt modelId="{1CADB5D1-BCA7-417A-87AA-67F8EA541BCC}" type="parTrans" cxnId="{D7889E19-9ACF-4343-88E8-5C820C3349CB}">
      <dgm:prSet/>
      <dgm:spPr/>
      <dgm:t>
        <a:bodyPr/>
        <a:lstStyle/>
        <a:p>
          <a:endParaRPr lang="en-US"/>
        </a:p>
      </dgm:t>
    </dgm:pt>
    <dgm:pt modelId="{E16970E5-CABA-4D6F-94DF-E3796ACB7D1F}" type="pres">
      <dgm:prSet presAssocID="{8BFD73BF-02C6-4F6F-9DC1-51CA1BEB86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5635D-AF6C-429D-9ABC-F63CFE975EF2}" type="pres">
      <dgm:prSet presAssocID="{366A2F3E-A061-4BA9-9196-AC7950E66CBE}" presName="composite" presStyleCnt="0"/>
      <dgm:spPr/>
    </dgm:pt>
    <dgm:pt modelId="{0F3014B3-B4B0-41CD-B0A9-29A8AB4C9625}" type="pres">
      <dgm:prSet presAssocID="{366A2F3E-A061-4BA9-9196-AC7950E66CBE}" presName="bgChev" presStyleLbl="node1" presStyleIdx="0" presStyleCnt="5"/>
      <dgm:spPr>
        <a:solidFill>
          <a:schemeClr val="accent1">
            <a:lumMod val="20000"/>
            <a:lumOff val="80000"/>
          </a:schemeClr>
        </a:solidFill>
      </dgm:spPr>
    </dgm:pt>
    <dgm:pt modelId="{1EB1EDAD-6A35-4863-B93D-DAE578B1B290}" type="pres">
      <dgm:prSet presAssocID="{366A2F3E-A061-4BA9-9196-AC7950E66CBE}" presName="txNode" presStyleLbl="fgAcc1" presStyleIdx="0" presStyleCnt="5" custScaleX="156635" custScaleY="236401" custLinFactNeighborX="-6312" custLinFactNeighborY="9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EBD26-16A7-4970-A037-35C7A2CBAB5A}" type="pres">
      <dgm:prSet presAssocID="{3ACDEC7A-F2FA-4D8B-8E29-B899F43CF7CD}" presName="compositeSpace" presStyleCnt="0"/>
      <dgm:spPr/>
    </dgm:pt>
    <dgm:pt modelId="{A9725A65-CD23-4AD5-A23D-9C542C5D6011}" type="pres">
      <dgm:prSet presAssocID="{D3B97B4C-D938-497E-9296-8CCB8F18E7F5}" presName="composite" presStyleCnt="0"/>
      <dgm:spPr/>
    </dgm:pt>
    <dgm:pt modelId="{03DB2342-3DB2-4B3B-BACC-1AAB2BACA84C}" type="pres">
      <dgm:prSet presAssocID="{D3B97B4C-D938-497E-9296-8CCB8F18E7F5}" presName="bgChev" presStyleLbl="node1" presStyleIdx="1" presStyleCnt="5"/>
      <dgm:spPr>
        <a:solidFill>
          <a:schemeClr val="accent1">
            <a:lumMod val="20000"/>
            <a:lumOff val="80000"/>
          </a:schemeClr>
        </a:solidFill>
      </dgm:spPr>
    </dgm:pt>
    <dgm:pt modelId="{C2A595C9-793C-4982-AAF9-EC5574FCCA36}" type="pres">
      <dgm:prSet presAssocID="{D3B97B4C-D938-497E-9296-8CCB8F18E7F5}" presName="txNode" presStyleLbl="fgAcc1" presStyleIdx="1" presStyleCnt="5" custScaleX="156635" custScaleY="236401" custLinFactNeighborX="-6312" custLinFactNeighborY="9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13309-3554-4E7A-9544-8D01105DB1C4}" type="pres">
      <dgm:prSet presAssocID="{5447E82C-B1D7-470A-92C3-A5ACCC0443FC}" presName="compositeSpace" presStyleCnt="0"/>
      <dgm:spPr/>
    </dgm:pt>
    <dgm:pt modelId="{A86AC107-13AF-4FCB-A812-6C483C84DA99}" type="pres">
      <dgm:prSet presAssocID="{0F0862EF-8380-4CA6-8AF1-247C79EAAEF4}" presName="composite" presStyleCnt="0"/>
      <dgm:spPr/>
    </dgm:pt>
    <dgm:pt modelId="{CE54684C-788F-4A05-B80F-1BC6ED88C4F4}" type="pres">
      <dgm:prSet presAssocID="{0F0862EF-8380-4CA6-8AF1-247C79EAAEF4}" presName="bgChev" presStyleLbl="node1" presStyleIdx="2" presStyleCnt="5"/>
      <dgm:spPr>
        <a:solidFill>
          <a:schemeClr val="accent1">
            <a:lumMod val="20000"/>
            <a:lumOff val="80000"/>
          </a:schemeClr>
        </a:solidFill>
      </dgm:spPr>
    </dgm:pt>
    <dgm:pt modelId="{B2C255DF-A0B5-4D30-88E2-3A6A46CB59D1}" type="pres">
      <dgm:prSet presAssocID="{0F0862EF-8380-4CA6-8AF1-247C79EAAEF4}" presName="txNode" presStyleLbl="fgAcc1" presStyleIdx="2" presStyleCnt="5" custScaleX="156635" custScaleY="236401" custLinFactNeighborX="-6312" custLinFactNeighborY="9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A397A-4871-45C2-926E-5FE8589FDB1E}" type="pres">
      <dgm:prSet presAssocID="{69045D70-760F-4E96-9825-7F80D5361CD6}" presName="compositeSpace" presStyleCnt="0"/>
      <dgm:spPr/>
    </dgm:pt>
    <dgm:pt modelId="{D8D08B15-F7DB-43DB-A2C9-B3F255024871}" type="pres">
      <dgm:prSet presAssocID="{4A4CDB7D-DF6E-4A13-9B80-EE0064820481}" presName="composite" presStyleCnt="0"/>
      <dgm:spPr/>
    </dgm:pt>
    <dgm:pt modelId="{153DC46A-8A74-499E-A885-07D08FB3C067}" type="pres">
      <dgm:prSet presAssocID="{4A4CDB7D-DF6E-4A13-9B80-EE0064820481}" presName="bgChev" presStyleLbl="node1" presStyleIdx="3" presStyleCnt="5"/>
      <dgm:spPr>
        <a:solidFill>
          <a:schemeClr val="accent1">
            <a:lumMod val="20000"/>
            <a:lumOff val="80000"/>
          </a:schemeClr>
        </a:solidFill>
      </dgm:spPr>
    </dgm:pt>
    <dgm:pt modelId="{EA808BF5-C416-4E48-B689-945D1BC74678}" type="pres">
      <dgm:prSet presAssocID="{4A4CDB7D-DF6E-4A13-9B80-EE0064820481}" presName="txNode" presStyleLbl="fgAcc1" presStyleIdx="3" presStyleCnt="5" custScaleX="156635" custScaleY="236401" custLinFactNeighborX="-6312" custLinFactNeighborY="9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7A6DB-A2C5-47B2-8652-43061C4FE682}" type="pres">
      <dgm:prSet presAssocID="{BF1E4020-1EF2-4D1D-B18E-2942DB5A3FD5}" presName="compositeSpace" presStyleCnt="0"/>
      <dgm:spPr/>
    </dgm:pt>
    <dgm:pt modelId="{0AF3F965-4289-4D75-83B6-B3A791D302B3}" type="pres">
      <dgm:prSet presAssocID="{3AD212FA-EE7E-44BA-85E4-DADF5C224719}" presName="composite" presStyleCnt="0"/>
      <dgm:spPr/>
    </dgm:pt>
    <dgm:pt modelId="{8AC152A3-40FB-4DBA-A701-B236C580726F}" type="pres">
      <dgm:prSet presAssocID="{3AD212FA-EE7E-44BA-85E4-DADF5C224719}" presName="bgChev" presStyleLbl="node1" presStyleIdx="4" presStyleCnt="5"/>
      <dgm:spPr>
        <a:solidFill>
          <a:schemeClr val="accent1">
            <a:lumMod val="20000"/>
            <a:lumOff val="80000"/>
          </a:schemeClr>
        </a:solidFill>
      </dgm:spPr>
    </dgm:pt>
    <dgm:pt modelId="{EC71759F-6298-4647-BCC2-08609A99716B}" type="pres">
      <dgm:prSet presAssocID="{3AD212FA-EE7E-44BA-85E4-DADF5C224719}" presName="txNode" presStyleLbl="fgAcc1" presStyleIdx="4" presStyleCnt="5" custScaleX="156635" custScaleY="236401" custLinFactNeighborX="-6312" custLinFactNeighborY="9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39629-02D2-475D-9F2E-8AB0FAF296BD}" srcId="{8BFD73BF-02C6-4F6F-9DC1-51CA1BEB86D0}" destId="{0F0862EF-8380-4CA6-8AF1-247C79EAAEF4}" srcOrd="2" destOrd="0" parTransId="{B2F03508-9747-407F-81AA-53E49EBAC370}" sibTransId="{69045D70-760F-4E96-9825-7F80D5361CD6}"/>
    <dgm:cxn modelId="{9C05017D-D004-4F16-ACA6-4A8FA34ED826}" type="presOf" srcId="{366A2F3E-A061-4BA9-9196-AC7950E66CBE}" destId="{1EB1EDAD-6A35-4863-B93D-DAE578B1B290}" srcOrd="0" destOrd="0" presId="urn:microsoft.com/office/officeart/2005/8/layout/chevronAccent+Icon"/>
    <dgm:cxn modelId="{D7889E19-9ACF-4343-88E8-5C820C3349CB}" srcId="{8BFD73BF-02C6-4F6F-9DC1-51CA1BEB86D0}" destId="{D3B97B4C-D938-497E-9296-8CCB8F18E7F5}" srcOrd="1" destOrd="0" parTransId="{1CADB5D1-BCA7-417A-87AA-67F8EA541BCC}" sibTransId="{5447E82C-B1D7-470A-92C3-A5ACCC0443FC}"/>
    <dgm:cxn modelId="{B46E9F6A-681C-4B6A-9254-8049BB5EE5C2}" type="presOf" srcId="{D3B97B4C-D938-497E-9296-8CCB8F18E7F5}" destId="{C2A595C9-793C-4982-AAF9-EC5574FCCA36}" srcOrd="0" destOrd="0" presId="urn:microsoft.com/office/officeart/2005/8/layout/chevronAccent+Icon"/>
    <dgm:cxn modelId="{D182D624-FDF0-4122-8C61-7B40750B1479}" type="presOf" srcId="{3AD212FA-EE7E-44BA-85E4-DADF5C224719}" destId="{EC71759F-6298-4647-BCC2-08609A99716B}" srcOrd="0" destOrd="0" presId="urn:microsoft.com/office/officeart/2005/8/layout/chevronAccent+Icon"/>
    <dgm:cxn modelId="{9AAD989F-310A-4DA9-9EF8-D496DC4C52DE}" type="presOf" srcId="{8BFD73BF-02C6-4F6F-9DC1-51CA1BEB86D0}" destId="{E16970E5-CABA-4D6F-94DF-E3796ACB7D1F}" srcOrd="0" destOrd="0" presId="urn:microsoft.com/office/officeart/2005/8/layout/chevronAccent+Icon"/>
    <dgm:cxn modelId="{A69A4A37-12CE-4A89-9963-DECAC359D7FE}" srcId="{8BFD73BF-02C6-4F6F-9DC1-51CA1BEB86D0}" destId="{3AD212FA-EE7E-44BA-85E4-DADF5C224719}" srcOrd="4" destOrd="0" parTransId="{4A68C12A-2062-46EB-ACD8-157C87C83B8C}" sibTransId="{DF10830F-15CF-4B72-A58B-4A5A98FBEA54}"/>
    <dgm:cxn modelId="{5A49DB76-0877-4DB9-ADB7-67379ED9C02D}" srcId="{8BFD73BF-02C6-4F6F-9DC1-51CA1BEB86D0}" destId="{4A4CDB7D-DF6E-4A13-9B80-EE0064820481}" srcOrd="3" destOrd="0" parTransId="{AC26CE7A-3E16-4624-AE97-9AD00C6F6196}" sibTransId="{BF1E4020-1EF2-4D1D-B18E-2942DB5A3FD5}"/>
    <dgm:cxn modelId="{3E2ED9D7-FC3C-4A1F-972F-C0A771F3C068}" srcId="{8BFD73BF-02C6-4F6F-9DC1-51CA1BEB86D0}" destId="{366A2F3E-A061-4BA9-9196-AC7950E66CBE}" srcOrd="0" destOrd="0" parTransId="{0897B415-DB54-4C54-98B2-E5E7C2BB3BC8}" sibTransId="{3ACDEC7A-F2FA-4D8B-8E29-B899F43CF7CD}"/>
    <dgm:cxn modelId="{F521407A-64ED-40CB-B969-6F3759587150}" type="presOf" srcId="{4A4CDB7D-DF6E-4A13-9B80-EE0064820481}" destId="{EA808BF5-C416-4E48-B689-945D1BC74678}" srcOrd="0" destOrd="0" presId="urn:microsoft.com/office/officeart/2005/8/layout/chevronAccent+Icon"/>
    <dgm:cxn modelId="{E44F3E97-7487-452C-8BA4-C7ACF2AC1C47}" type="presOf" srcId="{0F0862EF-8380-4CA6-8AF1-247C79EAAEF4}" destId="{B2C255DF-A0B5-4D30-88E2-3A6A46CB59D1}" srcOrd="0" destOrd="0" presId="urn:microsoft.com/office/officeart/2005/8/layout/chevronAccent+Icon"/>
    <dgm:cxn modelId="{EB8FF73C-726B-4A68-97EA-6294884DBB33}" type="presParOf" srcId="{E16970E5-CABA-4D6F-94DF-E3796ACB7D1F}" destId="{6695635D-AF6C-429D-9ABC-F63CFE975EF2}" srcOrd="0" destOrd="0" presId="urn:microsoft.com/office/officeart/2005/8/layout/chevronAccent+Icon"/>
    <dgm:cxn modelId="{650393BD-C911-4754-8457-C8642F233771}" type="presParOf" srcId="{6695635D-AF6C-429D-9ABC-F63CFE975EF2}" destId="{0F3014B3-B4B0-41CD-B0A9-29A8AB4C9625}" srcOrd="0" destOrd="0" presId="urn:microsoft.com/office/officeart/2005/8/layout/chevronAccent+Icon"/>
    <dgm:cxn modelId="{A842B26C-4B71-4883-8309-B2952E6C414C}" type="presParOf" srcId="{6695635D-AF6C-429D-9ABC-F63CFE975EF2}" destId="{1EB1EDAD-6A35-4863-B93D-DAE578B1B290}" srcOrd="1" destOrd="0" presId="urn:microsoft.com/office/officeart/2005/8/layout/chevronAccent+Icon"/>
    <dgm:cxn modelId="{05041C61-C22E-4167-A4B1-09278605B79C}" type="presParOf" srcId="{E16970E5-CABA-4D6F-94DF-E3796ACB7D1F}" destId="{764EBD26-16A7-4970-A037-35C7A2CBAB5A}" srcOrd="1" destOrd="0" presId="urn:microsoft.com/office/officeart/2005/8/layout/chevronAccent+Icon"/>
    <dgm:cxn modelId="{BCCA7906-2F74-4B9D-A272-AA04C2D6F027}" type="presParOf" srcId="{E16970E5-CABA-4D6F-94DF-E3796ACB7D1F}" destId="{A9725A65-CD23-4AD5-A23D-9C542C5D6011}" srcOrd="2" destOrd="0" presId="urn:microsoft.com/office/officeart/2005/8/layout/chevronAccent+Icon"/>
    <dgm:cxn modelId="{70155DF4-DA9B-49C2-B754-5EC5C72AFCAA}" type="presParOf" srcId="{A9725A65-CD23-4AD5-A23D-9C542C5D6011}" destId="{03DB2342-3DB2-4B3B-BACC-1AAB2BACA84C}" srcOrd="0" destOrd="0" presId="urn:microsoft.com/office/officeart/2005/8/layout/chevronAccent+Icon"/>
    <dgm:cxn modelId="{1CEAB16A-B390-4A4E-AE2B-FB99BA8F52C5}" type="presParOf" srcId="{A9725A65-CD23-4AD5-A23D-9C542C5D6011}" destId="{C2A595C9-793C-4982-AAF9-EC5574FCCA36}" srcOrd="1" destOrd="0" presId="urn:microsoft.com/office/officeart/2005/8/layout/chevronAccent+Icon"/>
    <dgm:cxn modelId="{87AED934-970E-4837-AA0B-9CB3F1FA80AE}" type="presParOf" srcId="{E16970E5-CABA-4D6F-94DF-E3796ACB7D1F}" destId="{18413309-3554-4E7A-9544-8D01105DB1C4}" srcOrd="3" destOrd="0" presId="urn:microsoft.com/office/officeart/2005/8/layout/chevronAccent+Icon"/>
    <dgm:cxn modelId="{B4A96CC7-D6D2-497D-9D17-07E5C726062E}" type="presParOf" srcId="{E16970E5-CABA-4D6F-94DF-E3796ACB7D1F}" destId="{A86AC107-13AF-4FCB-A812-6C483C84DA99}" srcOrd="4" destOrd="0" presId="urn:microsoft.com/office/officeart/2005/8/layout/chevronAccent+Icon"/>
    <dgm:cxn modelId="{EC99B91E-6550-4CB0-BE52-075356D550EA}" type="presParOf" srcId="{A86AC107-13AF-4FCB-A812-6C483C84DA99}" destId="{CE54684C-788F-4A05-B80F-1BC6ED88C4F4}" srcOrd="0" destOrd="0" presId="urn:microsoft.com/office/officeart/2005/8/layout/chevronAccent+Icon"/>
    <dgm:cxn modelId="{75EE6147-CCAF-4BC8-BE8B-16C0C34CCC76}" type="presParOf" srcId="{A86AC107-13AF-4FCB-A812-6C483C84DA99}" destId="{B2C255DF-A0B5-4D30-88E2-3A6A46CB59D1}" srcOrd="1" destOrd="0" presId="urn:microsoft.com/office/officeart/2005/8/layout/chevronAccent+Icon"/>
    <dgm:cxn modelId="{33BA912C-82D3-453F-8FAC-225E15AEF3A5}" type="presParOf" srcId="{E16970E5-CABA-4D6F-94DF-E3796ACB7D1F}" destId="{2A0A397A-4871-45C2-926E-5FE8589FDB1E}" srcOrd="5" destOrd="0" presId="urn:microsoft.com/office/officeart/2005/8/layout/chevronAccent+Icon"/>
    <dgm:cxn modelId="{1BC94D2D-BA49-4F24-8A89-1B37DB88AE5B}" type="presParOf" srcId="{E16970E5-CABA-4D6F-94DF-E3796ACB7D1F}" destId="{D8D08B15-F7DB-43DB-A2C9-B3F255024871}" srcOrd="6" destOrd="0" presId="urn:microsoft.com/office/officeart/2005/8/layout/chevronAccent+Icon"/>
    <dgm:cxn modelId="{63D73502-B57D-411F-9529-063E74310BEF}" type="presParOf" srcId="{D8D08B15-F7DB-43DB-A2C9-B3F255024871}" destId="{153DC46A-8A74-499E-A885-07D08FB3C067}" srcOrd="0" destOrd="0" presId="urn:microsoft.com/office/officeart/2005/8/layout/chevronAccent+Icon"/>
    <dgm:cxn modelId="{06B30796-3A49-4C3B-A92C-782CB4ABA58F}" type="presParOf" srcId="{D8D08B15-F7DB-43DB-A2C9-B3F255024871}" destId="{EA808BF5-C416-4E48-B689-945D1BC74678}" srcOrd="1" destOrd="0" presId="urn:microsoft.com/office/officeart/2005/8/layout/chevronAccent+Icon"/>
    <dgm:cxn modelId="{6F13B846-FAA2-42F7-AA19-16DEDB47B9FC}" type="presParOf" srcId="{E16970E5-CABA-4D6F-94DF-E3796ACB7D1F}" destId="{72B7A6DB-A2C5-47B2-8652-43061C4FE682}" srcOrd="7" destOrd="0" presId="urn:microsoft.com/office/officeart/2005/8/layout/chevronAccent+Icon"/>
    <dgm:cxn modelId="{5D6D18E2-6003-400D-9B93-E1C75CC0C966}" type="presParOf" srcId="{E16970E5-CABA-4D6F-94DF-E3796ACB7D1F}" destId="{0AF3F965-4289-4D75-83B6-B3A791D302B3}" srcOrd="8" destOrd="0" presId="urn:microsoft.com/office/officeart/2005/8/layout/chevronAccent+Icon"/>
    <dgm:cxn modelId="{FBA35B07-A13A-4F18-B084-11285EE6B3DE}" type="presParOf" srcId="{0AF3F965-4289-4D75-83B6-B3A791D302B3}" destId="{8AC152A3-40FB-4DBA-A701-B236C580726F}" srcOrd="0" destOrd="0" presId="urn:microsoft.com/office/officeart/2005/8/layout/chevronAccent+Icon"/>
    <dgm:cxn modelId="{BF763431-36EC-4623-BA5A-9DFB2B430892}" type="presParOf" srcId="{0AF3F965-4289-4D75-83B6-B3A791D302B3}" destId="{EC71759F-6298-4647-BCC2-08609A99716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D73BF-02C6-4F6F-9DC1-51CA1BEB86D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6A2F3E-A061-4BA9-9196-AC7950E66CB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Screening</a:t>
          </a:r>
          <a:endParaRPr lang="en-US" b="1" dirty="0"/>
        </a:p>
      </dgm:t>
    </dgm:pt>
    <dgm:pt modelId="{0897B415-DB54-4C54-98B2-E5E7C2BB3BC8}" type="parTrans" cxnId="{3E2ED9D7-FC3C-4A1F-972F-C0A771F3C068}">
      <dgm:prSet/>
      <dgm:spPr/>
      <dgm:t>
        <a:bodyPr/>
        <a:lstStyle/>
        <a:p>
          <a:endParaRPr lang="en-US"/>
        </a:p>
      </dgm:t>
    </dgm:pt>
    <dgm:pt modelId="{3ACDEC7A-F2FA-4D8B-8E29-B899F43CF7CD}" type="sibTrans" cxnId="{3E2ED9D7-FC3C-4A1F-972F-C0A771F3C068}">
      <dgm:prSet/>
      <dgm:spPr/>
      <dgm:t>
        <a:bodyPr/>
        <a:lstStyle/>
        <a:p>
          <a:endParaRPr lang="en-US"/>
        </a:p>
      </dgm:t>
    </dgm:pt>
    <dgm:pt modelId="{0F0862EF-8380-4CA6-8AF1-247C79EAAEF4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Preparation for Treatment</a:t>
          </a:r>
          <a:endParaRPr lang="en-US" b="1" dirty="0"/>
        </a:p>
      </dgm:t>
    </dgm:pt>
    <dgm:pt modelId="{B2F03508-9747-407F-81AA-53E49EBAC370}" type="parTrans" cxnId="{E9039629-02D2-475D-9F2E-8AB0FAF296BD}">
      <dgm:prSet/>
      <dgm:spPr/>
      <dgm:t>
        <a:bodyPr/>
        <a:lstStyle/>
        <a:p>
          <a:endParaRPr lang="en-US"/>
        </a:p>
      </dgm:t>
    </dgm:pt>
    <dgm:pt modelId="{69045D70-760F-4E96-9825-7F80D5361CD6}" type="sibTrans" cxnId="{E9039629-02D2-475D-9F2E-8AB0FAF296BD}">
      <dgm:prSet/>
      <dgm:spPr/>
      <dgm:t>
        <a:bodyPr/>
        <a:lstStyle/>
        <a:p>
          <a:endParaRPr lang="en-US"/>
        </a:p>
      </dgm:t>
    </dgm:pt>
    <dgm:pt modelId="{C05D625D-7D15-4147-BB19-F294B076373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Treatment Monitoring</a:t>
          </a:r>
          <a:endParaRPr lang="en-US" b="1" dirty="0"/>
        </a:p>
      </dgm:t>
    </dgm:pt>
    <dgm:pt modelId="{32EAA2D6-D279-4BB3-B3AE-185ACF7923D8}" type="parTrans" cxnId="{2C10454B-619B-42D0-A028-875A45ACCA6C}">
      <dgm:prSet/>
      <dgm:spPr/>
      <dgm:t>
        <a:bodyPr/>
        <a:lstStyle/>
        <a:p>
          <a:endParaRPr lang="en-US"/>
        </a:p>
      </dgm:t>
    </dgm:pt>
    <dgm:pt modelId="{700A76F3-DF9A-4A4B-8454-31B47F70A2D4}" type="sibTrans" cxnId="{2C10454B-619B-42D0-A028-875A45ACCA6C}">
      <dgm:prSet/>
      <dgm:spPr/>
      <dgm:t>
        <a:bodyPr/>
        <a:lstStyle/>
        <a:p>
          <a:endParaRPr lang="en-US"/>
        </a:p>
      </dgm:t>
    </dgm:pt>
    <dgm:pt modelId="{3AD212FA-EE7E-44BA-85E4-DADF5C22471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Outcome</a:t>
          </a:r>
          <a:endParaRPr lang="en-US" b="1" dirty="0"/>
        </a:p>
      </dgm:t>
    </dgm:pt>
    <dgm:pt modelId="{4A68C12A-2062-46EB-ACD8-157C87C83B8C}" type="parTrans" cxnId="{A69A4A37-12CE-4A89-9963-DECAC359D7FE}">
      <dgm:prSet/>
      <dgm:spPr/>
      <dgm:t>
        <a:bodyPr/>
        <a:lstStyle/>
        <a:p>
          <a:endParaRPr lang="en-US"/>
        </a:p>
      </dgm:t>
    </dgm:pt>
    <dgm:pt modelId="{DF10830F-15CF-4B72-A58B-4A5A98FBEA54}" type="sibTrans" cxnId="{A69A4A37-12CE-4A89-9963-DECAC359D7FE}">
      <dgm:prSet/>
      <dgm:spPr/>
      <dgm:t>
        <a:bodyPr/>
        <a:lstStyle/>
        <a:p>
          <a:endParaRPr lang="en-US"/>
        </a:p>
      </dgm:t>
    </dgm:pt>
    <dgm:pt modelId="{D3B97B4C-D938-497E-9296-8CCB8F18E7F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Confirmation</a:t>
          </a:r>
          <a:r>
            <a:rPr lang="en-US" b="1" baseline="0" dirty="0" smtClean="0"/>
            <a:t> of Active Infection </a:t>
          </a:r>
          <a:endParaRPr lang="en-US" b="1" dirty="0"/>
        </a:p>
      </dgm:t>
    </dgm:pt>
    <dgm:pt modelId="{5447E82C-B1D7-470A-92C3-A5ACCC0443FC}" type="sibTrans" cxnId="{D7889E19-9ACF-4343-88E8-5C820C3349CB}">
      <dgm:prSet/>
      <dgm:spPr/>
      <dgm:t>
        <a:bodyPr/>
        <a:lstStyle/>
        <a:p>
          <a:endParaRPr lang="en-US"/>
        </a:p>
      </dgm:t>
    </dgm:pt>
    <dgm:pt modelId="{1CADB5D1-BCA7-417A-87AA-67F8EA541BCC}" type="parTrans" cxnId="{D7889E19-9ACF-4343-88E8-5C820C3349CB}">
      <dgm:prSet/>
      <dgm:spPr/>
      <dgm:t>
        <a:bodyPr/>
        <a:lstStyle/>
        <a:p>
          <a:endParaRPr lang="en-US"/>
        </a:p>
      </dgm:t>
    </dgm:pt>
    <dgm:pt modelId="{4883A1C4-FB58-4C49-B472-92BB4BC68C72}" type="pres">
      <dgm:prSet presAssocID="{8BFD73BF-02C6-4F6F-9DC1-51CA1BEB86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97D1B-F13E-4244-ACE0-7C05B9ECE446}" type="pres">
      <dgm:prSet presAssocID="{366A2F3E-A061-4BA9-9196-AC7950E66CB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6718C-00C0-4C53-979A-42B2607C5072}" type="pres">
      <dgm:prSet presAssocID="{3ACDEC7A-F2FA-4D8B-8E29-B899F43CF7CD}" presName="parTxOnlySpace" presStyleCnt="0"/>
      <dgm:spPr/>
    </dgm:pt>
    <dgm:pt modelId="{141C9081-5A11-4D11-859D-F3542E7E601C}" type="pres">
      <dgm:prSet presAssocID="{D3B97B4C-D938-497E-9296-8CCB8F18E7F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39B34-8C73-4E97-B23C-7C463049F8FD}" type="pres">
      <dgm:prSet presAssocID="{5447E82C-B1D7-470A-92C3-A5ACCC0443FC}" presName="parTxOnlySpace" presStyleCnt="0"/>
      <dgm:spPr/>
    </dgm:pt>
    <dgm:pt modelId="{0FB38E48-3AF8-46BF-9FEA-FFC3FAA575D8}" type="pres">
      <dgm:prSet presAssocID="{0F0862EF-8380-4CA6-8AF1-247C79EAAEF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DDBC3-8A5C-40D2-A28D-DA20450CB800}" type="pres">
      <dgm:prSet presAssocID="{69045D70-760F-4E96-9825-7F80D5361CD6}" presName="parTxOnlySpace" presStyleCnt="0"/>
      <dgm:spPr/>
    </dgm:pt>
    <dgm:pt modelId="{F016DF4E-40AB-4C2F-8C0A-245961E85583}" type="pres">
      <dgm:prSet presAssocID="{C05D625D-7D15-4147-BB19-F294B07637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8F107-D934-4A3A-8BF3-D2AEAD863A57}" type="pres">
      <dgm:prSet presAssocID="{700A76F3-DF9A-4A4B-8454-31B47F70A2D4}" presName="parTxOnlySpace" presStyleCnt="0"/>
      <dgm:spPr/>
    </dgm:pt>
    <dgm:pt modelId="{AC192C73-7351-4433-80BA-FBE087E43CAD}" type="pres">
      <dgm:prSet presAssocID="{3AD212FA-EE7E-44BA-85E4-DADF5C22471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A047F-6121-445F-B322-3EB3E0D6E23F}" type="presOf" srcId="{8BFD73BF-02C6-4F6F-9DC1-51CA1BEB86D0}" destId="{4883A1C4-FB58-4C49-B472-92BB4BC68C72}" srcOrd="0" destOrd="0" presId="urn:microsoft.com/office/officeart/2005/8/layout/chevron1"/>
    <dgm:cxn modelId="{7F7EAF85-ECF2-4240-BAA4-6CF121105E17}" type="presOf" srcId="{0F0862EF-8380-4CA6-8AF1-247C79EAAEF4}" destId="{0FB38E48-3AF8-46BF-9FEA-FFC3FAA575D8}" srcOrd="0" destOrd="0" presId="urn:microsoft.com/office/officeart/2005/8/layout/chevron1"/>
    <dgm:cxn modelId="{9F4393E7-7F2E-4CDF-AAA1-0080AF2BA0D0}" type="presOf" srcId="{3AD212FA-EE7E-44BA-85E4-DADF5C224719}" destId="{AC192C73-7351-4433-80BA-FBE087E43CAD}" srcOrd="0" destOrd="0" presId="urn:microsoft.com/office/officeart/2005/8/layout/chevron1"/>
    <dgm:cxn modelId="{A69A4A37-12CE-4A89-9963-DECAC359D7FE}" srcId="{8BFD73BF-02C6-4F6F-9DC1-51CA1BEB86D0}" destId="{3AD212FA-EE7E-44BA-85E4-DADF5C224719}" srcOrd="4" destOrd="0" parTransId="{4A68C12A-2062-46EB-ACD8-157C87C83B8C}" sibTransId="{DF10830F-15CF-4B72-A58B-4A5A98FBEA54}"/>
    <dgm:cxn modelId="{9C75910D-A085-4E61-B7AD-6B7F21E225C8}" type="presOf" srcId="{D3B97B4C-D938-497E-9296-8CCB8F18E7F5}" destId="{141C9081-5A11-4D11-859D-F3542E7E601C}" srcOrd="0" destOrd="0" presId="urn:microsoft.com/office/officeart/2005/8/layout/chevron1"/>
    <dgm:cxn modelId="{3E2ED9D7-FC3C-4A1F-972F-C0A771F3C068}" srcId="{8BFD73BF-02C6-4F6F-9DC1-51CA1BEB86D0}" destId="{366A2F3E-A061-4BA9-9196-AC7950E66CBE}" srcOrd="0" destOrd="0" parTransId="{0897B415-DB54-4C54-98B2-E5E7C2BB3BC8}" sibTransId="{3ACDEC7A-F2FA-4D8B-8E29-B899F43CF7CD}"/>
    <dgm:cxn modelId="{45956DF5-4265-4A35-8A1E-DD4560E214C8}" type="presOf" srcId="{C05D625D-7D15-4147-BB19-F294B0763737}" destId="{F016DF4E-40AB-4C2F-8C0A-245961E85583}" srcOrd="0" destOrd="0" presId="urn:microsoft.com/office/officeart/2005/8/layout/chevron1"/>
    <dgm:cxn modelId="{0394F8AD-D11B-4CE5-86F1-EB26EA5D10C5}" type="presOf" srcId="{366A2F3E-A061-4BA9-9196-AC7950E66CBE}" destId="{35197D1B-F13E-4244-ACE0-7C05B9ECE446}" srcOrd="0" destOrd="0" presId="urn:microsoft.com/office/officeart/2005/8/layout/chevron1"/>
    <dgm:cxn modelId="{2C10454B-619B-42D0-A028-875A45ACCA6C}" srcId="{8BFD73BF-02C6-4F6F-9DC1-51CA1BEB86D0}" destId="{C05D625D-7D15-4147-BB19-F294B0763737}" srcOrd="3" destOrd="0" parTransId="{32EAA2D6-D279-4BB3-B3AE-185ACF7923D8}" sibTransId="{700A76F3-DF9A-4A4B-8454-31B47F70A2D4}"/>
    <dgm:cxn modelId="{D7889E19-9ACF-4343-88E8-5C820C3349CB}" srcId="{8BFD73BF-02C6-4F6F-9DC1-51CA1BEB86D0}" destId="{D3B97B4C-D938-497E-9296-8CCB8F18E7F5}" srcOrd="1" destOrd="0" parTransId="{1CADB5D1-BCA7-417A-87AA-67F8EA541BCC}" sibTransId="{5447E82C-B1D7-470A-92C3-A5ACCC0443FC}"/>
    <dgm:cxn modelId="{E9039629-02D2-475D-9F2E-8AB0FAF296BD}" srcId="{8BFD73BF-02C6-4F6F-9DC1-51CA1BEB86D0}" destId="{0F0862EF-8380-4CA6-8AF1-247C79EAAEF4}" srcOrd="2" destOrd="0" parTransId="{B2F03508-9747-407F-81AA-53E49EBAC370}" sibTransId="{69045D70-760F-4E96-9825-7F80D5361CD6}"/>
    <dgm:cxn modelId="{32611D97-B968-4322-A490-4FE3BBAE1008}" type="presParOf" srcId="{4883A1C4-FB58-4C49-B472-92BB4BC68C72}" destId="{35197D1B-F13E-4244-ACE0-7C05B9ECE446}" srcOrd="0" destOrd="0" presId="urn:microsoft.com/office/officeart/2005/8/layout/chevron1"/>
    <dgm:cxn modelId="{03797336-B669-4DDD-B630-C5893C7B0C7C}" type="presParOf" srcId="{4883A1C4-FB58-4C49-B472-92BB4BC68C72}" destId="{1126718C-00C0-4C53-979A-42B2607C5072}" srcOrd="1" destOrd="0" presId="urn:microsoft.com/office/officeart/2005/8/layout/chevron1"/>
    <dgm:cxn modelId="{A8D2A019-40B2-477C-B127-89CE5F84CAA5}" type="presParOf" srcId="{4883A1C4-FB58-4C49-B472-92BB4BC68C72}" destId="{141C9081-5A11-4D11-859D-F3542E7E601C}" srcOrd="2" destOrd="0" presId="urn:microsoft.com/office/officeart/2005/8/layout/chevron1"/>
    <dgm:cxn modelId="{DC176C20-4993-4F3E-A23D-7B5EB43D8029}" type="presParOf" srcId="{4883A1C4-FB58-4C49-B472-92BB4BC68C72}" destId="{7D439B34-8C73-4E97-B23C-7C463049F8FD}" srcOrd="3" destOrd="0" presId="urn:microsoft.com/office/officeart/2005/8/layout/chevron1"/>
    <dgm:cxn modelId="{C20E3476-04C4-474C-B3A1-A964A4F28BF9}" type="presParOf" srcId="{4883A1C4-FB58-4C49-B472-92BB4BC68C72}" destId="{0FB38E48-3AF8-46BF-9FEA-FFC3FAA575D8}" srcOrd="4" destOrd="0" presId="urn:microsoft.com/office/officeart/2005/8/layout/chevron1"/>
    <dgm:cxn modelId="{DBFFBBE5-42C5-462C-8B36-29A02E76EDCB}" type="presParOf" srcId="{4883A1C4-FB58-4C49-B472-92BB4BC68C72}" destId="{197DDBC3-8A5C-40D2-A28D-DA20450CB800}" srcOrd="5" destOrd="0" presId="urn:microsoft.com/office/officeart/2005/8/layout/chevron1"/>
    <dgm:cxn modelId="{7C2B655F-1B3D-47AA-84C5-884AE62057E1}" type="presParOf" srcId="{4883A1C4-FB58-4C49-B472-92BB4BC68C72}" destId="{F016DF4E-40AB-4C2F-8C0A-245961E85583}" srcOrd="6" destOrd="0" presId="urn:microsoft.com/office/officeart/2005/8/layout/chevron1"/>
    <dgm:cxn modelId="{A63D99E5-B779-4734-8C20-23307D89E2A1}" type="presParOf" srcId="{4883A1C4-FB58-4C49-B472-92BB4BC68C72}" destId="{39B8F107-D934-4A3A-8BF3-D2AEAD863A57}" srcOrd="7" destOrd="0" presId="urn:microsoft.com/office/officeart/2005/8/layout/chevron1"/>
    <dgm:cxn modelId="{AA7D328B-0FC2-42F2-BC5E-7C022FD87997}" type="presParOf" srcId="{4883A1C4-FB58-4C49-B472-92BB4BC68C72}" destId="{AC192C73-7351-4433-80BA-FBE087E43CA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E0E627-07B9-4DB6-BE11-1EE7E85E802B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4DB1BA-68BB-407F-A616-1BC8A92DFC2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Anti HCV +</a:t>
          </a:r>
          <a:endParaRPr lang="en-US" sz="1400" b="1" dirty="0"/>
        </a:p>
      </dgm:t>
    </dgm:pt>
    <dgm:pt modelId="{A0734AA4-3CAF-436A-82CA-8E57ECB7EDC2}" type="parTrans" cxnId="{1F8D6D5A-52CA-4886-9155-4A561BC2F550}">
      <dgm:prSet/>
      <dgm:spPr/>
      <dgm:t>
        <a:bodyPr/>
        <a:lstStyle/>
        <a:p>
          <a:endParaRPr lang="en-US"/>
        </a:p>
      </dgm:t>
    </dgm:pt>
    <dgm:pt modelId="{404E317E-B20F-460C-95AC-C4A657632CB8}" type="sibTrans" cxnId="{1F8D6D5A-52CA-4886-9155-4A561BC2F55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16D12E7-E4E1-444D-A661-85869220152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smtClean="0"/>
            <a:t>CONFIRMATORY TEST</a:t>
          </a:r>
        </a:p>
        <a:p>
          <a:r>
            <a:rPr lang="en-US" sz="1100" b="1" dirty="0" smtClean="0"/>
            <a:t>HCV RNA +</a:t>
          </a:r>
          <a:endParaRPr lang="en-US" sz="1100" b="1" dirty="0"/>
        </a:p>
      </dgm:t>
    </dgm:pt>
    <dgm:pt modelId="{583AFA55-9576-43F8-92BB-E34BF022AF1D}" type="parTrans" cxnId="{DBFDAD87-B7F8-4901-B94C-7483B3E989CC}">
      <dgm:prSet/>
      <dgm:spPr/>
      <dgm:t>
        <a:bodyPr/>
        <a:lstStyle/>
        <a:p>
          <a:endParaRPr lang="en-US"/>
        </a:p>
      </dgm:t>
    </dgm:pt>
    <dgm:pt modelId="{7F2103C3-0D56-4927-A644-7AE9689BACFB}" type="sibTrans" cxnId="{DBFDAD87-B7F8-4901-B94C-7483B3E989C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2770FD9-F976-4CA2-8589-4F0AF396EF8A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Physician consultation</a:t>
          </a:r>
          <a:endParaRPr lang="en-US" dirty="0"/>
        </a:p>
      </dgm:t>
    </dgm:pt>
    <dgm:pt modelId="{AF40D5F7-7043-48F2-9240-69C3F8DA74D3}" type="parTrans" cxnId="{AB616A64-3E03-416E-883E-5494B50E7FED}">
      <dgm:prSet/>
      <dgm:spPr/>
      <dgm:t>
        <a:bodyPr/>
        <a:lstStyle/>
        <a:p>
          <a:endParaRPr lang="en-US"/>
        </a:p>
      </dgm:t>
    </dgm:pt>
    <dgm:pt modelId="{7E8639F2-EE3E-4623-85AC-A484BC3E5B49}" type="sibTrans" cxnId="{AB616A64-3E03-416E-883E-5494B50E7FE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1F1E710-D2FB-4842-9BE0-1FDA3F635B8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Alt, </a:t>
          </a:r>
          <a:r>
            <a:rPr lang="en-US" b="1" dirty="0" err="1" smtClean="0"/>
            <a:t>Ast</a:t>
          </a:r>
          <a:r>
            <a:rPr lang="en-US" b="1" dirty="0" smtClean="0"/>
            <a:t>, </a:t>
          </a:r>
          <a:r>
            <a:rPr lang="en-US" b="1" dirty="0" err="1" smtClean="0"/>
            <a:t>Cbc</a:t>
          </a:r>
          <a:r>
            <a:rPr lang="en-US" b="1" dirty="0" smtClean="0"/>
            <a:t> (FIB4)</a:t>
          </a:r>
          <a:endParaRPr lang="en-US" b="1" dirty="0"/>
        </a:p>
      </dgm:t>
    </dgm:pt>
    <dgm:pt modelId="{857EC59E-039B-48D2-8362-EB52999AA9BE}" type="parTrans" cxnId="{A8D1D5B7-2066-4FE1-BE39-733636339C39}">
      <dgm:prSet/>
      <dgm:spPr/>
      <dgm:t>
        <a:bodyPr/>
        <a:lstStyle/>
        <a:p>
          <a:endParaRPr lang="en-US"/>
        </a:p>
      </dgm:t>
    </dgm:pt>
    <dgm:pt modelId="{408A934D-1970-4053-AED0-E1C027B28F5D}" type="sibTrans" cxnId="{A8D1D5B7-2066-4FE1-BE39-733636339C3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0411C7D-0C48-4BE3-A129-5269AAE4386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smtClean="0"/>
            <a:t>HCV GEN, </a:t>
          </a:r>
          <a:r>
            <a:rPr lang="en-US" sz="1100" b="1" i="0" dirty="0" err="1" smtClean="0"/>
            <a:t>HBsAg</a:t>
          </a:r>
          <a:r>
            <a:rPr lang="en-US" sz="1100" b="1" i="0" dirty="0" smtClean="0"/>
            <a:t>, HB Core total, G-GT</a:t>
          </a:r>
          <a:r>
            <a:rPr lang="en-US" sz="1100" b="1" dirty="0" smtClean="0"/>
            <a:t> </a:t>
          </a:r>
          <a:r>
            <a:rPr lang="ka-GE" sz="1100" b="1" dirty="0" smtClean="0"/>
            <a:t>, </a:t>
          </a:r>
          <a:r>
            <a:rPr lang="en-US" sz="1100" b="1" dirty="0" smtClean="0"/>
            <a:t>ALP, BIL, CR, GL, ALB, INR, TSH (If Interferon) Ultrasound</a:t>
          </a:r>
          <a:endParaRPr lang="en-US" sz="1100" b="1" dirty="0"/>
        </a:p>
      </dgm:t>
    </dgm:pt>
    <dgm:pt modelId="{94174654-2DF3-47CA-B95F-A256302380F8}" type="parTrans" cxnId="{78D9F083-82B2-4694-A911-BB0EA3D28DFF}">
      <dgm:prSet/>
      <dgm:spPr/>
      <dgm:t>
        <a:bodyPr/>
        <a:lstStyle/>
        <a:p>
          <a:endParaRPr lang="en-US"/>
        </a:p>
      </dgm:t>
    </dgm:pt>
    <dgm:pt modelId="{EE4CD1E6-5B43-4A4E-AA4B-006B94D65813}" type="sibTrans" cxnId="{78D9F083-82B2-4694-A911-BB0EA3D28DF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D271D67-7E53-4A99-8511-399927D7166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Physician consultation, Form NIV-100/a</a:t>
          </a:r>
          <a:endParaRPr lang="en-US" b="1" dirty="0"/>
        </a:p>
      </dgm:t>
    </dgm:pt>
    <dgm:pt modelId="{4D53D7C5-05D3-4E36-9A32-2FAF1BC5FED2}" type="parTrans" cxnId="{D02DB453-7332-4443-964B-BEB6158FBA26}">
      <dgm:prSet/>
      <dgm:spPr/>
      <dgm:t>
        <a:bodyPr/>
        <a:lstStyle/>
        <a:p>
          <a:endParaRPr lang="en-US"/>
        </a:p>
      </dgm:t>
    </dgm:pt>
    <dgm:pt modelId="{D7013D6D-9E76-49CD-9CD2-606CEFF735D3}" type="sibTrans" cxnId="{D02DB453-7332-4443-964B-BEB6158FBA26}">
      <dgm:prSet/>
      <dgm:spPr/>
      <dgm:t>
        <a:bodyPr/>
        <a:lstStyle/>
        <a:p>
          <a:endParaRPr lang="en-US"/>
        </a:p>
      </dgm:t>
    </dgm:pt>
    <dgm:pt modelId="{6D9EA08D-1F4C-4A05-8C1D-704392976015}" type="pres">
      <dgm:prSet presAssocID="{8EE0E627-07B9-4DB6-BE11-1EE7E85E802B}" presName="diagram" presStyleCnt="0">
        <dgm:presLayoutVars>
          <dgm:dir/>
          <dgm:resizeHandles/>
        </dgm:presLayoutVars>
      </dgm:prSet>
      <dgm:spPr/>
    </dgm:pt>
    <dgm:pt modelId="{3003FDB1-6D64-4B2F-A67E-EBDFC15D4DED}" type="pres">
      <dgm:prSet presAssocID="{C64DB1BA-68BB-407F-A616-1BC8A92DFC2D}" presName="firstNode" presStyleLbl="node1" presStyleIdx="0" presStyleCnt="6" custScaleX="74173" custScaleY="75416" custLinFactNeighborX="-8200" custLinFactNeighborY="-8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511D7-5EAF-4F06-B869-9556C49AF53C}" type="pres">
      <dgm:prSet presAssocID="{404E317E-B20F-460C-95AC-C4A657632CB8}" presName="sibTrans" presStyleLbl="sibTrans2D1" presStyleIdx="0" presStyleCnt="5"/>
      <dgm:spPr/>
    </dgm:pt>
    <dgm:pt modelId="{9DC2FA65-785A-4AC9-882C-2F7B4F649ECD}" type="pres">
      <dgm:prSet presAssocID="{A16D12E7-E4E1-444D-A661-858692201526}" presName="middleNode" presStyleCnt="0"/>
      <dgm:spPr/>
    </dgm:pt>
    <dgm:pt modelId="{31377420-1F64-4715-AB9F-6FF9CF966454}" type="pres">
      <dgm:prSet presAssocID="{A16D12E7-E4E1-444D-A661-858692201526}" presName="padding" presStyleLbl="node1" presStyleIdx="0" presStyleCnt="6"/>
      <dgm:spPr/>
    </dgm:pt>
    <dgm:pt modelId="{C08E7C9C-D1F7-44B5-BFE0-FBE160157B40}" type="pres">
      <dgm:prSet presAssocID="{A16D12E7-E4E1-444D-A661-858692201526}" presName="shape" presStyleLbl="node1" presStyleIdx="1" presStyleCnt="6" custScaleX="138977" custScaleY="128657" custLinFactNeighborX="-10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08D1-762D-458C-81B1-201FD8551F25}" type="pres">
      <dgm:prSet presAssocID="{7F2103C3-0D56-4927-A644-7AE9689BACFB}" presName="sibTrans" presStyleLbl="sibTrans2D1" presStyleIdx="1" presStyleCnt="5"/>
      <dgm:spPr/>
    </dgm:pt>
    <dgm:pt modelId="{48F9C1F2-2B8F-43C1-8919-1F1A594EDB94}" type="pres">
      <dgm:prSet presAssocID="{D2770FD9-F976-4CA2-8589-4F0AF396EF8A}" presName="middleNode" presStyleCnt="0"/>
      <dgm:spPr/>
    </dgm:pt>
    <dgm:pt modelId="{50C258B7-2AEA-428B-BB69-0A464EE6F57A}" type="pres">
      <dgm:prSet presAssocID="{D2770FD9-F976-4CA2-8589-4F0AF396EF8A}" presName="padding" presStyleLbl="node1" presStyleIdx="1" presStyleCnt="6"/>
      <dgm:spPr/>
    </dgm:pt>
    <dgm:pt modelId="{EF5D5FD6-7A79-4023-9D4B-540A2B534F92}" type="pres">
      <dgm:prSet presAssocID="{D2770FD9-F976-4CA2-8589-4F0AF396EF8A}" presName="shape" presStyleLbl="node1" presStyleIdx="2" presStyleCnt="6" custScaleX="148756" custScaleY="105863" custLinFactNeighborX="-23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C7C16-A670-4A15-BAC5-440A2603EE61}" type="pres">
      <dgm:prSet presAssocID="{7E8639F2-EE3E-4623-85AC-A484BC3E5B49}" presName="sibTrans" presStyleLbl="sibTrans2D1" presStyleIdx="2" presStyleCnt="5"/>
      <dgm:spPr/>
    </dgm:pt>
    <dgm:pt modelId="{20C6C1CA-5BDA-4D6A-BBA4-8D15728B045D}" type="pres">
      <dgm:prSet presAssocID="{31F1E710-D2FB-4842-9BE0-1FDA3F635B8B}" presName="middleNode" presStyleCnt="0"/>
      <dgm:spPr/>
    </dgm:pt>
    <dgm:pt modelId="{1D1F11B2-8325-42F0-BB00-94C758D86EBD}" type="pres">
      <dgm:prSet presAssocID="{31F1E710-D2FB-4842-9BE0-1FDA3F635B8B}" presName="padding" presStyleLbl="node1" presStyleIdx="2" presStyleCnt="6"/>
      <dgm:spPr/>
    </dgm:pt>
    <dgm:pt modelId="{A99BB8E7-7BE0-488C-AD35-E33673432361}" type="pres">
      <dgm:prSet presAssocID="{31F1E710-D2FB-4842-9BE0-1FDA3F635B8B}" presName="shape" presStyleLbl="node1" presStyleIdx="3" presStyleCnt="6" custScaleX="130344" custLinFactNeighborX="-32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BA925-F450-4330-95F0-4902F43CF772}" type="pres">
      <dgm:prSet presAssocID="{408A934D-1970-4053-AED0-E1C027B28F5D}" presName="sibTrans" presStyleLbl="sibTrans2D1" presStyleIdx="3" presStyleCnt="5"/>
      <dgm:spPr/>
    </dgm:pt>
    <dgm:pt modelId="{B2B527A4-C205-4C8B-A437-377085035B81}" type="pres">
      <dgm:prSet presAssocID="{E0411C7D-0C48-4BE3-A129-5269AAE43860}" presName="middleNode" presStyleCnt="0"/>
      <dgm:spPr/>
    </dgm:pt>
    <dgm:pt modelId="{3DD52026-37FD-4395-97BE-B599B694B4E1}" type="pres">
      <dgm:prSet presAssocID="{E0411C7D-0C48-4BE3-A129-5269AAE43860}" presName="padding" presStyleLbl="node1" presStyleIdx="3" presStyleCnt="6"/>
      <dgm:spPr/>
    </dgm:pt>
    <dgm:pt modelId="{8B5537C1-3733-4120-A17A-5F117A35C9DE}" type="pres">
      <dgm:prSet presAssocID="{E0411C7D-0C48-4BE3-A129-5269AAE43860}" presName="shape" presStyleLbl="node1" presStyleIdx="4" presStyleCnt="6" custScaleX="191598" custScaleY="144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A6A51-5948-495E-B033-083934767E7C}" type="pres">
      <dgm:prSet presAssocID="{EE4CD1E6-5B43-4A4E-AA4B-006B94D65813}" presName="sibTrans" presStyleLbl="sibTrans2D1" presStyleIdx="4" presStyleCnt="5"/>
      <dgm:spPr/>
    </dgm:pt>
    <dgm:pt modelId="{4E794B70-2E30-4F16-BC73-F2675A36DBBF}" type="pres">
      <dgm:prSet presAssocID="{1D271D67-7E53-4A99-8511-399927D71664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3CD509FD-CC57-4242-8F55-2B5603A4F403}" type="presOf" srcId="{D2770FD9-F976-4CA2-8589-4F0AF396EF8A}" destId="{EF5D5FD6-7A79-4023-9D4B-540A2B534F92}" srcOrd="0" destOrd="0" presId="urn:microsoft.com/office/officeart/2005/8/layout/bProcess2"/>
    <dgm:cxn modelId="{00960E16-2C7C-4FEA-9B5B-A203A3FF6C67}" type="presOf" srcId="{8EE0E627-07B9-4DB6-BE11-1EE7E85E802B}" destId="{6D9EA08D-1F4C-4A05-8C1D-704392976015}" srcOrd="0" destOrd="0" presId="urn:microsoft.com/office/officeart/2005/8/layout/bProcess2"/>
    <dgm:cxn modelId="{D02DB453-7332-4443-964B-BEB6158FBA26}" srcId="{8EE0E627-07B9-4DB6-BE11-1EE7E85E802B}" destId="{1D271D67-7E53-4A99-8511-399927D71664}" srcOrd="5" destOrd="0" parTransId="{4D53D7C5-05D3-4E36-9A32-2FAF1BC5FED2}" sibTransId="{D7013D6D-9E76-49CD-9CD2-606CEFF735D3}"/>
    <dgm:cxn modelId="{D2A6B4C8-560F-4D2F-9D4F-7B2BC1436B52}" type="presOf" srcId="{A16D12E7-E4E1-444D-A661-858692201526}" destId="{C08E7C9C-D1F7-44B5-BFE0-FBE160157B40}" srcOrd="0" destOrd="0" presId="urn:microsoft.com/office/officeart/2005/8/layout/bProcess2"/>
    <dgm:cxn modelId="{1F8D6D5A-52CA-4886-9155-4A561BC2F550}" srcId="{8EE0E627-07B9-4DB6-BE11-1EE7E85E802B}" destId="{C64DB1BA-68BB-407F-A616-1BC8A92DFC2D}" srcOrd="0" destOrd="0" parTransId="{A0734AA4-3CAF-436A-82CA-8E57ECB7EDC2}" sibTransId="{404E317E-B20F-460C-95AC-C4A657632CB8}"/>
    <dgm:cxn modelId="{A3C74C36-CE51-454C-B89C-E273C7B71464}" type="presOf" srcId="{31F1E710-D2FB-4842-9BE0-1FDA3F635B8B}" destId="{A99BB8E7-7BE0-488C-AD35-E33673432361}" srcOrd="0" destOrd="0" presId="urn:microsoft.com/office/officeart/2005/8/layout/bProcess2"/>
    <dgm:cxn modelId="{D7CC404C-394B-46AC-ABB8-E6288F0C46B1}" type="presOf" srcId="{C64DB1BA-68BB-407F-A616-1BC8A92DFC2D}" destId="{3003FDB1-6D64-4B2F-A67E-EBDFC15D4DED}" srcOrd="0" destOrd="0" presId="urn:microsoft.com/office/officeart/2005/8/layout/bProcess2"/>
    <dgm:cxn modelId="{F14F4267-D451-48F5-ADE6-023960E50179}" type="presOf" srcId="{E0411C7D-0C48-4BE3-A129-5269AAE43860}" destId="{8B5537C1-3733-4120-A17A-5F117A35C9DE}" srcOrd="0" destOrd="0" presId="urn:microsoft.com/office/officeart/2005/8/layout/bProcess2"/>
    <dgm:cxn modelId="{DE2017AC-AC70-4D5B-B2EE-CF0F3CC331FD}" type="presOf" srcId="{EE4CD1E6-5B43-4A4E-AA4B-006B94D65813}" destId="{CA1A6A51-5948-495E-B033-083934767E7C}" srcOrd="0" destOrd="0" presId="urn:microsoft.com/office/officeart/2005/8/layout/bProcess2"/>
    <dgm:cxn modelId="{DBFDAD87-B7F8-4901-B94C-7483B3E989CC}" srcId="{8EE0E627-07B9-4DB6-BE11-1EE7E85E802B}" destId="{A16D12E7-E4E1-444D-A661-858692201526}" srcOrd="1" destOrd="0" parTransId="{583AFA55-9576-43F8-92BB-E34BF022AF1D}" sibTransId="{7F2103C3-0D56-4927-A644-7AE9689BACFB}"/>
    <dgm:cxn modelId="{9D7D7F38-3BE8-4216-B2D9-C24F3067DE93}" type="presOf" srcId="{1D271D67-7E53-4A99-8511-399927D71664}" destId="{4E794B70-2E30-4F16-BC73-F2675A36DBBF}" srcOrd="0" destOrd="0" presId="urn:microsoft.com/office/officeart/2005/8/layout/bProcess2"/>
    <dgm:cxn modelId="{2E1CA10D-0765-423D-BEC1-BEFA778B57FE}" type="presOf" srcId="{7E8639F2-EE3E-4623-85AC-A484BC3E5B49}" destId="{AF6C7C16-A670-4A15-BAC5-440A2603EE61}" srcOrd="0" destOrd="0" presId="urn:microsoft.com/office/officeart/2005/8/layout/bProcess2"/>
    <dgm:cxn modelId="{AB616A64-3E03-416E-883E-5494B50E7FED}" srcId="{8EE0E627-07B9-4DB6-BE11-1EE7E85E802B}" destId="{D2770FD9-F976-4CA2-8589-4F0AF396EF8A}" srcOrd="2" destOrd="0" parTransId="{AF40D5F7-7043-48F2-9240-69C3F8DA74D3}" sibTransId="{7E8639F2-EE3E-4623-85AC-A484BC3E5B49}"/>
    <dgm:cxn modelId="{78D9F083-82B2-4694-A911-BB0EA3D28DFF}" srcId="{8EE0E627-07B9-4DB6-BE11-1EE7E85E802B}" destId="{E0411C7D-0C48-4BE3-A129-5269AAE43860}" srcOrd="4" destOrd="0" parTransId="{94174654-2DF3-47CA-B95F-A256302380F8}" sibTransId="{EE4CD1E6-5B43-4A4E-AA4B-006B94D65813}"/>
    <dgm:cxn modelId="{A8D1D5B7-2066-4FE1-BE39-733636339C39}" srcId="{8EE0E627-07B9-4DB6-BE11-1EE7E85E802B}" destId="{31F1E710-D2FB-4842-9BE0-1FDA3F635B8B}" srcOrd="3" destOrd="0" parTransId="{857EC59E-039B-48D2-8362-EB52999AA9BE}" sibTransId="{408A934D-1970-4053-AED0-E1C027B28F5D}"/>
    <dgm:cxn modelId="{FE6166F9-A981-44F8-B7FD-A91D7F4C87DC}" type="presOf" srcId="{404E317E-B20F-460C-95AC-C4A657632CB8}" destId="{DA4511D7-5EAF-4F06-B869-9556C49AF53C}" srcOrd="0" destOrd="0" presId="urn:microsoft.com/office/officeart/2005/8/layout/bProcess2"/>
    <dgm:cxn modelId="{512999FA-E25A-4C3C-A861-C7BE7BC7DECF}" type="presOf" srcId="{7F2103C3-0D56-4927-A644-7AE9689BACFB}" destId="{AFB008D1-762D-458C-81B1-201FD8551F25}" srcOrd="0" destOrd="0" presId="urn:microsoft.com/office/officeart/2005/8/layout/bProcess2"/>
    <dgm:cxn modelId="{B1004139-921F-4CF4-ADDE-AB479CF2CB7D}" type="presOf" srcId="{408A934D-1970-4053-AED0-E1C027B28F5D}" destId="{139BA925-F450-4330-95F0-4902F43CF772}" srcOrd="0" destOrd="0" presId="urn:microsoft.com/office/officeart/2005/8/layout/bProcess2"/>
    <dgm:cxn modelId="{FDF9DA59-E10A-4981-ABE2-4F9D20059278}" type="presParOf" srcId="{6D9EA08D-1F4C-4A05-8C1D-704392976015}" destId="{3003FDB1-6D64-4B2F-A67E-EBDFC15D4DED}" srcOrd="0" destOrd="0" presId="urn:microsoft.com/office/officeart/2005/8/layout/bProcess2"/>
    <dgm:cxn modelId="{E5122E72-085C-431E-AE66-3E4FD6279333}" type="presParOf" srcId="{6D9EA08D-1F4C-4A05-8C1D-704392976015}" destId="{DA4511D7-5EAF-4F06-B869-9556C49AF53C}" srcOrd="1" destOrd="0" presId="urn:microsoft.com/office/officeart/2005/8/layout/bProcess2"/>
    <dgm:cxn modelId="{49865800-DE64-456F-8833-5E5EDBBA4202}" type="presParOf" srcId="{6D9EA08D-1F4C-4A05-8C1D-704392976015}" destId="{9DC2FA65-785A-4AC9-882C-2F7B4F649ECD}" srcOrd="2" destOrd="0" presId="urn:microsoft.com/office/officeart/2005/8/layout/bProcess2"/>
    <dgm:cxn modelId="{A2745F56-BB8C-498E-A49B-A86A116F6CC1}" type="presParOf" srcId="{9DC2FA65-785A-4AC9-882C-2F7B4F649ECD}" destId="{31377420-1F64-4715-AB9F-6FF9CF966454}" srcOrd="0" destOrd="0" presId="urn:microsoft.com/office/officeart/2005/8/layout/bProcess2"/>
    <dgm:cxn modelId="{5F9B7CFE-6096-40CA-A2AC-DBC792524046}" type="presParOf" srcId="{9DC2FA65-785A-4AC9-882C-2F7B4F649ECD}" destId="{C08E7C9C-D1F7-44B5-BFE0-FBE160157B40}" srcOrd="1" destOrd="0" presId="urn:microsoft.com/office/officeart/2005/8/layout/bProcess2"/>
    <dgm:cxn modelId="{A6004AE5-E993-468C-A749-D07B0512A8B4}" type="presParOf" srcId="{6D9EA08D-1F4C-4A05-8C1D-704392976015}" destId="{AFB008D1-762D-458C-81B1-201FD8551F25}" srcOrd="3" destOrd="0" presId="urn:microsoft.com/office/officeart/2005/8/layout/bProcess2"/>
    <dgm:cxn modelId="{F35F538D-A824-481D-A4FA-71F401B0D042}" type="presParOf" srcId="{6D9EA08D-1F4C-4A05-8C1D-704392976015}" destId="{48F9C1F2-2B8F-43C1-8919-1F1A594EDB94}" srcOrd="4" destOrd="0" presId="urn:microsoft.com/office/officeart/2005/8/layout/bProcess2"/>
    <dgm:cxn modelId="{D3C31042-0572-44FE-BF84-C4004D05DAA7}" type="presParOf" srcId="{48F9C1F2-2B8F-43C1-8919-1F1A594EDB94}" destId="{50C258B7-2AEA-428B-BB69-0A464EE6F57A}" srcOrd="0" destOrd="0" presId="urn:microsoft.com/office/officeart/2005/8/layout/bProcess2"/>
    <dgm:cxn modelId="{850EDE30-60E0-4322-8DDD-C3C1225A6835}" type="presParOf" srcId="{48F9C1F2-2B8F-43C1-8919-1F1A594EDB94}" destId="{EF5D5FD6-7A79-4023-9D4B-540A2B534F92}" srcOrd="1" destOrd="0" presId="urn:microsoft.com/office/officeart/2005/8/layout/bProcess2"/>
    <dgm:cxn modelId="{833DFA2A-82C5-432D-96A6-29142DE6AD6A}" type="presParOf" srcId="{6D9EA08D-1F4C-4A05-8C1D-704392976015}" destId="{AF6C7C16-A670-4A15-BAC5-440A2603EE61}" srcOrd="5" destOrd="0" presId="urn:microsoft.com/office/officeart/2005/8/layout/bProcess2"/>
    <dgm:cxn modelId="{EA2FC374-409A-42F5-A8B5-EED315D8C42E}" type="presParOf" srcId="{6D9EA08D-1F4C-4A05-8C1D-704392976015}" destId="{20C6C1CA-5BDA-4D6A-BBA4-8D15728B045D}" srcOrd="6" destOrd="0" presId="urn:microsoft.com/office/officeart/2005/8/layout/bProcess2"/>
    <dgm:cxn modelId="{51A76C1F-CC7A-4534-A0A2-92ECB2C055B2}" type="presParOf" srcId="{20C6C1CA-5BDA-4D6A-BBA4-8D15728B045D}" destId="{1D1F11B2-8325-42F0-BB00-94C758D86EBD}" srcOrd="0" destOrd="0" presId="urn:microsoft.com/office/officeart/2005/8/layout/bProcess2"/>
    <dgm:cxn modelId="{62955E97-2B79-46D3-A38B-5CE6F1A40A04}" type="presParOf" srcId="{20C6C1CA-5BDA-4D6A-BBA4-8D15728B045D}" destId="{A99BB8E7-7BE0-488C-AD35-E33673432361}" srcOrd="1" destOrd="0" presId="urn:microsoft.com/office/officeart/2005/8/layout/bProcess2"/>
    <dgm:cxn modelId="{966EDB11-A5D9-46E9-BAFA-A665FD99B326}" type="presParOf" srcId="{6D9EA08D-1F4C-4A05-8C1D-704392976015}" destId="{139BA925-F450-4330-95F0-4902F43CF772}" srcOrd="7" destOrd="0" presId="urn:microsoft.com/office/officeart/2005/8/layout/bProcess2"/>
    <dgm:cxn modelId="{C69CC6F5-AC5C-40C7-BC41-A4DA48726706}" type="presParOf" srcId="{6D9EA08D-1F4C-4A05-8C1D-704392976015}" destId="{B2B527A4-C205-4C8B-A437-377085035B81}" srcOrd="8" destOrd="0" presId="urn:microsoft.com/office/officeart/2005/8/layout/bProcess2"/>
    <dgm:cxn modelId="{3053A53D-362D-48E8-8E0F-24753BBDD104}" type="presParOf" srcId="{B2B527A4-C205-4C8B-A437-377085035B81}" destId="{3DD52026-37FD-4395-97BE-B599B694B4E1}" srcOrd="0" destOrd="0" presId="urn:microsoft.com/office/officeart/2005/8/layout/bProcess2"/>
    <dgm:cxn modelId="{7BA7D7B9-7D0B-47DF-AF23-17E8122FEAFE}" type="presParOf" srcId="{B2B527A4-C205-4C8B-A437-377085035B81}" destId="{8B5537C1-3733-4120-A17A-5F117A35C9DE}" srcOrd="1" destOrd="0" presId="urn:microsoft.com/office/officeart/2005/8/layout/bProcess2"/>
    <dgm:cxn modelId="{7425BE6F-93CC-4B28-B853-308941D44EFB}" type="presParOf" srcId="{6D9EA08D-1F4C-4A05-8C1D-704392976015}" destId="{CA1A6A51-5948-495E-B033-083934767E7C}" srcOrd="9" destOrd="0" presId="urn:microsoft.com/office/officeart/2005/8/layout/bProcess2"/>
    <dgm:cxn modelId="{FB2E6695-49A2-4C41-8D46-E30372F079B2}" type="presParOf" srcId="{6D9EA08D-1F4C-4A05-8C1D-704392976015}" destId="{4E794B70-2E30-4F16-BC73-F2675A36DBBF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78CDF5-B58A-476A-9DB9-30AD1B0448A9}" type="doc">
      <dgm:prSet loTypeId="urn:microsoft.com/office/officeart/2005/8/layout/balance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C5166-2779-436D-8F0E-2F59FF91A660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Screening Module</a:t>
          </a:r>
          <a:endParaRPr lang="en-US" b="1" dirty="0">
            <a:solidFill>
              <a:srgbClr val="C00000"/>
            </a:solidFill>
          </a:endParaRPr>
        </a:p>
      </dgm:t>
    </dgm:pt>
    <dgm:pt modelId="{13E2C9DE-A530-4BF1-85FB-DD4BC9A05F7F}" type="parTrans" cxnId="{0220EC97-2122-47B1-9809-D9CC42A61791}">
      <dgm:prSet/>
      <dgm:spPr/>
      <dgm:t>
        <a:bodyPr/>
        <a:lstStyle/>
        <a:p>
          <a:endParaRPr lang="en-US"/>
        </a:p>
      </dgm:t>
    </dgm:pt>
    <dgm:pt modelId="{E19388AF-E6F9-4D00-9E17-1B408934988C}" type="sibTrans" cxnId="{0220EC97-2122-47B1-9809-D9CC42A61791}">
      <dgm:prSet/>
      <dgm:spPr/>
      <dgm:t>
        <a:bodyPr/>
        <a:lstStyle/>
        <a:p>
          <a:endParaRPr lang="en-US"/>
        </a:p>
      </dgm:t>
    </dgm:pt>
    <dgm:pt modelId="{18795B25-FC98-4B72-97B8-7C9FE9B7244F}">
      <dgm:prSet phldrT="[Text]"/>
      <dgm:spPr/>
      <dgm:t>
        <a:bodyPr/>
        <a:lstStyle/>
        <a:p>
          <a:r>
            <a:rPr lang="en-US" dirty="0" smtClean="0"/>
            <a:t>Screening results</a:t>
          </a:r>
          <a:endParaRPr lang="en-US" dirty="0"/>
        </a:p>
      </dgm:t>
    </dgm:pt>
    <dgm:pt modelId="{4C3ECBF8-35C8-462E-9CE1-1CEF1BBC47D4}" type="parTrans" cxnId="{BBF72C7F-CD7F-437D-A3ED-73F499B860FE}">
      <dgm:prSet/>
      <dgm:spPr/>
      <dgm:t>
        <a:bodyPr/>
        <a:lstStyle/>
        <a:p>
          <a:endParaRPr lang="en-US"/>
        </a:p>
      </dgm:t>
    </dgm:pt>
    <dgm:pt modelId="{3ED722A3-18D9-4E20-A653-ECC8CF8C70AD}" type="sibTrans" cxnId="{BBF72C7F-CD7F-437D-A3ED-73F499B860FE}">
      <dgm:prSet/>
      <dgm:spPr/>
      <dgm:t>
        <a:bodyPr/>
        <a:lstStyle/>
        <a:p>
          <a:endParaRPr lang="en-US"/>
        </a:p>
      </dgm:t>
    </dgm:pt>
    <dgm:pt modelId="{09A2FB44-2DA8-4F50-88F3-8F84DE350A19}">
      <dgm:prSet phldrT="[Text]"/>
      <dgm:spPr/>
      <dgm:t>
        <a:bodyPr/>
        <a:lstStyle/>
        <a:p>
          <a:r>
            <a:rPr lang="en-US" dirty="0" smtClean="0"/>
            <a:t>registration</a:t>
          </a:r>
          <a:endParaRPr lang="en-US" dirty="0"/>
        </a:p>
      </dgm:t>
    </dgm:pt>
    <dgm:pt modelId="{F3F95A11-A195-407F-903D-93205956EEFC}" type="parTrans" cxnId="{89AA2DDE-0898-4187-8C6F-F2656B98B5C7}">
      <dgm:prSet/>
      <dgm:spPr/>
      <dgm:t>
        <a:bodyPr/>
        <a:lstStyle/>
        <a:p>
          <a:endParaRPr lang="en-US"/>
        </a:p>
      </dgm:t>
    </dgm:pt>
    <dgm:pt modelId="{C016D125-EE63-4792-9E30-048566E87515}" type="sibTrans" cxnId="{89AA2DDE-0898-4187-8C6F-F2656B98B5C7}">
      <dgm:prSet/>
      <dgm:spPr/>
      <dgm:t>
        <a:bodyPr/>
        <a:lstStyle/>
        <a:p>
          <a:endParaRPr lang="en-US"/>
        </a:p>
      </dgm:t>
    </dgm:pt>
    <dgm:pt modelId="{21F13646-7A6F-4DF5-998D-2E1F7491F4DC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ELIMC</a:t>
          </a:r>
          <a:endParaRPr lang="en-US" b="1" dirty="0">
            <a:solidFill>
              <a:srgbClr val="C00000"/>
            </a:solidFill>
          </a:endParaRPr>
        </a:p>
      </dgm:t>
    </dgm:pt>
    <dgm:pt modelId="{131DF7D3-58C6-4569-967D-6253CE207A41}" type="parTrans" cxnId="{56386892-A875-40C2-864D-50A67C6E6552}">
      <dgm:prSet/>
      <dgm:spPr/>
      <dgm:t>
        <a:bodyPr/>
        <a:lstStyle/>
        <a:p>
          <a:endParaRPr lang="en-US"/>
        </a:p>
      </dgm:t>
    </dgm:pt>
    <dgm:pt modelId="{6FABD5E0-FCFA-42D8-A56D-CF27FCBB9EF4}" type="sibTrans" cxnId="{56386892-A875-40C2-864D-50A67C6E6552}">
      <dgm:prSet/>
      <dgm:spPr/>
      <dgm:t>
        <a:bodyPr/>
        <a:lstStyle/>
        <a:p>
          <a:endParaRPr lang="en-US"/>
        </a:p>
      </dgm:t>
    </dgm:pt>
    <dgm:pt modelId="{75411B67-A16B-4AB3-8D1E-75F1D743DE90}">
      <dgm:prSet phldrT="[Text]"/>
      <dgm:spPr/>
      <dgm:t>
        <a:bodyPr/>
        <a:lstStyle/>
        <a:p>
          <a:r>
            <a:rPr lang="en-US" dirty="0" smtClean="0"/>
            <a:t>All diagnostic results</a:t>
          </a:r>
          <a:endParaRPr lang="en-US" dirty="0"/>
        </a:p>
      </dgm:t>
    </dgm:pt>
    <dgm:pt modelId="{8C9B117E-D29D-4CD0-BCF7-DA10AAC79F51}" type="parTrans" cxnId="{8184B689-3303-4DCB-B392-4C754103F67C}">
      <dgm:prSet/>
      <dgm:spPr/>
      <dgm:t>
        <a:bodyPr/>
        <a:lstStyle/>
        <a:p>
          <a:endParaRPr lang="en-US"/>
        </a:p>
      </dgm:t>
    </dgm:pt>
    <dgm:pt modelId="{1118799B-194E-47B8-A34D-EEA70722ED62}" type="sibTrans" cxnId="{8184B689-3303-4DCB-B392-4C754103F67C}">
      <dgm:prSet/>
      <dgm:spPr/>
      <dgm:t>
        <a:bodyPr/>
        <a:lstStyle/>
        <a:p>
          <a:endParaRPr lang="en-US"/>
        </a:p>
      </dgm:t>
    </dgm:pt>
    <dgm:pt modelId="{161748F7-770F-4301-BE3B-F49A224C01C8}">
      <dgm:prSet phldrT="[Text]"/>
      <dgm:spPr/>
      <dgm:t>
        <a:bodyPr/>
        <a:lstStyle/>
        <a:p>
          <a:r>
            <a:rPr lang="en-US" dirty="0" smtClean="0"/>
            <a:t>Confirmatory results</a:t>
          </a:r>
          <a:endParaRPr lang="en-US" dirty="0"/>
        </a:p>
      </dgm:t>
    </dgm:pt>
    <dgm:pt modelId="{4FCEE8B1-EAE4-4FF1-A00C-240059DFCD2A}" type="parTrans" cxnId="{DED56BA7-DF39-4CE3-837B-F01666089B53}">
      <dgm:prSet/>
      <dgm:spPr/>
      <dgm:t>
        <a:bodyPr/>
        <a:lstStyle/>
        <a:p>
          <a:endParaRPr lang="en-US"/>
        </a:p>
      </dgm:t>
    </dgm:pt>
    <dgm:pt modelId="{3C5A01DC-6816-4906-8210-F51898387353}" type="sibTrans" cxnId="{DED56BA7-DF39-4CE3-837B-F01666089B53}">
      <dgm:prSet/>
      <dgm:spPr/>
      <dgm:t>
        <a:bodyPr/>
        <a:lstStyle/>
        <a:p>
          <a:endParaRPr lang="en-US"/>
        </a:p>
      </dgm:t>
    </dgm:pt>
    <dgm:pt modelId="{F553359C-C594-49C2-9DE0-7669BAFC6AD5}">
      <dgm:prSet phldrT="[Text]"/>
      <dgm:spPr/>
      <dgm:t>
        <a:bodyPr/>
        <a:lstStyle/>
        <a:p>
          <a:r>
            <a:rPr lang="en-US" dirty="0" smtClean="0"/>
            <a:t>registration</a:t>
          </a:r>
          <a:endParaRPr lang="en-US" dirty="0"/>
        </a:p>
      </dgm:t>
    </dgm:pt>
    <dgm:pt modelId="{60CAA6FA-29D8-43D0-9D14-CE733D25DF88}" type="parTrans" cxnId="{45DEB6E7-22A1-470B-B206-F80E13D6870E}">
      <dgm:prSet/>
      <dgm:spPr/>
      <dgm:t>
        <a:bodyPr/>
        <a:lstStyle/>
        <a:p>
          <a:endParaRPr lang="en-US"/>
        </a:p>
      </dgm:t>
    </dgm:pt>
    <dgm:pt modelId="{F7E5AED0-5D54-46EC-BC7E-C294DB3E7C04}" type="sibTrans" cxnId="{45DEB6E7-22A1-470B-B206-F80E13D6870E}">
      <dgm:prSet/>
      <dgm:spPr/>
      <dgm:t>
        <a:bodyPr/>
        <a:lstStyle/>
        <a:p>
          <a:endParaRPr lang="en-US"/>
        </a:p>
      </dgm:t>
    </dgm:pt>
    <dgm:pt modelId="{C5F255B3-A510-4409-9E12-FB78EB09B235}" type="pres">
      <dgm:prSet presAssocID="{4278CDF5-B58A-476A-9DB9-30AD1B0448A9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1409D149-34F7-422E-B888-2A090CC3DDD2}" type="pres">
      <dgm:prSet presAssocID="{4278CDF5-B58A-476A-9DB9-30AD1B0448A9}" presName="dummyMaxCanvas" presStyleCnt="0"/>
      <dgm:spPr/>
    </dgm:pt>
    <dgm:pt modelId="{000833E0-5792-432E-9E0F-AC738274F80E}" type="pres">
      <dgm:prSet presAssocID="{4278CDF5-B58A-476A-9DB9-30AD1B0448A9}" presName="parentComposite" presStyleCnt="0"/>
      <dgm:spPr/>
    </dgm:pt>
    <dgm:pt modelId="{BFC9FC0B-871F-44B9-8CF3-1563FE1DE98D}" type="pres">
      <dgm:prSet presAssocID="{4278CDF5-B58A-476A-9DB9-30AD1B0448A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1C7B589-4763-46BA-92F4-1770F5AC32D3}" type="pres">
      <dgm:prSet presAssocID="{4278CDF5-B58A-476A-9DB9-30AD1B0448A9}" presName="parent2" presStyleLbl="alignAccFollowNode1" presStyleIdx="1" presStyleCnt="4">
        <dgm:presLayoutVars>
          <dgm:chMax val="4"/>
        </dgm:presLayoutVars>
      </dgm:prSet>
      <dgm:spPr/>
    </dgm:pt>
    <dgm:pt modelId="{65CE7127-7E78-430A-A876-67AA2E30085D}" type="pres">
      <dgm:prSet presAssocID="{4278CDF5-B58A-476A-9DB9-30AD1B0448A9}" presName="childrenComposite" presStyleCnt="0"/>
      <dgm:spPr/>
    </dgm:pt>
    <dgm:pt modelId="{CBE64C08-3F02-4A04-8402-7B9E04E63131}" type="pres">
      <dgm:prSet presAssocID="{4278CDF5-B58A-476A-9DB9-30AD1B0448A9}" presName="dummyMaxCanvas_ChildArea" presStyleCnt="0"/>
      <dgm:spPr/>
    </dgm:pt>
    <dgm:pt modelId="{87D25CE3-7246-4573-9EDF-81DC933BB9DA}" type="pres">
      <dgm:prSet presAssocID="{4278CDF5-B58A-476A-9DB9-30AD1B0448A9}" presName="fulcrum" presStyleLbl="alignAccFollowNode1" presStyleIdx="2" presStyleCnt="4"/>
      <dgm:spPr/>
    </dgm:pt>
    <dgm:pt modelId="{968808E4-3C66-4F86-9B78-E4AB0E9E2700}" type="pres">
      <dgm:prSet presAssocID="{4278CDF5-B58A-476A-9DB9-30AD1B0448A9}" presName="balance_23" presStyleLbl="alignAccFollowNode1" presStyleIdx="3" presStyleCnt="4">
        <dgm:presLayoutVars>
          <dgm:bulletEnabled val="1"/>
        </dgm:presLayoutVars>
      </dgm:prSet>
      <dgm:spPr/>
    </dgm:pt>
    <dgm:pt modelId="{9F5B71E4-7B2D-417C-832C-7A188126B55E}" type="pres">
      <dgm:prSet presAssocID="{4278CDF5-B58A-476A-9DB9-30AD1B0448A9}" presName="right_23_1" presStyleLbl="node1" presStyleIdx="0" presStyleCnt="5">
        <dgm:presLayoutVars>
          <dgm:bulletEnabled val="1"/>
        </dgm:presLayoutVars>
      </dgm:prSet>
      <dgm:spPr/>
    </dgm:pt>
    <dgm:pt modelId="{7DF59943-FECE-4612-B06D-D74CF927885A}" type="pres">
      <dgm:prSet presAssocID="{4278CDF5-B58A-476A-9DB9-30AD1B0448A9}" presName="right_23_2" presStyleLbl="node1" presStyleIdx="1" presStyleCnt="5">
        <dgm:presLayoutVars>
          <dgm:bulletEnabled val="1"/>
        </dgm:presLayoutVars>
      </dgm:prSet>
      <dgm:spPr/>
    </dgm:pt>
    <dgm:pt modelId="{9548F15E-D98D-4217-9291-1C24A477CEDB}" type="pres">
      <dgm:prSet presAssocID="{4278CDF5-B58A-476A-9DB9-30AD1B0448A9}" presName="right_23_3" presStyleLbl="node1" presStyleIdx="2" presStyleCnt="5">
        <dgm:presLayoutVars>
          <dgm:bulletEnabled val="1"/>
        </dgm:presLayoutVars>
      </dgm:prSet>
      <dgm:spPr/>
    </dgm:pt>
    <dgm:pt modelId="{098AD04E-5AE7-4F3B-A3D1-33898B569947}" type="pres">
      <dgm:prSet presAssocID="{4278CDF5-B58A-476A-9DB9-30AD1B0448A9}" presName="left_23_1" presStyleLbl="node1" presStyleIdx="3" presStyleCnt="5">
        <dgm:presLayoutVars>
          <dgm:bulletEnabled val="1"/>
        </dgm:presLayoutVars>
      </dgm:prSet>
      <dgm:spPr/>
    </dgm:pt>
    <dgm:pt modelId="{4F054F15-FB19-4455-821C-FC95AF97EBA9}" type="pres">
      <dgm:prSet presAssocID="{4278CDF5-B58A-476A-9DB9-30AD1B0448A9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4B689-3303-4DCB-B392-4C754103F67C}" srcId="{21F13646-7A6F-4DF5-998D-2E1F7491F4DC}" destId="{75411B67-A16B-4AB3-8D1E-75F1D743DE90}" srcOrd="0" destOrd="0" parTransId="{8C9B117E-D29D-4CD0-BCF7-DA10AAC79F51}" sibTransId="{1118799B-194E-47B8-A34D-EEA70722ED62}"/>
    <dgm:cxn modelId="{705067E3-F22F-4F55-9A1C-7FF46C1A269A}" type="presOf" srcId="{21F13646-7A6F-4DF5-998D-2E1F7491F4DC}" destId="{D1C7B589-4763-46BA-92F4-1770F5AC32D3}" srcOrd="0" destOrd="0" presId="urn:microsoft.com/office/officeart/2005/8/layout/balance1"/>
    <dgm:cxn modelId="{BBF72C7F-CD7F-437D-A3ED-73F499B860FE}" srcId="{490C5166-2779-436D-8F0E-2F59FF91A660}" destId="{18795B25-FC98-4B72-97B8-7C9FE9B7244F}" srcOrd="0" destOrd="0" parTransId="{4C3ECBF8-35C8-462E-9CE1-1CEF1BBC47D4}" sibTransId="{3ED722A3-18D9-4E20-A653-ECC8CF8C70AD}"/>
    <dgm:cxn modelId="{0220EC97-2122-47B1-9809-D9CC42A61791}" srcId="{4278CDF5-B58A-476A-9DB9-30AD1B0448A9}" destId="{490C5166-2779-436D-8F0E-2F59FF91A660}" srcOrd="0" destOrd="0" parTransId="{13E2C9DE-A530-4BF1-85FB-DD4BC9A05F7F}" sibTransId="{E19388AF-E6F9-4D00-9E17-1B408934988C}"/>
    <dgm:cxn modelId="{C75FB1F0-3D77-4B6D-B9F4-2BDD2F428DD2}" type="presOf" srcId="{4278CDF5-B58A-476A-9DB9-30AD1B0448A9}" destId="{C5F255B3-A510-4409-9E12-FB78EB09B235}" srcOrd="0" destOrd="0" presId="urn:microsoft.com/office/officeart/2005/8/layout/balance1"/>
    <dgm:cxn modelId="{C6C89260-3A50-4613-A09F-128C15E3C42E}" type="presOf" srcId="{18795B25-FC98-4B72-97B8-7C9FE9B7244F}" destId="{098AD04E-5AE7-4F3B-A3D1-33898B569947}" srcOrd="0" destOrd="0" presId="urn:microsoft.com/office/officeart/2005/8/layout/balance1"/>
    <dgm:cxn modelId="{B26D945A-67C3-4901-ABFF-8767E25B1EB9}" type="presOf" srcId="{F553359C-C594-49C2-9DE0-7669BAFC6AD5}" destId="{9548F15E-D98D-4217-9291-1C24A477CEDB}" srcOrd="0" destOrd="0" presId="urn:microsoft.com/office/officeart/2005/8/layout/balance1"/>
    <dgm:cxn modelId="{6290C6BE-E37D-4352-86B7-73776926C318}" type="presOf" srcId="{09A2FB44-2DA8-4F50-88F3-8F84DE350A19}" destId="{4F054F15-FB19-4455-821C-FC95AF97EBA9}" srcOrd="0" destOrd="0" presId="urn:microsoft.com/office/officeart/2005/8/layout/balance1"/>
    <dgm:cxn modelId="{89AA2DDE-0898-4187-8C6F-F2656B98B5C7}" srcId="{490C5166-2779-436D-8F0E-2F59FF91A660}" destId="{09A2FB44-2DA8-4F50-88F3-8F84DE350A19}" srcOrd="1" destOrd="0" parTransId="{F3F95A11-A195-407F-903D-93205956EEFC}" sibTransId="{C016D125-EE63-4792-9E30-048566E87515}"/>
    <dgm:cxn modelId="{DED56BA7-DF39-4CE3-837B-F01666089B53}" srcId="{21F13646-7A6F-4DF5-998D-2E1F7491F4DC}" destId="{161748F7-770F-4301-BE3B-F49A224C01C8}" srcOrd="1" destOrd="0" parTransId="{4FCEE8B1-EAE4-4FF1-A00C-240059DFCD2A}" sibTransId="{3C5A01DC-6816-4906-8210-F51898387353}"/>
    <dgm:cxn modelId="{389829C7-8C2E-4CD2-B807-B3AB109D4CAA}" type="presOf" srcId="{161748F7-770F-4301-BE3B-F49A224C01C8}" destId="{7DF59943-FECE-4612-B06D-D74CF927885A}" srcOrd="0" destOrd="0" presId="urn:microsoft.com/office/officeart/2005/8/layout/balance1"/>
    <dgm:cxn modelId="{4D3476C3-F5AF-4E54-8DB8-1E229FD32F07}" type="presOf" srcId="{490C5166-2779-436D-8F0E-2F59FF91A660}" destId="{BFC9FC0B-871F-44B9-8CF3-1563FE1DE98D}" srcOrd="0" destOrd="0" presId="urn:microsoft.com/office/officeart/2005/8/layout/balance1"/>
    <dgm:cxn modelId="{45DEB6E7-22A1-470B-B206-F80E13D6870E}" srcId="{21F13646-7A6F-4DF5-998D-2E1F7491F4DC}" destId="{F553359C-C594-49C2-9DE0-7669BAFC6AD5}" srcOrd="2" destOrd="0" parTransId="{60CAA6FA-29D8-43D0-9D14-CE733D25DF88}" sibTransId="{F7E5AED0-5D54-46EC-BC7E-C294DB3E7C04}"/>
    <dgm:cxn modelId="{56386892-A875-40C2-864D-50A67C6E6552}" srcId="{4278CDF5-B58A-476A-9DB9-30AD1B0448A9}" destId="{21F13646-7A6F-4DF5-998D-2E1F7491F4DC}" srcOrd="1" destOrd="0" parTransId="{131DF7D3-58C6-4569-967D-6253CE207A41}" sibTransId="{6FABD5E0-FCFA-42D8-A56D-CF27FCBB9EF4}"/>
    <dgm:cxn modelId="{AE8F97FD-FCCD-4BB7-A154-1786EA50C794}" type="presOf" srcId="{75411B67-A16B-4AB3-8D1E-75F1D743DE90}" destId="{9F5B71E4-7B2D-417C-832C-7A188126B55E}" srcOrd="0" destOrd="0" presId="urn:microsoft.com/office/officeart/2005/8/layout/balance1"/>
    <dgm:cxn modelId="{230C2EBF-E64D-45B5-8FAA-40AEF9886CB0}" type="presParOf" srcId="{C5F255B3-A510-4409-9E12-FB78EB09B235}" destId="{1409D149-34F7-422E-B888-2A090CC3DDD2}" srcOrd="0" destOrd="0" presId="urn:microsoft.com/office/officeart/2005/8/layout/balance1"/>
    <dgm:cxn modelId="{D270F449-64E5-429F-9620-382D3237D77B}" type="presParOf" srcId="{C5F255B3-A510-4409-9E12-FB78EB09B235}" destId="{000833E0-5792-432E-9E0F-AC738274F80E}" srcOrd="1" destOrd="0" presId="urn:microsoft.com/office/officeart/2005/8/layout/balance1"/>
    <dgm:cxn modelId="{0E79B207-0D43-428C-9495-5E4175486033}" type="presParOf" srcId="{000833E0-5792-432E-9E0F-AC738274F80E}" destId="{BFC9FC0B-871F-44B9-8CF3-1563FE1DE98D}" srcOrd="0" destOrd="0" presId="urn:microsoft.com/office/officeart/2005/8/layout/balance1"/>
    <dgm:cxn modelId="{119F9C63-CED0-473F-98DF-1EA369F13E5F}" type="presParOf" srcId="{000833E0-5792-432E-9E0F-AC738274F80E}" destId="{D1C7B589-4763-46BA-92F4-1770F5AC32D3}" srcOrd="1" destOrd="0" presId="urn:microsoft.com/office/officeart/2005/8/layout/balance1"/>
    <dgm:cxn modelId="{C0C1EA2C-21DB-429F-876F-4BCA537F5463}" type="presParOf" srcId="{C5F255B3-A510-4409-9E12-FB78EB09B235}" destId="{65CE7127-7E78-430A-A876-67AA2E30085D}" srcOrd="2" destOrd="0" presId="urn:microsoft.com/office/officeart/2005/8/layout/balance1"/>
    <dgm:cxn modelId="{C10BEEE5-94DC-4917-B0A5-979B59B3A0D9}" type="presParOf" srcId="{65CE7127-7E78-430A-A876-67AA2E30085D}" destId="{CBE64C08-3F02-4A04-8402-7B9E04E63131}" srcOrd="0" destOrd="0" presId="urn:microsoft.com/office/officeart/2005/8/layout/balance1"/>
    <dgm:cxn modelId="{0562D4D3-232B-4839-AFFB-D9B5E507A1C2}" type="presParOf" srcId="{65CE7127-7E78-430A-A876-67AA2E30085D}" destId="{87D25CE3-7246-4573-9EDF-81DC933BB9DA}" srcOrd="1" destOrd="0" presId="urn:microsoft.com/office/officeart/2005/8/layout/balance1"/>
    <dgm:cxn modelId="{59794EDE-C29D-4874-994B-8D5E585AAEEA}" type="presParOf" srcId="{65CE7127-7E78-430A-A876-67AA2E30085D}" destId="{968808E4-3C66-4F86-9B78-E4AB0E9E2700}" srcOrd="2" destOrd="0" presId="urn:microsoft.com/office/officeart/2005/8/layout/balance1"/>
    <dgm:cxn modelId="{E9F5E302-DE3D-48B6-A5E6-B87154A0241B}" type="presParOf" srcId="{65CE7127-7E78-430A-A876-67AA2E30085D}" destId="{9F5B71E4-7B2D-417C-832C-7A188126B55E}" srcOrd="3" destOrd="0" presId="urn:microsoft.com/office/officeart/2005/8/layout/balance1"/>
    <dgm:cxn modelId="{5EF40164-F056-4A6A-8FCE-724021AFB40E}" type="presParOf" srcId="{65CE7127-7E78-430A-A876-67AA2E30085D}" destId="{7DF59943-FECE-4612-B06D-D74CF927885A}" srcOrd="4" destOrd="0" presId="urn:microsoft.com/office/officeart/2005/8/layout/balance1"/>
    <dgm:cxn modelId="{8F8BED95-49B0-4A0E-AD9A-631360C08287}" type="presParOf" srcId="{65CE7127-7E78-430A-A876-67AA2E30085D}" destId="{9548F15E-D98D-4217-9291-1C24A477CEDB}" srcOrd="5" destOrd="0" presId="urn:microsoft.com/office/officeart/2005/8/layout/balance1"/>
    <dgm:cxn modelId="{F0926829-ED62-4C44-95D1-C45EBDC6F664}" type="presParOf" srcId="{65CE7127-7E78-430A-A876-67AA2E30085D}" destId="{098AD04E-5AE7-4F3B-A3D1-33898B569947}" srcOrd="6" destOrd="0" presId="urn:microsoft.com/office/officeart/2005/8/layout/balance1"/>
    <dgm:cxn modelId="{5C4D9DEC-5E15-4343-A491-636A49E1D1FF}" type="presParOf" srcId="{65CE7127-7E78-430A-A876-67AA2E30085D}" destId="{4F054F15-FB19-4455-821C-FC95AF97EBA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0E627-07B9-4DB6-BE11-1EE7E85E802B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4DB1BA-68BB-407F-A616-1BC8A92DFC2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Anti HCV +</a:t>
          </a:r>
          <a:endParaRPr lang="en-US" sz="1400" b="1" dirty="0"/>
        </a:p>
      </dgm:t>
    </dgm:pt>
    <dgm:pt modelId="{A0734AA4-3CAF-436A-82CA-8E57ECB7EDC2}" type="parTrans" cxnId="{1F8D6D5A-52CA-4886-9155-4A561BC2F550}">
      <dgm:prSet/>
      <dgm:spPr/>
      <dgm:t>
        <a:bodyPr/>
        <a:lstStyle/>
        <a:p>
          <a:endParaRPr lang="en-US"/>
        </a:p>
      </dgm:t>
    </dgm:pt>
    <dgm:pt modelId="{404E317E-B20F-460C-95AC-C4A657632CB8}" type="sibTrans" cxnId="{1F8D6D5A-52CA-4886-9155-4A561BC2F55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16D12E7-E4E1-444D-A661-85869220152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smtClean="0"/>
            <a:t>CONFIRMATORY TEST</a:t>
          </a:r>
        </a:p>
        <a:p>
          <a:r>
            <a:rPr lang="en-US" sz="1100" b="1" dirty="0" smtClean="0"/>
            <a:t>HCV RNA +</a:t>
          </a:r>
          <a:endParaRPr lang="en-US" sz="1100" b="1" dirty="0"/>
        </a:p>
      </dgm:t>
    </dgm:pt>
    <dgm:pt modelId="{583AFA55-9576-43F8-92BB-E34BF022AF1D}" type="parTrans" cxnId="{DBFDAD87-B7F8-4901-B94C-7483B3E989CC}">
      <dgm:prSet/>
      <dgm:spPr/>
      <dgm:t>
        <a:bodyPr/>
        <a:lstStyle/>
        <a:p>
          <a:endParaRPr lang="en-US"/>
        </a:p>
      </dgm:t>
    </dgm:pt>
    <dgm:pt modelId="{7F2103C3-0D56-4927-A644-7AE9689BACFB}" type="sibTrans" cxnId="{DBFDAD87-B7F8-4901-B94C-7483B3E989C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2770FD9-F976-4CA2-8589-4F0AF396EF8A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Physician consultation</a:t>
          </a:r>
          <a:endParaRPr lang="en-US" dirty="0"/>
        </a:p>
      </dgm:t>
    </dgm:pt>
    <dgm:pt modelId="{AF40D5F7-7043-48F2-9240-69C3F8DA74D3}" type="parTrans" cxnId="{AB616A64-3E03-416E-883E-5494B50E7FED}">
      <dgm:prSet/>
      <dgm:spPr/>
      <dgm:t>
        <a:bodyPr/>
        <a:lstStyle/>
        <a:p>
          <a:endParaRPr lang="en-US"/>
        </a:p>
      </dgm:t>
    </dgm:pt>
    <dgm:pt modelId="{7E8639F2-EE3E-4623-85AC-A484BC3E5B49}" type="sibTrans" cxnId="{AB616A64-3E03-416E-883E-5494B50E7FE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1F1E710-D2FB-4842-9BE0-1FDA3F635B8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Alt, </a:t>
          </a:r>
          <a:r>
            <a:rPr lang="en-US" b="1" dirty="0" err="1" smtClean="0"/>
            <a:t>Ast</a:t>
          </a:r>
          <a:r>
            <a:rPr lang="en-US" b="1" dirty="0" smtClean="0"/>
            <a:t>, </a:t>
          </a:r>
          <a:r>
            <a:rPr lang="en-US" b="1" dirty="0" err="1" smtClean="0"/>
            <a:t>Cbc</a:t>
          </a:r>
          <a:r>
            <a:rPr lang="en-US" b="1" dirty="0" smtClean="0"/>
            <a:t> (FIB4)</a:t>
          </a:r>
          <a:endParaRPr lang="en-US" b="1" dirty="0"/>
        </a:p>
      </dgm:t>
    </dgm:pt>
    <dgm:pt modelId="{857EC59E-039B-48D2-8362-EB52999AA9BE}" type="parTrans" cxnId="{A8D1D5B7-2066-4FE1-BE39-733636339C39}">
      <dgm:prSet/>
      <dgm:spPr/>
      <dgm:t>
        <a:bodyPr/>
        <a:lstStyle/>
        <a:p>
          <a:endParaRPr lang="en-US"/>
        </a:p>
      </dgm:t>
    </dgm:pt>
    <dgm:pt modelId="{408A934D-1970-4053-AED0-E1C027B28F5D}" type="sibTrans" cxnId="{A8D1D5B7-2066-4FE1-BE39-733636339C3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0411C7D-0C48-4BE3-A129-5269AAE4386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smtClean="0">
              <a:solidFill>
                <a:srgbClr val="C00000"/>
              </a:solidFill>
            </a:rPr>
            <a:t>HCV GEN</a:t>
          </a:r>
          <a:r>
            <a:rPr lang="en-US" sz="1100" b="1" dirty="0" smtClean="0"/>
            <a:t>, </a:t>
          </a:r>
          <a:r>
            <a:rPr lang="en-US" sz="1100" b="1" i="0" dirty="0" err="1" smtClean="0"/>
            <a:t>HBsAg</a:t>
          </a:r>
          <a:r>
            <a:rPr lang="en-US" sz="1100" b="1" i="0" dirty="0" smtClean="0"/>
            <a:t>, HB Core total, G-GT</a:t>
          </a:r>
          <a:r>
            <a:rPr lang="en-US" sz="1100" b="1" dirty="0" smtClean="0"/>
            <a:t> </a:t>
          </a:r>
          <a:r>
            <a:rPr lang="ka-GE" sz="1100" b="1" dirty="0" smtClean="0"/>
            <a:t>, </a:t>
          </a:r>
          <a:r>
            <a:rPr lang="en-US" sz="1100" b="1" dirty="0" smtClean="0"/>
            <a:t>ALP, BIL, CR, GL, ALB, INR, TSH (If Interferon) Ultrasound</a:t>
          </a:r>
          <a:endParaRPr lang="en-US" sz="1100" b="1" dirty="0"/>
        </a:p>
      </dgm:t>
    </dgm:pt>
    <dgm:pt modelId="{94174654-2DF3-47CA-B95F-A256302380F8}" type="parTrans" cxnId="{78D9F083-82B2-4694-A911-BB0EA3D28DFF}">
      <dgm:prSet/>
      <dgm:spPr/>
      <dgm:t>
        <a:bodyPr/>
        <a:lstStyle/>
        <a:p>
          <a:endParaRPr lang="en-US"/>
        </a:p>
      </dgm:t>
    </dgm:pt>
    <dgm:pt modelId="{EE4CD1E6-5B43-4A4E-AA4B-006B94D65813}" type="sibTrans" cxnId="{78D9F083-82B2-4694-A911-BB0EA3D28DF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D271D67-7E53-4A99-8511-399927D7166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Physician consultation, Form NIV-100/a</a:t>
          </a:r>
          <a:endParaRPr lang="en-US" b="1" dirty="0"/>
        </a:p>
      </dgm:t>
    </dgm:pt>
    <dgm:pt modelId="{4D53D7C5-05D3-4E36-9A32-2FAF1BC5FED2}" type="parTrans" cxnId="{D02DB453-7332-4443-964B-BEB6158FBA26}">
      <dgm:prSet/>
      <dgm:spPr/>
      <dgm:t>
        <a:bodyPr/>
        <a:lstStyle/>
        <a:p>
          <a:endParaRPr lang="en-US"/>
        </a:p>
      </dgm:t>
    </dgm:pt>
    <dgm:pt modelId="{D7013D6D-9E76-49CD-9CD2-606CEFF735D3}" type="sibTrans" cxnId="{D02DB453-7332-4443-964B-BEB6158FBA26}">
      <dgm:prSet/>
      <dgm:spPr/>
      <dgm:t>
        <a:bodyPr/>
        <a:lstStyle/>
        <a:p>
          <a:endParaRPr lang="en-US"/>
        </a:p>
      </dgm:t>
    </dgm:pt>
    <dgm:pt modelId="{6D9EA08D-1F4C-4A05-8C1D-704392976015}" type="pres">
      <dgm:prSet presAssocID="{8EE0E627-07B9-4DB6-BE11-1EE7E85E802B}" presName="diagram" presStyleCnt="0">
        <dgm:presLayoutVars>
          <dgm:dir/>
          <dgm:resizeHandles/>
        </dgm:presLayoutVars>
      </dgm:prSet>
      <dgm:spPr/>
    </dgm:pt>
    <dgm:pt modelId="{3003FDB1-6D64-4B2F-A67E-EBDFC15D4DED}" type="pres">
      <dgm:prSet presAssocID="{C64DB1BA-68BB-407F-A616-1BC8A92DFC2D}" presName="firstNode" presStyleLbl="node1" presStyleIdx="0" presStyleCnt="6" custScaleX="74173" custScaleY="75416" custLinFactNeighborX="-8200" custLinFactNeighborY="-8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511D7-5EAF-4F06-B869-9556C49AF53C}" type="pres">
      <dgm:prSet presAssocID="{404E317E-B20F-460C-95AC-C4A657632CB8}" presName="sibTrans" presStyleLbl="sibTrans2D1" presStyleIdx="0" presStyleCnt="5"/>
      <dgm:spPr/>
    </dgm:pt>
    <dgm:pt modelId="{9DC2FA65-785A-4AC9-882C-2F7B4F649ECD}" type="pres">
      <dgm:prSet presAssocID="{A16D12E7-E4E1-444D-A661-858692201526}" presName="middleNode" presStyleCnt="0"/>
      <dgm:spPr/>
    </dgm:pt>
    <dgm:pt modelId="{31377420-1F64-4715-AB9F-6FF9CF966454}" type="pres">
      <dgm:prSet presAssocID="{A16D12E7-E4E1-444D-A661-858692201526}" presName="padding" presStyleLbl="node1" presStyleIdx="0" presStyleCnt="6"/>
      <dgm:spPr/>
    </dgm:pt>
    <dgm:pt modelId="{C08E7C9C-D1F7-44B5-BFE0-FBE160157B40}" type="pres">
      <dgm:prSet presAssocID="{A16D12E7-E4E1-444D-A661-858692201526}" presName="shape" presStyleLbl="node1" presStyleIdx="1" presStyleCnt="6" custScaleX="138977" custScaleY="128657" custLinFactNeighborX="-10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08D1-762D-458C-81B1-201FD8551F25}" type="pres">
      <dgm:prSet presAssocID="{7F2103C3-0D56-4927-A644-7AE9689BACFB}" presName="sibTrans" presStyleLbl="sibTrans2D1" presStyleIdx="1" presStyleCnt="5"/>
      <dgm:spPr/>
    </dgm:pt>
    <dgm:pt modelId="{48F9C1F2-2B8F-43C1-8919-1F1A594EDB94}" type="pres">
      <dgm:prSet presAssocID="{D2770FD9-F976-4CA2-8589-4F0AF396EF8A}" presName="middleNode" presStyleCnt="0"/>
      <dgm:spPr/>
    </dgm:pt>
    <dgm:pt modelId="{50C258B7-2AEA-428B-BB69-0A464EE6F57A}" type="pres">
      <dgm:prSet presAssocID="{D2770FD9-F976-4CA2-8589-4F0AF396EF8A}" presName="padding" presStyleLbl="node1" presStyleIdx="1" presStyleCnt="6"/>
      <dgm:spPr/>
    </dgm:pt>
    <dgm:pt modelId="{EF5D5FD6-7A79-4023-9D4B-540A2B534F92}" type="pres">
      <dgm:prSet presAssocID="{D2770FD9-F976-4CA2-8589-4F0AF396EF8A}" presName="shape" presStyleLbl="node1" presStyleIdx="2" presStyleCnt="6" custScaleX="148756" custScaleY="105863" custLinFactNeighborX="-23834" custLinFactNeighborY="8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C7C16-A670-4A15-BAC5-440A2603EE61}" type="pres">
      <dgm:prSet presAssocID="{7E8639F2-EE3E-4623-85AC-A484BC3E5B49}" presName="sibTrans" presStyleLbl="sibTrans2D1" presStyleIdx="2" presStyleCnt="5"/>
      <dgm:spPr/>
    </dgm:pt>
    <dgm:pt modelId="{20C6C1CA-5BDA-4D6A-BBA4-8D15728B045D}" type="pres">
      <dgm:prSet presAssocID="{31F1E710-D2FB-4842-9BE0-1FDA3F635B8B}" presName="middleNode" presStyleCnt="0"/>
      <dgm:spPr/>
    </dgm:pt>
    <dgm:pt modelId="{1D1F11B2-8325-42F0-BB00-94C758D86EBD}" type="pres">
      <dgm:prSet presAssocID="{31F1E710-D2FB-4842-9BE0-1FDA3F635B8B}" presName="padding" presStyleLbl="node1" presStyleIdx="2" presStyleCnt="6"/>
      <dgm:spPr/>
    </dgm:pt>
    <dgm:pt modelId="{A99BB8E7-7BE0-488C-AD35-E33673432361}" type="pres">
      <dgm:prSet presAssocID="{31F1E710-D2FB-4842-9BE0-1FDA3F635B8B}" presName="shape" presStyleLbl="node1" presStyleIdx="3" presStyleCnt="6" custScaleX="130344" custLinFactNeighborX="-32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BA925-F450-4330-95F0-4902F43CF772}" type="pres">
      <dgm:prSet presAssocID="{408A934D-1970-4053-AED0-E1C027B28F5D}" presName="sibTrans" presStyleLbl="sibTrans2D1" presStyleIdx="3" presStyleCnt="5"/>
      <dgm:spPr/>
    </dgm:pt>
    <dgm:pt modelId="{B2B527A4-C205-4C8B-A437-377085035B81}" type="pres">
      <dgm:prSet presAssocID="{E0411C7D-0C48-4BE3-A129-5269AAE43860}" presName="middleNode" presStyleCnt="0"/>
      <dgm:spPr/>
    </dgm:pt>
    <dgm:pt modelId="{3DD52026-37FD-4395-97BE-B599B694B4E1}" type="pres">
      <dgm:prSet presAssocID="{E0411C7D-0C48-4BE3-A129-5269AAE43860}" presName="padding" presStyleLbl="node1" presStyleIdx="3" presStyleCnt="6"/>
      <dgm:spPr/>
    </dgm:pt>
    <dgm:pt modelId="{8B5537C1-3733-4120-A17A-5F117A35C9DE}" type="pres">
      <dgm:prSet presAssocID="{E0411C7D-0C48-4BE3-A129-5269AAE43860}" presName="shape" presStyleLbl="node1" presStyleIdx="4" presStyleCnt="6" custScaleX="191598" custScaleY="144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A6A51-5948-495E-B033-083934767E7C}" type="pres">
      <dgm:prSet presAssocID="{EE4CD1E6-5B43-4A4E-AA4B-006B94D65813}" presName="sibTrans" presStyleLbl="sibTrans2D1" presStyleIdx="4" presStyleCnt="5"/>
      <dgm:spPr/>
    </dgm:pt>
    <dgm:pt modelId="{4E794B70-2E30-4F16-BC73-F2675A36DBBF}" type="pres">
      <dgm:prSet presAssocID="{1D271D67-7E53-4A99-8511-399927D71664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D02DB453-7332-4443-964B-BEB6158FBA26}" srcId="{8EE0E627-07B9-4DB6-BE11-1EE7E85E802B}" destId="{1D271D67-7E53-4A99-8511-399927D71664}" srcOrd="5" destOrd="0" parTransId="{4D53D7C5-05D3-4E36-9A32-2FAF1BC5FED2}" sibTransId="{D7013D6D-9E76-49CD-9CD2-606CEFF735D3}"/>
    <dgm:cxn modelId="{137B0B76-F500-4778-A9E6-A8F2C6648051}" type="presOf" srcId="{408A934D-1970-4053-AED0-E1C027B28F5D}" destId="{139BA925-F450-4330-95F0-4902F43CF772}" srcOrd="0" destOrd="0" presId="urn:microsoft.com/office/officeart/2005/8/layout/bProcess2"/>
    <dgm:cxn modelId="{8BCFCEE8-F809-40D0-B79F-08C495D56B95}" type="presOf" srcId="{C64DB1BA-68BB-407F-A616-1BC8A92DFC2D}" destId="{3003FDB1-6D64-4B2F-A67E-EBDFC15D4DED}" srcOrd="0" destOrd="0" presId="urn:microsoft.com/office/officeart/2005/8/layout/bProcess2"/>
    <dgm:cxn modelId="{3EA8D9B7-712D-424F-BF2F-A03579C28869}" type="presOf" srcId="{EE4CD1E6-5B43-4A4E-AA4B-006B94D65813}" destId="{CA1A6A51-5948-495E-B033-083934767E7C}" srcOrd="0" destOrd="0" presId="urn:microsoft.com/office/officeart/2005/8/layout/bProcess2"/>
    <dgm:cxn modelId="{0161FDE2-BDA1-4B08-B0BE-D3BF4A88D00D}" type="presOf" srcId="{1D271D67-7E53-4A99-8511-399927D71664}" destId="{4E794B70-2E30-4F16-BC73-F2675A36DBBF}" srcOrd="0" destOrd="0" presId="urn:microsoft.com/office/officeart/2005/8/layout/bProcess2"/>
    <dgm:cxn modelId="{1F8D6D5A-52CA-4886-9155-4A561BC2F550}" srcId="{8EE0E627-07B9-4DB6-BE11-1EE7E85E802B}" destId="{C64DB1BA-68BB-407F-A616-1BC8A92DFC2D}" srcOrd="0" destOrd="0" parTransId="{A0734AA4-3CAF-436A-82CA-8E57ECB7EDC2}" sibTransId="{404E317E-B20F-460C-95AC-C4A657632CB8}"/>
    <dgm:cxn modelId="{39D86B27-E124-413F-9359-FE9C96031193}" type="presOf" srcId="{31F1E710-D2FB-4842-9BE0-1FDA3F635B8B}" destId="{A99BB8E7-7BE0-488C-AD35-E33673432361}" srcOrd="0" destOrd="0" presId="urn:microsoft.com/office/officeart/2005/8/layout/bProcess2"/>
    <dgm:cxn modelId="{DD3CFFFB-5414-492A-BA1D-4D89BF49DF18}" type="presOf" srcId="{7E8639F2-EE3E-4623-85AC-A484BC3E5B49}" destId="{AF6C7C16-A670-4A15-BAC5-440A2603EE61}" srcOrd="0" destOrd="0" presId="urn:microsoft.com/office/officeart/2005/8/layout/bProcess2"/>
    <dgm:cxn modelId="{A8D1D5B7-2066-4FE1-BE39-733636339C39}" srcId="{8EE0E627-07B9-4DB6-BE11-1EE7E85E802B}" destId="{31F1E710-D2FB-4842-9BE0-1FDA3F635B8B}" srcOrd="3" destOrd="0" parTransId="{857EC59E-039B-48D2-8362-EB52999AA9BE}" sibTransId="{408A934D-1970-4053-AED0-E1C027B28F5D}"/>
    <dgm:cxn modelId="{AF9362AC-F711-4823-B4F6-5716058FCC62}" type="presOf" srcId="{404E317E-B20F-460C-95AC-C4A657632CB8}" destId="{DA4511D7-5EAF-4F06-B869-9556C49AF53C}" srcOrd="0" destOrd="0" presId="urn:microsoft.com/office/officeart/2005/8/layout/bProcess2"/>
    <dgm:cxn modelId="{D26C831E-AE8E-4FDA-96B4-DB505EC4DA91}" type="presOf" srcId="{8EE0E627-07B9-4DB6-BE11-1EE7E85E802B}" destId="{6D9EA08D-1F4C-4A05-8C1D-704392976015}" srcOrd="0" destOrd="0" presId="urn:microsoft.com/office/officeart/2005/8/layout/bProcess2"/>
    <dgm:cxn modelId="{AB616A64-3E03-416E-883E-5494B50E7FED}" srcId="{8EE0E627-07B9-4DB6-BE11-1EE7E85E802B}" destId="{D2770FD9-F976-4CA2-8589-4F0AF396EF8A}" srcOrd="2" destOrd="0" parTransId="{AF40D5F7-7043-48F2-9240-69C3F8DA74D3}" sibTransId="{7E8639F2-EE3E-4623-85AC-A484BC3E5B49}"/>
    <dgm:cxn modelId="{DBF482CB-889A-4F9F-B1D4-9CFDC6BCE15F}" type="presOf" srcId="{E0411C7D-0C48-4BE3-A129-5269AAE43860}" destId="{8B5537C1-3733-4120-A17A-5F117A35C9DE}" srcOrd="0" destOrd="0" presId="urn:microsoft.com/office/officeart/2005/8/layout/bProcess2"/>
    <dgm:cxn modelId="{EBE201BF-6A1F-4D37-9666-A81D18D4FEF1}" type="presOf" srcId="{A16D12E7-E4E1-444D-A661-858692201526}" destId="{C08E7C9C-D1F7-44B5-BFE0-FBE160157B40}" srcOrd="0" destOrd="0" presId="urn:microsoft.com/office/officeart/2005/8/layout/bProcess2"/>
    <dgm:cxn modelId="{78D9F083-82B2-4694-A911-BB0EA3D28DFF}" srcId="{8EE0E627-07B9-4DB6-BE11-1EE7E85E802B}" destId="{E0411C7D-0C48-4BE3-A129-5269AAE43860}" srcOrd="4" destOrd="0" parTransId="{94174654-2DF3-47CA-B95F-A256302380F8}" sibTransId="{EE4CD1E6-5B43-4A4E-AA4B-006B94D65813}"/>
    <dgm:cxn modelId="{DEE41728-1CA8-454D-878A-612B56500C96}" type="presOf" srcId="{D2770FD9-F976-4CA2-8589-4F0AF396EF8A}" destId="{EF5D5FD6-7A79-4023-9D4B-540A2B534F92}" srcOrd="0" destOrd="0" presId="urn:microsoft.com/office/officeart/2005/8/layout/bProcess2"/>
    <dgm:cxn modelId="{DBFDAD87-B7F8-4901-B94C-7483B3E989CC}" srcId="{8EE0E627-07B9-4DB6-BE11-1EE7E85E802B}" destId="{A16D12E7-E4E1-444D-A661-858692201526}" srcOrd="1" destOrd="0" parTransId="{583AFA55-9576-43F8-92BB-E34BF022AF1D}" sibTransId="{7F2103C3-0D56-4927-A644-7AE9689BACFB}"/>
    <dgm:cxn modelId="{3C1CB9AE-315D-4F97-8561-3E63337FBBB6}" type="presOf" srcId="{7F2103C3-0D56-4927-A644-7AE9689BACFB}" destId="{AFB008D1-762D-458C-81B1-201FD8551F25}" srcOrd="0" destOrd="0" presId="urn:microsoft.com/office/officeart/2005/8/layout/bProcess2"/>
    <dgm:cxn modelId="{FBAD58DD-B370-4F18-B87A-08766AD5141A}" type="presParOf" srcId="{6D9EA08D-1F4C-4A05-8C1D-704392976015}" destId="{3003FDB1-6D64-4B2F-A67E-EBDFC15D4DED}" srcOrd="0" destOrd="0" presId="urn:microsoft.com/office/officeart/2005/8/layout/bProcess2"/>
    <dgm:cxn modelId="{FFEF499E-1D4E-4CF1-93EA-9CE122FB407D}" type="presParOf" srcId="{6D9EA08D-1F4C-4A05-8C1D-704392976015}" destId="{DA4511D7-5EAF-4F06-B869-9556C49AF53C}" srcOrd="1" destOrd="0" presId="urn:microsoft.com/office/officeart/2005/8/layout/bProcess2"/>
    <dgm:cxn modelId="{230BB7C5-94EE-4600-97BE-FBA1F4E85C8C}" type="presParOf" srcId="{6D9EA08D-1F4C-4A05-8C1D-704392976015}" destId="{9DC2FA65-785A-4AC9-882C-2F7B4F649ECD}" srcOrd="2" destOrd="0" presId="urn:microsoft.com/office/officeart/2005/8/layout/bProcess2"/>
    <dgm:cxn modelId="{9BC568E7-B076-46ED-BD04-C8F987B9BE5C}" type="presParOf" srcId="{9DC2FA65-785A-4AC9-882C-2F7B4F649ECD}" destId="{31377420-1F64-4715-AB9F-6FF9CF966454}" srcOrd="0" destOrd="0" presId="urn:microsoft.com/office/officeart/2005/8/layout/bProcess2"/>
    <dgm:cxn modelId="{4A8B1AD9-657C-4C05-AA83-7AD9447E2BF3}" type="presParOf" srcId="{9DC2FA65-785A-4AC9-882C-2F7B4F649ECD}" destId="{C08E7C9C-D1F7-44B5-BFE0-FBE160157B40}" srcOrd="1" destOrd="0" presId="urn:microsoft.com/office/officeart/2005/8/layout/bProcess2"/>
    <dgm:cxn modelId="{6DDC2159-9BDD-472E-8B85-35E55E8C4108}" type="presParOf" srcId="{6D9EA08D-1F4C-4A05-8C1D-704392976015}" destId="{AFB008D1-762D-458C-81B1-201FD8551F25}" srcOrd="3" destOrd="0" presId="urn:microsoft.com/office/officeart/2005/8/layout/bProcess2"/>
    <dgm:cxn modelId="{16142805-48D6-47E2-B40D-396414B78319}" type="presParOf" srcId="{6D9EA08D-1F4C-4A05-8C1D-704392976015}" destId="{48F9C1F2-2B8F-43C1-8919-1F1A594EDB94}" srcOrd="4" destOrd="0" presId="urn:microsoft.com/office/officeart/2005/8/layout/bProcess2"/>
    <dgm:cxn modelId="{F514833F-FF0E-443B-97BE-108FA3A25686}" type="presParOf" srcId="{48F9C1F2-2B8F-43C1-8919-1F1A594EDB94}" destId="{50C258B7-2AEA-428B-BB69-0A464EE6F57A}" srcOrd="0" destOrd="0" presId="urn:microsoft.com/office/officeart/2005/8/layout/bProcess2"/>
    <dgm:cxn modelId="{759535FC-F234-4CCF-8E4F-5DABC4BEFBF3}" type="presParOf" srcId="{48F9C1F2-2B8F-43C1-8919-1F1A594EDB94}" destId="{EF5D5FD6-7A79-4023-9D4B-540A2B534F92}" srcOrd="1" destOrd="0" presId="urn:microsoft.com/office/officeart/2005/8/layout/bProcess2"/>
    <dgm:cxn modelId="{622B0C3A-404D-48E3-A777-3B71D7CF6880}" type="presParOf" srcId="{6D9EA08D-1F4C-4A05-8C1D-704392976015}" destId="{AF6C7C16-A670-4A15-BAC5-440A2603EE61}" srcOrd="5" destOrd="0" presId="urn:microsoft.com/office/officeart/2005/8/layout/bProcess2"/>
    <dgm:cxn modelId="{C6074AFC-1595-452D-BC8F-FFDFE353FA60}" type="presParOf" srcId="{6D9EA08D-1F4C-4A05-8C1D-704392976015}" destId="{20C6C1CA-5BDA-4D6A-BBA4-8D15728B045D}" srcOrd="6" destOrd="0" presId="urn:microsoft.com/office/officeart/2005/8/layout/bProcess2"/>
    <dgm:cxn modelId="{EA5BB648-7DFB-4D6B-B9F7-C33D0311CB1C}" type="presParOf" srcId="{20C6C1CA-5BDA-4D6A-BBA4-8D15728B045D}" destId="{1D1F11B2-8325-42F0-BB00-94C758D86EBD}" srcOrd="0" destOrd="0" presId="urn:microsoft.com/office/officeart/2005/8/layout/bProcess2"/>
    <dgm:cxn modelId="{4691CEE6-B324-4651-A848-D69596B35E7A}" type="presParOf" srcId="{20C6C1CA-5BDA-4D6A-BBA4-8D15728B045D}" destId="{A99BB8E7-7BE0-488C-AD35-E33673432361}" srcOrd="1" destOrd="0" presId="urn:microsoft.com/office/officeart/2005/8/layout/bProcess2"/>
    <dgm:cxn modelId="{BA611866-6013-403A-B6F5-AABACC4A9DB1}" type="presParOf" srcId="{6D9EA08D-1F4C-4A05-8C1D-704392976015}" destId="{139BA925-F450-4330-95F0-4902F43CF772}" srcOrd="7" destOrd="0" presId="urn:microsoft.com/office/officeart/2005/8/layout/bProcess2"/>
    <dgm:cxn modelId="{093292E5-A3FB-4A74-825D-F4E1FDF2C871}" type="presParOf" srcId="{6D9EA08D-1F4C-4A05-8C1D-704392976015}" destId="{B2B527A4-C205-4C8B-A437-377085035B81}" srcOrd="8" destOrd="0" presId="urn:microsoft.com/office/officeart/2005/8/layout/bProcess2"/>
    <dgm:cxn modelId="{162E67F2-B203-4BCB-A07B-F829E9F8F019}" type="presParOf" srcId="{B2B527A4-C205-4C8B-A437-377085035B81}" destId="{3DD52026-37FD-4395-97BE-B599B694B4E1}" srcOrd="0" destOrd="0" presId="urn:microsoft.com/office/officeart/2005/8/layout/bProcess2"/>
    <dgm:cxn modelId="{C4830723-E1E4-4EEA-9271-C4DB833A32C2}" type="presParOf" srcId="{B2B527A4-C205-4C8B-A437-377085035B81}" destId="{8B5537C1-3733-4120-A17A-5F117A35C9DE}" srcOrd="1" destOrd="0" presId="urn:microsoft.com/office/officeart/2005/8/layout/bProcess2"/>
    <dgm:cxn modelId="{A1FF3404-05AA-4F5E-9264-7E2251FEA08E}" type="presParOf" srcId="{6D9EA08D-1F4C-4A05-8C1D-704392976015}" destId="{CA1A6A51-5948-495E-B033-083934767E7C}" srcOrd="9" destOrd="0" presId="urn:microsoft.com/office/officeart/2005/8/layout/bProcess2"/>
    <dgm:cxn modelId="{3E2B9B87-FE8F-4B66-90E8-2DF580FD2683}" type="presParOf" srcId="{6D9EA08D-1F4C-4A05-8C1D-704392976015}" destId="{4E794B70-2E30-4F16-BC73-F2675A36DBBF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E0E627-07B9-4DB6-BE11-1EE7E85E802B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4DB1BA-68BB-407F-A616-1BC8A92DFC2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Anti HCV +</a:t>
          </a:r>
          <a:endParaRPr lang="en-US" sz="1400" b="1" dirty="0"/>
        </a:p>
      </dgm:t>
    </dgm:pt>
    <dgm:pt modelId="{A0734AA4-3CAF-436A-82CA-8E57ECB7EDC2}" type="parTrans" cxnId="{1F8D6D5A-52CA-4886-9155-4A561BC2F550}">
      <dgm:prSet/>
      <dgm:spPr/>
      <dgm:t>
        <a:bodyPr/>
        <a:lstStyle/>
        <a:p>
          <a:endParaRPr lang="en-US"/>
        </a:p>
      </dgm:t>
    </dgm:pt>
    <dgm:pt modelId="{404E317E-B20F-460C-95AC-C4A657632CB8}" type="sibTrans" cxnId="{1F8D6D5A-52CA-4886-9155-4A561BC2F55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16D12E7-E4E1-444D-A661-85869220152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smtClean="0"/>
            <a:t>CONFIRMATORY TEST</a:t>
          </a:r>
        </a:p>
        <a:p>
          <a:r>
            <a:rPr lang="en-US" sz="1100" b="1" dirty="0" smtClean="0"/>
            <a:t>HCV RNA +</a:t>
          </a:r>
          <a:endParaRPr lang="en-US" sz="1100" b="1" dirty="0"/>
        </a:p>
      </dgm:t>
    </dgm:pt>
    <dgm:pt modelId="{583AFA55-9576-43F8-92BB-E34BF022AF1D}" type="parTrans" cxnId="{DBFDAD87-B7F8-4901-B94C-7483B3E989CC}">
      <dgm:prSet/>
      <dgm:spPr/>
      <dgm:t>
        <a:bodyPr/>
        <a:lstStyle/>
        <a:p>
          <a:endParaRPr lang="en-US"/>
        </a:p>
      </dgm:t>
    </dgm:pt>
    <dgm:pt modelId="{7F2103C3-0D56-4927-A644-7AE9689BACFB}" type="sibTrans" cxnId="{DBFDAD87-B7F8-4901-B94C-7483B3E989C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2770FD9-F976-4CA2-8589-4F0AF396EF8A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Physician consultation</a:t>
          </a:r>
          <a:endParaRPr lang="en-US" dirty="0"/>
        </a:p>
      </dgm:t>
    </dgm:pt>
    <dgm:pt modelId="{AF40D5F7-7043-48F2-9240-69C3F8DA74D3}" type="parTrans" cxnId="{AB616A64-3E03-416E-883E-5494B50E7FED}">
      <dgm:prSet/>
      <dgm:spPr/>
      <dgm:t>
        <a:bodyPr/>
        <a:lstStyle/>
        <a:p>
          <a:endParaRPr lang="en-US"/>
        </a:p>
      </dgm:t>
    </dgm:pt>
    <dgm:pt modelId="{7E8639F2-EE3E-4623-85AC-A484BC3E5B49}" type="sibTrans" cxnId="{AB616A64-3E03-416E-883E-5494B50E7FE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1F1E710-D2FB-4842-9BE0-1FDA3F635B8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Alt, </a:t>
          </a:r>
          <a:r>
            <a:rPr lang="en-US" b="1" dirty="0" err="1" smtClean="0"/>
            <a:t>Ast</a:t>
          </a:r>
          <a:r>
            <a:rPr lang="en-US" b="1" dirty="0" smtClean="0"/>
            <a:t>, </a:t>
          </a:r>
          <a:r>
            <a:rPr lang="en-US" b="1" dirty="0" err="1" smtClean="0"/>
            <a:t>Cbc</a:t>
          </a:r>
          <a:r>
            <a:rPr lang="en-US" b="1" dirty="0" smtClean="0"/>
            <a:t> (FIB4)</a:t>
          </a:r>
          <a:endParaRPr lang="en-US" b="1" dirty="0"/>
        </a:p>
      </dgm:t>
    </dgm:pt>
    <dgm:pt modelId="{857EC59E-039B-48D2-8362-EB52999AA9BE}" type="parTrans" cxnId="{A8D1D5B7-2066-4FE1-BE39-733636339C39}">
      <dgm:prSet/>
      <dgm:spPr/>
      <dgm:t>
        <a:bodyPr/>
        <a:lstStyle/>
        <a:p>
          <a:endParaRPr lang="en-US"/>
        </a:p>
      </dgm:t>
    </dgm:pt>
    <dgm:pt modelId="{408A934D-1970-4053-AED0-E1C027B28F5D}" type="sibTrans" cxnId="{A8D1D5B7-2066-4FE1-BE39-733636339C3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0411C7D-0C48-4BE3-A129-5269AAE4386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/>
            <a:t>HCV GEN, </a:t>
          </a:r>
          <a:r>
            <a:rPr lang="en-US" sz="1200" b="1" i="0" dirty="0" err="1" smtClean="0"/>
            <a:t>HBsAg</a:t>
          </a:r>
          <a:r>
            <a:rPr lang="en-US" sz="1200" b="1" i="0" dirty="0" smtClean="0"/>
            <a:t>, </a:t>
          </a:r>
          <a:r>
            <a:rPr lang="ka-GE" sz="1200" dirty="0" smtClean="0"/>
            <a:t>Anti-HBc total</a:t>
          </a:r>
          <a:r>
            <a:rPr lang="en-US" sz="1200" b="1" i="0" dirty="0" smtClean="0"/>
            <a:t>, </a:t>
          </a:r>
          <a:r>
            <a:rPr lang="en-US" sz="1200" b="1" i="0" dirty="0" smtClean="0">
              <a:solidFill>
                <a:srgbClr val="C00000"/>
              </a:solidFill>
            </a:rPr>
            <a:t>G-GT</a:t>
          </a:r>
          <a:r>
            <a:rPr lang="en-US" sz="1200" b="1" dirty="0" smtClean="0">
              <a:solidFill>
                <a:srgbClr val="C00000"/>
              </a:solidFill>
            </a:rPr>
            <a:t> </a:t>
          </a:r>
          <a:r>
            <a:rPr lang="ka-GE" sz="1200" b="1" dirty="0" smtClean="0">
              <a:solidFill>
                <a:srgbClr val="C00000"/>
              </a:solidFill>
            </a:rPr>
            <a:t>, </a:t>
          </a:r>
          <a:r>
            <a:rPr lang="en-US" sz="1200" b="1" dirty="0" smtClean="0">
              <a:solidFill>
                <a:srgbClr val="C00000"/>
              </a:solidFill>
            </a:rPr>
            <a:t>ALP</a:t>
          </a:r>
          <a:r>
            <a:rPr lang="en-US" sz="1200" b="1" dirty="0" smtClean="0"/>
            <a:t>, BIL, CR, GL, ALB, </a:t>
          </a:r>
          <a:r>
            <a:rPr lang="en-US" sz="1200" b="1" dirty="0" smtClean="0">
              <a:solidFill>
                <a:srgbClr val="C00000"/>
              </a:solidFill>
            </a:rPr>
            <a:t>INR, TSH (If Interferon) Ultrasound</a:t>
          </a:r>
          <a:endParaRPr lang="en-US" sz="1200" b="1" dirty="0">
            <a:solidFill>
              <a:srgbClr val="C00000"/>
            </a:solidFill>
          </a:endParaRPr>
        </a:p>
      </dgm:t>
    </dgm:pt>
    <dgm:pt modelId="{94174654-2DF3-47CA-B95F-A256302380F8}" type="parTrans" cxnId="{78D9F083-82B2-4694-A911-BB0EA3D28DFF}">
      <dgm:prSet/>
      <dgm:spPr/>
      <dgm:t>
        <a:bodyPr/>
        <a:lstStyle/>
        <a:p>
          <a:endParaRPr lang="en-US"/>
        </a:p>
      </dgm:t>
    </dgm:pt>
    <dgm:pt modelId="{EE4CD1E6-5B43-4A4E-AA4B-006B94D65813}" type="sibTrans" cxnId="{78D9F083-82B2-4694-A911-BB0EA3D28DF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D271D67-7E53-4A99-8511-399927D7166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Physician consultation, Form NIV-100/a</a:t>
          </a:r>
          <a:endParaRPr lang="en-US" b="1" dirty="0"/>
        </a:p>
      </dgm:t>
    </dgm:pt>
    <dgm:pt modelId="{4D53D7C5-05D3-4E36-9A32-2FAF1BC5FED2}" type="parTrans" cxnId="{D02DB453-7332-4443-964B-BEB6158FBA26}">
      <dgm:prSet/>
      <dgm:spPr/>
      <dgm:t>
        <a:bodyPr/>
        <a:lstStyle/>
        <a:p>
          <a:endParaRPr lang="en-US"/>
        </a:p>
      </dgm:t>
    </dgm:pt>
    <dgm:pt modelId="{D7013D6D-9E76-49CD-9CD2-606CEFF735D3}" type="sibTrans" cxnId="{D02DB453-7332-4443-964B-BEB6158FBA26}">
      <dgm:prSet/>
      <dgm:spPr/>
      <dgm:t>
        <a:bodyPr/>
        <a:lstStyle/>
        <a:p>
          <a:endParaRPr lang="en-US"/>
        </a:p>
      </dgm:t>
    </dgm:pt>
    <dgm:pt modelId="{6D9EA08D-1F4C-4A05-8C1D-704392976015}" type="pres">
      <dgm:prSet presAssocID="{8EE0E627-07B9-4DB6-BE11-1EE7E85E802B}" presName="diagram" presStyleCnt="0">
        <dgm:presLayoutVars>
          <dgm:dir/>
          <dgm:resizeHandles/>
        </dgm:presLayoutVars>
      </dgm:prSet>
      <dgm:spPr/>
    </dgm:pt>
    <dgm:pt modelId="{3003FDB1-6D64-4B2F-A67E-EBDFC15D4DED}" type="pres">
      <dgm:prSet presAssocID="{C64DB1BA-68BB-407F-A616-1BC8A92DFC2D}" presName="firstNode" presStyleLbl="node1" presStyleIdx="0" presStyleCnt="6" custScaleX="74173" custScaleY="75416" custLinFactNeighborX="-8200" custLinFactNeighborY="-8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511D7-5EAF-4F06-B869-9556C49AF53C}" type="pres">
      <dgm:prSet presAssocID="{404E317E-B20F-460C-95AC-C4A657632CB8}" presName="sibTrans" presStyleLbl="sibTrans2D1" presStyleIdx="0" presStyleCnt="5"/>
      <dgm:spPr/>
    </dgm:pt>
    <dgm:pt modelId="{9DC2FA65-785A-4AC9-882C-2F7B4F649ECD}" type="pres">
      <dgm:prSet presAssocID="{A16D12E7-E4E1-444D-A661-858692201526}" presName="middleNode" presStyleCnt="0"/>
      <dgm:spPr/>
    </dgm:pt>
    <dgm:pt modelId="{31377420-1F64-4715-AB9F-6FF9CF966454}" type="pres">
      <dgm:prSet presAssocID="{A16D12E7-E4E1-444D-A661-858692201526}" presName="padding" presStyleLbl="node1" presStyleIdx="0" presStyleCnt="6"/>
      <dgm:spPr/>
    </dgm:pt>
    <dgm:pt modelId="{C08E7C9C-D1F7-44B5-BFE0-FBE160157B40}" type="pres">
      <dgm:prSet presAssocID="{A16D12E7-E4E1-444D-A661-858692201526}" presName="shape" presStyleLbl="node1" presStyleIdx="1" presStyleCnt="6" custScaleX="138977" custScaleY="128657" custLinFactNeighborX="-10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08D1-762D-458C-81B1-201FD8551F25}" type="pres">
      <dgm:prSet presAssocID="{7F2103C3-0D56-4927-A644-7AE9689BACFB}" presName="sibTrans" presStyleLbl="sibTrans2D1" presStyleIdx="1" presStyleCnt="5"/>
      <dgm:spPr/>
    </dgm:pt>
    <dgm:pt modelId="{48F9C1F2-2B8F-43C1-8919-1F1A594EDB94}" type="pres">
      <dgm:prSet presAssocID="{D2770FD9-F976-4CA2-8589-4F0AF396EF8A}" presName="middleNode" presStyleCnt="0"/>
      <dgm:spPr/>
    </dgm:pt>
    <dgm:pt modelId="{50C258B7-2AEA-428B-BB69-0A464EE6F57A}" type="pres">
      <dgm:prSet presAssocID="{D2770FD9-F976-4CA2-8589-4F0AF396EF8A}" presName="padding" presStyleLbl="node1" presStyleIdx="1" presStyleCnt="6"/>
      <dgm:spPr/>
    </dgm:pt>
    <dgm:pt modelId="{EF5D5FD6-7A79-4023-9D4B-540A2B534F92}" type="pres">
      <dgm:prSet presAssocID="{D2770FD9-F976-4CA2-8589-4F0AF396EF8A}" presName="shape" presStyleLbl="node1" presStyleIdx="2" presStyleCnt="6" custScaleX="148756" custScaleY="105863" custLinFactNeighborX="-23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C7C16-A670-4A15-BAC5-440A2603EE61}" type="pres">
      <dgm:prSet presAssocID="{7E8639F2-EE3E-4623-85AC-A484BC3E5B49}" presName="sibTrans" presStyleLbl="sibTrans2D1" presStyleIdx="2" presStyleCnt="5"/>
      <dgm:spPr/>
    </dgm:pt>
    <dgm:pt modelId="{20C6C1CA-5BDA-4D6A-BBA4-8D15728B045D}" type="pres">
      <dgm:prSet presAssocID="{31F1E710-D2FB-4842-9BE0-1FDA3F635B8B}" presName="middleNode" presStyleCnt="0"/>
      <dgm:spPr/>
    </dgm:pt>
    <dgm:pt modelId="{1D1F11B2-8325-42F0-BB00-94C758D86EBD}" type="pres">
      <dgm:prSet presAssocID="{31F1E710-D2FB-4842-9BE0-1FDA3F635B8B}" presName="padding" presStyleLbl="node1" presStyleIdx="2" presStyleCnt="6"/>
      <dgm:spPr/>
    </dgm:pt>
    <dgm:pt modelId="{A99BB8E7-7BE0-488C-AD35-E33673432361}" type="pres">
      <dgm:prSet presAssocID="{31F1E710-D2FB-4842-9BE0-1FDA3F635B8B}" presName="shape" presStyleLbl="node1" presStyleIdx="3" presStyleCnt="6" custScaleX="130344" custLinFactNeighborX="-32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BA925-F450-4330-95F0-4902F43CF772}" type="pres">
      <dgm:prSet presAssocID="{408A934D-1970-4053-AED0-E1C027B28F5D}" presName="sibTrans" presStyleLbl="sibTrans2D1" presStyleIdx="3" presStyleCnt="5"/>
      <dgm:spPr/>
    </dgm:pt>
    <dgm:pt modelId="{B2B527A4-C205-4C8B-A437-377085035B81}" type="pres">
      <dgm:prSet presAssocID="{E0411C7D-0C48-4BE3-A129-5269AAE43860}" presName="middleNode" presStyleCnt="0"/>
      <dgm:spPr/>
    </dgm:pt>
    <dgm:pt modelId="{3DD52026-37FD-4395-97BE-B599B694B4E1}" type="pres">
      <dgm:prSet presAssocID="{E0411C7D-0C48-4BE3-A129-5269AAE43860}" presName="padding" presStyleLbl="node1" presStyleIdx="3" presStyleCnt="6"/>
      <dgm:spPr/>
    </dgm:pt>
    <dgm:pt modelId="{8B5537C1-3733-4120-A17A-5F117A35C9DE}" type="pres">
      <dgm:prSet presAssocID="{E0411C7D-0C48-4BE3-A129-5269AAE43860}" presName="shape" presStyleLbl="node1" presStyleIdx="4" presStyleCnt="6" custScaleX="191598" custScaleY="144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A6A51-5948-495E-B033-083934767E7C}" type="pres">
      <dgm:prSet presAssocID="{EE4CD1E6-5B43-4A4E-AA4B-006B94D65813}" presName="sibTrans" presStyleLbl="sibTrans2D1" presStyleIdx="4" presStyleCnt="5"/>
      <dgm:spPr/>
    </dgm:pt>
    <dgm:pt modelId="{4E794B70-2E30-4F16-BC73-F2675A36DBBF}" type="pres">
      <dgm:prSet presAssocID="{1D271D67-7E53-4A99-8511-399927D71664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9082BC14-A530-4FF8-B724-3130424C5B0C}" type="presOf" srcId="{7E8639F2-EE3E-4623-85AC-A484BC3E5B49}" destId="{AF6C7C16-A670-4A15-BAC5-440A2603EE61}" srcOrd="0" destOrd="0" presId="urn:microsoft.com/office/officeart/2005/8/layout/bProcess2"/>
    <dgm:cxn modelId="{D02DB453-7332-4443-964B-BEB6158FBA26}" srcId="{8EE0E627-07B9-4DB6-BE11-1EE7E85E802B}" destId="{1D271D67-7E53-4A99-8511-399927D71664}" srcOrd="5" destOrd="0" parTransId="{4D53D7C5-05D3-4E36-9A32-2FAF1BC5FED2}" sibTransId="{D7013D6D-9E76-49CD-9CD2-606CEFF735D3}"/>
    <dgm:cxn modelId="{0EFD9DC4-EAAF-401D-8D0C-6FB466C7E92A}" type="presOf" srcId="{404E317E-B20F-460C-95AC-C4A657632CB8}" destId="{DA4511D7-5EAF-4F06-B869-9556C49AF53C}" srcOrd="0" destOrd="0" presId="urn:microsoft.com/office/officeart/2005/8/layout/bProcess2"/>
    <dgm:cxn modelId="{DA10C69A-2499-4A0D-ACE1-54AA41B7E2E2}" type="presOf" srcId="{A16D12E7-E4E1-444D-A661-858692201526}" destId="{C08E7C9C-D1F7-44B5-BFE0-FBE160157B40}" srcOrd="0" destOrd="0" presId="urn:microsoft.com/office/officeart/2005/8/layout/bProcess2"/>
    <dgm:cxn modelId="{1F8D6D5A-52CA-4886-9155-4A561BC2F550}" srcId="{8EE0E627-07B9-4DB6-BE11-1EE7E85E802B}" destId="{C64DB1BA-68BB-407F-A616-1BC8A92DFC2D}" srcOrd="0" destOrd="0" parTransId="{A0734AA4-3CAF-436A-82CA-8E57ECB7EDC2}" sibTransId="{404E317E-B20F-460C-95AC-C4A657632CB8}"/>
    <dgm:cxn modelId="{4B602384-F9EB-454B-A56F-DA45B0DD8AB2}" type="presOf" srcId="{7F2103C3-0D56-4927-A644-7AE9689BACFB}" destId="{AFB008D1-762D-458C-81B1-201FD8551F25}" srcOrd="0" destOrd="0" presId="urn:microsoft.com/office/officeart/2005/8/layout/bProcess2"/>
    <dgm:cxn modelId="{6C1F72A9-3FB7-4481-B737-413EF09A65CC}" type="presOf" srcId="{31F1E710-D2FB-4842-9BE0-1FDA3F635B8B}" destId="{A99BB8E7-7BE0-488C-AD35-E33673432361}" srcOrd="0" destOrd="0" presId="urn:microsoft.com/office/officeart/2005/8/layout/bProcess2"/>
    <dgm:cxn modelId="{65489AA2-5F01-41A4-B0A0-21674CB71BFE}" type="presOf" srcId="{C64DB1BA-68BB-407F-A616-1BC8A92DFC2D}" destId="{3003FDB1-6D64-4B2F-A67E-EBDFC15D4DED}" srcOrd="0" destOrd="0" presId="urn:microsoft.com/office/officeart/2005/8/layout/bProcess2"/>
    <dgm:cxn modelId="{A8D1D5B7-2066-4FE1-BE39-733636339C39}" srcId="{8EE0E627-07B9-4DB6-BE11-1EE7E85E802B}" destId="{31F1E710-D2FB-4842-9BE0-1FDA3F635B8B}" srcOrd="3" destOrd="0" parTransId="{857EC59E-039B-48D2-8362-EB52999AA9BE}" sibTransId="{408A934D-1970-4053-AED0-E1C027B28F5D}"/>
    <dgm:cxn modelId="{0DBFDC13-33CF-48D1-A901-B1F97217188B}" type="presOf" srcId="{D2770FD9-F976-4CA2-8589-4F0AF396EF8A}" destId="{EF5D5FD6-7A79-4023-9D4B-540A2B534F92}" srcOrd="0" destOrd="0" presId="urn:microsoft.com/office/officeart/2005/8/layout/bProcess2"/>
    <dgm:cxn modelId="{FEB44D1D-0FCD-46BF-9ED4-E16025857EEE}" type="presOf" srcId="{EE4CD1E6-5B43-4A4E-AA4B-006B94D65813}" destId="{CA1A6A51-5948-495E-B033-083934767E7C}" srcOrd="0" destOrd="0" presId="urn:microsoft.com/office/officeart/2005/8/layout/bProcess2"/>
    <dgm:cxn modelId="{AB616A64-3E03-416E-883E-5494B50E7FED}" srcId="{8EE0E627-07B9-4DB6-BE11-1EE7E85E802B}" destId="{D2770FD9-F976-4CA2-8589-4F0AF396EF8A}" srcOrd="2" destOrd="0" parTransId="{AF40D5F7-7043-48F2-9240-69C3F8DA74D3}" sibTransId="{7E8639F2-EE3E-4623-85AC-A484BC3E5B49}"/>
    <dgm:cxn modelId="{5644C161-DA9D-4DD4-84AE-23CDE0E36629}" type="presOf" srcId="{408A934D-1970-4053-AED0-E1C027B28F5D}" destId="{139BA925-F450-4330-95F0-4902F43CF772}" srcOrd="0" destOrd="0" presId="urn:microsoft.com/office/officeart/2005/8/layout/bProcess2"/>
    <dgm:cxn modelId="{5E1AD0E7-9B9A-4A27-B006-515AFA3D8E51}" type="presOf" srcId="{8EE0E627-07B9-4DB6-BE11-1EE7E85E802B}" destId="{6D9EA08D-1F4C-4A05-8C1D-704392976015}" srcOrd="0" destOrd="0" presId="urn:microsoft.com/office/officeart/2005/8/layout/bProcess2"/>
    <dgm:cxn modelId="{78D9F083-82B2-4694-A911-BB0EA3D28DFF}" srcId="{8EE0E627-07B9-4DB6-BE11-1EE7E85E802B}" destId="{E0411C7D-0C48-4BE3-A129-5269AAE43860}" srcOrd="4" destOrd="0" parTransId="{94174654-2DF3-47CA-B95F-A256302380F8}" sibTransId="{EE4CD1E6-5B43-4A4E-AA4B-006B94D65813}"/>
    <dgm:cxn modelId="{4A9D1E69-5EE3-49A1-8FE8-8C2C78976967}" type="presOf" srcId="{E0411C7D-0C48-4BE3-A129-5269AAE43860}" destId="{8B5537C1-3733-4120-A17A-5F117A35C9DE}" srcOrd="0" destOrd="0" presId="urn:microsoft.com/office/officeart/2005/8/layout/bProcess2"/>
    <dgm:cxn modelId="{DBFDAD87-B7F8-4901-B94C-7483B3E989CC}" srcId="{8EE0E627-07B9-4DB6-BE11-1EE7E85E802B}" destId="{A16D12E7-E4E1-444D-A661-858692201526}" srcOrd="1" destOrd="0" parTransId="{583AFA55-9576-43F8-92BB-E34BF022AF1D}" sibTransId="{7F2103C3-0D56-4927-A644-7AE9689BACFB}"/>
    <dgm:cxn modelId="{249C5E97-ACAC-4FEB-8536-BD79FDD8A855}" type="presOf" srcId="{1D271D67-7E53-4A99-8511-399927D71664}" destId="{4E794B70-2E30-4F16-BC73-F2675A36DBBF}" srcOrd="0" destOrd="0" presId="urn:microsoft.com/office/officeart/2005/8/layout/bProcess2"/>
    <dgm:cxn modelId="{938C5AE6-618B-4D57-BB77-0037B3F16339}" type="presParOf" srcId="{6D9EA08D-1F4C-4A05-8C1D-704392976015}" destId="{3003FDB1-6D64-4B2F-A67E-EBDFC15D4DED}" srcOrd="0" destOrd="0" presId="urn:microsoft.com/office/officeart/2005/8/layout/bProcess2"/>
    <dgm:cxn modelId="{E22EFC4F-107D-4A27-ABF3-572CDE44A9FF}" type="presParOf" srcId="{6D9EA08D-1F4C-4A05-8C1D-704392976015}" destId="{DA4511D7-5EAF-4F06-B869-9556C49AF53C}" srcOrd="1" destOrd="0" presId="urn:microsoft.com/office/officeart/2005/8/layout/bProcess2"/>
    <dgm:cxn modelId="{22D11C1D-B80D-404F-8B9C-C42E995B05D4}" type="presParOf" srcId="{6D9EA08D-1F4C-4A05-8C1D-704392976015}" destId="{9DC2FA65-785A-4AC9-882C-2F7B4F649ECD}" srcOrd="2" destOrd="0" presId="urn:microsoft.com/office/officeart/2005/8/layout/bProcess2"/>
    <dgm:cxn modelId="{664E7542-56DC-49B5-A2AB-B913DDFD9A03}" type="presParOf" srcId="{9DC2FA65-785A-4AC9-882C-2F7B4F649ECD}" destId="{31377420-1F64-4715-AB9F-6FF9CF966454}" srcOrd="0" destOrd="0" presId="urn:microsoft.com/office/officeart/2005/8/layout/bProcess2"/>
    <dgm:cxn modelId="{34661EF4-E598-4382-B743-A6A767A2F6F0}" type="presParOf" srcId="{9DC2FA65-785A-4AC9-882C-2F7B4F649ECD}" destId="{C08E7C9C-D1F7-44B5-BFE0-FBE160157B40}" srcOrd="1" destOrd="0" presId="urn:microsoft.com/office/officeart/2005/8/layout/bProcess2"/>
    <dgm:cxn modelId="{63D7DD7F-A6AA-4A4C-A535-1156AF07FC96}" type="presParOf" srcId="{6D9EA08D-1F4C-4A05-8C1D-704392976015}" destId="{AFB008D1-762D-458C-81B1-201FD8551F25}" srcOrd="3" destOrd="0" presId="urn:microsoft.com/office/officeart/2005/8/layout/bProcess2"/>
    <dgm:cxn modelId="{C6BF4F2F-BE3F-401F-845E-944C1DF4CD24}" type="presParOf" srcId="{6D9EA08D-1F4C-4A05-8C1D-704392976015}" destId="{48F9C1F2-2B8F-43C1-8919-1F1A594EDB94}" srcOrd="4" destOrd="0" presId="urn:microsoft.com/office/officeart/2005/8/layout/bProcess2"/>
    <dgm:cxn modelId="{7DAF634B-2EF7-40C1-96F2-837FAB06D745}" type="presParOf" srcId="{48F9C1F2-2B8F-43C1-8919-1F1A594EDB94}" destId="{50C258B7-2AEA-428B-BB69-0A464EE6F57A}" srcOrd="0" destOrd="0" presId="urn:microsoft.com/office/officeart/2005/8/layout/bProcess2"/>
    <dgm:cxn modelId="{6D806D0E-85EE-4805-922F-04F048B492EF}" type="presParOf" srcId="{48F9C1F2-2B8F-43C1-8919-1F1A594EDB94}" destId="{EF5D5FD6-7A79-4023-9D4B-540A2B534F92}" srcOrd="1" destOrd="0" presId="urn:microsoft.com/office/officeart/2005/8/layout/bProcess2"/>
    <dgm:cxn modelId="{B5C621C0-DB46-4201-9624-43A1610DA2A8}" type="presParOf" srcId="{6D9EA08D-1F4C-4A05-8C1D-704392976015}" destId="{AF6C7C16-A670-4A15-BAC5-440A2603EE61}" srcOrd="5" destOrd="0" presId="urn:microsoft.com/office/officeart/2005/8/layout/bProcess2"/>
    <dgm:cxn modelId="{E7D9716C-5A90-4F2A-AF59-8C8D26E94CEC}" type="presParOf" srcId="{6D9EA08D-1F4C-4A05-8C1D-704392976015}" destId="{20C6C1CA-5BDA-4D6A-BBA4-8D15728B045D}" srcOrd="6" destOrd="0" presId="urn:microsoft.com/office/officeart/2005/8/layout/bProcess2"/>
    <dgm:cxn modelId="{5C38A1C3-D720-4F0C-B3AC-1AF7D57991B8}" type="presParOf" srcId="{20C6C1CA-5BDA-4D6A-BBA4-8D15728B045D}" destId="{1D1F11B2-8325-42F0-BB00-94C758D86EBD}" srcOrd="0" destOrd="0" presId="urn:microsoft.com/office/officeart/2005/8/layout/bProcess2"/>
    <dgm:cxn modelId="{906532EE-FE3F-4300-80F2-0F53E6182598}" type="presParOf" srcId="{20C6C1CA-5BDA-4D6A-BBA4-8D15728B045D}" destId="{A99BB8E7-7BE0-488C-AD35-E33673432361}" srcOrd="1" destOrd="0" presId="urn:microsoft.com/office/officeart/2005/8/layout/bProcess2"/>
    <dgm:cxn modelId="{F3E96CBA-CB5B-4A23-96B6-E219CD1CDF8E}" type="presParOf" srcId="{6D9EA08D-1F4C-4A05-8C1D-704392976015}" destId="{139BA925-F450-4330-95F0-4902F43CF772}" srcOrd="7" destOrd="0" presId="urn:microsoft.com/office/officeart/2005/8/layout/bProcess2"/>
    <dgm:cxn modelId="{4311C1A5-AA0D-47C7-81FD-7B48011CF804}" type="presParOf" srcId="{6D9EA08D-1F4C-4A05-8C1D-704392976015}" destId="{B2B527A4-C205-4C8B-A437-377085035B81}" srcOrd="8" destOrd="0" presId="urn:microsoft.com/office/officeart/2005/8/layout/bProcess2"/>
    <dgm:cxn modelId="{F611F4AA-0FB2-4905-A877-EA6B7240476C}" type="presParOf" srcId="{B2B527A4-C205-4C8B-A437-377085035B81}" destId="{3DD52026-37FD-4395-97BE-B599B694B4E1}" srcOrd="0" destOrd="0" presId="urn:microsoft.com/office/officeart/2005/8/layout/bProcess2"/>
    <dgm:cxn modelId="{6E950763-1E39-414D-B6CF-746664501806}" type="presParOf" srcId="{B2B527A4-C205-4C8B-A437-377085035B81}" destId="{8B5537C1-3733-4120-A17A-5F117A35C9DE}" srcOrd="1" destOrd="0" presId="urn:microsoft.com/office/officeart/2005/8/layout/bProcess2"/>
    <dgm:cxn modelId="{B0109F01-80F8-49A8-98B5-CCA783C308F4}" type="presParOf" srcId="{6D9EA08D-1F4C-4A05-8C1D-704392976015}" destId="{CA1A6A51-5948-495E-B033-083934767E7C}" srcOrd="9" destOrd="0" presId="urn:microsoft.com/office/officeart/2005/8/layout/bProcess2"/>
    <dgm:cxn modelId="{3F433E56-011B-4FD7-B9B1-282992EB2811}" type="presParOf" srcId="{6D9EA08D-1F4C-4A05-8C1D-704392976015}" destId="{4E794B70-2E30-4F16-BC73-F2675A36DBBF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E0E627-07B9-4DB6-BE11-1EE7E85E802B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4DB1BA-68BB-407F-A616-1BC8A92DFC2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Anti HCV +</a:t>
          </a:r>
          <a:endParaRPr lang="en-US" sz="1400" b="1" dirty="0"/>
        </a:p>
      </dgm:t>
    </dgm:pt>
    <dgm:pt modelId="{A0734AA4-3CAF-436A-82CA-8E57ECB7EDC2}" type="parTrans" cxnId="{1F8D6D5A-52CA-4886-9155-4A561BC2F550}">
      <dgm:prSet/>
      <dgm:spPr/>
      <dgm:t>
        <a:bodyPr/>
        <a:lstStyle/>
        <a:p>
          <a:endParaRPr lang="en-US"/>
        </a:p>
      </dgm:t>
    </dgm:pt>
    <dgm:pt modelId="{404E317E-B20F-460C-95AC-C4A657632CB8}" type="sibTrans" cxnId="{1F8D6D5A-52CA-4886-9155-4A561BC2F55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16D12E7-E4E1-444D-A661-85869220152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smtClean="0"/>
            <a:t>CONFIRMATORY TEST</a:t>
          </a:r>
        </a:p>
        <a:p>
          <a:r>
            <a:rPr lang="en-US" sz="1100" b="1" dirty="0" smtClean="0"/>
            <a:t>HCV RNA +</a:t>
          </a:r>
          <a:endParaRPr lang="en-US" sz="1100" b="1" dirty="0"/>
        </a:p>
      </dgm:t>
    </dgm:pt>
    <dgm:pt modelId="{583AFA55-9576-43F8-92BB-E34BF022AF1D}" type="parTrans" cxnId="{DBFDAD87-B7F8-4901-B94C-7483B3E989CC}">
      <dgm:prSet/>
      <dgm:spPr/>
      <dgm:t>
        <a:bodyPr/>
        <a:lstStyle/>
        <a:p>
          <a:endParaRPr lang="en-US"/>
        </a:p>
      </dgm:t>
    </dgm:pt>
    <dgm:pt modelId="{7F2103C3-0D56-4927-A644-7AE9689BACFB}" type="sibTrans" cxnId="{DBFDAD87-B7F8-4901-B94C-7483B3E989C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2770FD9-F976-4CA2-8589-4F0AF396EF8A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Physician consultation</a:t>
          </a:r>
          <a:endParaRPr lang="en-US" dirty="0"/>
        </a:p>
      </dgm:t>
    </dgm:pt>
    <dgm:pt modelId="{AF40D5F7-7043-48F2-9240-69C3F8DA74D3}" type="parTrans" cxnId="{AB616A64-3E03-416E-883E-5494B50E7FED}">
      <dgm:prSet/>
      <dgm:spPr/>
      <dgm:t>
        <a:bodyPr/>
        <a:lstStyle/>
        <a:p>
          <a:endParaRPr lang="en-US"/>
        </a:p>
      </dgm:t>
    </dgm:pt>
    <dgm:pt modelId="{7E8639F2-EE3E-4623-85AC-A484BC3E5B49}" type="sibTrans" cxnId="{AB616A64-3E03-416E-883E-5494B50E7FE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1F1E710-D2FB-4842-9BE0-1FDA3F635B8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Alt, </a:t>
          </a:r>
          <a:r>
            <a:rPr lang="en-US" b="1" dirty="0" err="1" smtClean="0"/>
            <a:t>Ast</a:t>
          </a:r>
          <a:r>
            <a:rPr lang="en-US" b="1" dirty="0" smtClean="0"/>
            <a:t>, </a:t>
          </a:r>
          <a:r>
            <a:rPr lang="en-US" b="1" dirty="0" err="1" smtClean="0"/>
            <a:t>Cbc</a:t>
          </a:r>
          <a:r>
            <a:rPr lang="en-US" b="1" dirty="0" smtClean="0"/>
            <a:t> (FIB4)</a:t>
          </a:r>
          <a:endParaRPr lang="en-US" b="1" dirty="0"/>
        </a:p>
      </dgm:t>
    </dgm:pt>
    <dgm:pt modelId="{857EC59E-039B-48D2-8362-EB52999AA9BE}" type="parTrans" cxnId="{A8D1D5B7-2066-4FE1-BE39-733636339C39}">
      <dgm:prSet/>
      <dgm:spPr/>
      <dgm:t>
        <a:bodyPr/>
        <a:lstStyle/>
        <a:p>
          <a:endParaRPr lang="en-US"/>
        </a:p>
      </dgm:t>
    </dgm:pt>
    <dgm:pt modelId="{408A934D-1970-4053-AED0-E1C027B28F5D}" type="sibTrans" cxnId="{A8D1D5B7-2066-4FE1-BE39-733636339C3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0411C7D-0C48-4BE3-A129-5269AAE4386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smtClean="0"/>
            <a:t>HCV GEN, </a:t>
          </a:r>
          <a:r>
            <a:rPr lang="en-US" sz="1100" b="1" i="0" dirty="0" err="1" smtClean="0"/>
            <a:t>HBsAg</a:t>
          </a:r>
          <a:r>
            <a:rPr lang="en-US" sz="1100" b="1" i="0" dirty="0" smtClean="0"/>
            <a:t>, </a:t>
          </a:r>
          <a:r>
            <a:rPr lang="ka-GE" sz="1100" dirty="0" smtClean="0"/>
            <a:t>Anti HBc-total</a:t>
          </a:r>
          <a:r>
            <a:rPr lang="en-US" sz="1100" b="1" i="0" dirty="0" smtClean="0"/>
            <a:t>, </a:t>
          </a:r>
          <a:r>
            <a:rPr lang="en-US" sz="1100" b="1" i="0" dirty="0" smtClean="0">
              <a:solidFill>
                <a:srgbClr val="C00000"/>
              </a:solidFill>
            </a:rPr>
            <a:t>G-GT</a:t>
          </a:r>
          <a:r>
            <a:rPr lang="en-US" sz="1100" b="1" dirty="0" smtClean="0">
              <a:solidFill>
                <a:srgbClr val="C00000"/>
              </a:solidFill>
            </a:rPr>
            <a:t> </a:t>
          </a:r>
          <a:r>
            <a:rPr lang="ka-GE" sz="1100" b="1" dirty="0" smtClean="0">
              <a:solidFill>
                <a:srgbClr val="C00000"/>
              </a:solidFill>
            </a:rPr>
            <a:t>, </a:t>
          </a:r>
          <a:r>
            <a:rPr lang="en-US" sz="1100" b="1" dirty="0" smtClean="0">
              <a:solidFill>
                <a:srgbClr val="C00000"/>
              </a:solidFill>
            </a:rPr>
            <a:t>ALP</a:t>
          </a:r>
          <a:r>
            <a:rPr lang="en-US" sz="1100" b="1" dirty="0" smtClean="0"/>
            <a:t>, BIL, CR, </a:t>
          </a:r>
          <a:r>
            <a:rPr lang="en-US" sz="1100" b="1" dirty="0" smtClean="0">
              <a:solidFill>
                <a:srgbClr val="C00000"/>
              </a:solidFill>
            </a:rPr>
            <a:t>GL, </a:t>
          </a:r>
          <a:r>
            <a:rPr lang="en-US" sz="1100" b="1" dirty="0" smtClean="0"/>
            <a:t>ALB, INR, </a:t>
          </a:r>
          <a:r>
            <a:rPr lang="en-US" sz="1100" b="1" dirty="0" smtClean="0">
              <a:solidFill>
                <a:srgbClr val="C00000"/>
              </a:solidFill>
            </a:rPr>
            <a:t>TSH (If Interferon) </a:t>
          </a:r>
          <a:r>
            <a:rPr lang="en-US" sz="1100" b="1" dirty="0" smtClean="0">
              <a:solidFill>
                <a:schemeClr val="bg1"/>
              </a:solidFill>
            </a:rPr>
            <a:t>Ultrasound</a:t>
          </a:r>
          <a:endParaRPr lang="en-US" sz="1100" b="1" dirty="0">
            <a:solidFill>
              <a:schemeClr val="bg1"/>
            </a:solidFill>
          </a:endParaRPr>
        </a:p>
      </dgm:t>
    </dgm:pt>
    <dgm:pt modelId="{94174654-2DF3-47CA-B95F-A256302380F8}" type="parTrans" cxnId="{78D9F083-82B2-4694-A911-BB0EA3D28DFF}">
      <dgm:prSet/>
      <dgm:spPr/>
      <dgm:t>
        <a:bodyPr/>
        <a:lstStyle/>
        <a:p>
          <a:endParaRPr lang="en-US"/>
        </a:p>
      </dgm:t>
    </dgm:pt>
    <dgm:pt modelId="{EE4CD1E6-5B43-4A4E-AA4B-006B94D65813}" type="sibTrans" cxnId="{78D9F083-82B2-4694-A911-BB0EA3D28DF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D271D67-7E53-4A99-8511-399927D7166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Physician consultation, Form NIV-100/a</a:t>
          </a:r>
          <a:endParaRPr lang="en-US" b="1" dirty="0"/>
        </a:p>
      </dgm:t>
    </dgm:pt>
    <dgm:pt modelId="{4D53D7C5-05D3-4E36-9A32-2FAF1BC5FED2}" type="parTrans" cxnId="{D02DB453-7332-4443-964B-BEB6158FBA26}">
      <dgm:prSet/>
      <dgm:spPr/>
      <dgm:t>
        <a:bodyPr/>
        <a:lstStyle/>
        <a:p>
          <a:endParaRPr lang="en-US"/>
        </a:p>
      </dgm:t>
    </dgm:pt>
    <dgm:pt modelId="{D7013D6D-9E76-49CD-9CD2-606CEFF735D3}" type="sibTrans" cxnId="{D02DB453-7332-4443-964B-BEB6158FBA26}">
      <dgm:prSet/>
      <dgm:spPr/>
      <dgm:t>
        <a:bodyPr/>
        <a:lstStyle/>
        <a:p>
          <a:endParaRPr lang="en-US"/>
        </a:p>
      </dgm:t>
    </dgm:pt>
    <dgm:pt modelId="{6D9EA08D-1F4C-4A05-8C1D-704392976015}" type="pres">
      <dgm:prSet presAssocID="{8EE0E627-07B9-4DB6-BE11-1EE7E85E802B}" presName="diagram" presStyleCnt="0">
        <dgm:presLayoutVars>
          <dgm:dir/>
          <dgm:resizeHandles/>
        </dgm:presLayoutVars>
      </dgm:prSet>
      <dgm:spPr/>
    </dgm:pt>
    <dgm:pt modelId="{3003FDB1-6D64-4B2F-A67E-EBDFC15D4DED}" type="pres">
      <dgm:prSet presAssocID="{C64DB1BA-68BB-407F-A616-1BC8A92DFC2D}" presName="firstNode" presStyleLbl="node1" presStyleIdx="0" presStyleCnt="6" custScaleX="74173" custScaleY="75416" custLinFactNeighborX="-8200" custLinFactNeighborY="-8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511D7-5EAF-4F06-B869-9556C49AF53C}" type="pres">
      <dgm:prSet presAssocID="{404E317E-B20F-460C-95AC-C4A657632CB8}" presName="sibTrans" presStyleLbl="sibTrans2D1" presStyleIdx="0" presStyleCnt="5"/>
      <dgm:spPr/>
    </dgm:pt>
    <dgm:pt modelId="{9DC2FA65-785A-4AC9-882C-2F7B4F649ECD}" type="pres">
      <dgm:prSet presAssocID="{A16D12E7-E4E1-444D-A661-858692201526}" presName="middleNode" presStyleCnt="0"/>
      <dgm:spPr/>
    </dgm:pt>
    <dgm:pt modelId="{31377420-1F64-4715-AB9F-6FF9CF966454}" type="pres">
      <dgm:prSet presAssocID="{A16D12E7-E4E1-444D-A661-858692201526}" presName="padding" presStyleLbl="node1" presStyleIdx="0" presStyleCnt="6"/>
      <dgm:spPr/>
    </dgm:pt>
    <dgm:pt modelId="{C08E7C9C-D1F7-44B5-BFE0-FBE160157B40}" type="pres">
      <dgm:prSet presAssocID="{A16D12E7-E4E1-444D-A661-858692201526}" presName="shape" presStyleLbl="node1" presStyleIdx="1" presStyleCnt="6" custScaleX="138977" custScaleY="128657" custLinFactNeighborX="-10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08D1-762D-458C-81B1-201FD8551F25}" type="pres">
      <dgm:prSet presAssocID="{7F2103C3-0D56-4927-A644-7AE9689BACFB}" presName="sibTrans" presStyleLbl="sibTrans2D1" presStyleIdx="1" presStyleCnt="5"/>
      <dgm:spPr/>
    </dgm:pt>
    <dgm:pt modelId="{48F9C1F2-2B8F-43C1-8919-1F1A594EDB94}" type="pres">
      <dgm:prSet presAssocID="{D2770FD9-F976-4CA2-8589-4F0AF396EF8A}" presName="middleNode" presStyleCnt="0"/>
      <dgm:spPr/>
    </dgm:pt>
    <dgm:pt modelId="{50C258B7-2AEA-428B-BB69-0A464EE6F57A}" type="pres">
      <dgm:prSet presAssocID="{D2770FD9-F976-4CA2-8589-4F0AF396EF8A}" presName="padding" presStyleLbl="node1" presStyleIdx="1" presStyleCnt="6"/>
      <dgm:spPr/>
    </dgm:pt>
    <dgm:pt modelId="{EF5D5FD6-7A79-4023-9D4B-540A2B534F92}" type="pres">
      <dgm:prSet presAssocID="{D2770FD9-F976-4CA2-8589-4F0AF396EF8A}" presName="shape" presStyleLbl="node1" presStyleIdx="2" presStyleCnt="6" custScaleX="148756" custScaleY="105863" custLinFactNeighborX="-23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C7C16-A670-4A15-BAC5-440A2603EE61}" type="pres">
      <dgm:prSet presAssocID="{7E8639F2-EE3E-4623-85AC-A484BC3E5B49}" presName="sibTrans" presStyleLbl="sibTrans2D1" presStyleIdx="2" presStyleCnt="5"/>
      <dgm:spPr/>
    </dgm:pt>
    <dgm:pt modelId="{20C6C1CA-5BDA-4D6A-BBA4-8D15728B045D}" type="pres">
      <dgm:prSet presAssocID="{31F1E710-D2FB-4842-9BE0-1FDA3F635B8B}" presName="middleNode" presStyleCnt="0"/>
      <dgm:spPr/>
    </dgm:pt>
    <dgm:pt modelId="{1D1F11B2-8325-42F0-BB00-94C758D86EBD}" type="pres">
      <dgm:prSet presAssocID="{31F1E710-D2FB-4842-9BE0-1FDA3F635B8B}" presName="padding" presStyleLbl="node1" presStyleIdx="2" presStyleCnt="6"/>
      <dgm:spPr/>
    </dgm:pt>
    <dgm:pt modelId="{A99BB8E7-7BE0-488C-AD35-E33673432361}" type="pres">
      <dgm:prSet presAssocID="{31F1E710-D2FB-4842-9BE0-1FDA3F635B8B}" presName="shape" presStyleLbl="node1" presStyleIdx="3" presStyleCnt="6" custScaleX="130344" custLinFactNeighborX="-32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BA925-F450-4330-95F0-4902F43CF772}" type="pres">
      <dgm:prSet presAssocID="{408A934D-1970-4053-AED0-E1C027B28F5D}" presName="sibTrans" presStyleLbl="sibTrans2D1" presStyleIdx="3" presStyleCnt="5"/>
      <dgm:spPr/>
    </dgm:pt>
    <dgm:pt modelId="{B2B527A4-C205-4C8B-A437-377085035B81}" type="pres">
      <dgm:prSet presAssocID="{E0411C7D-0C48-4BE3-A129-5269AAE43860}" presName="middleNode" presStyleCnt="0"/>
      <dgm:spPr/>
    </dgm:pt>
    <dgm:pt modelId="{3DD52026-37FD-4395-97BE-B599B694B4E1}" type="pres">
      <dgm:prSet presAssocID="{E0411C7D-0C48-4BE3-A129-5269AAE43860}" presName="padding" presStyleLbl="node1" presStyleIdx="3" presStyleCnt="6"/>
      <dgm:spPr/>
    </dgm:pt>
    <dgm:pt modelId="{8B5537C1-3733-4120-A17A-5F117A35C9DE}" type="pres">
      <dgm:prSet presAssocID="{E0411C7D-0C48-4BE3-A129-5269AAE43860}" presName="shape" presStyleLbl="node1" presStyleIdx="4" presStyleCnt="6" custScaleX="191598" custScaleY="144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A6A51-5948-495E-B033-083934767E7C}" type="pres">
      <dgm:prSet presAssocID="{EE4CD1E6-5B43-4A4E-AA4B-006B94D65813}" presName="sibTrans" presStyleLbl="sibTrans2D1" presStyleIdx="4" presStyleCnt="5"/>
      <dgm:spPr/>
    </dgm:pt>
    <dgm:pt modelId="{4E794B70-2E30-4F16-BC73-F2675A36DBBF}" type="pres">
      <dgm:prSet presAssocID="{1D271D67-7E53-4A99-8511-399927D71664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D02DB453-7332-4443-964B-BEB6158FBA26}" srcId="{8EE0E627-07B9-4DB6-BE11-1EE7E85E802B}" destId="{1D271D67-7E53-4A99-8511-399927D71664}" srcOrd="5" destOrd="0" parTransId="{4D53D7C5-05D3-4E36-9A32-2FAF1BC5FED2}" sibTransId="{D7013D6D-9E76-49CD-9CD2-606CEFF735D3}"/>
    <dgm:cxn modelId="{E7AD641F-8EE0-42FD-B9ED-AE4A1A8D7D28}" type="presOf" srcId="{404E317E-B20F-460C-95AC-C4A657632CB8}" destId="{DA4511D7-5EAF-4F06-B869-9556C49AF53C}" srcOrd="0" destOrd="0" presId="urn:microsoft.com/office/officeart/2005/8/layout/bProcess2"/>
    <dgm:cxn modelId="{29BCEE13-8F36-489E-9B55-2917A87EE9D6}" type="presOf" srcId="{408A934D-1970-4053-AED0-E1C027B28F5D}" destId="{139BA925-F450-4330-95F0-4902F43CF772}" srcOrd="0" destOrd="0" presId="urn:microsoft.com/office/officeart/2005/8/layout/bProcess2"/>
    <dgm:cxn modelId="{FBAAE421-5FC3-41BF-8E5F-100B7D4AC58C}" type="presOf" srcId="{C64DB1BA-68BB-407F-A616-1BC8A92DFC2D}" destId="{3003FDB1-6D64-4B2F-A67E-EBDFC15D4DED}" srcOrd="0" destOrd="0" presId="urn:microsoft.com/office/officeart/2005/8/layout/bProcess2"/>
    <dgm:cxn modelId="{B9ECF737-3AAC-4F9F-8B7F-08752B4E18A7}" type="presOf" srcId="{7E8639F2-EE3E-4623-85AC-A484BC3E5B49}" destId="{AF6C7C16-A670-4A15-BAC5-440A2603EE61}" srcOrd="0" destOrd="0" presId="urn:microsoft.com/office/officeart/2005/8/layout/bProcess2"/>
    <dgm:cxn modelId="{698D9F07-997B-4EB8-BD12-73129485C215}" type="presOf" srcId="{D2770FD9-F976-4CA2-8589-4F0AF396EF8A}" destId="{EF5D5FD6-7A79-4023-9D4B-540A2B534F92}" srcOrd="0" destOrd="0" presId="urn:microsoft.com/office/officeart/2005/8/layout/bProcess2"/>
    <dgm:cxn modelId="{1F8D6D5A-52CA-4886-9155-4A561BC2F550}" srcId="{8EE0E627-07B9-4DB6-BE11-1EE7E85E802B}" destId="{C64DB1BA-68BB-407F-A616-1BC8A92DFC2D}" srcOrd="0" destOrd="0" parTransId="{A0734AA4-3CAF-436A-82CA-8E57ECB7EDC2}" sibTransId="{404E317E-B20F-460C-95AC-C4A657632CB8}"/>
    <dgm:cxn modelId="{A8F42F31-3E0B-4441-875C-6A2E6FE38E60}" type="presOf" srcId="{E0411C7D-0C48-4BE3-A129-5269AAE43860}" destId="{8B5537C1-3733-4120-A17A-5F117A35C9DE}" srcOrd="0" destOrd="0" presId="urn:microsoft.com/office/officeart/2005/8/layout/bProcess2"/>
    <dgm:cxn modelId="{A8D1D5B7-2066-4FE1-BE39-733636339C39}" srcId="{8EE0E627-07B9-4DB6-BE11-1EE7E85E802B}" destId="{31F1E710-D2FB-4842-9BE0-1FDA3F635B8B}" srcOrd="3" destOrd="0" parTransId="{857EC59E-039B-48D2-8362-EB52999AA9BE}" sibTransId="{408A934D-1970-4053-AED0-E1C027B28F5D}"/>
    <dgm:cxn modelId="{EC8AA2B4-8D3D-4D25-BDEC-26D9B49306FC}" type="presOf" srcId="{7F2103C3-0D56-4927-A644-7AE9689BACFB}" destId="{AFB008D1-762D-458C-81B1-201FD8551F25}" srcOrd="0" destOrd="0" presId="urn:microsoft.com/office/officeart/2005/8/layout/bProcess2"/>
    <dgm:cxn modelId="{AB616A64-3E03-416E-883E-5494B50E7FED}" srcId="{8EE0E627-07B9-4DB6-BE11-1EE7E85E802B}" destId="{D2770FD9-F976-4CA2-8589-4F0AF396EF8A}" srcOrd="2" destOrd="0" parTransId="{AF40D5F7-7043-48F2-9240-69C3F8DA74D3}" sibTransId="{7E8639F2-EE3E-4623-85AC-A484BC3E5B49}"/>
    <dgm:cxn modelId="{55697284-5F49-4A3B-A6EA-6AA7AF37DF41}" type="presOf" srcId="{8EE0E627-07B9-4DB6-BE11-1EE7E85E802B}" destId="{6D9EA08D-1F4C-4A05-8C1D-704392976015}" srcOrd="0" destOrd="0" presId="urn:microsoft.com/office/officeart/2005/8/layout/bProcess2"/>
    <dgm:cxn modelId="{78D9F083-82B2-4694-A911-BB0EA3D28DFF}" srcId="{8EE0E627-07B9-4DB6-BE11-1EE7E85E802B}" destId="{E0411C7D-0C48-4BE3-A129-5269AAE43860}" srcOrd="4" destOrd="0" parTransId="{94174654-2DF3-47CA-B95F-A256302380F8}" sibTransId="{EE4CD1E6-5B43-4A4E-AA4B-006B94D65813}"/>
    <dgm:cxn modelId="{C69A4367-1236-4B9A-9CE2-8F95C202537A}" type="presOf" srcId="{1D271D67-7E53-4A99-8511-399927D71664}" destId="{4E794B70-2E30-4F16-BC73-F2675A36DBBF}" srcOrd="0" destOrd="0" presId="urn:microsoft.com/office/officeart/2005/8/layout/bProcess2"/>
    <dgm:cxn modelId="{14FF404C-3776-4616-A373-333991CAC252}" type="presOf" srcId="{A16D12E7-E4E1-444D-A661-858692201526}" destId="{C08E7C9C-D1F7-44B5-BFE0-FBE160157B40}" srcOrd="0" destOrd="0" presId="urn:microsoft.com/office/officeart/2005/8/layout/bProcess2"/>
    <dgm:cxn modelId="{2693D255-8082-4A62-B8DA-35A123348265}" type="presOf" srcId="{31F1E710-D2FB-4842-9BE0-1FDA3F635B8B}" destId="{A99BB8E7-7BE0-488C-AD35-E33673432361}" srcOrd="0" destOrd="0" presId="urn:microsoft.com/office/officeart/2005/8/layout/bProcess2"/>
    <dgm:cxn modelId="{DBFDAD87-B7F8-4901-B94C-7483B3E989CC}" srcId="{8EE0E627-07B9-4DB6-BE11-1EE7E85E802B}" destId="{A16D12E7-E4E1-444D-A661-858692201526}" srcOrd="1" destOrd="0" parTransId="{583AFA55-9576-43F8-92BB-E34BF022AF1D}" sibTransId="{7F2103C3-0D56-4927-A644-7AE9689BACFB}"/>
    <dgm:cxn modelId="{670895E1-7EC6-4F78-B766-470107E1AE8D}" type="presOf" srcId="{EE4CD1E6-5B43-4A4E-AA4B-006B94D65813}" destId="{CA1A6A51-5948-495E-B033-083934767E7C}" srcOrd="0" destOrd="0" presId="urn:microsoft.com/office/officeart/2005/8/layout/bProcess2"/>
    <dgm:cxn modelId="{9F5511BE-1D6B-4591-833E-D28CD66BB2C5}" type="presParOf" srcId="{6D9EA08D-1F4C-4A05-8C1D-704392976015}" destId="{3003FDB1-6D64-4B2F-A67E-EBDFC15D4DED}" srcOrd="0" destOrd="0" presId="urn:microsoft.com/office/officeart/2005/8/layout/bProcess2"/>
    <dgm:cxn modelId="{87A61362-01F9-4FA9-ACB3-4399BEB826B8}" type="presParOf" srcId="{6D9EA08D-1F4C-4A05-8C1D-704392976015}" destId="{DA4511D7-5EAF-4F06-B869-9556C49AF53C}" srcOrd="1" destOrd="0" presId="urn:microsoft.com/office/officeart/2005/8/layout/bProcess2"/>
    <dgm:cxn modelId="{6E011E7A-042E-46AE-9721-453BA2F1B8A6}" type="presParOf" srcId="{6D9EA08D-1F4C-4A05-8C1D-704392976015}" destId="{9DC2FA65-785A-4AC9-882C-2F7B4F649ECD}" srcOrd="2" destOrd="0" presId="urn:microsoft.com/office/officeart/2005/8/layout/bProcess2"/>
    <dgm:cxn modelId="{34CBD38E-87E5-4B74-804D-1AE53E2F22FA}" type="presParOf" srcId="{9DC2FA65-785A-4AC9-882C-2F7B4F649ECD}" destId="{31377420-1F64-4715-AB9F-6FF9CF966454}" srcOrd="0" destOrd="0" presId="urn:microsoft.com/office/officeart/2005/8/layout/bProcess2"/>
    <dgm:cxn modelId="{183A6370-132A-465B-A098-57A0EA328622}" type="presParOf" srcId="{9DC2FA65-785A-4AC9-882C-2F7B4F649ECD}" destId="{C08E7C9C-D1F7-44B5-BFE0-FBE160157B40}" srcOrd="1" destOrd="0" presId="urn:microsoft.com/office/officeart/2005/8/layout/bProcess2"/>
    <dgm:cxn modelId="{758BF32E-845A-4E72-B882-2C6863D2235B}" type="presParOf" srcId="{6D9EA08D-1F4C-4A05-8C1D-704392976015}" destId="{AFB008D1-762D-458C-81B1-201FD8551F25}" srcOrd="3" destOrd="0" presId="urn:microsoft.com/office/officeart/2005/8/layout/bProcess2"/>
    <dgm:cxn modelId="{EF032731-37A0-4BCA-B3E0-F8721ACED694}" type="presParOf" srcId="{6D9EA08D-1F4C-4A05-8C1D-704392976015}" destId="{48F9C1F2-2B8F-43C1-8919-1F1A594EDB94}" srcOrd="4" destOrd="0" presId="urn:microsoft.com/office/officeart/2005/8/layout/bProcess2"/>
    <dgm:cxn modelId="{752147F0-023D-4B89-9AB3-FC776C4DAB1A}" type="presParOf" srcId="{48F9C1F2-2B8F-43C1-8919-1F1A594EDB94}" destId="{50C258B7-2AEA-428B-BB69-0A464EE6F57A}" srcOrd="0" destOrd="0" presId="urn:microsoft.com/office/officeart/2005/8/layout/bProcess2"/>
    <dgm:cxn modelId="{156BCE41-F0B6-4F76-A304-722B7823A879}" type="presParOf" srcId="{48F9C1F2-2B8F-43C1-8919-1F1A594EDB94}" destId="{EF5D5FD6-7A79-4023-9D4B-540A2B534F92}" srcOrd="1" destOrd="0" presId="urn:microsoft.com/office/officeart/2005/8/layout/bProcess2"/>
    <dgm:cxn modelId="{9BC146DC-458C-4E34-B047-2216C7D6F498}" type="presParOf" srcId="{6D9EA08D-1F4C-4A05-8C1D-704392976015}" destId="{AF6C7C16-A670-4A15-BAC5-440A2603EE61}" srcOrd="5" destOrd="0" presId="urn:microsoft.com/office/officeart/2005/8/layout/bProcess2"/>
    <dgm:cxn modelId="{B1C42BCE-365C-40A2-8891-16B64B1D91F3}" type="presParOf" srcId="{6D9EA08D-1F4C-4A05-8C1D-704392976015}" destId="{20C6C1CA-5BDA-4D6A-BBA4-8D15728B045D}" srcOrd="6" destOrd="0" presId="urn:microsoft.com/office/officeart/2005/8/layout/bProcess2"/>
    <dgm:cxn modelId="{AB180807-58F3-47E5-90D1-DA24576924D0}" type="presParOf" srcId="{20C6C1CA-5BDA-4D6A-BBA4-8D15728B045D}" destId="{1D1F11B2-8325-42F0-BB00-94C758D86EBD}" srcOrd="0" destOrd="0" presId="urn:microsoft.com/office/officeart/2005/8/layout/bProcess2"/>
    <dgm:cxn modelId="{8EA33462-1F17-416C-867C-0B21620AED17}" type="presParOf" srcId="{20C6C1CA-5BDA-4D6A-BBA4-8D15728B045D}" destId="{A99BB8E7-7BE0-488C-AD35-E33673432361}" srcOrd="1" destOrd="0" presId="urn:microsoft.com/office/officeart/2005/8/layout/bProcess2"/>
    <dgm:cxn modelId="{3D847718-CF3E-498C-9728-C0E0ECC6AB0B}" type="presParOf" srcId="{6D9EA08D-1F4C-4A05-8C1D-704392976015}" destId="{139BA925-F450-4330-95F0-4902F43CF772}" srcOrd="7" destOrd="0" presId="urn:microsoft.com/office/officeart/2005/8/layout/bProcess2"/>
    <dgm:cxn modelId="{4DFC207C-A062-4946-9FDE-DE4DD3560054}" type="presParOf" srcId="{6D9EA08D-1F4C-4A05-8C1D-704392976015}" destId="{B2B527A4-C205-4C8B-A437-377085035B81}" srcOrd="8" destOrd="0" presId="urn:microsoft.com/office/officeart/2005/8/layout/bProcess2"/>
    <dgm:cxn modelId="{32BF078C-3716-443B-82B9-B6C79D08A4EC}" type="presParOf" srcId="{B2B527A4-C205-4C8B-A437-377085035B81}" destId="{3DD52026-37FD-4395-97BE-B599B694B4E1}" srcOrd="0" destOrd="0" presId="urn:microsoft.com/office/officeart/2005/8/layout/bProcess2"/>
    <dgm:cxn modelId="{03081E77-7D14-4E86-A94A-A92099E1EE3F}" type="presParOf" srcId="{B2B527A4-C205-4C8B-A437-377085035B81}" destId="{8B5537C1-3733-4120-A17A-5F117A35C9DE}" srcOrd="1" destOrd="0" presId="urn:microsoft.com/office/officeart/2005/8/layout/bProcess2"/>
    <dgm:cxn modelId="{97C8B3FC-7106-459A-84FA-354385E5FF9A}" type="presParOf" srcId="{6D9EA08D-1F4C-4A05-8C1D-704392976015}" destId="{CA1A6A51-5948-495E-B033-083934767E7C}" srcOrd="9" destOrd="0" presId="urn:microsoft.com/office/officeart/2005/8/layout/bProcess2"/>
    <dgm:cxn modelId="{84C0DE6F-C59D-4BD1-A75A-0509C5AED5E1}" type="presParOf" srcId="{6D9EA08D-1F4C-4A05-8C1D-704392976015}" destId="{4E794B70-2E30-4F16-BC73-F2675A36DBBF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014B3-B4B0-41CD-B0A9-29A8AB4C9625}">
      <dsp:nvSpPr>
        <dsp:cNvPr id="0" name=""/>
        <dsp:cNvSpPr/>
      </dsp:nvSpPr>
      <dsp:spPr>
        <a:xfrm>
          <a:off x="6087" y="1444366"/>
          <a:ext cx="1273084" cy="491410"/>
        </a:xfrm>
        <a:prstGeom prst="chevron">
          <a:avLst>
            <a:gd name="adj" fmla="val 4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1EDAD-6A35-4863-B93D-DAE578B1B290}">
      <dsp:nvSpPr>
        <dsp:cNvPr id="0" name=""/>
        <dsp:cNvSpPr/>
      </dsp:nvSpPr>
      <dsp:spPr>
        <a:xfrm>
          <a:off x="0" y="1723397"/>
          <a:ext cx="1683903" cy="1161700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Anti-HCV Screening</a:t>
          </a:r>
          <a:endParaRPr lang="en-US" sz="1400" b="1" kern="1200" dirty="0"/>
        </a:p>
      </dsp:txBody>
      <dsp:txXfrm>
        <a:off x="34025" y="1757422"/>
        <a:ext cx="1615853" cy="1093650"/>
      </dsp:txXfrm>
    </dsp:sp>
    <dsp:sp modelId="{03DB2342-3DB2-4B3B-BACC-1AAB2BACA84C}">
      <dsp:nvSpPr>
        <dsp:cNvPr id="0" name=""/>
        <dsp:cNvSpPr/>
      </dsp:nvSpPr>
      <dsp:spPr>
        <a:xfrm>
          <a:off x="1764660" y="1444366"/>
          <a:ext cx="1273084" cy="491410"/>
        </a:xfrm>
        <a:prstGeom prst="chevron">
          <a:avLst>
            <a:gd name="adj" fmla="val 4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595C9-793C-4982-AAF9-EC5574FCCA36}">
      <dsp:nvSpPr>
        <dsp:cNvPr id="0" name=""/>
        <dsp:cNvSpPr/>
      </dsp:nvSpPr>
      <dsp:spPr>
        <a:xfrm>
          <a:off x="1731865" y="1723397"/>
          <a:ext cx="1683903" cy="1161700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HCV RNA or HCV Core Ag Detection </a:t>
          </a:r>
          <a:endParaRPr lang="en-US" sz="1400" b="1" kern="1200" dirty="0"/>
        </a:p>
      </dsp:txBody>
      <dsp:txXfrm>
        <a:off x="1765890" y="1757422"/>
        <a:ext cx="1615853" cy="1093650"/>
      </dsp:txXfrm>
    </dsp:sp>
    <dsp:sp modelId="{CE54684C-788F-4A05-B80F-1BC6ED88C4F4}">
      <dsp:nvSpPr>
        <dsp:cNvPr id="0" name=""/>
        <dsp:cNvSpPr/>
      </dsp:nvSpPr>
      <dsp:spPr>
        <a:xfrm>
          <a:off x="3523233" y="1444366"/>
          <a:ext cx="1273084" cy="491410"/>
        </a:xfrm>
        <a:prstGeom prst="chevron">
          <a:avLst>
            <a:gd name="adj" fmla="val 4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255DF-A0B5-4D30-88E2-3A6A46CB59D1}">
      <dsp:nvSpPr>
        <dsp:cNvPr id="0" name=""/>
        <dsp:cNvSpPr/>
      </dsp:nvSpPr>
      <dsp:spPr>
        <a:xfrm>
          <a:off x="3490438" y="1723397"/>
          <a:ext cx="1683903" cy="1161700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Pre-Rx diagnostics HCV Genotyping</a:t>
          </a:r>
          <a:endParaRPr lang="en-US" sz="1400" b="1" kern="1200" dirty="0"/>
        </a:p>
      </dsp:txBody>
      <dsp:txXfrm>
        <a:off x="3524463" y="1757422"/>
        <a:ext cx="1615853" cy="1093650"/>
      </dsp:txXfrm>
    </dsp:sp>
    <dsp:sp modelId="{153DC46A-8A74-499E-A885-07D08FB3C067}">
      <dsp:nvSpPr>
        <dsp:cNvPr id="0" name=""/>
        <dsp:cNvSpPr/>
      </dsp:nvSpPr>
      <dsp:spPr>
        <a:xfrm>
          <a:off x="5281806" y="1444366"/>
          <a:ext cx="1273084" cy="491410"/>
        </a:xfrm>
        <a:prstGeom prst="chevron">
          <a:avLst>
            <a:gd name="adj" fmla="val 4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08BF5-C416-4E48-B689-945D1BC74678}">
      <dsp:nvSpPr>
        <dsp:cNvPr id="0" name=""/>
        <dsp:cNvSpPr/>
      </dsp:nvSpPr>
      <dsp:spPr>
        <a:xfrm>
          <a:off x="5249011" y="1723397"/>
          <a:ext cx="1683903" cy="1161700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4 Week HCV RNA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Biochemistry/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Hematology tests</a:t>
          </a:r>
        </a:p>
      </dsp:txBody>
      <dsp:txXfrm>
        <a:off x="5283036" y="1757422"/>
        <a:ext cx="1615853" cy="1093650"/>
      </dsp:txXfrm>
    </dsp:sp>
    <dsp:sp modelId="{8AC152A3-40FB-4DBA-A701-B236C580726F}">
      <dsp:nvSpPr>
        <dsp:cNvPr id="0" name=""/>
        <dsp:cNvSpPr/>
      </dsp:nvSpPr>
      <dsp:spPr>
        <a:xfrm>
          <a:off x="7040379" y="1444366"/>
          <a:ext cx="1273084" cy="491410"/>
        </a:xfrm>
        <a:prstGeom prst="chevron">
          <a:avLst>
            <a:gd name="adj" fmla="val 4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1759F-6298-4647-BCC2-08609A99716B}">
      <dsp:nvSpPr>
        <dsp:cNvPr id="0" name=""/>
        <dsp:cNvSpPr/>
      </dsp:nvSpPr>
      <dsp:spPr>
        <a:xfrm>
          <a:off x="7007584" y="1723397"/>
          <a:ext cx="1683903" cy="1161700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12-Weeks SVR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HCV RNA</a:t>
          </a:r>
        </a:p>
      </dsp:txBody>
      <dsp:txXfrm>
        <a:off x="7041609" y="1757422"/>
        <a:ext cx="1615853" cy="1093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97D1B-F13E-4244-ACE0-7C05B9ECE446}">
      <dsp:nvSpPr>
        <dsp:cNvPr id="0" name=""/>
        <dsp:cNvSpPr/>
      </dsp:nvSpPr>
      <dsp:spPr>
        <a:xfrm>
          <a:off x="2139" y="202501"/>
          <a:ext cx="1904598" cy="761839"/>
        </a:xfrm>
        <a:prstGeom prst="chevron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Screening</a:t>
          </a:r>
          <a:endParaRPr lang="en-US" sz="1500" b="1" kern="1200" dirty="0"/>
        </a:p>
      </dsp:txBody>
      <dsp:txXfrm>
        <a:off x="383059" y="202501"/>
        <a:ext cx="1142759" cy="761839"/>
      </dsp:txXfrm>
    </dsp:sp>
    <dsp:sp modelId="{141C9081-5A11-4D11-859D-F3542E7E601C}">
      <dsp:nvSpPr>
        <dsp:cNvPr id="0" name=""/>
        <dsp:cNvSpPr/>
      </dsp:nvSpPr>
      <dsp:spPr>
        <a:xfrm>
          <a:off x="1716278" y="202501"/>
          <a:ext cx="1904598" cy="761839"/>
        </a:xfrm>
        <a:prstGeom prst="chevron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Confirmation</a:t>
          </a:r>
          <a:r>
            <a:rPr lang="en-US" sz="1500" b="1" kern="1200" baseline="0" dirty="0" smtClean="0"/>
            <a:t> of Active Infection </a:t>
          </a:r>
          <a:endParaRPr lang="en-US" sz="1500" b="1" kern="1200" dirty="0"/>
        </a:p>
      </dsp:txBody>
      <dsp:txXfrm>
        <a:off x="2097198" y="202501"/>
        <a:ext cx="1142759" cy="761839"/>
      </dsp:txXfrm>
    </dsp:sp>
    <dsp:sp modelId="{0FB38E48-3AF8-46BF-9FEA-FFC3FAA575D8}">
      <dsp:nvSpPr>
        <dsp:cNvPr id="0" name=""/>
        <dsp:cNvSpPr/>
      </dsp:nvSpPr>
      <dsp:spPr>
        <a:xfrm>
          <a:off x="3430417" y="202501"/>
          <a:ext cx="1904598" cy="761839"/>
        </a:xfrm>
        <a:prstGeom prst="chevron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Preparation for Treatment</a:t>
          </a:r>
          <a:endParaRPr lang="en-US" sz="1500" b="1" kern="1200" dirty="0"/>
        </a:p>
      </dsp:txBody>
      <dsp:txXfrm>
        <a:off x="3811337" y="202501"/>
        <a:ext cx="1142759" cy="761839"/>
      </dsp:txXfrm>
    </dsp:sp>
    <dsp:sp modelId="{F016DF4E-40AB-4C2F-8C0A-245961E85583}">
      <dsp:nvSpPr>
        <dsp:cNvPr id="0" name=""/>
        <dsp:cNvSpPr/>
      </dsp:nvSpPr>
      <dsp:spPr>
        <a:xfrm>
          <a:off x="5144556" y="202501"/>
          <a:ext cx="1904598" cy="761839"/>
        </a:xfrm>
        <a:prstGeom prst="chevron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Treatment Monitoring</a:t>
          </a:r>
          <a:endParaRPr lang="en-US" sz="1500" b="1" kern="1200" dirty="0"/>
        </a:p>
      </dsp:txBody>
      <dsp:txXfrm>
        <a:off x="5525476" y="202501"/>
        <a:ext cx="1142759" cy="761839"/>
      </dsp:txXfrm>
    </dsp:sp>
    <dsp:sp modelId="{AC192C73-7351-4433-80BA-FBE087E43CAD}">
      <dsp:nvSpPr>
        <dsp:cNvPr id="0" name=""/>
        <dsp:cNvSpPr/>
      </dsp:nvSpPr>
      <dsp:spPr>
        <a:xfrm>
          <a:off x="6858695" y="202501"/>
          <a:ext cx="1904598" cy="761839"/>
        </a:xfrm>
        <a:prstGeom prst="chevron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Outcome</a:t>
          </a:r>
          <a:endParaRPr lang="en-US" sz="1500" b="1" kern="1200" dirty="0"/>
        </a:p>
      </dsp:txBody>
      <dsp:txXfrm>
        <a:off x="7239615" y="202501"/>
        <a:ext cx="1142759" cy="761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3FDB1-6D64-4B2F-A67E-EBDFC15D4DED}">
      <dsp:nvSpPr>
        <dsp:cNvPr id="0" name=""/>
        <dsp:cNvSpPr/>
      </dsp:nvSpPr>
      <dsp:spPr>
        <a:xfrm>
          <a:off x="92633" y="318892"/>
          <a:ext cx="1426187" cy="1450087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Anti HCV +</a:t>
          </a:r>
          <a:endParaRPr lang="en-US" sz="1400" b="1" kern="1200" dirty="0"/>
        </a:p>
      </dsp:txBody>
      <dsp:txXfrm>
        <a:off x="301493" y="531252"/>
        <a:ext cx="1008467" cy="1025367"/>
      </dsp:txXfrm>
    </dsp:sp>
    <dsp:sp modelId="{DA4511D7-5EAF-4F06-B869-9556C49AF53C}">
      <dsp:nvSpPr>
        <dsp:cNvPr id="0" name=""/>
        <dsp:cNvSpPr/>
      </dsp:nvSpPr>
      <dsp:spPr>
        <a:xfrm rot="10683317">
          <a:off x="510632" y="2075683"/>
          <a:ext cx="672974" cy="374631"/>
        </a:xfrm>
        <a:prstGeom prst="triangl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C08E7C9C-D1F7-44B5-BFE0-FBE160157B40}">
      <dsp:nvSpPr>
        <dsp:cNvPr id="0" name=""/>
        <dsp:cNvSpPr/>
      </dsp:nvSpPr>
      <dsp:spPr>
        <a:xfrm>
          <a:off x="0" y="2735849"/>
          <a:ext cx="1782376" cy="1650022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CONFIRMATORY TEST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HCV RNA +</a:t>
          </a:r>
          <a:endParaRPr lang="en-US" sz="1100" b="1" kern="1200" dirty="0"/>
        </a:p>
      </dsp:txBody>
      <dsp:txXfrm>
        <a:off x="261023" y="2977489"/>
        <a:ext cx="1260330" cy="1166742"/>
      </dsp:txXfrm>
    </dsp:sp>
    <dsp:sp modelId="{AFB008D1-762D-458C-81B1-201FD8551F25}">
      <dsp:nvSpPr>
        <dsp:cNvPr id="0" name=""/>
        <dsp:cNvSpPr/>
      </dsp:nvSpPr>
      <dsp:spPr>
        <a:xfrm rot="5400000">
          <a:off x="1859306" y="3373545"/>
          <a:ext cx="672974" cy="374631"/>
        </a:xfrm>
        <a:prstGeom prst="triangl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F5D5FD6-7A79-4023-9D4B-540A2B534F92}">
      <dsp:nvSpPr>
        <dsp:cNvPr id="0" name=""/>
        <dsp:cNvSpPr/>
      </dsp:nvSpPr>
      <dsp:spPr>
        <a:xfrm>
          <a:off x="2588006" y="2882016"/>
          <a:ext cx="1907792" cy="1357690"/>
        </a:xfrm>
        <a:prstGeom prst="ellips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Physician consultation</a:t>
          </a:r>
          <a:endParaRPr lang="en-US" sz="2000" kern="1200" dirty="0"/>
        </a:p>
      </dsp:txBody>
      <dsp:txXfrm>
        <a:off x="2867396" y="3080845"/>
        <a:ext cx="1349012" cy="960032"/>
      </dsp:txXfrm>
    </dsp:sp>
    <dsp:sp modelId="{AF6C7C16-A670-4A15-BAC5-440A2603EE61}">
      <dsp:nvSpPr>
        <dsp:cNvPr id="0" name=""/>
        <dsp:cNvSpPr/>
      </dsp:nvSpPr>
      <dsp:spPr>
        <a:xfrm rot="21453712">
          <a:off x="3148899" y="2046259"/>
          <a:ext cx="672974" cy="374631"/>
        </a:xfrm>
        <a:prstGeom prst="triangl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A99BB8E7-7BE0-488C-AD35-E33673432361}">
      <dsp:nvSpPr>
        <dsp:cNvPr id="0" name=""/>
        <dsp:cNvSpPr/>
      </dsp:nvSpPr>
      <dsp:spPr>
        <a:xfrm>
          <a:off x="2595547" y="323852"/>
          <a:ext cx="1671658" cy="1282497"/>
        </a:xfrm>
        <a:prstGeom prst="ellipse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Alt, </a:t>
          </a:r>
          <a:r>
            <a:rPr lang="en-US" sz="2000" b="1" kern="1200" dirty="0" err="1" smtClean="0"/>
            <a:t>Ast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Cbc</a:t>
          </a:r>
          <a:r>
            <a:rPr lang="en-US" sz="2000" b="1" kern="1200" dirty="0" smtClean="0"/>
            <a:t> (FIB4)</a:t>
          </a:r>
          <a:endParaRPr lang="en-US" sz="2000" b="1" kern="1200" dirty="0"/>
        </a:p>
      </dsp:txBody>
      <dsp:txXfrm>
        <a:off x="2840356" y="511669"/>
        <a:ext cx="1182040" cy="906863"/>
      </dsp:txXfrm>
    </dsp:sp>
    <dsp:sp modelId="{139BA925-F450-4330-95F0-4902F43CF772}">
      <dsp:nvSpPr>
        <dsp:cNvPr id="0" name=""/>
        <dsp:cNvSpPr/>
      </dsp:nvSpPr>
      <dsp:spPr>
        <a:xfrm rot="5400000">
          <a:off x="4692897" y="777785"/>
          <a:ext cx="672974" cy="374631"/>
        </a:xfrm>
        <a:prstGeom prst="triangle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B5537C1-3733-4120-A17A-5F117A35C9DE}">
      <dsp:nvSpPr>
        <dsp:cNvPr id="0" name=""/>
        <dsp:cNvSpPr/>
      </dsp:nvSpPr>
      <dsp:spPr>
        <a:xfrm>
          <a:off x="5770357" y="37586"/>
          <a:ext cx="2457239" cy="1855030"/>
        </a:xfrm>
        <a:prstGeom prst="ellipse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HCV GEN, </a:t>
          </a:r>
          <a:r>
            <a:rPr lang="en-US" sz="1100" b="1" i="0" kern="1200" dirty="0" err="1" smtClean="0"/>
            <a:t>HBsAg</a:t>
          </a:r>
          <a:r>
            <a:rPr lang="en-US" sz="1100" b="1" i="0" kern="1200" dirty="0" smtClean="0"/>
            <a:t>, HB Core total, G-GT</a:t>
          </a:r>
          <a:r>
            <a:rPr lang="en-US" sz="1100" b="1" kern="1200" dirty="0" smtClean="0"/>
            <a:t> </a:t>
          </a:r>
          <a:r>
            <a:rPr lang="ka-GE" sz="1100" b="1" kern="1200" dirty="0" smtClean="0"/>
            <a:t>, </a:t>
          </a:r>
          <a:r>
            <a:rPr lang="en-US" sz="1100" b="1" kern="1200" dirty="0" smtClean="0"/>
            <a:t>ALP, BIL, CR, GL, ALB, INR, TSH (If Interferon) Ultrasound</a:t>
          </a:r>
          <a:endParaRPr lang="en-US" sz="1100" b="1" kern="1200" dirty="0"/>
        </a:p>
      </dsp:txBody>
      <dsp:txXfrm>
        <a:off x="6130211" y="309249"/>
        <a:ext cx="1737531" cy="1311704"/>
      </dsp:txXfrm>
    </dsp:sp>
    <dsp:sp modelId="{CA1A6A51-5948-495E-B033-083934767E7C}">
      <dsp:nvSpPr>
        <dsp:cNvPr id="0" name=""/>
        <dsp:cNvSpPr/>
      </dsp:nvSpPr>
      <dsp:spPr>
        <a:xfrm rot="10800000">
          <a:off x="6662490" y="2069329"/>
          <a:ext cx="672974" cy="374631"/>
        </a:xfrm>
        <a:prstGeom prst="triangle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4E794B70-2E30-4F16-BC73-F2675A36DBBF}">
      <dsp:nvSpPr>
        <dsp:cNvPr id="0" name=""/>
        <dsp:cNvSpPr/>
      </dsp:nvSpPr>
      <dsp:spPr>
        <a:xfrm>
          <a:off x="6037584" y="2599468"/>
          <a:ext cx="1922784" cy="1922784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Physician consultation, Form NIV-100/a</a:t>
          </a:r>
          <a:endParaRPr lang="en-US" sz="1900" b="1" kern="1200" dirty="0"/>
        </a:p>
      </dsp:txBody>
      <dsp:txXfrm>
        <a:off x="6319169" y="2881053"/>
        <a:ext cx="1359614" cy="1359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9FC0B-871F-44B9-8CF3-1563FE1DE98D}">
      <dsp:nvSpPr>
        <dsp:cNvPr id="0" name=""/>
        <dsp:cNvSpPr/>
      </dsp:nvSpPr>
      <dsp:spPr>
        <a:xfrm>
          <a:off x="2123376" y="0"/>
          <a:ext cx="1629346" cy="905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C00000"/>
              </a:solidFill>
            </a:rPr>
            <a:t>Screening Module</a:t>
          </a:r>
          <a:endParaRPr lang="en-US" sz="2300" b="1" kern="1200" dirty="0">
            <a:solidFill>
              <a:srgbClr val="C00000"/>
            </a:solidFill>
          </a:endParaRPr>
        </a:p>
      </dsp:txBody>
      <dsp:txXfrm>
        <a:off x="2149888" y="26512"/>
        <a:ext cx="1576322" cy="852168"/>
      </dsp:txXfrm>
    </dsp:sp>
    <dsp:sp modelId="{D1C7B589-4763-46BA-92F4-1770F5AC32D3}">
      <dsp:nvSpPr>
        <dsp:cNvPr id="0" name=""/>
        <dsp:cNvSpPr/>
      </dsp:nvSpPr>
      <dsp:spPr>
        <a:xfrm>
          <a:off x="4476877" y="0"/>
          <a:ext cx="1629346" cy="905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C00000"/>
              </a:solidFill>
            </a:rPr>
            <a:t>ELIMC</a:t>
          </a:r>
          <a:endParaRPr lang="en-US" sz="2300" b="1" kern="1200" dirty="0">
            <a:solidFill>
              <a:srgbClr val="C00000"/>
            </a:solidFill>
          </a:endParaRPr>
        </a:p>
      </dsp:txBody>
      <dsp:txXfrm>
        <a:off x="4503389" y="26512"/>
        <a:ext cx="1576322" cy="852168"/>
      </dsp:txXfrm>
    </dsp:sp>
    <dsp:sp modelId="{87D25CE3-7246-4573-9EDF-81DC933BB9DA}">
      <dsp:nvSpPr>
        <dsp:cNvPr id="0" name=""/>
        <dsp:cNvSpPr/>
      </dsp:nvSpPr>
      <dsp:spPr>
        <a:xfrm>
          <a:off x="3775352" y="3847068"/>
          <a:ext cx="678894" cy="67889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8808E4-3C66-4F86-9B78-E4AB0E9E2700}">
      <dsp:nvSpPr>
        <dsp:cNvPr id="0" name=""/>
        <dsp:cNvSpPr/>
      </dsp:nvSpPr>
      <dsp:spPr>
        <a:xfrm rot="240000">
          <a:off x="2077494" y="3556154"/>
          <a:ext cx="4074610" cy="2849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5B71E4-7B2D-417C-832C-7A188126B55E}">
      <dsp:nvSpPr>
        <dsp:cNvPr id="0" name=""/>
        <dsp:cNvSpPr/>
      </dsp:nvSpPr>
      <dsp:spPr>
        <a:xfrm rot="240000">
          <a:off x="4523944" y="2843773"/>
          <a:ext cx="1625731" cy="757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All diagnostic results</a:t>
          </a:r>
          <a:endParaRPr lang="en-US" sz="1900" kern="1200" dirty="0"/>
        </a:p>
      </dsp:txBody>
      <dsp:txXfrm>
        <a:off x="4560918" y="2880747"/>
        <a:ext cx="1551783" cy="683476"/>
      </dsp:txXfrm>
    </dsp:sp>
    <dsp:sp modelId="{7DF59943-FECE-4612-B06D-D74CF927885A}">
      <dsp:nvSpPr>
        <dsp:cNvPr id="0" name=""/>
        <dsp:cNvSpPr/>
      </dsp:nvSpPr>
      <dsp:spPr>
        <a:xfrm rot="240000">
          <a:off x="4582781" y="2029099"/>
          <a:ext cx="1625731" cy="757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Confirmatory results</a:t>
          </a:r>
          <a:endParaRPr lang="en-US" sz="1900" kern="1200" dirty="0"/>
        </a:p>
      </dsp:txBody>
      <dsp:txXfrm>
        <a:off x="4619755" y="2066073"/>
        <a:ext cx="1551783" cy="683476"/>
      </dsp:txXfrm>
    </dsp:sp>
    <dsp:sp modelId="{9548F15E-D98D-4217-9291-1C24A477CEDB}">
      <dsp:nvSpPr>
        <dsp:cNvPr id="0" name=""/>
        <dsp:cNvSpPr/>
      </dsp:nvSpPr>
      <dsp:spPr>
        <a:xfrm rot="240000">
          <a:off x="4641619" y="1232530"/>
          <a:ext cx="1625731" cy="757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registration</a:t>
          </a:r>
          <a:endParaRPr lang="en-US" sz="1900" kern="1200" dirty="0"/>
        </a:p>
      </dsp:txBody>
      <dsp:txXfrm>
        <a:off x="4678593" y="1269504"/>
        <a:ext cx="1551783" cy="683476"/>
      </dsp:txXfrm>
    </dsp:sp>
    <dsp:sp modelId="{098AD04E-5AE7-4F3B-A3D1-33898B569947}">
      <dsp:nvSpPr>
        <dsp:cNvPr id="0" name=""/>
        <dsp:cNvSpPr/>
      </dsp:nvSpPr>
      <dsp:spPr>
        <a:xfrm rot="240000">
          <a:off x="2193073" y="2680838"/>
          <a:ext cx="1625731" cy="757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Screening results</a:t>
          </a:r>
          <a:endParaRPr lang="en-US" sz="1900" kern="1200" dirty="0"/>
        </a:p>
      </dsp:txBody>
      <dsp:txXfrm>
        <a:off x="2230047" y="2717812"/>
        <a:ext cx="1551783" cy="683476"/>
      </dsp:txXfrm>
    </dsp:sp>
    <dsp:sp modelId="{4F054F15-FB19-4455-821C-FC95AF97EBA9}">
      <dsp:nvSpPr>
        <dsp:cNvPr id="0" name=""/>
        <dsp:cNvSpPr/>
      </dsp:nvSpPr>
      <dsp:spPr>
        <a:xfrm rot="240000">
          <a:off x="2251910" y="1866165"/>
          <a:ext cx="1625731" cy="757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registration</a:t>
          </a:r>
          <a:endParaRPr lang="en-US" sz="1900" kern="1200" dirty="0"/>
        </a:p>
      </dsp:txBody>
      <dsp:txXfrm>
        <a:off x="2288884" y="1903139"/>
        <a:ext cx="1551783" cy="6834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3FDB1-6D64-4B2F-A67E-EBDFC15D4DED}">
      <dsp:nvSpPr>
        <dsp:cNvPr id="0" name=""/>
        <dsp:cNvSpPr/>
      </dsp:nvSpPr>
      <dsp:spPr>
        <a:xfrm>
          <a:off x="92633" y="318892"/>
          <a:ext cx="1426187" cy="1450087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Anti HCV +</a:t>
          </a:r>
          <a:endParaRPr lang="en-US" sz="1400" b="1" kern="1200" dirty="0"/>
        </a:p>
      </dsp:txBody>
      <dsp:txXfrm>
        <a:off x="301493" y="531252"/>
        <a:ext cx="1008467" cy="1025367"/>
      </dsp:txXfrm>
    </dsp:sp>
    <dsp:sp modelId="{DA4511D7-5EAF-4F06-B869-9556C49AF53C}">
      <dsp:nvSpPr>
        <dsp:cNvPr id="0" name=""/>
        <dsp:cNvSpPr/>
      </dsp:nvSpPr>
      <dsp:spPr>
        <a:xfrm rot="10683317">
          <a:off x="510632" y="2075683"/>
          <a:ext cx="672974" cy="374631"/>
        </a:xfrm>
        <a:prstGeom prst="triangl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C08E7C9C-D1F7-44B5-BFE0-FBE160157B40}">
      <dsp:nvSpPr>
        <dsp:cNvPr id="0" name=""/>
        <dsp:cNvSpPr/>
      </dsp:nvSpPr>
      <dsp:spPr>
        <a:xfrm>
          <a:off x="0" y="2735849"/>
          <a:ext cx="1782376" cy="1650022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CONFIRMATORY TEST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HCV RNA +</a:t>
          </a:r>
          <a:endParaRPr lang="en-US" sz="1100" b="1" kern="1200" dirty="0"/>
        </a:p>
      </dsp:txBody>
      <dsp:txXfrm>
        <a:off x="261023" y="2977489"/>
        <a:ext cx="1260330" cy="1166742"/>
      </dsp:txXfrm>
    </dsp:sp>
    <dsp:sp modelId="{AFB008D1-762D-458C-81B1-201FD8551F25}">
      <dsp:nvSpPr>
        <dsp:cNvPr id="0" name=""/>
        <dsp:cNvSpPr/>
      </dsp:nvSpPr>
      <dsp:spPr>
        <a:xfrm rot="5534408">
          <a:off x="1859620" y="3424591"/>
          <a:ext cx="672974" cy="374631"/>
        </a:xfrm>
        <a:prstGeom prst="triangl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F5D5FD6-7A79-4023-9D4B-540A2B534F92}">
      <dsp:nvSpPr>
        <dsp:cNvPr id="0" name=""/>
        <dsp:cNvSpPr/>
      </dsp:nvSpPr>
      <dsp:spPr>
        <a:xfrm>
          <a:off x="2588006" y="2985706"/>
          <a:ext cx="1907792" cy="1357690"/>
        </a:xfrm>
        <a:prstGeom prst="ellips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Physician consultation</a:t>
          </a:r>
          <a:endParaRPr lang="en-US" sz="2000" kern="1200" dirty="0"/>
        </a:p>
      </dsp:txBody>
      <dsp:txXfrm>
        <a:off x="2867396" y="3184535"/>
        <a:ext cx="1349012" cy="960032"/>
      </dsp:txXfrm>
    </dsp:sp>
    <dsp:sp modelId="{AF6C7C16-A670-4A15-BAC5-440A2603EE61}">
      <dsp:nvSpPr>
        <dsp:cNvPr id="0" name=""/>
        <dsp:cNvSpPr/>
      </dsp:nvSpPr>
      <dsp:spPr>
        <a:xfrm rot="21459324">
          <a:off x="3148947" y="2098104"/>
          <a:ext cx="672974" cy="374631"/>
        </a:xfrm>
        <a:prstGeom prst="triangl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A99BB8E7-7BE0-488C-AD35-E33673432361}">
      <dsp:nvSpPr>
        <dsp:cNvPr id="0" name=""/>
        <dsp:cNvSpPr/>
      </dsp:nvSpPr>
      <dsp:spPr>
        <a:xfrm>
          <a:off x="2595547" y="323852"/>
          <a:ext cx="1671658" cy="1282497"/>
        </a:xfrm>
        <a:prstGeom prst="ellipse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Alt, </a:t>
          </a:r>
          <a:r>
            <a:rPr lang="en-US" sz="2000" b="1" kern="1200" dirty="0" err="1" smtClean="0"/>
            <a:t>Ast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Cbc</a:t>
          </a:r>
          <a:r>
            <a:rPr lang="en-US" sz="2000" b="1" kern="1200" dirty="0" smtClean="0"/>
            <a:t> (FIB4)</a:t>
          </a:r>
          <a:endParaRPr lang="en-US" sz="2000" b="1" kern="1200" dirty="0"/>
        </a:p>
      </dsp:txBody>
      <dsp:txXfrm>
        <a:off x="2840356" y="511669"/>
        <a:ext cx="1182040" cy="906863"/>
      </dsp:txXfrm>
    </dsp:sp>
    <dsp:sp modelId="{139BA925-F450-4330-95F0-4902F43CF772}">
      <dsp:nvSpPr>
        <dsp:cNvPr id="0" name=""/>
        <dsp:cNvSpPr/>
      </dsp:nvSpPr>
      <dsp:spPr>
        <a:xfrm rot="5400000">
          <a:off x="4692897" y="777785"/>
          <a:ext cx="672974" cy="374631"/>
        </a:xfrm>
        <a:prstGeom prst="triangle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B5537C1-3733-4120-A17A-5F117A35C9DE}">
      <dsp:nvSpPr>
        <dsp:cNvPr id="0" name=""/>
        <dsp:cNvSpPr/>
      </dsp:nvSpPr>
      <dsp:spPr>
        <a:xfrm>
          <a:off x="5770357" y="37586"/>
          <a:ext cx="2457239" cy="1855030"/>
        </a:xfrm>
        <a:prstGeom prst="ellipse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C00000"/>
              </a:solidFill>
            </a:rPr>
            <a:t>HCV GEN</a:t>
          </a:r>
          <a:r>
            <a:rPr lang="en-US" sz="1100" b="1" kern="1200" dirty="0" smtClean="0"/>
            <a:t>, </a:t>
          </a:r>
          <a:r>
            <a:rPr lang="en-US" sz="1100" b="1" i="0" kern="1200" dirty="0" err="1" smtClean="0"/>
            <a:t>HBsAg</a:t>
          </a:r>
          <a:r>
            <a:rPr lang="en-US" sz="1100" b="1" i="0" kern="1200" dirty="0" smtClean="0"/>
            <a:t>, HB Core total, G-GT</a:t>
          </a:r>
          <a:r>
            <a:rPr lang="en-US" sz="1100" b="1" kern="1200" dirty="0" smtClean="0"/>
            <a:t> </a:t>
          </a:r>
          <a:r>
            <a:rPr lang="ka-GE" sz="1100" b="1" kern="1200" dirty="0" smtClean="0"/>
            <a:t>, </a:t>
          </a:r>
          <a:r>
            <a:rPr lang="en-US" sz="1100" b="1" kern="1200" dirty="0" smtClean="0"/>
            <a:t>ALP, BIL, CR, GL, ALB, INR, TSH (If Interferon) Ultrasound</a:t>
          </a:r>
          <a:endParaRPr lang="en-US" sz="1100" b="1" kern="1200" dirty="0"/>
        </a:p>
      </dsp:txBody>
      <dsp:txXfrm>
        <a:off x="6130211" y="309249"/>
        <a:ext cx="1737531" cy="1311704"/>
      </dsp:txXfrm>
    </dsp:sp>
    <dsp:sp modelId="{CA1A6A51-5948-495E-B033-083934767E7C}">
      <dsp:nvSpPr>
        <dsp:cNvPr id="0" name=""/>
        <dsp:cNvSpPr/>
      </dsp:nvSpPr>
      <dsp:spPr>
        <a:xfrm rot="10800000">
          <a:off x="6662490" y="2069329"/>
          <a:ext cx="672974" cy="374631"/>
        </a:xfrm>
        <a:prstGeom prst="triangle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4E794B70-2E30-4F16-BC73-F2675A36DBBF}">
      <dsp:nvSpPr>
        <dsp:cNvPr id="0" name=""/>
        <dsp:cNvSpPr/>
      </dsp:nvSpPr>
      <dsp:spPr>
        <a:xfrm>
          <a:off x="6037584" y="2599468"/>
          <a:ext cx="1922784" cy="1922784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Physician consultation, Form NIV-100/a</a:t>
          </a:r>
          <a:endParaRPr lang="en-US" sz="1900" b="1" kern="1200" dirty="0"/>
        </a:p>
      </dsp:txBody>
      <dsp:txXfrm>
        <a:off x="6319169" y="2881053"/>
        <a:ext cx="1359614" cy="1359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3FDB1-6D64-4B2F-A67E-EBDFC15D4DED}">
      <dsp:nvSpPr>
        <dsp:cNvPr id="0" name=""/>
        <dsp:cNvSpPr/>
      </dsp:nvSpPr>
      <dsp:spPr>
        <a:xfrm>
          <a:off x="92633" y="318892"/>
          <a:ext cx="1426187" cy="1450087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Anti HCV +</a:t>
          </a:r>
          <a:endParaRPr lang="en-US" sz="1400" b="1" kern="1200" dirty="0"/>
        </a:p>
      </dsp:txBody>
      <dsp:txXfrm>
        <a:off x="301493" y="531252"/>
        <a:ext cx="1008467" cy="1025367"/>
      </dsp:txXfrm>
    </dsp:sp>
    <dsp:sp modelId="{DA4511D7-5EAF-4F06-B869-9556C49AF53C}">
      <dsp:nvSpPr>
        <dsp:cNvPr id="0" name=""/>
        <dsp:cNvSpPr/>
      </dsp:nvSpPr>
      <dsp:spPr>
        <a:xfrm rot="10683317">
          <a:off x="510632" y="2075683"/>
          <a:ext cx="672974" cy="374631"/>
        </a:xfrm>
        <a:prstGeom prst="triangl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C08E7C9C-D1F7-44B5-BFE0-FBE160157B40}">
      <dsp:nvSpPr>
        <dsp:cNvPr id="0" name=""/>
        <dsp:cNvSpPr/>
      </dsp:nvSpPr>
      <dsp:spPr>
        <a:xfrm>
          <a:off x="0" y="2735849"/>
          <a:ext cx="1782376" cy="1650022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CONFIRMATORY TEST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HCV RNA +</a:t>
          </a:r>
          <a:endParaRPr lang="en-US" sz="1100" b="1" kern="1200" dirty="0"/>
        </a:p>
      </dsp:txBody>
      <dsp:txXfrm>
        <a:off x="261023" y="2977489"/>
        <a:ext cx="1260330" cy="1166742"/>
      </dsp:txXfrm>
    </dsp:sp>
    <dsp:sp modelId="{AFB008D1-762D-458C-81B1-201FD8551F25}">
      <dsp:nvSpPr>
        <dsp:cNvPr id="0" name=""/>
        <dsp:cNvSpPr/>
      </dsp:nvSpPr>
      <dsp:spPr>
        <a:xfrm rot="5400000">
          <a:off x="1859306" y="3373545"/>
          <a:ext cx="672974" cy="374631"/>
        </a:xfrm>
        <a:prstGeom prst="triangl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F5D5FD6-7A79-4023-9D4B-540A2B534F92}">
      <dsp:nvSpPr>
        <dsp:cNvPr id="0" name=""/>
        <dsp:cNvSpPr/>
      </dsp:nvSpPr>
      <dsp:spPr>
        <a:xfrm>
          <a:off x="2588006" y="2882016"/>
          <a:ext cx="1907792" cy="1357690"/>
        </a:xfrm>
        <a:prstGeom prst="ellips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Physician consultation</a:t>
          </a:r>
          <a:endParaRPr lang="en-US" sz="2000" kern="1200" dirty="0"/>
        </a:p>
      </dsp:txBody>
      <dsp:txXfrm>
        <a:off x="2867396" y="3080845"/>
        <a:ext cx="1349012" cy="960032"/>
      </dsp:txXfrm>
    </dsp:sp>
    <dsp:sp modelId="{AF6C7C16-A670-4A15-BAC5-440A2603EE61}">
      <dsp:nvSpPr>
        <dsp:cNvPr id="0" name=""/>
        <dsp:cNvSpPr/>
      </dsp:nvSpPr>
      <dsp:spPr>
        <a:xfrm rot="21453712">
          <a:off x="3148899" y="2046259"/>
          <a:ext cx="672974" cy="374631"/>
        </a:xfrm>
        <a:prstGeom prst="triangl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A99BB8E7-7BE0-488C-AD35-E33673432361}">
      <dsp:nvSpPr>
        <dsp:cNvPr id="0" name=""/>
        <dsp:cNvSpPr/>
      </dsp:nvSpPr>
      <dsp:spPr>
        <a:xfrm>
          <a:off x="2595547" y="323852"/>
          <a:ext cx="1671658" cy="1282497"/>
        </a:xfrm>
        <a:prstGeom prst="ellipse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Alt, </a:t>
          </a:r>
          <a:r>
            <a:rPr lang="en-US" sz="2000" b="1" kern="1200" dirty="0" err="1" smtClean="0"/>
            <a:t>Ast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Cbc</a:t>
          </a:r>
          <a:r>
            <a:rPr lang="en-US" sz="2000" b="1" kern="1200" dirty="0" smtClean="0"/>
            <a:t> (FIB4)</a:t>
          </a:r>
          <a:endParaRPr lang="en-US" sz="2000" b="1" kern="1200" dirty="0"/>
        </a:p>
      </dsp:txBody>
      <dsp:txXfrm>
        <a:off x="2840356" y="511669"/>
        <a:ext cx="1182040" cy="906863"/>
      </dsp:txXfrm>
    </dsp:sp>
    <dsp:sp modelId="{139BA925-F450-4330-95F0-4902F43CF772}">
      <dsp:nvSpPr>
        <dsp:cNvPr id="0" name=""/>
        <dsp:cNvSpPr/>
      </dsp:nvSpPr>
      <dsp:spPr>
        <a:xfrm rot="5400000">
          <a:off x="4692897" y="777785"/>
          <a:ext cx="672974" cy="374631"/>
        </a:xfrm>
        <a:prstGeom prst="triangle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B5537C1-3733-4120-A17A-5F117A35C9DE}">
      <dsp:nvSpPr>
        <dsp:cNvPr id="0" name=""/>
        <dsp:cNvSpPr/>
      </dsp:nvSpPr>
      <dsp:spPr>
        <a:xfrm>
          <a:off x="5770357" y="37586"/>
          <a:ext cx="2457239" cy="1855030"/>
        </a:xfrm>
        <a:prstGeom prst="ellipse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HCV GEN, </a:t>
          </a:r>
          <a:r>
            <a:rPr lang="en-US" sz="1200" b="1" i="0" kern="1200" dirty="0" err="1" smtClean="0"/>
            <a:t>HBsAg</a:t>
          </a:r>
          <a:r>
            <a:rPr lang="en-US" sz="1200" b="1" i="0" kern="1200" dirty="0" smtClean="0"/>
            <a:t>, </a:t>
          </a:r>
          <a:r>
            <a:rPr lang="ka-GE" sz="1200" kern="1200" dirty="0" smtClean="0"/>
            <a:t>Anti-HBc total</a:t>
          </a:r>
          <a:r>
            <a:rPr lang="en-US" sz="1200" b="1" i="0" kern="1200" dirty="0" smtClean="0"/>
            <a:t>, </a:t>
          </a:r>
          <a:r>
            <a:rPr lang="en-US" sz="1200" b="1" i="0" kern="1200" dirty="0" smtClean="0">
              <a:solidFill>
                <a:srgbClr val="C00000"/>
              </a:solidFill>
            </a:rPr>
            <a:t>G-GT</a:t>
          </a:r>
          <a:r>
            <a:rPr lang="en-US" sz="1200" b="1" kern="1200" dirty="0" smtClean="0">
              <a:solidFill>
                <a:srgbClr val="C00000"/>
              </a:solidFill>
            </a:rPr>
            <a:t> </a:t>
          </a:r>
          <a:r>
            <a:rPr lang="ka-GE" sz="1200" b="1" kern="1200" dirty="0" smtClean="0">
              <a:solidFill>
                <a:srgbClr val="C00000"/>
              </a:solidFill>
            </a:rPr>
            <a:t>, </a:t>
          </a:r>
          <a:r>
            <a:rPr lang="en-US" sz="1200" b="1" kern="1200" dirty="0" smtClean="0">
              <a:solidFill>
                <a:srgbClr val="C00000"/>
              </a:solidFill>
            </a:rPr>
            <a:t>ALP</a:t>
          </a:r>
          <a:r>
            <a:rPr lang="en-US" sz="1200" b="1" kern="1200" dirty="0" smtClean="0"/>
            <a:t>, BIL, CR, GL, ALB, </a:t>
          </a:r>
          <a:r>
            <a:rPr lang="en-US" sz="1200" b="1" kern="1200" dirty="0" smtClean="0">
              <a:solidFill>
                <a:srgbClr val="C00000"/>
              </a:solidFill>
            </a:rPr>
            <a:t>INR, TSH (If Interferon) Ultrasound</a:t>
          </a:r>
          <a:endParaRPr lang="en-US" sz="1200" b="1" kern="1200" dirty="0">
            <a:solidFill>
              <a:srgbClr val="C00000"/>
            </a:solidFill>
          </a:endParaRPr>
        </a:p>
      </dsp:txBody>
      <dsp:txXfrm>
        <a:off x="6130211" y="309249"/>
        <a:ext cx="1737531" cy="1311704"/>
      </dsp:txXfrm>
    </dsp:sp>
    <dsp:sp modelId="{CA1A6A51-5948-495E-B033-083934767E7C}">
      <dsp:nvSpPr>
        <dsp:cNvPr id="0" name=""/>
        <dsp:cNvSpPr/>
      </dsp:nvSpPr>
      <dsp:spPr>
        <a:xfrm rot="10800000">
          <a:off x="6662490" y="2069329"/>
          <a:ext cx="672974" cy="374631"/>
        </a:xfrm>
        <a:prstGeom prst="triangle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4E794B70-2E30-4F16-BC73-F2675A36DBBF}">
      <dsp:nvSpPr>
        <dsp:cNvPr id="0" name=""/>
        <dsp:cNvSpPr/>
      </dsp:nvSpPr>
      <dsp:spPr>
        <a:xfrm>
          <a:off x="6037584" y="2599468"/>
          <a:ext cx="1922784" cy="1922784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Physician consultation, Form NIV-100/a</a:t>
          </a:r>
          <a:endParaRPr lang="en-US" sz="1900" b="1" kern="1200" dirty="0"/>
        </a:p>
      </dsp:txBody>
      <dsp:txXfrm>
        <a:off x="6319169" y="2881053"/>
        <a:ext cx="1359614" cy="13596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3FDB1-6D64-4B2F-A67E-EBDFC15D4DED}">
      <dsp:nvSpPr>
        <dsp:cNvPr id="0" name=""/>
        <dsp:cNvSpPr/>
      </dsp:nvSpPr>
      <dsp:spPr>
        <a:xfrm>
          <a:off x="92633" y="318892"/>
          <a:ext cx="1426187" cy="1450087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Anti HCV +</a:t>
          </a:r>
          <a:endParaRPr lang="en-US" sz="1400" b="1" kern="1200" dirty="0"/>
        </a:p>
      </dsp:txBody>
      <dsp:txXfrm>
        <a:off x="301493" y="531252"/>
        <a:ext cx="1008467" cy="1025367"/>
      </dsp:txXfrm>
    </dsp:sp>
    <dsp:sp modelId="{DA4511D7-5EAF-4F06-B869-9556C49AF53C}">
      <dsp:nvSpPr>
        <dsp:cNvPr id="0" name=""/>
        <dsp:cNvSpPr/>
      </dsp:nvSpPr>
      <dsp:spPr>
        <a:xfrm rot="10683317">
          <a:off x="510632" y="2075683"/>
          <a:ext cx="672974" cy="374631"/>
        </a:xfrm>
        <a:prstGeom prst="triangl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C08E7C9C-D1F7-44B5-BFE0-FBE160157B40}">
      <dsp:nvSpPr>
        <dsp:cNvPr id="0" name=""/>
        <dsp:cNvSpPr/>
      </dsp:nvSpPr>
      <dsp:spPr>
        <a:xfrm>
          <a:off x="0" y="2735849"/>
          <a:ext cx="1782376" cy="1650022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CONFIRMATORY TEST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HCV RNA +</a:t>
          </a:r>
          <a:endParaRPr lang="en-US" sz="1100" b="1" kern="1200" dirty="0"/>
        </a:p>
      </dsp:txBody>
      <dsp:txXfrm>
        <a:off x="261023" y="2977489"/>
        <a:ext cx="1260330" cy="1166742"/>
      </dsp:txXfrm>
    </dsp:sp>
    <dsp:sp modelId="{AFB008D1-762D-458C-81B1-201FD8551F25}">
      <dsp:nvSpPr>
        <dsp:cNvPr id="0" name=""/>
        <dsp:cNvSpPr/>
      </dsp:nvSpPr>
      <dsp:spPr>
        <a:xfrm rot="5400000">
          <a:off x="1859306" y="3373545"/>
          <a:ext cx="672974" cy="374631"/>
        </a:xfrm>
        <a:prstGeom prst="triangl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F5D5FD6-7A79-4023-9D4B-540A2B534F92}">
      <dsp:nvSpPr>
        <dsp:cNvPr id="0" name=""/>
        <dsp:cNvSpPr/>
      </dsp:nvSpPr>
      <dsp:spPr>
        <a:xfrm>
          <a:off x="2588006" y="2882016"/>
          <a:ext cx="1907792" cy="1357690"/>
        </a:xfrm>
        <a:prstGeom prst="ellips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Physician consultation</a:t>
          </a:r>
          <a:endParaRPr lang="en-US" sz="2000" kern="1200" dirty="0"/>
        </a:p>
      </dsp:txBody>
      <dsp:txXfrm>
        <a:off x="2867396" y="3080845"/>
        <a:ext cx="1349012" cy="960032"/>
      </dsp:txXfrm>
    </dsp:sp>
    <dsp:sp modelId="{AF6C7C16-A670-4A15-BAC5-440A2603EE61}">
      <dsp:nvSpPr>
        <dsp:cNvPr id="0" name=""/>
        <dsp:cNvSpPr/>
      </dsp:nvSpPr>
      <dsp:spPr>
        <a:xfrm rot="21453712">
          <a:off x="3148899" y="2046259"/>
          <a:ext cx="672974" cy="374631"/>
        </a:xfrm>
        <a:prstGeom prst="triangl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A99BB8E7-7BE0-488C-AD35-E33673432361}">
      <dsp:nvSpPr>
        <dsp:cNvPr id="0" name=""/>
        <dsp:cNvSpPr/>
      </dsp:nvSpPr>
      <dsp:spPr>
        <a:xfrm>
          <a:off x="2595547" y="323852"/>
          <a:ext cx="1671658" cy="1282497"/>
        </a:xfrm>
        <a:prstGeom prst="ellipse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Alt, </a:t>
          </a:r>
          <a:r>
            <a:rPr lang="en-US" sz="2000" b="1" kern="1200" dirty="0" err="1" smtClean="0"/>
            <a:t>Ast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Cbc</a:t>
          </a:r>
          <a:r>
            <a:rPr lang="en-US" sz="2000" b="1" kern="1200" dirty="0" smtClean="0"/>
            <a:t> (FIB4)</a:t>
          </a:r>
          <a:endParaRPr lang="en-US" sz="2000" b="1" kern="1200" dirty="0"/>
        </a:p>
      </dsp:txBody>
      <dsp:txXfrm>
        <a:off x="2840356" y="511669"/>
        <a:ext cx="1182040" cy="906863"/>
      </dsp:txXfrm>
    </dsp:sp>
    <dsp:sp modelId="{139BA925-F450-4330-95F0-4902F43CF772}">
      <dsp:nvSpPr>
        <dsp:cNvPr id="0" name=""/>
        <dsp:cNvSpPr/>
      </dsp:nvSpPr>
      <dsp:spPr>
        <a:xfrm rot="5400000">
          <a:off x="4692897" y="777785"/>
          <a:ext cx="672974" cy="374631"/>
        </a:xfrm>
        <a:prstGeom prst="triangle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B5537C1-3733-4120-A17A-5F117A35C9DE}">
      <dsp:nvSpPr>
        <dsp:cNvPr id="0" name=""/>
        <dsp:cNvSpPr/>
      </dsp:nvSpPr>
      <dsp:spPr>
        <a:xfrm>
          <a:off x="5770357" y="37586"/>
          <a:ext cx="2457239" cy="1855030"/>
        </a:xfrm>
        <a:prstGeom prst="ellipse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HCV GEN, </a:t>
          </a:r>
          <a:r>
            <a:rPr lang="en-US" sz="1100" b="1" i="0" kern="1200" dirty="0" err="1" smtClean="0"/>
            <a:t>HBsAg</a:t>
          </a:r>
          <a:r>
            <a:rPr lang="en-US" sz="1100" b="1" i="0" kern="1200" dirty="0" smtClean="0"/>
            <a:t>, </a:t>
          </a:r>
          <a:r>
            <a:rPr lang="ka-GE" sz="1100" kern="1200" dirty="0" smtClean="0"/>
            <a:t>Anti HBc-total</a:t>
          </a:r>
          <a:r>
            <a:rPr lang="en-US" sz="1100" b="1" i="0" kern="1200" dirty="0" smtClean="0"/>
            <a:t>, </a:t>
          </a:r>
          <a:r>
            <a:rPr lang="en-US" sz="1100" b="1" i="0" kern="1200" dirty="0" smtClean="0">
              <a:solidFill>
                <a:srgbClr val="C00000"/>
              </a:solidFill>
            </a:rPr>
            <a:t>G-GT</a:t>
          </a:r>
          <a:r>
            <a:rPr lang="en-US" sz="1100" b="1" kern="1200" dirty="0" smtClean="0">
              <a:solidFill>
                <a:srgbClr val="C00000"/>
              </a:solidFill>
            </a:rPr>
            <a:t> </a:t>
          </a:r>
          <a:r>
            <a:rPr lang="ka-GE" sz="1100" b="1" kern="1200" dirty="0" smtClean="0">
              <a:solidFill>
                <a:srgbClr val="C00000"/>
              </a:solidFill>
            </a:rPr>
            <a:t>, </a:t>
          </a:r>
          <a:r>
            <a:rPr lang="en-US" sz="1100" b="1" kern="1200" dirty="0" smtClean="0">
              <a:solidFill>
                <a:srgbClr val="C00000"/>
              </a:solidFill>
            </a:rPr>
            <a:t>ALP</a:t>
          </a:r>
          <a:r>
            <a:rPr lang="en-US" sz="1100" b="1" kern="1200" dirty="0" smtClean="0"/>
            <a:t>, BIL, CR, </a:t>
          </a:r>
          <a:r>
            <a:rPr lang="en-US" sz="1100" b="1" kern="1200" dirty="0" smtClean="0">
              <a:solidFill>
                <a:srgbClr val="C00000"/>
              </a:solidFill>
            </a:rPr>
            <a:t>GL, </a:t>
          </a:r>
          <a:r>
            <a:rPr lang="en-US" sz="1100" b="1" kern="1200" dirty="0" smtClean="0"/>
            <a:t>ALB, INR, </a:t>
          </a:r>
          <a:r>
            <a:rPr lang="en-US" sz="1100" b="1" kern="1200" dirty="0" smtClean="0">
              <a:solidFill>
                <a:srgbClr val="C00000"/>
              </a:solidFill>
            </a:rPr>
            <a:t>TSH (If Interferon) </a:t>
          </a:r>
          <a:r>
            <a:rPr lang="en-US" sz="1100" b="1" kern="1200" dirty="0" smtClean="0">
              <a:solidFill>
                <a:schemeClr val="bg1"/>
              </a:solidFill>
            </a:rPr>
            <a:t>Ultrasound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6130211" y="309249"/>
        <a:ext cx="1737531" cy="1311704"/>
      </dsp:txXfrm>
    </dsp:sp>
    <dsp:sp modelId="{CA1A6A51-5948-495E-B033-083934767E7C}">
      <dsp:nvSpPr>
        <dsp:cNvPr id="0" name=""/>
        <dsp:cNvSpPr/>
      </dsp:nvSpPr>
      <dsp:spPr>
        <a:xfrm rot="10800000">
          <a:off x="6662490" y="2069329"/>
          <a:ext cx="672974" cy="374631"/>
        </a:xfrm>
        <a:prstGeom prst="triangle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4E794B70-2E30-4F16-BC73-F2675A36DBBF}">
      <dsp:nvSpPr>
        <dsp:cNvPr id="0" name=""/>
        <dsp:cNvSpPr/>
      </dsp:nvSpPr>
      <dsp:spPr>
        <a:xfrm>
          <a:off x="6037584" y="2599468"/>
          <a:ext cx="1922784" cy="1922784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Physician consultation, Form NIV-100/a</a:t>
          </a:r>
          <a:endParaRPr lang="en-US" sz="1900" b="1" kern="1200" dirty="0"/>
        </a:p>
      </dsp:txBody>
      <dsp:txXfrm>
        <a:off x="6319169" y="2881053"/>
        <a:ext cx="1359614" cy="1359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8C0A5-6201-4AAC-8BFE-E584F498E883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75C1-A974-4426-9F7B-A781309C8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75C1-A974-4426-9F7B-A781309C8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75C1-A974-4426-9F7B-A781309C8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F0F17-D1EA-4249-8938-7E245A873E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9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D22B-C68C-4849-841C-729984ED90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D22B-C68C-4849-841C-729984ED90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/>
          <a:srcRect l="14654"/>
          <a:stretch/>
        </p:blipFill>
        <p:spPr>
          <a:xfrm>
            <a:off x="1602463" y="414002"/>
            <a:ext cx="7541538" cy="825501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975600" y="6424088"/>
            <a:ext cx="1030443" cy="292965"/>
          </a:xfrm>
        </p:spPr>
        <p:txBody>
          <a:bodyPr/>
          <a:lstStyle/>
          <a:p>
            <a:fld id="{8164849E-5060-4548-AA31-E14E1E188DBD}" type="slidenum">
              <a:rPr lang="fr-FR" smtClean="0">
                <a:solidFill>
                  <a:srgbClr val="491840"/>
                </a:solidFill>
                <a:latin typeface="Arial"/>
              </a:rPr>
              <a:pPr/>
              <a:t>‹#›</a:t>
            </a:fld>
            <a:endParaRPr lang="fr-FR" dirty="0">
              <a:solidFill>
                <a:srgbClr val="491840"/>
              </a:solidFill>
              <a:latin typeface="Arial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1602463" y="1643065"/>
            <a:ext cx="7058936" cy="4680000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3"/>
              </a:buBlip>
              <a:defRPr sz="1500" b="1" i="0">
                <a:latin typeface="+mn-lt"/>
                <a:cs typeface="Helvetica"/>
              </a:defRPr>
            </a:lvl1pPr>
            <a:lvl2pPr marL="360000" indent="0">
              <a:buFontTx/>
              <a:buNone/>
              <a:defRPr sz="1200" b="0" i="0">
                <a:solidFill>
                  <a:schemeClr val="tx2"/>
                </a:solidFill>
                <a:latin typeface="+mn-lt"/>
                <a:cs typeface="Helvetica"/>
              </a:defRPr>
            </a:lvl2pPr>
            <a:lvl3pPr marL="720000" indent="-122400">
              <a:buClr>
                <a:schemeClr val="accent4"/>
              </a:buClr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</a:defRPr>
            </a:lvl3pPr>
            <a:lvl4pPr marL="1080000" indent="-122400">
              <a:buFont typeface="Lucida Grande"/>
              <a:buChar char="-"/>
              <a:defRPr sz="1200" b="0" i="0">
                <a:latin typeface="+mn-lt"/>
              </a:defRPr>
            </a:lvl4pPr>
            <a:lvl5pPr marL="1440000" indent="-122400">
              <a:buFont typeface="Lucida Grande"/>
              <a:buChar char="-"/>
              <a:defRPr sz="1200" b="0" i="0">
                <a:latin typeface="+mn-lt"/>
              </a:defRPr>
            </a:lvl5pPr>
          </a:lstStyle>
          <a:p>
            <a:pPr lvl="0"/>
            <a:r>
              <a:rPr lang="fr-FR" dirty="0" smtClean="0"/>
              <a:t>Click and change the </a:t>
            </a:r>
            <a:r>
              <a:rPr lang="fr-FR" dirty="0" err="1" smtClean="0"/>
              <a:t>title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1602463" y="414000"/>
            <a:ext cx="7454382" cy="8255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fr-FR" dirty="0" smtClean="0"/>
              <a:t>Click and change the </a:t>
            </a:r>
            <a:r>
              <a:rPr lang="fr-FR" dirty="0" err="1" smtClean="0"/>
              <a:t>title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6"/>
          <a:stretch/>
        </p:blipFill>
        <p:spPr>
          <a:xfrm>
            <a:off x="2" y="414002"/>
            <a:ext cx="1498600" cy="8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Support for </a:t>
            </a:r>
            <a:r>
              <a:rPr lang="en-US" b="1" dirty="0">
                <a:solidFill>
                  <a:srgbClr val="C00000"/>
                </a:solidFill>
              </a:rPr>
              <a:t>DECENTRALIZATION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Ekaterine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Adamia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Head of Health Care Programs Division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March 2018</a:t>
            </a:r>
          </a:p>
          <a:p>
            <a:endParaRPr lang="en-US" dirty="0"/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6616" y="76201"/>
            <a:ext cx="2224984" cy="19049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0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ElimC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- Medical History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023"/>
            <a:ext cx="8229600" cy="4038316"/>
          </a:xfrm>
        </p:spPr>
      </p:pic>
    </p:spTree>
    <p:extLst>
      <p:ext uri="{BB962C8B-B14F-4D97-AF65-F5344CB8AC3E}">
        <p14:creationId xmlns:p14="http://schemas.microsoft.com/office/powerpoint/2010/main" val="2547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Diagnostic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algorithm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First confirmatory test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610600" cy="5364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Before 1.12.17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1219200"/>
            <a:ext cx="2057400" cy="1447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1563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HCV RNA  PCR </a:t>
            </a:r>
            <a:r>
              <a:rPr lang="fr-FR" b="1" dirty="0">
                <a:solidFill>
                  <a:schemeClr val="bg1"/>
                </a:solidFill>
              </a:rPr>
              <a:t>Quantitative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4600" y="4382869"/>
            <a:ext cx="1676400" cy="11797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8813" y="4382869"/>
            <a:ext cx="1676400" cy="11797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4419600"/>
            <a:ext cx="1600200" cy="11797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43700" y="4419600"/>
            <a:ext cx="1714500" cy="11797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611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HCV RNA  </a:t>
            </a:r>
            <a:r>
              <a:rPr lang="fr-FR" b="1" dirty="0" smtClean="0">
                <a:solidFill>
                  <a:schemeClr val="bg1"/>
                </a:solidFill>
              </a:rPr>
              <a:t>Quantitative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64820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HCV RNA  </a:t>
            </a:r>
            <a:r>
              <a:rPr lang="fr-FR" b="1" dirty="0">
                <a:solidFill>
                  <a:schemeClr val="bg1"/>
                </a:solidFill>
              </a:rPr>
              <a:t>Qualitative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611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HCV RNA  </a:t>
            </a:r>
            <a:r>
              <a:rPr lang="fr-FR" dirty="0" err="1">
                <a:solidFill>
                  <a:schemeClr val="bg1"/>
                </a:solidFill>
              </a:rPr>
              <a:t>Genexpert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648200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Core Ag testing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3776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After 1.12.17</a:t>
            </a:r>
          </a:p>
        </p:txBody>
      </p:sp>
    </p:spTree>
    <p:extLst>
      <p:ext uri="{BB962C8B-B14F-4D97-AF65-F5344CB8AC3E}">
        <p14:creationId xmlns:p14="http://schemas.microsoft.com/office/powerpoint/2010/main" val="1145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Decentralization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First Steps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existing regulations -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all in-patient facilities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conducting </a:t>
            </a:r>
            <a:r>
              <a:rPr lang="en-US" b="1" dirty="0">
                <a:solidFill>
                  <a:srgbClr val="C00000"/>
                </a:solidFill>
              </a:rPr>
              <a:t>HCV screening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 hospital patients.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After 10 of march,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will have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 obligation to </a:t>
            </a:r>
            <a:r>
              <a:rPr lang="en-US" b="1" dirty="0">
                <a:solidFill>
                  <a:srgbClr val="C00000"/>
                </a:solidFill>
              </a:rPr>
              <a:t>conduct confirmatory testing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 all HCV positive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patients.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6934200" y="5029200"/>
            <a:ext cx="1905000" cy="16002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Decentralization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regional laboratories of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NCDC;</a:t>
            </a: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regional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units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NCDC;</a:t>
            </a: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Public Health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Centers;</a:t>
            </a:r>
            <a:endParaRPr lang="ka-GE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Harm reduction sites;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are obliged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b="1" dirty="0">
                <a:solidFill>
                  <a:srgbClr val="C00000"/>
                </a:solidFill>
              </a:rPr>
              <a:t>conduct confirmatory testing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 HCV positive patients;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352800" y="3657600"/>
            <a:ext cx="1143000" cy="1524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Blood Samples Transportation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609600" y="1295400"/>
            <a:ext cx="1828800" cy="16764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Hospitals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419600" y="2895600"/>
            <a:ext cx="1828800" cy="2057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Lugar </a:t>
            </a:r>
            <a:r>
              <a:rPr lang="en-US" b="1" dirty="0" err="1" smtClean="0"/>
              <a:t>centre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81200" y="5105400"/>
            <a:ext cx="1981200" cy="1371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HEPC program providers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3429000"/>
            <a:ext cx="198120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vertical programs (safe blood, antenatal care </a:t>
            </a:r>
            <a:r>
              <a:rPr lang="en-US" b="1" dirty="0" err="1" smtClean="0"/>
              <a:t>etc</a:t>
            </a:r>
            <a:r>
              <a:rPr lang="en-US" b="1" dirty="0" smtClean="0"/>
              <a:t>) providers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58000" y="1600200"/>
            <a:ext cx="1981200" cy="137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NCDC </a:t>
            </a:r>
            <a:r>
              <a:rPr lang="en-US" b="1" dirty="0" smtClean="0"/>
              <a:t>Labs, Public Health </a:t>
            </a:r>
            <a:r>
              <a:rPr lang="en-US" b="1" dirty="0" err="1" smtClean="0"/>
              <a:t>Centres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81800" y="4876800"/>
            <a:ext cx="1981200" cy="1371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Harm reduction </a:t>
            </a:r>
            <a:r>
              <a:rPr lang="en-US" b="1" dirty="0" smtClean="0"/>
              <a:t>sites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581400" y="990600"/>
            <a:ext cx="1981200" cy="1371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NCDC</a:t>
            </a:r>
            <a:endParaRPr lang="en-US" b="1" dirty="0"/>
          </a:p>
        </p:txBody>
      </p:sp>
      <p:cxnSp>
        <p:nvCxnSpPr>
          <p:cNvPr id="16" name="Straight Arrow Connector 15"/>
          <p:cNvCxnSpPr>
            <a:endCxn id="10" idx="1"/>
          </p:cNvCxnSpPr>
          <p:nvPr/>
        </p:nvCxnSpPr>
        <p:spPr>
          <a:xfrm flipV="1">
            <a:off x="2438400" y="1676400"/>
            <a:ext cx="11430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 flipV="1">
            <a:off x="2590800" y="1676400"/>
            <a:ext cx="990600" cy="2438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>
            <a:off x="4572000" y="2362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0"/>
            <a:endCxn id="5" idx="1"/>
          </p:cNvCxnSpPr>
          <p:nvPr/>
        </p:nvCxnSpPr>
        <p:spPr>
          <a:xfrm flipV="1">
            <a:off x="2971800" y="3924300"/>
            <a:ext cx="14478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  <a:endCxn id="10" idx="3"/>
          </p:cNvCxnSpPr>
          <p:nvPr/>
        </p:nvCxnSpPr>
        <p:spPr>
          <a:xfrm flipH="1" flipV="1">
            <a:off x="5562600" y="1676400"/>
            <a:ext cx="1295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334000" y="49530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Information Flow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Eka Adamia\AppData\Local\Microsoft\Windows\INetCache\IE\2V04W1G2\project-schedu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47" y="1828800"/>
            <a:ext cx="525165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661279"/>
            <a:ext cx="3200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Screening registration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Screening results</a:t>
            </a:r>
          </a:p>
          <a:p>
            <a:r>
              <a:rPr lang="en-US" dirty="0" smtClean="0"/>
              <a:t>          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+           -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Blood Sample     stop tests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Confirmatory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results</a:t>
            </a:r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5800" y="3048000"/>
            <a:ext cx="914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00200" y="3048000"/>
            <a:ext cx="990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19400" y="1905000"/>
            <a:ext cx="11430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2971800"/>
            <a:ext cx="1600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5562600"/>
            <a:ext cx="15240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81600" y="12147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2400" b="1" dirty="0" smtClean="0">
                <a:solidFill>
                  <a:srgbClr val="C00000"/>
                </a:solidFill>
              </a:rPr>
              <a:t>SCREENING MODULE!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Pilot project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Integrating </a:t>
            </a:r>
            <a:r>
              <a:rPr lang="en-US" sz="2800" b="1" dirty="0">
                <a:solidFill>
                  <a:srgbClr val="FF0000"/>
                </a:solidFill>
              </a:rPr>
              <a:t>HCV screening and simplified treatment services in primary healthcare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Integrated screening, diagnostic </a:t>
            </a:r>
            <a:r>
              <a:rPr lang="en-US" dirty="0"/>
              <a:t>and treatment program in PHCs</a:t>
            </a:r>
          </a:p>
          <a:p>
            <a:pPr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Total of 4 PHCs will be selected,  including one in Tbilisi and three in non-urban regional locations</a:t>
            </a:r>
          </a:p>
          <a:p>
            <a:pPr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HCV screening and care services using “One stop shop” approach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Diagnostic before treatment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(PHC case)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9612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810000" y="3200400"/>
            <a:ext cx="129540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3403684"/>
            <a:ext cx="114300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C00000"/>
                </a:solidFill>
              </a:rPr>
              <a:t>FIB4  &gt; 1.45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3" name="Action Button: Home 2">
            <a:hlinkClick r:id="" action="ppaction://noaction" highlightClick="1"/>
          </p:cNvPr>
          <p:cNvSpPr/>
          <p:nvPr/>
        </p:nvSpPr>
        <p:spPr>
          <a:xfrm>
            <a:off x="5105400" y="3657600"/>
            <a:ext cx="1219200" cy="12192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3403684"/>
            <a:ext cx="121920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rgbClr val="C00000"/>
                </a:solidFill>
              </a:rPr>
              <a:t>Hcv</a:t>
            </a:r>
            <a:r>
              <a:rPr lang="en-US" sz="1050" b="1" dirty="0" smtClean="0">
                <a:solidFill>
                  <a:srgbClr val="C00000"/>
                </a:solidFill>
              </a:rPr>
              <a:t> providers</a:t>
            </a:r>
            <a:endParaRPr lang="en-US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Treatment monitoring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3600" b="1" dirty="0">
                <a:solidFill>
                  <a:srgbClr val="C00000"/>
                </a:solidFill>
              </a:rPr>
              <a:t>12 week regimens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– schedule)</a:t>
            </a:r>
            <a:endParaRPr lang="en-US" sz="3600" b="1" dirty="0"/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1" y="1371600"/>
            <a:ext cx="797391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5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Pilot project - </a:t>
            </a:r>
            <a:r>
              <a:rPr lang="ka-GE" sz="2400" b="1" dirty="0" smtClean="0">
                <a:solidFill>
                  <a:schemeClr val="accent1">
                    <a:lumMod val="50000"/>
                  </a:schemeClr>
                </a:solidFill>
              </a:rPr>
              <a:t>,,</a:t>
            </a:r>
            <a:r>
              <a:rPr lang="ka-GE" sz="2400" b="1" dirty="0">
                <a:solidFill>
                  <a:srgbClr val="FF0000"/>
                </a:solidFill>
              </a:rPr>
              <a:t>Simplifing pre-treatment diagnostic tests and treatment monitoring process in the Hepatitic C Elimination Project</a:t>
            </a:r>
            <a:r>
              <a:rPr lang="ka-GE" sz="2400" b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Primary aims: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Reduce the patient’s unnecessary clinical visits.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Reduce the patient’s unnecessary visits to HCV Elimination Service Center.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Remove the unnecessary laboratory investigations.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Reduce the financial expanses per patient.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Reduce the budget of the Project.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Secondary aims: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Simplified algorithm should not influence on the treatment outcome.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Decrease the lost to follow up rates.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Make participation in HCV Elimination Project more comfortable.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4191"/>
            <a:ext cx="7886700" cy="105515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E-HCV</a:t>
            </a:r>
            <a:endParaRPr lang="ka-GE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3387725"/>
            <a:ext cx="971550" cy="5746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Screening </a:t>
            </a:r>
            <a:r>
              <a:rPr lang="en-US" sz="1400" b="1" dirty="0" smtClean="0">
                <a:solidFill>
                  <a:schemeClr val="bg1"/>
                </a:solidFill>
              </a:rPr>
              <a:t>Results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74913"/>
            <a:ext cx="1134666" cy="6492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Hospitals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475038"/>
            <a:ext cx="1134666" cy="792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NCDC/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Reg.Labs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724399"/>
            <a:ext cx="1134666" cy="574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Harm Reduction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sites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386137"/>
            <a:ext cx="1018778" cy="5762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monitoring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638800"/>
            <a:ext cx="1134666" cy="43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Lugar center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3387725"/>
            <a:ext cx="1227931" cy="5746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Drug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1416051"/>
            <a:ext cx="1134666" cy="5508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Screening-providers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1773238"/>
            <a:ext cx="1134665" cy="5127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Screening Results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1789113"/>
            <a:ext cx="1512094" cy="496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Confirmatory Test Results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1200" y="1227139"/>
            <a:ext cx="4896644" cy="1131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8000" y="1295400"/>
            <a:ext cx="2593181" cy="2936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Screening Database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3387725"/>
            <a:ext cx="1241821" cy="5746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Confirmatory Test Results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2763838"/>
            <a:ext cx="4896644" cy="1655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4200" y="2828059"/>
            <a:ext cx="2593181" cy="2936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ELIMC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Database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Up-Down Arrow 22"/>
          <p:cNvSpPr/>
          <p:nvPr/>
        </p:nvSpPr>
        <p:spPr>
          <a:xfrm>
            <a:off x="4191000" y="2352676"/>
            <a:ext cx="108347" cy="365125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4235053" y="4419600"/>
            <a:ext cx="108347" cy="365125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62200" y="5578476"/>
            <a:ext cx="1134666" cy="5127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Case Registration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2400" y="5578475"/>
            <a:ext cx="1134666" cy="496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Reporting Module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10200" y="5578475"/>
            <a:ext cx="1134665" cy="496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Billing Module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37557" y="4800600"/>
            <a:ext cx="4896643" cy="1413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24200" y="4953000"/>
            <a:ext cx="2593181" cy="423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E Health Financing System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400" y="1227138"/>
            <a:ext cx="1384697" cy="508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Up-Down Arrow 37"/>
          <p:cNvSpPr/>
          <p:nvPr/>
        </p:nvSpPr>
        <p:spPr>
          <a:xfrm>
            <a:off x="1543843" y="1752600"/>
            <a:ext cx="437357" cy="146845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78303" y="1219200"/>
            <a:ext cx="1384697" cy="508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552134" y="1447800"/>
            <a:ext cx="1134666" cy="5508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HCV-providers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2134" y="2514600"/>
            <a:ext cx="1134666" cy="6492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Labs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52134" y="3581400"/>
            <a:ext cx="1134666" cy="792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SSA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Up-Down Arrow 42"/>
          <p:cNvSpPr/>
          <p:nvPr/>
        </p:nvSpPr>
        <p:spPr>
          <a:xfrm>
            <a:off x="6934200" y="3586955"/>
            <a:ext cx="437357" cy="146845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Diagnostic before treatment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(,,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Mrcheveli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Neolabi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” case)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8967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3810000" y="3200400"/>
            <a:ext cx="11430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953000" y="3733800"/>
            <a:ext cx="12192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Fibroscan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3429000"/>
            <a:ext cx="762000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3403684"/>
            <a:ext cx="114300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C00000"/>
                </a:solidFill>
              </a:rPr>
              <a:t>FIB4  - 1.45</a:t>
            </a:r>
            <a:r>
              <a:rPr lang="en-US" sz="1050" b="1" dirty="0">
                <a:solidFill>
                  <a:srgbClr val="C00000"/>
                </a:solidFill>
              </a:rPr>
              <a:t>−3.25</a:t>
            </a:r>
            <a:endParaRPr lang="en-US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Treatment monitoring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b="1" dirty="0">
                <a:solidFill>
                  <a:srgbClr val="C00000"/>
                </a:solidFill>
              </a:rPr>
              <a:t>12 week regimens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– schedule)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371666"/>
              </p:ext>
            </p:extLst>
          </p:nvPr>
        </p:nvGraphicFramePr>
        <p:xfrm>
          <a:off x="1371600" y="1690678"/>
          <a:ext cx="6324600" cy="448152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52720">
                  <a:extLst>
                    <a:ext uri="{9D8B030D-6E8A-4147-A177-3AD203B41FA5}">
                      <a16:colId xmlns:a16="http://schemas.microsoft.com/office/drawing/2014/main" xmlns="" val="4163405261"/>
                    </a:ext>
                  </a:extLst>
                </a:gridCol>
                <a:gridCol w="498760">
                  <a:extLst>
                    <a:ext uri="{9D8B030D-6E8A-4147-A177-3AD203B41FA5}">
                      <a16:colId xmlns:a16="http://schemas.microsoft.com/office/drawing/2014/main" xmlns="" val="383156080"/>
                    </a:ext>
                  </a:extLst>
                </a:gridCol>
                <a:gridCol w="397243">
                  <a:extLst>
                    <a:ext uri="{9D8B030D-6E8A-4147-A177-3AD203B41FA5}">
                      <a16:colId xmlns:a16="http://schemas.microsoft.com/office/drawing/2014/main" xmlns="" val="3721659975"/>
                    </a:ext>
                  </a:extLst>
                </a:gridCol>
                <a:gridCol w="397243">
                  <a:extLst>
                    <a:ext uri="{9D8B030D-6E8A-4147-A177-3AD203B41FA5}">
                      <a16:colId xmlns:a16="http://schemas.microsoft.com/office/drawing/2014/main" xmlns="" val="1259833674"/>
                    </a:ext>
                  </a:extLst>
                </a:gridCol>
                <a:gridCol w="496554">
                  <a:extLst>
                    <a:ext uri="{9D8B030D-6E8A-4147-A177-3AD203B41FA5}">
                      <a16:colId xmlns:a16="http://schemas.microsoft.com/office/drawing/2014/main" xmlns="" val="2653764243"/>
                    </a:ext>
                  </a:extLst>
                </a:gridCol>
                <a:gridCol w="595865">
                  <a:extLst>
                    <a:ext uri="{9D8B030D-6E8A-4147-A177-3AD203B41FA5}">
                      <a16:colId xmlns:a16="http://schemas.microsoft.com/office/drawing/2014/main" xmlns="" val="1765393718"/>
                    </a:ext>
                  </a:extLst>
                </a:gridCol>
                <a:gridCol w="595865">
                  <a:extLst>
                    <a:ext uri="{9D8B030D-6E8A-4147-A177-3AD203B41FA5}">
                      <a16:colId xmlns:a16="http://schemas.microsoft.com/office/drawing/2014/main" xmlns="" val="1068099243"/>
                    </a:ext>
                  </a:extLst>
                </a:gridCol>
                <a:gridCol w="1390350">
                  <a:extLst>
                    <a:ext uri="{9D8B030D-6E8A-4147-A177-3AD203B41FA5}">
                      <a16:colId xmlns:a16="http://schemas.microsoft.com/office/drawing/2014/main" xmlns="" val="1877496914"/>
                    </a:ext>
                  </a:extLst>
                </a:gridCol>
              </a:tblGrid>
              <a:tr h="837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Procedures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Follow Up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871944319"/>
                  </a:ext>
                </a:extLst>
              </a:tr>
              <a:tr h="418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Drug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074101263"/>
                  </a:ext>
                </a:extLst>
              </a:tr>
              <a:tr h="837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Physicians Consultation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09632361"/>
                  </a:ext>
                </a:extLst>
              </a:tr>
              <a:tr h="712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HCV RNA </a:t>
                      </a:r>
                      <a:r>
                        <a:rPr lang="en-US" sz="1200" dirty="0" smtClean="0">
                          <a:effectLst/>
                        </a:rPr>
                        <a:t>PCR/</a:t>
                      </a:r>
                      <a:r>
                        <a:rPr lang="en-US" sz="1200" dirty="0" err="1" smtClean="0">
                          <a:effectLst/>
                        </a:rPr>
                        <a:t>HCVcAg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912829550"/>
                  </a:ext>
                </a:extLst>
              </a:tr>
              <a:tr h="418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CBC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X*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395203094"/>
                  </a:ext>
                </a:extLst>
              </a:tr>
              <a:tr h="418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55973711"/>
                  </a:ext>
                </a:extLst>
              </a:tr>
              <a:tr h="418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Creatinine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427279799"/>
                  </a:ext>
                </a:extLst>
              </a:tr>
              <a:tr h="418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Bil</a:t>
                      </a:r>
                      <a:r>
                        <a:rPr lang="en-US" sz="1200" dirty="0">
                          <a:effectLst/>
                        </a:rPr>
                        <a:t> (tot</a:t>
                      </a:r>
                      <a:r>
                        <a:rPr lang="en-US" sz="1200" dirty="0" smtClean="0">
                          <a:effectLst/>
                        </a:rPr>
                        <a:t>.)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25574288"/>
                  </a:ext>
                </a:extLst>
              </a:tr>
            </a:tbl>
          </a:graphicData>
        </a:graphic>
      </p:graphicFrame>
      <p:sp>
        <p:nvSpPr>
          <p:cNvPr id="35" name="Multiply 34"/>
          <p:cNvSpPr/>
          <p:nvPr/>
        </p:nvSpPr>
        <p:spPr>
          <a:xfrm>
            <a:off x="3776353" y="44196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3776353" y="37338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3319153" y="25155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4233553" y="25155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5681353" y="44196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4614553" y="44205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5681353" y="52578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5681353" y="57150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4572000" y="48777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5071753" y="25155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023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31" y="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Treatment monitoring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24 </a:t>
            </a:r>
            <a:r>
              <a:rPr lang="en-US" b="1" dirty="0">
                <a:solidFill>
                  <a:srgbClr val="C00000"/>
                </a:solidFill>
              </a:rPr>
              <a:t>week regimens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– schedule)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097315"/>
              </p:ext>
            </p:extLst>
          </p:nvPr>
        </p:nvGraphicFramePr>
        <p:xfrm>
          <a:off x="577030" y="1447802"/>
          <a:ext cx="7728769" cy="47858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21406">
                  <a:extLst>
                    <a:ext uri="{9D8B030D-6E8A-4147-A177-3AD203B41FA5}">
                      <a16:colId xmlns:a16="http://schemas.microsoft.com/office/drawing/2014/main" xmlns="" val="993230220"/>
                    </a:ext>
                  </a:extLst>
                </a:gridCol>
                <a:gridCol w="316820">
                  <a:extLst>
                    <a:ext uri="{9D8B030D-6E8A-4147-A177-3AD203B41FA5}">
                      <a16:colId xmlns:a16="http://schemas.microsoft.com/office/drawing/2014/main" xmlns="" val="1911336583"/>
                    </a:ext>
                  </a:extLst>
                </a:gridCol>
                <a:gridCol w="309717">
                  <a:extLst>
                    <a:ext uri="{9D8B030D-6E8A-4147-A177-3AD203B41FA5}">
                      <a16:colId xmlns:a16="http://schemas.microsoft.com/office/drawing/2014/main" xmlns="" val="589347231"/>
                    </a:ext>
                  </a:extLst>
                </a:gridCol>
                <a:gridCol w="309717">
                  <a:extLst>
                    <a:ext uri="{9D8B030D-6E8A-4147-A177-3AD203B41FA5}">
                      <a16:colId xmlns:a16="http://schemas.microsoft.com/office/drawing/2014/main" xmlns="" val="217697282"/>
                    </a:ext>
                  </a:extLst>
                </a:gridCol>
                <a:gridCol w="309717">
                  <a:extLst>
                    <a:ext uri="{9D8B030D-6E8A-4147-A177-3AD203B41FA5}">
                      <a16:colId xmlns:a16="http://schemas.microsoft.com/office/drawing/2014/main" xmlns="" val="222302624"/>
                    </a:ext>
                  </a:extLst>
                </a:gridCol>
                <a:gridCol w="426861">
                  <a:extLst>
                    <a:ext uri="{9D8B030D-6E8A-4147-A177-3AD203B41FA5}">
                      <a16:colId xmlns:a16="http://schemas.microsoft.com/office/drawing/2014/main" xmlns="" val="539420584"/>
                    </a:ext>
                  </a:extLst>
                </a:gridCol>
                <a:gridCol w="408227">
                  <a:extLst>
                    <a:ext uri="{9D8B030D-6E8A-4147-A177-3AD203B41FA5}">
                      <a16:colId xmlns:a16="http://schemas.microsoft.com/office/drawing/2014/main" xmlns="" val="2234296130"/>
                    </a:ext>
                  </a:extLst>
                </a:gridCol>
                <a:gridCol w="408227">
                  <a:extLst>
                    <a:ext uri="{9D8B030D-6E8A-4147-A177-3AD203B41FA5}">
                      <a16:colId xmlns:a16="http://schemas.microsoft.com/office/drawing/2014/main" xmlns="" val="1607866480"/>
                    </a:ext>
                  </a:extLst>
                </a:gridCol>
                <a:gridCol w="408227">
                  <a:extLst>
                    <a:ext uri="{9D8B030D-6E8A-4147-A177-3AD203B41FA5}">
                      <a16:colId xmlns:a16="http://schemas.microsoft.com/office/drawing/2014/main" xmlns="" val="1574515987"/>
                    </a:ext>
                  </a:extLst>
                </a:gridCol>
                <a:gridCol w="408227">
                  <a:extLst>
                    <a:ext uri="{9D8B030D-6E8A-4147-A177-3AD203B41FA5}">
                      <a16:colId xmlns:a16="http://schemas.microsoft.com/office/drawing/2014/main" xmlns="" val="2059627143"/>
                    </a:ext>
                  </a:extLst>
                </a:gridCol>
                <a:gridCol w="408227">
                  <a:extLst>
                    <a:ext uri="{9D8B030D-6E8A-4147-A177-3AD203B41FA5}">
                      <a16:colId xmlns:a16="http://schemas.microsoft.com/office/drawing/2014/main" xmlns="" val="1416135118"/>
                    </a:ext>
                  </a:extLst>
                </a:gridCol>
                <a:gridCol w="483597">
                  <a:extLst>
                    <a:ext uri="{9D8B030D-6E8A-4147-A177-3AD203B41FA5}">
                      <a16:colId xmlns:a16="http://schemas.microsoft.com/office/drawing/2014/main" xmlns="" val="38150782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842246799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xmlns="" val="2842455342"/>
                    </a:ext>
                  </a:extLst>
                </a:gridCol>
              </a:tblGrid>
              <a:tr h="733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Procedures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Follow Up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2217345640"/>
                  </a:ext>
                </a:extLst>
              </a:tr>
              <a:tr h="733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Drug Control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708395818"/>
                  </a:ext>
                </a:extLst>
              </a:tr>
              <a:tr h="5421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Physicians Consultation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3855676612"/>
                  </a:ext>
                </a:extLst>
              </a:tr>
              <a:tr h="562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HCV RNA PCR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3424469736"/>
                  </a:ext>
                </a:extLst>
              </a:tr>
              <a:tr h="645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CBC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X*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1242538198"/>
                  </a:ext>
                </a:extLst>
              </a:tr>
              <a:tr h="645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X**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X**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2826046527"/>
                  </a:ext>
                </a:extLst>
              </a:tr>
              <a:tr h="556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Creatinine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X*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X*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981458766"/>
                  </a:ext>
                </a:extLst>
              </a:tr>
              <a:tr h="366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Bil (tot., dir.)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14631170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4073" y="6233652"/>
            <a:ext cx="5117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b="1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RBV containing regimens only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 ** RBV free regiments only</a:t>
            </a:r>
            <a:endParaRPr lang="en-US" sz="1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Multiply 5"/>
          <p:cNvSpPr/>
          <p:nvPr/>
        </p:nvSpPr>
        <p:spPr>
          <a:xfrm>
            <a:off x="2133600" y="39624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2133600" y="34299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124200" y="21336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2514600" y="21345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828800" y="21336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605153" y="21336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766953" y="21336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928753" y="21336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062353" y="39624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505200" y="39624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2785753" y="39624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2785753" y="46491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4385953" y="45720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5257800" y="45720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3547753" y="52578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4385953" y="52578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5181600" y="52587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062353" y="52587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505200" y="5792189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6062353" y="5791200"/>
            <a:ext cx="338447" cy="3800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project - Study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6788" y="2063895"/>
            <a:ext cx="7931" cy="33960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3258046" y="1447800"/>
            <a:ext cx="2793347" cy="705538"/>
          </a:xfrm>
          <a:custGeom>
            <a:avLst/>
            <a:gdLst>
              <a:gd name="connsiteX0" fmla="*/ 0 w 1247632"/>
              <a:gd name="connsiteY0" fmla="*/ 0 h 499595"/>
              <a:gd name="connsiteX1" fmla="*/ 1247632 w 1247632"/>
              <a:gd name="connsiteY1" fmla="*/ 0 h 499595"/>
              <a:gd name="connsiteX2" fmla="*/ 1247632 w 1247632"/>
              <a:gd name="connsiteY2" fmla="*/ 499595 h 499595"/>
              <a:gd name="connsiteX3" fmla="*/ 0 w 1247632"/>
              <a:gd name="connsiteY3" fmla="*/ 499595 h 499595"/>
              <a:gd name="connsiteX4" fmla="*/ 0 w 1247632"/>
              <a:gd name="connsiteY4" fmla="*/ 0 h 4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632" h="499595">
                <a:moveTo>
                  <a:pt x="0" y="0"/>
                </a:moveTo>
                <a:lnTo>
                  <a:pt x="1247632" y="0"/>
                </a:lnTo>
                <a:lnTo>
                  <a:pt x="1247632" y="499595"/>
                </a:lnTo>
                <a:lnTo>
                  <a:pt x="0" y="49959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Harm Reduction Sites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6654" y="3114589"/>
            <a:ext cx="2484000" cy="34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Arm 1 - POC</a:t>
            </a:r>
          </a:p>
          <a:p>
            <a:pPr algn="ctr"/>
            <a:endParaRPr lang="fr-CH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620 beneficiaries who screen HCV+</a:t>
            </a:r>
          </a:p>
          <a:p>
            <a:pPr algn="ctr"/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Blood draw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HCV RNA testing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 to PWID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76535" y="3114588"/>
            <a:ext cx="2484000" cy="3247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Arm 2 -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cAg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620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beneficiaries who screen HCV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Blood draw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Blood sample shipped to Lugar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HCV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 to PWID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46416" y="3114589"/>
            <a:ext cx="2484000" cy="342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Arm 3 - SOC</a:t>
            </a:r>
          </a:p>
          <a:p>
            <a:pPr algn="ctr"/>
            <a:endParaRPr lang="fr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620 beneficiaries who screen HCV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practice</a:t>
            </a:r>
          </a:p>
          <a:p>
            <a:pPr marL="285750" indent="-285750">
              <a:buFontTx/>
              <a:buChar char="-"/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Isosceles Triangle 79"/>
          <p:cNvSpPr/>
          <p:nvPr/>
        </p:nvSpPr>
        <p:spPr>
          <a:xfrm>
            <a:off x="3492168" y="1757882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/>
          <p:cNvSpPr/>
          <p:nvPr/>
        </p:nvSpPr>
        <p:spPr>
          <a:xfrm>
            <a:off x="3808391" y="1757882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/>
          <p:cNvSpPr/>
          <p:nvPr/>
        </p:nvSpPr>
        <p:spPr>
          <a:xfrm>
            <a:off x="4124614" y="1757882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>
            <a:off x="4440837" y="1757882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317914" y="3554505"/>
            <a:ext cx="216000" cy="216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17490" y="3554505"/>
            <a:ext cx="216000" cy="216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379362" y="1785382"/>
            <a:ext cx="180000" cy="18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654515" y="1785382"/>
            <a:ext cx="180000" cy="18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>
            <a:off x="1071897" y="3550198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>
            <a:off x="1371473" y="3550198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1671049" y="3549037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1970626" y="3549037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757060" y="1749382"/>
            <a:ext cx="216000" cy="216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068211" y="1749382"/>
            <a:ext cx="216000" cy="216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302016" y="3549037"/>
            <a:ext cx="180000" cy="18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588327" y="3549037"/>
            <a:ext cx="180000" cy="18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endCxn id="46" idx="0"/>
          </p:cNvCxnSpPr>
          <p:nvPr/>
        </p:nvCxnSpPr>
        <p:spPr>
          <a:xfrm rot="10800000" flipV="1">
            <a:off x="1648655" y="2671551"/>
            <a:ext cx="2988177" cy="443038"/>
          </a:xfrm>
          <a:prstGeom prst="curvedConnector2">
            <a:avLst/>
          </a:prstGeom>
          <a:ln w="25400">
            <a:round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48" idx="0"/>
          </p:cNvCxnSpPr>
          <p:nvPr/>
        </p:nvCxnSpPr>
        <p:spPr>
          <a:xfrm>
            <a:off x="4700438" y="2671551"/>
            <a:ext cx="2887978" cy="443038"/>
          </a:xfrm>
          <a:prstGeom prst="curvedConnector2">
            <a:avLst/>
          </a:prstGeom>
          <a:ln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7" idx="0"/>
          </p:cNvCxnSpPr>
          <p:nvPr/>
        </p:nvCxnSpPr>
        <p:spPr>
          <a:xfrm flipH="1">
            <a:off x="4618535" y="2667256"/>
            <a:ext cx="9150" cy="447332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84" grpId="0" animBg="1"/>
      <p:bldP spid="85" grpId="0" animBg="1"/>
      <p:bldP spid="88" grpId="0" animBg="1"/>
      <p:bldP spid="89" grpId="0" animBg="1"/>
      <p:bldP spid="90" grpId="0" animBg="1"/>
      <p:bldP spid="91" grpId="0" animBg="1"/>
      <p:bldP spid="96" grpId="0" animBg="1"/>
      <p:bldP spid="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project - Study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6788" y="2063895"/>
            <a:ext cx="7931" cy="33960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3258046" y="1447800"/>
            <a:ext cx="2793347" cy="705538"/>
          </a:xfrm>
          <a:custGeom>
            <a:avLst/>
            <a:gdLst>
              <a:gd name="connsiteX0" fmla="*/ 0 w 1247632"/>
              <a:gd name="connsiteY0" fmla="*/ 0 h 499595"/>
              <a:gd name="connsiteX1" fmla="*/ 1247632 w 1247632"/>
              <a:gd name="connsiteY1" fmla="*/ 0 h 499595"/>
              <a:gd name="connsiteX2" fmla="*/ 1247632 w 1247632"/>
              <a:gd name="connsiteY2" fmla="*/ 499595 h 499595"/>
              <a:gd name="connsiteX3" fmla="*/ 0 w 1247632"/>
              <a:gd name="connsiteY3" fmla="*/ 499595 h 499595"/>
              <a:gd name="connsiteX4" fmla="*/ 0 w 1247632"/>
              <a:gd name="connsiteY4" fmla="*/ 0 h 4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632" h="499595">
                <a:moveTo>
                  <a:pt x="0" y="0"/>
                </a:moveTo>
                <a:lnTo>
                  <a:pt x="1247632" y="0"/>
                </a:lnTo>
                <a:lnTo>
                  <a:pt x="1247632" y="499595"/>
                </a:lnTo>
                <a:lnTo>
                  <a:pt x="0" y="49959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Harm Reduction Sites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6654" y="2895600"/>
            <a:ext cx="248400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Arm 1 - POC</a:t>
            </a:r>
          </a:p>
          <a:p>
            <a:pPr algn="ctr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database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 registration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 results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Confirmatory test results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42754" y="2895600"/>
            <a:ext cx="3001673" cy="35240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Arm 2 -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cAg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  <a:p>
            <a:pPr algn="ctr"/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registration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688" indent="-166688" algn="ctr">
              <a:buFont typeface="Arial" panose="020B0604020202020204" pitchFamily="34" charset="0"/>
              <a:buChar char="•"/>
              <a:tabLst>
                <a:tab pos="166688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blood draw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about draw in screening database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46416" y="2971800"/>
            <a:ext cx="2484000" cy="218521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Arm 3 - SOC</a:t>
            </a:r>
          </a:p>
          <a:p>
            <a:pPr algn="ctr"/>
            <a:endParaRPr lang="fr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Isosceles Triangle 79"/>
          <p:cNvSpPr/>
          <p:nvPr/>
        </p:nvSpPr>
        <p:spPr>
          <a:xfrm>
            <a:off x="3492168" y="1757882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/>
          <p:cNvSpPr/>
          <p:nvPr/>
        </p:nvSpPr>
        <p:spPr>
          <a:xfrm>
            <a:off x="3808391" y="1757882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/>
          <p:cNvSpPr/>
          <p:nvPr/>
        </p:nvSpPr>
        <p:spPr>
          <a:xfrm>
            <a:off x="4124614" y="1757882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>
            <a:off x="4440837" y="1757882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317914" y="3352800"/>
            <a:ext cx="216000" cy="216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17490" y="3352800"/>
            <a:ext cx="216000" cy="216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379362" y="1785382"/>
            <a:ext cx="180000" cy="18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654515" y="1785382"/>
            <a:ext cx="180000" cy="18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>
            <a:off x="1071897" y="3276600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>
            <a:off x="1371473" y="3276600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1671049" y="3276600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1970626" y="3276600"/>
            <a:ext cx="221072" cy="207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contourW="12700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757060" y="1749382"/>
            <a:ext cx="216000" cy="216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068211" y="1749382"/>
            <a:ext cx="216000" cy="216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302016" y="3549037"/>
            <a:ext cx="180000" cy="18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588327" y="3549037"/>
            <a:ext cx="180000" cy="18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rot="10800000" flipV="1">
            <a:off x="1648655" y="2438400"/>
            <a:ext cx="2988199" cy="443038"/>
          </a:xfrm>
          <a:prstGeom prst="curvedConnector2">
            <a:avLst/>
          </a:prstGeom>
          <a:ln w="25400">
            <a:round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4700438" y="2438400"/>
            <a:ext cx="2887978" cy="443038"/>
          </a:xfrm>
          <a:prstGeom prst="curvedConnector2">
            <a:avLst/>
          </a:prstGeom>
          <a:ln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08494" y="2438400"/>
            <a:ext cx="15906" cy="447332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84" grpId="0" animBg="1"/>
      <p:bldP spid="85" grpId="0" animBg="1"/>
      <p:bldP spid="88" grpId="0" animBg="1"/>
      <p:bldP spid="89" grpId="0" animBg="1"/>
      <p:bldP spid="90" grpId="0" animBg="1"/>
      <p:bldP spid="91" grpId="0" animBg="1"/>
      <p:bldP spid="96" grpId="0" animBg="1"/>
      <p:bldP spid="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Main principles/tasks of decentralization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Integrating HCV screening and simplified treatment services </a:t>
            </a:r>
            <a:r>
              <a:rPr lang="en-US" b="1" dirty="0" smtClean="0">
                <a:solidFill>
                  <a:srgbClr val="FF0000"/>
                </a:solidFill>
              </a:rPr>
              <a:t>in: </a:t>
            </a:r>
          </a:p>
          <a:p>
            <a:pPr marL="0" lvl="0" indent="0" algn="just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0"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Primary healthcare centers (minimum one on each municipalities)</a:t>
            </a:r>
          </a:p>
          <a:p>
            <a:pPr lvl="0"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Harm reduction centers (minimum one in Tbilisi, one in Batumi and one in Zugdidi)</a:t>
            </a:r>
          </a:p>
          <a:p>
            <a:pPr lvl="0"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Hospitals </a:t>
            </a:r>
          </a:p>
          <a:p>
            <a:pPr lvl="0" algn="just"/>
            <a:endParaRPr lang="en-US" b="1" dirty="0" smtClean="0">
              <a:solidFill>
                <a:srgbClr val="FF0000"/>
              </a:solidFill>
            </a:endParaRPr>
          </a:p>
          <a:p>
            <a:pPr lvl="0"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Main principles/tasks of decentralization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n-US" dirty="0">
                <a:solidFill>
                  <a:srgbClr val="C00000"/>
                </a:solidFill>
              </a:rPr>
              <a:t>Simplified Treatment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 Diagnostics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guidelines/</a:t>
            </a:r>
            <a:r>
              <a:rPr lang="en-US" dirty="0" smtClean="0">
                <a:solidFill>
                  <a:srgbClr val="C00000"/>
                </a:solidFill>
              </a:rPr>
              <a:t>algorithms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Develop reasonable minimum </a:t>
            </a:r>
            <a:r>
              <a:rPr lang="en-US" dirty="0">
                <a:solidFill>
                  <a:srgbClr val="C00000"/>
                </a:solidFill>
              </a:rPr>
              <a:t>criteria required for facilities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provide services to HCV patients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Initial and Continued </a:t>
            </a:r>
            <a:r>
              <a:rPr lang="en-US" dirty="0">
                <a:solidFill>
                  <a:srgbClr val="C00000"/>
                </a:solidFill>
              </a:rPr>
              <a:t>Training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PHC, Hospital staff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Develop necessary </a:t>
            </a:r>
            <a:r>
              <a:rPr lang="en-US" dirty="0">
                <a:solidFill>
                  <a:srgbClr val="C00000"/>
                </a:solidFill>
              </a:rPr>
              <a:t>information systems or modules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support decentralization projects (harm reduction sites, PHC etc.) into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Elim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-C data base 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05799" cy="8683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Decentralization Project (Regions)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19200"/>
            <a:ext cx="8305799" cy="5105400"/>
          </a:xfrm>
        </p:spPr>
      </p:pic>
      <p:sp>
        <p:nvSpPr>
          <p:cNvPr id="9" name="Flowchart: Connector 8"/>
          <p:cNvSpPr/>
          <p:nvPr/>
        </p:nvSpPr>
        <p:spPr>
          <a:xfrm>
            <a:off x="56388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5532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477000" y="5334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9436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486400" y="5334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791200" y="5334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6096000" y="52578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7162800" y="45720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Flowchart: Connector 17"/>
          <p:cNvSpPr/>
          <p:nvPr/>
        </p:nvSpPr>
        <p:spPr>
          <a:xfrm>
            <a:off x="7086600" y="3810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781800" y="4114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162800" y="4267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781800" y="4495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7772400" y="4648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7620000" y="5181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7924800" y="5562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70866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Home 25">
            <a:hlinkClick r:id="" action="ppaction://hlinkshowjump?jump=firstslide" highlightClick="1"/>
          </p:cNvPr>
          <p:cNvSpPr/>
          <p:nvPr/>
        </p:nvSpPr>
        <p:spPr>
          <a:xfrm>
            <a:off x="5257800" y="35814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4876800" y="38100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Flowchart: Connector 27"/>
          <p:cNvSpPr/>
          <p:nvPr/>
        </p:nvSpPr>
        <p:spPr>
          <a:xfrm>
            <a:off x="5410200" y="3962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48768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1816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495800" y="4724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800600" y="4876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4114800" y="4876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3581400" y="4876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4724400" y="5334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4343400" y="5486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4724400" y="5715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59436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019800" y="3429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6324600" y="4343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5943600" y="4191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Home 41">
            <a:hlinkClick r:id="" action="ppaction://hlinkshowjump?jump=firstslide" highlightClick="1"/>
          </p:cNvPr>
          <p:cNvSpPr/>
          <p:nvPr/>
        </p:nvSpPr>
        <p:spPr>
          <a:xfrm>
            <a:off x="3276600" y="37338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Action Button: Home 42">
            <a:hlinkClick r:id="" action="ppaction://hlinkshowjump?jump=firstslide" highlightClick="1"/>
          </p:cNvPr>
          <p:cNvSpPr/>
          <p:nvPr/>
        </p:nvSpPr>
        <p:spPr>
          <a:xfrm>
            <a:off x="4495800" y="36576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Action Button: Home 43">
            <a:hlinkClick r:id="" action="ppaction://hlinkshowjump?jump=firstslide" highlightClick="1"/>
          </p:cNvPr>
          <p:cNvSpPr/>
          <p:nvPr/>
        </p:nvSpPr>
        <p:spPr>
          <a:xfrm>
            <a:off x="3810000" y="43434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Action Button: Home 44">
            <a:hlinkClick r:id="" action="ppaction://hlinkshowjump?jump=firstslide" highlightClick="1"/>
          </p:cNvPr>
          <p:cNvSpPr/>
          <p:nvPr/>
        </p:nvSpPr>
        <p:spPr>
          <a:xfrm>
            <a:off x="4343400" y="40386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Flowchart: Connector 45"/>
          <p:cNvSpPr/>
          <p:nvPr/>
        </p:nvSpPr>
        <p:spPr>
          <a:xfrm>
            <a:off x="3429000" y="3505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3733800" y="3581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4267200" y="3733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3962400" y="3733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3581400" y="4419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3352800" y="4038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4419600" y="4343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4191000" y="4495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36576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3429000" y="4267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3657600" y="4191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3733800" y="3810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4114800" y="3886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3124200" y="4114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3657600" y="2971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4114800" y="2819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4038600" y="3276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4572000" y="3200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ction Button: Home 64">
            <a:hlinkClick r:id="" action="ppaction://hlinkshowjump?jump=firstslide" highlightClick="1"/>
          </p:cNvPr>
          <p:cNvSpPr/>
          <p:nvPr/>
        </p:nvSpPr>
        <p:spPr>
          <a:xfrm>
            <a:off x="2971800" y="23622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6" name="Action Button: Home 65">
            <a:hlinkClick r:id="" action="ppaction://hlinkshowjump?jump=firstslide" highlightClick="1"/>
          </p:cNvPr>
          <p:cNvSpPr/>
          <p:nvPr/>
        </p:nvSpPr>
        <p:spPr>
          <a:xfrm>
            <a:off x="2895600" y="31242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7" name="Flowchart: Connector 66"/>
          <p:cNvSpPr/>
          <p:nvPr/>
        </p:nvSpPr>
        <p:spPr>
          <a:xfrm>
            <a:off x="3810000" y="2590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2743200" y="2667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3505200" y="2514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3048000" y="2819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2667000" y="3276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3276600" y="3200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/>
          <p:nvPr/>
        </p:nvSpPr>
        <p:spPr>
          <a:xfrm>
            <a:off x="2514600" y="3886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/>
          <p:nvPr/>
        </p:nvSpPr>
        <p:spPr>
          <a:xfrm>
            <a:off x="2895600" y="3886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2743200" y="2895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ction Button: Home 75">
            <a:hlinkClick r:id="" action="ppaction://hlinkshowjump?jump=firstslide" highlightClick="1"/>
          </p:cNvPr>
          <p:cNvSpPr/>
          <p:nvPr/>
        </p:nvSpPr>
        <p:spPr>
          <a:xfrm>
            <a:off x="2514600" y="4114800"/>
            <a:ext cx="2286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7" name="Action Button: Home 76">
            <a:hlinkClick r:id="" action="ppaction://hlinkshowjump?jump=firstslide" highlightClick="1"/>
          </p:cNvPr>
          <p:cNvSpPr/>
          <p:nvPr/>
        </p:nvSpPr>
        <p:spPr>
          <a:xfrm>
            <a:off x="3200400" y="4419600"/>
            <a:ext cx="2286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8" name="Flowchart: Connector 77"/>
          <p:cNvSpPr/>
          <p:nvPr/>
        </p:nvSpPr>
        <p:spPr>
          <a:xfrm>
            <a:off x="2819400" y="4191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2743200" y="4495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29718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ction Button: Home 80">
            <a:hlinkClick r:id="" action="ppaction://hlinkshowjump?jump=firstslide" highlightClick="1"/>
          </p:cNvPr>
          <p:cNvSpPr/>
          <p:nvPr/>
        </p:nvSpPr>
        <p:spPr>
          <a:xfrm>
            <a:off x="2514600" y="4648200"/>
            <a:ext cx="2286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2" name="Action Button: Home 81">
            <a:hlinkClick r:id="" action="ppaction://hlinkshowjump?jump=firstslide" highlightClick="1"/>
          </p:cNvPr>
          <p:cNvSpPr/>
          <p:nvPr/>
        </p:nvSpPr>
        <p:spPr>
          <a:xfrm>
            <a:off x="3200400" y="5105400"/>
            <a:ext cx="2286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3" name="Flowchart: Connector 82"/>
          <p:cNvSpPr/>
          <p:nvPr/>
        </p:nvSpPr>
        <p:spPr>
          <a:xfrm>
            <a:off x="22098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2438400" y="5181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2438400" y="4953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26670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28956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3048000" y="4953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2819400" y="4724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>
            <a:off x="3200400" y="4800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service-provider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Action Button: Home 90">
            <a:hlinkClick r:id="" action="ppaction://hlinkshowjump?jump=firstslide" highlightClick="1"/>
          </p:cNvPr>
          <p:cNvSpPr/>
          <p:nvPr/>
        </p:nvSpPr>
        <p:spPr>
          <a:xfrm>
            <a:off x="1066800" y="6172200"/>
            <a:ext cx="609600" cy="3810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2" name="Flowchart: Connector 91"/>
          <p:cNvSpPr/>
          <p:nvPr/>
        </p:nvSpPr>
        <p:spPr>
          <a:xfrm>
            <a:off x="3886200" y="6324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6248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new C - centers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Decentralization Project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(Tbilisi)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9" y="1600200"/>
            <a:ext cx="661414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352800" y="48006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3505200" y="41148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886200" y="55626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4495800" y="4648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4800600" y="5410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5486400" y="51054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5791200" y="3886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705600" y="53340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7010400" y="41910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629400" y="3505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2667000" y="34290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3429000" y="22098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2209800" y="22860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5562600" y="3124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4876800" y="38100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514600" y="5029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4572000" y="29718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43200" y="26670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3962400" y="31242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029200" y="32766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276600" y="34290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305300" y="39624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096000" y="32766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962400" y="46101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181600" y="45339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6096000" y="54864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6477000" y="46101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1219200" y="63246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00200" y="63246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Service provider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4343400" y="63246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62500" y="6324600"/>
            <a:ext cx="1943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New C centers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Patient referral system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2" name="Picture 8" descr="C:\Users\Eka Adamia\AppData\Local\Microsoft\Windows\INetCache\IE\E36AF76S\green-hom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2209608" cy="228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381000" y="4507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FIB4&lt;1,45 (?)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782669"/>
            <a:ext cx="177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FIB4&gt;1,45 (?)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37" name="Picture 13" descr="C:\Users\Eka Adamia\AppData\Local\Microsoft\Windows\INetCache\IE\YTKA553P\weight_lifting_cartoon_m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86176"/>
            <a:ext cx="3276600" cy="28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Eka Adamia\AppData\Local\Microsoft\Windows\INetCache\IE\D8HIO12E\paro-AL-old-ma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5944"/>
            <a:ext cx="1676400" cy="22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Elbow Connector 13"/>
          <p:cNvCxnSpPr/>
          <p:nvPr/>
        </p:nvCxnSpPr>
        <p:spPr>
          <a:xfrm>
            <a:off x="457200" y="3733800"/>
            <a:ext cx="2667000" cy="1257300"/>
          </a:xfrm>
          <a:prstGeom prst="bentConnector3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5441950"/>
            <a:ext cx="914400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96199" y="2362200"/>
            <a:ext cx="0" cy="13716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3972560" y="2576060"/>
            <a:ext cx="1513840" cy="1310140"/>
          </a:xfrm>
          <a:prstGeom prst="bentConnector3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C:\Users\Eka Adamia\AppData\Local\Microsoft\Windows\INetCache\IE\D8HIO12E\hospital-908436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390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09" y="286604"/>
            <a:ext cx="8163612" cy="1450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Patient Pathway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32" y="2108448"/>
            <a:ext cx="7415893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1327150"/>
            <a:ext cx="8765434" cy="3625850"/>
            <a:chOff x="312371" y="1550693"/>
            <a:chExt cx="8765434" cy="3625850"/>
          </a:xfrm>
        </p:grpSpPr>
        <p:graphicFrame>
          <p:nvGraphicFramePr>
            <p:cNvPr id="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132472"/>
                </p:ext>
              </p:extLst>
            </p:nvPr>
          </p:nvGraphicFramePr>
          <p:xfrm>
            <a:off x="312372" y="1550693"/>
            <a:ext cx="8765433" cy="36258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50895933"/>
                </p:ext>
              </p:extLst>
            </p:nvPr>
          </p:nvGraphicFramePr>
          <p:xfrm>
            <a:off x="312371" y="2061336"/>
            <a:ext cx="8765434" cy="11668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cxnSp>
        <p:nvCxnSpPr>
          <p:cNvPr id="10" name="Straight Arrow Connector 9"/>
          <p:cNvCxnSpPr/>
          <p:nvPr/>
        </p:nvCxnSpPr>
        <p:spPr>
          <a:xfrm flipH="1" flipV="1">
            <a:off x="1905000" y="2667000"/>
            <a:ext cx="38100" cy="2743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066800" y="5410200"/>
            <a:ext cx="18288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preregistration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85800" y="5257800"/>
            <a:ext cx="2438400" cy="1143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8200" y="5257800"/>
            <a:ext cx="2286000" cy="1143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1" idx="0"/>
          </p:cNvCxnSpPr>
          <p:nvPr/>
        </p:nvCxnSpPr>
        <p:spPr>
          <a:xfrm flipV="1">
            <a:off x="5448300" y="2667000"/>
            <a:ext cx="0" cy="2743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495800" y="5410200"/>
            <a:ext cx="1905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Registration/</a:t>
            </a:r>
          </a:p>
          <a:p>
            <a:pPr algn="ctr"/>
            <a:r>
              <a:rPr lang="en-US" b="1" dirty="0" smtClean="0"/>
              <a:t>Committee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97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Thank you for your attention!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Diagnostic before treatment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(standard case)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6822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3810000" y="3200400"/>
            <a:ext cx="11430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953000" y="3733800"/>
            <a:ext cx="12192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Fibroscan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3429000"/>
            <a:ext cx="762000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3403684"/>
            <a:ext cx="114300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C00000"/>
                </a:solidFill>
              </a:rPr>
              <a:t>FIB4  - 1.45</a:t>
            </a:r>
            <a:r>
              <a:rPr lang="en-US" sz="1050" b="1" dirty="0">
                <a:solidFill>
                  <a:srgbClr val="C00000"/>
                </a:solidFill>
              </a:rPr>
              <a:t>−3.25</a:t>
            </a:r>
            <a:endParaRPr lang="en-US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Treatment monitoring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12 </a:t>
            </a:r>
            <a:r>
              <a:rPr lang="en-US" b="1" dirty="0" smtClean="0">
                <a:solidFill>
                  <a:srgbClr val="C00000"/>
                </a:solidFill>
              </a:rPr>
              <a:t>week regimens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– schedule)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090830"/>
              </p:ext>
            </p:extLst>
          </p:nvPr>
        </p:nvGraphicFramePr>
        <p:xfrm>
          <a:off x="990600" y="1676401"/>
          <a:ext cx="7010400" cy="45890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55441">
                  <a:extLst>
                    <a:ext uri="{9D8B030D-6E8A-4147-A177-3AD203B41FA5}">
                      <a16:colId xmlns:a16="http://schemas.microsoft.com/office/drawing/2014/main" xmlns="" val="4163405261"/>
                    </a:ext>
                  </a:extLst>
                </a:gridCol>
                <a:gridCol w="553870">
                  <a:extLst>
                    <a:ext uri="{9D8B030D-6E8A-4147-A177-3AD203B41FA5}">
                      <a16:colId xmlns:a16="http://schemas.microsoft.com/office/drawing/2014/main" xmlns="" val="383156080"/>
                    </a:ext>
                  </a:extLst>
                </a:gridCol>
                <a:gridCol w="441137">
                  <a:extLst>
                    <a:ext uri="{9D8B030D-6E8A-4147-A177-3AD203B41FA5}">
                      <a16:colId xmlns:a16="http://schemas.microsoft.com/office/drawing/2014/main" xmlns="" val="3721659975"/>
                    </a:ext>
                  </a:extLst>
                </a:gridCol>
                <a:gridCol w="441137">
                  <a:extLst>
                    <a:ext uri="{9D8B030D-6E8A-4147-A177-3AD203B41FA5}">
                      <a16:colId xmlns:a16="http://schemas.microsoft.com/office/drawing/2014/main" xmlns="" val="1259833674"/>
                    </a:ext>
                  </a:extLst>
                </a:gridCol>
                <a:gridCol w="551422">
                  <a:extLst>
                    <a:ext uri="{9D8B030D-6E8A-4147-A177-3AD203B41FA5}">
                      <a16:colId xmlns:a16="http://schemas.microsoft.com/office/drawing/2014/main" xmlns="" val="2653764243"/>
                    </a:ext>
                  </a:extLst>
                </a:gridCol>
                <a:gridCol w="661707">
                  <a:extLst>
                    <a:ext uri="{9D8B030D-6E8A-4147-A177-3AD203B41FA5}">
                      <a16:colId xmlns:a16="http://schemas.microsoft.com/office/drawing/2014/main" xmlns="" val="1765393718"/>
                    </a:ext>
                  </a:extLst>
                </a:gridCol>
                <a:gridCol w="661707">
                  <a:extLst>
                    <a:ext uri="{9D8B030D-6E8A-4147-A177-3AD203B41FA5}">
                      <a16:colId xmlns:a16="http://schemas.microsoft.com/office/drawing/2014/main" xmlns="" val="1068099243"/>
                    </a:ext>
                  </a:extLst>
                </a:gridCol>
                <a:gridCol w="1543979">
                  <a:extLst>
                    <a:ext uri="{9D8B030D-6E8A-4147-A177-3AD203B41FA5}">
                      <a16:colId xmlns:a16="http://schemas.microsoft.com/office/drawing/2014/main" xmlns="" val="1877496914"/>
                    </a:ext>
                  </a:extLst>
                </a:gridCol>
              </a:tblGrid>
              <a:tr h="995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Procedures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Follow Up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871944319"/>
                  </a:ext>
                </a:extLst>
              </a:tr>
              <a:tr h="497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Drug Control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074101263"/>
                  </a:ext>
                </a:extLst>
              </a:tr>
              <a:tr h="691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Physicians Consultation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09632361"/>
                  </a:ext>
                </a:extLst>
              </a:tr>
              <a:tr h="497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HCV RNA PCR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912829550"/>
                  </a:ext>
                </a:extLst>
              </a:tr>
              <a:tr h="497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CBC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X*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395203094"/>
                  </a:ext>
                </a:extLst>
              </a:tr>
              <a:tr h="4138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55973711"/>
                  </a:ext>
                </a:extLst>
              </a:tr>
              <a:tr h="497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Creatinine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427279799"/>
                  </a:ext>
                </a:extLst>
              </a:tr>
              <a:tr h="497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Bil (tot., dir.)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255742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291" y="6410632"/>
            <a:ext cx="511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 </a:t>
            </a:r>
            <a:r>
              <a:rPr lang="en-US" sz="1600" b="1" dirty="0" smtClean="0">
                <a:solidFill>
                  <a:srgbClr val="C00000"/>
                </a:solidFill>
              </a:rPr>
              <a:t>RBV containing regimens only 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31" y="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Treatment monitoring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24 </a:t>
            </a:r>
            <a:r>
              <a:rPr lang="en-US" b="1" dirty="0">
                <a:solidFill>
                  <a:srgbClr val="C00000"/>
                </a:solidFill>
              </a:rPr>
              <a:t>week regimens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– schedule)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645527"/>
              </p:ext>
            </p:extLst>
          </p:nvPr>
        </p:nvGraphicFramePr>
        <p:xfrm>
          <a:off x="577030" y="1447802"/>
          <a:ext cx="7728769" cy="47858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21406">
                  <a:extLst>
                    <a:ext uri="{9D8B030D-6E8A-4147-A177-3AD203B41FA5}">
                      <a16:colId xmlns:a16="http://schemas.microsoft.com/office/drawing/2014/main" xmlns="" val="993230220"/>
                    </a:ext>
                  </a:extLst>
                </a:gridCol>
                <a:gridCol w="316820">
                  <a:extLst>
                    <a:ext uri="{9D8B030D-6E8A-4147-A177-3AD203B41FA5}">
                      <a16:colId xmlns:a16="http://schemas.microsoft.com/office/drawing/2014/main" xmlns="" val="1911336583"/>
                    </a:ext>
                  </a:extLst>
                </a:gridCol>
                <a:gridCol w="309717">
                  <a:extLst>
                    <a:ext uri="{9D8B030D-6E8A-4147-A177-3AD203B41FA5}">
                      <a16:colId xmlns:a16="http://schemas.microsoft.com/office/drawing/2014/main" xmlns="" val="589347231"/>
                    </a:ext>
                  </a:extLst>
                </a:gridCol>
                <a:gridCol w="309717">
                  <a:extLst>
                    <a:ext uri="{9D8B030D-6E8A-4147-A177-3AD203B41FA5}">
                      <a16:colId xmlns:a16="http://schemas.microsoft.com/office/drawing/2014/main" xmlns="" val="217697282"/>
                    </a:ext>
                  </a:extLst>
                </a:gridCol>
                <a:gridCol w="309717">
                  <a:extLst>
                    <a:ext uri="{9D8B030D-6E8A-4147-A177-3AD203B41FA5}">
                      <a16:colId xmlns:a16="http://schemas.microsoft.com/office/drawing/2014/main" xmlns="" val="222302624"/>
                    </a:ext>
                  </a:extLst>
                </a:gridCol>
                <a:gridCol w="426861">
                  <a:extLst>
                    <a:ext uri="{9D8B030D-6E8A-4147-A177-3AD203B41FA5}">
                      <a16:colId xmlns:a16="http://schemas.microsoft.com/office/drawing/2014/main" xmlns="" val="539420584"/>
                    </a:ext>
                  </a:extLst>
                </a:gridCol>
                <a:gridCol w="408227">
                  <a:extLst>
                    <a:ext uri="{9D8B030D-6E8A-4147-A177-3AD203B41FA5}">
                      <a16:colId xmlns:a16="http://schemas.microsoft.com/office/drawing/2014/main" xmlns="" val="2234296130"/>
                    </a:ext>
                  </a:extLst>
                </a:gridCol>
                <a:gridCol w="408227">
                  <a:extLst>
                    <a:ext uri="{9D8B030D-6E8A-4147-A177-3AD203B41FA5}">
                      <a16:colId xmlns:a16="http://schemas.microsoft.com/office/drawing/2014/main" xmlns="" val="1607866480"/>
                    </a:ext>
                  </a:extLst>
                </a:gridCol>
                <a:gridCol w="408227">
                  <a:extLst>
                    <a:ext uri="{9D8B030D-6E8A-4147-A177-3AD203B41FA5}">
                      <a16:colId xmlns:a16="http://schemas.microsoft.com/office/drawing/2014/main" xmlns="" val="1574515987"/>
                    </a:ext>
                  </a:extLst>
                </a:gridCol>
                <a:gridCol w="408227">
                  <a:extLst>
                    <a:ext uri="{9D8B030D-6E8A-4147-A177-3AD203B41FA5}">
                      <a16:colId xmlns:a16="http://schemas.microsoft.com/office/drawing/2014/main" xmlns="" val="2059627143"/>
                    </a:ext>
                  </a:extLst>
                </a:gridCol>
                <a:gridCol w="408227">
                  <a:extLst>
                    <a:ext uri="{9D8B030D-6E8A-4147-A177-3AD203B41FA5}">
                      <a16:colId xmlns:a16="http://schemas.microsoft.com/office/drawing/2014/main" xmlns="" val="1416135118"/>
                    </a:ext>
                  </a:extLst>
                </a:gridCol>
                <a:gridCol w="483597">
                  <a:extLst>
                    <a:ext uri="{9D8B030D-6E8A-4147-A177-3AD203B41FA5}">
                      <a16:colId xmlns:a16="http://schemas.microsoft.com/office/drawing/2014/main" xmlns="" val="38150782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842246799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xmlns="" val="2842455342"/>
                    </a:ext>
                  </a:extLst>
                </a:gridCol>
              </a:tblGrid>
              <a:tr h="733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Procedures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Follow Up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2217345640"/>
                  </a:ext>
                </a:extLst>
              </a:tr>
              <a:tr h="733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Drug Control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708395818"/>
                  </a:ext>
                </a:extLst>
              </a:tr>
              <a:tr h="5421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Physicians Consultation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3855676612"/>
                  </a:ext>
                </a:extLst>
              </a:tr>
              <a:tr h="562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HCV RNA PCR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3424469736"/>
                  </a:ext>
                </a:extLst>
              </a:tr>
              <a:tr h="645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CBC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X*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1242538198"/>
                  </a:ext>
                </a:extLst>
              </a:tr>
              <a:tr h="645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X**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X**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2826046527"/>
                  </a:ext>
                </a:extLst>
              </a:tr>
              <a:tr h="556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Creatinine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X*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X*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981458766"/>
                  </a:ext>
                </a:extLst>
              </a:tr>
              <a:tr h="366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Bil (tot., dir.)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xmlns="" val="14631170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4073" y="6233652"/>
            <a:ext cx="5117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b="1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RBV containing regimens only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 ** RBV free regiments only</a:t>
            </a:r>
            <a:endParaRPr lang="en-US" sz="1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Existing situation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014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0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Decree changes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Vs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Electronic database changes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Diagnostic before treatment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(Dialysis case)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3169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3810000" y="3200400"/>
            <a:ext cx="11430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953000" y="3733800"/>
            <a:ext cx="12192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Fibroscan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3259723"/>
            <a:ext cx="609600" cy="85507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3403684"/>
            <a:ext cx="114300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C00000"/>
                </a:solidFill>
              </a:rPr>
              <a:t>FIB4  - 1.45</a:t>
            </a:r>
            <a:r>
              <a:rPr lang="en-US" sz="1050" b="1" dirty="0">
                <a:solidFill>
                  <a:srgbClr val="C00000"/>
                </a:solidFill>
              </a:rPr>
              <a:t>−3.25</a:t>
            </a:r>
            <a:endParaRPr lang="en-US" sz="1050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90800" y="4343400"/>
            <a:ext cx="4572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981200" y="3581400"/>
            <a:ext cx="12192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HCV </a:t>
            </a:r>
            <a:r>
              <a:rPr lang="en-US" b="1" dirty="0" smtClean="0"/>
              <a:t>GEN</a:t>
            </a:r>
            <a:endParaRPr lang="en-US" dirty="0"/>
          </a:p>
        </p:txBody>
      </p:sp>
      <p:cxnSp>
        <p:nvCxnSpPr>
          <p:cNvPr id="7" name="Straight Arrow Connector 6"/>
          <p:cNvCxnSpPr>
            <a:stCxn id="10" idx="0"/>
          </p:cNvCxnSpPr>
          <p:nvPr/>
        </p:nvCxnSpPr>
        <p:spPr>
          <a:xfrm flipV="1">
            <a:off x="2590800" y="2590800"/>
            <a:ext cx="4572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9800" y="3090446"/>
            <a:ext cx="9144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G1  / G4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3615407"/>
            <a:ext cx="91440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F3, </a:t>
            </a:r>
            <a:r>
              <a:rPr lang="en-US" sz="1100" b="1" dirty="0" smtClean="0">
                <a:solidFill>
                  <a:srgbClr val="C00000"/>
                </a:solidFill>
              </a:rPr>
              <a:t>F3-F4, F4</a:t>
            </a:r>
            <a:endParaRPr lang="en-US" sz="1050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590800" y="1905000"/>
            <a:ext cx="0" cy="1625642"/>
          </a:xfrm>
          <a:prstGeom prst="straightConnector1">
            <a:avLst/>
          </a:prstGeom>
          <a:ln w="28575">
            <a:solidFill>
              <a:srgbClr val="C0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0800" y="1905000"/>
            <a:ext cx="1219200" cy="0"/>
          </a:xfrm>
          <a:prstGeom prst="straightConnector1">
            <a:avLst/>
          </a:prstGeom>
          <a:ln w="28575">
            <a:solidFill>
              <a:srgbClr val="C0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10000" y="1905000"/>
            <a:ext cx="2819400" cy="0"/>
          </a:xfrm>
          <a:prstGeom prst="straightConnector1">
            <a:avLst/>
          </a:prstGeom>
          <a:ln w="28575">
            <a:solidFill>
              <a:srgbClr val="C0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9800" y="2057400"/>
            <a:ext cx="304800" cy="9387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E</a:t>
            </a:r>
          </a:p>
          <a:p>
            <a:r>
              <a:rPr lang="en-US" sz="1100" b="1" dirty="0" smtClean="0">
                <a:solidFill>
                  <a:srgbClr val="C00000"/>
                </a:solidFill>
              </a:rPr>
              <a:t>X-H</a:t>
            </a:r>
          </a:p>
          <a:p>
            <a:r>
              <a:rPr lang="en-US" sz="1100" b="1" dirty="0" smtClean="0">
                <a:solidFill>
                  <a:srgbClr val="C00000"/>
                </a:solidFill>
              </a:rPr>
              <a:t>E</a:t>
            </a:r>
          </a:p>
          <a:p>
            <a:r>
              <a:rPr lang="en-US" sz="1100" b="1" dirty="0" smtClean="0">
                <a:solidFill>
                  <a:srgbClr val="C00000"/>
                </a:solidFill>
              </a:rPr>
              <a:t>P</a:t>
            </a:r>
            <a:endParaRPr lang="en-US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1162</Words>
  <Application>Microsoft Office PowerPoint</Application>
  <PresentationFormat>On-screen Show (4:3)</PresentationFormat>
  <Paragraphs>622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IT Support for DECENTRALIZATION</vt:lpstr>
      <vt:lpstr>E-HCV</vt:lpstr>
      <vt:lpstr>Patient Pathway</vt:lpstr>
      <vt:lpstr>Diagnostic before treatment  (standard case)</vt:lpstr>
      <vt:lpstr>Treatment monitoring  (12 week regimens – schedule)</vt:lpstr>
      <vt:lpstr>Treatment monitoring  (24 week regimens – schedule)</vt:lpstr>
      <vt:lpstr>Existing situation</vt:lpstr>
      <vt:lpstr>PowerPoint Presentation</vt:lpstr>
      <vt:lpstr>Diagnostic before treatment  (Dialysis case)</vt:lpstr>
      <vt:lpstr>ElimC- Medical History</vt:lpstr>
      <vt:lpstr>Diagnostic algorithm First confirmatory test</vt:lpstr>
      <vt:lpstr>Decentralization First Steps</vt:lpstr>
      <vt:lpstr>Decentralization First Steps</vt:lpstr>
      <vt:lpstr>Blood Samples Transportation</vt:lpstr>
      <vt:lpstr>Information Flow</vt:lpstr>
      <vt:lpstr>Pilot project “Integrating HCV screening and simplified treatment services in primary healthcare”</vt:lpstr>
      <vt:lpstr>Diagnostic before treatment  (PHC case)</vt:lpstr>
      <vt:lpstr>Treatment monitoring  (12 week regimens – schedule)</vt:lpstr>
      <vt:lpstr>Pilot project - ,,Simplifing pre-treatment diagnostic tests and treatment monitoring process in the Hepatitic C Elimination Project”</vt:lpstr>
      <vt:lpstr>Diagnostic before treatment  (,,Mrcheveli/Neolabi” case)</vt:lpstr>
      <vt:lpstr>Treatment monitoring  (12 week regimens – schedule)</vt:lpstr>
      <vt:lpstr>Treatment monitoring  (24 week regimens – schedule)</vt:lpstr>
      <vt:lpstr>FIND project - Study methods</vt:lpstr>
      <vt:lpstr>FIND project - Study methods</vt:lpstr>
      <vt:lpstr>Main principles/tasks of decentralization</vt:lpstr>
      <vt:lpstr>Main principles/tasks of decentralization</vt:lpstr>
      <vt:lpstr>Decentralization Project (Regions)</vt:lpstr>
      <vt:lpstr>Decentralization Project (Tbilisi)</vt:lpstr>
      <vt:lpstr>Patient referral system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Adamia</dc:creator>
  <cp:lastModifiedBy>Eka Adamia</cp:lastModifiedBy>
  <cp:revision>39</cp:revision>
  <dcterms:created xsi:type="dcterms:W3CDTF">2006-08-16T00:00:00Z</dcterms:created>
  <dcterms:modified xsi:type="dcterms:W3CDTF">2018-03-11T17:10:22Z</dcterms:modified>
</cp:coreProperties>
</file>