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6"/>
  </p:notesMasterIdLst>
  <p:sldIdLst>
    <p:sldId id="304" r:id="rId2"/>
    <p:sldId id="297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6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1F2F2"/>
    <a:srgbClr val="F8F8F8"/>
    <a:srgbClr val="1D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93" y="67"/>
      </p:cViewPr>
      <p:guideLst>
        <p:guide orient="horz" pos="276"/>
        <p:guide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1434580052493446"/>
          <c:h val="0.7393385826771653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Cured***</c:v>
                </c:pt>
                <c:pt idx="1">
                  <c:v>Tested for SVR</c:v>
                </c:pt>
                <c:pt idx="2">
                  <c:v>Eligible for SVR Testing</c:v>
                </c:pt>
                <c:pt idx="3">
                  <c:v>Completed ≥1 Round of Treatment</c:v>
                </c:pt>
                <c:pt idx="4">
                  <c:v>Initiated HCV Treatment</c:v>
                </c:pt>
                <c:pt idx="5">
                  <c:v>Positive for Current HCV Infection</c:v>
                </c:pt>
                <c:pt idx="6">
                  <c:v>Tested for HCV RNA or Core Antigen  </c:v>
                </c:pt>
                <c:pt idx="7">
                  <c:v>Positive Anti-HCV Test (Tx eligible)**</c:v>
                </c:pt>
                <c:pt idx="8">
                  <c:v>Positive Anti-HCV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47181</c:v>
                </c:pt>
                <c:pt idx="1">
                  <c:v>47743</c:v>
                </c:pt>
                <c:pt idx="2">
                  <c:v>63581</c:v>
                </c:pt>
                <c:pt idx="3">
                  <c:v>66334</c:v>
                </c:pt>
                <c:pt idx="4">
                  <c:v>70695</c:v>
                </c:pt>
                <c:pt idx="5">
                  <c:v>88475</c:v>
                </c:pt>
                <c:pt idx="6">
                  <c:v>108813</c:v>
                </c:pt>
                <c:pt idx="7">
                  <c:v>131103</c:v>
                </c:pt>
                <c:pt idx="8">
                  <c:v>136078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Sheet1!$A$2:$A$65</c:f>
              <c:numCache>
                <c:formatCode>[$-409]mmm\-yy;@</c:formatCode>
                <c:ptCount val="64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  <c:pt idx="57">
                  <c:v>43831</c:v>
                </c:pt>
                <c:pt idx="58">
                  <c:v>43862</c:v>
                </c:pt>
                <c:pt idx="59">
                  <c:v>43891</c:v>
                </c:pt>
                <c:pt idx="60">
                  <c:v>43922</c:v>
                </c:pt>
                <c:pt idx="61">
                  <c:v>43952</c:v>
                </c:pt>
                <c:pt idx="62">
                  <c:v>43983</c:v>
                </c:pt>
                <c:pt idx="63">
                  <c:v>44013</c:v>
                </c:pt>
              </c:numCache>
            </c:numRef>
          </c:cat>
          <c:val>
            <c:numRef>
              <c:f>Sheet1!$B$2:$B$65</c:f>
              <c:numCache>
                <c:formatCode>General</c:formatCode>
                <c:ptCount val="64"/>
                <c:pt idx="0">
                  <c:v>0</c:v>
                </c:pt>
                <c:pt idx="1">
                  <c:v>298</c:v>
                </c:pt>
                <c:pt idx="2">
                  <c:v>562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1136</c:v>
                </c:pt>
                <c:pt idx="7">
                  <c:v>638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810</c:v>
                </c:pt>
                <c:pt idx="14">
                  <c:v>1164</c:v>
                </c:pt>
                <c:pt idx="15">
                  <c:v>1263</c:v>
                </c:pt>
                <c:pt idx="16">
                  <c:v>3296</c:v>
                </c:pt>
                <c:pt idx="17">
                  <c:v>4593</c:v>
                </c:pt>
                <c:pt idx="18">
                  <c:v>3689</c:v>
                </c:pt>
                <c:pt idx="19">
                  <c:v>2191</c:v>
                </c:pt>
                <c:pt idx="20">
                  <c:v>2139</c:v>
                </c:pt>
                <c:pt idx="21">
                  <c:v>1966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1163</c:v>
                </c:pt>
                <c:pt idx="28">
                  <c:v>1003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1025</c:v>
                </c:pt>
                <c:pt idx="35">
                  <c:v>1586</c:v>
                </c:pt>
                <c:pt idx="36">
                  <c:v>120</c:v>
                </c:pt>
                <c:pt idx="37">
                  <c:v>960</c:v>
                </c:pt>
                <c:pt idx="38">
                  <c:v>974</c:v>
                </c:pt>
                <c:pt idx="39">
                  <c:v>729</c:v>
                </c:pt>
                <c:pt idx="40">
                  <c:v>781</c:v>
                </c:pt>
                <c:pt idx="41">
                  <c:v>1064</c:v>
                </c:pt>
                <c:pt idx="42">
                  <c:v>1073</c:v>
                </c:pt>
                <c:pt idx="43">
                  <c:v>833</c:v>
                </c:pt>
                <c:pt idx="44">
                  <c:v>715</c:v>
                </c:pt>
                <c:pt idx="45">
                  <c:v>804</c:v>
                </c:pt>
                <c:pt idx="46">
                  <c:v>923</c:v>
                </c:pt>
                <c:pt idx="47">
                  <c:v>1059</c:v>
                </c:pt>
                <c:pt idx="48">
                  <c:v>942</c:v>
                </c:pt>
                <c:pt idx="49">
                  <c:v>1047</c:v>
                </c:pt>
                <c:pt idx="50">
                  <c:v>867</c:v>
                </c:pt>
                <c:pt idx="51">
                  <c:v>1068</c:v>
                </c:pt>
                <c:pt idx="52">
                  <c:v>964</c:v>
                </c:pt>
                <c:pt idx="53">
                  <c:v>1324</c:v>
                </c:pt>
                <c:pt idx="54">
                  <c:v>1346</c:v>
                </c:pt>
                <c:pt idx="55">
                  <c:v>1103</c:v>
                </c:pt>
                <c:pt idx="56">
                  <c:v>509</c:v>
                </c:pt>
                <c:pt idx="57">
                  <c:v>649</c:v>
                </c:pt>
                <c:pt idx="58">
                  <c:v>2240</c:v>
                </c:pt>
                <c:pt idx="59">
                  <c:v>805</c:v>
                </c:pt>
                <c:pt idx="60">
                  <c:v>523</c:v>
                </c:pt>
                <c:pt idx="61">
                  <c:v>689</c:v>
                </c:pt>
                <c:pt idx="62">
                  <c:v>649</c:v>
                </c:pt>
                <c:pt idx="63">
                  <c:v>603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Sheet1!$A$2:$A$65</c:f>
              <c:numCache>
                <c:formatCode>[$-409]mmm\-yy;@</c:formatCode>
                <c:ptCount val="64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  <c:pt idx="57">
                  <c:v>43831</c:v>
                </c:pt>
                <c:pt idx="58">
                  <c:v>43862</c:v>
                </c:pt>
                <c:pt idx="59">
                  <c:v>43891</c:v>
                </c:pt>
                <c:pt idx="60">
                  <c:v>43922</c:v>
                </c:pt>
                <c:pt idx="61">
                  <c:v>43952</c:v>
                </c:pt>
                <c:pt idx="62">
                  <c:v>43983</c:v>
                </c:pt>
                <c:pt idx="63">
                  <c:v>44013</c:v>
                </c:pt>
              </c:numCache>
            </c:numRef>
          </c:cat>
          <c:val>
            <c:numRef>
              <c:f>Sheet1!$C$2:$C$65</c:f>
              <c:numCache>
                <c:formatCode>General</c:formatCode>
                <c:ptCount val="64"/>
                <c:pt idx="0">
                  <c:v>0</c:v>
                </c:pt>
                <c:pt idx="1">
                  <c:v>298</c:v>
                </c:pt>
                <c:pt idx="2">
                  <c:v>860</c:v>
                </c:pt>
                <c:pt idx="3">
                  <c:v>1860</c:v>
                </c:pt>
                <c:pt idx="4">
                  <c:v>2985</c:v>
                </c:pt>
                <c:pt idx="5">
                  <c:v>3272</c:v>
                </c:pt>
                <c:pt idx="6">
                  <c:v>4408</c:v>
                </c:pt>
                <c:pt idx="7">
                  <c:v>5046</c:v>
                </c:pt>
                <c:pt idx="8">
                  <c:v>5937</c:v>
                </c:pt>
                <c:pt idx="9">
                  <c:v>5952</c:v>
                </c:pt>
                <c:pt idx="10">
                  <c:v>6581</c:v>
                </c:pt>
                <c:pt idx="11">
                  <c:v>7099</c:v>
                </c:pt>
                <c:pt idx="12">
                  <c:v>8445</c:v>
                </c:pt>
                <c:pt idx="13">
                  <c:v>9255</c:v>
                </c:pt>
                <c:pt idx="14">
                  <c:v>10419</c:v>
                </c:pt>
                <c:pt idx="15">
                  <c:v>11682</c:v>
                </c:pt>
                <c:pt idx="16">
                  <c:v>14978</c:v>
                </c:pt>
                <c:pt idx="17">
                  <c:v>19571</c:v>
                </c:pt>
                <c:pt idx="18">
                  <c:v>23260</c:v>
                </c:pt>
                <c:pt idx="19">
                  <c:v>25451</c:v>
                </c:pt>
                <c:pt idx="20">
                  <c:v>27590</c:v>
                </c:pt>
                <c:pt idx="21">
                  <c:v>29556</c:v>
                </c:pt>
                <c:pt idx="22">
                  <c:v>31016</c:v>
                </c:pt>
                <c:pt idx="23">
                  <c:v>32398</c:v>
                </c:pt>
                <c:pt idx="24">
                  <c:v>33660</c:v>
                </c:pt>
                <c:pt idx="25">
                  <c:v>35014</c:v>
                </c:pt>
                <c:pt idx="26">
                  <c:v>36176</c:v>
                </c:pt>
                <c:pt idx="27">
                  <c:v>37339</c:v>
                </c:pt>
                <c:pt idx="28">
                  <c:v>38342</c:v>
                </c:pt>
                <c:pt idx="29">
                  <c:v>39383</c:v>
                </c:pt>
                <c:pt idx="30">
                  <c:v>40406</c:v>
                </c:pt>
                <c:pt idx="31">
                  <c:v>41471</c:v>
                </c:pt>
                <c:pt idx="32">
                  <c:v>42379</c:v>
                </c:pt>
                <c:pt idx="33">
                  <c:v>42721</c:v>
                </c:pt>
                <c:pt idx="34">
                  <c:v>43746</c:v>
                </c:pt>
                <c:pt idx="35">
                  <c:v>45332</c:v>
                </c:pt>
                <c:pt idx="36">
                  <c:v>45452</c:v>
                </c:pt>
                <c:pt idx="37">
                  <c:v>46412</c:v>
                </c:pt>
                <c:pt idx="38">
                  <c:v>47386</c:v>
                </c:pt>
                <c:pt idx="39">
                  <c:v>48115</c:v>
                </c:pt>
                <c:pt idx="40">
                  <c:v>48896</c:v>
                </c:pt>
                <c:pt idx="41">
                  <c:v>49960</c:v>
                </c:pt>
                <c:pt idx="42">
                  <c:v>51033</c:v>
                </c:pt>
                <c:pt idx="43">
                  <c:v>51866</c:v>
                </c:pt>
                <c:pt idx="44">
                  <c:v>52581</c:v>
                </c:pt>
                <c:pt idx="45">
                  <c:v>53385</c:v>
                </c:pt>
                <c:pt idx="46">
                  <c:v>54308</c:v>
                </c:pt>
                <c:pt idx="47">
                  <c:v>55367</c:v>
                </c:pt>
                <c:pt idx="48">
                  <c:v>56309</c:v>
                </c:pt>
                <c:pt idx="49">
                  <c:v>57356</c:v>
                </c:pt>
                <c:pt idx="50">
                  <c:v>58223</c:v>
                </c:pt>
                <c:pt idx="51">
                  <c:v>59291</c:v>
                </c:pt>
                <c:pt idx="52">
                  <c:v>60255</c:v>
                </c:pt>
                <c:pt idx="53">
                  <c:v>61579</c:v>
                </c:pt>
                <c:pt idx="54">
                  <c:v>62925</c:v>
                </c:pt>
                <c:pt idx="55">
                  <c:v>64028</c:v>
                </c:pt>
                <c:pt idx="56">
                  <c:v>64537</c:v>
                </c:pt>
                <c:pt idx="57">
                  <c:v>65186</c:v>
                </c:pt>
                <c:pt idx="58">
                  <c:v>67426</c:v>
                </c:pt>
                <c:pt idx="59">
                  <c:v>68231</c:v>
                </c:pt>
                <c:pt idx="60">
                  <c:v>68754</c:v>
                </c:pt>
                <c:pt idx="61">
                  <c:v>69443</c:v>
                </c:pt>
                <c:pt idx="62">
                  <c:v>70092</c:v>
                </c:pt>
                <c:pt idx="63">
                  <c:v>70695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0591431284714258"/>
              <c:y val="0.889154770506605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  <c:majorUnit val="3"/>
        <c:major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1.9279784813907196E-2"/>
              <c:y val="6.962671442356750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midCat"/>
      </c:valAx>
      <c:valAx>
        <c:axId val="193123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6.973547349896033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Sheet1!$A$2:$A$68</c:f>
              <c:numCache>
                <c:formatCode>mmm\-yy</c:formatCode>
                <c:ptCount val="67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</c:numCache>
            </c:numRef>
          </c:cat>
          <c:val>
            <c:numRef>
              <c:f>Sheet1!$B$2:$B$68</c:f>
              <c:numCache>
                <c:formatCode>General</c:formatCode>
                <c:ptCount val="67"/>
                <c:pt idx="0">
                  <c:v>142</c:v>
                </c:pt>
                <c:pt idx="1">
                  <c:v>226</c:v>
                </c:pt>
                <c:pt idx="2">
                  <c:v>222</c:v>
                </c:pt>
                <c:pt idx="3">
                  <c:v>476</c:v>
                </c:pt>
                <c:pt idx="4">
                  <c:v>2376</c:v>
                </c:pt>
                <c:pt idx="5">
                  <c:v>2157</c:v>
                </c:pt>
                <c:pt idx="6">
                  <c:v>2026</c:v>
                </c:pt>
                <c:pt idx="7">
                  <c:v>1955</c:v>
                </c:pt>
                <c:pt idx="8">
                  <c:v>1996</c:v>
                </c:pt>
                <c:pt idx="9">
                  <c:v>1749</c:v>
                </c:pt>
                <c:pt idx="10">
                  <c:v>1970</c:v>
                </c:pt>
                <c:pt idx="11">
                  <c:v>2027</c:v>
                </c:pt>
                <c:pt idx="12">
                  <c:v>1625</c:v>
                </c:pt>
                <c:pt idx="13">
                  <c:v>2148</c:v>
                </c:pt>
                <c:pt idx="14">
                  <c:v>2163</c:v>
                </c:pt>
                <c:pt idx="15">
                  <c:v>1476</c:v>
                </c:pt>
                <c:pt idx="16">
                  <c:v>1503</c:v>
                </c:pt>
                <c:pt idx="17">
                  <c:v>2417</c:v>
                </c:pt>
                <c:pt idx="18">
                  <c:v>2083</c:v>
                </c:pt>
                <c:pt idx="19">
                  <c:v>1983</c:v>
                </c:pt>
                <c:pt idx="20">
                  <c:v>2017</c:v>
                </c:pt>
                <c:pt idx="21">
                  <c:v>1827</c:v>
                </c:pt>
                <c:pt idx="22">
                  <c:v>3054</c:v>
                </c:pt>
                <c:pt idx="23">
                  <c:v>2752</c:v>
                </c:pt>
                <c:pt idx="24">
                  <c:v>2717</c:v>
                </c:pt>
                <c:pt idx="25">
                  <c:v>3089</c:v>
                </c:pt>
                <c:pt idx="26">
                  <c:v>3083</c:v>
                </c:pt>
                <c:pt idx="27">
                  <c:v>2724</c:v>
                </c:pt>
                <c:pt idx="28">
                  <c:v>2281</c:v>
                </c:pt>
                <c:pt idx="29">
                  <c:v>2735</c:v>
                </c:pt>
                <c:pt idx="30">
                  <c:v>3017</c:v>
                </c:pt>
                <c:pt idx="31">
                  <c:v>2756</c:v>
                </c:pt>
                <c:pt idx="32">
                  <c:v>2621</c:v>
                </c:pt>
                <c:pt idx="33">
                  <c:v>2869</c:v>
                </c:pt>
                <c:pt idx="34">
                  <c:v>2572</c:v>
                </c:pt>
                <c:pt idx="35">
                  <c:v>2458</c:v>
                </c:pt>
                <c:pt idx="36">
                  <c:v>2007</c:v>
                </c:pt>
                <c:pt idx="37">
                  <c:v>2087</c:v>
                </c:pt>
                <c:pt idx="38">
                  <c:v>1879</c:v>
                </c:pt>
                <c:pt idx="39">
                  <c:v>2257</c:v>
                </c:pt>
                <c:pt idx="40">
                  <c:v>2575</c:v>
                </c:pt>
                <c:pt idx="41">
                  <c:v>2430</c:v>
                </c:pt>
                <c:pt idx="42">
                  <c:v>2221</c:v>
                </c:pt>
                <c:pt idx="43">
                  <c:v>2017</c:v>
                </c:pt>
                <c:pt idx="44">
                  <c:v>1913</c:v>
                </c:pt>
                <c:pt idx="45">
                  <c:v>1950</c:v>
                </c:pt>
                <c:pt idx="46">
                  <c:v>1868</c:v>
                </c:pt>
                <c:pt idx="47">
                  <c:v>1733</c:v>
                </c:pt>
                <c:pt idx="48">
                  <c:v>1695</c:v>
                </c:pt>
                <c:pt idx="49">
                  <c:v>1774</c:v>
                </c:pt>
                <c:pt idx="50">
                  <c:v>1918</c:v>
                </c:pt>
                <c:pt idx="51">
                  <c:v>1610</c:v>
                </c:pt>
                <c:pt idx="52">
                  <c:v>1907</c:v>
                </c:pt>
                <c:pt idx="53">
                  <c:v>1595</c:v>
                </c:pt>
                <c:pt idx="54">
                  <c:v>1812</c:v>
                </c:pt>
                <c:pt idx="55">
                  <c:v>1966</c:v>
                </c:pt>
                <c:pt idx="56">
                  <c:v>1881</c:v>
                </c:pt>
                <c:pt idx="57">
                  <c:v>2077</c:v>
                </c:pt>
                <c:pt idx="58">
                  <c:v>1679</c:v>
                </c:pt>
                <c:pt idx="59">
                  <c:v>1488</c:v>
                </c:pt>
                <c:pt idx="60">
                  <c:v>1388</c:v>
                </c:pt>
                <c:pt idx="61">
                  <c:v>1385</c:v>
                </c:pt>
                <c:pt idx="62">
                  <c:v>1028</c:v>
                </c:pt>
                <c:pt idx="63">
                  <c:v>523</c:v>
                </c:pt>
                <c:pt idx="64">
                  <c:v>779</c:v>
                </c:pt>
                <c:pt idx="65">
                  <c:v>1121</c:v>
                </c:pt>
                <c:pt idx="66">
                  <c:v>1142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Sheet1!$A$2:$A$68</c:f>
              <c:numCache>
                <c:formatCode>mmm\-yy</c:formatCode>
                <c:ptCount val="67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</c:numCache>
            </c:numRef>
          </c:cat>
          <c:val>
            <c:numRef>
              <c:f>Sheet1!$C$2:$C$68</c:f>
              <c:numCache>
                <c:formatCode>General</c:formatCode>
                <c:ptCount val="67"/>
                <c:pt idx="0">
                  <c:v>923</c:v>
                </c:pt>
                <c:pt idx="1">
                  <c:v>1719</c:v>
                </c:pt>
                <c:pt idx="2">
                  <c:v>1948</c:v>
                </c:pt>
                <c:pt idx="3">
                  <c:v>1457</c:v>
                </c:pt>
                <c:pt idx="4">
                  <c:v>1422</c:v>
                </c:pt>
                <c:pt idx="5">
                  <c:v>1730</c:v>
                </c:pt>
                <c:pt idx="6">
                  <c:v>1729</c:v>
                </c:pt>
                <c:pt idx="7">
                  <c:v>1799</c:v>
                </c:pt>
                <c:pt idx="8">
                  <c:v>2222</c:v>
                </c:pt>
                <c:pt idx="9">
                  <c:v>2165</c:v>
                </c:pt>
                <c:pt idx="10">
                  <c:v>3008</c:v>
                </c:pt>
                <c:pt idx="11">
                  <c:v>2674</c:v>
                </c:pt>
                <c:pt idx="12">
                  <c:v>2855</c:v>
                </c:pt>
                <c:pt idx="13">
                  <c:v>4036</c:v>
                </c:pt>
                <c:pt idx="14">
                  <c:v>3755</c:v>
                </c:pt>
                <c:pt idx="15">
                  <c:v>2813</c:v>
                </c:pt>
                <c:pt idx="16">
                  <c:v>2880</c:v>
                </c:pt>
                <c:pt idx="17">
                  <c:v>3264</c:v>
                </c:pt>
                <c:pt idx="18">
                  <c:v>3054</c:v>
                </c:pt>
                <c:pt idx="19">
                  <c:v>3225</c:v>
                </c:pt>
                <c:pt idx="20">
                  <c:v>3988</c:v>
                </c:pt>
                <c:pt idx="21">
                  <c:v>5432</c:v>
                </c:pt>
                <c:pt idx="22">
                  <c:v>14540</c:v>
                </c:pt>
                <c:pt idx="23">
                  <c:v>17855</c:v>
                </c:pt>
                <c:pt idx="24">
                  <c:v>17158</c:v>
                </c:pt>
                <c:pt idx="25">
                  <c:v>18532</c:v>
                </c:pt>
                <c:pt idx="26">
                  <c:v>19310</c:v>
                </c:pt>
                <c:pt idx="27">
                  <c:v>18864</c:v>
                </c:pt>
                <c:pt idx="28">
                  <c:v>17164</c:v>
                </c:pt>
                <c:pt idx="29">
                  <c:v>21596</c:v>
                </c:pt>
                <c:pt idx="30">
                  <c:v>24541</c:v>
                </c:pt>
                <c:pt idx="31">
                  <c:v>24921</c:v>
                </c:pt>
                <c:pt idx="32">
                  <c:v>27769</c:v>
                </c:pt>
                <c:pt idx="33">
                  <c:v>31681</c:v>
                </c:pt>
                <c:pt idx="34">
                  <c:v>28425</c:v>
                </c:pt>
                <c:pt idx="35">
                  <c:v>26332</c:v>
                </c:pt>
                <c:pt idx="36">
                  <c:v>21327</c:v>
                </c:pt>
                <c:pt idx="37">
                  <c:v>22821</c:v>
                </c:pt>
                <c:pt idx="38">
                  <c:v>21141</c:v>
                </c:pt>
                <c:pt idx="39">
                  <c:v>30157</c:v>
                </c:pt>
                <c:pt idx="40">
                  <c:v>36273</c:v>
                </c:pt>
                <c:pt idx="41">
                  <c:v>34549</c:v>
                </c:pt>
                <c:pt idx="42">
                  <c:v>37330</c:v>
                </c:pt>
                <c:pt idx="43">
                  <c:v>36109</c:v>
                </c:pt>
                <c:pt idx="44">
                  <c:v>33494</c:v>
                </c:pt>
                <c:pt idx="45">
                  <c:v>37781</c:v>
                </c:pt>
                <c:pt idx="46">
                  <c:v>34505</c:v>
                </c:pt>
                <c:pt idx="47">
                  <c:v>38524</c:v>
                </c:pt>
                <c:pt idx="48">
                  <c:v>38600</c:v>
                </c:pt>
                <c:pt idx="49">
                  <c:v>42721</c:v>
                </c:pt>
                <c:pt idx="50">
                  <c:v>45686</c:v>
                </c:pt>
                <c:pt idx="51">
                  <c:v>45955</c:v>
                </c:pt>
                <c:pt idx="52">
                  <c:v>61139</c:v>
                </c:pt>
                <c:pt idx="53">
                  <c:v>50812</c:v>
                </c:pt>
                <c:pt idx="54">
                  <c:v>64793</c:v>
                </c:pt>
                <c:pt idx="55">
                  <c:v>74939</c:v>
                </c:pt>
                <c:pt idx="56">
                  <c:v>81207</c:v>
                </c:pt>
                <c:pt idx="57">
                  <c:v>96185</c:v>
                </c:pt>
                <c:pt idx="58">
                  <c:v>88061</c:v>
                </c:pt>
                <c:pt idx="59">
                  <c:v>77620</c:v>
                </c:pt>
                <c:pt idx="60">
                  <c:v>65042</c:v>
                </c:pt>
                <c:pt idx="61">
                  <c:v>72581</c:v>
                </c:pt>
                <c:pt idx="62">
                  <c:v>59504</c:v>
                </c:pt>
                <c:pt idx="63">
                  <c:v>31460</c:v>
                </c:pt>
                <c:pt idx="64">
                  <c:v>48567</c:v>
                </c:pt>
                <c:pt idx="65">
                  <c:v>88462</c:v>
                </c:pt>
                <c:pt idx="66">
                  <c:v>102031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Sheet1!$A$2:$A$68</c:f>
              <c:numCache>
                <c:formatCode>mmm\-yy</c:formatCode>
                <c:ptCount val="67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</c:numCache>
            </c:numRef>
          </c:cat>
          <c:val>
            <c:numRef>
              <c:f>Sheet1!$E$2:$E$68</c:f>
              <c:numCache>
                <c:formatCode>General</c:formatCode>
                <c:ptCount val="67"/>
                <c:pt idx="0">
                  <c:v>1065</c:v>
                </c:pt>
                <c:pt idx="1">
                  <c:v>3010</c:v>
                </c:pt>
                <c:pt idx="2">
                  <c:v>5180</c:v>
                </c:pt>
                <c:pt idx="3">
                  <c:v>7113</c:v>
                </c:pt>
                <c:pt idx="4">
                  <c:v>10911</c:v>
                </c:pt>
                <c:pt idx="5">
                  <c:v>14798</c:v>
                </c:pt>
                <c:pt idx="6">
                  <c:v>18553</c:v>
                </c:pt>
                <c:pt idx="7">
                  <c:v>22307</c:v>
                </c:pt>
                <c:pt idx="8">
                  <c:v>26525</c:v>
                </c:pt>
                <c:pt idx="9">
                  <c:v>30439</c:v>
                </c:pt>
                <c:pt idx="10">
                  <c:v>35417</c:v>
                </c:pt>
                <c:pt idx="11">
                  <c:v>40118</c:v>
                </c:pt>
                <c:pt idx="12">
                  <c:v>44598</c:v>
                </c:pt>
                <c:pt idx="13">
                  <c:v>50782</c:v>
                </c:pt>
                <c:pt idx="14">
                  <c:v>56700</c:v>
                </c:pt>
                <c:pt idx="15">
                  <c:v>60989</c:v>
                </c:pt>
                <c:pt idx="16">
                  <c:v>65372</c:v>
                </c:pt>
                <c:pt idx="17">
                  <c:v>71053</c:v>
                </c:pt>
                <c:pt idx="18">
                  <c:v>76190</c:v>
                </c:pt>
                <c:pt idx="19">
                  <c:v>81398</c:v>
                </c:pt>
                <c:pt idx="20">
                  <c:v>87403</c:v>
                </c:pt>
                <c:pt idx="21">
                  <c:v>94662</c:v>
                </c:pt>
                <c:pt idx="22">
                  <c:v>112256</c:v>
                </c:pt>
                <c:pt idx="23">
                  <c:v>132863</c:v>
                </c:pt>
                <c:pt idx="24">
                  <c:v>152738</c:v>
                </c:pt>
                <c:pt idx="25">
                  <c:v>174359</c:v>
                </c:pt>
                <c:pt idx="26">
                  <c:v>196752</c:v>
                </c:pt>
                <c:pt idx="27">
                  <c:v>218342</c:v>
                </c:pt>
                <c:pt idx="28">
                  <c:v>237787</c:v>
                </c:pt>
                <c:pt idx="29">
                  <c:v>262118</c:v>
                </c:pt>
                <c:pt idx="30">
                  <c:v>289676</c:v>
                </c:pt>
                <c:pt idx="31">
                  <c:v>317353</c:v>
                </c:pt>
                <c:pt idx="32">
                  <c:v>347746</c:v>
                </c:pt>
                <c:pt idx="33">
                  <c:v>382301</c:v>
                </c:pt>
                <c:pt idx="34">
                  <c:v>413300</c:v>
                </c:pt>
                <c:pt idx="35">
                  <c:v>442093</c:v>
                </c:pt>
                <c:pt idx="36">
                  <c:v>465427</c:v>
                </c:pt>
                <c:pt idx="37">
                  <c:v>490335</c:v>
                </c:pt>
                <c:pt idx="38">
                  <c:v>513355</c:v>
                </c:pt>
                <c:pt idx="39">
                  <c:v>545769</c:v>
                </c:pt>
                <c:pt idx="40">
                  <c:v>584617</c:v>
                </c:pt>
                <c:pt idx="41">
                  <c:v>621596</c:v>
                </c:pt>
                <c:pt idx="42">
                  <c:v>661147</c:v>
                </c:pt>
                <c:pt idx="43">
                  <c:v>699273</c:v>
                </c:pt>
                <c:pt idx="44">
                  <c:v>734680</c:v>
                </c:pt>
                <c:pt idx="45">
                  <c:v>774411</c:v>
                </c:pt>
                <c:pt idx="46">
                  <c:v>810784</c:v>
                </c:pt>
                <c:pt idx="47">
                  <c:v>851041</c:v>
                </c:pt>
                <c:pt idx="48">
                  <c:v>891336</c:v>
                </c:pt>
                <c:pt idx="49">
                  <c:v>935831</c:v>
                </c:pt>
                <c:pt idx="50">
                  <c:v>983435</c:v>
                </c:pt>
                <c:pt idx="51">
                  <c:v>1031000</c:v>
                </c:pt>
                <c:pt idx="52">
                  <c:v>1094046</c:v>
                </c:pt>
                <c:pt idx="53">
                  <c:v>1146453</c:v>
                </c:pt>
                <c:pt idx="54">
                  <c:v>1213058</c:v>
                </c:pt>
                <c:pt idx="55">
                  <c:v>1289963</c:v>
                </c:pt>
                <c:pt idx="56">
                  <c:v>1373051</c:v>
                </c:pt>
                <c:pt idx="57">
                  <c:v>1471313</c:v>
                </c:pt>
                <c:pt idx="58">
                  <c:v>1561053</c:v>
                </c:pt>
                <c:pt idx="59">
                  <c:v>1640161</c:v>
                </c:pt>
                <c:pt idx="60">
                  <c:v>1706591</c:v>
                </c:pt>
                <c:pt idx="61">
                  <c:v>1780557</c:v>
                </c:pt>
                <c:pt idx="62">
                  <c:v>1841089</c:v>
                </c:pt>
                <c:pt idx="63">
                  <c:v>1873072</c:v>
                </c:pt>
                <c:pt idx="64">
                  <c:v>1922418</c:v>
                </c:pt>
                <c:pt idx="65">
                  <c:v>2012001</c:v>
                </c:pt>
                <c:pt idx="66">
                  <c:v>2115174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Most Recent Screening</a:t>
                </a:r>
              </a:p>
            </c:rich>
          </c:tx>
          <c:layout>
            <c:manualLayout>
              <c:xMode val="edge"/>
              <c:yMode val="edge"/>
              <c:x val="0.38020926438249275"/>
              <c:y val="0.85084832412820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3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Cumulative Persons Screened</a:t>
                </a:r>
              </a:p>
            </c:rich>
          </c:tx>
          <c:layout>
            <c:manualLayout>
              <c:xMode val="edge"/>
              <c:yMode val="edge"/>
              <c:x val="0.97179163415383896"/>
              <c:y val="0.157567586025135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Sheet1!$A$2:$A$68</c:f>
              <c:numCache>
                <c:formatCode>mmm\-yy</c:formatCode>
                <c:ptCount val="67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</c:numCache>
            </c:numRef>
          </c:cat>
          <c:val>
            <c:numRef>
              <c:f>Sheet1!$B$2:$B$68</c:f>
              <c:numCache>
                <c:formatCode>General</c:formatCode>
                <c:ptCount val="67"/>
                <c:pt idx="0">
                  <c:v>172</c:v>
                </c:pt>
                <c:pt idx="1">
                  <c:v>297</c:v>
                </c:pt>
                <c:pt idx="2">
                  <c:v>337</c:v>
                </c:pt>
                <c:pt idx="3">
                  <c:v>771</c:v>
                </c:pt>
                <c:pt idx="4">
                  <c:v>2225</c:v>
                </c:pt>
                <c:pt idx="5">
                  <c:v>2184</c:v>
                </c:pt>
                <c:pt idx="6">
                  <c:v>1905</c:v>
                </c:pt>
                <c:pt idx="7">
                  <c:v>1990</c:v>
                </c:pt>
                <c:pt idx="8">
                  <c:v>1843</c:v>
                </c:pt>
                <c:pt idx="9">
                  <c:v>1500</c:v>
                </c:pt>
                <c:pt idx="10">
                  <c:v>1882</c:v>
                </c:pt>
                <c:pt idx="11">
                  <c:v>1905</c:v>
                </c:pt>
                <c:pt idx="12">
                  <c:v>1684</c:v>
                </c:pt>
                <c:pt idx="13">
                  <c:v>2157</c:v>
                </c:pt>
                <c:pt idx="14">
                  <c:v>2121</c:v>
                </c:pt>
                <c:pt idx="15">
                  <c:v>1453</c:v>
                </c:pt>
                <c:pt idx="16">
                  <c:v>1426</c:v>
                </c:pt>
                <c:pt idx="17">
                  <c:v>2091</c:v>
                </c:pt>
                <c:pt idx="18">
                  <c:v>1865</c:v>
                </c:pt>
                <c:pt idx="19">
                  <c:v>1935</c:v>
                </c:pt>
                <c:pt idx="20">
                  <c:v>1959</c:v>
                </c:pt>
                <c:pt idx="21">
                  <c:v>1777</c:v>
                </c:pt>
                <c:pt idx="22">
                  <c:v>2927</c:v>
                </c:pt>
                <c:pt idx="23">
                  <c:v>2776</c:v>
                </c:pt>
                <c:pt idx="24">
                  <c:v>2579</c:v>
                </c:pt>
                <c:pt idx="25">
                  <c:v>2851</c:v>
                </c:pt>
                <c:pt idx="26">
                  <c:v>2634</c:v>
                </c:pt>
                <c:pt idx="27">
                  <c:v>2250</c:v>
                </c:pt>
                <c:pt idx="28">
                  <c:v>1590</c:v>
                </c:pt>
                <c:pt idx="29">
                  <c:v>2211</c:v>
                </c:pt>
                <c:pt idx="30">
                  <c:v>2545</c:v>
                </c:pt>
                <c:pt idx="31">
                  <c:v>2378</c:v>
                </c:pt>
                <c:pt idx="32">
                  <c:v>2028</c:v>
                </c:pt>
                <c:pt idx="33">
                  <c:v>2129</c:v>
                </c:pt>
                <c:pt idx="34">
                  <c:v>1689</c:v>
                </c:pt>
                <c:pt idx="35">
                  <c:v>1570</c:v>
                </c:pt>
                <c:pt idx="36">
                  <c:v>1279</c:v>
                </c:pt>
                <c:pt idx="37">
                  <c:v>1308</c:v>
                </c:pt>
                <c:pt idx="38">
                  <c:v>1549</c:v>
                </c:pt>
                <c:pt idx="39">
                  <c:v>1902</c:v>
                </c:pt>
                <c:pt idx="40">
                  <c:v>2151</c:v>
                </c:pt>
                <c:pt idx="41">
                  <c:v>2071</c:v>
                </c:pt>
                <c:pt idx="42">
                  <c:v>1877</c:v>
                </c:pt>
                <c:pt idx="43">
                  <c:v>1687</c:v>
                </c:pt>
                <c:pt idx="44">
                  <c:v>1575</c:v>
                </c:pt>
                <c:pt idx="45">
                  <c:v>1574</c:v>
                </c:pt>
                <c:pt idx="46">
                  <c:v>1540</c:v>
                </c:pt>
                <c:pt idx="47">
                  <c:v>1452</c:v>
                </c:pt>
                <c:pt idx="48">
                  <c:v>1352</c:v>
                </c:pt>
                <c:pt idx="49">
                  <c:v>1418</c:v>
                </c:pt>
                <c:pt idx="50">
                  <c:v>1514</c:v>
                </c:pt>
                <c:pt idx="51">
                  <c:v>1264</c:v>
                </c:pt>
                <c:pt idx="52">
                  <c:v>1506</c:v>
                </c:pt>
                <c:pt idx="53">
                  <c:v>1219</c:v>
                </c:pt>
                <c:pt idx="54">
                  <c:v>1416</c:v>
                </c:pt>
                <c:pt idx="55">
                  <c:v>1505</c:v>
                </c:pt>
                <c:pt idx="56">
                  <c:v>1442</c:v>
                </c:pt>
                <c:pt idx="57">
                  <c:v>1574</c:v>
                </c:pt>
                <c:pt idx="58">
                  <c:v>1252</c:v>
                </c:pt>
                <c:pt idx="59">
                  <c:v>1080</c:v>
                </c:pt>
                <c:pt idx="60">
                  <c:v>1017</c:v>
                </c:pt>
                <c:pt idx="61">
                  <c:v>983</c:v>
                </c:pt>
                <c:pt idx="62">
                  <c:v>704</c:v>
                </c:pt>
                <c:pt idx="63">
                  <c:v>324</c:v>
                </c:pt>
                <c:pt idx="64">
                  <c:v>525</c:v>
                </c:pt>
                <c:pt idx="65">
                  <c:v>762</c:v>
                </c:pt>
                <c:pt idx="66">
                  <c:v>770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Sheet1!$A$2:$A$68</c:f>
              <c:numCache>
                <c:formatCode>mmm\-yy</c:formatCode>
                <c:ptCount val="67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</c:numCache>
            </c:numRef>
          </c:cat>
          <c:val>
            <c:numRef>
              <c:f>Sheet1!$C$2:$C$68</c:f>
              <c:numCache>
                <c:formatCode>General</c:formatCode>
                <c:ptCount val="67"/>
                <c:pt idx="0">
                  <c:v>2267</c:v>
                </c:pt>
                <c:pt idx="1">
                  <c:v>4366</c:v>
                </c:pt>
                <c:pt idx="2">
                  <c:v>5103</c:v>
                </c:pt>
                <c:pt idx="3">
                  <c:v>3306</c:v>
                </c:pt>
                <c:pt idx="4">
                  <c:v>3795</c:v>
                </c:pt>
                <c:pt idx="5">
                  <c:v>3780</c:v>
                </c:pt>
                <c:pt idx="6">
                  <c:v>3674</c:v>
                </c:pt>
                <c:pt idx="7">
                  <c:v>4107</c:v>
                </c:pt>
                <c:pt idx="8">
                  <c:v>4805</c:v>
                </c:pt>
                <c:pt idx="9">
                  <c:v>4764</c:v>
                </c:pt>
                <c:pt idx="10">
                  <c:v>7461</c:v>
                </c:pt>
                <c:pt idx="11">
                  <c:v>6717</c:v>
                </c:pt>
                <c:pt idx="12">
                  <c:v>6809</c:v>
                </c:pt>
                <c:pt idx="13">
                  <c:v>9677</c:v>
                </c:pt>
                <c:pt idx="14">
                  <c:v>8787</c:v>
                </c:pt>
                <c:pt idx="15">
                  <c:v>6688</c:v>
                </c:pt>
                <c:pt idx="16">
                  <c:v>7334</c:v>
                </c:pt>
                <c:pt idx="17">
                  <c:v>8226</c:v>
                </c:pt>
                <c:pt idx="18">
                  <c:v>8222</c:v>
                </c:pt>
                <c:pt idx="19">
                  <c:v>9045</c:v>
                </c:pt>
                <c:pt idx="20">
                  <c:v>9722</c:v>
                </c:pt>
                <c:pt idx="21">
                  <c:v>13662</c:v>
                </c:pt>
                <c:pt idx="22">
                  <c:v>34211</c:v>
                </c:pt>
                <c:pt idx="23">
                  <c:v>39991</c:v>
                </c:pt>
                <c:pt idx="24">
                  <c:v>38152</c:v>
                </c:pt>
                <c:pt idx="25">
                  <c:v>38603</c:v>
                </c:pt>
                <c:pt idx="26">
                  <c:v>39468</c:v>
                </c:pt>
                <c:pt idx="27">
                  <c:v>37153</c:v>
                </c:pt>
                <c:pt idx="28">
                  <c:v>31556</c:v>
                </c:pt>
                <c:pt idx="29">
                  <c:v>38999</c:v>
                </c:pt>
                <c:pt idx="30">
                  <c:v>45216</c:v>
                </c:pt>
                <c:pt idx="31">
                  <c:v>44077</c:v>
                </c:pt>
                <c:pt idx="32">
                  <c:v>45686</c:v>
                </c:pt>
                <c:pt idx="33">
                  <c:v>50210</c:v>
                </c:pt>
                <c:pt idx="34">
                  <c:v>43484</c:v>
                </c:pt>
                <c:pt idx="35">
                  <c:v>37787</c:v>
                </c:pt>
                <c:pt idx="36">
                  <c:v>29339</c:v>
                </c:pt>
                <c:pt idx="37">
                  <c:v>30584</c:v>
                </c:pt>
                <c:pt idx="38">
                  <c:v>30365</c:v>
                </c:pt>
                <c:pt idx="39">
                  <c:v>43416</c:v>
                </c:pt>
                <c:pt idx="40">
                  <c:v>50255</c:v>
                </c:pt>
                <c:pt idx="41">
                  <c:v>45652</c:v>
                </c:pt>
                <c:pt idx="42">
                  <c:v>48869</c:v>
                </c:pt>
                <c:pt idx="43">
                  <c:v>45660</c:v>
                </c:pt>
                <c:pt idx="44">
                  <c:v>40170</c:v>
                </c:pt>
                <c:pt idx="45">
                  <c:v>42892</c:v>
                </c:pt>
                <c:pt idx="46">
                  <c:v>37072</c:v>
                </c:pt>
                <c:pt idx="47">
                  <c:v>39623</c:v>
                </c:pt>
                <c:pt idx="48">
                  <c:v>37796</c:v>
                </c:pt>
                <c:pt idx="49">
                  <c:v>40416</c:v>
                </c:pt>
                <c:pt idx="50">
                  <c:v>40456</c:v>
                </c:pt>
                <c:pt idx="51">
                  <c:v>38194</c:v>
                </c:pt>
                <c:pt idx="52">
                  <c:v>46186</c:v>
                </c:pt>
                <c:pt idx="53">
                  <c:v>36631</c:v>
                </c:pt>
                <c:pt idx="54">
                  <c:v>48924</c:v>
                </c:pt>
                <c:pt idx="55">
                  <c:v>56670</c:v>
                </c:pt>
                <c:pt idx="56">
                  <c:v>56688</c:v>
                </c:pt>
                <c:pt idx="57">
                  <c:v>63052</c:v>
                </c:pt>
                <c:pt idx="58">
                  <c:v>56177</c:v>
                </c:pt>
                <c:pt idx="59">
                  <c:v>44337</c:v>
                </c:pt>
                <c:pt idx="60">
                  <c:v>32745</c:v>
                </c:pt>
                <c:pt idx="61">
                  <c:v>33453</c:v>
                </c:pt>
                <c:pt idx="62">
                  <c:v>25807</c:v>
                </c:pt>
                <c:pt idx="63">
                  <c:v>11811</c:v>
                </c:pt>
                <c:pt idx="64">
                  <c:v>16283</c:v>
                </c:pt>
                <c:pt idx="65">
                  <c:v>28623</c:v>
                </c:pt>
                <c:pt idx="66">
                  <c:v>33203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Percent Positive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Sheet1!$A$2:$A$68</c:f>
              <c:numCache>
                <c:formatCode>mmm\-yy</c:formatCode>
                <c:ptCount val="67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</c:numCache>
            </c:numRef>
          </c:cat>
          <c:val>
            <c:numRef>
              <c:f>Sheet1!$E$2:$E$68</c:f>
              <c:numCache>
                <c:formatCode>0.0%</c:formatCode>
                <c:ptCount val="67"/>
                <c:pt idx="0">
                  <c:v>7.0520705207052073E-2</c:v>
                </c:pt>
                <c:pt idx="1">
                  <c:v>6.3692901565515769E-2</c:v>
                </c:pt>
                <c:pt idx="2">
                  <c:v>6.1948529411764708E-2</c:v>
                </c:pt>
                <c:pt idx="3">
                  <c:v>0.18910963944076528</c:v>
                </c:pt>
                <c:pt idx="4">
                  <c:v>0.36960132890365449</c:v>
                </c:pt>
                <c:pt idx="5">
                  <c:v>0.36619718309859156</c:v>
                </c:pt>
                <c:pt idx="6">
                  <c:v>0.34145904283921852</c:v>
                </c:pt>
                <c:pt idx="7">
                  <c:v>0.32639002788256521</c:v>
                </c:pt>
                <c:pt idx="8">
                  <c:v>0.27722623345367026</c:v>
                </c:pt>
                <c:pt idx="9">
                  <c:v>0.23946360153256704</c:v>
                </c:pt>
                <c:pt idx="10">
                  <c:v>0.2014342288344215</c:v>
                </c:pt>
                <c:pt idx="11">
                  <c:v>0.220946416144746</c:v>
                </c:pt>
                <c:pt idx="12">
                  <c:v>0.19828093724243495</c:v>
                </c:pt>
                <c:pt idx="13">
                  <c:v>0.18227142132837587</c:v>
                </c:pt>
                <c:pt idx="14">
                  <c:v>0.19444444444444445</c:v>
                </c:pt>
                <c:pt idx="15">
                  <c:v>0.17847930229701511</c:v>
                </c:pt>
                <c:pt idx="16">
                  <c:v>0.16278538812785387</c:v>
                </c:pt>
                <c:pt idx="17">
                  <c:v>0.20267519627798777</c:v>
                </c:pt>
                <c:pt idx="18">
                  <c:v>0.18489144443342917</c:v>
                </c:pt>
                <c:pt idx="19">
                  <c:v>0.17622950819672131</c:v>
                </c:pt>
                <c:pt idx="20">
                  <c:v>0.16770824415717833</c:v>
                </c:pt>
                <c:pt idx="21">
                  <c:v>0.11509812811710603</c:v>
                </c:pt>
                <c:pt idx="22">
                  <c:v>7.8814152619958E-2</c:v>
                </c:pt>
                <c:pt idx="23">
                  <c:v>6.4909860406388104E-2</c:v>
                </c:pt>
                <c:pt idx="24">
                  <c:v>6.331786599887064E-2</c:v>
                </c:pt>
                <c:pt idx="25">
                  <c:v>6.8775027741593095E-2</c:v>
                </c:pt>
                <c:pt idx="26">
                  <c:v>6.2562348582015107E-2</c:v>
                </c:pt>
                <c:pt idx="27">
                  <c:v>5.7102251097632159E-2</c:v>
                </c:pt>
                <c:pt idx="28">
                  <c:v>4.7969589090689678E-2</c:v>
                </c:pt>
                <c:pt idx="29">
                  <c:v>5.3652026207231251E-2</c:v>
                </c:pt>
                <c:pt idx="30">
                  <c:v>5.3286153975000521E-2</c:v>
                </c:pt>
                <c:pt idx="31">
                  <c:v>5.118932300075342E-2</c:v>
                </c:pt>
                <c:pt idx="32">
                  <c:v>4.2503248522446239E-2</c:v>
                </c:pt>
                <c:pt idx="33">
                  <c:v>4.0677124133055659E-2</c:v>
                </c:pt>
                <c:pt idx="34">
                  <c:v>3.7389591127443382E-2</c:v>
                </c:pt>
                <c:pt idx="35">
                  <c:v>3.9891251873872498E-2</c:v>
                </c:pt>
                <c:pt idx="36">
                  <c:v>4.1772813377751648E-2</c:v>
                </c:pt>
                <c:pt idx="37">
                  <c:v>4.1013420293490532E-2</c:v>
                </c:pt>
                <c:pt idx="38">
                  <c:v>4.8536692360719433E-2</c:v>
                </c:pt>
                <c:pt idx="39">
                  <c:v>4.1970078114656431E-2</c:v>
                </c:pt>
                <c:pt idx="40">
                  <c:v>4.1044918520780065E-2</c:v>
                </c:pt>
                <c:pt idx="41">
                  <c:v>4.339626595142803E-2</c:v>
                </c:pt>
                <c:pt idx="42">
                  <c:v>3.698813699601939E-2</c:v>
                </c:pt>
                <c:pt idx="43">
                  <c:v>3.5630557374279261E-2</c:v>
                </c:pt>
                <c:pt idx="44">
                  <c:v>3.772906934962271E-2</c:v>
                </c:pt>
                <c:pt idx="45">
                  <c:v>3.5397832051455046E-2</c:v>
                </c:pt>
                <c:pt idx="46">
                  <c:v>3.9883973894126179E-2</c:v>
                </c:pt>
                <c:pt idx="47">
                  <c:v>3.5349969567863661E-2</c:v>
                </c:pt>
                <c:pt idx="48">
                  <c:v>3.4535608460202309E-2</c:v>
                </c:pt>
                <c:pt idx="49">
                  <c:v>3.3895874169335947E-2</c:v>
                </c:pt>
                <c:pt idx="50">
                  <c:v>3.6073385751727423E-2</c:v>
                </c:pt>
                <c:pt idx="51">
                  <c:v>3.2034061533782757E-2</c:v>
                </c:pt>
                <c:pt idx="52">
                  <c:v>3.1577623081439236E-2</c:v>
                </c:pt>
                <c:pt idx="53">
                  <c:v>3.2206076618229856E-2</c:v>
                </c:pt>
                <c:pt idx="54">
                  <c:v>2.8128724672228843E-2</c:v>
                </c:pt>
                <c:pt idx="55">
                  <c:v>2.587021916630855E-2</c:v>
                </c:pt>
                <c:pt idx="56">
                  <c:v>2.4806468260794769E-2</c:v>
                </c:pt>
                <c:pt idx="57">
                  <c:v>2.4355522545105684E-2</c:v>
                </c:pt>
                <c:pt idx="58">
                  <c:v>2.1800832332097023E-2</c:v>
                </c:pt>
                <c:pt idx="59">
                  <c:v>2.3779641984279013E-2</c:v>
                </c:pt>
                <c:pt idx="60">
                  <c:v>3.0122623067353829E-2</c:v>
                </c:pt>
                <c:pt idx="61">
                  <c:v>2.8545707980020908E-2</c:v>
                </c:pt>
                <c:pt idx="62">
                  <c:v>2.655501489947569E-2</c:v>
                </c:pt>
                <c:pt idx="63">
                  <c:v>2.669962917181706E-2</c:v>
                </c:pt>
                <c:pt idx="64">
                  <c:v>3.1235126130414088E-2</c:v>
                </c:pt>
                <c:pt idx="65">
                  <c:v>2.59315977539561E-2</c:v>
                </c:pt>
                <c:pt idx="66">
                  <c:v>2.2665057545698055E-2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First Screening</a:t>
                </a:r>
              </a:p>
            </c:rich>
          </c:tx>
          <c:layout>
            <c:manualLayout>
              <c:xMode val="edge"/>
              <c:yMode val="edge"/>
              <c:x val="0.38020926438249275"/>
              <c:y val="0.85084832412820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3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Percent</a:t>
                </a:r>
                <a:r>
                  <a:rPr lang="en-US" sz="1200" baseline="0" dirty="0"/>
                  <a:t> Positive at First Screening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96128112364332841"/>
              <c:y val="0.1270281097843672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0.30443</cdr:x>
      <cdr:y>0.42656</cdr:y>
    </cdr:from>
    <cdr:to>
      <cdr:x>0.41277</cdr:x>
      <cdr:y>0.48694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783708" y="2194015"/>
          <a:ext cx="990661" cy="3105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200" dirty="0"/>
            <a:t>79.9%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0.30396</cdr:x>
      <cdr:y>0.75962</cdr:y>
    </cdr:from>
    <cdr:to>
      <cdr:x>0.4123</cdr:x>
      <cdr:y>0.8241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79410" y="3907093"/>
          <a:ext cx="990661" cy="3316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/>
            <a:t>98.8%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51386-5C04-4964-B461-72D69E7F67DC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35EB3-898C-4191-B9C0-65943B895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3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7260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4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3094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9811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0230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5015565"/>
            <a:ext cx="9144000" cy="134374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158875"/>
            <a:ext cx="8229600" cy="3341688"/>
          </a:xfrm>
        </p:spPr>
        <p:txBody>
          <a:bodyPr/>
          <a:lstStyle>
            <a:lvl1pPr marL="342892" indent="-342892">
              <a:buClr>
                <a:srgbClr val="006A71"/>
              </a:buClr>
              <a:buFont typeface="Wingdings" panose="05000000000000000000" pitchFamily="2" charset="2"/>
              <a:buChar char="§"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2558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7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3477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292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362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3221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6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2290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2953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672" r:id="rId12"/>
    <p:sldLayoutId id="2147483673" r:id="rId13"/>
  </p:sldLayoutIdLst>
  <p:transition>
    <p:fade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1" y="180871"/>
            <a:ext cx="899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7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Georgia Hepatitis C Elimination Program Care Cascade, April 28, 2015 –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July 31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, 2020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9308" y="1465"/>
            <a:ext cx="9144000" cy="5143500"/>
            <a:chOff x="0" y="2"/>
            <a:chExt cx="9144000" cy="51435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46738212"/>
                </p:ext>
              </p:extLst>
            </p:nvPr>
          </p:nvGraphicFramePr>
          <p:xfrm>
            <a:off x="0" y="2"/>
            <a:ext cx="9144000" cy="5143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"/>
            <p:cNvSpPr txBox="1"/>
            <p:nvPr/>
          </p:nvSpPr>
          <p:spPr>
            <a:xfrm>
              <a:off x="2783766" y="2619393"/>
              <a:ext cx="990600" cy="305475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93.8%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TextBox 1"/>
            <p:cNvSpPr txBox="1"/>
            <p:nvPr/>
          </p:nvSpPr>
          <p:spPr>
            <a:xfrm>
              <a:off x="2783766" y="1376105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80.4%</a:t>
              </a: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2591388" y="184951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1"/>
            <p:cNvSpPr txBox="1"/>
            <p:nvPr/>
          </p:nvSpPr>
          <p:spPr>
            <a:xfrm>
              <a:off x="2783706" y="1785065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81.3%</a:t>
              </a:r>
              <a:endParaRPr lang="en-US" sz="1100" dirty="0"/>
            </a:p>
          </p:txBody>
        </p:sp>
        <p:sp>
          <p:nvSpPr>
            <p:cNvPr id="30" name="TextBox 1"/>
            <p:cNvSpPr txBox="1"/>
            <p:nvPr/>
          </p:nvSpPr>
          <p:spPr>
            <a:xfrm>
              <a:off x="2783706" y="95073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96.3% </a:t>
              </a:r>
            </a:p>
          </p:txBody>
        </p:sp>
        <p:sp>
          <p:nvSpPr>
            <p:cNvPr id="31" name="TextBox 1"/>
            <p:cNvSpPr txBox="1"/>
            <p:nvPr/>
          </p:nvSpPr>
          <p:spPr>
            <a:xfrm>
              <a:off x="2783706" y="3070450"/>
              <a:ext cx="99066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95.8%</a:t>
              </a: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3706" y="348877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75.1%</a:t>
              </a:r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2580776" y="991138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580776" y="142175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2591388" y="225517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2580776" y="2692447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2574502" y="3091980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2574502" y="3534614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79549" y="395035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9308" y="4418533"/>
            <a:ext cx="8962291" cy="707886"/>
          </a:xfrm>
          <a:prstGeom prst="rect">
            <a:avLst/>
          </a:prstGeom>
          <a:solidFill>
            <a:srgbClr val="FFFFCC">
              <a:alpha val="54118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* Among persons with national ID number;  ** Age ≥ 12 with no mortality data prior to confirmation  </a:t>
            </a:r>
          </a:p>
          <a:p>
            <a:r>
              <a:rPr lang="en-US" sz="1000" dirty="0"/>
              <a:t>*** Per-protocol, includes retreatments. Among 48,091 persons tested after their </a:t>
            </a:r>
            <a:r>
              <a:rPr lang="en-US" sz="1000" b="1" dirty="0"/>
              <a:t>1</a:t>
            </a:r>
            <a:r>
              <a:rPr lang="en-US" sz="1000" b="1" baseline="30000" dirty="0"/>
              <a:t>st</a:t>
            </a:r>
            <a:r>
              <a:rPr lang="en-US" sz="1000" b="1" dirty="0"/>
              <a:t> round of treatment</a:t>
            </a:r>
            <a:r>
              <a:rPr lang="en-US" sz="1000" dirty="0"/>
              <a:t>, 46,419 (</a:t>
            </a:r>
            <a:r>
              <a:rPr lang="en-US" sz="1000" dirty="0">
                <a:solidFill>
                  <a:srgbClr val="FF0000"/>
                </a:solidFill>
              </a:rPr>
              <a:t>96.5%</a:t>
            </a:r>
            <a:r>
              <a:rPr lang="en-US" sz="1000" dirty="0"/>
              <a:t>) achieved SVR </a:t>
            </a:r>
          </a:p>
          <a:p>
            <a:r>
              <a:rPr lang="en-US" sz="1000" dirty="0"/>
              <a:t>(Including </a:t>
            </a:r>
            <a:r>
              <a:rPr lang="en-US" sz="1000" dirty="0">
                <a:solidFill>
                  <a:srgbClr val="FF0000"/>
                </a:solidFill>
              </a:rPr>
              <a:t>82.3%</a:t>
            </a:r>
            <a:r>
              <a:rPr lang="en-US" sz="1000" dirty="0"/>
              <a:t> for </a:t>
            </a:r>
            <a:r>
              <a:rPr lang="en-US" sz="1000" b="1" dirty="0"/>
              <a:t>SOF-based regimens</a:t>
            </a:r>
            <a:r>
              <a:rPr lang="en-US" sz="1000" dirty="0"/>
              <a:t>, </a:t>
            </a:r>
            <a:r>
              <a:rPr lang="en-US" sz="1000" dirty="0">
                <a:solidFill>
                  <a:srgbClr val="FF0000"/>
                </a:solidFill>
              </a:rPr>
              <a:t>98.2%</a:t>
            </a:r>
            <a:r>
              <a:rPr lang="en-US" sz="1000" dirty="0"/>
              <a:t> for </a:t>
            </a:r>
            <a:r>
              <a:rPr lang="en-US" sz="1000" b="1" dirty="0"/>
              <a:t>SOF/LED regimens</a:t>
            </a:r>
            <a:r>
              <a:rPr lang="en-US" sz="1000" dirty="0"/>
              <a:t>, and </a:t>
            </a:r>
            <a:r>
              <a:rPr lang="en-US" sz="1000" dirty="0">
                <a:solidFill>
                  <a:srgbClr val="FF0000"/>
                </a:solidFill>
              </a:rPr>
              <a:t>98.4% </a:t>
            </a:r>
            <a:r>
              <a:rPr lang="en-US" sz="1000" dirty="0"/>
              <a:t>for </a:t>
            </a:r>
            <a:r>
              <a:rPr lang="en-US" sz="1000" b="1" dirty="0"/>
              <a:t>SOF/VEL regimens</a:t>
            </a:r>
            <a:r>
              <a:rPr lang="en-US" sz="1000" dirty="0"/>
              <a:t>).  1,728 persons were </a:t>
            </a:r>
            <a:r>
              <a:rPr lang="en-US" sz="1000" b="1" dirty="0"/>
              <a:t>retreated</a:t>
            </a:r>
            <a:r>
              <a:rPr lang="en-US" sz="1000" dirty="0"/>
              <a:t> with a 2</a:t>
            </a:r>
            <a:r>
              <a:rPr lang="en-US" sz="1000" baseline="30000" dirty="0"/>
              <a:t>nd</a:t>
            </a:r>
            <a:r>
              <a:rPr lang="en-US" sz="1000" dirty="0"/>
              <a:t> round of treatment, with </a:t>
            </a:r>
            <a:r>
              <a:rPr lang="en-US" sz="1000" dirty="0">
                <a:solidFill>
                  <a:srgbClr val="FF0000"/>
                </a:solidFill>
              </a:rPr>
              <a:t>94.0%</a:t>
            </a:r>
            <a:r>
              <a:rPr lang="en-US" sz="1000" dirty="0"/>
              <a:t> (885/942) of those tested achieving SVR. Overall SVR by </a:t>
            </a:r>
            <a:r>
              <a:rPr lang="en-US" sz="1000" b="1" dirty="0"/>
              <a:t>Intention-to-Treat analysis: </a:t>
            </a:r>
            <a:r>
              <a:rPr lang="en-US" sz="1000" dirty="0">
                <a:solidFill>
                  <a:srgbClr val="FF0000"/>
                </a:solidFill>
              </a:rPr>
              <a:t>73.1%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7609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114699288"/>
              </p:ext>
            </p:extLst>
          </p:nvPr>
        </p:nvGraphicFramePr>
        <p:xfrm>
          <a:off x="119270" y="622997"/>
          <a:ext cx="8835887" cy="4257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9270" y="253666"/>
            <a:ext cx="897174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750" b="1" dirty="0">
                <a:solidFill>
                  <a:schemeClr val="accent1">
                    <a:lumMod val="75000"/>
                  </a:schemeClr>
                </a:solidFill>
              </a:rPr>
              <a:t>Patients initiating treatment, Georgia HCV elimination program, April 2015 – July 2020</a:t>
            </a:r>
          </a:p>
        </p:txBody>
      </p:sp>
    </p:spTree>
    <p:extLst>
      <p:ext uri="{BB962C8B-B14F-4D97-AF65-F5344CB8AC3E}">
        <p14:creationId xmlns:p14="http://schemas.microsoft.com/office/powerpoint/2010/main" val="1405450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253666"/>
            <a:ext cx="877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Screened per Month, Georgia, January 2015 – July 2020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014175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4897279"/>
            <a:ext cx="48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 Among all persons with national 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257137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253666"/>
            <a:ext cx="877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Newly Screened per Month, Georgia, January 2015 – July 2020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3925647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4897279"/>
            <a:ext cx="48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 Among all persons with national 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3189316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2887</TotalTime>
  <Words>481</Words>
  <Application>Microsoft Office PowerPoint</Application>
  <PresentationFormat>On-screen Show (16:9)</PresentationFormat>
  <Paragraphs>43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SRA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Byram, Mary Beth</dc:creator>
  <cp:lastModifiedBy>Shadaker, Shaun (CDC/DDID/NCHHSTP/DVH)</cp:lastModifiedBy>
  <cp:revision>234</cp:revision>
  <dcterms:created xsi:type="dcterms:W3CDTF">2016-06-09T19:37:31Z</dcterms:created>
  <dcterms:modified xsi:type="dcterms:W3CDTF">2020-08-19T17:27:43Z</dcterms:modified>
</cp:coreProperties>
</file>