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9" r:id="rId3"/>
    <p:sldId id="321" r:id="rId4"/>
    <p:sldId id="323" r:id="rId5"/>
    <p:sldId id="332" r:id="rId6"/>
    <p:sldId id="309" r:id="rId7"/>
    <p:sldId id="336" r:id="rId8"/>
    <p:sldId id="311" r:id="rId9"/>
    <p:sldId id="333" r:id="rId10"/>
    <p:sldId id="313" r:id="rId11"/>
    <p:sldId id="339" r:id="rId12"/>
    <p:sldId id="329" r:id="rId13"/>
    <p:sldId id="337" r:id="rId14"/>
    <p:sldId id="342" r:id="rId15"/>
    <p:sldId id="335" r:id="rId1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Pack by Diakov" initials="Rb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D08"/>
    <a:srgbClr val="D5D505"/>
    <a:srgbClr val="00A6A6"/>
    <a:srgbClr val="F6EFF2"/>
    <a:srgbClr val="B2FFE3"/>
    <a:srgbClr val="C0F1FF"/>
    <a:srgbClr val="0A8787"/>
    <a:srgbClr val="22698F"/>
    <a:srgbClr val="067171"/>
    <a:srgbClr val="0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2" autoAdjust="0"/>
    <p:restoredTop sz="94985" autoAdjust="0"/>
  </p:normalViewPr>
  <p:slideViewPr>
    <p:cSldViewPr>
      <p:cViewPr>
        <p:scale>
          <a:sx n="113" d="100"/>
          <a:sy n="113" d="100"/>
        </p:scale>
        <p:origin x="-756" y="-6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Pic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5/13/2015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0D488-ACCE-4257-ACA4-A0B0557EA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3346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Pic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5/13/2015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1F28-49BF-4EFD-97C7-23992479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6336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Pic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1F28-49BF-4EFD-97C7-2399247998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6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22698F"/>
            </a:gs>
            <a:gs pos="89000">
              <a:srgbClr val="067171"/>
            </a:gs>
            <a:gs pos="100000">
              <a:srgbClr val="0C828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7501"/>
            <a:ext cx="8229600" cy="99212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01203"/>
            <a:ext cx="8229600" cy="446118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 descr="1 (3)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523" y="1448609"/>
            <a:ext cx="4262955" cy="1171141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2"/>
            <a:ext cx="2895600" cy="288037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lnSpc>
                <a:spcPct val="100000"/>
              </a:lnSpc>
              <a:defRPr sz="12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</p:spTree>
    <p:extLst>
      <p:ext uri="{BB962C8B-B14F-4D97-AF65-F5344CB8AC3E}">
        <p14:creationId xmlns:p14="http://schemas.microsoft.com/office/powerpoint/2010/main" val="131376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(3).png"/>
          <p:cNvPicPr>
            <a:picLocks noChangeAspect="1"/>
          </p:cNvPicPr>
          <p:nvPr userDrawn="1"/>
        </p:nvPicPr>
        <p:blipFill>
          <a:blip r:embed="rId2" cstate="print">
            <a:alphaModFix am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777" y="0"/>
            <a:ext cx="4870223" cy="5715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090871"/>
            <a:ext cx="8229600" cy="3379640"/>
          </a:xfrm>
        </p:spPr>
        <p:txBody>
          <a:bodyPr>
            <a:normAutofit/>
          </a:bodyPr>
          <a:lstStyle>
            <a:lvl1pPr algn="ctr">
              <a:defRPr sz="2400" baseline="0">
                <a:solidFill>
                  <a:srgbClr val="22698F"/>
                </a:solidFill>
              </a:defRPr>
            </a:lvl1pPr>
          </a:lstStyle>
          <a:p>
            <a:r>
              <a:rPr lang="en-US" dirty="0"/>
              <a:t>Insert Section Slide Here</a:t>
            </a:r>
          </a:p>
        </p:txBody>
      </p:sp>
      <p:pic>
        <p:nvPicPr>
          <p:cNvPr id="8" name="Picture 7" descr="1 (1)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40" y="169150"/>
            <a:ext cx="1830485" cy="502679"/>
          </a:xfrm>
          <a:prstGeom prst="rect">
            <a:avLst/>
          </a:prstGeom>
        </p:spPr>
      </p:pic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32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-2">
    <p:bg>
      <p:bgPr>
        <a:gradFill flip="none" rotWithShape="1">
          <a:gsLst>
            <a:gs pos="0">
              <a:srgbClr val="22698F"/>
            </a:gs>
            <a:gs pos="89000">
              <a:srgbClr val="067171"/>
            </a:gs>
            <a:gs pos="100000">
              <a:srgbClr val="0C828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 (3)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704" y="4963022"/>
            <a:ext cx="1920249" cy="527541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462665" y="1833367"/>
            <a:ext cx="8229600" cy="1952254"/>
          </a:xfrm>
        </p:spPr>
        <p:txBody>
          <a:bodyPr>
            <a:normAutofit/>
          </a:bodyPr>
          <a:lstStyle>
            <a:lvl1pPr algn="ctr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Section Slide Here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2"/>
            <a:ext cx="2895600" cy="288037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lnSpc>
                <a:spcPct val="100000"/>
              </a:lnSpc>
              <a:defRPr sz="12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www.curatiofoundation.org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54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gradFill flip="none" rotWithShape="1">
          <a:gsLst>
            <a:gs pos="0">
              <a:srgbClr val="22698F"/>
            </a:gs>
            <a:gs pos="89000">
              <a:srgbClr val="067171"/>
            </a:gs>
            <a:gs pos="100000">
              <a:srgbClr val="0C828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 (3)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156" y="3702410"/>
            <a:ext cx="3763690" cy="103398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025392"/>
            <a:ext cx="7772400" cy="122502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2"/>
            <a:ext cx="2895600" cy="288037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lnSpc>
                <a:spcPct val="100000"/>
              </a:lnSpc>
              <a:defRPr sz="12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www.curatiofoundation.org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0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74320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-274320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22960" indent="-274320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spcBef>
                <a:spcPts val="600"/>
              </a:spcBef>
              <a:defRPr sz="2800"/>
            </a:lvl4pPr>
            <a:lvl5pPr>
              <a:spcBef>
                <a:spcPts val="600"/>
              </a:spcBef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5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71682"/>
            <a:ext cx="4038600" cy="3959688"/>
          </a:xfrm>
        </p:spPr>
        <p:txBody>
          <a:bodyPr>
            <a:normAutofit/>
          </a:bodyPr>
          <a:lstStyle>
            <a:lvl1pPr>
              <a:defRPr sz="2400">
                <a:latin typeface="Calibri"/>
                <a:cs typeface="Calibri"/>
              </a:defRPr>
            </a:lvl1pPr>
            <a:lvl2pPr>
              <a:defRPr sz="2400">
                <a:latin typeface="Calibri"/>
                <a:cs typeface="Calibri"/>
              </a:defRPr>
            </a:lvl2pPr>
            <a:lvl3pPr>
              <a:defRPr sz="2400">
                <a:latin typeface="Calibri"/>
                <a:cs typeface="Calibri"/>
              </a:defRPr>
            </a:lvl3pPr>
            <a:lvl4pPr>
              <a:defRPr sz="2400">
                <a:latin typeface="Helvetica"/>
                <a:cs typeface="Helvetica"/>
              </a:defRPr>
            </a:lvl4pPr>
            <a:lvl5pPr>
              <a:defRPr sz="24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71682"/>
            <a:ext cx="4038600" cy="3959688"/>
          </a:xfrm>
        </p:spPr>
        <p:txBody>
          <a:bodyPr>
            <a:normAutofit/>
          </a:bodyPr>
          <a:lstStyle>
            <a:lvl1pPr>
              <a:defRPr sz="2400">
                <a:latin typeface="Calibri"/>
                <a:cs typeface="Calibri"/>
              </a:defRPr>
            </a:lvl1pPr>
            <a:lvl2pPr>
              <a:defRPr sz="2400">
                <a:latin typeface="Calibri"/>
                <a:cs typeface="Calibri"/>
              </a:defRPr>
            </a:lvl2pPr>
            <a:lvl3pPr>
              <a:defRPr sz="2400">
                <a:latin typeface="Calibri"/>
                <a:cs typeface="Calibri"/>
              </a:defRPr>
            </a:lvl3pPr>
            <a:lvl4pPr>
              <a:defRPr sz="2400">
                <a:latin typeface="Helvetica"/>
                <a:cs typeface="Helvetica"/>
              </a:defRPr>
            </a:lvl4pPr>
            <a:lvl5pPr>
              <a:defRPr sz="24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93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71682"/>
            <a:ext cx="4040188" cy="480063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4392"/>
            <a:ext cx="4040188" cy="339697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71682"/>
            <a:ext cx="4041775" cy="480063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34392"/>
            <a:ext cx="4041775" cy="3396977"/>
          </a:xfrm>
        </p:spPr>
        <p:txBody>
          <a:bodyPr>
            <a:normAutofit/>
          </a:bodyPr>
          <a:lstStyle>
            <a:lvl1pPr>
              <a:defRPr sz="2400">
                <a:latin typeface="Calibri"/>
                <a:cs typeface="Calibri"/>
              </a:defRPr>
            </a:lvl1pPr>
            <a:lvl2pPr>
              <a:defRPr sz="2400">
                <a:latin typeface="Calibri"/>
                <a:cs typeface="Calibri"/>
              </a:defRPr>
            </a:lvl2pPr>
            <a:lvl3pPr>
              <a:defRPr sz="2400">
                <a:latin typeface="Calibri"/>
                <a:cs typeface="Calibri"/>
              </a:defRPr>
            </a:lvl3pPr>
            <a:lvl4pPr>
              <a:defRPr sz="2400">
                <a:latin typeface="Helvetica"/>
                <a:cs typeface="Helvetica"/>
              </a:defRPr>
            </a:lvl4pPr>
            <a:lvl5pPr>
              <a:defRPr sz="24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www.curatiofoundation.org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0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2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+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2666" y="971682"/>
            <a:ext cx="8257473" cy="395968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2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8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66" y="4401481"/>
            <a:ext cx="8257075" cy="472282"/>
          </a:xfrm>
        </p:spPr>
        <p:txBody>
          <a:bodyPr anchor="ctr" anchorCtr="0"/>
          <a:lstStyle>
            <a:lvl1pPr algn="l">
              <a:defRPr sz="2000" b="1">
                <a:solidFill>
                  <a:srgbClr val="006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62666" y="393179"/>
            <a:ext cx="8257075" cy="3936512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6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-274320">
              <a:spcBef>
                <a:spcPts val="600"/>
              </a:spcBef>
              <a:buClr>
                <a:schemeClr val="tx1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22960" indent="-274320">
              <a:spcBef>
                <a:spcPts val="600"/>
              </a:spcBef>
              <a:buClr>
                <a:schemeClr val="tx1"/>
              </a:buCl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spcBef>
                <a:spcPts val="600"/>
              </a:spcBef>
              <a:defRPr sz="2800"/>
            </a:lvl4pPr>
            <a:lvl5pPr>
              <a:spcBef>
                <a:spcPts val="600"/>
              </a:spcBef>
              <a:defRPr sz="2800"/>
            </a:lvl5pPr>
          </a:lstStyle>
          <a:p>
            <a:pPr lvl="0"/>
            <a:r>
              <a:rPr lang="en-US" dirty="0"/>
              <a:t>Chart slide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4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(3)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859" y="0"/>
            <a:ext cx="4870223" cy="571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67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71682"/>
            <a:ext cx="8229600" cy="3966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57813"/>
            <a:ext cx="289560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0">
                      <a:schemeClr val="tx2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Calibri"/>
                <a:cs typeface="Calibri"/>
              </a:defRPr>
            </a:lvl1pPr>
          </a:lstStyle>
          <a:p>
            <a:r>
              <a:rPr lang="en-US" dirty="0"/>
              <a:t>www.curatiofoundation.org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665" y="5257813"/>
            <a:ext cx="658350" cy="2286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2698F"/>
                </a:solidFill>
                <a:latin typeface="Calibri"/>
                <a:cs typeface="Calibri"/>
              </a:defRPr>
            </a:lvl1pPr>
          </a:lstStyle>
          <a:p>
            <a:fld id="{33DB53BD-F05D-F14D-86D2-62F2470A87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1 (1)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729" y="5001415"/>
            <a:ext cx="1830485" cy="50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7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5" r:id="rId3"/>
    <p:sldLayoutId id="2147483696" r:id="rId4"/>
    <p:sldLayoutId id="2147483697" r:id="rId5"/>
    <p:sldLayoutId id="2147483701" r:id="rId6"/>
    <p:sldLayoutId id="2147483698" r:id="rId7"/>
    <p:sldLayoutId id="2147483700" r:id="rId8"/>
    <p:sldLayoutId id="2147483708" r:id="rId9"/>
    <p:sldLayoutId id="2147483705" r:id="rId10"/>
    <p:sldLayoutId id="2147483706" r:id="rId11"/>
    <p:sldLayoutId id="2147483707" r:id="rId12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000" b="1" i="0" kern="1200" baseline="0">
          <a:solidFill>
            <a:srgbClr val="22698F"/>
          </a:solidFill>
          <a:latin typeface="Calibri"/>
          <a:ea typeface="+mj-ea"/>
          <a:cs typeface="Calibri"/>
        </a:defRPr>
      </a:lvl1pPr>
    </p:titleStyle>
    <p:bodyStyle>
      <a:lvl1pPr marL="274320" indent="-274320" algn="l" defTabSz="4572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1pPr>
      <a:lvl2pPr marL="548640" indent="-274320" algn="l" defTabSz="4572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2pPr>
      <a:lvl3pPr marL="822960" indent="-274320" algn="l" defTabSz="4572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2698F"/>
            </a:gs>
            <a:gs pos="89000">
              <a:srgbClr val="067171"/>
            </a:gs>
            <a:gs pos="100000">
              <a:srgbClr val="0C828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ctrTitle"/>
          </p:nvPr>
        </p:nvSpPr>
        <p:spPr>
          <a:xfrm>
            <a:off x="539475" y="3510384"/>
            <a:ext cx="8229600" cy="88331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/>
              <a:t>Results4TB</a:t>
            </a:r>
            <a:br>
              <a:rPr lang="en-US" sz="2800" dirty="0"/>
            </a:br>
            <a:r>
              <a:rPr lang="en-US" sz="1800" dirty="0" err="1"/>
              <a:t>ტუბერკულოზის</a:t>
            </a:r>
            <a:r>
              <a:rPr lang="en-US" sz="1800" dirty="0"/>
              <a:t> </a:t>
            </a:r>
            <a:r>
              <a:rPr lang="en-US" sz="1800" dirty="0" err="1"/>
              <a:t>მკურნალობის</a:t>
            </a:r>
            <a:r>
              <a:rPr lang="en-US" sz="1800" dirty="0"/>
              <a:t> </a:t>
            </a:r>
            <a:r>
              <a:rPr lang="en-US" sz="1800" dirty="0" err="1"/>
              <a:t>გამოსავლის</a:t>
            </a:r>
            <a:r>
              <a:rPr lang="en-US" sz="1800" dirty="0"/>
              <a:t> </a:t>
            </a:r>
            <a:r>
              <a:rPr lang="en-US" sz="1800" dirty="0" err="1"/>
              <a:t>გასაუმჯობესებლად</a:t>
            </a:r>
            <a:r>
              <a:rPr lang="en-US" sz="1800" dirty="0"/>
              <a:t> </a:t>
            </a:r>
            <a:r>
              <a:rPr lang="en-US" sz="1800" dirty="0" err="1"/>
              <a:t>ინტერვენციის</a:t>
            </a:r>
            <a:r>
              <a:rPr lang="en-US" sz="1800" dirty="0"/>
              <a:t> </a:t>
            </a:r>
            <a:r>
              <a:rPr lang="en-US" sz="1800" dirty="0" err="1"/>
              <a:t>შემუშავება</a:t>
            </a:r>
            <a:r>
              <a:rPr lang="en-US" sz="1800" dirty="0"/>
              <a:t> </a:t>
            </a:r>
            <a:r>
              <a:rPr lang="en-US" sz="1800" dirty="0" err="1"/>
              <a:t>და</a:t>
            </a:r>
            <a:r>
              <a:rPr lang="en-US" sz="1800" dirty="0"/>
              <a:t> </a:t>
            </a:r>
            <a:r>
              <a:rPr lang="en-US" sz="1800" dirty="0" err="1"/>
              <a:t>შეფასება</a:t>
            </a:r>
            <a:r>
              <a:rPr lang="en-US" sz="1800" dirty="0"/>
              <a:t> </a:t>
            </a:r>
            <a:r>
              <a:rPr lang="en-US" sz="1800" dirty="0" err="1"/>
              <a:t>საქართველოში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ინტერვენციის</a:t>
            </a:r>
            <a:r>
              <a:rPr lang="en-US" sz="2400" dirty="0"/>
              <a:t> </a:t>
            </a:r>
            <a:r>
              <a:rPr lang="en-US" sz="2400" dirty="0" err="1"/>
              <a:t>კონცეფცია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გათვლები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1800" dirty="0"/>
              <a:t>  </a:t>
            </a:r>
            <a:r>
              <a:rPr lang="en-US" sz="1800" dirty="0" err="1" smtClean="0"/>
              <a:t>მარტი</a:t>
            </a:r>
            <a:r>
              <a:rPr lang="en-US" sz="1800" dirty="0" smtClean="0"/>
              <a:t> 2018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6141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65" y="12035"/>
            <a:ext cx="8229600" cy="676381"/>
          </a:xfrm>
        </p:spPr>
        <p:txBody>
          <a:bodyPr>
            <a:normAutofit/>
          </a:bodyPr>
          <a:lstStyle/>
          <a:p>
            <a:r>
              <a:rPr lang="en-US" sz="2800" dirty="0" err="1"/>
              <a:t>გადახდის</a:t>
            </a:r>
            <a:r>
              <a:rPr lang="en-US" sz="2800" dirty="0"/>
              <a:t> </a:t>
            </a:r>
            <a:r>
              <a:rPr lang="en-US" sz="2800" dirty="0" err="1"/>
              <a:t>მექანიზმი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820"/>
            <a:ext cx="8229600" cy="468541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1700" dirty="0" err="1"/>
              <a:t>ინდიკატორი</a:t>
            </a:r>
            <a:r>
              <a:rPr lang="en-US" sz="1700" dirty="0"/>
              <a:t>, </a:t>
            </a:r>
            <a:r>
              <a:rPr lang="en-US" sz="1700" dirty="0" err="1"/>
              <a:t>რომელიც</a:t>
            </a:r>
            <a:r>
              <a:rPr lang="en-US" sz="1700" dirty="0"/>
              <a:t> </a:t>
            </a:r>
            <a:r>
              <a:rPr lang="en-US" sz="1700" dirty="0" err="1"/>
              <a:t>საფუძვლად</a:t>
            </a:r>
            <a:r>
              <a:rPr lang="en-US" sz="1700" dirty="0"/>
              <a:t> </a:t>
            </a:r>
            <a:r>
              <a:rPr lang="en-US" sz="1700" dirty="0" err="1"/>
              <a:t>უდევს</a:t>
            </a:r>
            <a:r>
              <a:rPr lang="en-US" sz="1700" dirty="0"/>
              <a:t> </a:t>
            </a:r>
            <a:r>
              <a:rPr lang="en-US" sz="1700" dirty="0" err="1"/>
              <a:t>ბონუსს</a:t>
            </a:r>
            <a:r>
              <a:rPr lang="en-US" sz="1700" dirty="0"/>
              <a:t>:</a:t>
            </a:r>
          </a:p>
          <a:p>
            <a:pPr lvl="1">
              <a:lnSpc>
                <a:spcPct val="130000"/>
              </a:lnSpc>
            </a:pPr>
            <a:r>
              <a:rPr lang="ka-GE" sz="1500" dirty="0"/>
              <a:t>მკურნალობაზე მყოფი </a:t>
            </a:r>
            <a:r>
              <a:rPr lang="en-US" sz="1500" dirty="0"/>
              <a:t>DS </a:t>
            </a:r>
            <a:r>
              <a:rPr lang="ka-GE" sz="1500" dirty="0"/>
              <a:t>და </a:t>
            </a:r>
            <a:r>
              <a:rPr lang="en-US" sz="1500" dirty="0"/>
              <a:t>DR </a:t>
            </a:r>
            <a:r>
              <a:rPr lang="ka-GE" sz="1500" dirty="0"/>
              <a:t>პაციენტები </a:t>
            </a:r>
            <a:r>
              <a:rPr lang="en-US" sz="1500" dirty="0"/>
              <a:t>DS </a:t>
            </a:r>
            <a:r>
              <a:rPr lang="ka-GE" sz="1500" dirty="0"/>
              <a:t>და </a:t>
            </a:r>
            <a:r>
              <a:rPr lang="en-US" sz="1500" dirty="0"/>
              <a:t>DR </a:t>
            </a:r>
            <a:r>
              <a:rPr lang="ka-GE" sz="1500" dirty="0"/>
              <a:t>პაციენტების საერთო რაოდენობიდან, რომლებსაც ბაქტერიოლოგიურად დადასტურებული ან კლინიკური დიაგნოზის საფუძველზე დაენიშნათ (იმყოფებიან) ტუბერკულოზის საწინააღმდეგო ამბულატორიულ მკურნალობაზე</a:t>
            </a:r>
          </a:p>
          <a:p>
            <a:pPr lvl="2">
              <a:lnSpc>
                <a:spcPct val="130000"/>
              </a:lnSpc>
            </a:pPr>
            <a:r>
              <a:rPr lang="ka-GE" sz="1500" dirty="0"/>
              <a:t>მკურნალობაზე დამყოლობა დაეფუძნება დღიური </a:t>
            </a:r>
            <a:r>
              <a:rPr lang="en-US" sz="1500" dirty="0"/>
              <a:t>DOT-</a:t>
            </a:r>
            <a:r>
              <a:rPr lang="ka-GE" sz="1500" dirty="0"/>
              <a:t>ს შესრულებას პაციენტის ინსენტივის გადახდის შესაბამისად. </a:t>
            </a:r>
          </a:p>
          <a:p>
            <a:pPr lvl="2">
              <a:lnSpc>
                <a:spcPct val="130000"/>
              </a:lnSpc>
            </a:pPr>
            <a:r>
              <a:rPr lang="ka-GE" sz="1500" dirty="0"/>
              <a:t>მკურნალობაზე დამყოლობა შეფასდება ბაქტერიოლოგიური პასუხის მიხედვით და აისახება ანაზღაურების შესწორდება შესაბამიად</a:t>
            </a:r>
            <a:endParaRPr lang="en-US" sz="1500" dirty="0"/>
          </a:p>
          <a:p>
            <a:pPr>
              <a:lnSpc>
                <a:spcPct val="120000"/>
              </a:lnSpc>
            </a:pPr>
            <a:r>
              <a:rPr lang="en-US" sz="1700" dirty="0" err="1"/>
              <a:t>ანგარიშგების</a:t>
            </a:r>
            <a:r>
              <a:rPr lang="en-US" sz="1700" dirty="0"/>
              <a:t> </a:t>
            </a:r>
            <a:r>
              <a:rPr lang="en-US" sz="1700" dirty="0" err="1"/>
              <a:t>და</a:t>
            </a:r>
            <a:r>
              <a:rPr lang="en-US" sz="1700" dirty="0"/>
              <a:t> </a:t>
            </a:r>
            <a:r>
              <a:rPr lang="en-US" sz="1700" dirty="0" err="1"/>
              <a:t>გადახდის</a:t>
            </a:r>
            <a:r>
              <a:rPr lang="en-US" sz="1700" dirty="0"/>
              <a:t> </a:t>
            </a:r>
            <a:r>
              <a:rPr lang="en-US" sz="1700" dirty="0" err="1"/>
              <a:t>სიხშირე</a:t>
            </a:r>
            <a:r>
              <a:rPr lang="en-US" sz="1700" dirty="0"/>
              <a:t> - </a:t>
            </a:r>
            <a:r>
              <a:rPr lang="en-US" sz="1700" dirty="0" err="1"/>
              <a:t>კვარტალური</a:t>
            </a:r>
            <a:r>
              <a:rPr lang="en-US" sz="1700" dirty="0"/>
              <a:t> </a:t>
            </a:r>
          </a:p>
          <a:p>
            <a:pPr>
              <a:lnSpc>
                <a:spcPct val="120000"/>
              </a:lnSpc>
            </a:pPr>
            <a:r>
              <a:rPr lang="en-US" sz="1700" dirty="0" err="1"/>
              <a:t>ინდიკატორის</a:t>
            </a:r>
            <a:r>
              <a:rPr lang="en-US" sz="1700" dirty="0"/>
              <a:t> </a:t>
            </a:r>
            <a:r>
              <a:rPr lang="en-US" sz="1700" dirty="0" err="1"/>
              <a:t>შესრულება</a:t>
            </a:r>
            <a:r>
              <a:rPr lang="en-US" sz="1700" dirty="0"/>
              <a:t> </a:t>
            </a:r>
            <a:r>
              <a:rPr lang="en-US" sz="1700" dirty="0" err="1"/>
              <a:t>და</a:t>
            </a:r>
            <a:r>
              <a:rPr lang="en-US" sz="1700" dirty="0"/>
              <a:t> </a:t>
            </a:r>
            <a:r>
              <a:rPr lang="en-US" sz="1700" dirty="0" err="1"/>
              <a:t>ანაზღაურების</a:t>
            </a:r>
            <a:r>
              <a:rPr lang="en-US" sz="1700" dirty="0"/>
              <a:t> </a:t>
            </a:r>
            <a:r>
              <a:rPr lang="en-US" sz="1700" dirty="0" err="1"/>
              <a:t>მოცულობა</a:t>
            </a:r>
            <a:endParaRPr lang="en-US" sz="1700" dirty="0"/>
          </a:p>
          <a:p>
            <a:pPr marL="548640" lvl="2" indent="0">
              <a:lnSpc>
                <a:spcPct val="120000"/>
              </a:lnSpc>
              <a:buNone/>
            </a:pPr>
            <a:r>
              <a:rPr lang="en-US" sz="1700" u="sng" dirty="0"/>
              <a:t>&gt;</a:t>
            </a:r>
            <a:r>
              <a:rPr lang="en-US" sz="1700" dirty="0"/>
              <a:t> 85%  (</a:t>
            </a:r>
            <a:r>
              <a:rPr lang="en-US" sz="1700" dirty="0" err="1"/>
              <a:t>ინდიკატორი</a:t>
            </a:r>
            <a:r>
              <a:rPr lang="en-US" sz="1700" dirty="0"/>
              <a:t>) - 100% (</a:t>
            </a:r>
            <a:r>
              <a:rPr lang="en-US" sz="1700" dirty="0" err="1"/>
              <a:t>ბონუსი</a:t>
            </a:r>
            <a:r>
              <a:rPr lang="en-US" sz="1700" dirty="0"/>
              <a:t>)</a:t>
            </a:r>
          </a:p>
          <a:p>
            <a:pPr marL="548640" lvl="2" indent="0">
              <a:lnSpc>
                <a:spcPct val="120000"/>
              </a:lnSpc>
              <a:buNone/>
            </a:pPr>
            <a:r>
              <a:rPr lang="en-US" sz="1700" dirty="0"/>
              <a:t>71- 84%                                - 50%</a:t>
            </a:r>
          </a:p>
          <a:p>
            <a:pPr marL="548640" lvl="2" indent="0">
              <a:lnSpc>
                <a:spcPct val="120000"/>
              </a:lnSpc>
              <a:buNone/>
            </a:pPr>
            <a:r>
              <a:rPr lang="en-US" sz="1700" u="sng" dirty="0"/>
              <a:t>&lt;</a:t>
            </a:r>
            <a:r>
              <a:rPr lang="en-US" sz="1700" dirty="0"/>
              <a:t>70 %                                   -  0%</a:t>
            </a:r>
          </a:p>
          <a:p>
            <a:pPr>
              <a:lnSpc>
                <a:spcPct val="120000"/>
              </a:lnSpc>
            </a:pPr>
            <a:r>
              <a:rPr lang="en-US" sz="1700" dirty="0" err="1"/>
              <a:t>ანგარიშგების</a:t>
            </a:r>
            <a:r>
              <a:rPr lang="en-US" sz="1700" dirty="0"/>
              <a:t> </a:t>
            </a:r>
            <a:r>
              <a:rPr lang="en-US" sz="1700" dirty="0" err="1"/>
              <a:t>წარდგენა</a:t>
            </a:r>
            <a:r>
              <a:rPr lang="en-US" sz="1700" dirty="0"/>
              <a:t> </a:t>
            </a:r>
            <a:r>
              <a:rPr lang="en-US" sz="1700" dirty="0" err="1"/>
              <a:t>დაწესებულების</a:t>
            </a:r>
            <a:r>
              <a:rPr lang="en-US" sz="1700" dirty="0"/>
              <a:t> </a:t>
            </a:r>
            <a:r>
              <a:rPr lang="en-US" sz="1700" dirty="0" err="1"/>
              <a:t>მიერ</a:t>
            </a:r>
            <a:r>
              <a:rPr lang="en-US" sz="1700" dirty="0"/>
              <a:t> </a:t>
            </a:r>
            <a:r>
              <a:rPr lang="en-US" sz="1700" dirty="0" err="1"/>
              <a:t>ელექტრონულად</a:t>
            </a:r>
            <a:endParaRPr lang="en-US" sz="1700" dirty="0"/>
          </a:p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64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855" y="130745"/>
            <a:ext cx="8229600" cy="676381"/>
          </a:xfrm>
        </p:spPr>
        <p:txBody>
          <a:bodyPr>
            <a:normAutofit/>
          </a:bodyPr>
          <a:lstStyle/>
          <a:p>
            <a:r>
              <a:rPr lang="en-US" sz="2800" dirty="0" err="1"/>
              <a:t>ვერიფიკაცია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682"/>
            <a:ext cx="8229600" cy="419011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30000"/>
              </a:lnSpc>
              <a:buNone/>
            </a:pPr>
            <a:r>
              <a:rPr lang="ka-GE" sz="2600" dirty="0"/>
              <a:t>1) DS პაციენტების ლაბორატორიული პასუხის საფუძველზე</a:t>
            </a:r>
          </a:p>
          <a:p>
            <a:pPr lvl="1">
              <a:lnSpc>
                <a:spcPct val="130000"/>
              </a:lnSpc>
            </a:pPr>
            <a:r>
              <a:rPr lang="ka-GE" sz="2600" dirty="0"/>
              <a:t>ავტომატურ რეჟიმში</a:t>
            </a:r>
          </a:p>
          <a:p>
            <a:pPr lvl="1">
              <a:lnSpc>
                <a:spcPct val="130000"/>
              </a:lnSpc>
            </a:pPr>
            <a:r>
              <a:rPr lang="ka-GE" sz="2600" dirty="0"/>
              <a:t>დადებითი ბაქტერიოლოგიური პასუხის შემთხვევაში კვარტალური ბონუსის სრულ მოცულობას მოაკლდება ერთი პაციენტის კვარტალური ბონუსის მოცულობა</a:t>
            </a:r>
            <a:r>
              <a:rPr lang="en-US" sz="2600" dirty="0"/>
              <a:t>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600" dirty="0"/>
              <a:t>2) </a:t>
            </a:r>
            <a:r>
              <a:rPr lang="ka-GE" sz="2600" dirty="0"/>
              <a:t>ადგილზე ვერიფიკაცია სერვისების განხორციელების შესამოწმებლად</a:t>
            </a:r>
          </a:p>
          <a:p>
            <a:pPr marL="548640" lvl="2" indent="0">
              <a:lnSpc>
                <a:spcPct val="130000"/>
              </a:lnSpc>
              <a:buNone/>
            </a:pPr>
            <a:r>
              <a:rPr lang="en-US" sz="2600" dirty="0" err="1"/>
              <a:t>ყოველკვარტალურად</a:t>
            </a:r>
            <a:r>
              <a:rPr lang="en-US" sz="2600" dirty="0"/>
              <a:t> </a:t>
            </a:r>
            <a:r>
              <a:rPr lang="en-US" sz="2600" dirty="0" err="1"/>
              <a:t>თითოეული</a:t>
            </a:r>
            <a:r>
              <a:rPr lang="en-US" sz="2600" dirty="0"/>
              <a:t> </a:t>
            </a:r>
            <a:r>
              <a:rPr lang="en-US" sz="2600" dirty="0" err="1"/>
              <a:t>ტუბ</a:t>
            </a:r>
            <a:r>
              <a:rPr lang="en-US" sz="2600" dirty="0"/>
              <a:t> </a:t>
            </a:r>
            <a:r>
              <a:rPr lang="en-US" sz="2600" dirty="0" err="1"/>
              <a:t>კაბინეტი</a:t>
            </a:r>
            <a:r>
              <a:rPr lang="en-US" sz="2600" dirty="0"/>
              <a:t> </a:t>
            </a:r>
            <a:r>
              <a:rPr lang="en-US" sz="2600" dirty="0" err="1"/>
              <a:t>კოორდინატორის</a:t>
            </a:r>
            <a:r>
              <a:rPr lang="en-US" sz="2600" dirty="0"/>
              <a:t> </a:t>
            </a:r>
            <a:r>
              <a:rPr lang="en-US" sz="2600" dirty="0" err="1"/>
              <a:t>მიერ</a:t>
            </a:r>
            <a:endParaRPr lang="en-US" sz="2600" dirty="0"/>
          </a:p>
          <a:p>
            <a:pPr lvl="1">
              <a:lnSpc>
                <a:spcPct val="130000"/>
              </a:lnSpc>
            </a:pPr>
            <a:r>
              <a:rPr lang="ka-GE" sz="2600" dirty="0"/>
              <a:t>სარეგისტრაციო ფორმების მონიტორინგი</a:t>
            </a:r>
          </a:p>
          <a:p>
            <a:pPr lvl="1">
              <a:lnSpc>
                <a:spcPct val="130000"/>
              </a:lnSpc>
            </a:pPr>
            <a:r>
              <a:rPr lang="ka-GE" sz="2600" dirty="0"/>
              <a:t>დაკვირვება ინტეგრირებული გუნდის მუშაობაზე - ხარისხის ვერიფიკაცია.</a:t>
            </a:r>
            <a:endParaRPr lang="en-US" sz="2600" dirty="0"/>
          </a:p>
          <a:p>
            <a:pPr lvl="1">
              <a:lnSpc>
                <a:spcPct val="130000"/>
              </a:lnSpc>
            </a:pPr>
            <a:r>
              <a:rPr lang="ka-GE" sz="2600" dirty="0"/>
              <a:t>პაციენტის ინტერვიუ</a:t>
            </a:r>
            <a:r>
              <a:rPr lang="en-US" sz="2600" dirty="0"/>
              <a:t> - </a:t>
            </a:r>
            <a:r>
              <a:rPr lang="ka-GE" sz="2600" dirty="0"/>
              <a:t>ხარისხის ვერიფიკაცია</a:t>
            </a:r>
            <a:endParaRPr lang="ka-GE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747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 rot="5400000">
            <a:off x="5124693" y="2496831"/>
            <a:ext cx="984885" cy="132217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defTabSz="342900"/>
            <a:r>
              <a:rPr lang="en-US" sz="1400" dirty="0" err="1">
                <a:solidFill>
                  <a:prstClr val="black"/>
                </a:solidFill>
              </a:rPr>
              <a:t>პოსტ</a:t>
            </a:r>
            <a:r>
              <a:rPr lang="ka-GE" sz="1400" dirty="0">
                <a:solidFill>
                  <a:prstClr val="black"/>
                </a:solidFill>
              </a:rPr>
              <a:t>-</a:t>
            </a:r>
            <a:r>
              <a:rPr lang="en-US" sz="1400" dirty="0" err="1">
                <a:solidFill>
                  <a:prstClr val="black"/>
                </a:solidFill>
              </a:rPr>
              <a:t>ფაქტუმ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ვერიფიკაცია</a:t>
            </a:r>
            <a:endParaRPr lang="en-US" sz="1400" dirty="0">
              <a:solidFill>
                <a:prstClr val="black"/>
              </a:solidFill>
            </a:endParaRP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 err="1">
                <a:solidFill>
                  <a:prstClr val="black"/>
                </a:solidFill>
              </a:rPr>
              <a:t>ფორმების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გადამოწმება</a:t>
            </a:r>
            <a:r>
              <a:rPr lang="en-US" sz="1200" dirty="0">
                <a:solidFill>
                  <a:prstClr val="black"/>
                </a:solidFill>
              </a:rPr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693096" y="1052465"/>
            <a:ext cx="1940210" cy="807221"/>
          </a:xfrm>
          <a:prstGeom prst="rect">
            <a:avLst/>
          </a:prstGeom>
          <a:solidFill>
            <a:srgbClr val="EFF2DF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r>
              <a:rPr lang="en-US" sz="1400" dirty="0" err="1">
                <a:solidFill>
                  <a:prstClr val="black"/>
                </a:solidFill>
              </a:rPr>
              <a:t>სოც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მომს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სააგენტ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sz="1400" dirty="0">
                <a:solidFill>
                  <a:prstClr val="black"/>
                </a:solidFill>
              </a:rPr>
              <a:t>(</a:t>
            </a:r>
            <a:r>
              <a:rPr lang="en-US" sz="1400" dirty="0" err="1">
                <a:solidFill>
                  <a:prstClr val="black"/>
                </a:solidFill>
              </a:rPr>
              <a:t>შემსყიდველი</a:t>
            </a:r>
            <a:r>
              <a:rPr lang="en-US" sz="14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1955172" y="1879783"/>
            <a:ext cx="1661993" cy="19586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228600" indent="-228600" defTabSz="342900">
              <a:buAutoNum type="arabicPeriod"/>
            </a:pPr>
            <a:r>
              <a:rPr lang="en-US" sz="1200" dirty="0" err="1">
                <a:solidFill>
                  <a:prstClr val="black"/>
                </a:solidFill>
              </a:rPr>
              <a:t>ბონუსის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გადახდა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dirty="0" err="1">
                <a:solidFill>
                  <a:prstClr val="black"/>
                </a:solidFill>
              </a:rPr>
              <a:t>ანგარიშგების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საფუძველზე</a:t>
            </a:r>
            <a:r>
              <a:rPr lang="en-US" sz="1200" dirty="0">
                <a:solidFill>
                  <a:prstClr val="black"/>
                </a:solidFill>
              </a:rPr>
              <a:t>;</a:t>
            </a:r>
          </a:p>
          <a:p>
            <a:pPr marL="228600" indent="-228600" defTabSz="342900">
              <a:buAutoNum type="arabicPeriod"/>
            </a:pPr>
            <a:r>
              <a:rPr lang="en-US" sz="1200" dirty="0" err="1">
                <a:solidFill>
                  <a:prstClr val="black"/>
                </a:solidFill>
              </a:rPr>
              <a:t>კორექტირება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ლაბორატორიული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პასუხის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და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გარეშე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ვერფიკაციის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საფუძველზე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</p:txBody>
      </p:sp>
      <p:cxnSp>
        <p:nvCxnSpPr>
          <p:cNvPr id="11" name="Straight Arrow Connector 10"/>
          <p:cNvCxnSpPr>
            <a:endCxn id="47" idx="2"/>
          </p:cNvCxnSpPr>
          <p:nvPr/>
        </p:nvCxnSpPr>
        <p:spPr>
          <a:xfrm>
            <a:off x="2613345" y="4319978"/>
            <a:ext cx="2688350" cy="538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7" idx="0"/>
          </p:cNvCxnSpPr>
          <p:nvPr/>
        </p:nvCxnSpPr>
        <p:spPr>
          <a:xfrm>
            <a:off x="1806840" y="1858970"/>
            <a:ext cx="0" cy="1913531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000335" y="3772501"/>
            <a:ext cx="1613009" cy="890034"/>
          </a:xfrm>
          <a:prstGeom prst="rect">
            <a:avLst/>
          </a:prstGeom>
          <a:solidFill>
            <a:srgbClr val="FFD0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r>
              <a:rPr lang="en-US" sz="1400" dirty="0" err="1">
                <a:solidFill>
                  <a:prstClr val="black"/>
                </a:solidFill>
              </a:rPr>
              <a:t>დაწესებულება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301695" y="3971245"/>
            <a:ext cx="3456450" cy="708242"/>
          </a:xfrm>
          <a:prstGeom prst="ellipse">
            <a:avLst/>
          </a:prstGeom>
          <a:solidFill>
            <a:srgbClr val="C0FF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r>
              <a:rPr lang="en-US" sz="2000" dirty="0" err="1">
                <a:solidFill>
                  <a:srgbClr val="000000"/>
                </a:solidFill>
              </a:rPr>
              <a:t>ბენეფიციარი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532125" y="1359705"/>
            <a:ext cx="1777903" cy="768100"/>
          </a:xfrm>
          <a:prstGeom prst="rect">
            <a:avLst/>
          </a:prstGeom>
          <a:solidFill>
            <a:srgbClr val="EFF2DF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r>
              <a:rPr lang="en-US" sz="1400" dirty="0" err="1">
                <a:solidFill>
                  <a:prstClr val="black"/>
                </a:solidFill>
              </a:rPr>
              <a:t>რეგიონული</a:t>
            </a:r>
            <a:r>
              <a:rPr lang="en-US" sz="1400" dirty="0">
                <a:solidFill>
                  <a:prstClr val="black"/>
                </a:solidFill>
              </a:rPr>
              <a:t> TB </a:t>
            </a:r>
            <a:r>
              <a:rPr lang="en-US" sz="1400" dirty="0" err="1">
                <a:solidFill>
                  <a:prstClr val="black"/>
                </a:solidFill>
              </a:rPr>
              <a:t>კოორდინატორი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64" name="Elbow Connector 63"/>
          <p:cNvCxnSpPr>
            <a:stCxn id="62" idx="2"/>
          </p:cNvCxnSpPr>
          <p:nvPr/>
        </p:nvCxnSpPr>
        <p:spPr>
          <a:xfrm rot="5400000">
            <a:off x="3568368" y="1134378"/>
            <a:ext cx="1859283" cy="3846136"/>
          </a:xfrm>
          <a:prstGeom prst="bentConnector2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 rot="5400000">
            <a:off x="7128807" y="2451373"/>
            <a:ext cx="1107996" cy="13825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defTabSz="342900"/>
            <a:r>
              <a:rPr lang="en-US" sz="1200" dirty="0" err="1">
                <a:solidFill>
                  <a:prstClr val="black"/>
                </a:solidFill>
              </a:rPr>
              <a:t>ხარისხის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ვერიფიკაცია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 err="1">
                <a:solidFill>
                  <a:prstClr val="black"/>
                </a:solidFill>
              </a:rPr>
              <a:t>ობსერვაცია</a:t>
            </a:r>
            <a:r>
              <a:rPr lang="en-US" sz="1200" dirty="0">
                <a:solidFill>
                  <a:prstClr val="black"/>
                </a:solidFill>
              </a:rPr>
              <a:t>; </a:t>
            </a:r>
            <a:r>
              <a:rPr lang="en-US" sz="1200" dirty="0" err="1">
                <a:solidFill>
                  <a:prstClr val="black"/>
                </a:solidFill>
              </a:rPr>
              <a:t>პაციენტის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გამოკითხვა</a:t>
            </a:r>
            <a:r>
              <a:rPr lang="en-US" sz="1200" dirty="0">
                <a:solidFill>
                  <a:prstClr val="black"/>
                </a:solidFill>
              </a:rPr>
              <a:t>)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6876300" y="2166210"/>
            <a:ext cx="0" cy="1881845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651750" y="1628540"/>
            <a:ext cx="2803564" cy="19561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853" y="145195"/>
            <a:ext cx="6605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>
                <a:solidFill>
                  <a:schemeClr val="accent5">
                    <a:lumMod val="90000"/>
                    <a:lumOff val="10000"/>
                  </a:schemeClr>
                </a:solidFill>
              </a:rPr>
              <a:t>მოდელის მუშაობის მექანიზმი</a:t>
            </a:r>
            <a:endParaRPr lang="en-US" sz="2800" b="1" dirty="0">
              <a:solidFill>
                <a:schemeClr val="accent5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1461195" y="1858970"/>
            <a:ext cx="2706" cy="190856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5400000">
            <a:off x="800998" y="2189045"/>
            <a:ext cx="369332" cy="11228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defTabSz="342900"/>
            <a:r>
              <a:rPr lang="en-US" sz="1200" dirty="0" err="1">
                <a:solidFill>
                  <a:prstClr val="black"/>
                </a:solidFill>
              </a:rPr>
              <a:t>ანგარიშგება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5400000">
            <a:off x="3853343" y="334613"/>
            <a:ext cx="553998" cy="203546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defTabSz="342900"/>
            <a:r>
              <a:rPr lang="en-US" sz="1200" dirty="0" err="1">
                <a:solidFill>
                  <a:prstClr val="black"/>
                </a:solidFill>
              </a:rPr>
              <a:t>ანგარიში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გარეშე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ვერიფიკაციაზე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534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დაწესებულებების</a:t>
            </a:r>
            <a:r>
              <a:rPr lang="en-US" sz="2400" dirty="0"/>
              <a:t> </a:t>
            </a:r>
            <a:r>
              <a:rPr lang="en-US" sz="2400" dirty="0" err="1"/>
              <a:t>შერჩევის</a:t>
            </a:r>
            <a:r>
              <a:rPr lang="en-US" sz="2400" dirty="0"/>
              <a:t> </a:t>
            </a:r>
            <a:r>
              <a:rPr lang="en-US" sz="2400" dirty="0" err="1"/>
              <a:t>პრინციპები</a:t>
            </a:r>
            <a:r>
              <a:rPr lang="en-US" sz="2400" dirty="0"/>
              <a:t> (</a:t>
            </a:r>
            <a:r>
              <a:rPr lang="en-US" sz="2400" dirty="0" err="1"/>
              <a:t>რანდომული</a:t>
            </a:r>
            <a:r>
              <a:rPr lang="en-US" sz="2400" dirty="0"/>
              <a:t> </a:t>
            </a:r>
            <a:r>
              <a:rPr lang="en-US" sz="2400" dirty="0" err="1"/>
              <a:t>შერჩევისთვის</a:t>
            </a:r>
            <a:r>
              <a:rPr lang="en-US" sz="24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7679"/>
            <a:ext cx="8229600" cy="409013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1800" dirty="0"/>
              <a:t>2016 </a:t>
            </a:r>
            <a:r>
              <a:rPr lang="en-US" sz="1800" dirty="0" err="1"/>
              <a:t>წლის</a:t>
            </a:r>
            <a:r>
              <a:rPr lang="en-US" sz="1800" dirty="0"/>
              <a:t> </a:t>
            </a:r>
            <a:r>
              <a:rPr lang="en-US" sz="1800" dirty="0" err="1"/>
              <a:t>კოჰორტაში</a:t>
            </a:r>
            <a:r>
              <a:rPr lang="en-US" sz="1800" dirty="0"/>
              <a:t> </a:t>
            </a:r>
            <a:r>
              <a:rPr lang="ka-GE" sz="1800" dirty="0"/>
              <a:t>ფილტვის ტუბერკულოზით დაავადებულ </a:t>
            </a:r>
            <a:r>
              <a:rPr lang="en-US" sz="1800" dirty="0" err="1"/>
              <a:t>პაციენტთა</a:t>
            </a:r>
            <a:r>
              <a:rPr lang="en-US" sz="1800" dirty="0"/>
              <a:t> </a:t>
            </a:r>
            <a:r>
              <a:rPr lang="en-US" sz="1800" dirty="0" err="1"/>
              <a:t>რა-ბა</a:t>
            </a:r>
            <a:r>
              <a:rPr lang="en-US" sz="1800" dirty="0"/>
              <a:t> </a:t>
            </a:r>
            <a:r>
              <a:rPr lang="en-US" sz="1800" dirty="0" err="1"/>
              <a:t>აღემატება</a:t>
            </a:r>
            <a:r>
              <a:rPr lang="en-US" sz="1800" dirty="0"/>
              <a:t> 20-ს 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2016 </a:t>
            </a:r>
            <a:r>
              <a:rPr lang="en-US" sz="1800" dirty="0" err="1"/>
              <a:t>წლის</a:t>
            </a:r>
            <a:r>
              <a:rPr lang="en-US" sz="1800" dirty="0"/>
              <a:t> </a:t>
            </a:r>
            <a:r>
              <a:rPr lang="ka-GE" sz="1800" dirty="0"/>
              <a:t>ფილტვის ტუბერკულოზით დაავადებულ პაციენტთა </a:t>
            </a:r>
            <a:r>
              <a:rPr lang="en-US" sz="1800" dirty="0" err="1"/>
              <a:t>კოჰორტაში</a:t>
            </a:r>
            <a:r>
              <a:rPr lang="en-US" sz="1800" dirty="0"/>
              <a:t>  DS-PTB </a:t>
            </a:r>
            <a:r>
              <a:rPr lang="en-US" sz="1800" dirty="0" err="1"/>
              <a:t>წარმატებული</a:t>
            </a:r>
            <a:r>
              <a:rPr lang="en-US" sz="1800" dirty="0"/>
              <a:t> </a:t>
            </a:r>
            <a:r>
              <a:rPr lang="en-US" sz="1800" dirty="0" err="1"/>
              <a:t>მკურნალობის</a:t>
            </a:r>
            <a:r>
              <a:rPr lang="en-US" sz="1800" dirty="0"/>
              <a:t> </a:t>
            </a:r>
            <a:r>
              <a:rPr lang="en-US" sz="1800" dirty="0" err="1"/>
              <a:t>მაჩვენებელი</a:t>
            </a:r>
            <a:r>
              <a:rPr lang="en-US" sz="1800" dirty="0"/>
              <a:t> </a:t>
            </a:r>
            <a:r>
              <a:rPr lang="en-US" sz="1800" u="sng" dirty="0"/>
              <a:t>&lt;</a:t>
            </a:r>
            <a:r>
              <a:rPr lang="en-US" sz="1800" dirty="0"/>
              <a:t>8</a:t>
            </a:r>
            <a:r>
              <a:rPr lang="ka-GE" sz="1800" dirty="0"/>
              <a:t>2</a:t>
            </a:r>
            <a:r>
              <a:rPr lang="en-US" sz="1800" dirty="0"/>
              <a:t>%</a:t>
            </a:r>
          </a:p>
          <a:p>
            <a:pPr>
              <a:lnSpc>
                <a:spcPct val="120000"/>
              </a:lnSpc>
            </a:pPr>
            <a:r>
              <a:rPr lang="ka-GE" sz="1800" dirty="0"/>
              <a:t>დაწესებულებების სტრატიფიკაცია დაწესებულების ტიპის (ინტეგრირებული/სპეციალიზირებული) მიხედვით</a:t>
            </a:r>
          </a:p>
          <a:p>
            <a:pPr>
              <a:lnSpc>
                <a:spcPct val="120000"/>
              </a:lnSpc>
            </a:pPr>
            <a:r>
              <a:rPr lang="ka-GE" sz="1800" dirty="0"/>
              <a:t>დაწესებულებას ადგილზე ჰყავს ექიმი-ფთიზიატრი და </a:t>
            </a:r>
            <a:r>
              <a:rPr lang="en-US" sz="1800" dirty="0"/>
              <a:t>DOT-</a:t>
            </a:r>
            <a:r>
              <a:rPr lang="ka-GE" sz="1800" dirty="0"/>
              <a:t>ექთანი</a:t>
            </a:r>
          </a:p>
          <a:p>
            <a:pPr>
              <a:lnSpc>
                <a:spcPct val="120000"/>
              </a:lnSpc>
            </a:pPr>
            <a:endParaRPr lang="ka-GE" sz="1800" dirty="0"/>
          </a:p>
          <a:p>
            <a:pPr>
              <a:lnSpc>
                <a:spcPct val="120000"/>
              </a:lnSpc>
            </a:pP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შერჩევის ერთობლიობა: 16 დაწესებულება (საინტერვენციო და საკონტროლო ჯგუფებში მოხვედრის თანაბარი შანსით) </a:t>
            </a:r>
          </a:p>
          <a:p>
            <a:pPr lvl="1">
              <a:lnSpc>
                <a:spcPct val="120000"/>
              </a:lnSpc>
            </a:pP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ინტეგრირებული: 10 დაწესებულება</a:t>
            </a:r>
          </a:p>
          <a:p>
            <a:pPr lvl="1">
              <a:lnSpc>
                <a:spcPct val="120000"/>
              </a:lnSpc>
            </a:pPr>
            <a:r>
              <a:rPr lang="ka-GE" sz="1800" dirty="0" smtClean="0">
                <a:solidFill>
                  <a:schemeClr val="accent1">
                    <a:lumMod val="75000"/>
                  </a:schemeClr>
                </a:solidFill>
              </a:rPr>
              <a:t>სპეციალიზებული</a:t>
            </a: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: 6 დაწესებულება</a:t>
            </a:r>
          </a:p>
          <a:p>
            <a:pPr>
              <a:lnSpc>
                <a:spcPct val="120000"/>
              </a:lnSpc>
            </a:pPr>
            <a:endParaRPr lang="en-US" sz="1800" dirty="0"/>
          </a:p>
          <a:p>
            <a:pPr>
              <a:lnSpc>
                <a:spcPct val="120000"/>
              </a:lnSpc>
            </a:pPr>
            <a:endParaRPr lang="en-US" sz="18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770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260" y="0"/>
            <a:ext cx="8449100" cy="860440"/>
          </a:xfrm>
        </p:spPr>
        <p:txBody>
          <a:bodyPr>
            <a:normAutofit/>
          </a:bodyPr>
          <a:lstStyle/>
          <a:p>
            <a:r>
              <a:rPr lang="en-US" sz="2400" dirty="0" err="1"/>
              <a:t>ინტერვენციის</a:t>
            </a:r>
            <a:r>
              <a:rPr lang="ka-GE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საჭიროებები</a:t>
            </a:r>
            <a:r>
              <a:rPr lang="en-US" sz="2400" dirty="0"/>
              <a:t> </a:t>
            </a:r>
            <a:r>
              <a:rPr lang="ka-GE" sz="2400" dirty="0"/>
              <a:t>(ბონუსის მოცულობა)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906855"/>
              </p:ext>
            </p:extLst>
          </p:nvPr>
        </p:nvGraphicFramePr>
        <p:xfrm>
          <a:off x="424260" y="898842"/>
          <a:ext cx="8449100" cy="36881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9557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5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26171"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პერიოდი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ლარი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ინტერვენციის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პრეტესტირება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დაწესებულება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 </a:t>
                      </a:r>
                      <a:r>
                        <a:rPr lang="en-US" sz="14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თვე</a:t>
                      </a: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1,900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4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ინტერვენცი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ა - 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8</a:t>
                      </a: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დაწესებულება</a:t>
                      </a:r>
                      <a:r>
                        <a:rPr lang="en-US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თვე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134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2018: სულ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პრეტესტირება - 2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დაწესებულება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ინტერვენცია -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8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დაწესებულება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 თვე (</a:t>
                      </a:r>
                      <a:r>
                        <a:rPr lang="ka-GE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მაის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-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ნოემ</a:t>
                      </a:r>
                      <a:r>
                        <a:rPr lang="ka-GE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ბ)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 თვე (</a:t>
                      </a:r>
                      <a:r>
                        <a:rPr lang="ka-GE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ოქტ - ნოემბ)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56,000 – 66,000</a:t>
                      </a:r>
                      <a:endParaRPr lang="ka-GE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,</a:t>
                      </a:r>
                      <a:r>
                        <a:rPr lang="ka-GE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00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0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43,000 – 53,000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0482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2019: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ka-GE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სულ</a:t>
                      </a:r>
                    </a:p>
                    <a:p>
                      <a:pPr marL="457200" marR="0" lvl="1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პრეტესტირება - 2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დაწესებულება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ინტერვენცია -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8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დაწესებულება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12 თვე (დეკემბ - ნოემბ)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276,000 – 339,00</a:t>
                      </a:r>
                      <a:endParaRPr lang="ka-GE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22,000</a:t>
                      </a:r>
                      <a:endParaRPr lang="ka-GE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254,000 – 317,000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325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2020: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ka-GE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სულ</a:t>
                      </a:r>
                    </a:p>
                    <a:p>
                      <a:pPr marL="457200" marR="0" lvl="1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პრეტესტირება - 2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დაწესებულება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ინტერვენცია -</a:t>
                      </a:r>
                      <a:r>
                        <a:rPr lang="ka-GE" sz="14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8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დაწესებულება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400" b="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10</a:t>
                      </a:r>
                      <a:r>
                        <a:rPr lang="en-US" sz="14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თვე</a:t>
                      </a:r>
                      <a:r>
                        <a:rPr lang="ka-GE" sz="14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 (დეკემბ - სექტემბ)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230,000 – 283,000</a:t>
                      </a:r>
                      <a:endParaRPr lang="ka-GE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19,000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212,000 – 264,000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325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2018-2020: სულ პროექტის ბიუჯეტი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24 თვე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560,000 – 688,000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74029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50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210938"/>
              </p:ext>
            </p:extLst>
          </p:nvPr>
        </p:nvGraphicFramePr>
        <p:xfrm>
          <a:off x="117022" y="169150"/>
          <a:ext cx="9026977" cy="543868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791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37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737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67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672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6726"/>
                <a:gridCol w="8167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672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673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456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აპრ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მაისი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ივნ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ივლ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აგვ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სექტ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ოქტ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ნოემბ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258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კვლევის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პროტოკოლის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/>
                        <a:t>ეთიკური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 smtClean="0"/>
                        <a:t>დასკვნის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მოპოვება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A6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2845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ელექტრონული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მოდულის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მოდიფიკაცია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4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მენეჯერების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გაიდლაინის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მომზადება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74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ტრეინინგის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მასალების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შემუშავება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235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ტრენინგი</a:t>
                      </a:r>
                      <a:r>
                        <a:rPr lang="en-US" sz="1200" dirty="0"/>
                        <a:t> 2 </a:t>
                      </a:r>
                      <a:r>
                        <a:rPr lang="en-US" sz="1200" dirty="0" err="1"/>
                        <a:t>პრეტესტირების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დაწესებულებისთვის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A6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74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პრეტესტირება</a:t>
                      </a:r>
                      <a:r>
                        <a:rPr lang="en-US" sz="1200" baseline="0" dirty="0"/>
                        <a:t> 2 </a:t>
                      </a:r>
                      <a:r>
                        <a:rPr lang="en-US" sz="1200" baseline="0" dirty="0" err="1"/>
                        <a:t>დაწესებულება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A6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A6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A6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565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16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დაწესებულების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კონტრაქტირება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რანდომიზაცია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5652">
                <a:tc>
                  <a:txBody>
                    <a:bodyPr/>
                    <a:lstStyle/>
                    <a:p>
                      <a:r>
                        <a:rPr lang="en-US" sz="1200" baseline="0" dirty="0" err="1"/>
                        <a:t>პრეტესტის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შედეგების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 smtClean="0"/>
                        <a:t>ანალიზი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მოდიფიკაცია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3373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ტრეინინგი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smtClean="0"/>
                        <a:t>8 </a:t>
                      </a:r>
                      <a:r>
                        <a:rPr lang="en-US" sz="1200" baseline="0" dirty="0" err="1"/>
                        <a:t>დაწესებულების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პერსონალისთვის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22845">
                <a:tc>
                  <a:txBody>
                    <a:bodyPr/>
                    <a:lstStyle/>
                    <a:p>
                      <a:r>
                        <a:rPr lang="en-US" sz="1200" dirty="0" err="1"/>
                        <a:t>ინტერვენცია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smtClean="0"/>
                        <a:t>8 </a:t>
                      </a:r>
                      <a:r>
                        <a:rPr lang="en-US" sz="1200" baseline="0" dirty="0" err="1" smtClean="0"/>
                        <a:t>დაწესებულებისთვის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88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778" y="207555"/>
            <a:ext cx="8194573" cy="622121"/>
          </a:xfrm>
        </p:spPr>
        <p:txBody>
          <a:bodyPr>
            <a:noAutofit/>
          </a:bodyPr>
          <a:lstStyle/>
          <a:p>
            <a:r>
              <a:rPr lang="ka-GE" sz="2400" dirty="0"/>
              <a:t>ინტერვენციის დეფინიცია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" y="3049525"/>
            <a:ext cx="8586984" cy="207387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a-GE" sz="1800" b="1" dirty="0"/>
              <a:t>სამიზნე ჯგუფი:</a:t>
            </a:r>
            <a:r>
              <a:rPr lang="ka-GE" sz="1800" dirty="0"/>
              <a:t> </a:t>
            </a:r>
          </a:p>
          <a:p>
            <a:pPr lvl="1">
              <a:lnSpc>
                <a:spcPct val="150000"/>
              </a:lnSpc>
            </a:pPr>
            <a:r>
              <a:rPr lang="ka-GE" sz="1800" dirty="0"/>
              <a:t>რეგულარული (DS) და რეზისტენტული (DR) ტუბ პაციენტები</a:t>
            </a:r>
          </a:p>
          <a:p>
            <a:pPr>
              <a:lnSpc>
                <a:spcPct val="150000"/>
              </a:lnSpc>
            </a:pPr>
            <a:r>
              <a:rPr lang="ka-GE" sz="1800" b="1" dirty="0"/>
              <a:t>მკურნალობის დონე:</a:t>
            </a:r>
            <a:r>
              <a:rPr lang="ka-GE" sz="1800" dirty="0"/>
              <a:t> </a:t>
            </a:r>
          </a:p>
          <a:p>
            <a:pPr lvl="1">
              <a:lnSpc>
                <a:spcPct val="150000"/>
              </a:lnSpc>
            </a:pPr>
            <a:r>
              <a:rPr lang="ka-GE" sz="1800" dirty="0"/>
              <a:t>ამბულატორიული</a:t>
            </a:r>
          </a:p>
          <a:p>
            <a:pPr algn="r">
              <a:lnSpc>
                <a:spcPct val="150000"/>
              </a:lnSpc>
            </a:pPr>
            <a:endParaRPr lang="ka-GE" sz="1800" dirty="0"/>
          </a:p>
          <a:p>
            <a:pPr algn="r">
              <a:lnSpc>
                <a:spcPct val="150000"/>
              </a:lnSpc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232235" y="1014059"/>
            <a:ext cx="8495072" cy="203546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0969">
              <a:lnSpc>
                <a:spcPct val="150000"/>
              </a:lnSpc>
            </a:pPr>
            <a:r>
              <a:rPr lang="ka-GE" dirty="0"/>
              <a:t>ღონისძიებების</a:t>
            </a:r>
            <a:r>
              <a:rPr lang="ka-GE" i="1" dirty="0"/>
              <a:t> </a:t>
            </a:r>
            <a:r>
              <a:rPr lang="ka-GE" dirty="0"/>
              <a:t>პაკეტი, მ.შ. შედეგებზე დაფუძნებული დაფინანსების (RBF) სქემა სამედიცინო </a:t>
            </a:r>
            <a:r>
              <a:rPr lang="en-US" dirty="0" err="1"/>
              <a:t>პერსონალში</a:t>
            </a:r>
            <a:r>
              <a:rPr lang="ka-GE" dirty="0"/>
              <a:t>, რომლის მიზანია ტუბერკულოზით დაავადებულ პაციენტებში ტუბერკულოზის მკურნალობისადმი დამყოლობის და მკურნალობის შედეგების გაუმჯობესება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1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134" y="322770"/>
            <a:ext cx="7886700" cy="775718"/>
          </a:xfrm>
        </p:spPr>
        <p:txBody>
          <a:bodyPr>
            <a:normAutofit/>
          </a:bodyPr>
          <a:lstStyle/>
          <a:p>
            <a:r>
              <a:rPr lang="ka-GE" sz="3200" dirty="0"/>
              <a:t>ინტერვენციის 2 მოდელი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60" y="1321300"/>
            <a:ext cx="8229600" cy="32828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სპეციალიზებული კაბინეტი </a:t>
            </a:r>
            <a:r>
              <a:rPr lang="ka-GE" b="1" dirty="0">
                <a:solidFill>
                  <a:srgbClr val="800000"/>
                </a:solidFill>
              </a:rPr>
              <a:t>ინტეგრირებული </a:t>
            </a:r>
            <a:r>
              <a:rPr lang="ka-GE" sz="2000" dirty="0"/>
              <a:t>ზოგად სამედიცინო ქსელში პჯდ-ს სერვისით </a:t>
            </a:r>
            <a:r>
              <a:rPr lang="x-none" sz="1800" dirty="0"/>
              <a:t>(სულ 51 დაწესებულება)</a:t>
            </a:r>
            <a:endParaRPr lang="en-US" sz="18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b="1" dirty="0">
                <a:solidFill>
                  <a:srgbClr val="800000"/>
                </a:solidFill>
              </a:rPr>
              <a:t>სპეციალიზებული</a:t>
            </a:r>
            <a:r>
              <a:rPr lang="ka-GE" b="1" dirty="0"/>
              <a:t>,</a:t>
            </a:r>
            <a:r>
              <a:rPr lang="ka-GE" sz="2000" b="1" dirty="0"/>
              <a:t> </a:t>
            </a:r>
            <a:r>
              <a:rPr lang="ka-GE" sz="2000" dirty="0"/>
              <a:t>ან ინტეგრირებული არა პჯდ-ს სერვისით </a:t>
            </a:r>
            <a:r>
              <a:rPr lang="ka-GE" sz="1800" dirty="0"/>
              <a:t>(9 დაწესებულება</a:t>
            </a:r>
            <a:r>
              <a:rPr lang="ka-GE" sz="2000" dirty="0"/>
              <a:t>: </a:t>
            </a:r>
            <a:r>
              <a:rPr lang="ka-GE" sz="1800" dirty="0"/>
              <a:t>თბილისი (4), ქუთაისი, რუსთავი, ბათუმი, ზუგდიდი, ფოთი)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264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839365" y="3817625"/>
            <a:ext cx="3033995" cy="1574605"/>
          </a:xfrm>
          <a:prstGeom prst="roundRect">
            <a:avLst/>
          </a:prstGeom>
          <a:solidFill>
            <a:srgbClr val="0A99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სოფლის ექთანი (</a:t>
            </a:r>
            <a:r>
              <a:rPr lang="en-US" sz="1400" dirty="0"/>
              <a:t>DOT </a:t>
            </a:r>
            <a:r>
              <a:rPr lang="en-US" sz="1400" dirty="0" err="1"/>
              <a:t>ექთნის</a:t>
            </a:r>
            <a:r>
              <a:rPr lang="en-US" sz="1400" dirty="0"/>
              <a:t> </a:t>
            </a:r>
            <a:r>
              <a:rPr lang="en-US" sz="1400" dirty="0" err="1"/>
              <a:t>ნაცვლად</a:t>
            </a:r>
            <a:r>
              <a:rPr lang="en-US" sz="1400" dirty="0"/>
              <a:t>)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სოფლის ექიმი </a:t>
            </a:r>
            <a:r>
              <a:rPr lang="ka-GE" sz="1400" dirty="0"/>
              <a:t>(ოჯახის ექიმის ნაცვლად)</a:t>
            </a:r>
            <a:endParaRPr lang="en-US" sz="1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35" y="245960"/>
            <a:ext cx="7886700" cy="87262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ინტეგრირებული მოდელი</a:t>
            </a:r>
            <a:br>
              <a:rPr lang="ka-GE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35" y="1244489"/>
            <a:ext cx="3995911" cy="149779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a-GE" sz="1600" dirty="0"/>
              <a:t>რაიონის / ქალაქის სამედიცინო დაწესებულების დონე</a:t>
            </a:r>
          </a:p>
          <a:p>
            <a:pPr lvl="1">
              <a:lnSpc>
                <a:spcPct val="160000"/>
              </a:lnSpc>
            </a:pPr>
            <a:r>
              <a:rPr lang="ka-GE" sz="1600" dirty="0"/>
              <a:t>მენეჯერი</a:t>
            </a:r>
          </a:p>
          <a:p>
            <a:pPr>
              <a:lnSpc>
                <a:spcPct val="160000"/>
              </a:lnSpc>
            </a:pPr>
            <a:endParaRPr lang="en-US" sz="1600" dirty="0"/>
          </a:p>
        </p:txBody>
      </p:sp>
      <p:sp>
        <p:nvSpPr>
          <p:cNvPr id="4" name="Rounded Rectangle 3"/>
          <p:cNvSpPr/>
          <p:nvPr/>
        </p:nvSpPr>
        <p:spPr>
          <a:xfrm>
            <a:off x="235480" y="3142019"/>
            <a:ext cx="4236476" cy="228861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ka-GE" sz="1500" dirty="0"/>
              <a:t>გუნდი: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ექიმი ფთიზიატრი / პულმონოლოგი (ტუბ შემთხვევების მართვის სპეციალისტი)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DOT ექთანი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ოჯახის ექიმი</a:t>
            </a:r>
            <a:endParaRPr lang="en-US" sz="1500" dirty="0"/>
          </a:p>
        </p:txBody>
      </p:sp>
      <p:sp>
        <p:nvSpPr>
          <p:cNvPr id="11" name="Curved Down Arrow 10"/>
          <p:cNvSpPr/>
          <p:nvPr/>
        </p:nvSpPr>
        <p:spPr>
          <a:xfrm rot="943921" flipH="1">
            <a:off x="3336924" y="2817322"/>
            <a:ext cx="2948106" cy="928749"/>
          </a:xfrm>
          <a:prstGeom prst="curvedDownArrow">
            <a:avLst>
              <a:gd name="adj1" fmla="val 15747"/>
              <a:gd name="adj2" fmla="val 40285"/>
              <a:gd name="adj3" fmla="val 26518"/>
            </a:avLst>
          </a:prstGeom>
          <a:solidFill>
            <a:schemeClr val="bg1">
              <a:lumMod val="50000"/>
            </a:scheme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800960" y="1628540"/>
            <a:ext cx="3149210" cy="1190555"/>
          </a:xfrm>
          <a:prstGeom prst="wedgeRoundRectCallout">
            <a:avLst>
              <a:gd name="adj1" fmla="val -37065"/>
              <a:gd name="adj2" fmla="val 73190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a-GE" sz="1600" dirty="0">
                <a:solidFill>
                  <a:schemeClr val="accent2">
                    <a:lumMod val="50000"/>
                  </a:schemeClr>
                </a:solidFill>
              </a:rPr>
              <a:t>სოფლად მცხოვრები პაციენტების შემთხვევაში გუნდში შევლენ: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0087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35" y="245960"/>
            <a:ext cx="7886700" cy="87262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a-GE" sz="2400" dirty="0"/>
              <a:t>სპეციალიზებული მოდელი</a:t>
            </a:r>
            <a:br>
              <a:rPr lang="ka-GE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35" y="1244489"/>
            <a:ext cx="4454980" cy="149779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a-GE" sz="1600" dirty="0"/>
              <a:t>ქალაქის სპეციალიზებული დაწესებულება (ტუბ კაბინეტი)</a:t>
            </a:r>
          </a:p>
          <a:p>
            <a:pPr lvl="1">
              <a:lnSpc>
                <a:spcPct val="160000"/>
              </a:lnSpc>
            </a:pPr>
            <a:r>
              <a:rPr lang="ka-GE" sz="1600" dirty="0"/>
              <a:t>მენეჯერი</a:t>
            </a:r>
          </a:p>
          <a:p>
            <a:pPr>
              <a:lnSpc>
                <a:spcPct val="160000"/>
              </a:lnSpc>
            </a:pPr>
            <a:endParaRPr lang="en-US" sz="1600" dirty="0"/>
          </a:p>
        </p:txBody>
      </p:sp>
      <p:sp>
        <p:nvSpPr>
          <p:cNvPr id="4" name="Rounded Rectangle 3"/>
          <p:cNvSpPr/>
          <p:nvPr/>
        </p:nvSpPr>
        <p:spPr>
          <a:xfrm>
            <a:off x="577880" y="3126335"/>
            <a:ext cx="4236476" cy="228861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ka-GE" sz="1500" dirty="0"/>
              <a:t>გუნდი: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ექიმი ფთიზიატრი / პულმონოლოგი (ტუბ შემთხვევების მართვის სპეციალისტი)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DOT ექთანი</a:t>
            </a:r>
            <a:endParaRPr lang="en-US" sz="1500" dirty="0"/>
          </a:p>
        </p:txBody>
      </p:sp>
      <p:sp>
        <p:nvSpPr>
          <p:cNvPr id="8" name="Rounded Rectangle 7"/>
          <p:cNvSpPr/>
          <p:nvPr/>
        </p:nvSpPr>
        <p:spPr>
          <a:xfrm>
            <a:off x="5647341" y="3817625"/>
            <a:ext cx="3187614" cy="1240919"/>
          </a:xfrm>
          <a:prstGeom prst="roundRect">
            <a:avLst/>
          </a:prstGeom>
          <a:solidFill>
            <a:srgbClr val="0A99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ka-GE" sz="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სოფლის ექთანი </a:t>
            </a:r>
            <a:r>
              <a:rPr lang="en-US" sz="1400" dirty="0"/>
              <a:t>(DOT </a:t>
            </a:r>
            <a:r>
              <a:rPr lang="en-US" sz="1400" dirty="0" err="1"/>
              <a:t>ექთნის</a:t>
            </a:r>
            <a:r>
              <a:rPr lang="en-US" sz="1400" dirty="0"/>
              <a:t> </a:t>
            </a:r>
            <a:r>
              <a:rPr lang="en-US" sz="1400" dirty="0" err="1"/>
              <a:t>ნაცვლად</a:t>
            </a:r>
            <a:r>
              <a:rPr lang="en-US" sz="1400" dirty="0"/>
              <a:t>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a-GE" sz="1500" dirty="0"/>
              <a:t>სოფლის ექიმი</a:t>
            </a:r>
            <a:endParaRPr lang="en-US" sz="1500" dirty="0"/>
          </a:p>
        </p:txBody>
      </p:sp>
      <p:sp>
        <p:nvSpPr>
          <p:cNvPr id="9" name="Curved Down Arrow 8"/>
          <p:cNvSpPr/>
          <p:nvPr/>
        </p:nvSpPr>
        <p:spPr>
          <a:xfrm rot="943921" flipH="1">
            <a:off x="3336924" y="2817322"/>
            <a:ext cx="2948106" cy="928749"/>
          </a:xfrm>
          <a:prstGeom prst="curvedDownArrow">
            <a:avLst>
              <a:gd name="adj1" fmla="val 15747"/>
              <a:gd name="adj2" fmla="val 40285"/>
              <a:gd name="adj3" fmla="val 26518"/>
            </a:avLst>
          </a:prstGeom>
          <a:solidFill>
            <a:schemeClr val="bg1">
              <a:lumMod val="50000"/>
            </a:scheme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5800960" y="1628540"/>
            <a:ext cx="3149210" cy="1190555"/>
          </a:xfrm>
          <a:prstGeom prst="wedgeRoundRectCallout">
            <a:avLst>
              <a:gd name="adj1" fmla="val -37065"/>
              <a:gd name="adj2" fmla="val 73190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a-GE" sz="1600" dirty="0">
                <a:solidFill>
                  <a:schemeClr val="accent2">
                    <a:lumMod val="50000"/>
                  </a:schemeClr>
                </a:solidFill>
              </a:rPr>
              <a:t>სოფლად მცხოვრები პაციენტების შემთხვევაში გუნდში შევლენ: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956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65" y="92340"/>
            <a:ext cx="8229600" cy="676381"/>
          </a:xfrm>
        </p:spPr>
        <p:txBody>
          <a:bodyPr>
            <a:normAutofit/>
          </a:bodyPr>
          <a:lstStyle/>
          <a:p>
            <a:r>
              <a:rPr lang="en-US" sz="2800" dirty="0" err="1"/>
              <a:t>ინტერვენციის</a:t>
            </a:r>
            <a:r>
              <a:rPr lang="en-US" sz="2800" dirty="0"/>
              <a:t> </a:t>
            </a:r>
            <a:r>
              <a:rPr lang="en-US" sz="2800" dirty="0" err="1"/>
              <a:t>ფინანსური</a:t>
            </a:r>
            <a:r>
              <a:rPr lang="en-US" sz="2800" dirty="0"/>
              <a:t> </a:t>
            </a:r>
            <a:r>
              <a:rPr lang="en-US" sz="2800" dirty="0" err="1"/>
              <a:t>გათვლები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035"/>
            <a:ext cx="9144000" cy="4535763"/>
          </a:xfrm>
        </p:spPr>
        <p:txBody>
          <a:bodyPr>
            <a:normAutofit/>
          </a:bodyPr>
          <a:lstStyle/>
          <a:p>
            <a:r>
              <a:rPr lang="en-US" sz="2000" dirty="0" err="1"/>
              <a:t>დათვლის</a:t>
            </a:r>
            <a:r>
              <a:rPr lang="en-US" sz="2000" dirty="0"/>
              <a:t> </a:t>
            </a:r>
            <a:r>
              <a:rPr lang="en-US" sz="2000" dirty="0" err="1"/>
              <a:t>პრინციპები</a:t>
            </a:r>
            <a:r>
              <a:rPr lang="en-US" sz="2000" dirty="0"/>
              <a:t> </a:t>
            </a:r>
          </a:p>
          <a:p>
            <a:pPr lvl="1">
              <a:lnSpc>
                <a:spcPct val="140000"/>
              </a:lnSpc>
            </a:pPr>
            <a:r>
              <a:rPr lang="en-US" sz="1700" dirty="0" err="1"/>
              <a:t>პაციენტის</a:t>
            </a:r>
            <a:r>
              <a:rPr lang="en-US" sz="1700" dirty="0"/>
              <a:t> (DS, DR) </a:t>
            </a:r>
            <a:r>
              <a:rPr lang="en-US" sz="1700" dirty="0" err="1"/>
              <a:t>რაოდენობაზე</a:t>
            </a:r>
            <a:r>
              <a:rPr lang="en-US" sz="1700" dirty="0"/>
              <a:t> </a:t>
            </a:r>
            <a:r>
              <a:rPr lang="en-US" sz="1700" dirty="0" err="1"/>
              <a:t>დაფუძნებული</a:t>
            </a:r>
            <a:r>
              <a:rPr lang="en-US" sz="1700" dirty="0"/>
              <a:t> </a:t>
            </a:r>
          </a:p>
          <a:p>
            <a:pPr lvl="2">
              <a:lnSpc>
                <a:spcPct val="140000"/>
              </a:lnSpc>
            </a:pPr>
            <a:r>
              <a:rPr lang="en-US" sz="1700" dirty="0" err="1"/>
              <a:t>დაწესებულებები</a:t>
            </a:r>
            <a:r>
              <a:rPr lang="en-US" sz="1700" dirty="0"/>
              <a:t>, </a:t>
            </a:r>
            <a:r>
              <a:rPr lang="en-US" sz="1700" dirty="0" err="1"/>
              <a:t>რომლეთაც</a:t>
            </a:r>
            <a:r>
              <a:rPr lang="en-US" sz="1700" dirty="0"/>
              <a:t> </a:t>
            </a:r>
            <a:r>
              <a:rPr lang="en-US" sz="1700" dirty="0" err="1"/>
              <a:t>ჰყავთ</a:t>
            </a:r>
            <a:r>
              <a:rPr lang="en-US" sz="1700" dirty="0"/>
              <a:t> 20-ზე </a:t>
            </a:r>
            <a:r>
              <a:rPr lang="en-US" sz="1700" dirty="0" err="1"/>
              <a:t>მეტი</a:t>
            </a:r>
            <a:r>
              <a:rPr lang="en-US" sz="1700" dirty="0"/>
              <a:t> </a:t>
            </a:r>
            <a:r>
              <a:rPr lang="en-US" sz="1700" dirty="0" err="1"/>
              <a:t>პაციენტი</a:t>
            </a:r>
            <a:r>
              <a:rPr lang="en-US" sz="1700" dirty="0"/>
              <a:t> </a:t>
            </a:r>
            <a:r>
              <a:rPr lang="en-US" sz="1700" dirty="0" err="1"/>
              <a:t>წელიწადში</a:t>
            </a:r>
            <a:endParaRPr lang="en-US" sz="1700" dirty="0"/>
          </a:p>
          <a:p>
            <a:pPr lvl="2">
              <a:lnSpc>
                <a:spcPct val="140000"/>
              </a:lnSpc>
            </a:pPr>
            <a:r>
              <a:rPr lang="en-US" sz="1700" dirty="0"/>
              <a:t>2016 </a:t>
            </a:r>
            <a:r>
              <a:rPr lang="en-US" sz="1700" dirty="0" err="1"/>
              <a:t>წლის</a:t>
            </a:r>
            <a:r>
              <a:rPr lang="en-US" sz="1700" dirty="0"/>
              <a:t> </a:t>
            </a:r>
            <a:r>
              <a:rPr lang="en-US" sz="1700" dirty="0" err="1"/>
              <a:t>კოჰორტა</a:t>
            </a:r>
            <a:endParaRPr lang="en-US" sz="1700" dirty="0"/>
          </a:p>
          <a:p>
            <a:pPr lvl="1">
              <a:lnSpc>
                <a:spcPct val="140000"/>
              </a:lnSpc>
            </a:pPr>
            <a:r>
              <a:rPr lang="en-US" sz="1700" dirty="0" err="1"/>
              <a:t>გასაშუალოებული</a:t>
            </a:r>
            <a:r>
              <a:rPr lang="en-US" sz="1700" dirty="0"/>
              <a:t> DS, DR </a:t>
            </a:r>
            <a:r>
              <a:rPr lang="en-US" sz="1700" dirty="0" err="1"/>
              <a:t>პაციენტების</a:t>
            </a:r>
            <a:r>
              <a:rPr lang="en-US" sz="1700" dirty="0"/>
              <a:t> </a:t>
            </a:r>
            <a:r>
              <a:rPr lang="en-US" sz="1700" dirty="0" err="1"/>
              <a:t>თვის</a:t>
            </a:r>
            <a:r>
              <a:rPr lang="en-US" sz="1700" dirty="0"/>
              <a:t> </a:t>
            </a:r>
            <a:r>
              <a:rPr lang="en-US" sz="1700" dirty="0" err="1"/>
              <a:t>ვაუჩერზე</a:t>
            </a:r>
            <a:r>
              <a:rPr lang="en-US" sz="1700" dirty="0"/>
              <a:t>:</a:t>
            </a:r>
          </a:p>
          <a:p>
            <a:pPr lvl="2">
              <a:lnSpc>
                <a:spcPct val="140000"/>
              </a:lnSpc>
            </a:pPr>
            <a:r>
              <a:rPr lang="en-US" sz="1700" dirty="0"/>
              <a:t>((DS-TB X </a:t>
            </a:r>
            <a:r>
              <a:rPr lang="en-US" sz="1700" dirty="0" err="1"/>
              <a:t>ვაუჩერის</a:t>
            </a:r>
            <a:r>
              <a:rPr lang="en-US" sz="1700" dirty="0"/>
              <a:t> </a:t>
            </a:r>
            <a:r>
              <a:rPr lang="en-US" sz="1700" dirty="0" err="1"/>
              <a:t>ღირებულება</a:t>
            </a:r>
            <a:r>
              <a:rPr lang="en-US" sz="1700" dirty="0"/>
              <a:t>)  + (DR-TB X </a:t>
            </a:r>
            <a:r>
              <a:rPr lang="en-US" sz="1700" dirty="0" err="1"/>
              <a:t>ვაუჩერის</a:t>
            </a:r>
            <a:r>
              <a:rPr lang="en-US" sz="1700" dirty="0"/>
              <a:t> </a:t>
            </a:r>
            <a:r>
              <a:rPr lang="en-US" sz="1700" dirty="0" err="1"/>
              <a:t>ღირებულება</a:t>
            </a:r>
            <a:r>
              <a:rPr lang="en-US" sz="1700" dirty="0"/>
              <a:t>)) * 35% </a:t>
            </a:r>
            <a:r>
              <a:rPr lang="en-US" sz="1700" dirty="0" err="1"/>
              <a:t>ურბანულ</a:t>
            </a:r>
            <a:r>
              <a:rPr lang="en-US" sz="1700" dirty="0"/>
              <a:t> (</a:t>
            </a:r>
            <a:r>
              <a:rPr lang="en-US" sz="1700" dirty="0" err="1"/>
              <a:t>სპეციალიზებულ</a:t>
            </a:r>
            <a:r>
              <a:rPr lang="en-US" sz="1700" dirty="0"/>
              <a:t>) </a:t>
            </a:r>
            <a:r>
              <a:rPr lang="en-US" sz="1700" dirty="0" err="1"/>
              <a:t>დაწესებულებებში</a:t>
            </a:r>
            <a:r>
              <a:rPr lang="en-US" sz="1700" dirty="0"/>
              <a:t> = </a:t>
            </a:r>
            <a:r>
              <a:rPr lang="en-US" sz="1800" b="1" dirty="0"/>
              <a:t>27.88 </a:t>
            </a:r>
            <a:r>
              <a:rPr lang="en-US" sz="1800" b="1" dirty="0" err="1"/>
              <a:t>ლარი</a:t>
            </a:r>
            <a:endParaRPr lang="en-US" sz="1700" b="1" dirty="0"/>
          </a:p>
          <a:p>
            <a:pPr lvl="2">
              <a:lnSpc>
                <a:spcPct val="140000"/>
              </a:lnSpc>
            </a:pPr>
            <a:r>
              <a:rPr lang="en-US" sz="1700" dirty="0"/>
              <a:t>(DS-TB X </a:t>
            </a:r>
            <a:r>
              <a:rPr lang="en-US" sz="1700" dirty="0" err="1"/>
              <a:t>ვაუჩერის</a:t>
            </a:r>
            <a:r>
              <a:rPr lang="en-US" sz="1700" dirty="0"/>
              <a:t> </a:t>
            </a:r>
            <a:r>
              <a:rPr lang="en-US" sz="1700" dirty="0" err="1"/>
              <a:t>ღირებულება</a:t>
            </a:r>
            <a:r>
              <a:rPr lang="en-US" sz="1700" dirty="0"/>
              <a:t>)  + (DR-TB X </a:t>
            </a:r>
            <a:r>
              <a:rPr lang="en-US" sz="1700" dirty="0" err="1"/>
              <a:t>ვაუჩერის</a:t>
            </a:r>
            <a:r>
              <a:rPr lang="en-US" sz="1700" dirty="0"/>
              <a:t> </a:t>
            </a:r>
            <a:r>
              <a:rPr lang="en-US" sz="1700" dirty="0" err="1"/>
              <a:t>ღირებულება</a:t>
            </a:r>
            <a:r>
              <a:rPr lang="en-US" sz="1700" dirty="0"/>
              <a:t>) * 45% </a:t>
            </a:r>
            <a:r>
              <a:rPr lang="en-US" sz="1700" dirty="0" err="1"/>
              <a:t>ნახევრადურბანულ</a:t>
            </a:r>
            <a:r>
              <a:rPr lang="en-US" sz="1700" dirty="0"/>
              <a:t> (</a:t>
            </a:r>
            <a:r>
              <a:rPr lang="en-US" sz="1700" dirty="0" err="1"/>
              <a:t>ინგეგრირებულ</a:t>
            </a:r>
            <a:r>
              <a:rPr lang="en-US" sz="1700" dirty="0"/>
              <a:t>) </a:t>
            </a:r>
            <a:r>
              <a:rPr lang="en-US" sz="1700" dirty="0" err="1"/>
              <a:t>დაწესებულებებში</a:t>
            </a:r>
            <a:r>
              <a:rPr lang="en-US" sz="1700" dirty="0"/>
              <a:t>  = </a:t>
            </a:r>
            <a:r>
              <a:rPr lang="en-US" sz="1800" b="1" dirty="0"/>
              <a:t>44.78 </a:t>
            </a:r>
            <a:r>
              <a:rPr lang="en-US" sz="1800" b="1" dirty="0" err="1"/>
              <a:t>ლარი</a:t>
            </a:r>
            <a:endParaRPr lang="en-US" sz="1800" b="1" dirty="0"/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95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ინტერვენციის</a:t>
            </a:r>
            <a:r>
              <a:rPr lang="en-US" sz="2800" dirty="0"/>
              <a:t> </a:t>
            </a:r>
            <a:r>
              <a:rPr lang="en-US" sz="2800" dirty="0" err="1"/>
              <a:t>ფინანსური</a:t>
            </a:r>
            <a:r>
              <a:rPr lang="en-US" sz="2800" dirty="0"/>
              <a:t> </a:t>
            </a:r>
            <a:r>
              <a:rPr lang="en-US" sz="2800" dirty="0" err="1"/>
              <a:t>გათვლები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830" y="971681"/>
            <a:ext cx="8492970" cy="4535763"/>
          </a:xfrm>
        </p:spPr>
        <p:txBody>
          <a:bodyPr>
            <a:normAutofit/>
          </a:bodyPr>
          <a:lstStyle/>
          <a:p>
            <a:r>
              <a:rPr lang="en-US" sz="2000" dirty="0" err="1"/>
              <a:t>განაწილების</a:t>
            </a:r>
            <a:r>
              <a:rPr lang="en-US" sz="2000" dirty="0"/>
              <a:t> </a:t>
            </a:r>
            <a:r>
              <a:rPr lang="en-US" sz="2000" dirty="0" err="1"/>
              <a:t>პრინციპები</a:t>
            </a:r>
            <a:r>
              <a:rPr lang="en-US" sz="2000" dirty="0"/>
              <a:t> </a:t>
            </a:r>
          </a:p>
          <a:p>
            <a:pPr lvl="1">
              <a:lnSpc>
                <a:spcPct val="140000"/>
              </a:lnSpc>
            </a:pPr>
            <a:r>
              <a:rPr lang="en-US" sz="1700" dirty="0" err="1"/>
              <a:t>მონაწილე</a:t>
            </a:r>
            <a:r>
              <a:rPr lang="en-US" sz="1700" dirty="0"/>
              <a:t> </a:t>
            </a:r>
            <a:r>
              <a:rPr lang="en-US" sz="1700" dirty="0" err="1"/>
              <a:t>ყველა</a:t>
            </a:r>
            <a:r>
              <a:rPr lang="en-US" sz="1700" dirty="0"/>
              <a:t> </a:t>
            </a:r>
            <a:r>
              <a:rPr lang="en-US" sz="1700" dirty="0" err="1"/>
              <a:t>რგოლის</a:t>
            </a:r>
            <a:r>
              <a:rPr lang="en-US" sz="1700" dirty="0"/>
              <a:t> </a:t>
            </a:r>
            <a:r>
              <a:rPr lang="en-US" sz="1700" dirty="0" err="1"/>
              <a:t>წილის</a:t>
            </a:r>
            <a:r>
              <a:rPr lang="en-US" sz="1700" dirty="0"/>
              <a:t> </a:t>
            </a:r>
            <a:r>
              <a:rPr lang="en-US" sz="1700" dirty="0" err="1"/>
              <a:t>გათვალისწინებით</a:t>
            </a:r>
            <a:r>
              <a:rPr lang="en-US" sz="1700" dirty="0"/>
              <a:t> (</a:t>
            </a:r>
            <a:r>
              <a:rPr lang="en-US" sz="1700" dirty="0" err="1"/>
              <a:t>დაწესებულება</a:t>
            </a:r>
            <a:r>
              <a:rPr lang="en-US" sz="1700" dirty="0"/>
              <a:t>, </a:t>
            </a:r>
            <a:r>
              <a:rPr lang="en-US" sz="1700" dirty="0" err="1"/>
              <a:t>მენეჯერი</a:t>
            </a:r>
            <a:r>
              <a:rPr lang="en-US" sz="1700" dirty="0"/>
              <a:t>, </a:t>
            </a:r>
            <a:r>
              <a:rPr lang="en-US" sz="1700" dirty="0" err="1"/>
              <a:t>ფთიზიატრი</a:t>
            </a:r>
            <a:r>
              <a:rPr lang="en-US" sz="1700" dirty="0"/>
              <a:t>, DOT </a:t>
            </a:r>
            <a:r>
              <a:rPr lang="en-US" sz="1700" dirty="0" err="1"/>
              <a:t>ექთანი</a:t>
            </a:r>
            <a:r>
              <a:rPr lang="en-US" sz="1700" dirty="0"/>
              <a:t> / </a:t>
            </a:r>
            <a:r>
              <a:rPr lang="en-US" sz="1700" dirty="0" err="1"/>
              <a:t>სოფლის</a:t>
            </a:r>
            <a:r>
              <a:rPr lang="en-US" sz="1700" dirty="0"/>
              <a:t> </a:t>
            </a:r>
            <a:r>
              <a:rPr lang="en-US" sz="1700" dirty="0" err="1"/>
              <a:t>ექთანი</a:t>
            </a:r>
            <a:r>
              <a:rPr lang="en-US" sz="1700" dirty="0"/>
              <a:t>, </a:t>
            </a:r>
            <a:r>
              <a:rPr lang="en-US" sz="1700" dirty="0" err="1"/>
              <a:t>ოჯახის</a:t>
            </a:r>
            <a:r>
              <a:rPr lang="en-US" sz="1700" dirty="0"/>
              <a:t> </a:t>
            </a:r>
            <a:r>
              <a:rPr lang="en-US" sz="1700" dirty="0" err="1"/>
              <a:t>ექიმი</a:t>
            </a:r>
            <a:r>
              <a:rPr lang="en-US" sz="1700" dirty="0"/>
              <a:t> / </a:t>
            </a:r>
            <a:r>
              <a:rPr lang="en-US" sz="1700" dirty="0" err="1"/>
              <a:t>სოფლის</a:t>
            </a:r>
            <a:r>
              <a:rPr lang="en-US" sz="1700" dirty="0"/>
              <a:t> </a:t>
            </a:r>
            <a:r>
              <a:rPr lang="en-US" sz="1700" dirty="0" err="1"/>
              <a:t>ექიმი</a:t>
            </a:r>
            <a:r>
              <a:rPr lang="en-US" sz="1700" dirty="0"/>
              <a:t>)</a:t>
            </a:r>
          </a:p>
          <a:p>
            <a:pPr lvl="1">
              <a:lnSpc>
                <a:spcPct val="130000"/>
              </a:lnSpc>
            </a:pPr>
            <a:r>
              <a:rPr lang="en-US" sz="1700" dirty="0" err="1"/>
              <a:t>პერსონალის</a:t>
            </a:r>
            <a:r>
              <a:rPr lang="en-US" sz="1700" dirty="0"/>
              <a:t> </a:t>
            </a:r>
            <a:r>
              <a:rPr lang="en-US" sz="1700" dirty="0" err="1"/>
              <a:t>ბონუსები</a:t>
            </a:r>
            <a:r>
              <a:rPr lang="en-US" sz="1700" dirty="0"/>
              <a:t> </a:t>
            </a:r>
            <a:r>
              <a:rPr lang="en-US" sz="1700" dirty="0" err="1"/>
              <a:t>გათანაბრებულია</a:t>
            </a:r>
            <a:r>
              <a:rPr lang="en-US" sz="1700" dirty="0"/>
              <a:t> </a:t>
            </a:r>
            <a:r>
              <a:rPr lang="en-US" sz="1700" dirty="0" err="1"/>
              <a:t>ქალაქებსა</a:t>
            </a:r>
            <a:r>
              <a:rPr lang="en-US" sz="1700" dirty="0"/>
              <a:t> </a:t>
            </a:r>
            <a:r>
              <a:rPr lang="en-US" sz="1700" dirty="0" err="1"/>
              <a:t>და</a:t>
            </a:r>
            <a:r>
              <a:rPr lang="en-US" sz="1700" dirty="0"/>
              <a:t> </a:t>
            </a:r>
            <a:r>
              <a:rPr lang="en-US" sz="1700" dirty="0" err="1"/>
              <a:t>რაიონულ</a:t>
            </a:r>
            <a:r>
              <a:rPr lang="en-US" sz="1700" dirty="0"/>
              <a:t> </a:t>
            </a:r>
            <a:r>
              <a:rPr lang="en-US" sz="1700" dirty="0" err="1"/>
              <a:t>ცენტრებში</a:t>
            </a:r>
            <a:endParaRPr lang="en-US" sz="1700" dirty="0"/>
          </a:p>
          <a:p>
            <a:pPr lvl="1">
              <a:lnSpc>
                <a:spcPct val="130000"/>
              </a:lnSpc>
            </a:pPr>
            <a:r>
              <a:rPr lang="en-US" sz="1700" dirty="0" err="1"/>
              <a:t>სოფლის</a:t>
            </a:r>
            <a:r>
              <a:rPr lang="en-US" sz="1700" dirty="0"/>
              <a:t> </a:t>
            </a:r>
            <a:r>
              <a:rPr lang="en-US" sz="1700" dirty="0" err="1"/>
              <a:t>ექიმის</a:t>
            </a:r>
            <a:r>
              <a:rPr lang="en-US" sz="1700" dirty="0"/>
              <a:t> </a:t>
            </a:r>
            <a:r>
              <a:rPr lang="en-US" sz="1700" dirty="0" err="1"/>
              <a:t>ანაზღაურება</a:t>
            </a:r>
            <a:r>
              <a:rPr lang="en-US" sz="1700" dirty="0"/>
              <a:t> </a:t>
            </a:r>
            <a:r>
              <a:rPr lang="en-US" sz="1700" dirty="0" err="1"/>
              <a:t>მეტია</a:t>
            </a:r>
            <a:r>
              <a:rPr lang="en-US" sz="1700" dirty="0"/>
              <a:t> </a:t>
            </a:r>
            <a:r>
              <a:rPr lang="en-US" sz="1700" dirty="0" err="1"/>
              <a:t>ოჯახის</a:t>
            </a:r>
            <a:r>
              <a:rPr lang="en-US" sz="1700" dirty="0"/>
              <a:t> </a:t>
            </a:r>
            <a:r>
              <a:rPr lang="en-US" sz="1700" dirty="0" err="1"/>
              <a:t>ექიმის</a:t>
            </a:r>
            <a:r>
              <a:rPr lang="en-US" sz="1700" dirty="0"/>
              <a:t> </a:t>
            </a:r>
            <a:r>
              <a:rPr lang="en-US" sz="1700" dirty="0" err="1"/>
              <a:t>ანაზღაურებაზე</a:t>
            </a:r>
            <a:r>
              <a:rPr lang="en-US" sz="1700" dirty="0"/>
              <a:t> </a:t>
            </a:r>
            <a:r>
              <a:rPr lang="en-US" sz="1700" dirty="0" err="1"/>
              <a:t>მოტივაციის</a:t>
            </a:r>
            <a:r>
              <a:rPr lang="en-US" sz="1700" dirty="0"/>
              <a:t> </a:t>
            </a:r>
            <a:r>
              <a:rPr lang="en-US" sz="1700" dirty="0" err="1"/>
              <a:t>გაზრდის</a:t>
            </a:r>
            <a:r>
              <a:rPr lang="en-US" sz="1700" dirty="0"/>
              <a:t> </a:t>
            </a:r>
            <a:r>
              <a:rPr lang="en-US" sz="1700" dirty="0" err="1"/>
              <a:t>მიზნით</a:t>
            </a:r>
            <a:endParaRPr lang="en-US" sz="1700" dirty="0"/>
          </a:p>
          <a:p>
            <a:pPr lvl="1">
              <a:lnSpc>
                <a:spcPct val="130000"/>
              </a:lnSpc>
            </a:pPr>
            <a:r>
              <a:rPr lang="en-US" sz="1700" dirty="0" err="1"/>
              <a:t>სპეციალიზებული</a:t>
            </a:r>
            <a:r>
              <a:rPr lang="en-US" sz="1700" dirty="0"/>
              <a:t> </a:t>
            </a:r>
            <a:r>
              <a:rPr lang="en-US" sz="1700" dirty="0" err="1"/>
              <a:t>დაწესებულების</a:t>
            </a:r>
            <a:r>
              <a:rPr lang="en-US" sz="1700" dirty="0"/>
              <a:t> </a:t>
            </a:r>
            <a:r>
              <a:rPr lang="en-US" sz="1700" dirty="0" err="1"/>
              <a:t>და</a:t>
            </a:r>
            <a:r>
              <a:rPr lang="en-US" sz="1700" dirty="0"/>
              <a:t> </a:t>
            </a:r>
            <a:r>
              <a:rPr lang="en-US" sz="1700" dirty="0" err="1"/>
              <a:t>მენეჯერის</a:t>
            </a:r>
            <a:r>
              <a:rPr lang="en-US" sz="1700" dirty="0"/>
              <a:t> </a:t>
            </a:r>
            <a:r>
              <a:rPr lang="en-US" sz="1700" dirty="0" err="1"/>
              <a:t>წილი</a:t>
            </a:r>
            <a:r>
              <a:rPr lang="en-US" sz="1700" dirty="0"/>
              <a:t> </a:t>
            </a:r>
            <a:r>
              <a:rPr lang="en-US" sz="1700" dirty="0" err="1"/>
              <a:t>დაბალია</a:t>
            </a:r>
            <a:r>
              <a:rPr lang="en-US" sz="1700" dirty="0"/>
              <a:t> </a:t>
            </a:r>
            <a:r>
              <a:rPr lang="en-US" sz="1700" dirty="0" err="1"/>
              <a:t>ინტეგრირებულთან</a:t>
            </a:r>
            <a:r>
              <a:rPr lang="en-US" sz="1700" dirty="0"/>
              <a:t> </a:t>
            </a:r>
            <a:r>
              <a:rPr lang="en-US" sz="1700" dirty="0" err="1"/>
              <a:t>შედარებით</a:t>
            </a:r>
            <a:r>
              <a:rPr lang="en-US" sz="1700" dirty="0"/>
              <a:t> (</a:t>
            </a:r>
            <a:r>
              <a:rPr lang="en-US" sz="1700" dirty="0" err="1"/>
              <a:t>სამუშაოს</a:t>
            </a:r>
            <a:r>
              <a:rPr lang="en-US" sz="1700" dirty="0"/>
              <a:t> </a:t>
            </a:r>
            <a:r>
              <a:rPr lang="en-US" sz="1700" dirty="0" err="1"/>
              <a:t>მოცულობის</a:t>
            </a:r>
            <a:r>
              <a:rPr lang="en-US" sz="1700" dirty="0"/>
              <a:t> </a:t>
            </a:r>
            <a:r>
              <a:rPr lang="en-US" sz="1700" dirty="0" err="1"/>
              <a:t>და</a:t>
            </a:r>
            <a:r>
              <a:rPr lang="en-US" sz="1700" dirty="0"/>
              <a:t> </a:t>
            </a:r>
            <a:r>
              <a:rPr lang="en-US" sz="1700" dirty="0" err="1"/>
              <a:t>პაციენტთა</a:t>
            </a:r>
            <a:r>
              <a:rPr lang="en-US" sz="1700" dirty="0"/>
              <a:t> </a:t>
            </a:r>
            <a:r>
              <a:rPr lang="en-US" sz="1700" dirty="0" err="1"/>
              <a:t>რა-ბის</a:t>
            </a:r>
            <a:r>
              <a:rPr lang="en-US" sz="1700" dirty="0"/>
              <a:t> </a:t>
            </a:r>
            <a:r>
              <a:rPr lang="en-US" sz="1700" dirty="0" err="1"/>
              <a:t>გათვალისწი</a:t>
            </a:r>
            <a:r>
              <a:rPr lang="ka-GE" sz="1700" dirty="0"/>
              <a:t>ნ</a:t>
            </a:r>
            <a:r>
              <a:rPr lang="en-US" sz="1700" dirty="0" err="1"/>
              <a:t>ებით</a:t>
            </a:r>
            <a:r>
              <a:rPr lang="en-US" sz="1700" dirty="0"/>
              <a:t>)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7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ინტერვენციის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გათვლები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1800" dirty="0" err="1"/>
              <a:t>ბონუსის</a:t>
            </a:r>
            <a:r>
              <a:rPr lang="en-US" sz="1800" dirty="0"/>
              <a:t> </a:t>
            </a:r>
            <a:r>
              <a:rPr lang="en-US" sz="1800" dirty="0" err="1"/>
              <a:t>მოცულობა</a:t>
            </a:r>
            <a:r>
              <a:rPr lang="en-US" sz="1800" dirty="0"/>
              <a:t> </a:t>
            </a:r>
            <a:r>
              <a:rPr lang="en-US" sz="1800" dirty="0" err="1"/>
              <a:t>ერთ</a:t>
            </a:r>
            <a:r>
              <a:rPr lang="en-US" sz="1800" dirty="0"/>
              <a:t> </a:t>
            </a:r>
            <a:r>
              <a:rPr lang="en-US" sz="1800" dirty="0" err="1"/>
              <a:t>პაციენტზე</a:t>
            </a:r>
            <a:r>
              <a:rPr lang="en-US" sz="1800" dirty="0"/>
              <a:t> </a:t>
            </a:r>
            <a:r>
              <a:rPr lang="en-US" sz="1800" dirty="0" err="1"/>
              <a:t>და</a:t>
            </a:r>
            <a:r>
              <a:rPr lang="en-US" sz="1800" dirty="0"/>
              <a:t> </a:t>
            </a:r>
            <a:r>
              <a:rPr lang="en-US" sz="1800" dirty="0" err="1"/>
              <a:t>განაწილება</a:t>
            </a:r>
            <a:r>
              <a:rPr lang="en-US" sz="1600" dirty="0"/>
              <a:t> (</a:t>
            </a:r>
            <a:r>
              <a:rPr lang="en-US" sz="1600" dirty="0" err="1"/>
              <a:t>დარიცხული</a:t>
            </a:r>
            <a:r>
              <a:rPr lang="en-US" sz="1600" dirty="0"/>
              <a:t> </a:t>
            </a:r>
            <a:r>
              <a:rPr lang="en-US" sz="1600" dirty="0" err="1"/>
              <a:t>ლარი</a:t>
            </a:r>
            <a:r>
              <a:rPr lang="en-US" sz="1600" dirty="0"/>
              <a:t>)</a:t>
            </a:r>
            <a:endParaRPr lang="en-US" sz="2000" dirty="0"/>
          </a:p>
          <a:p>
            <a:pPr lvl="1"/>
            <a:r>
              <a:rPr lang="en-US" sz="1600" dirty="0" err="1"/>
              <a:t>ინტეგრ</a:t>
            </a:r>
            <a:r>
              <a:rPr lang="en-US" sz="1600" dirty="0"/>
              <a:t>: </a:t>
            </a:r>
            <a:r>
              <a:rPr lang="en-US" sz="1600" dirty="0" err="1"/>
              <a:t>საშ</a:t>
            </a:r>
            <a:r>
              <a:rPr lang="en-US" sz="1600" dirty="0"/>
              <a:t> </a:t>
            </a:r>
            <a:r>
              <a:rPr lang="en-US" sz="1600" dirty="0" smtClean="0"/>
              <a:t>40 </a:t>
            </a:r>
            <a:r>
              <a:rPr lang="en-US" sz="1600" dirty="0" err="1" smtClean="0"/>
              <a:t>პაციენტი</a:t>
            </a:r>
            <a:r>
              <a:rPr lang="en-US" sz="1600" dirty="0"/>
              <a:t>, </a:t>
            </a:r>
            <a:r>
              <a:rPr lang="en-US" sz="1600" dirty="0" err="1"/>
              <a:t>ექიმს</a:t>
            </a:r>
            <a:r>
              <a:rPr lang="en-US" sz="1600" dirty="0"/>
              <a:t> </a:t>
            </a:r>
            <a:r>
              <a:rPr lang="en-US" sz="1600" dirty="0" err="1"/>
              <a:t>საშ</a:t>
            </a:r>
            <a:r>
              <a:rPr lang="en-US" sz="1600" dirty="0"/>
              <a:t>. </a:t>
            </a:r>
            <a:r>
              <a:rPr lang="en-US" sz="1600" dirty="0" smtClean="0"/>
              <a:t>25პაციენტი</a:t>
            </a:r>
            <a:endParaRPr lang="en-US" sz="1600" dirty="0"/>
          </a:p>
          <a:p>
            <a:pPr lvl="1"/>
            <a:r>
              <a:rPr lang="en-US" sz="1600" dirty="0" err="1"/>
              <a:t>სპეც</a:t>
            </a:r>
            <a:r>
              <a:rPr lang="en-US" sz="1600" dirty="0"/>
              <a:t>: </a:t>
            </a:r>
            <a:r>
              <a:rPr lang="en-US" sz="1600" dirty="0" err="1"/>
              <a:t>საშ</a:t>
            </a:r>
            <a:r>
              <a:rPr lang="en-US" sz="1600" dirty="0"/>
              <a:t>. </a:t>
            </a:r>
            <a:r>
              <a:rPr lang="en-US" sz="1600" dirty="0" smtClean="0"/>
              <a:t>189 </a:t>
            </a:r>
            <a:r>
              <a:rPr lang="en-US" sz="1600" dirty="0" err="1" smtClean="0"/>
              <a:t>პაციენტი</a:t>
            </a:r>
            <a:r>
              <a:rPr lang="en-US" sz="1600" dirty="0"/>
              <a:t>, </a:t>
            </a:r>
            <a:r>
              <a:rPr lang="en-US" sz="1600" dirty="0" err="1"/>
              <a:t>ექიმს</a:t>
            </a:r>
            <a:r>
              <a:rPr lang="en-US" sz="1600" dirty="0"/>
              <a:t> </a:t>
            </a:r>
            <a:r>
              <a:rPr lang="en-US" sz="1600" dirty="0" err="1"/>
              <a:t>საშ</a:t>
            </a:r>
            <a:r>
              <a:rPr lang="en-US" sz="1600" dirty="0"/>
              <a:t>. </a:t>
            </a:r>
            <a:r>
              <a:rPr lang="en-US" sz="1600" dirty="0" smtClean="0"/>
              <a:t>2 3პაციენტ</a:t>
            </a:r>
            <a:r>
              <a:rPr lang="en-US" sz="1800" dirty="0" smtClean="0"/>
              <a:t>ი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960326"/>
              </p:ext>
            </p:extLst>
          </p:nvPr>
        </p:nvGraphicFramePr>
        <p:xfrm>
          <a:off x="385855" y="2588665"/>
          <a:ext cx="8103456" cy="223921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79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5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49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33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96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8331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1374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217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51217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პაციენტი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ბონუსის მოცულობა 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დაწესებულება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მენეჯერი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ფთიზიატრი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ოჯახის ექიმი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DOT ექთანი/ სოფლის ექთანი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სოფლის ექიმი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5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365F9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ინტ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ქალაქი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44.78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8.10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5.40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11.93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9.90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9.45</a:t>
                      </a:r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365F9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74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სოფელი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49.88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NA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15.00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22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365F9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სპეც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ქალაქი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27.88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4.00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2.50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11.93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9.45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13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სოფელი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42.88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NA</a:t>
                      </a: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15.00</a:t>
                      </a:r>
                      <a:endParaRPr lang="en-US" sz="1400" b="1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46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665" y="0"/>
            <a:ext cx="8229600" cy="676381"/>
          </a:xfrm>
        </p:spPr>
        <p:txBody>
          <a:bodyPr>
            <a:normAutofit/>
          </a:bodyPr>
          <a:lstStyle/>
          <a:p>
            <a:r>
              <a:rPr lang="en-US" sz="2400" dirty="0" err="1"/>
              <a:t>ინტერვენციის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გათვლები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260" y="630011"/>
            <a:ext cx="8229600" cy="423492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1800" dirty="0" err="1"/>
              <a:t>ბონუსის</a:t>
            </a:r>
            <a:r>
              <a:rPr lang="en-US" sz="1800" dirty="0"/>
              <a:t> </a:t>
            </a:r>
            <a:r>
              <a:rPr lang="en-US" sz="1800" dirty="0" err="1"/>
              <a:t>მოცულობა</a:t>
            </a:r>
            <a:r>
              <a:rPr lang="en-US" sz="1800" dirty="0"/>
              <a:t> </a:t>
            </a:r>
            <a:r>
              <a:rPr lang="en-US" sz="1800" dirty="0" err="1"/>
              <a:t>კვარტალში</a:t>
            </a:r>
            <a:r>
              <a:rPr lang="en-US" sz="1800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დარიცხული</a:t>
            </a:r>
            <a:r>
              <a:rPr lang="en-US" sz="1600" dirty="0"/>
              <a:t> </a:t>
            </a:r>
            <a:r>
              <a:rPr lang="en-US" sz="1600" dirty="0" err="1"/>
              <a:t>ლარი</a:t>
            </a:r>
            <a:r>
              <a:rPr lang="en-US" sz="1600" dirty="0" smtClean="0"/>
              <a:t>)</a:t>
            </a:r>
            <a:endParaRPr lang="en-US" sz="2000" dirty="0"/>
          </a:p>
          <a:p>
            <a:pPr lvl="1"/>
            <a:r>
              <a:rPr lang="en-US" sz="1400" dirty="0" err="1"/>
              <a:t>ინტეგრ</a:t>
            </a:r>
            <a:r>
              <a:rPr lang="en-US" sz="1400" dirty="0"/>
              <a:t>: </a:t>
            </a:r>
            <a:r>
              <a:rPr lang="en-US" sz="1400" dirty="0" err="1"/>
              <a:t>საშ</a:t>
            </a:r>
            <a:r>
              <a:rPr lang="en-US" sz="1400" dirty="0"/>
              <a:t> </a:t>
            </a:r>
            <a:r>
              <a:rPr lang="en-US" sz="1400" dirty="0" smtClean="0"/>
              <a:t>40 </a:t>
            </a:r>
            <a:r>
              <a:rPr lang="en-US" sz="1400" dirty="0" err="1"/>
              <a:t>პაციენტი</a:t>
            </a:r>
            <a:r>
              <a:rPr lang="en-US" sz="1400" dirty="0"/>
              <a:t>, </a:t>
            </a:r>
            <a:r>
              <a:rPr lang="en-US" sz="1400" dirty="0" err="1"/>
              <a:t>ექიმს</a:t>
            </a:r>
            <a:r>
              <a:rPr lang="en-US" sz="1400" dirty="0"/>
              <a:t> </a:t>
            </a:r>
            <a:r>
              <a:rPr lang="en-US" sz="1400" dirty="0" err="1"/>
              <a:t>საშ</a:t>
            </a:r>
            <a:r>
              <a:rPr lang="en-US" sz="1400" dirty="0"/>
              <a:t>. </a:t>
            </a:r>
            <a:r>
              <a:rPr lang="en-US" sz="1400" dirty="0" smtClean="0"/>
              <a:t>25 </a:t>
            </a:r>
            <a:r>
              <a:rPr lang="en-US" sz="1400" dirty="0" err="1"/>
              <a:t>პაციენტი</a:t>
            </a:r>
            <a:endParaRPr lang="en-US" sz="1400" dirty="0"/>
          </a:p>
          <a:p>
            <a:pPr lvl="1"/>
            <a:r>
              <a:rPr lang="en-US" sz="1400" dirty="0" err="1"/>
              <a:t>სპეც</a:t>
            </a:r>
            <a:r>
              <a:rPr lang="en-US" sz="1400" dirty="0"/>
              <a:t>: </a:t>
            </a:r>
            <a:r>
              <a:rPr lang="en-US" sz="1400" dirty="0" err="1"/>
              <a:t>საშ</a:t>
            </a:r>
            <a:r>
              <a:rPr lang="en-US" sz="1400" dirty="0"/>
              <a:t>. </a:t>
            </a:r>
            <a:r>
              <a:rPr lang="en-US" sz="1400" dirty="0" smtClean="0"/>
              <a:t>189 </a:t>
            </a:r>
            <a:r>
              <a:rPr lang="en-US" sz="1400" dirty="0" err="1" smtClean="0"/>
              <a:t>პაციენტი</a:t>
            </a:r>
            <a:r>
              <a:rPr lang="en-US" sz="1400" dirty="0"/>
              <a:t>, </a:t>
            </a:r>
            <a:r>
              <a:rPr lang="en-US" sz="1400" dirty="0" err="1"/>
              <a:t>ექიმს</a:t>
            </a:r>
            <a:r>
              <a:rPr lang="en-US" sz="1400" dirty="0"/>
              <a:t> </a:t>
            </a:r>
            <a:r>
              <a:rPr lang="en-US" sz="1400" dirty="0" err="1"/>
              <a:t>საშ</a:t>
            </a:r>
            <a:r>
              <a:rPr lang="en-US" sz="1400" dirty="0"/>
              <a:t>. </a:t>
            </a:r>
            <a:r>
              <a:rPr lang="en-US" sz="1400" dirty="0" smtClean="0"/>
              <a:t>23 </a:t>
            </a:r>
            <a:r>
              <a:rPr lang="en-US" sz="1400" dirty="0" err="1" smtClean="0"/>
              <a:t>პაციენტი</a:t>
            </a:r>
            <a:endParaRPr lang="en-US" sz="1400" dirty="0" smtClean="0"/>
          </a:p>
          <a:p>
            <a:pPr lvl="1"/>
            <a:r>
              <a:rPr lang="en-US" sz="1400" dirty="0" err="1" smtClean="0"/>
              <a:t>დაწესებულებაში</a:t>
            </a:r>
            <a:r>
              <a:rPr lang="en-US" sz="1400" dirty="0" smtClean="0"/>
              <a:t> </a:t>
            </a:r>
            <a:r>
              <a:rPr lang="en-US" sz="1400" dirty="0" err="1" smtClean="0"/>
              <a:t>ჩართული</a:t>
            </a:r>
            <a:r>
              <a:rPr lang="en-US" sz="1400" dirty="0" smtClean="0"/>
              <a:t> </a:t>
            </a:r>
            <a:r>
              <a:rPr lang="en-US" sz="1400" dirty="0" err="1" smtClean="0"/>
              <a:t>ორი</a:t>
            </a:r>
            <a:r>
              <a:rPr lang="en-US" sz="1400" dirty="0" smtClean="0"/>
              <a:t> </a:t>
            </a:r>
            <a:r>
              <a:rPr lang="en-US" sz="1400" dirty="0" err="1"/>
              <a:t>ოჯახის</a:t>
            </a:r>
            <a:r>
              <a:rPr lang="en-US" sz="1400" dirty="0"/>
              <a:t> </a:t>
            </a:r>
            <a:r>
              <a:rPr lang="en-US" sz="1400" dirty="0" err="1" smtClean="0"/>
              <a:t>ექიმი</a:t>
            </a:r>
            <a:r>
              <a:rPr lang="en-US" sz="1400" dirty="0" smtClean="0"/>
              <a:t>, </a:t>
            </a:r>
            <a:r>
              <a:rPr lang="en-US" sz="1400" dirty="0" err="1" smtClean="0"/>
              <a:t>ერთი</a:t>
            </a:r>
            <a:r>
              <a:rPr lang="en-US" sz="1400" dirty="0" smtClean="0"/>
              <a:t> </a:t>
            </a:r>
            <a:r>
              <a:rPr lang="en-US" sz="1400" dirty="0" err="1" smtClean="0"/>
              <a:t>ექიმს</a:t>
            </a:r>
            <a:r>
              <a:rPr lang="en-US" sz="1400" dirty="0" smtClean="0"/>
              <a:t> </a:t>
            </a:r>
            <a:r>
              <a:rPr lang="en-US" sz="1400" dirty="0" err="1" smtClean="0"/>
              <a:t>საშ</a:t>
            </a:r>
            <a:r>
              <a:rPr lang="en-US" sz="1400" dirty="0" smtClean="0"/>
              <a:t>. 13 </a:t>
            </a:r>
            <a:r>
              <a:rPr lang="en-US" sz="1400" dirty="0" err="1" smtClean="0"/>
              <a:t>ტუბ</a:t>
            </a:r>
            <a:r>
              <a:rPr lang="en-US" sz="1400" dirty="0" smtClean="0"/>
              <a:t> </a:t>
            </a:r>
            <a:r>
              <a:rPr lang="en-US" sz="1400" dirty="0" err="1" smtClean="0"/>
              <a:t>პაციენტი</a:t>
            </a:r>
            <a:endParaRPr lang="en-US" sz="1400" dirty="0" smtClean="0"/>
          </a:p>
          <a:p>
            <a:pPr lvl="1"/>
            <a:r>
              <a:rPr lang="en-US" sz="1400" dirty="0" err="1" smtClean="0"/>
              <a:t>სოფლის</a:t>
            </a:r>
            <a:r>
              <a:rPr lang="en-US" sz="1400" dirty="0" smtClean="0"/>
              <a:t> </a:t>
            </a:r>
            <a:r>
              <a:rPr lang="en-US" sz="1400" dirty="0" err="1" smtClean="0"/>
              <a:t>ექიმს</a:t>
            </a:r>
            <a:r>
              <a:rPr lang="en-US" sz="1400" dirty="0" smtClean="0"/>
              <a:t>  </a:t>
            </a:r>
            <a:r>
              <a:rPr lang="en-US" sz="1400" dirty="0" err="1" smtClean="0"/>
              <a:t>და</a:t>
            </a:r>
            <a:r>
              <a:rPr lang="en-US" sz="1400" dirty="0" smtClean="0"/>
              <a:t> </a:t>
            </a:r>
            <a:r>
              <a:rPr lang="en-US" sz="1400" dirty="0" err="1" smtClean="0"/>
              <a:t>ექთან</a:t>
            </a:r>
            <a:r>
              <a:rPr lang="en-US" sz="1400" dirty="0" err="1"/>
              <a:t>ს</a:t>
            </a:r>
            <a:r>
              <a:rPr lang="en-US" sz="1400" dirty="0" smtClean="0"/>
              <a:t> 2 </a:t>
            </a:r>
            <a:r>
              <a:rPr lang="en-US" sz="1400" dirty="0" err="1" smtClean="0"/>
              <a:t>ტუბ</a:t>
            </a:r>
            <a:r>
              <a:rPr lang="en-US" sz="1400" dirty="0" smtClean="0"/>
              <a:t> </a:t>
            </a:r>
            <a:r>
              <a:rPr lang="en-US" sz="1400" dirty="0" err="1" smtClean="0"/>
              <a:t>პაციენტი</a:t>
            </a:r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www.curatiofoundation.org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3DB53BD-F05D-F14D-86D2-62F2470A8728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08474"/>
              </p:ext>
            </p:extLst>
          </p:nvPr>
        </p:nvGraphicFramePr>
        <p:xfrm>
          <a:off x="347450" y="2243020"/>
          <a:ext cx="8602719" cy="24876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213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02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3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969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77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7465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377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823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7850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74260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პაციენტი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ბონუსის მოცულობა 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დაწესებულება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მენეჯერი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ფთიზიატრი</a:t>
                      </a:r>
                      <a:r>
                        <a:rPr lang="ka-GE" sz="1200" b="1" baseline="0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 (ერთ პირზე)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ოჯახის </a:t>
                      </a:r>
                      <a:r>
                        <a:rPr lang="ka-GE" sz="1200" b="1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ექიმი (ერთ პირზე)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DOT ექთანი/ სოფლის </a:t>
                      </a:r>
                      <a:r>
                        <a:rPr lang="ka-GE" sz="1200" b="1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ექთანი (ერთ პირზე)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1" dirty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სოფლის </a:t>
                      </a:r>
                      <a:r>
                        <a:rPr lang="ka-GE" sz="1200" b="1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  <a:ea typeface="Times New Roman"/>
                          <a:cs typeface="Times New Roman"/>
                        </a:rPr>
                        <a:t>ექიმი (ერთ პირზე)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5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365F9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ინტ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ქალაქი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7,300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778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518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881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380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484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74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სოფელი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NA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22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rgbClr val="365F9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სპეც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ქალაქი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13,700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1824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1140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816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259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13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365F9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სოფელი</a:t>
                      </a:r>
                      <a:endParaRPr lang="en-US" sz="1200" b="0" dirty="0">
                        <a:solidFill>
                          <a:srgbClr val="365F9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“—“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NA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57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52" y="4892965"/>
            <a:ext cx="79498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დათვლები</a:t>
            </a:r>
            <a:r>
              <a:rPr lang="en-US" sz="1200" dirty="0" smtClean="0"/>
              <a:t> </a:t>
            </a:r>
            <a:r>
              <a:rPr lang="en-US" sz="1200" dirty="0" err="1" smtClean="0"/>
              <a:t>გამოყვანილია</a:t>
            </a:r>
            <a:r>
              <a:rPr lang="en-US" sz="1200" dirty="0" smtClean="0"/>
              <a:t> 16 </a:t>
            </a:r>
            <a:r>
              <a:rPr lang="en-US" sz="1200" dirty="0" err="1" smtClean="0"/>
              <a:t>დაწესებულების</a:t>
            </a:r>
            <a:r>
              <a:rPr lang="en-US" sz="1200" dirty="0" smtClean="0"/>
              <a:t> </a:t>
            </a:r>
            <a:r>
              <a:rPr lang="en-US" sz="1200" dirty="0" err="1" smtClean="0"/>
              <a:t>გასაშუალობით</a:t>
            </a:r>
            <a:r>
              <a:rPr lang="en-US" sz="1200" dirty="0" smtClean="0"/>
              <a:t> </a:t>
            </a:r>
            <a:r>
              <a:rPr lang="en-US" sz="1200" dirty="0" err="1" smtClean="0"/>
              <a:t>და</a:t>
            </a:r>
            <a:r>
              <a:rPr lang="en-US" sz="1200" dirty="0" smtClean="0"/>
              <a:t> 2016 </a:t>
            </a:r>
            <a:r>
              <a:rPr lang="en-US" sz="1200" dirty="0" err="1" smtClean="0"/>
              <a:t>კოჰორტაზე</a:t>
            </a:r>
            <a:r>
              <a:rPr lang="en-US" sz="1200" dirty="0" smtClean="0"/>
              <a:t> </a:t>
            </a:r>
            <a:r>
              <a:rPr lang="en-US" sz="1200" dirty="0" err="1" smtClean="0"/>
              <a:t>დაყრდნობით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58358953"/>
      </p:ext>
    </p:extLst>
  </p:cSld>
  <p:clrMapOvr>
    <a:masterClrMapping/>
  </p:clrMapOvr>
</p:sld>
</file>

<file path=ppt/theme/theme1.xml><?xml version="1.0" encoding="utf-8"?>
<a:theme xmlns:a="http://schemas.openxmlformats.org/drawingml/2006/main" name="CIF Prezentation Template_ENG">
  <a:themeElements>
    <a:clrScheme name="Curatio">
      <a:dk1>
        <a:sysClr val="windowText" lastClr="000000"/>
      </a:dk1>
      <a:lt1>
        <a:sysClr val="window" lastClr="FFFFFF"/>
      </a:lt1>
      <a:dk2>
        <a:srgbClr val="3956AD"/>
      </a:dk2>
      <a:lt2>
        <a:srgbClr val="FFFFFF"/>
      </a:lt2>
      <a:accent1>
        <a:srgbClr val="3956AD"/>
      </a:accent1>
      <a:accent2>
        <a:srgbClr val="0A8787"/>
      </a:accent2>
      <a:accent3>
        <a:srgbClr val="FF0000"/>
      </a:accent3>
      <a:accent4>
        <a:srgbClr val="482058"/>
      </a:accent4>
      <a:accent5>
        <a:srgbClr val="003333"/>
      </a:accent5>
      <a:accent6>
        <a:srgbClr val="6666CC"/>
      </a:accent6>
      <a:hlink>
        <a:srgbClr val="3956AD"/>
      </a:hlink>
      <a:folHlink>
        <a:srgbClr val="0A8787"/>
      </a:folHlink>
    </a:clrScheme>
    <a:fontScheme name="Curat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CIF Prezentation Template_ENG.potx</Template>
  <TotalTime>9573</TotalTime>
  <Words>981</Words>
  <Application>Microsoft Office PowerPoint</Application>
  <PresentationFormat>On-screen Show (16:10)</PresentationFormat>
  <Paragraphs>253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CIF Prezentation Template_ENG</vt:lpstr>
      <vt:lpstr>Results4TB ტუბერკულოზის მკურნალობის გამოსავლის გასაუმჯობესებლად ინტერვენციის შემუშავება და შეფასება საქართველოში  ინტერვენციის კონცეფცია და ფინანსური გათვლები    მარტი 2018</vt:lpstr>
      <vt:lpstr>ინტერვენციის დეფინიცია </vt:lpstr>
      <vt:lpstr>ინტერვენციის 2 მოდელი</vt:lpstr>
      <vt:lpstr>ინტეგრირებული მოდელი </vt:lpstr>
      <vt:lpstr>სპეციალიზებული მოდელი </vt:lpstr>
      <vt:lpstr>ინტერვენციის ფინანსური გათვლები</vt:lpstr>
      <vt:lpstr>ინტერვენციის ფინანსური გათვლები</vt:lpstr>
      <vt:lpstr>ინტერვენციის ფინანსური გათვლები</vt:lpstr>
      <vt:lpstr>ინტერვენციის ფინანსური გათვლები</vt:lpstr>
      <vt:lpstr>გადახდის მექანიზმი</vt:lpstr>
      <vt:lpstr>ვერიფიკაცია</vt:lpstr>
      <vt:lpstr>PowerPoint Presentation</vt:lpstr>
      <vt:lpstr>დაწესებულებების შერჩევის პრინციპები (რანდომული შერჩევისთვის)</vt:lpstr>
      <vt:lpstr>ინტერვენციის ფინანსური საჭიროებები (ბონუსის მოცულობა)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RePack by Diakov</dc:creator>
  <cp:lastModifiedBy>Ia Kamarauli</cp:lastModifiedBy>
  <cp:revision>239</cp:revision>
  <dcterms:created xsi:type="dcterms:W3CDTF">2015-05-29T19:33:05Z</dcterms:created>
  <dcterms:modified xsi:type="dcterms:W3CDTF">2018-03-28T12:33:34Z</dcterms:modified>
</cp:coreProperties>
</file>