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84" r:id="rId4"/>
    <p:sldId id="258" r:id="rId5"/>
    <p:sldId id="285" r:id="rId6"/>
    <p:sldId id="259" r:id="rId7"/>
    <p:sldId id="261" r:id="rId8"/>
    <p:sldId id="260" r:id="rId9"/>
    <p:sldId id="275" r:id="rId10"/>
    <p:sldId id="276" r:id="rId11"/>
    <p:sldId id="277" r:id="rId12"/>
    <p:sldId id="278" r:id="rId13"/>
    <p:sldId id="279" r:id="rId14"/>
    <p:sldId id="262" r:id="rId15"/>
    <p:sldId id="264" r:id="rId16"/>
    <p:sldId id="263" r:id="rId17"/>
    <p:sldId id="267" r:id="rId18"/>
    <p:sldId id="265" r:id="rId19"/>
    <p:sldId id="268" r:id="rId20"/>
    <p:sldId id="269" r:id="rId21"/>
    <p:sldId id="270" r:id="rId22"/>
    <p:sldId id="280" r:id="rId23"/>
    <p:sldId id="281" r:id="rId24"/>
    <p:sldId id="282" r:id="rId25"/>
    <p:sldId id="271" r:id="rId26"/>
    <p:sldId id="272" r:id="rId27"/>
    <p:sldId id="273" r:id="rId28"/>
    <p:sldId id="283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45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91" autoAdjust="0"/>
    <p:restoredTop sz="94660"/>
  </p:normalViewPr>
  <p:slideViewPr>
    <p:cSldViewPr>
      <p:cViewPr varScale="1">
        <p:scale>
          <a:sx n="69" d="100"/>
          <a:sy n="6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Sheet1!$A$2:$A$9</c:f>
              <c:strCache>
                <c:ptCount val="8"/>
                <c:pt idx="0">
                  <c:v>Tbilisi</c:v>
                </c:pt>
                <c:pt idx="1">
                  <c:v>Imereti</c:v>
                </c:pt>
                <c:pt idx="2">
                  <c:v>Adjara</c:v>
                </c:pt>
                <c:pt idx="3">
                  <c:v>Guria</c:v>
                </c:pt>
                <c:pt idx="4">
                  <c:v>Shida kartli</c:v>
                </c:pt>
                <c:pt idx="5">
                  <c:v>Samegrelo</c:v>
                </c:pt>
                <c:pt idx="6">
                  <c:v>Kvemo kartli</c:v>
                </c:pt>
                <c:pt idx="7">
                  <c:v>Kakheti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17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1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elastography (GEL)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Sheet1!$B$2:$B$5</c:f>
              <c:numCache>
                <c:formatCode>General</c:formatCode>
                <c:ptCount val="4"/>
                <c:pt idx="0">
                  <c:v>480</c:v>
                </c:pt>
                <c:pt idx="1">
                  <c:v>500</c:v>
                </c:pt>
                <c:pt idx="2">
                  <c:v>479</c:v>
                </c:pt>
                <c:pt idx="3">
                  <c:v>369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A15-4AF6-9511-46E8FE7DD8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without elastography(GEL)</c:v>
                </c:pt>
              </c:strCache>
            </c:strRef>
          </c:tx>
          <c:spPr>
            <a:solidFill>
              <a:srgbClr val="F1450F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  <a:scene3d>
                <a:camera prst="orthographicFront"/>
                <a:lightRig rig="threePt" dir="t"/>
              </a:scene3d>
              <a:sp3d prstMaterial="dkEdge"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Sheet1!$A$2:$A$5</c:f>
              <c:numCache>
                <c:formatCode>General</c:formatCode>
                <c:ptCount val="4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</c:numCache>
            </c:numRef>
          </c:cat>
          <c:val>
            <c:numRef>
              <c:f>Sheet1!$C$2:$C$5</c:f>
              <c:numCache>
                <c:formatCode>General</c:formatCode>
                <c:ptCount val="4"/>
                <c:pt idx="0">
                  <c:v>400</c:v>
                </c:pt>
                <c:pt idx="1">
                  <c:v>420</c:v>
                </c:pt>
                <c:pt idx="2">
                  <c:v>399</c:v>
                </c:pt>
                <c:pt idx="3">
                  <c:v>289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EA15-4AF6-9511-46E8FE7DD8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86020736"/>
        <c:axId val="286022272"/>
        <c:axId val="0"/>
      </c:bar3DChart>
      <c:catAx>
        <c:axId val="2860207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86022272"/>
        <c:crosses val="autoZero"/>
        <c:auto val="1"/>
        <c:lblAlgn val="ctr"/>
        <c:lblOffset val="100"/>
        <c:noMultiLvlLbl val="0"/>
      </c:catAx>
      <c:valAx>
        <c:axId val="28602227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8602073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spPr>
    <a:scene3d>
      <a:camera prst="orthographicFront"/>
      <a:lightRig rig="threePt" dir="t"/>
    </a:scene3d>
    <a:sp3d>
      <a:bevelB w="114300" prst="artDeco"/>
    </a:sp3d>
  </c:spPr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ribavirin + interferon 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27000" h="88900" prst="softRound"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544</c:v>
                </c:pt>
                <c:pt idx="1">
                  <c:v>400</c:v>
                </c:pt>
                <c:pt idx="2">
                  <c:v>236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ribavirin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scene3d>
              <a:camera prst="orthographicFront"/>
              <a:lightRig rig="threePt" dir="t"/>
            </a:scene3d>
            <a:sp3d>
              <a:bevelT w="127000" h="88900" prst="artDeco"/>
            </a:sp3d>
          </c:spPr>
          <c:invertIfNegative val="0"/>
          <c:dLbls>
            <c:dLbl>
              <c:idx val="0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anchor="t" anchorCtr="0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anchor="t" anchorCtr="0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spPr>
                <a:solidFill>
                  <a:srgbClr val="FFFF00"/>
                </a:solidFill>
                <a:ln>
                  <a:noFill/>
                </a:ln>
                <a:effectLst/>
              </c:spPr>
              <c:txPr>
                <a:bodyPr anchor="t" anchorCtr="0"/>
                <a:lstStyle/>
                <a:p>
                  <a:pPr>
                    <a:defRPr/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535</c:v>
                </c:pt>
                <c:pt idx="1">
                  <c:v>391</c:v>
                </c:pt>
                <c:pt idx="2">
                  <c:v>222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without ribavirin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39700" h="101600" prst="artDeco"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156352"/>
        <c:axId val="185157888"/>
        <c:axId val="0"/>
      </c:bar3DChart>
      <c:catAx>
        <c:axId val="185156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57888"/>
        <c:crosses val="autoZero"/>
        <c:auto val="1"/>
        <c:lblAlgn val="ctr"/>
        <c:lblOffset val="100"/>
        <c:noMultiLvlLbl val="0"/>
      </c:catAx>
      <c:valAx>
        <c:axId val="185157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156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900287704421564"/>
          <c:y val="0.32537393782748031"/>
          <c:w val="0.24303061275994345"/>
          <c:h val="0.5097970480421661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volnurebale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164</c:v>
                </c:pt>
                <c:pt idx="1">
                  <c:v>120</c:v>
                </c:pt>
                <c:pt idx="2">
                  <c:v>71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380</c:v>
                </c:pt>
                <c:pt idx="1">
                  <c:v>280</c:v>
                </c:pt>
                <c:pt idx="2">
                  <c:v>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5632896"/>
        <c:axId val="85635456"/>
        <c:axId val="0"/>
      </c:bar3DChart>
      <c:catAx>
        <c:axId val="85632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635456"/>
        <c:crosses val="autoZero"/>
        <c:auto val="1"/>
        <c:lblAlgn val="ctr"/>
        <c:lblOffset val="100"/>
        <c:noMultiLvlLbl val="0"/>
      </c:catAx>
      <c:valAx>
        <c:axId val="85635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/>
            </a:pPr>
            <a:endParaRPr lang="en-US"/>
          </a:p>
        </c:txPr>
        <c:crossAx val="856328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881049868766407"/>
          <c:y val="0.43242477486117709"/>
          <c:w val="0.19322283464566928"/>
          <c:h val="0.2341107976654123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with ribavirin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677</c:v>
                </c:pt>
                <c:pt idx="1">
                  <c:v>493</c:v>
                </c:pt>
                <c:pt idx="2">
                  <c:v>286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with ribavirin + interferon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0</c:v>
                </c:pt>
                <c:pt idx="1">
                  <c:v>502</c:v>
                </c:pt>
                <c:pt idx="2">
                  <c:v>304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without ribavirin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277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6094976"/>
        <c:axId val="86096512"/>
        <c:axId val="0"/>
      </c:bar3DChart>
      <c:catAx>
        <c:axId val="860949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096512"/>
        <c:crosses val="autoZero"/>
        <c:auto val="1"/>
        <c:lblAlgn val="ctr"/>
        <c:lblOffset val="100"/>
        <c:noMultiLvlLbl val="0"/>
      </c:catAx>
      <c:valAx>
        <c:axId val="860965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609497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570991126109233"/>
          <c:y val="0.28909312815687344"/>
          <c:w val="0.2347662792150981"/>
          <c:h val="0.4729319488334942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vulnerable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203</c:v>
                </c:pt>
                <c:pt idx="1">
                  <c:v>147</c:v>
                </c:pt>
                <c:pt idx="2">
                  <c:v>85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other</c:v>
                </c:pt>
              </c:strCache>
            </c:strRef>
          </c:tx>
          <c:spPr>
            <a:solidFill>
              <a:srgbClr val="FF0000"/>
            </a:solidFill>
            <a:scene3d>
              <a:camera prst="orthographicFront"/>
              <a:lightRig rig="threePt" dir="t"/>
            </a:scene3d>
            <a:sp3d>
              <a:bevelT w="114300" prst="artDeco"/>
            </a:sp3d>
          </c:spPr>
          <c:invertIfNegative val="0"/>
          <c:dLbls>
            <c:spPr>
              <a:solidFill>
                <a:srgbClr val="FFFF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Sheet1!$A$2:$A$4</c:f>
              <c:numCache>
                <c:formatCode>General</c:formatCode>
                <c:ptCount val="3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474</c:v>
                </c:pt>
                <c:pt idx="1">
                  <c:v>348</c:v>
                </c:pt>
                <c:pt idx="2">
                  <c:v>200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85071488"/>
        <c:axId val="185143680"/>
        <c:axId val="0"/>
      </c:bar3DChart>
      <c:catAx>
        <c:axId val="1850714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85143680"/>
        <c:crosses val="autoZero"/>
        <c:auto val="1"/>
        <c:lblAlgn val="ctr"/>
        <c:lblOffset val="100"/>
        <c:noMultiLvlLbl val="0"/>
      </c:catAx>
      <c:valAx>
        <c:axId val="18514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8507148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3694B8-275F-4C15-9368-CB0262C679FA}" type="datetimeFigureOut">
              <a:rPr lang="en-US" smtClean="0"/>
              <a:t>3/6/2018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F0F17-D1EA-4249-8938-7E245A873E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387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4F0F17-D1EA-4249-8938-7E245A873ED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598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/>
          </p:cNvSpPr>
          <p:nvPr>
            <p:ph type="title"/>
          </p:nvPr>
        </p:nvSpPr>
        <p:spPr>
          <a:xfrm>
            <a:off x="1384102" y="107156"/>
            <a:ext cx="6858000" cy="1821656"/>
          </a:xfrm>
          <a:prstGeom prst="rect">
            <a:avLst/>
          </a:prstGeom>
        </p:spPr>
        <p:txBody>
          <a:bodyPr anchor="ctr"/>
          <a:lstStyle>
            <a:lvl1pPr>
              <a:tabLst>
                <a:tab pos="1044736" algn="l"/>
              </a:tabLst>
              <a:defRPr sz="4800"/>
            </a:lvl1pPr>
          </a:lstStyle>
          <a:p>
            <a:r>
              <a:t>Title Text</a:t>
            </a:r>
          </a:p>
        </p:txBody>
      </p:sp>
      <p:sp>
        <p:nvSpPr>
          <p:cNvPr id="65" name="Shape 65"/>
          <p:cNvSpPr>
            <a:spLocks noGrp="1"/>
          </p:cNvSpPr>
          <p:nvPr>
            <p:ph type="body" idx="1"/>
          </p:nvPr>
        </p:nvSpPr>
        <p:spPr>
          <a:xfrm>
            <a:off x="1384102" y="1928813"/>
            <a:ext cx="6858000" cy="4107656"/>
          </a:xfrm>
          <a:prstGeom prst="rect">
            <a:avLst/>
          </a:prstGeom>
        </p:spPr>
        <p:txBody>
          <a:bodyPr anchor="ctr"/>
          <a:lstStyle>
            <a:lvl1pPr marL="383963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00"/>
            </a:lvl1pPr>
            <a:lvl2pPr marL="767926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00"/>
            </a:lvl2pPr>
            <a:lvl3pPr marL="1151889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00"/>
            </a:lvl3pPr>
            <a:lvl4pPr marL="1535852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00"/>
            </a:lvl4pPr>
            <a:lvl5pPr marL="1919815" indent="-383963" algn="l">
              <a:spcBef>
                <a:spcPts val="3516"/>
              </a:spcBef>
              <a:buSzPct val="35000"/>
              <a:buBlip>
                <a:blip r:embed="rId3"/>
              </a:buBlip>
              <a:defRPr sz="2800"/>
            </a:lvl5pPr>
          </a:lstStyle>
          <a:p>
            <a:pPr>
              <a:defRPr>
                <a:effectLst/>
              </a:defRPr>
            </a:pPr>
            <a:r>
              <a:t>Body Level One</a:t>
            </a:r>
          </a:p>
          <a:p>
            <a:pPr lvl="1">
              <a:defRPr>
                <a:effectLst/>
              </a:defRPr>
            </a:pPr>
            <a:r>
              <a:t>Body Level Two</a:t>
            </a:r>
          </a:p>
          <a:p>
            <a:pPr lvl="2">
              <a:defRPr>
                <a:effectLst/>
              </a:defRPr>
            </a:pPr>
            <a:r>
              <a:t>Body Level Three</a:t>
            </a:r>
          </a:p>
          <a:p>
            <a:pPr lvl="3">
              <a:defRPr>
                <a:effectLst/>
              </a:defRPr>
            </a:pPr>
            <a:r>
              <a:t>Body Level Four</a:t>
            </a:r>
          </a:p>
          <a:p>
            <a:pPr lvl="4">
              <a:defRPr>
                <a:effectLst/>
              </a:defRPr>
            </a:pPr>
            <a:r>
              <a:t>Body Level Five</a:t>
            </a:r>
          </a:p>
        </p:txBody>
      </p:sp>
      <p:sp>
        <p:nvSpPr>
          <p:cNvPr id="66" name="Shape 6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8244013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1.ppt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Management of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HEPC</a:t>
            </a:r>
            <a: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ka-GE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rgbClr val="C00000"/>
                </a:solidFill>
              </a:rPr>
              <a:t>Decentralization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Ekaterine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b="1" dirty="0" err="1">
                <a:solidFill>
                  <a:schemeClr val="accent1">
                    <a:lumMod val="50000"/>
                  </a:schemeClr>
                </a:solidFill>
              </a:rPr>
              <a:t>Adamia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Head of Health Care Programs Division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March 2018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logo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88616" y="76201"/>
            <a:ext cx="2402984" cy="205740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6629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089422" y="160734"/>
            <a:ext cx="7500938" cy="1607344"/>
          </a:xfrm>
          <a:prstGeom prst="rect">
            <a:avLst/>
          </a:prstGeom>
        </p:spPr>
        <p:txBody>
          <a:bodyPr>
            <a:no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>
              <a:defRPr>
                <a:effectLst/>
              </a:defRPr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cost for patient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for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12 week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treatment monitoring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61355869"/>
              </p:ext>
            </p:extLst>
          </p:nvPr>
        </p:nvGraphicFramePr>
        <p:xfrm>
          <a:off x="838200" y="1768078"/>
          <a:ext cx="7620000" cy="45565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981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089422" y="160734"/>
            <a:ext cx="7500938" cy="1607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>
              <a:defRPr>
                <a:effectLst/>
              </a:defRPr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cost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</a:b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for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24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week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treatment monitoring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145719180"/>
              </p:ext>
            </p:extLst>
          </p:nvPr>
        </p:nvGraphicFramePr>
        <p:xfrm>
          <a:off x="762000" y="1928812"/>
          <a:ext cx="8001000" cy="4471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84955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1089422" y="160734"/>
            <a:ext cx="7500938" cy="1607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>
              <a:defRPr>
                <a:effectLst/>
              </a:defRPr>
            </a:pP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cost for patient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/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</a:b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for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24 </a:t>
            </a:r>
            <a:r>
              <a:rPr lang="en-US" sz="28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week </a:t>
            </a:r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treatment monitoring </a:t>
            </a:r>
            <a:endParaRPr sz="2800" b="1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238495841"/>
              </p:ext>
            </p:extLst>
          </p:nvPr>
        </p:nvGraphicFramePr>
        <p:xfrm>
          <a:off x="762000" y="1928812"/>
          <a:ext cx="7772400" cy="4395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5532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6858000" cy="910828"/>
          </a:xfrm>
        </p:spPr>
        <p:txBody>
          <a:bodyPr>
            <a:noAutofit/>
          </a:bodyPr>
          <a:lstStyle/>
          <a:p>
            <a:pPr algn="l"/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Didot"/>
              </a:rPr>
              <a:t>Diagnostic cost</a:t>
            </a:r>
            <a:br>
              <a:rPr lang="en-US" sz="28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  <a:sym typeface="Didot"/>
              </a:rPr>
            </a:br>
            <a:endParaRPr lang="en-US" sz="2800" b="1" dirty="0">
              <a:solidFill>
                <a:schemeClr val="accent1">
                  <a:lumMod val="50000"/>
                </a:schemeClr>
              </a:solidFill>
              <a:ea typeface="Calibri"/>
              <a:cs typeface="Calibri"/>
              <a:sym typeface="Dido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524000"/>
            <a:ext cx="7403902" cy="4107656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FF0000"/>
                </a:solidFill>
              </a:rPr>
              <a:t>SVR</a:t>
            </a:r>
            <a:r>
              <a:rPr lang="en-US" b="1" dirty="0">
                <a:solidFill>
                  <a:srgbClr val="002060"/>
                </a:solidFill>
              </a:rPr>
              <a:t> </a:t>
            </a:r>
            <a:r>
              <a:rPr lang="en-US" b="1" dirty="0" smtClean="0">
                <a:solidFill>
                  <a:srgbClr val="002060"/>
                </a:solidFill>
              </a:rPr>
              <a:t>test (HCV </a:t>
            </a:r>
            <a:r>
              <a:rPr lang="en-US" b="1" dirty="0">
                <a:solidFill>
                  <a:srgbClr val="002060"/>
                </a:solidFill>
              </a:rPr>
              <a:t>RNA + Physician consultation</a:t>
            </a:r>
            <a:r>
              <a:rPr lang="en-US" b="1" dirty="0" smtClean="0">
                <a:solidFill>
                  <a:srgbClr val="002060"/>
                </a:solidFill>
              </a:rPr>
              <a:t>) = </a:t>
            </a:r>
            <a:r>
              <a:rPr lang="en-US" b="1" dirty="0" smtClean="0">
                <a:solidFill>
                  <a:srgbClr val="FF0000"/>
                </a:solidFill>
              </a:rPr>
              <a:t>130 GEL 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002060"/>
                </a:solidFill>
                <a:effectLst/>
              </a:rPr>
              <a:t>     </a:t>
            </a:r>
            <a:r>
              <a:rPr lang="en-US" b="1" u="sng" dirty="0" smtClean="0">
                <a:solidFill>
                  <a:srgbClr val="FF0000"/>
                </a:solidFill>
                <a:effectLst/>
              </a:rPr>
              <a:t>Fully </a:t>
            </a:r>
            <a:r>
              <a:rPr lang="en-US" b="1" u="sng" dirty="0">
                <a:solidFill>
                  <a:srgbClr val="FF0000"/>
                </a:solidFill>
                <a:effectLst/>
              </a:rPr>
              <a:t>Funded by Government</a:t>
            </a:r>
            <a:endParaRPr lang="ka-GE" b="1" u="sng" dirty="0">
              <a:solidFill>
                <a:srgbClr val="FF0000"/>
              </a:solidFill>
              <a:effectLst/>
            </a:endParaRPr>
          </a:p>
          <a:p>
            <a:pPr marL="0" indent="0">
              <a:buNone/>
            </a:pP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933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Decentralization</a:t>
            </a:r>
            <a:br>
              <a:rPr lang="en-US" b="1" dirty="0" smtClean="0">
                <a:solidFill>
                  <a:srgbClr val="C00000"/>
                </a:solidFill>
              </a:rPr>
            </a:b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First Steps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existing regulations -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all in-patient facilities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conducting </a:t>
            </a:r>
            <a:r>
              <a:rPr lang="en-US" b="1" dirty="0">
                <a:solidFill>
                  <a:srgbClr val="C00000"/>
                </a:solidFill>
              </a:rPr>
              <a:t>HCV screening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hospital patients. </a:t>
            </a: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After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10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of march,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they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will have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an obligation to </a:t>
            </a:r>
            <a:r>
              <a:rPr lang="en-US" b="1" dirty="0">
                <a:solidFill>
                  <a:srgbClr val="C00000"/>
                </a:solidFill>
              </a:rPr>
              <a:t>conduct confirmatory testing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all HCV positive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patients.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6934200" y="5029200"/>
            <a:ext cx="1905000" cy="16002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3259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Decentralization</a:t>
            </a:r>
            <a:br>
              <a:rPr lang="en-US" b="1" dirty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regional laboratories 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NCDC;</a:t>
            </a: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The regional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units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the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NCDC;</a:t>
            </a:r>
          </a:p>
          <a:p>
            <a:pPr lvl="0"/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Public Health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Centers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;</a:t>
            </a:r>
            <a:endParaRPr lang="ka-G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0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Harm reduction sites;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 marL="0" lvl="0" indent="0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are obliged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to </a:t>
            </a:r>
            <a:r>
              <a:rPr lang="en-US" b="1" dirty="0">
                <a:solidFill>
                  <a:srgbClr val="C00000"/>
                </a:solidFill>
              </a:rPr>
              <a:t>conduct confirmatory testing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HCV positive patients;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>
            <a:off x="3352800" y="3657600"/>
            <a:ext cx="1143000" cy="1524000"/>
          </a:xfrm>
          <a:prstGeom prst="down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69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Blood Samples Transportation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Cross 3"/>
          <p:cNvSpPr/>
          <p:nvPr/>
        </p:nvSpPr>
        <p:spPr>
          <a:xfrm>
            <a:off x="609600" y="1295400"/>
            <a:ext cx="1828800" cy="1676400"/>
          </a:xfrm>
          <a:prstGeom prst="plu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Hospitals</a:t>
            </a:r>
            <a:endParaRPr lang="en-US" b="1" dirty="0"/>
          </a:p>
        </p:txBody>
      </p:sp>
      <p:sp>
        <p:nvSpPr>
          <p:cNvPr id="5" name="Rounded Rectangle 4"/>
          <p:cNvSpPr/>
          <p:nvPr/>
        </p:nvSpPr>
        <p:spPr>
          <a:xfrm>
            <a:off x="4419600" y="2895600"/>
            <a:ext cx="1828800" cy="20574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Lugar </a:t>
            </a:r>
            <a:r>
              <a:rPr lang="en-US" b="1" dirty="0" err="1" smtClean="0"/>
              <a:t>centre</a:t>
            </a:r>
            <a:endParaRPr lang="en-US" b="1" dirty="0"/>
          </a:p>
        </p:txBody>
      </p:sp>
      <p:sp>
        <p:nvSpPr>
          <p:cNvPr id="6" name="Rounded Rectangle 5"/>
          <p:cNvSpPr/>
          <p:nvPr/>
        </p:nvSpPr>
        <p:spPr>
          <a:xfrm>
            <a:off x="1981200" y="5105400"/>
            <a:ext cx="1981200" cy="1371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HEPC program providers</a:t>
            </a:r>
            <a:endParaRPr lang="en-US" b="1" dirty="0"/>
          </a:p>
        </p:txBody>
      </p:sp>
      <p:sp>
        <p:nvSpPr>
          <p:cNvPr id="7" name="Rounded Rectangle 6"/>
          <p:cNvSpPr/>
          <p:nvPr/>
        </p:nvSpPr>
        <p:spPr>
          <a:xfrm>
            <a:off x="609600" y="3429000"/>
            <a:ext cx="1981200" cy="1371600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vertical programs (safe blood, antenatal care </a:t>
            </a:r>
            <a:r>
              <a:rPr lang="en-US" b="1" dirty="0" err="1" smtClean="0"/>
              <a:t>etc</a:t>
            </a:r>
            <a:r>
              <a:rPr lang="en-US" b="1" dirty="0" smtClean="0"/>
              <a:t>) providers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6858000" y="1600200"/>
            <a:ext cx="1981200" cy="13716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NCDC </a:t>
            </a:r>
            <a:r>
              <a:rPr lang="en-US" b="1" dirty="0" smtClean="0"/>
              <a:t>Labs, Public Health </a:t>
            </a:r>
            <a:r>
              <a:rPr lang="en-US" b="1" dirty="0" err="1" smtClean="0"/>
              <a:t>Centres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781800" y="4876800"/>
            <a:ext cx="1981200" cy="13716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Harm reduction </a:t>
            </a:r>
            <a:r>
              <a:rPr lang="en-US" b="1" dirty="0" smtClean="0"/>
              <a:t>sites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3581400" y="990600"/>
            <a:ext cx="1981200" cy="13716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NCDC</a:t>
            </a:r>
            <a:endParaRPr lang="en-US" b="1" dirty="0"/>
          </a:p>
        </p:txBody>
      </p:sp>
      <p:cxnSp>
        <p:nvCxnSpPr>
          <p:cNvPr id="16" name="Straight Arrow Connector 15"/>
          <p:cNvCxnSpPr>
            <a:endCxn id="10" idx="1"/>
          </p:cNvCxnSpPr>
          <p:nvPr/>
        </p:nvCxnSpPr>
        <p:spPr>
          <a:xfrm flipV="1">
            <a:off x="2438400" y="1676400"/>
            <a:ext cx="1143000" cy="4572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3"/>
          </p:cNvCxnSpPr>
          <p:nvPr/>
        </p:nvCxnSpPr>
        <p:spPr>
          <a:xfrm flipV="1">
            <a:off x="2590800" y="1676400"/>
            <a:ext cx="990600" cy="24384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5" idx="0"/>
          </p:cNvCxnSpPr>
          <p:nvPr/>
        </p:nvCxnSpPr>
        <p:spPr>
          <a:xfrm>
            <a:off x="4572000" y="2362200"/>
            <a:ext cx="7620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6" idx="0"/>
            <a:endCxn id="5" idx="1"/>
          </p:cNvCxnSpPr>
          <p:nvPr/>
        </p:nvCxnSpPr>
        <p:spPr>
          <a:xfrm flipV="1">
            <a:off x="2971800" y="3924300"/>
            <a:ext cx="1447800" cy="1181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8" idx="1"/>
            <a:endCxn id="10" idx="3"/>
          </p:cNvCxnSpPr>
          <p:nvPr/>
        </p:nvCxnSpPr>
        <p:spPr>
          <a:xfrm flipH="1" flipV="1">
            <a:off x="5562600" y="1676400"/>
            <a:ext cx="12954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5334000" y="4953000"/>
            <a:ext cx="1447800" cy="609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0315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Information Flow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051" name="Picture 3" descr="C:\Users\Eka Adamia\AppData\Local\Microsoft\Windows\INetCache\IE\2V04W1G2\project-schedule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47" y="1828800"/>
            <a:ext cx="5251653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400" y="1661279"/>
            <a:ext cx="3200400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Screening registration</a:t>
            </a:r>
          </a:p>
          <a:p>
            <a:endParaRPr lang="en-US" dirty="0" smtClean="0"/>
          </a:p>
          <a:p>
            <a:endParaRPr lang="en-US" dirty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Screening results</a:t>
            </a:r>
          </a:p>
          <a:p>
            <a:r>
              <a:rPr lang="en-US" dirty="0" smtClean="0"/>
              <a:t>            </a:t>
            </a:r>
          </a:p>
          <a:p>
            <a:r>
              <a:rPr lang="en-US" sz="2800" b="1" dirty="0">
                <a:solidFill>
                  <a:srgbClr val="FF0000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    +           -</a:t>
            </a:r>
            <a:endParaRPr lang="en-US" sz="2800" b="1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b="1" dirty="0" smtClean="0">
              <a:solidFill>
                <a:srgbClr val="FF0000"/>
              </a:solidFill>
            </a:endParaRPr>
          </a:p>
          <a:p>
            <a:r>
              <a:rPr lang="en-US" b="1" dirty="0" smtClean="0">
                <a:solidFill>
                  <a:srgbClr val="FF0000"/>
                </a:solidFill>
              </a:rPr>
              <a:t>Blood Sample     stop tests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b="1" dirty="0" smtClean="0">
              <a:solidFill>
                <a:srgbClr val="C00000"/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Confirmatory test</a:t>
            </a:r>
          </a:p>
          <a:p>
            <a:r>
              <a:rPr lang="en-US" b="1" dirty="0" smtClean="0">
                <a:solidFill>
                  <a:srgbClr val="C00000"/>
                </a:solidFill>
              </a:rPr>
              <a:t>results</a:t>
            </a:r>
          </a:p>
          <a:p>
            <a:endParaRPr lang="en-US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85800" y="3048000"/>
            <a:ext cx="914400" cy="1295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600200" y="3048000"/>
            <a:ext cx="990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2819400" y="1905000"/>
            <a:ext cx="1143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438400" y="2971800"/>
            <a:ext cx="16002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438400" y="5562600"/>
            <a:ext cx="1524000" cy="0"/>
          </a:xfrm>
          <a:prstGeom prst="straightConnector1">
            <a:avLst/>
          </a:prstGeom>
          <a:ln w="762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5181600" y="1214735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</a:t>
            </a:r>
            <a:r>
              <a:rPr lang="en-US" sz="2400" b="1" dirty="0" smtClean="0">
                <a:solidFill>
                  <a:srgbClr val="C00000"/>
                </a:solidFill>
              </a:rPr>
              <a:t>SCREENING MODULE!</a:t>
            </a:r>
            <a:endParaRPr 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21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Patient Surveillance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From 1 of march 2018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, The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relevant units of the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NCDC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Public Health Centers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are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obliged to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ensure surveillance of HCV positive patients revealed by confirmatory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testing and other needed diagnostic tests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06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Pilot Projects (1)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“</a:t>
            </a:r>
            <a:r>
              <a:rPr lang="en-US" b="1" dirty="0">
                <a:solidFill>
                  <a:srgbClr val="FF0000"/>
                </a:solidFill>
              </a:rPr>
              <a:t>Integrating HCV screening and simplified treatment services in primary healthcare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” – project of the Infectious Diseases, AIDS and Clinical Immunology Research Center, which aims to eliminate barriers and improve engagement in the entire continuum of HCV care;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0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Goal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Goal Elimination of HCV by ensuring prevention, diagnostics and treatment of the disease </a:t>
            </a:r>
            <a:endParaRPr lang="ka-G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Targets </a:t>
            </a:r>
            <a:endParaRPr lang="ka-G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C00000"/>
                </a:solidFill>
              </a:rPr>
              <a:t>90-95-95 </a:t>
            </a:r>
            <a:endParaRPr lang="ka-GE" b="1" dirty="0" smtClean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By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</a:rPr>
              <a:t>2020 </a:t>
            </a:r>
            <a:endParaRPr lang="ka-GE" b="1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90</a:t>
            </a:r>
            <a:r>
              <a:rPr lang="en-US" b="1" dirty="0">
                <a:solidFill>
                  <a:srgbClr val="C00000"/>
                </a:solidFill>
              </a:rPr>
              <a:t>%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of people living with HCV are diagnosed </a:t>
            </a:r>
            <a:endParaRPr lang="ka-GE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95%</a:t>
            </a:r>
            <a:r>
              <a:rPr lang="ka-GE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those diagnosed are treated </a:t>
            </a:r>
            <a:endParaRPr lang="ka-GE" dirty="0" smtClean="0">
              <a:solidFill>
                <a:schemeClr val="tx2">
                  <a:lumMod val="50000"/>
                </a:schemeClr>
              </a:solidFill>
            </a:endParaRPr>
          </a:p>
          <a:p>
            <a:pPr>
              <a:buClr>
                <a:schemeClr val="accent1">
                  <a:lumMod val="50000"/>
                </a:schemeClr>
              </a:buClr>
              <a:buFont typeface="Wingdings" panose="05000000000000000000" pitchFamily="2" charset="2"/>
              <a:buChar char="v"/>
            </a:pPr>
            <a:r>
              <a:rPr lang="en-US" b="1" dirty="0" smtClean="0">
                <a:solidFill>
                  <a:srgbClr val="C00000"/>
                </a:solidFill>
              </a:rPr>
              <a:t>95%</a:t>
            </a:r>
            <a:r>
              <a:rPr lang="ka-GE" b="1" dirty="0" smtClean="0">
                <a:solidFill>
                  <a:srgbClr val="C00000"/>
                </a:solidFill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of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</a:rPr>
              <a:t>those treated are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cured</a:t>
            </a:r>
            <a:endParaRPr lang="ka-GE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3480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Pilot Projects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(2)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ka-GE" dirty="0" smtClean="0">
                <a:solidFill>
                  <a:schemeClr val="accent1">
                    <a:lumMod val="50000"/>
                  </a:schemeClr>
                </a:solidFill>
              </a:rPr>
              <a:t>,,</a:t>
            </a:r>
            <a:r>
              <a:rPr lang="ka-GE" b="1" dirty="0">
                <a:solidFill>
                  <a:srgbClr val="FF0000"/>
                </a:solidFill>
              </a:rPr>
              <a:t>Simplifing pre-treatment diagnostic tests and treatment monitoring process in the Hepatitic C Elimination Project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”  - Project of Clinics “Mrcheveli” and “NeoLab”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755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Pilot Projects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(3)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en-US" dirty="0" smtClean="0"/>
          </a:p>
          <a:p>
            <a:pPr lvl="0"/>
            <a:endParaRPr lang="en-US" dirty="0"/>
          </a:p>
          <a:p>
            <a:pPr lvl="0"/>
            <a:r>
              <a:rPr lang="ka-GE" b="1" dirty="0" smtClean="0">
                <a:solidFill>
                  <a:srgbClr val="FF0000"/>
                </a:solidFill>
              </a:rPr>
              <a:t>FIND’s </a:t>
            </a:r>
            <a:r>
              <a:rPr lang="ka-GE" b="1" dirty="0">
                <a:solidFill>
                  <a:srgbClr val="FF0000"/>
                </a:solidFill>
              </a:rPr>
              <a:t>Head Start Project</a:t>
            </a:r>
            <a:r>
              <a:rPr lang="ka-GE" dirty="0">
                <a:solidFill>
                  <a:schemeClr val="accent1">
                    <a:lumMod val="50000"/>
                  </a:schemeClr>
                </a:solidFill>
              </a:rPr>
              <a:t>, which aims to scale up effective diagnosis and linkage to care of  PWIDs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through harm reduction sites. 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272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Pilot Projects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sz="3500" b="1" dirty="0">
                <a:solidFill>
                  <a:srgbClr val="FF0000"/>
                </a:solidFill>
              </a:rPr>
              <a:t>Integration of HCV, TB and HIV Detection at PHC </a:t>
            </a:r>
            <a:r>
              <a:rPr lang="en-US" sz="3500" b="1" dirty="0">
                <a:solidFill>
                  <a:srgbClr val="FF0000"/>
                </a:solidFill>
              </a:rPr>
              <a:t>level</a:t>
            </a:r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To </a:t>
            </a:r>
            <a:r>
              <a:rPr lang="en-US" dirty="0"/>
              <a:t>Develop the sustainable local public-private partnership for effective integration of TB/HIC/HCV </a:t>
            </a:r>
            <a:r>
              <a:rPr lang="en-US" dirty="0" smtClean="0"/>
              <a:t>screening and early disease detection</a:t>
            </a:r>
            <a:r>
              <a:rPr lang="en-US" dirty="0"/>
              <a:t>;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To </a:t>
            </a:r>
            <a:r>
              <a:rPr lang="en-US" dirty="0"/>
              <a:t>strengthen PHC through development of integrated TB/HIC/HCV screening model with </a:t>
            </a:r>
            <a:r>
              <a:rPr lang="en-US" dirty="0" smtClean="0"/>
              <a:t>detailed protocol</a:t>
            </a:r>
            <a:r>
              <a:rPr lang="en-US" dirty="0"/>
              <a:t>; </a:t>
            </a:r>
            <a:endParaRPr lang="en-US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en-US" dirty="0" smtClean="0"/>
              <a:t>To </a:t>
            </a:r>
            <a:r>
              <a:rPr lang="en-US" dirty="0"/>
              <a:t>map the service providers at the regional level and establish effective referral systems to </a:t>
            </a:r>
            <a:r>
              <a:rPr lang="en-US" dirty="0" smtClean="0"/>
              <a:t>specialized clinics</a:t>
            </a:r>
            <a:r>
              <a:rPr lang="en-US" dirty="0"/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2657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Main principles/tasks of decentralization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en-US" b="1" dirty="0">
                <a:solidFill>
                  <a:srgbClr val="FF0000"/>
                </a:solidFill>
              </a:rPr>
              <a:t>Integrating HCV screening and simplified treatment services </a:t>
            </a:r>
            <a:r>
              <a:rPr lang="en-US" b="1" dirty="0" smtClean="0">
                <a:solidFill>
                  <a:srgbClr val="FF0000"/>
                </a:solidFill>
              </a:rPr>
              <a:t>in: </a:t>
            </a:r>
          </a:p>
          <a:p>
            <a:pPr marL="0" lvl="0" indent="0" algn="just">
              <a:buNone/>
            </a:pPr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Primary healthcare centers (minimum one on each municipalities)</a:t>
            </a: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Harm reduction centers (minimum one in Tbilisi, one in Batumi and one in Zugdidi)</a:t>
            </a:r>
          </a:p>
          <a:p>
            <a:pPr lvl="0" algn="just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Hospitals </a:t>
            </a:r>
          </a:p>
          <a:p>
            <a:pPr lvl="0" algn="just"/>
            <a:endParaRPr lang="en-US" b="1" dirty="0" smtClean="0">
              <a:solidFill>
                <a:srgbClr val="FF0000"/>
              </a:solidFill>
            </a:endParaRPr>
          </a:p>
          <a:p>
            <a:pPr lvl="0" algn="just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19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</a:rPr>
              <a:t>Main principles/tasks of decentralization</a:t>
            </a:r>
            <a:endParaRPr lang="en-US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n-US" dirty="0">
                <a:solidFill>
                  <a:srgbClr val="C00000"/>
                </a:solidFill>
              </a:rPr>
              <a:t>Simplified Treatment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and Diagnostics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guidelines/</a:t>
            </a:r>
            <a:r>
              <a:rPr lang="en-US" dirty="0" smtClean="0">
                <a:solidFill>
                  <a:srgbClr val="C00000"/>
                </a:solidFill>
              </a:rPr>
              <a:t>algorithms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 reasonable minimum </a:t>
            </a:r>
            <a:r>
              <a:rPr lang="en-US" dirty="0">
                <a:solidFill>
                  <a:srgbClr val="C00000"/>
                </a:solidFill>
              </a:rPr>
              <a:t>criteria required for facilities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provide services to HCV patients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Initial and Continued </a:t>
            </a:r>
            <a:r>
              <a:rPr lang="en-US" dirty="0">
                <a:solidFill>
                  <a:srgbClr val="C00000"/>
                </a:solidFill>
              </a:rPr>
              <a:t>Training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for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PHC, Hospital staff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Develop necessary </a:t>
            </a:r>
            <a:r>
              <a:rPr lang="en-US" dirty="0">
                <a:solidFill>
                  <a:srgbClr val="C00000"/>
                </a:solidFill>
              </a:rPr>
              <a:t>information systems or modules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to support decentralization projects (harm reduction sites, PHC etc.) into </a:t>
            </a:r>
            <a:r>
              <a:rPr lang="en-US" dirty="0" err="1">
                <a:solidFill>
                  <a:schemeClr val="accent1">
                    <a:lumMod val="50000"/>
                  </a:schemeClr>
                </a:solidFill>
              </a:rPr>
              <a:t>Elim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-C data base </a:t>
            </a:r>
          </a:p>
          <a:p>
            <a:pPr marL="0" lv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397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305799" cy="868362"/>
          </a:xfrm>
        </p:spPr>
        <p:txBody>
          <a:bodyPr/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Decentralization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Project (Regions)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1219200"/>
            <a:ext cx="8305799" cy="5105400"/>
          </a:xfrm>
        </p:spPr>
      </p:pic>
      <p:sp>
        <p:nvSpPr>
          <p:cNvPr id="9" name="Flowchart: Connector 8"/>
          <p:cNvSpPr/>
          <p:nvPr/>
        </p:nvSpPr>
        <p:spPr>
          <a:xfrm>
            <a:off x="56388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65532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64770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5943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54864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57912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6096000" y="52578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7162800" y="45720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8" name="Flowchart: Connector 17"/>
          <p:cNvSpPr/>
          <p:nvPr/>
        </p:nvSpPr>
        <p:spPr>
          <a:xfrm>
            <a:off x="7086600" y="3810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lowchart: Connector 18"/>
          <p:cNvSpPr/>
          <p:nvPr/>
        </p:nvSpPr>
        <p:spPr>
          <a:xfrm>
            <a:off x="6781800" y="4114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lowchart: Connector 19"/>
          <p:cNvSpPr/>
          <p:nvPr/>
        </p:nvSpPr>
        <p:spPr>
          <a:xfrm>
            <a:off x="71628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67818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7772400" y="4648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7620000" y="5181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7924800" y="5562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7086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Action Button: Home 25">
            <a:hlinkClick r:id="" action="ppaction://hlinkshowjump?jump=firstslide" highlightClick="1"/>
          </p:cNvPr>
          <p:cNvSpPr/>
          <p:nvPr/>
        </p:nvSpPr>
        <p:spPr>
          <a:xfrm>
            <a:off x="5257800" y="35814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7" name="Action Button: Home 26">
            <a:hlinkClick r:id="" action="ppaction://hlinkshowjump?jump=firstslide" highlightClick="1"/>
          </p:cNvPr>
          <p:cNvSpPr/>
          <p:nvPr/>
        </p:nvSpPr>
        <p:spPr>
          <a:xfrm>
            <a:off x="4876800" y="38100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28" name="Flowchart: Connector 27"/>
          <p:cNvSpPr/>
          <p:nvPr/>
        </p:nvSpPr>
        <p:spPr>
          <a:xfrm>
            <a:off x="5410200" y="3962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48768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Flowchart: Connector 29"/>
          <p:cNvSpPr/>
          <p:nvPr/>
        </p:nvSpPr>
        <p:spPr>
          <a:xfrm>
            <a:off x="5181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lowchart: Connector 30"/>
          <p:cNvSpPr/>
          <p:nvPr/>
        </p:nvSpPr>
        <p:spPr>
          <a:xfrm>
            <a:off x="4495800" y="4724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lowchart: Connector 31"/>
          <p:cNvSpPr/>
          <p:nvPr/>
        </p:nvSpPr>
        <p:spPr>
          <a:xfrm>
            <a:off x="48006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lowchart: Connector 32"/>
          <p:cNvSpPr/>
          <p:nvPr/>
        </p:nvSpPr>
        <p:spPr>
          <a:xfrm>
            <a:off x="41148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3581400" y="4876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4724400" y="5334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Flowchart: Connector 35"/>
          <p:cNvSpPr/>
          <p:nvPr/>
        </p:nvSpPr>
        <p:spPr>
          <a:xfrm>
            <a:off x="4343400" y="5486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4724400" y="5715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5943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6019800" y="3429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6324600" y="4343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59436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Action Button: Home 41">
            <a:hlinkClick r:id="" action="ppaction://hlinkshowjump?jump=firstslide" highlightClick="1"/>
          </p:cNvPr>
          <p:cNvSpPr/>
          <p:nvPr/>
        </p:nvSpPr>
        <p:spPr>
          <a:xfrm>
            <a:off x="3276600" y="37338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3" name="Action Button: Home 42">
            <a:hlinkClick r:id="" action="ppaction://hlinkshowjump?jump=firstslide" highlightClick="1"/>
          </p:cNvPr>
          <p:cNvSpPr/>
          <p:nvPr/>
        </p:nvSpPr>
        <p:spPr>
          <a:xfrm>
            <a:off x="4495800" y="36576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4" name="Action Button: Home 43">
            <a:hlinkClick r:id="" action="ppaction://hlinkshowjump?jump=firstslide" highlightClick="1"/>
          </p:cNvPr>
          <p:cNvSpPr/>
          <p:nvPr/>
        </p:nvSpPr>
        <p:spPr>
          <a:xfrm>
            <a:off x="3810000" y="43434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5" name="Action Button: Home 44">
            <a:hlinkClick r:id="" action="ppaction://hlinkshowjump?jump=firstslide" highlightClick="1"/>
          </p:cNvPr>
          <p:cNvSpPr/>
          <p:nvPr/>
        </p:nvSpPr>
        <p:spPr>
          <a:xfrm>
            <a:off x="4343400" y="40386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6" name="Flowchart: Connector 45"/>
          <p:cNvSpPr/>
          <p:nvPr/>
        </p:nvSpPr>
        <p:spPr>
          <a:xfrm>
            <a:off x="3429000" y="3505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Flowchart: Connector 46"/>
          <p:cNvSpPr/>
          <p:nvPr/>
        </p:nvSpPr>
        <p:spPr>
          <a:xfrm>
            <a:off x="3733800" y="3581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Flowchart: Connector 47"/>
          <p:cNvSpPr/>
          <p:nvPr/>
        </p:nvSpPr>
        <p:spPr>
          <a:xfrm>
            <a:off x="4267200" y="3733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Flowchart: Connector 48"/>
          <p:cNvSpPr/>
          <p:nvPr/>
        </p:nvSpPr>
        <p:spPr>
          <a:xfrm>
            <a:off x="3962400" y="3733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lowchart: Connector 49"/>
          <p:cNvSpPr/>
          <p:nvPr/>
        </p:nvSpPr>
        <p:spPr>
          <a:xfrm>
            <a:off x="3581400" y="4419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lowchart: Connector 50"/>
          <p:cNvSpPr/>
          <p:nvPr/>
        </p:nvSpPr>
        <p:spPr>
          <a:xfrm>
            <a:off x="3352800" y="4038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Flowchart: Connector 51"/>
          <p:cNvSpPr/>
          <p:nvPr/>
        </p:nvSpPr>
        <p:spPr>
          <a:xfrm>
            <a:off x="4419600" y="4343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Flowchart: Connector 52"/>
          <p:cNvSpPr/>
          <p:nvPr/>
        </p:nvSpPr>
        <p:spPr>
          <a:xfrm>
            <a:off x="41910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Flowchart: Connector 53"/>
          <p:cNvSpPr/>
          <p:nvPr/>
        </p:nvSpPr>
        <p:spPr>
          <a:xfrm>
            <a:off x="36576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lowchart: Connector 55"/>
          <p:cNvSpPr/>
          <p:nvPr/>
        </p:nvSpPr>
        <p:spPr>
          <a:xfrm>
            <a:off x="3429000" y="4267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Flowchart: Connector 56"/>
          <p:cNvSpPr/>
          <p:nvPr/>
        </p:nvSpPr>
        <p:spPr>
          <a:xfrm>
            <a:off x="36576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Flowchart: Connector 57"/>
          <p:cNvSpPr/>
          <p:nvPr/>
        </p:nvSpPr>
        <p:spPr>
          <a:xfrm>
            <a:off x="3733800" y="3810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lowchart: Connector 58"/>
          <p:cNvSpPr/>
          <p:nvPr/>
        </p:nvSpPr>
        <p:spPr>
          <a:xfrm>
            <a:off x="41148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Flowchart: Connector 59"/>
          <p:cNvSpPr/>
          <p:nvPr/>
        </p:nvSpPr>
        <p:spPr>
          <a:xfrm>
            <a:off x="3124200" y="4114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Flowchart: Connector 60"/>
          <p:cNvSpPr/>
          <p:nvPr/>
        </p:nvSpPr>
        <p:spPr>
          <a:xfrm>
            <a:off x="3657600" y="2971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Flowchart: Connector 61"/>
          <p:cNvSpPr/>
          <p:nvPr/>
        </p:nvSpPr>
        <p:spPr>
          <a:xfrm>
            <a:off x="4114800" y="2819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Flowchart: Connector 62"/>
          <p:cNvSpPr/>
          <p:nvPr/>
        </p:nvSpPr>
        <p:spPr>
          <a:xfrm>
            <a:off x="4038600" y="3276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Flowchart: Connector 63"/>
          <p:cNvSpPr/>
          <p:nvPr/>
        </p:nvSpPr>
        <p:spPr>
          <a:xfrm>
            <a:off x="4572000" y="3200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Action Button: Home 64">
            <a:hlinkClick r:id="" action="ppaction://hlinkshowjump?jump=firstslide" highlightClick="1"/>
          </p:cNvPr>
          <p:cNvSpPr/>
          <p:nvPr/>
        </p:nvSpPr>
        <p:spPr>
          <a:xfrm>
            <a:off x="2971800" y="23622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6" name="Action Button: Home 65">
            <a:hlinkClick r:id="" action="ppaction://hlinkshowjump?jump=firstslide" highlightClick="1"/>
          </p:cNvPr>
          <p:cNvSpPr/>
          <p:nvPr/>
        </p:nvSpPr>
        <p:spPr>
          <a:xfrm>
            <a:off x="2895600" y="3124200"/>
            <a:ext cx="3048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67" name="Flowchart: Connector 66"/>
          <p:cNvSpPr/>
          <p:nvPr/>
        </p:nvSpPr>
        <p:spPr>
          <a:xfrm>
            <a:off x="3810000" y="2590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Flowchart: Connector 67"/>
          <p:cNvSpPr/>
          <p:nvPr/>
        </p:nvSpPr>
        <p:spPr>
          <a:xfrm>
            <a:off x="2743200" y="2667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Flowchart: Connector 68"/>
          <p:cNvSpPr/>
          <p:nvPr/>
        </p:nvSpPr>
        <p:spPr>
          <a:xfrm>
            <a:off x="3505200" y="2514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Flowchart: Connector 69"/>
          <p:cNvSpPr/>
          <p:nvPr/>
        </p:nvSpPr>
        <p:spPr>
          <a:xfrm>
            <a:off x="3048000" y="2819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Flowchart: Connector 70"/>
          <p:cNvSpPr/>
          <p:nvPr/>
        </p:nvSpPr>
        <p:spPr>
          <a:xfrm>
            <a:off x="2667000" y="3276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Flowchart: Connector 71"/>
          <p:cNvSpPr/>
          <p:nvPr/>
        </p:nvSpPr>
        <p:spPr>
          <a:xfrm>
            <a:off x="3276600" y="3200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lowchart: Connector 72"/>
          <p:cNvSpPr/>
          <p:nvPr/>
        </p:nvSpPr>
        <p:spPr>
          <a:xfrm>
            <a:off x="25146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lowchart: Connector 73"/>
          <p:cNvSpPr/>
          <p:nvPr/>
        </p:nvSpPr>
        <p:spPr>
          <a:xfrm>
            <a:off x="2895600" y="38862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Flowchart: Connector 74"/>
          <p:cNvSpPr/>
          <p:nvPr/>
        </p:nvSpPr>
        <p:spPr>
          <a:xfrm>
            <a:off x="2743200" y="2895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Action Button: Home 75">
            <a:hlinkClick r:id="" action="ppaction://hlinkshowjump?jump=firstslide" highlightClick="1"/>
          </p:cNvPr>
          <p:cNvSpPr/>
          <p:nvPr/>
        </p:nvSpPr>
        <p:spPr>
          <a:xfrm>
            <a:off x="2514600" y="41148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7" name="Action Button: Home 76">
            <a:hlinkClick r:id="" action="ppaction://hlinkshowjump?jump=firstslide" highlightClick="1"/>
          </p:cNvPr>
          <p:cNvSpPr/>
          <p:nvPr/>
        </p:nvSpPr>
        <p:spPr>
          <a:xfrm>
            <a:off x="3200400" y="44196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78" name="Flowchart: Connector 77"/>
          <p:cNvSpPr/>
          <p:nvPr/>
        </p:nvSpPr>
        <p:spPr>
          <a:xfrm>
            <a:off x="2819400" y="4191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Flowchart: Connector 78"/>
          <p:cNvSpPr/>
          <p:nvPr/>
        </p:nvSpPr>
        <p:spPr>
          <a:xfrm>
            <a:off x="2743200" y="44958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Flowchart: Connector 79"/>
          <p:cNvSpPr/>
          <p:nvPr/>
        </p:nvSpPr>
        <p:spPr>
          <a:xfrm>
            <a:off x="2971800" y="4572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Action Button: Home 80">
            <a:hlinkClick r:id="" action="ppaction://hlinkshowjump?jump=firstslide" highlightClick="1"/>
          </p:cNvPr>
          <p:cNvSpPr/>
          <p:nvPr/>
        </p:nvSpPr>
        <p:spPr>
          <a:xfrm>
            <a:off x="2514600" y="46482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2" name="Action Button: Home 81">
            <a:hlinkClick r:id="" action="ppaction://hlinkshowjump?jump=firstslide" highlightClick="1"/>
          </p:cNvPr>
          <p:cNvSpPr/>
          <p:nvPr/>
        </p:nvSpPr>
        <p:spPr>
          <a:xfrm>
            <a:off x="3200400" y="5105400"/>
            <a:ext cx="228600" cy="2286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83" name="Flowchart: Connector 82"/>
          <p:cNvSpPr/>
          <p:nvPr/>
        </p:nvSpPr>
        <p:spPr>
          <a:xfrm>
            <a:off x="22098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Flowchart: Connector 83"/>
          <p:cNvSpPr/>
          <p:nvPr/>
        </p:nvSpPr>
        <p:spPr>
          <a:xfrm>
            <a:off x="2438400" y="5181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Flowchart: Connector 84"/>
          <p:cNvSpPr/>
          <p:nvPr/>
        </p:nvSpPr>
        <p:spPr>
          <a:xfrm>
            <a:off x="2438400" y="4953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Flowchart: Connector 85"/>
          <p:cNvSpPr/>
          <p:nvPr/>
        </p:nvSpPr>
        <p:spPr>
          <a:xfrm>
            <a:off x="26670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lowchart: Connector 86"/>
          <p:cNvSpPr/>
          <p:nvPr/>
        </p:nvSpPr>
        <p:spPr>
          <a:xfrm>
            <a:off x="2895600" y="5105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Flowchart: Connector 87"/>
          <p:cNvSpPr/>
          <p:nvPr/>
        </p:nvSpPr>
        <p:spPr>
          <a:xfrm>
            <a:off x="3048000" y="49530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Flowchart: Connector 88"/>
          <p:cNvSpPr/>
          <p:nvPr/>
        </p:nvSpPr>
        <p:spPr>
          <a:xfrm>
            <a:off x="2819400" y="47244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Flowchart: Connector 89"/>
          <p:cNvSpPr/>
          <p:nvPr/>
        </p:nvSpPr>
        <p:spPr>
          <a:xfrm>
            <a:off x="3200400" y="4800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447800" y="61722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dirty="0" smtClean="0"/>
              <a:t> </a:t>
            </a:r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service-provider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1" name="Action Button: Home 90">
            <a:hlinkClick r:id="" action="ppaction://hlinkshowjump?jump=firstslide" highlightClick="1"/>
          </p:cNvPr>
          <p:cNvSpPr/>
          <p:nvPr/>
        </p:nvSpPr>
        <p:spPr>
          <a:xfrm>
            <a:off x="1066800" y="6172200"/>
            <a:ext cx="609600" cy="381000"/>
          </a:xfrm>
          <a:prstGeom prst="actionButtonHom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92" name="Flowchart: Connector 91"/>
          <p:cNvSpPr/>
          <p:nvPr/>
        </p:nvSpPr>
        <p:spPr>
          <a:xfrm>
            <a:off x="3886200" y="6324600"/>
            <a:ext cx="152400" cy="1524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191000" y="6248400"/>
            <a:ext cx="1676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accent1">
                    <a:lumMod val="50000"/>
                  </a:schemeClr>
                </a:solidFill>
              </a:rPr>
              <a:t>new C - centers</a:t>
            </a:r>
            <a:endParaRPr lang="en-US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310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Decentralization Project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(Tbilisi)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4929" y="1600200"/>
            <a:ext cx="6614142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3352800" y="4800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3505200" y="4114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Home 5">
            <a:hlinkClick r:id="" action="ppaction://hlinkshowjump?jump=firstslide" highlightClick="1"/>
          </p:cNvPr>
          <p:cNvSpPr/>
          <p:nvPr/>
        </p:nvSpPr>
        <p:spPr>
          <a:xfrm>
            <a:off x="3886200" y="5562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Home 6">
            <a:hlinkClick r:id="" action="ppaction://hlinkshowjump?jump=firstslide" highlightClick="1"/>
          </p:cNvPr>
          <p:cNvSpPr/>
          <p:nvPr/>
        </p:nvSpPr>
        <p:spPr>
          <a:xfrm>
            <a:off x="4495800" y="4648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ction Button: Home 7">
            <a:hlinkClick r:id="" action="ppaction://hlinkshowjump?jump=firstslide" highlightClick="1"/>
          </p:cNvPr>
          <p:cNvSpPr/>
          <p:nvPr/>
        </p:nvSpPr>
        <p:spPr>
          <a:xfrm>
            <a:off x="4800600" y="5410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ction Button: Home 8">
            <a:hlinkClick r:id="" action="ppaction://hlinkshowjump?jump=firstslide" highlightClick="1"/>
          </p:cNvPr>
          <p:cNvSpPr/>
          <p:nvPr/>
        </p:nvSpPr>
        <p:spPr>
          <a:xfrm>
            <a:off x="5486400" y="51054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ction Button: Home 9">
            <a:hlinkClick r:id="" action="ppaction://hlinkshowjump?jump=firstslide" highlightClick="1"/>
          </p:cNvPr>
          <p:cNvSpPr/>
          <p:nvPr/>
        </p:nvSpPr>
        <p:spPr>
          <a:xfrm>
            <a:off x="5791200" y="3886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6705600" y="5334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Home 11">
            <a:hlinkClick r:id="" action="ppaction://hlinkshowjump?jump=firstslide" highlightClick="1"/>
          </p:cNvPr>
          <p:cNvSpPr/>
          <p:nvPr/>
        </p:nvSpPr>
        <p:spPr>
          <a:xfrm>
            <a:off x="7010400" y="4191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6629400" y="3505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Action Button: Home 13">
            <a:hlinkClick r:id="" action="ppaction://hlinkshowjump?jump=firstslide" highlightClick="1"/>
          </p:cNvPr>
          <p:cNvSpPr/>
          <p:nvPr/>
        </p:nvSpPr>
        <p:spPr>
          <a:xfrm>
            <a:off x="2667000" y="3429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3429000" y="2209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Home 15">
            <a:hlinkClick r:id="" action="ppaction://hlinkshowjump?jump=firstslide" highlightClick="1"/>
          </p:cNvPr>
          <p:cNvSpPr/>
          <p:nvPr/>
        </p:nvSpPr>
        <p:spPr>
          <a:xfrm>
            <a:off x="2209800" y="2286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Home 16">
            <a:hlinkClick r:id="" action="ppaction://hlinkshowjump?jump=firstslide" highlightClick="1"/>
          </p:cNvPr>
          <p:cNvSpPr/>
          <p:nvPr/>
        </p:nvSpPr>
        <p:spPr>
          <a:xfrm>
            <a:off x="5562600" y="3124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Home 17">
            <a:hlinkClick r:id="" action="ppaction://hlinkshowjump?jump=firstslide" highlightClick="1"/>
          </p:cNvPr>
          <p:cNvSpPr/>
          <p:nvPr/>
        </p:nvSpPr>
        <p:spPr>
          <a:xfrm>
            <a:off x="4876800" y="38100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ction Button: Home 18">
            <a:hlinkClick r:id="" action="ppaction://hlinkshowjump?jump=firstslide" highlightClick="1"/>
          </p:cNvPr>
          <p:cNvSpPr/>
          <p:nvPr/>
        </p:nvSpPr>
        <p:spPr>
          <a:xfrm>
            <a:off x="2514600" y="50292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4572000" y="29718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lowchart: Connector 20"/>
          <p:cNvSpPr/>
          <p:nvPr/>
        </p:nvSpPr>
        <p:spPr>
          <a:xfrm>
            <a:off x="2743200" y="26670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lowchart: Connector 21"/>
          <p:cNvSpPr/>
          <p:nvPr/>
        </p:nvSpPr>
        <p:spPr>
          <a:xfrm>
            <a:off x="3962400" y="31242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lowchart: Connector 22"/>
          <p:cNvSpPr/>
          <p:nvPr/>
        </p:nvSpPr>
        <p:spPr>
          <a:xfrm>
            <a:off x="5029200" y="3276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lowchart: Connector 23"/>
          <p:cNvSpPr/>
          <p:nvPr/>
        </p:nvSpPr>
        <p:spPr>
          <a:xfrm>
            <a:off x="3276600" y="34290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lowchart: Connector 24"/>
          <p:cNvSpPr/>
          <p:nvPr/>
        </p:nvSpPr>
        <p:spPr>
          <a:xfrm>
            <a:off x="4305300" y="39624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lowchart: Connector 25"/>
          <p:cNvSpPr/>
          <p:nvPr/>
        </p:nvSpPr>
        <p:spPr>
          <a:xfrm>
            <a:off x="6096000" y="3276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lowchart: Connector 26"/>
          <p:cNvSpPr/>
          <p:nvPr/>
        </p:nvSpPr>
        <p:spPr>
          <a:xfrm>
            <a:off x="3962400" y="46101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lowchart: Connector 27"/>
          <p:cNvSpPr/>
          <p:nvPr/>
        </p:nvSpPr>
        <p:spPr>
          <a:xfrm>
            <a:off x="5181600" y="45339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lowchart: Connector 28"/>
          <p:cNvSpPr/>
          <p:nvPr/>
        </p:nvSpPr>
        <p:spPr>
          <a:xfrm>
            <a:off x="6096000" y="54864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0" name="Flowchart: Connector 29"/>
          <p:cNvSpPr/>
          <p:nvPr/>
        </p:nvSpPr>
        <p:spPr>
          <a:xfrm>
            <a:off x="6477000" y="46101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1219200" y="6324600"/>
            <a:ext cx="381000" cy="381000"/>
          </a:xfrm>
          <a:prstGeom prst="actionButtonHome">
            <a:avLst/>
          </a:prstGeom>
          <a:solidFill>
            <a:schemeClr val="bg1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1600200" y="6324600"/>
            <a:ext cx="2019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Service provider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3" name="Flowchart: Connector 32"/>
          <p:cNvSpPr/>
          <p:nvPr/>
        </p:nvSpPr>
        <p:spPr>
          <a:xfrm>
            <a:off x="4343400" y="6324600"/>
            <a:ext cx="381000" cy="342900"/>
          </a:xfrm>
          <a:prstGeom prst="flowChartConnector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4762500" y="6324600"/>
            <a:ext cx="19431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New C centers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5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Patient referral system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C:\Users\Eka Adamia\AppData\Local\Microsoft\Windows\INetCache\IE\E36AF76S\green-home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3657600"/>
            <a:ext cx="2209608" cy="22860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8" name="TextBox 7"/>
          <p:cNvSpPr txBox="1"/>
          <p:nvPr/>
        </p:nvSpPr>
        <p:spPr>
          <a:xfrm>
            <a:off x="685800" y="4507468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FIB4&lt;1,45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429000" y="2782669"/>
            <a:ext cx="1315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FIB4&gt;1,45</a:t>
            </a:r>
            <a:endParaRPr lang="en-US" b="1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37" name="Picture 13" descr="C:\Users\Eka Adamia\AppData\Local\Microsoft\Windows\INetCache\IE\YTKA553P\weight_lifting_cartoon_m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686176"/>
            <a:ext cx="3276600" cy="2886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Eka Adamia\AppData\Local\Microsoft\Windows\INetCache\IE\D8HIO12E\paro-AL-old-man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65944"/>
            <a:ext cx="1676400" cy="222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Elbow Connector 13"/>
          <p:cNvCxnSpPr/>
          <p:nvPr/>
        </p:nvCxnSpPr>
        <p:spPr>
          <a:xfrm>
            <a:off x="457200" y="3733800"/>
            <a:ext cx="2667000" cy="1257300"/>
          </a:xfrm>
          <a:prstGeom prst="bentConnector3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4648200" y="5441950"/>
            <a:ext cx="914400" cy="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7196199" y="2362200"/>
            <a:ext cx="0" cy="1371600"/>
          </a:xfrm>
          <a:prstGeom prst="straightConnector1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/>
          <p:nvPr/>
        </p:nvCxnSpPr>
        <p:spPr>
          <a:xfrm flipV="1">
            <a:off x="3972560" y="2576060"/>
            <a:ext cx="1513840" cy="1310140"/>
          </a:xfrm>
          <a:prstGeom prst="bentConnector3">
            <a:avLst/>
          </a:prstGeom>
          <a:ln w="76200"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0" name="Picture 16" descr="C:\Users\Eka Adamia\AppData\Local\Microsoft\Windows\INetCache\IE\D8HIO12E\hospital-908436_960_720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14400"/>
            <a:ext cx="33909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201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en-US" dirty="0" smtClean="0"/>
          </a:p>
          <a:p>
            <a:pPr marL="0" indent="0" algn="just">
              <a:buNone/>
            </a:pPr>
            <a:endParaRPr lang="en-US" dirty="0"/>
          </a:p>
          <a:p>
            <a:pPr marL="0" indent="0" algn="just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Thank you for your attention!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466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6984385"/>
              </p:ext>
            </p:extLst>
          </p:nvPr>
        </p:nvGraphicFramePr>
        <p:xfrm>
          <a:off x="-37004" y="762000"/>
          <a:ext cx="9213599" cy="518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Presentation" r:id="rId3" imgW="6094497" imgH="3427427" progId="PowerPoint.Show.12">
                  <p:embed/>
                </p:oleObj>
              </mc:Choice>
              <mc:Fallback>
                <p:oleObj name="Presentation" r:id="rId3" imgW="6094497" imgH="3427427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37004" y="762000"/>
                        <a:ext cx="9213599" cy="5181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66441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Challenges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/>
          </a:bodyPr>
          <a:lstStyle/>
          <a:p>
            <a:pPr algn="just"/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Declined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enrollment in the treatment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program</a:t>
            </a:r>
          </a:p>
          <a:p>
            <a:pPr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Limited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provider capacity and a scarcity of treatment centers in some geographic  and especially in rural areas </a:t>
            </a:r>
            <a:endParaRPr lang="en-US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lvl="1" algn="just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Increase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from 4 sites (launch of the program in April 2015) to 31 sites by October, 2017 </a:t>
            </a:r>
          </a:p>
        </p:txBody>
      </p:sp>
    </p:spTree>
    <p:extLst>
      <p:ext uri="{BB962C8B-B14F-4D97-AF65-F5344CB8AC3E}">
        <p14:creationId xmlns:p14="http://schemas.microsoft.com/office/powerpoint/2010/main" val="1458688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Service provider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79865"/>
              </p:ext>
            </p:extLst>
          </p:nvPr>
        </p:nvGraphicFramePr>
        <p:xfrm>
          <a:off x="76200" y="1295400"/>
          <a:ext cx="86106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33779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Objectives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Increase </a:t>
            </a:r>
            <a:r>
              <a:rPr lang="en-US" b="1" dirty="0" smtClean="0">
                <a:solidFill>
                  <a:srgbClr val="C00000"/>
                </a:solidFill>
              </a:rPr>
              <a:t>geographical accessibility</a:t>
            </a:r>
            <a:endParaRPr lang="en-US" b="1" dirty="0">
              <a:solidFill>
                <a:srgbClr val="C00000"/>
              </a:solidFill>
            </a:endParaRPr>
          </a:p>
          <a:p>
            <a:pPr marL="0" indent="0" algn="just">
              <a:buNone/>
            </a:pPr>
            <a:endParaRPr lang="en-US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decentralization 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of screening, care and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tre</a:t>
            </a: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atment services</a:t>
            </a:r>
          </a:p>
          <a:p>
            <a:endParaRPr lang="ka-GE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b="1" dirty="0" smtClean="0">
                <a:solidFill>
                  <a:srgbClr val="C00000"/>
                </a:solidFill>
              </a:rPr>
              <a:t>Increase </a:t>
            </a:r>
            <a:r>
              <a:rPr lang="en-US" b="1" dirty="0">
                <a:solidFill>
                  <a:srgbClr val="C00000"/>
                </a:solidFill>
              </a:rPr>
              <a:t>financial </a:t>
            </a:r>
            <a:r>
              <a:rPr lang="en-US" b="1" dirty="0" smtClean="0">
                <a:solidFill>
                  <a:srgbClr val="C00000"/>
                </a:solidFill>
              </a:rPr>
              <a:t>accessibility</a:t>
            </a:r>
          </a:p>
          <a:p>
            <a:pPr marL="0" indent="0">
              <a:buNone/>
            </a:pP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simplified diagnostics algorithms</a:t>
            </a:r>
            <a:endParaRPr lang="ka-GE" b="1" dirty="0">
              <a:solidFill>
                <a:schemeClr val="accent1">
                  <a:lumMod val="50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</a:rPr>
              <a:t>Minimize cost </a:t>
            </a:r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of diagnostic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03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Diagnostic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algorithm</a:t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</a:b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First confirmatory test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610600" cy="536416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b="1" dirty="0" smtClean="0">
                <a:solidFill>
                  <a:srgbClr val="C00000"/>
                </a:solidFill>
              </a:rPr>
              <a:t>Before 1.12.17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895600" y="1219200"/>
            <a:ext cx="2057400" cy="14478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24200" y="1563469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HCV RNA  PCR </a:t>
            </a:r>
            <a:r>
              <a:rPr lang="fr-FR" b="1" dirty="0">
                <a:solidFill>
                  <a:schemeClr val="bg1"/>
                </a:solidFill>
              </a:rPr>
              <a:t>Quantitative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514600" y="3392269"/>
            <a:ext cx="1676400" cy="11797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81000" y="3392269"/>
            <a:ext cx="1676400" cy="11797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724400" y="3392268"/>
            <a:ext cx="1600200" cy="1179732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743700" y="3392269"/>
            <a:ext cx="1714500" cy="1179731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670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HCV RNA  </a:t>
            </a:r>
            <a:r>
              <a:rPr lang="fr-FR" b="1" dirty="0" smtClean="0">
                <a:solidFill>
                  <a:schemeClr val="bg1"/>
                </a:solidFill>
              </a:rPr>
              <a:t>Quantitative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3657600"/>
            <a:ext cx="1333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HCV RNA  </a:t>
            </a:r>
            <a:r>
              <a:rPr lang="fr-FR" b="1" dirty="0">
                <a:solidFill>
                  <a:schemeClr val="bg1"/>
                </a:solidFill>
              </a:rPr>
              <a:t>Qualitative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657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dirty="0">
                <a:solidFill>
                  <a:schemeClr val="bg1"/>
                </a:solidFill>
              </a:rPr>
              <a:t>HCV RNA  </a:t>
            </a:r>
            <a:r>
              <a:rPr lang="fr-FR" dirty="0" err="1">
                <a:solidFill>
                  <a:schemeClr val="bg1"/>
                </a:solidFill>
              </a:rPr>
              <a:t>Genexpert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00" y="3657600"/>
            <a:ext cx="1485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Core Ag testing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105400" y="1447800"/>
            <a:ext cx="1676400" cy="99059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Cost -110 GEL</a:t>
            </a:r>
            <a:endParaRPr lang="en-US" b="1" dirty="0"/>
          </a:p>
        </p:txBody>
      </p:sp>
      <p:sp>
        <p:nvSpPr>
          <p:cNvPr id="15" name="Oval 14"/>
          <p:cNvSpPr/>
          <p:nvPr/>
        </p:nvSpPr>
        <p:spPr>
          <a:xfrm>
            <a:off x="6915150" y="1447800"/>
            <a:ext cx="1924050" cy="99059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Co-payment – 77/33 GEL</a:t>
            </a:r>
            <a:endParaRPr lang="en-US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52400" y="2643757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C00000"/>
                </a:solidFill>
              </a:rPr>
              <a:t>After 1.12.17</a:t>
            </a:r>
          </a:p>
        </p:txBody>
      </p:sp>
      <p:sp>
        <p:nvSpPr>
          <p:cNvPr id="17" name="Oval 16"/>
          <p:cNvSpPr/>
          <p:nvPr/>
        </p:nvSpPr>
        <p:spPr>
          <a:xfrm>
            <a:off x="1676400" y="5105400"/>
            <a:ext cx="2057400" cy="1143000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Cost – 60 Gel</a:t>
            </a:r>
          </a:p>
        </p:txBody>
      </p:sp>
      <p:sp>
        <p:nvSpPr>
          <p:cNvPr id="18" name="Oval 17"/>
          <p:cNvSpPr/>
          <p:nvPr/>
        </p:nvSpPr>
        <p:spPr>
          <a:xfrm>
            <a:off x="4572000" y="4953000"/>
            <a:ext cx="2971800" cy="12954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Co-payment – </a:t>
            </a:r>
            <a:r>
              <a:rPr lang="en-US" sz="3600" b="1" dirty="0"/>
              <a:t>0</a:t>
            </a:r>
            <a:r>
              <a:rPr lang="en-US" sz="2400" b="1" dirty="0"/>
              <a:t> GEL</a:t>
            </a:r>
          </a:p>
        </p:txBody>
      </p:sp>
      <p:cxnSp>
        <p:nvCxnSpPr>
          <p:cNvPr id="20" name="Straight Arrow Connector 19"/>
          <p:cNvCxnSpPr>
            <a:endCxn id="14" idx="2"/>
          </p:cNvCxnSpPr>
          <p:nvPr/>
        </p:nvCxnSpPr>
        <p:spPr>
          <a:xfrm>
            <a:off x="4953000" y="1943099"/>
            <a:ext cx="15240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endCxn id="15" idx="2"/>
          </p:cNvCxnSpPr>
          <p:nvPr/>
        </p:nvCxnSpPr>
        <p:spPr>
          <a:xfrm>
            <a:off x="6781800" y="1943099"/>
            <a:ext cx="133350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endCxn id="17" idx="0"/>
          </p:cNvCxnSpPr>
          <p:nvPr/>
        </p:nvCxnSpPr>
        <p:spPr>
          <a:xfrm>
            <a:off x="1219200" y="4572000"/>
            <a:ext cx="14859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2705100" y="4572000"/>
            <a:ext cx="6477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>
            <a:off x="2705100" y="4572000"/>
            <a:ext cx="281940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17" idx="0"/>
          </p:cNvCxnSpPr>
          <p:nvPr/>
        </p:nvCxnSpPr>
        <p:spPr>
          <a:xfrm flipH="1">
            <a:off x="2705100" y="4572000"/>
            <a:ext cx="4895850" cy="533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7" idx="6"/>
            <a:endCxn id="18" idx="2"/>
          </p:cNvCxnSpPr>
          <p:nvPr/>
        </p:nvCxnSpPr>
        <p:spPr>
          <a:xfrm flipV="1">
            <a:off x="3733800" y="5600700"/>
            <a:ext cx="83820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006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ea typeface="Calibri"/>
                <a:cs typeface="Calibri"/>
              </a:rPr>
              <a:t>Diagnostic before treatment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8231845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7447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>
            <a:spLocks noGrp="1"/>
          </p:cNvSpPr>
          <p:nvPr>
            <p:ph type="title"/>
          </p:nvPr>
        </p:nvSpPr>
        <p:spPr>
          <a:xfrm>
            <a:off x="838200" y="160734"/>
            <a:ext cx="8153400" cy="160734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584200">
              <a:tabLst/>
              <a:defRPr sz="4800">
                <a:solidFill>
                  <a:srgbClr val="176A53"/>
                </a:solidFill>
                <a:latin typeface="Didot"/>
                <a:ea typeface="Didot"/>
                <a:cs typeface="Didot"/>
                <a:sym typeface="Didot"/>
              </a:defRPr>
            </a:lvl1pPr>
          </a:lstStyle>
          <a:p>
            <a:pPr algn="ctr">
              <a:defRPr>
                <a:effectLst/>
              </a:defRPr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Diagnostic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for </a:t>
            </a:r>
            <a:r>
              <a:rPr lang="en-US" sz="3200" b="1" dirty="0">
                <a:solidFill>
                  <a:srgbClr val="C00000"/>
                </a:solidFill>
                <a:latin typeface="+mj-lt"/>
                <a:ea typeface="Calibri"/>
                <a:cs typeface="Calibri"/>
              </a:rPr>
              <a:t>12 week </a:t>
            </a: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+mj-lt"/>
                <a:ea typeface="Calibri"/>
                <a:cs typeface="Calibri"/>
              </a:rPr>
              <a:t>treatment monitoring </a:t>
            </a:r>
            <a:endParaRPr sz="3200" b="1" dirty="0">
              <a:solidFill>
                <a:schemeClr val="accent1">
                  <a:lumMod val="50000"/>
                </a:schemeClr>
              </a:solidFill>
              <a:latin typeface="+mj-lt"/>
              <a:ea typeface="Calibri"/>
              <a:cs typeface="Calibri"/>
            </a:endParaRPr>
          </a:p>
        </p:txBody>
      </p:sp>
      <p:graphicFrame>
        <p:nvGraphicFramePr>
          <p:cNvPr id="2" name="Chart 1"/>
          <p:cNvGraphicFramePr/>
          <p:nvPr>
            <p:extLst>
              <p:ext uri="{D42A27DB-BD31-4B8C-83A1-F6EECF244321}">
                <p14:modId xmlns:p14="http://schemas.microsoft.com/office/powerpoint/2010/main" val="3688006664"/>
              </p:ext>
            </p:extLst>
          </p:nvPr>
        </p:nvGraphicFramePr>
        <p:xfrm>
          <a:off x="838200" y="1768078"/>
          <a:ext cx="7924800" cy="46327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8772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" grpId="0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LinenBook">
    <a:dk1>
      <a:srgbClr val="363929"/>
    </a:dk1>
    <a:lt1>
      <a:srgbClr val="181039"/>
    </a:lt1>
    <a:dk2>
      <a:srgbClr val="5C5C5C"/>
    </a:dk2>
    <a:lt2>
      <a:srgbClr val="E0E0E0"/>
    </a:lt2>
    <a:accent1>
      <a:srgbClr val="768893"/>
    </a:accent1>
    <a:accent2>
      <a:srgbClr val="81914E"/>
    </a:accent2>
    <a:accent3>
      <a:srgbClr val="CCA156"/>
    </a:accent3>
    <a:accent4>
      <a:srgbClr val="AD6D3D"/>
    </a:accent4>
    <a:accent5>
      <a:srgbClr val="A5322E"/>
    </a:accent5>
    <a:accent6>
      <a:srgbClr val="705A64"/>
    </a:accent6>
    <a:hlink>
      <a:srgbClr val="0000FF"/>
    </a:hlink>
    <a:folHlink>
      <a:srgbClr val="FF00FF"/>
    </a:folHlink>
  </a:clrScheme>
  <a:fontScheme name="LinenBook">
    <a:majorFont>
      <a:latin typeface="Optima"/>
      <a:ea typeface="Optima"/>
      <a:cs typeface="Optima"/>
    </a:majorFont>
    <a:minorFont>
      <a:latin typeface="Optima"/>
      <a:ea typeface="Optima"/>
      <a:cs typeface="Optima"/>
    </a:minorFont>
  </a:fontScheme>
  <a:fmtScheme name="LinenBoo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6.xml><?xml version="1.0" encoding="utf-8"?>
<a:themeOverride xmlns:a="http://schemas.openxmlformats.org/drawingml/2006/main">
  <a:clrScheme name="LinenBook">
    <a:dk1>
      <a:srgbClr val="363929"/>
    </a:dk1>
    <a:lt1>
      <a:srgbClr val="181039"/>
    </a:lt1>
    <a:dk2>
      <a:srgbClr val="5C5C5C"/>
    </a:dk2>
    <a:lt2>
      <a:srgbClr val="E0E0E0"/>
    </a:lt2>
    <a:accent1>
      <a:srgbClr val="768893"/>
    </a:accent1>
    <a:accent2>
      <a:srgbClr val="81914E"/>
    </a:accent2>
    <a:accent3>
      <a:srgbClr val="CCA156"/>
    </a:accent3>
    <a:accent4>
      <a:srgbClr val="AD6D3D"/>
    </a:accent4>
    <a:accent5>
      <a:srgbClr val="A5322E"/>
    </a:accent5>
    <a:accent6>
      <a:srgbClr val="705A64"/>
    </a:accent6>
    <a:hlink>
      <a:srgbClr val="0000FF"/>
    </a:hlink>
    <a:folHlink>
      <a:srgbClr val="FF00FF"/>
    </a:folHlink>
  </a:clrScheme>
  <a:fontScheme name="LinenBook">
    <a:majorFont>
      <a:latin typeface="Optima"/>
      <a:ea typeface="Optima"/>
      <a:cs typeface="Optima"/>
    </a:majorFont>
    <a:minorFont>
      <a:latin typeface="Optima"/>
      <a:ea typeface="Optima"/>
      <a:cs typeface="Optima"/>
    </a:minorFont>
  </a:fontScheme>
  <a:fmtScheme name="LinenBook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29999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4999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/>
      </a:effectStyle>
      <a:effectStyle>
        <a:effectLst/>
      </a:effectStyle>
      <a:effectStyle>
        <a:effectLst/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1219</TotalTime>
  <Words>657</Words>
  <Application>Microsoft Office PowerPoint</Application>
  <PresentationFormat>On-screen Show (4:3)</PresentationFormat>
  <Paragraphs>132</Paragraphs>
  <Slides>28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Office Theme</vt:lpstr>
      <vt:lpstr>Microsoft PowerPoint Presentation</vt:lpstr>
      <vt:lpstr>Management of HEPC Decentralization</vt:lpstr>
      <vt:lpstr>Goal</vt:lpstr>
      <vt:lpstr>PowerPoint Presentation</vt:lpstr>
      <vt:lpstr>Challenges</vt:lpstr>
      <vt:lpstr>Service provider</vt:lpstr>
      <vt:lpstr>Objectives</vt:lpstr>
      <vt:lpstr>Diagnostic algorithm First confirmatory test</vt:lpstr>
      <vt:lpstr>Diagnostic before treatment</vt:lpstr>
      <vt:lpstr>Diagnostic for 12 week treatment monitoring </vt:lpstr>
      <vt:lpstr>Diagnostic cost for patient Diagnostic for 12 week treatment monitoring </vt:lpstr>
      <vt:lpstr>Diagnostic cost Diagnostic for 24 week treatment monitoring </vt:lpstr>
      <vt:lpstr>Diagnostic cost for patient  Diagnostic for 24 week treatment monitoring </vt:lpstr>
      <vt:lpstr>Diagnostic cost </vt:lpstr>
      <vt:lpstr>Decentralization First Steps</vt:lpstr>
      <vt:lpstr>Decentralization First Steps</vt:lpstr>
      <vt:lpstr>Blood Samples Transportation</vt:lpstr>
      <vt:lpstr>Information Flow</vt:lpstr>
      <vt:lpstr>Patient Surveillance</vt:lpstr>
      <vt:lpstr>Pilot Projects (1)</vt:lpstr>
      <vt:lpstr>Pilot Projects (2)</vt:lpstr>
      <vt:lpstr>Pilot Projects (3)</vt:lpstr>
      <vt:lpstr>Pilot Projects (4)</vt:lpstr>
      <vt:lpstr>Main principles/tasks of decentralization</vt:lpstr>
      <vt:lpstr>Main principles/tasks of decentralization</vt:lpstr>
      <vt:lpstr>Decentralization Project (Regions)</vt:lpstr>
      <vt:lpstr>Decentralization Project (Tbilisi)</vt:lpstr>
      <vt:lpstr>Patient referral system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 ჰეპატიტის მართვა</dc:title>
  <dc:creator>Eka Adamia</dc:creator>
  <cp:lastModifiedBy>Eka Adamia</cp:lastModifiedBy>
  <cp:revision>55</cp:revision>
  <dcterms:created xsi:type="dcterms:W3CDTF">2006-08-16T00:00:00Z</dcterms:created>
  <dcterms:modified xsi:type="dcterms:W3CDTF">2018-03-07T00:12:10Z</dcterms:modified>
</cp:coreProperties>
</file>