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1" r:id="rId1"/>
  </p:sldMasterIdLst>
  <p:sldIdLst>
    <p:sldId id="256" r:id="rId2"/>
    <p:sldId id="265" r:id="rId3"/>
    <p:sldId id="257" r:id="rId4"/>
    <p:sldId id="258" r:id="rId5"/>
    <p:sldId id="259" r:id="rId6"/>
    <p:sldId id="266" r:id="rId7"/>
    <p:sldId id="269" r:id="rId8"/>
    <p:sldId id="270" r:id="rId9"/>
    <p:sldId id="271" r:id="rId10"/>
    <p:sldId id="272" r:id="rId11"/>
    <p:sldId id="273" r:id="rId12"/>
    <p:sldId id="275" r:id="rId13"/>
    <p:sldId id="274" r:id="rId14"/>
    <p:sldId id="276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3AC0"/>
    <a:srgbClr val="CCEC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ბიუჯეტი</c:v>
                </c:pt>
              </c:strCache>
            </c:strRef>
          </c:tx>
          <c:spPr>
            <a:solidFill>
              <a:srgbClr val="873AC0"/>
            </a:solidFill>
            <a:scene3d>
              <a:camera prst="orthographicFront"/>
              <a:lightRig rig="threePt" dir="t"/>
            </a:scene3d>
            <a:sp3d>
              <a:bevelT prst="convex"/>
            </a:sp3d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4388500</c:v>
                </c:pt>
                <c:pt idx="1">
                  <c:v>4800000</c:v>
                </c:pt>
                <c:pt idx="2">
                  <c:v>5000000</c:v>
                </c:pt>
                <c:pt idx="3">
                  <c:v>7000000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რეალური ხარჯი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scene3d>
              <a:camera prst="orthographicFront"/>
              <a:lightRig rig="threePt" dir="t"/>
            </a:scene3d>
            <a:sp3d>
              <a:bevelT prst="convex"/>
            </a:sp3d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4190563</c:v>
                </c:pt>
                <c:pt idx="1">
                  <c:v>4244900</c:v>
                </c:pt>
                <c:pt idx="2">
                  <c:v>4782901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55161856"/>
        <c:axId val="51314688"/>
        <c:axId val="0"/>
      </c:bar3DChart>
      <c:catAx>
        <c:axId val="55161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51314688"/>
        <c:crosses val="autoZero"/>
        <c:auto val="1"/>
        <c:lblAlgn val="ctr"/>
        <c:lblOffset val="100"/>
        <c:noMultiLvlLbl val="0"/>
      </c:catAx>
      <c:valAx>
        <c:axId val="513146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516185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783556242867978"/>
          <c:y val="3.6170944931150931E-2"/>
          <c:w val="0.55209207366525148"/>
          <c:h val="0.8737962267377704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დეტოქსი</c:v>
                </c:pt>
              </c:strCache>
            </c:strRef>
          </c:tx>
          <c:spPr>
            <a:solidFill>
              <a:srgbClr val="C00000"/>
            </a:solidFill>
            <a:scene3d>
              <a:camera prst="orthographicFront"/>
              <a:lightRig rig="threePt" dir="t"/>
            </a:scene3d>
            <a:sp3d>
              <a:bevelT prst="convex"/>
            </a:sp3d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615000</c:v>
                </c:pt>
                <c:pt idx="1">
                  <c:v>555500</c:v>
                </c:pt>
                <c:pt idx="2">
                  <c:v>801000</c:v>
                </c:pt>
                <c:pt idx="3">
                  <c:v>1550000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ჩანაცვლებითი თერაპია</c:v>
                </c:pt>
              </c:strCache>
            </c:strRef>
          </c:tx>
          <c:spPr>
            <a:solidFill>
              <a:schemeClr val="tx2">
                <a:lumMod val="90000"/>
                <a:lumOff val="10000"/>
              </a:schemeClr>
            </a:solidFill>
            <a:scene3d>
              <a:camera prst="orthographicFront"/>
              <a:lightRig rig="threePt" dir="t"/>
            </a:scene3d>
            <a:sp3d>
              <a:bevelT prst="convex"/>
            </a:sp3d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2764500</c:v>
                </c:pt>
                <c:pt idx="1">
                  <c:v>2758000</c:v>
                </c:pt>
                <c:pt idx="2">
                  <c:v>2766000</c:v>
                </c:pt>
                <c:pt idx="3">
                  <c:v>4450000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ჩამანაცვლებელი პროდუქტის შესყიდვა</c:v>
                </c:pt>
              </c:strCache>
            </c:strRef>
          </c:tx>
          <c:spPr>
            <a:solidFill>
              <a:srgbClr val="FFFF00"/>
            </a:solidFill>
            <a:scene3d>
              <a:camera prst="orthographicFront"/>
              <a:lightRig rig="threePt" dir="t"/>
            </a:scene3d>
            <a:sp3d>
              <a:bevelT prst="convex"/>
            </a:sp3d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973000</c:v>
                </c:pt>
                <c:pt idx="1">
                  <c:v>726600</c:v>
                </c:pt>
                <c:pt idx="2">
                  <c:v>855000</c:v>
                </c:pt>
                <c:pt idx="3">
                  <c:v>234000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61741568"/>
        <c:axId val="60728448"/>
        <c:axId val="0"/>
      </c:bar3DChart>
      <c:catAx>
        <c:axId val="61741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60728448"/>
        <c:crosses val="autoZero"/>
        <c:auto val="1"/>
        <c:lblAlgn val="ctr"/>
        <c:lblOffset val="100"/>
        <c:noMultiLvlLbl val="0"/>
      </c:catAx>
      <c:valAx>
        <c:axId val="607284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17415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2885717516087911"/>
          <c:y val="0.33487848901519357"/>
          <c:w val="0.26215908505444058"/>
          <c:h val="0.4599821830679364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დეტოქსი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 prst="convex"/>
            </a:sp3d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286</c:v>
                </c:pt>
                <c:pt idx="1">
                  <c:v>301</c:v>
                </c:pt>
                <c:pt idx="2">
                  <c:v>441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ჩანაცვლებითი თერაპია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prst="convex"/>
            </a:sp3d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3019</c:v>
                </c:pt>
                <c:pt idx="1">
                  <c:v>3593</c:v>
                </c:pt>
                <c:pt idx="2">
                  <c:v>4400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1360000"/>
        <c:axId val="60727296"/>
        <c:axId val="0"/>
      </c:bar3DChart>
      <c:catAx>
        <c:axId val="71360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60727296"/>
        <c:crosses val="autoZero"/>
        <c:auto val="1"/>
        <c:lblAlgn val="ctr"/>
        <c:lblOffset val="100"/>
        <c:noMultiLvlLbl val="0"/>
      </c:catAx>
      <c:valAx>
        <c:axId val="607272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136000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ჩანაცვლებითი თერაპიის კომპონენტის ბიუჯეტი (ათასი ლარი)</c:v>
                </c:pt>
              </c:strCache>
            </c:strRef>
          </c:tx>
          <c:spPr>
            <a:solidFill>
              <a:srgbClr val="7030A0"/>
            </a:solidFill>
            <a:scene3d>
              <a:camera prst="orthographicFront"/>
              <a:lightRig rig="threePt" dir="t"/>
            </a:scene3d>
            <a:sp3d>
              <a:bevelT prst="convex"/>
            </a:sp3d>
          </c:spPr>
          <c:invertIfNegative val="0"/>
          <c:cat>
            <c:numRef>
              <c:f>Sheet1!$A$2:$A$3</c:f>
              <c:numCache>
                <c:formatCode>General</c:formatCode>
                <c:ptCount val="2"/>
                <c:pt idx="0">
                  <c:v>2013</c:v>
                </c:pt>
                <c:pt idx="1">
                  <c:v>2017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2779</c:v>
                </c:pt>
                <c:pt idx="1">
                  <c:v>4450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ბენეფიციარი</c:v>
                </c:pt>
              </c:strCache>
            </c:strRef>
          </c:tx>
          <c:spPr>
            <a:solidFill>
              <a:srgbClr val="FF0000"/>
            </a:solidFill>
            <a:scene3d>
              <a:camera prst="orthographicFront"/>
              <a:lightRig rig="threePt" dir="t"/>
            </a:scene3d>
            <a:sp3d>
              <a:bevelT prst="convex"/>
            </a:sp3d>
          </c:spPr>
          <c:invertIfNegative val="0"/>
          <c:cat>
            <c:numRef>
              <c:f>Sheet1!$A$2:$A$3</c:f>
              <c:numCache>
                <c:formatCode>General</c:formatCode>
                <c:ptCount val="2"/>
                <c:pt idx="0">
                  <c:v>2013</c:v>
                </c:pt>
                <c:pt idx="1">
                  <c:v>2017</c:v>
                </c:pt>
              </c:numCache>
            </c:numRef>
          </c:cat>
          <c:val>
            <c:numRef>
              <c:f>Sheet1!$C$2:$C$3</c:f>
              <c:numCache>
                <c:formatCode>General</c:formatCode>
                <c:ptCount val="2"/>
                <c:pt idx="0">
                  <c:v>1600</c:v>
                </c:pt>
                <c:pt idx="1">
                  <c:v>5200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4971136"/>
        <c:axId val="60814400"/>
        <c:axId val="0"/>
      </c:bar3DChart>
      <c:catAx>
        <c:axId val="74971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60814400"/>
        <c:crosses val="autoZero"/>
        <c:auto val="1"/>
        <c:lblAlgn val="ctr"/>
        <c:lblOffset val="100"/>
        <c:noMultiLvlLbl val="0"/>
      </c:catAx>
      <c:valAx>
        <c:axId val="608144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49711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384673491020892"/>
          <c:y val="0.17677050237141412"/>
          <c:w val="0.25615326508979114"/>
          <c:h val="0.8014297554910899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4F6D5E-CEB3-4C46-A38E-9B6529030AEB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4BDDFBB2-0087-4D51-ADFB-383DFC55AC01}">
      <dgm:prSet phldrT="[Text]" custT="1"/>
      <dgm:spPr/>
      <dgm:t>
        <a:bodyPr/>
        <a:lstStyle/>
        <a:p>
          <a:r>
            <a:rPr lang="ka-GE" sz="2000" b="1" dirty="0" smtClean="0">
              <a:solidFill>
                <a:schemeClr val="tx2">
                  <a:lumMod val="90000"/>
                  <a:lumOff val="10000"/>
                </a:schemeClr>
              </a:solidFill>
            </a:rPr>
            <a:t>პირველადი </a:t>
          </a:r>
          <a:r>
            <a:rPr lang="en-US" sz="2000" b="1" dirty="0" err="1" smtClean="0">
              <a:solidFill>
                <a:schemeClr val="tx2">
                  <a:lumMod val="90000"/>
                  <a:lumOff val="10000"/>
                </a:schemeClr>
              </a:solidFill>
            </a:rPr>
            <a:t>პაციენტები</a:t>
          </a:r>
          <a:endParaRPr lang="en-US" sz="2000" b="1" dirty="0">
            <a:solidFill>
              <a:schemeClr val="tx2">
                <a:lumMod val="90000"/>
                <a:lumOff val="10000"/>
              </a:schemeClr>
            </a:solidFill>
          </a:endParaRPr>
        </a:p>
      </dgm:t>
    </dgm:pt>
    <dgm:pt modelId="{22C88245-CA68-490F-960B-988EAE2F725B}" type="parTrans" cxnId="{DE37A417-58F2-48D4-893F-ABAB704AF9CE}">
      <dgm:prSet/>
      <dgm:spPr/>
      <dgm:t>
        <a:bodyPr/>
        <a:lstStyle/>
        <a:p>
          <a:endParaRPr lang="en-US"/>
        </a:p>
      </dgm:t>
    </dgm:pt>
    <dgm:pt modelId="{C2B5109F-24FF-42A6-B11E-06655791BF67}" type="sibTrans" cxnId="{DE37A417-58F2-48D4-893F-ABAB704AF9CE}">
      <dgm:prSet/>
      <dgm:spPr/>
      <dgm:t>
        <a:bodyPr/>
        <a:lstStyle/>
        <a:p>
          <a:endParaRPr lang="en-US"/>
        </a:p>
      </dgm:t>
    </dgm:pt>
    <dgm:pt modelId="{07296E51-ED83-42C6-B23A-6E01FCCB2A5F}">
      <dgm:prSet phldrT="[Text]" custT="1"/>
      <dgm:spPr/>
      <dgm:t>
        <a:bodyPr/>
        <a:lstStyle/>
        <a:p>
          <a:r>
            <a:rPr lang="en-US" sz="2000" b="1" dirty="0" err="1" smtClean="0">
              <a:solidFill>
                <a:schemeClr val="tx2">
                  <a:lumMod val="90000"/>
                  <a:lumOff val="10000"/>
                </a:schemeClr>
              </a:solidFill>
            </a:rPr>
            <a:t>აივ-ინფექცია</a:t>
          </a:r>
          <a:r>
            <a:rPr lang="en-US" sz="2000" b="1" dirty="0" smtClean="0">
              <a:solidFill>
                <a:schemeClr val="tx2">
                  <a:lumMod val="90000"/>
                  <a:lumOff val="10000"/>
                </a:schemeClr>
              </a:solidFill>
            </a:rPr>
            <a:t>/</a:t>
          </a:r>
          <a:r>
            <a:rPr lang="en-US" sz="2000" b="1" dirty="0" err="1" smtClean="0">
              <a:solidFill>
                <a:schemeClr val="tx2">
                  <a:lumMod val="90000"/>
                  <a:lumOff val="10000"/>
                </a:schemeClr>
              </a:solidFill>
            </a:rPr>
            <a:t>შიდსით</a:t>
          </a:r>
          <a:r>
            <a:rPr lang="en-US" sz="2000" b="1" dirty="0" smtClean="0">
              <a:solidFill>
                <a:schemeClr val="tx2">
                  <a:lumMod val="90000"/>
                  <a:lumOff val="10000"/>
                </a:schemeClr>
              </a:solidFill>
            </a:rPr>
            <a:t> </a:t>
          </a:r>
          <a:r>
            <a:rPr lang="en-US" sz="2000" b="1" dirty="0" err="1" smtClean="0">
              <a:solidFill>
                <a:schemeClr val="tx2">
                  <a:lumMod val="90000"/>
                  <a:lumOff val="10000"/>
                </a:schemeClr>
              </a:solidFill>
            </a:rPr>
            <a:t>დაავადებული</a:t>
          </a:r>
          <a:r>
            <a:rPr lang="en-US" sz="2000" b="1" dirty="0" smtClean="0">
              <a:solidFill>
                <a:schemeClr val="tx2">
                  <a:lumMod val="90000"/>
                  <a:lumOff val="10000"/>
                </a:schemeClr>
              </a:solidFill>
            </a:rPr>
            <a:t> </a:t>
          </a:r>
          <a:r>
            <a:rPr lang="en-US" sz="2000" b="1" dirty="0" err="1" smtClean="0">
              <a:solidFill>
                <a:schemeClr val="tx2">
                  <a:lumMod val="90000"/>
                  <a:lumOff val="10000"/>
                </a:schemeClr>
              </a:solidFill>
            </a:rPr>
            <a:t>პირები</a:t>
          </a:r>
          <a:endParaRPr lang="en-US" sz="2000" b="1" dirty="0">
            <a:solidFill>
              <a:schemeClr val="tx2">
                <a:lumMod val="90000"/>
                <a:lumOff val="10000"/>
              </a:schemeClr>
            </a:solidFill>
          </a:endParaRPr>
        </a:p>
      </dgm:t>
    </dgm:pt>
    <dgm:pt modelId="{65C90C7A-ECFE-46B2-96A6-D534CF5845C3}" type="parTrans" cxnId="{EF4CE17D-878A-4D4F-83E6-9206517C59D2}">
      <dgm:prSet/>
      <dgm:spPr/>
      <dgm:t>
        <a:bodyPr/>
        <a:lstStyle/>
        <a:p>
          <a:endParaRPr lang="en-US"/>
        </a:p>
      </dgm:t>
    </dgm:pt>
    <dgm:pt modelId="{6C3A9C6D-D124-42E0-9A44-6EAA15C86874}" type="sibTrans" cxnId="{EF4CE17D-878A-4D4F-83E6-9206517C59D2}">
      <dgm:prSet/>
      <dgm:spPr/>
      <dgm:t>
        <a:bodyPr/>
        <a:lstStyle/>
        <a:p>
          <a:endParaRPr lang="en-US"/>
        </a:p>
      </dgm:t>
    </dgm:pt>
    <dgm:pt modelId="{2ED446BA-42C4-4F67-B1A1-59305B61E977}">
      <dgm:prSet phldrT="[Text]" custT="1"/>
      <dgm:spPr/>
      <dgm:t>
        <a:bodyPr/>
        <a:lstStyle/>
        <a:p>
          <a:r>
            <a:rPr lang="en-US" sz="2000" b="1" dirty="0" err="1" smtClean="0">
              <a:solidFill>
                <a:schemeClr val="tx2">
                  <a:lumMod val="90000"/>
                  <a:lumOff val="10000"/>
                </a:schemeClr>
              </a:solidFill>
            </a:rPr>
            <a:t>სოციალურად</a:t>
          </a:r>
          <a:r>
            <a:rPr lang="en-US" sz="2000" b="1" dirty="0" smtClean="0">
              <a:solidFill>
                <a:schemeClr val="tx2">
                  <a:lumMod val="90000"/>
                  <a:lumOff val="10000"/>
                </a:schemeClr>
              </a:solidFill>
            </a:rPr>
            <a:t> </a:t>
          </a:r>
          <a:r>
            <a:rPr lang="en-US" sz="2000" b="1" dirty="0" err="1" smtClean="0">
              <a:solidFill>
                <a:schemeClr val="tx2">
                  <a:lumMod val="90000"/>
                  <a:lumOff val="10000"/>
                </a:schemeClr>
              </a:solidFill>
            </a:rPr>
            <a:t>დაუცველ</a:t>
          </a:r>
          <a:r>
            <a:rPr lang="ka-GE" sz="2000" b="1" dirty="0" smtClean="0">
              <a:solidFill>
                <a:schemeClr val="tx2">
                  <a:lumMod val="90000"/>
                  <a:lumOff val="10000"/>
                </a:schemeClr>
              </a:solidFill>
            </a:rPr>
            <a:t>ები</a:t>
          </a:r>
          <a:r>
            <a:rPr lang="en-US" sz="2000" b="1" dirty="0" smtClean="0">
              <a:solidFill>
                <a:schemeClr val="tx2">
                  <a:lumMod val="90000"/>
                  <a:lumOff val="10000"/>
                </a:schemeClr>
              </a:solidFill>
            </a:rPr>
            <a:t> </a:t>
          </a:r>
          <a:r>
            <a:rPr lang="ka-GE" sz="2000" b="1" dirty="0" smtClean="0">
              <a:solidFill>
                <a:schemeClr val="tx2">
                  <a:lumMod val="90000"/>
                  <a:lumOff val="10000"/>
                </a:schemeClr>
              </a:solidFill>
            </a:rPr>
            <a:t>&lt;</a:t>
          </a:r>
          <a:r>
            <a:rPr lang="en-US" sz="2000" b="1" dirty="0" smtClean="0">
              <a:solidFill>
                <a:schemeClr val="tx2">
                  <a:lumMod val="90000"/>
                  <a:lumOff val="10000"/>
                </a:schemeClr>
              </a:solidFill>
            </a:rPr>
            <a:t>70 000</a:t>
          </a:r>
          <a:r>
            <a:rPr lang="ka-GE" sz="2000" b="1" dirty="0" smtClean="0">
              <a:solidFill>
                <a:schemeClr val="tx2">
                  <a:lumMod val="90000"/>
                  <a:lumOff val="10000"/>
                </a:schemeClr>
              </a:solidFill>
            </a:rPr>
            <a:t> სარეიტინგო ქულით</a:t>
          </a:r>
          <a:endParaRPr lang="en-US" sz="2000" b="1" dirty="0">
            <a:solidFill>
              <a:schemeClr val="tx2">
                <a:lumMod val="90000"/>
                <a:lumOff val="10000"/>
              </a:schemeClr>
            </a:solidFill>
          </a:endParaRPr>
        </a:p>
      </dgm:t>
    </dgm:pt>
    <dgm:pt modelId="{DF043127-21D9-4B11-8200-A938F89E8197}" type="parTrans" cxnId="{66F0ABD1-10EF-487E-BA4F-C0E7E2904D45}">
      <dgm:prSet/>
      <dgm:spPr/>
      <dgm:t>
        <a:bodyPr/>
        <a:lstStyle/>
        <a:p>
          <a:endParaRPr lang="en-US"/>
        </a:p>
      </dgm:t>
    </dgm:pt>
    <dgm:pt modelId="{8F269393-A163-42B3-95AE-082A50C0205B}" type="sibTrans" cxnId="{66F0ABD1-10EF-487E-BA4F-C0E7E2904D45}">
      <dgm:prSet/>
      <dgm:spPr/>
      <dgm:t>
        <a:bodyPr/>
        <a:lstStyle/>
        <a:p>
          <a:endParaRPr lang="en-US"/>
        </a:p>
      </dgm:t>
    </dgm:pt>
    <dgm:pt modelId="{47BF8DBC-CBFB-4647-92E6-E65C73613062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tx2">
                  <a:lumMod val="90000"/>
                  <a:lumOff val="10000"/>
                </a:schemeClr>
              </a:solidFill>
            </a:rPr>
            <a:t>18დან - 25 </a:t>
          </a:r>
          <a:r>
            <a:rPr lang="en-US" sz="2000" b="1" dirty="0" err="1" smtClean="0">
              <a:solidFill>
                <a:schemeClr val="tx2">
                  <a:lumMod val="90000"/>
                  <a:lumOff val="10000"/>
                </a:schemeClr>
              </a:solidFill>
            </a:rPr>
            <a:t>წლამდე</a:t>
          </a:r>
          <a:r>
            <a:rPr lang="en-US" sz="2000" b="1" dirty="0" smtClean="0">
              <a:solidFill>
                <a:schemeClr val="tx2">
                  <a:lumMod val="90000"/>
                  <a:lumOff val="10000"/>
                </a:schemeClr>
              </a:solidFill>
            </a:rPr>
            <a:t> </a:t>
          </a:r>
          <a:r>
            <a:rPr lang="en-US" sz="2000" b="1" dirty="0" err="1" smtClean="0">
              <a:solidFill>
                <a:schemeClr val="tx2">
                  <a:lumMod val="90000"/>
                  <a:lumOff val="10000"/>
                </a:schemeClr>
              </a:solidFill>
            </a:rPr>
            <a:t>ასაკის</a:t>
          </a:r>
          <a:r>
            <a:rPr lang="en-US" sz="2000" b="1" dirty="0" smtClean="0">
              <a:solidFill>
                <a:schemeClr val="tx2">
                  <a:lumMod val="90000"/>
                  <a:lumOff val="10000"/>
                </a:schemeClr>
              </a:solidFill>
            </a:rPr>
            <a:t> </a:t>
          </a:r>
          <a:r>
            <a:rPr lang="en-US" sz="2000" b="1" dirty="0" err="1" smtClean="0">
              <a:solidFill>
                <a:schemeClr val="tx2">
                  <a:lumMod val="90000"/>
                  <a:lumOff val="10000"/>
                </a:schemeClr>
              </a:solidFill>
            </a:rPr>
            <a:t>პაციენტები</a:t>
          </a:r>
          <a:endParaRPr lang="en-US" sz="2000" b="1" dirty="0">
            <a:solidFill>
              <a:schemeClr val="tx2">
                <a:lumMod val="90000"/>
                <a:lumOff val="10000"/>
              </a:schemeClr>
            </a:solidFill>
          </a:endParaRPr>
        </a:p>
      </dgm:t>
    </dgm:pt>
    <dgm:pt modelId="{9043EDBE-EF3A-4BAC-BA18-80C42F4B7455}" type="parTrans" cxnId="{194D8408-4EF5-4A1C-A1B9-E0B0A5A92197}">
      <dgm:prSet/>
      <dgm:spPr/>
      <dgm:t>
        <a:bodyPr/>
        <a:lstStyle/>
        <a:p>
          <a:endParaRPr lang="en-US"/>
        </a:p>
      </dgm:t>
    </dgm:pt>
    <dgm:pt modelId="{B7546ABA-8202-43A0-AFD2-DA4A1D871C99}" type="sibTrans" cxnId="{194D8408-4EF5-4A1C-A1B9-E0B0A5A92197}">
      <dgm:prSet/>
      <dgm:spPr/>
      <dgm:t>
        <a:bodyPr/>
        <a:lstStyle/>
        <a:p>
          <a:endParaRPr lang="en-US"/>
        </a:p>
      </dgm:t>
    </dgm:pt>
    <dgm:pt modelId="{D97C7C05-B042-42CE-B877-0C63D8B11806}">
      <dgm:prSet phldrT="[Text]" custT="1"/>
      <dgm:spPr/>
      <dgm:t>
        <a:bodyPr/>
        <a:lstStyle/>
        <a:p>
          <a:r>
            <a:rPr lang="en-US" sz="2000" b="1" dirty="0" err="1" smtClean="0">
              <a:solidFill>
                <a:schemeClr val="tx2">
                  <a:lumMod val="90000"/>
                  <a:lumOff val="10000"/>
                </a:schemeClr>
              </a:solidFill>
            </a:rPr>
            <a:t>ქალები</a:t>
          </a:r>
          <a:endParaRPr lang="en-US" sz="2000" b="1" dirty="0">
            <a:solidFill>
              <a:schemeClr val="tx2">
                <a:lumMod val="90000"/>
                <a:lumOff val="10000"/>
              </a:schemeClr>
            </a:solidFill>
          </a:endParaRPr>
        </a:p>
      </dgm:t>
    </dgm:pt>
    <dgm:pt modelId="{7CC8422E-F965-4E80-815E-6C476251D3B2}" type="parTrans" cxnId="{127FCB84-0B1D-46BA-8CEF-A5F3BFF920FF}">
      <dgm:prSet/>
      <dgm:spPr/>
      <dgm:t>
        <a:bodyPr/>
        <a:lstStyle/>
        <a:p>
          <a:endParaRPr lang="en-US"/>
        </a:p>
      </dgm:t>
    </dgm:pt>
    <dgm:pt modelId="{6FFBE6AB-88A0-43C7-A9C1-FD8206842074}" type="sibTrans" cxnId="{127FCB84-0B1D-46BA-8CEF-A5F3BFF920FF}">
      <dgm:prSet/>
      <dgm:spPr/>
      <dgm:t>
        <a:bodyPr/>
        <a:lstStyle/>
        <a:p>
          <a:endParaRPr lang="en-US"/>
        </a:p>
      </dgm:t>
    </dgm:pt>
    <dgm:pt modelId="{6DF009DD-3D2F-44BE-97A0-FD0714458F7C}" type="pres">
      <dgm:prSet presAssocID="{A34F6D5E-CEB3-4C46-A38E-9B6529030AEB}" presName="compositeShape" presStyleCnt="0">
        <dgm:presLayoutVars>
          <dgm:dir/>
          <dgm:resizeHandles/>
        </dgm:presLayoutVars>
      </dgm:prSet>
      <dgm:spPr/>
    </dgm:pt>
    <dgm:pt modelId="{F2E806B9-671B-483C-939E-15647950CA76}" type="pres">
      <dgm:prSet presAssocID="{A34F6D5E-CEB3-4C46-A38E-9B6529030AEB}" presName="pyramid" presStyleLbl="node1" presStyleIdx="0" presStyleCnt="1" custLinFactNeighborX="-35369"/>
      <dgm:spPr/>
    </dgm:pt>
    <dgm:pt modelId="{DEF65F91-AF56-4B9E-B75A-E95DDC76C8AF}" type="pres">
      <dgm:prSet presAssocID="{A34F6D5E-CEB3-4C46-A38E-9B6529030AEB}" presName="theList" presStyleCnt="0"/>
      <dgm:spPr/>
    </dgm:pt>
    <dgm:pt modelId="{56A8F704-7E7A-4CEA-8654-FCC32D8433CB}" type="pres">
      <dgm:prSet presAssocID="{4BDDFBB2-0087-4D51-ADFB-383DFC55AC01}" presName="aNode" presStyleLbl="fgAcc1" presStyleIdx="0" presStyleCnt="5" custScaleX="179637" custLinFactNeighborX="1412" custLinFactNeighborY="-592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2E5467-AD30-4C23-A75E-D9BB5B3288CF}" type="pres">
      <dgm:prSet presAssocID="{4BDDFBB2-0087-4D51-ADFB-383DFC55AC01}" presName="aSpace" presStyleCnt="0"/>
      <dgm:spPr/>
    </dgm:pt>
    <dgm:pt modelId="{D9D3810D-EDCC-44B3-B592-DF654A8DF82D}" type="pres">
      <dgm:prSet presAssocID="{07296E51-ED83-42C6-B23A-6E01FCCB2A5F}" presName="aNode" presStyleLbl="fgAcc1" presStyleIdx="1" presStyleCnt="5" custScaleX="183961" custLinFactY="1784" custLinFactNeighborX="14798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20A81D-E5F6-415C-BF55-33FB85207572}" type="pres">
      <dgm:prSet presAssocID="{07296E51-ED83-42C6-B23A-6E01FCCB2A5F}" presName="aSpace" presStyleCnt="0"/>
      <dgm:spPr/>
    </dgm:pt>
    <dgm:pt modelId="{98D7F20A-7D4F-4EC1-B03A-870F64161D7E}" type="pres">
      <dgm:prSet presAssocID="{2ED446BA-42C4-4F67-B1A1-59305B61E977}" presName="aNode" presStyleLbl="fgAcc1" presStyleIdx="2" presStyleCnt="5" custScaleX="179832" custScaleY="113058" custLinFactY="22067" custLinFactNeighborX="24420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1E8712-B509-44AB-B5B2-663FE385A1F2}" type="pres">
      <dgm:prSet presAssocID="{2ED446BA-42C4-4F67-B1A1-59305B61E977}" presName="aSpace" presStyleCnt="0"/>
      <dgm:spPr/>
    </dgm:pt>
    <dgm:pt modelId="{090F2545-9F75-4F8F-A54B-B648A387CEF9}" type="pres">
      <dgm:prSet presAssocID="{47BF8DBC-CBFB-4647-92E6-E65C73613062}" presName="aNode" presStyleLbl="fgAcc1" presStyleIdx="3" presStyleCnt="5" custScaleX="178987" custScaleY="112333" custLinFactY="41819" custLinFactNeighborX="36083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BFFE5D-C08A-42F6-9189-018BBEB03D9B}" type="pres">
      <dgm:prSet presAssocID="{47BF8DBC-CBFB-4647-92E6-E65C73613062}" presName="aSpace" presStyleCnt="0"/>
      <dgm:spPr/>
    </dgm:pt>
    <dgm:pt modelId="{2548BAAB-AFAA-4D13-9EDF-1472B71C0718}" type="pres">
      <dgm:prSet presAssocID="{D97C7C05-B042-42CE-B877-0C63D8B11806}" presName="aNode" presStyleLbl="fgAcc1" presStyleIdx="4" presStyleCnt="5" custScaleX="172638" custScaleY="122625" custLinFactY="61571" custLinFactNeighborX="47592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38F52-4083-46F7-8A63-CF62B80994B0}" type="pres">
      <dgm:prSet presAssocID="{D97C7C05-B042-42CE-B877-0C63D8B11806}" presName="aSpace" presStyleCnt="0"/>
      <dgm:spPr/>
    </dgm:pt>
  </dgm:ptLst>
  <dgm:cxnLst>
    <dgm:cxn modelId="{120835DA-B4BA-4946-AF76-CA942FBCADDC}" type="presOf" srcId="{07296E51-ED83-42C6-B23A-6E01FCCB2A5F}" destId="{D9D3810D-EDCC-44B3-B592-DF654A8DF82D}" srcOrd="0" destOrd="0" presId="urn:microsoft.com/office/officeart/2005/8/layout/pyramid2"/>
    <dgm:cxn modelId="{EF4CE17D-878A-4D4F-83E6-9206517C59D2}" srcId="{A34F6D5E-CEB3-4C46-A38E-9B6529030AEB}" destId="{07296E51-ED83-42C6-B23A-6E01FCCB2A5F}" srcOrd="1" destOrd="0" parTransId="{65C90C7A-ECFE-46B2-96A6-D534CF5845C3}" sibTransId="{6C3A9C6D-D124-42E0-9A44-6EAA15C86874}"/>
    <dgm:cxn modelId="{127FCB84-0B1D-46BA-8CEF-A5F3BFF920FF}" srcId="{A34F6D5E-CEB3-4C46-A38E-9B6529030AEB}" destId="{D97C7C05-B042-42CE-B877-0C63D8B11806}" srcOrd="4" destOrd="0" parTransId="{7CC8422E-F965-4E80-815E-6C476251D3B2}" sibTransId="{6FFBE6AB-88A0-43C7-A9C1-FD8206842074}"/>
    <dgm:cxn modelId="{66F0ABD1-10EF-487E-BA4F-C0E7E2904D45}" srcId="{A34F6D5E-CEB3-4C46-A38E-9B6529030AEB}" destId="{2ED446BA-42C4-4F67-B1A1-59305B61E977}" srcOrd="2" destOrd="0" parTransId="{DF043127-21D9-4B11-8200-A938F89E8197}" sibTransId="{8F269393-A163-42B3-95AE-082A50C0205B}"/>
    <dgm:cxn modelId="{194D8408-4EF5-4A1C-A1B9-E0B0A5A92197}" srcId="{A34F6D5E-CEB3-4C46-A38E-9B6529030AEB}" destId="{47BF8DBC-CBFB-4647-92E6-E65C73613062}" srcOrd="3" destOrd="0" parTransId="{9043EDBE-EF3A-4BAC-BA18-80C42F4B7455}" sibTransId="{B7546ABA-8202-43A0-AFD2-DA4A1D871C99}"/>
    <dgm:cxn modelId="{A3B05A76-EF44-44F8-9770-7508DD0F5DBC}" type="presOf" srcId="{D97C7C05-B042-42CE-B877-0C63D8B11806}" destId="{2548BAAB-AFAA-4D13-9EDF-1472B71C0718}" srcOrd="0" destOrd="0" presId="urn:microsoft.com/office/officeart/2005/8/layout/pyramid2"/>
    <dgm:cxn modelId="{EA740EAD-1F71-4581-8DD5-AAE9F616DCEA}" type="presOf" srcId="{A34F6D5E-CEB3-4C46-A38E-9B6529030AEB}" destId="{6DF009DD-3D2F-44BE-97A0-FD0714458F7C}" srcOrd="0" destOrd="0" presId="urn:microsoft.com/office/officeart/2005/8/layout/pyramid2"/>
    <dgm:cxn modelId="{DE37A417-58F2-48D4-893F-ABAB704AF9CE}" srcId="{A34F6D5E-CEB3-4C46-A38E-9B6529030AEB}" destId="{4BDDFBB2-0087-4D51-ADFB-383DFC55AC01}" srcOrd="0" destOrd="0" parTransId="{22C88245-CA68-490F-960B-988EAE2F725B}" sibTransId="{C2B5109F-24FF-42A6-B11E-06655791BF67}"/>
    <dgm:cxn modelId="{ED212774-125C-434A-9675-9591D5BFA80D}" type="presOf" srcId="{4BDDFBB2-0087-4D51-ADFB-383DFC55AC01}" destId="{56A8F704-7E7A-4CEA-8654-FCC32D8433CB}" srcOrd="0" destOrd="0" presId="urn:microsoft.com/office/officeart/2005/8/layout/pyramid2"/>
    <dgm:cxn modelId="{73CAB57F-AE06-4690-9103-CB6163157DCD}" type="presOf" srcId="{2ED446BA-42C4-4F67-B1A1-59305B61E977}" destId="{98D7F20A-7D4F-4EC1-B03A-870F64161D7E}" srcOrd="0" destOrd="0" presId="urn:microsoft.com/office/officeart/2005/8/layout/pyramid2"/>
    <dgm:cxn modelId="{774E4EEC-51C0-4436-9C8B-3BE976972DF9}" type="presOf" srcId="{47BF8DBC-CBFB-4647-92E6-E65C73613062}" destId="{090F2545-9F75-4F8F-A54B-B648A387CEF9}" srcOrd="0" destOrd="0" presId="urn:microsoft.com/office/officeart/2005/8/layout/pyramid2"/>
    <dgm:cxn modelId="{A892B844-A11B-407C-8522-75651565EF67}" type="presParOf" srcId="{6DF009DD-3D2F-44BE-97A0-FD0714458F7C}" destId="{F2E806B9-671B-483C-939E-15647950CA76}" srcOrd="0" destOrd="0" presId="urn:microsoft.com/office/officeart/2005/8/layout/pyramid2"/>
    <dgm:cxn modelId="{B492E188-EA7B-442C-BF8F-C7E3C2C41928}" type="presParOf" srcId="{6DF009DD-3D2F-44BE-97A0-FD0714458F7C}" destId="{DEF65F91-AF56-4B9E-B75A-E95DDC76C8AF}" srcOrd="1" destOrd="0" presId="urn:microsoft.com/office/officeart/2005/8/layout/pyramid2"/>
    <dgm:cxn modelId="{89E02415-A29C-4165-AB58-C2EB7858D4DB}" type="presParOf" srcId="{DEF65F91-AF56-4B9E-B75A-E95DDC76C8AF}" destId="{56A8F704-7E7A-4CEA-8654-FCC32D8433CB}" srcOrd="0" destOrd="0" presId="urn:microsoft.com/office/officeart/2005/8/layout/pyramid2"/>
    <dgm:cxn modelId="{308F650B-84A3-4B7C-BA30-94090EA4ABD3}" type="presParOf" srcId="{DEF65F91-AF56-4B9E-B75A-E95DDC76C8AF}" destId="{732E5467-AD30-4C23-A75E-D9BB5B3288CF}" srcOrd="1" destOrd="0" presId="urn:microsoft.com/office/officeart/2005/8/layout/pyramid2"/>
    <dgm:cxn modelId="{4EE36A4A-39E4-4BEC-A304-81B818BC9534}" type="presParOf" srcId="{DEF65F91-AF56-4B9E-B75A-E95DDC76C8AF}" destId="{D9D3810D-EDCC-44B3-B592-DF654A8DF82D}" srcOrd="2" destOrd="0" presId="urn:microsoft.com/office/officeart/2005/8/layout/pyramid2"/>
    <dgm:cxn modelId="{19E1933A-229F-41AA-BADA-D35AB9F11CAE}" type="presParOf" srcId="{DEF65F91-AF56-4B9E-B75A-E95DDC76C8AF}" destId="{7620A81D-E5F6-415C-BF55-33FB85207572}" srcOrd="3" destOrd="0" presId="urn:microsoft.com/office/officeart/2005/8/layout/pyramid2"/>
    <dgm:cxn modelId="{B0B9DACC-1955-45FD-BF24-DDA7A20A2F2B}" type="presParOf" srcId="{DEF65F91-AF56-4B9E-B75A-E95DDC76C8AF}" destId="{98D7F20A-7D4F-4EC1-B03A-870F64161D7E}" srcOrd="4" destOrd="0" presId="urn:microsoft.com/office/officeart/2005/8/layout/pyramid2"/>
    <dgm:cxn modelId="{5B6CB349-F01E-4CFC-8508-68114EC0C29F}" type="presParOf" srcId="{DEF65F91-AF56-4B9E-B75A-E95DDC76C8AF}" destId="{4F1E8712-B509-44AB-B5B2-663FE385A1F2}" srcOrd="5" destOrd="0" presId="urn:microsoft.com/office/officeart/2005/8/layout/pyramid2"/>
    <dgm:cxn modelId="{BBB05393-9922-4C8D-A832-D1E372C8E3F7}" type="presParOf" srcId="{DEF65F91-AF56-4B9E-B75A-E95DDC76C8AF}" destId="{090F2545-9F75-4F8F-A54B-B648A387CEF9}" srcOrd="6" destOrd="0" presId="urn:microsoft.com/office/officeart/2005/8/layout/pyramid2"/>
    <dgm:cxn modelId="{75D979DC-5B61-471E-8121-99DCE0D67878}" type="presParOf" srcId="{DEF65F91-AF56-4B9E-B75A-E95DDC76C8AF}" destId="{DFBFFE5D-C08A-42F6-9189-018BBEB03D9B}" srcOrd="7" destOrd="0" presId="urn:microsoft.com/office/officeart/2005/8/layout/pyramid2"/>
    <dgm:cxn modelId="{00963D51-2446-4489-B075-796EF2371804}" type="presParOf" srcId="{DEF65F91-AF56-4B9E-B75A-E95DDC76C8AF}" destId="{2548BAAB-AFAA-4D13-9EDF-1472B71C0718}" srcOrd="8" destOrd="0" presId="urn:microsoft.com/office/officeart/2005/8/layout/pyramid2"/>
    <dgm:cxn modelId="{34948921-0ED6-4C74-9681-DFF006E75C4D}" type="presParOf" srcId="{DEF65F91-AF56-4B9E-B75A-E95DDC76C8AF}" destId="{BE838F52-4083-46F7-8A63-CF62B80994B0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E806B9-671B-483C-939E-15647950CA76}">
      <dsp:nvSpPr>
        <dsp:cNvPr id="0" name=""/>
        <dsp:cNvSpPr/>
      </dsp:nvSpPr>
      <dsp:spPr>
        <a:xfrm>
          <a:off x="0" y="0"/>
          <a:ext cx="3876805" cy="3876805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A8F704-7E7A-4CEA-8654-FCC32D8433CB}">
      <dsp:nvSpPr>
        <dsp:cNvPr id="0" name=""/>
        <dsp:cNvSpPr/>
      </dsp:nvSpPr>
      <dsp:spPr>
        <a:xfrm>
          <a:off x="2233624" y="352200"/>
          <a:ext cx="4526714" cy="50731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b="1" kern="1200" dirty="0" smtClean="0">
              <a:solidFill>
                <a:schemeClr val="tx2">
                  <a:lumMod val="90000"/>
                  <a:lumOff val="10000"/>
                </a:schemeClr>
              </a:solidFill>
            </a:rPr>
            <a:t>პირველადი </a:t>
          </a:r>
          <a:r>
            <a:rPr lang="en-US" sz="2000" b="1" kern="1200" dirty="0" err="1" smtClean="0">
              <a:solidFill>
                <a:schemeClr val="tx2">
                  <a:lumMod val="90000"/>
                  <a:lumOff val="10000"/>
                </a:schemeClr>
              </a:solidFill>
            </a:rPr>
            <a:t>პაციენტები</a:t>
          </a:r>
          <a:endParaRPr lang="en-US" sz="2000" b="1" kern="1200" dirty="0">
            <a:solidFill>
              <a:schemeClr val="tx2">
                <a:lumMod val="90000"/>
                <a:lumOff val="10000"/>
              </a:schemeClr>
            </a:solidFill>
          </a:endParaRPr>
        </a:p>
      </dsp:txBody>
      <dsp:txXfrm>
        <a:off x="2258389" y="376965"/>
        <a:ext cx="4477184" cy="457786"/>
      </dsp:txXfrm>
    </dsp:sp>
    <dsp:sp modelId="{D9D3810D-EDCC-44B3-B592-DF654A8DF82D}">
      <dsp:nvSpPr>
        <dsp:cNvPr id="0" name=""/>
        <dsp:cNvSpPr/>
      </dsp:nvSpPr>
      <dsp:spPr>
        <a:xfrm>
          <a:off x="2516460" y="1032974"/>
          <a:ext cx="4635676" cy="50731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>
              <a:solidFill>
                <a:schemeClr val="tx2">
                  <a:lumMod val="90000"/>
                  <a:lumOff val="10000"/>
                </a:schemeClr>
              </a:solidFill>
            </a:rPr>
            <a:t>აივ-ინფექცია</a:t>
          </a:r>
          <a:r>
            <a:rPr lang="en-US" sz="2000" b="1" kern="1200" dirty="0" smtClean="0">
              <a:solidFill>
                <a:schemeClr val="tx2">
                  <a:lumMod val="90000"/>
                  <a:lumOff val="10000"/>
                </a:schemeClr>
              </a:solidFill>
            </a:rPr>
            <a:t>/</a:t>
          </a:r>
          <a:r>
            <a:rPr lang="en-US" sz="2000" b="1" kern="1200" dirty="0" err="1" smtClean="0">
              <a:solidFill>
                <a:schemeClr val="tx2">
                  <a:lumMod val="90000"/>
                  <a:lumOff val="10000"/>
                </a:schemeClr>
              </a:solidFill>
            </a:rPr>
            <a:t>შიდსით</a:t>
          </a:r>
          <a:r>
            <a:rPr lang="en-US" sz="2000" b="1" kern="1200" dirty="0" smtClean="0">
              <a:solidFill>
                <a:schemeClr val="tx2">
                  <a:lumMod val="90000"/>
                  <a:lumOff val="10000"/>
                </a:schemeClr>
              </a:solidFill>
            </a:rPr>
            <a:t> </a:t>
          </a:r>
          <a:r>
            <a:rPr lang="en-US" sz="2000" b="1" kern="1200" dirty="0" err="1" smtClean="0">
              <a:solidFill>
                <a:schemeClr val="tx2">
                  <a:lumMod val="90000"/>
                  <a:lumOff val="10000"/>
                </a:schemeClr>
              </a:solidFill>
            </a:rPr>
            <a:t>დაავადებული</a:t>
          </a:r>
          <a:r>
            <a:rPr lang="en-US" sz="2000" b="1" kern="1200" dirty="0" smtClean="0">
              <a:solidFill>
                <a:schemeClr val="tx2">
                  <a:lumMod val="90000"/>
                  <a:lumOff val="10000"/>
                </a:schemeClr>
              </a:solidFill>
            </a:rPr>
            <a:t> </a:t>
          </a:r>
          <a:r>
            <a:rPr lang="en-US" sz="2000" b="1" kern="1200" dirty="0" err="1" smtClean="0">
              <a:solidFill>
                <a:schemeClr val="tx2">
                  <a:lumMod val="90000"/>
                  <a:lumOff val="10000"/>
                </a:schemeClr>
              </a:solidFill>
            </a:rPr>
            <a:t>პირები</a:t>
          </a:r>
          <a:endParaRPr lang="en-US" sz="2000" b="1" kern="1200" dirty="0">
            <a:solidFill>
              <a:schemeClr val="tx2">
                <a:lumMod val="90000"/>
                <a:lumOff val="10000"/>
              </a:schemeClr>
            </a:solidFill>
          </a:endParaRPr>
        </a:p>
      </dsp:txBody>
      <dsp:txXfrm>
        <a:off x="2541225" y="1057739"/>
        <a:ext cx="4586146" cy="457786"/>
      </dsp:txXfrm>
    </dsp:sp>
    <dsp:sp modelId="{98D7F20A-7D4F-4EC1-B03A-870F64161D7E}">
      <dsp:nvSpPr>
        <dsp:cNvPr id="0" name=""/>
        <dsp:cNvSpPr/>
      </dsp:nvSpPr>
      <dsp:spPr>
        <a:xfrm>
          <a:off x="2810951" y="1706604"/>
          <a:ext cx="4531628" cy="57356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>
              <a:solidFill>
                <a:schemeClr val="tx2">
                  <a:lumMod val="90000"/>
                  <a:lumOff val="10000"/>
                </a:schemeClr>
              </a:solidFill>
            </a:rPr>
            <a:t>სოციალურად</a:t>
          </a:r>
          <a:r>
            <a:rPr lang="en-US" sz="2000" b="1" kern="1200" dirty="0" smtClean="0">
              <a:solidFill>
                <a:schemeClr val="tx2">
                  <a:lumMod val="90000"/>
                  <a:lumOff val="10000"/>
                </a:schemeClr>
              </a:solidFill>
            </a:rPr>
            <a:t> </a:t>
          </a:r>
          <a:r>
            <a:rPr lang="en-US" sz="2000" b="1" kern="1200" dirty="0" err="1" smtClean="0">
              <a:solidFill>
                <a:schemeClr val="tx2">
                  <a:lumMod val="90000"/>
                  <a:lumOff val="10000"/>
                </a:schemeClr>
              </a:solidFill>
            </a:rPr>
            <a:t>დაუცველ</a:t>
          </a:r>
          <a:r>
            <a:rPr lang="ka-GE" sz="2000" b="1" kern="1200" dirty="0" smtClean="0">
              <a:solidFill>
                <a:schemeClr val="tx2">
                  <a:lumMod val="90000"/>
                  <a:lumOff val="10000"/>
                </a:schemeClr>
              </a:solidFill>
            </a:rPr>
            <a:t>ები</a:t>
          </a:r>
          <a:r>
            <a:rPr lang="en-US" sz="2000" b="1" kern="1200" dirty="0" smtClean="0">
              <a:solidFill>
                <a:schemeClr val="tx2">
                  <a:lumMod val="90000"/>
                  <a:lumOff val="10000"/>
                </a:schemeClr>
              </a:solidFill>
            </a:rPr>
            <a:t> </a:t>
          </a:r>
          <a:r>
            <a:rPr lang="ka-GE" sz="2000" b="1" kern="1200" dirty="0" smtClean="0">
              <a:solidFill>
                <a:schemeClr val="tx2">
                  <a:lumMod val="90000"/>
                  <a:lumOff val="10000"/>
                </a:schemeClr>
              </a:solidFill>
            </a:rPr>
            <a:t>&lt;</a:t>
          </a:r>
          <a:r>
            <a:rPr lang="en-US" sz="2000" b="1" kern="1200" dirty="0" smtClean="0">
              <a:solidFill>
                <a:schemeClr val="tx2">
                  <a:lumMod val="90000"/>
                  <a:lumOff val="10000"/>
                </a:schemeClr>
              </a:solidFill>
            </a:rPr>
            <a:t>70 000</a:t>
          </a:r>
          <a:r>
            <a:rPr lang="ka-GE" sz="2000" b="1" kern="1200" dirty="0" smtClean="0">
              <a:solidFill>
                <a:schemeClr val="tx2">
                  <a:lumMod val="90000"/>
                  <a:lumOff val="10000"/>
                </a:schemeClr>
              </a:solidFill>
            </a:rPr>
            <a:t> სარეიტინგო ქულით</a:t>
          </a:r>
          <a:endParaRPr lang="en-US" sz="2000" b="1" kern="1200" dirty="0">
            <a:solidFill>
              <a:schemeClr val="tx2">
                <a:lumMod val="90000"/>
                <a:lumOff val="10000"/>
              </a:schemeClr>
            </a:solidFill>
          </a:endParaRPr>
        </a:p>
      </dsp:txBody>
      <dsp:txXfrm>
        <a:off x="2838950" y="1734603"/>
        <a:ext cx="4475630" cy="517563"/>
      </dsp:txXfrm>
    </dsp:sp>
    <dsp:sp modelId="{090F2545-9F75-4F8F-A54B-B648A387CEF9}">
      <dsp:nvSpPr>
        <dsp:cNvPr id="0" name=""/>
        <dsp:cNvSpPr/>
      </dsp:nvSpPr>
      <dsp:spPr>
        <a:xfrm>
          <a:off x="3115496" y="2443785"/>
          <a:ext cx="4510335" cy="56988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2">
                  <a:lumMod val="90000"/>
                  <a:lumOff val="10000"/>
                </a:schemeClr>
              </a:solidFill>
            </a:rPr>
            <a:t>18დან - 25 </a:t>
          </a:r>
          <a:r>
            <a:rPr lang="en-US" sz="2000" b="1" kern="1200" dirty="0" err="1" smtClean="0">
              <a:solidFill>
                <a:schemeClr val="tx2">
                  <a:lumMod val="90000"/>
                  <a:lumOff val="10000"/>
                </a:schemeClr>
              </a:solidFill>
            </a:rPr>
            <a:t>წლამდე</a:t>
          </a:r>
          <a:r>
            <a:rPr lang="en-US" sz="2000" b="1" kern="1200" dirty="0" smtClean="0">
              <a:solidFill>
                <a:schemeClr val="tx2">
                  <a:lumMod val="90000"/>
                  <a:lumOff val="10000"/>
                </a:schemeClr>
              </a:solidFill>
            </a:rPr>
            <a:t> </a:t>
          </a:r>
          <a:r>
            <a:rPr lang="en-US" sz="2000" b="1" kern="1200" dirty="0" err="1" smtClean="0">
              <a:solidFill>
                <a:schemeClr val="tx2">
                  <a:lumMod val="90000"/>
                  <a:lumOff val="10000"/>
                </a:schemeClr>
              </a:solidFill>
            </a:rPr>
            <a:t>ასაკის</a:t>
          </a:r>
          <a:r>
            <a:rPr lang="en-US" sz="2000" b="1" kern="1200" dirty="0" smtClean="0">
              <a:solidFill>
                <a:schemeClr val="tx2">
                  <a:lumMod val="90000"/>
                  <a:lumOff val="10000"/>
                </a:schemeClr>
              </a:solidFill>
            </a:rPr>
            <a:t> </a:t>
          </a:r>
          <a:r>
            <a:rPr lang="en-US" sz="2000" b="1" kern="1200" dirty="0" err="1" smtClean="0">
              <a:solidFill>
                <a:schemeClr val="tx2">
                  <a:lumMod val="90000"/>
                  <a:lumOff val="10000"/>
                </a:schemeClr>
              </a:solidFill>
            </a:rPr>
            <a:t>პაციენტები</a:t>
          </a:r>
          <a:endParaRPr lang="en-US" sz="2000" b="1" kern="1200" dirty="0">
            <a:solidFill>
              <a:schemeClr val="tx2">
                <a:lumMod val="90000"/>
                <a:lumOff val="10000"/>
              </a:schemeClr>
            </a:solidFill>
          </a:endParaRPr>
        </a:p>
      </dsp:txBody>
      <dsp:txXfrm>
        <a:off x="3143315" y="2471604"/>
        <a:ext cx="4454697" cy="514245"/>
      </dsp:txXfrm>
    </dsp:sp>
    <dsp:sp modelId="{2548BAAB-AFAA-4D13-9EDF-1472B71C0718}">
      <dsp:nvSpPr>
        <dsp:cNvPr id="0" name=""/>
        <dsp:cNvSpPr/>
      </dsp:nvSpPr>
      <dsp:spPr>
        <a:xfrm>
          <a:off x="3485509" y="3177289"/>
          <a:ext cx="4350345" cy="62209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>
              <a:solidFill>
                <a:schemeClr val="tx2">
                  <a:lumMod val="90000"/>
                  <a:lumOff val="10000"/>
                </a:schemeClr>
              </a:solidFill>
            </a:rPr>
            <a:t>ქალები</a:t>
          </a:r>
          <a:endParaRPr lang="en-US" sz="2000" b="1" kern="1200" dirty="0">
            <a:solidFill>
              <a:schemeClr val="tx2">
                <a:lumMod val="90000"/>
                <a:lumOff val="10000"/>
              </a:schemeClr>
            </a:solidFill>
          </a:endParaRPr>
        </a:p>
      </dsp:txBody>
      <dsp:txXfrm>
        <a:off x="3515877" y="3207657"/>
        <a:ext cx="4289609" cy="5613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39C5-A0D7-5D4E-9929-500203D137C4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39C5-A0D7-5D4E-9929-500203D137C4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D2BEC-34C4-C246-A604-71810D93B57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39C5-A0D7-5D4E-9929-500203D137C4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D2BEC-34C4-C246-A604-71810D93B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39C5-A0D7-5D4E-9929-500203D137C4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D2BEC-34C4-C246-A604-71810D93B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39C5-A0D7-5D4E-9929-500203D137C4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D2BEC-34C4-C246-A604-71810D93B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39C5-A0D7-5D4E-9929-500203D137C4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D2BEC-34C4-C246-A604-71810D93B57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39C5-A0D7-5D4E-9929-500203D137C4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39C5-A0D7-5D4E-9929-500203D137C4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D2BEC-34C4-C246-A604-71810D93B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39C5-A0D7-5D4E-9929-500203D137C4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D2BEC-34C4-C246-A604-71810D93B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39C5-A0D7-5D4E-9929-500203D137C4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D2BEC-34C4-C246-A604-71810D93B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39C5-A0D7-5D4E-9929-500203D137C4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D2BEC-34C4-C246-A604-71810D93B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339C5-A0D7-5D4E-9929-500203D137C4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D2BEC-34C4-C246-A604-71810D93B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30339C5-A0D7-5D4E-9929-500203D137C4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5F3D2BEC-34C4-C246-A604-71810D93B57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2" r:id="rId1"/>
    <p:sldLayoutId id="2147483893" r:id="rId2"/>
    <p:sldLayoutId id="2147483894" r:id="rId3"/>
    <p:sldLayoutId id="2147483895" r:id="rId4"/>
    <p:sldLayoutId id="2147483896" r:id="rId5"/>
    <p:sldLayoutId id="2147483897" r:id="rId6"/>
    <p:sldLayoutId id="2147483898" r:id="rId7"/>
    <p:sldLayoutId id="2147483899" r:id="rId8"/>
    <p:sldLayoutId id="2147483900" r:id="rId9"/>
    <p:sldLayoutId id="2147483901" r:id="rId10"/>
    <p:sldLayoutId id="2147483902" r:id="rId11"/>
    <p:sldLayoutId id="214748390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2498" y="1321107"/>
            <a:ext cx="6942551" cy="2461754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solidFill>
                  <a:schemeClr val="bg2">
                    <a:lumMod val="25000"/>
                  </a:schemeClr>
                </a:solidFill>
              </a:rPr>
              <a:t>ნარკომანიი</a:t>
            </a:r>
            <a:r>
              <a:rPr lang="ka-GE" sz="3600" dirty="0" smtClean="0">
                <a:solidFill>
                  <a:schemeClr val="bg2">
                    <a:lumMod val="25000"/>
                  </a:schemeClr>
                </a:solidFill>
              </a:rPr>
              <a:t>თ დაავადებულ პაციენტთა მკურნალობის</a:t>
            </a:r>
            <a:r>
              <a:rPr lang="en-US" sz="36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bg2">
                    <a:lumMod val="25000"/>
                  </a:schemeClr>
                </a:solidFill>
              </a:rPr>
              <a:t>სახელმწიფო</a:t>
            </a:r>
            <a:r>
              <a:rPr lang="en-US" sz="36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bg2">
                    <a:lumMod val="25000"/>
                  </a:schemeClr>
                </a:solidFill>
              </a:rPr>
              <a:t>პროგრამა</a:t>
            </a:r>
            <a:endParaRPr lang="en-US" sz="36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logo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04709" y="4941993"/>
            <a:ext cx="1496302" cy="150578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941707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06824"/>
          </a:xfrm>
        </p:spPr>
        <p:txBody>
          <a:bodyPr/>
          <a:lstStyle/>
          <a:p>
            <a:pPr algn="l"/>
            <a:r>
              <a:rPr lang="ka-GE" sz="3200" b="1" i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ბიუჯეტი კომპონენტების მიხედვით</a:t>
            </a:r>
            <a:endParaRPr lang="en-US" sz="3200" b="1" i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80309"/>
              </p:ext>
            </p:extLst>
          </p:nvPr>
        </p:nvGraphicFramePr>
        <p:xfrm>
          <a:off x="549275" y="1164921"/>
          <a:ext cx="8481991" cy="52859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logo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99314" y="44316"/>
            <a:ext cx="1262916" cy="1270917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75946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744194"/>
          </a:xfrm>
        </p:spPr>
        <p:txBody>
          <a:bodyPr/>
          <a:lstStyle/>
          <a:p>
            <a:pPr algn="l"/>
            <a:r>
              <a:rPr lang="ka-GE" sz="3200" b="1" i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ბენეფიციართა რაოდენობა</a:t>
            </a:r>
            <a:endParaRPr lang="en-US" sz="3200" b="1" i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3501198"/>
              </p:ext>
            </p:extLst>
          </p:nvPr>
        </p:nvGraphicFramePr>
        <p:xfrm>
          <a:off x="549275" y="1277655"/>
          <a:ext cx="8042275" cy="46659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logo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99314" y="44316"/>
            <a:ext cx="1262916" cy="1270917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32063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31876"/>
          </a:xfrm>
        </p:spPr>
        <p:txBody>
          <a:bodyPr/>
          <a:lstStyle/>
          <a:p>
            <a:pPr algn="l"/>
            <a:r>
              <a:rPr lang="ka-GE" sz="3200" b="1" i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2013 და 2017 წლის შედარება</a:t>
            </a:r>
            <a:endParaRPr lang="en-US" sz="3200" b="1" i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2942404"/>
              </p:ext>
            </p:extLst>
          </p:nvPr>
        </p:nvGraphicFramePr>
        <p:xfrm>
          <a:off x="549275" y="1600200"/>
          <a:ext cx="8042275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logo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99314" y="44316"/>
            <a:ext cx="1262916" cy="1270917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8155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06824"/>
          </a:xfrm>
        </p:spPr>
        <p:txBody>
          <a:bodyPr/>
          <a:lstStyle/>
          <a:p>
            <a:pPr algn="l"/>
            <a:r>
              <a:rPr lang="ka-GE" sz="3200" b="1" i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დაგეგმილი </a:t>
            </a:r>
            <a:r>
              <a:rPr lang="ka-GE" sz="3200" b="1" i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აქტივობები</a:t>
            </a:r>
            <a:endParaRPr lang="en-US" sz="3200" b="1" i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ka-GE" b="1" dirty="0" smtClean="0">
                <a:solidFill>
                  <a:srgbClr val="FF0000"/>
                </a:solidFill>
              </a:rPr>
              <a:t>2017 წლის 1 ივლისიდან </a:t>
            </a:r>
            <a:r>
              <a:rPr lang="ka-GE" b="1" dirty="0" smtClean="0">
                <a:solidFill>
                  <a:schemeClr val="bg2">
                    <a:lumMod val="10000"/>
                  </a:schemeClr>
                </a:solidFill>
              </a:rPr>
              <a:t>- გლობალური ფონდის დაფინანსებით მიმდინარე პროგრამების შეერთება სახელმწიფო პროგრამასთან:</a:t>
            </a:r>
          </a:p>
          <a:p>
            <a:r>
              <a:rPr lang="ka-GE" b="1" dirty="0" smtClean="0">
                <a:solidFill>
                  <a:srgbClr val="FF0000"/>
                </a:solidFill>
              </a:rPr>
              <a:t>800-მდე</a:t>
            </a:r>
            <a:r>
              <a:rPr lang="ka-GE" b="1" dirty="0" smtClean="0">
                <a:solidFill>
                  <a:schemeClr val="bg2">
                    <a:lumMod val="10000"/>
                  </a:schemeClr>
                </a:solidFill>
              </a:rPr>
              <a:t> ბენეფიციარის დამატება </a:t>
            </a:r>
            <a:r>
              <a:rPr lang="ka-GE" b="1" dirty="0" smtClean="0">
                <a:solidFill>
                  <a:srgbClr val="FF0000"/>
                </a:solidFill>
              </a:rPr>
              <a:t>ჩანაცვლებითი თერაპიის </a:t>
            </a:r>
            <a:r>
              <a:rPr lang="ka-GE" b="1" dirty="0" smtClean="0">
                <a:solidFill>
                  <a:schemeClr val="bg2">
                    <a:lumMod val="10000"/>
                  </a:schemeClr>
                </a:solidFill>
              </a:rPr>
              <a:t>კომპონენტში;</a:t>
            </a:r>
          </a:p>
          <a:p>
            <a:r>
              <a:rPr lang="ka-GE" b="1" dirty="0" smtClean="0">
                <a:solidFill>
                  <a:srgbClr val="FF0000"/>
                </a:solidFill>
              </a:rPr>
              <a:t>ფსიქო-სოციალური რეაბილიტაციის </a:t>
            </a:r>
            <a:r>
              <a:rPr lang="ka-GE" b="1" dirty="0" smtClean="0">
                <a:solidFill>
                  <a:schemeClr val="bg2">
                    <a:lumMod val="10000"/>
                  </a:schemeClr>
                </a:solidFill>
              </a:rPr>
              <a:t>კომპონენტის დამატება;</a:t>
            </a:r>
          </a:p>
          <a:p>
            <a:r>
              <a:rPr lang="ka-GE" b="1" dirty="0" smtClean="0">
                <a:solidFill>
                  <a:schemeClr val="bg2">
                    <a:lumMod val="10000"/>
                  </a:schemeClr>
                </a:solidFill>
              </a:rPr>
              <a:t>ჩანაცვლებითი თერაპიის კომპონენტში </a:t>
            </a:r>
            <a:r>
              <a:rPr lang="ka-GE" b="1" dirty="0" smtClean="0">
                <a:solidFill>
                  <a:srgbClr val="FF0000"/>
                </a:solidFill>
              </a:rPr>
              <a:t>თანაგადახდის გაუქმება!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4" name="logo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99314" y="44316"/>
            <a:ext cx="1262916" cy="1270917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98301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392466"/>
            <a:ext cx="8042276" cy="843283"/>
          </a:xfrm>
        </p:spPr>
        <p:txBody>
          <a:bodyPr/>
          <a:lstStyle/>
          <a:p>
            <a:r>
              <a:rPr lang="ka-GE" dirty="0" smtClean="0"/>
              <a:t>მადლობა ყურადღებისთვის</a:t>
            </a:r>
            <a:endParaRPr lang="en-US" dirty="0"/>
          </a:p>
        </p:txBody>
      </p:sp>
      <p:pic>
        <p:nvPicPr>
          <p:cNvPr id="4" name="logo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99314" y="44316"/>
            <a:ext cx="1262916" cy="1270917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24454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593" y="89820"/>
            <a:ext cx="5876577" cy="1125205"/>
          </a:xfrm>
        </p:spPr>
        <p:txBody>
          <a:bodyPr/>
          <a:lstStyle/>
          <a:p>
            <a:pPr algn="l"/>
            <a:r>
              <a:rPr lang="ka-GE" sz="3600" b="1" i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პროგრამის მიზანი</a:t>
            </a:r>
            <a:endParaRPr lang="en-US" sz="3600" b="1" i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ka-GE" dirty="0" smtClean="0"/>
          </a:p>
          <a:p>
            <a:pPr algn="ctr"/>
            <a:endParaRPr lang="ka-GE" dirty="0"/>
          </a:p>
          <a:p>
            <a:pPr marL="0" indent="0" algn="ctr">
              <a:buNone/>
            </a:pPr>
            <a:r>
              <a:rPr lang="en-US" sz="2800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პროგრამის</a:t>
            </a:r>
            <a:r>
              <a:rPr lang="en-US" sz="28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მიზანია</a:t>
            </a:r>
            <a:r>
              <a:rPr lang="en-US" sz="28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ნარკოტიკების</a:t>
            </a:r>
            <a:r>
              <a:rPr lang="en-US" sz="28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მოხმარებასთან</a:t>
            </a:r>
            <a:r>
              <a:rPr lang="en-US" sz="28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დაკავშირებული</a:t>
            </a:r>
            <a:r>
              <a:rPr lang="en-US" sz="28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ზიანის</a:t>
            </a:r>
            <a:r>
              <a:rPr lang="en-US" sz="28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შემცირება</a:t>
            </a:r>
            <a:r>
              <a:rPr lang="en-US" sz="28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.</a:t>
            </a:r>
          </a:p>
          <a:p>
            <a:endParaRPr lang="en-US" dirty="0"/>
          </a:p>
        </p:txBody>
      </p:sp>
      <p:pic>
        <p:nvPicPr>
          <p:cNvPr id="6" name="logo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528142" y="94420"/>
            <a:ext cx="1496302" cy="150578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70985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012" y="-163809"/>
            <a:ext cx="6179475" cy="943791"/>
          </a:xfrm>
        </p:spPr>
        <p:txBody>
          <a:bodyPr>
            <a:normAutofit/>
          </a:bodyPr>
          <a:lstStyle/>
          <a:p>
            <a:pPr algn="l"/>
            <a:r>
              <a:rPr lang="en-US" sz="3200" b="1" i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პროგრამის </a:t>
            </a:r>
            <a:r>
              <a:rPr lang="en-US" sz="3200" b="1" i="1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მოსარგებლეები</a:t>
            </a:r>
            <a:endParaRPr lang="en-US" sz="3200" b="1" i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03619"/>
            <a:ext cx="8229600" cy="574728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33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პროგრამის </a:t>
            </a:r>
            <a:r>
              <a:rPr lang="en-US" sz="3300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მოსარგებლეები</a:t>
            </a:r>
            <a:r>
              <a:rPr lang="en-US" sz="33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33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არიან</a:t>
            </a:r>
            <a:r>
              <a:rPr lang="en-US" sz="3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საქართველოს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მოქალაქეები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23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საქართველოს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მოქალაქეობის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დამადასტურებელი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დოკუმენტის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;</a:t>
            </a:r>
          </a:p>
          <a:p>
            <a:r>
              <a:rPr lang="en-US" sz="23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პირადობის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ნეიტრალური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მოწმობის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;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</a:p>
          <a:p>
            <a:r>
              <a:rPr lang="en-US" sz="23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ნეიტრალური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სამგზავრო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დოკუმენტის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მქონე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პირები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;</a:t>
            </a:r>
            <a:endParaRPr lang="en-US" sz="23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en-US" sz="23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საქართველოში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სტატუსის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მქონე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მოქალაქეობის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არმქონე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პირები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;</a:t>
            </a:r>
            <a:endParaRPr lang="en-US" sz="23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en-US" sz="23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საქართველოში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თავშესაფრის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მაძიებელი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პირები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;</a:t>
            </a:r>
          </a:p>
          <a:p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ლტოლვილის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ან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ჰუმანიტარული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სტატუსის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მქონე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3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პირები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en-US" sz="3300" b="1" u="sng" dirty="0" smtClean="0">
                <a:solidFill>
                  <a:srgbClr val="FF0000"/>
                </a:solidFill>
              </a:rPr>
              <a:t>2017 </a:t>
            </a:r>
            <a:r>
              <a:rPr lang="ka-GE" sz="3300" b="1" u="sng" dirty="0" smtClean="0">
                <a:solidFill>
                  <a:srgbClr val="FF0000"/>
                </a:solidFill>
              </a:rPr>
              <a:t>წლიდან</a:t>
            </a:r>
            <a:endParaRPr lang="ka-GE" sz="3300" b="1" u="sng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-US" sz="29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ჩამანაცვლებელი</a:t>
            </a:r>
            <a:r>
              <a:rPr lang="en-US" sz="29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ფარმაცევტული</a:t>
            </a:r>
            <a:r>
              <a:rPr lang="en-US" sz="29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პროდუქტის</a:t>
            </a:r>
            <a:r>
              <a:rPr lang="en-US" sz="29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ka-GE" sz="29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მიმღები</a:t>
            </a:r>
            <a:r>
              <a:rPr lang="en-US" sz="29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ka-GE" sz="29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- </a:t>
            </a:r>
            <a:r>
              <a:rPr lang="en-US" sz="2600" b="1" u="sng" dirty="0" err="1" smtClean="0">
                <a:solidFill>
                  <a:srgbClr val="FF0000"/>
                </a:solidFill>
              </a:rPr>
              <a:t>უცხო</a:t>
            </a:r>
            <a:r>
              <a:rPr lang="en-US" sz="2600" b="1" u="sng" dirty="0" smtClean="0">
                <a:solidFill>
                  <a:srgbClr val="FF0000"/>
                </a:solidFill>
              </a:rPr>
              <a:t> </a:t>
            </a:r>
            <a:r>
              <a:rPr lang="en-US" sz="2600" b="1" u="sng" dirty="0" err="1">
                <a:solidFill>
                  <a:srgbClr val="FF0000"/>
                </a:solidFill>
              </a:rPr>
              <a:t>ქვეყნის</a:t>
            </a:r>
            <a:r>
              <a:rPr lang="en-US" sz="2600" b="1" u="sng" dirty="0">
                <a:solidFill>
                  <a:srgbClr val="FF0000"/>
                </a:solidFill>
              </a:rPr>
              <a:t> </a:t>
            </a:r>
            <a:r>
              <a:rPr lang="en-US" sz="2600" b="1" u="sng" dirty="0" err="1" smtClean="0">
                <a:solidFill>
                  <a:srgbClr val="FF0000"/>
                </a:solidFill>
              </a:rPr>
              <a:t>მოქალაქეები</a:t>
            </a:r>
            <a:r>
              <a:rPr lang="en-US" sz="2600" b="1" u="sng" dirty="0" smtClean="0">
                <a:solidFill>
                  <a:srgbClr val="FF0000"/>
                </a:solidFill>
              </a:rPr>
              <a:t> </a:t>
            </a:r>
            <a:r>
              <a:rPr lang="ka-GE" sz="26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(</a:t>
            </a:r>
            <a:r>
              <a:rPr lang="en-US" sz="2600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უცხოეთში</a:t>
            </a:r>
            <a:r>
              <a:rPr lang="en-US" sz="26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600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მოქმედ</a:t>
            </a:r>
            <a:r>
              <a:rPr lang="ka-GE" sz="26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ი</a:t>
            </a:r>
            <a:r>
              <a:rPr lang="en-US" sz="26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600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ჩანაცვლებით</a:t>
            </a:r>
            <a:r>
              <a:rPr lang="ka-GE" sz="26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ი</a:t>
            </a:r>
            <a:r>
              <a:rPr lang="en-US" sz="26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600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პროგრამები</a:t>
            </a:r>
            <a:r>
              <a:rPr lang="ka-GE" sz="26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ს ბენეფიციარები</a:t>
            </a:r>
            <a:r>
              <a:rPr lang="en-US" sz="26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).</a:t>
            </a:r>
            <a:r>
              <a:rPr lang="en-US" sz="2600" dirty="0" smtClean="0">
                <a:solidFill>
                  <a:schemeClr val="tx2">
                    <a:lumMod val="90000"/>
                    <a:lumOff val="10000"/>
                  </a:schemeClr>
                </a:solidFill>
                <a:effectLst/>
              </a:rPr>
              <a:t> </a:t>
            </a:r>
            <a:endParaRPr lang="en-US" sz="26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4" name="logo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716032" y="94420"/>
            <a:ext cx="1308411" cy="137112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9359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888" y="211642"/>
            <a:ext cx="7124827" cy="816130"/>
          </a:xfrm>
        </p:spPr>
        <p:txBody>
          <a:bodyPr>
            <a:normAutofit/>
          </a:bodyPr>
          <a:lstStyle/>
          <a:p>
            <a:pPr algn="l"/>
            <a:r>
              <a:rPr lang="en-US" sz="3200" b="1" i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პროგრამის </a:t>
            </a:r>
            <a:r>
              <a:rPr lang="en-US" sz="3200" b="1" i="1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მოცულობა</a:t>
            </a:r>
            <a:endParaRPr lang="en-US" sz="3200" b="1" i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752" y="1015209"/>
            <a:ext cx="8442580" cy="5310033"/>
          </a:xfrm>
        </p:spPr>
        <p:txBody>
          <a:bodyPr>
            <a:noAutofit/>
          </a:bodyPr>
          <a:lstStyle/>
          <a:p>
            <a:pPr algn="just"/>
            <a:endParaRPr lang="ka-GE" sz="1800" dirty="0"/>
          </a:p>
          <a:p>
            <a:pPr algn="just"/>
            <a:r>
              <a:rPr lang="en-US" sz="1800" b="1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სტაციონარულ</a:t>
            </a:r>
            <a:r>
              <a:rPr lang="ka-GE" sz="18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ი</a:t>
            </a:r>
            <a:r>
              <a:rPr lang="en-US" sz="18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დეტოქსიკაცია</a:t>
            </a:r>
            <a:r>
              <a:rPr lang="en-US" sz="18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და</a:t>
            </a:r>
            <a:r>
              <a:rPr lang="en-US" sz="1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პირველად</a:t>
            </a:r>
            <a:r>
              <a:rPr lang="ka-GE" sz="18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ი</a:t>
            </a:r>
            <a:r>
              <a:rPr lang="en-US" sz="18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რეაბილიტაცია</a:t>
            </a:r>
            <a:r>
              <a:rPr lang="en-US" sz="18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ოპიოიდების</a:t>
            </a:r>
            <a:r>
              <a:rPr lang="en-US" sz="18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, </a:t>
            </a:r>
            <a:r>
              <a:rPr lang="en-US" sz="18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სტიმულატორების</a:t>
            </a:r>
            <a:r>
              <a:rPr lang="en-US" sz="18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და</a:t>
            </a:r>
            <a:r>
              <a:rPr lang="en-US" sz="18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სხვა</a:t>
            </a:r>
            <a:r>
              <a:rPr lang="en-US" sz="18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ფსიქოაქტიური</a:t>
            </a:r>
            <a:r>
              <a:rPr lang="en-US" sz="18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ნივთიერებების</a:t>
            </a:r>
            <a:r>
              <a:rPr lang="en-US" sz="18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, </a:t>
            </a:r>
            <a:r>
              <a:rPr lang="en-US" sz="18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მოხმარებით</a:t>
            </a:r>
            <a:r>
              <a:rPr lang="en-US" sz="18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გამოწვეული</a:t>
            </a:r>
            <a:r>
              <a:rPr lang="en-US" sz="18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ფსიქიკური</a:t>
            </a:r>
            <a:r>
              <a:rPr lang="en-US" sz="18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და</a:t>
            </a:r>
            <a:r>
              <a:rPr lang="en-US" sz="18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ქცევითი</a:t>
            </a:r>
            <a:r>
              <a:rPr lang="en-US" sz="18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აშლილობების</a:t>
            </a:r>
            <a:r>
              <a:rPr lang="en-US" sz="18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დროს</a:t>
            </a:r>
            <a:r>
              <a:rPr lang="ka-GE" sz="18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;</a:t>
            </a:r>
            <a:endParaRPr lang="en-US" sz="1800" dirty="0" smtClean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algn="just"/>
            <a:r>
              <a:rPr lang="en-US" sz="1800" b="1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ჩანაცვლებითი</a:t>
            </a:r>
            <a:r>
              <a:rPr lang="en-US" sz="18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თერაპიის</a:t>
            </a:r>
            <a:r>
              <a:rPr lang="en-US" sz="1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განხორციელება</a:t>
            </a:r>
            <a:r>
              <a:rPr lang="en-US" sz="18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და</a:t>
            </a:r>
            <a:r>
              <a:rPr lang="en-US" sz="18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ჩამანაცვლებელი</a:t>
            </a:r>
            <a:r>
              <a:rPr lang="en-US" sz="18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ფარმაცევტული</a:t>
            </a:r>
            <a:r>
              <a:rPr lang="en-US" sz="18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პროდუქტის</a:t>
            </a:r>
            <a:r>
              <a:rPr lang="en-US" sz="18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მიწოდების</a:t>
            </a:r>
            <a:r>
              <a:rPr lang="en-US" sz="18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უზრუნველყოფა</a:t>
            </a:r>
            <a:r>
              <a:rPr lang="en-US" sz="18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ქ. </a:t>
            </a:r>
            <a:r>
              <a:rPr lang="en-US" sz="18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თბილისსა</a:t>
            </a:r>
            <a:r>
              <a:rPr lang="en-US" sz="18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და</a:t>
            </a:r>
            <a:r>
              <a:rPr lang="en-US" sz="18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რეგიონებში</a:t>
            </a:r>
            <a:r>
              <a:rPr lang="en-US" sz="18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; </a:t>
            </a:r>
            <a:endParaRPr lang="ka-GE" sz="1800" dirty="0" smtClean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marL="0" indent="0">
              <a:buNone/>
            </a:pPr>
            <a:r>
              <a:rPr lang="ka-GE" sz="1800" dirty="0">
                <a:solidFill>
                  <a:srgbClr val="595959"/>
                </a:solidFill>
              </a:rPr>
              <a:t> </a:t>
            </a:r>
            <a:r>
              <a:rPr lang="ka-GE" sz="1800" dirty="0" smtClean="0">
                <a:solidFill>
                  <a:srgbClr val="595959"/>
                </a:solidFill>
              </a:rPr>
              <a:t>         </a:t>
            </a:r>
            <a:r>
              <a:rPr lang="ka-GE" sz="1800" b="1" dirty="0" smtClean="0">
                <a:solidFill>
                  <a:srgbClr val="FF0000"/>
                </a:solidFill>
              </a:rPr>
              <a:t>2017 წლის 1 ივლისიდან                    </a:t>
            </a:r>
            <a:r>
              <a:rPr lang="en-US" sz="1800" b="1" dirty="0" err="1" smtClean="0">
                <a:solidFill>
                  <a:srgbClr val="FF0000"/>
                </a:solidFill>
              </a:rPr>
              <a:t>ფსიქოსოციალური</a:t>
            </a:r>
            <a:r>
              <a:rPr lang="en-US" sz="1800" b="1" dirty="0" smtClean="0">
                <a:solidFill>
                  <a:srgbClr val="FF0000"/>
                </a:solidFill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</a:rPr>
              <a:t>რეაბილიტაცი</a:t>
            </a:r>
            <a:r>
              <a:rPr lang="ka-GE" sz="1800" b="1" dirty="0" smtClean="0">
                <a:solidFill>
                  <a:srgbClr val="FF0000"/>
                </a:solidFill>
              </a:rPr>
              <a:t>ა</a:t>
            </a:r>
            <a:endParaRPr lang="en-US" sz="1800" b="1" dirty="0" smtClean="0">
              <a:solidFill>
                <a:srgbClr val="FF0000"/>
              </a:solidFill>
            </a:endParaRPr>
          </a:p>
          <a:p>
            <a:r>
              <a:rPr lang="en-US" sz="1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ჩამანაცვლებელი</a:t>
            </a:r>
            <a:r>
              <a:rPr lang="en-US" sz="1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ფარმაცევტული</a:t>
            </a:r>
            <a:r>
              <a:rPr lang="en-US" sz="1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პროდუქტის</a:t>
            </a:r>
            <a:r>
              <a:rPr lang="en-US" sz="1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შესყიდვა</a:t>
            </a:r>
            <a:r>
              <a:rPr lang="ka-GE" sz="1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;</a:t>
            </a:r>
          </a:p>
          <a:p>
            <a:r>
              <a:rPr lang="en-US" sz="1800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მომსახურების</a:t>
            </a:r>
            <a:r>
              <a:rPr lang="en-US" sz="1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ეფექტურობის</a:t>
            </a:r>
            <a:r>
              <a:rPr lang="en-US" sz="1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შეფასების</a:t>
            </a:r>
            <a:r>
              <a:rPr lang="en-US" sz="1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კომპონენტ</a:t>
            </a:r>
            <a:r>
              <a:rPr lang="ka-GE" sz="1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ი;</a:t>
            </a:r>
            <a:endParaRPr lang="ka-GE" sz="18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en-US" sz="1800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ალკოჰოლის</a:t>
            </a:r>
            <a:r>
              <a:rPr lang="en-US" sz="1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მიღებით</a:t>
            </a:r>
            <a:r>
              <a:rPr lang="en-US" sz="1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გამოწვეული</a:t>
            </a:r>
            <a:r>
              <a:rPr lang="en-US" sz="1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ფსიქიკური</a:t>
            </a:r>
            <a:r>
              <a:rPr lang="en-US" sz="1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და</a:t>
            </a:r>
            <a:r>
              <a:rPr lang="en-US" sz="1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ქცევითი</a:t>
            </a:r>
            <a:r>
              <a:rPr lang="en-US" sz="1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აშლილობების</a:t>
            </a:r>
            <a:r>
              <a:rPr lang="en-US" sz="1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სტაციონარულ</a:t>
            </a:r>
            <a:r>
              <a:rPr lang="ka-GE" sz="1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ი</a:t>
            </a:r>
            <a:r>
              <a:rPr lang="en-US" sz="1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მომსახურება</a:t>
            </a:r>
            <a:r>
              <a:rPr lang="ka-GE" sz="1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.</a:t>
            </a:r>
            <a:endParaRPr lang="en-US" sz="18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4" name="logo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665928" y="44316"/>
            <a:ext cx="1496302" cy="1505781"/>
          </a:xfrm>
          <a:prstGeom prst="rect">
            <a:avLst/>
          </a:prstGeom>
          <a:ln w="12700">
            <a:miter lim="400000"/>
          </a:ln>
        </p:spPr>
      </p:pic>
      <p:cxnSp>
        <p:nvCxnSpPr>
          <p:cNvPr id="6" name="Straight Arrow Connector 5"/>
          <p:cNvCxnSpPr/>
          <p:nvPr/>
        </p:nvCxnSpPr>
        <p:spPr>
          <a:xfrm>
            <a:off x="3832963" y="3895595"/>
            <a:ext cx="1089764" cy="0"/>
          </a:xfrm>
          <a:prstGeom prst="straightConnector1">
            <a:avLst/>
          </a:prstGeom>
          <a:ln w="76200">
            <a:solidFill>
              <a:schemeClr val="accent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884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982" y="263047"/>
            <a:ext cx="7440460" cy="743074"/>
          </a:xfrm>
        </p:spPr>
        <p:txBody>
          <a:bodyPr>
            <a:normAutofit/>
          </a:bodyPr>
          <a:lstStyle/>
          <a:p>
            <a:pPr algn="l"/>
            <a:r>
              <a:rPr lang="en-US" sz="3200" b="1" i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პროგრამის </a:t>
            </a:r>
            <a:r>
              <a:rPr lang="en-US" sz="3200" b="1" i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დაფინანსების</a:t>
            </a:r>
            <a:r>
              <a:rPr lang="en-US" sz="3200" b="1" i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ka-GE" sz="3200" b="1" i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მექანიზმი</a:t>
            </a:r>
            <a:endParaRPr lang="en-US" sz="3200" b="1" i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5163854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სტაციონარულ</a:t>
            </a:r>
            <a:r>
              <a:rPr lang="ka-GE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ი</a:t>
            </a:r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დეტოქსიკაცია</a:t>
            </a:r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და</a:t>
            </a:r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პირველად</a:t>
            </a:r>
            <a:r>
              <a:rPr lang="ka-GE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ი</a:t>
            </a:r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რეაბილიტაცია</a:t>
            </a:r>
            <a:endParaRPr lang="en-US" b="1" dirty="0" smtClean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       </a:t>
            </a:r>
            <a:r>
              <a:rPr lang="ka-GE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 </a:t>
            </a:r>
            <a:r>
              <a:rPr lang="ka-GE" dirty="0" smtClean="0">
                <a:solidFill>
                  <a:srgbClr val="595959"/>
                </a:solidFill>
              </a:rPr>
              <a:t>   </a:t>
            </a:r>
            <a:r>
              <a:rPr lang="en-US" dirty="0" smtClean="0">
                <a:solidFill>
                  <a:srgbClr val="595959"/>
                </a:solidFill>
              </a:rPr>
              <a:t>                   </a:t>
            </a:r>
            <a:r>
              <a:rPr lang="ka-GE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ანაზღაურდება</a:t>
            </a:r>
            <a:r>
              <a:rPr lang="ka-GE" dirty="0" smtClean="0">
                <a:solidFill>
                  <a:srgbClr val="595959"/>
                </a:solidFill>
              </a:rPr>
              <a:t> </a:t>
            </a:r>
            <a:r>
              <a:rPr lang="ka-GE" b="1" u="sng" dirty="0" smtClean="0">
                <a:solidFill>
                  <a:srgbClr val="FF0000"/>
                </a:solidFill>
              </a:rPr>
              <a:t>100%, თანაგადახდის გარეშე</a:t>
            </a:r>
            <a:r>
              <a:rPr lang="ka-GE" dirty="0" smtClean="0">
                <a:solidFill>
                  <a:srgbClr val="595959"/>
                </a:solidFill>
              </a:rPr>
              <a:t>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ka-GE" b="1" dirty="0" smtClean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ka-GE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ჩამანაცვლებელი </a:t>
            </a:r>
            <a:r>
              <a:rPr lang="ka-GE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პროდუქტით </a:t>
            </a:r>
            <a:r>
              <a:rPr lang="en-US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უზრუნველყოფა</a:t>
            </a:r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ka-GE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      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ka-GE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 </a:t>
            </a:r>
            <a:r>
              <a:rPr lang="ka-GE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   </a:t>
            </a:r>
            <a:r>
              <a:rPr lang="ka-GE" b="1" u="sng" dirty="0" smtClean="0">
                <a:solidFill>
                  <a:srgbClr val="FF0000"/>
                </a:solidFill>
              </a:rPr>
              <a:t>100%, </a:t>
            </a:r>
            <a:r>
              <a:rPr lang="en-US" b="1" u="sng" dirty="0" err="1" smtClean="0">
                <a:solidFill>
                  <a:srgbClr val="FF0000"/>
                </a:solidFill>
              </a:rPr>
              <a:t>თანაგადახდის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გარეშე</a:t>
            </a:r>
            <a:r>
              <a:rPr lang="ka-GE" b="1" u="sng" dirty="0" smtClean="0">
                <a:solidFill>
                  <a:srgbClr val="FF0000"/>
                </a:solidFill>
              </a:rPr>
              <a:t>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ka-GE" b="1" u="sng" dirty="0">
              <a:solidFill>
                <a:srgbClr val="FF000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ka-GE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ჩანაცვლებითი </a:t>
            </a:r>
            <a:r>
              <a:rPr lang="ka-GE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თერაპია </a:t>
            </a:r>
            <a:r>
              <a:rPr lang="ka-GE" dirty="0" smtClean="0">
                <a:solidFill>
                  <a:srgbClr val="595959"/>
                </a:solidFill>
              </a:rPr>
              <a:t>                         </a:t>
            </a:r>
            <a:r>
              <a:rPr lang="ka-GE" b="1" u="sng" dirty="0" smtClean="0">
                <a:solidFill>
                  <a:srgbClr val="FF0000"/>
                </a:solidFill>
              </a:rPr>
              <a:t>თანაგადახდა 110 ლარი;</a:t>
            </a:r>
          </a:p>
          <a:p>
            <a:pPr marL="0" indent="0" algn="just">
              <a:buNone/>
            </a:pPr>
            <a:r>
              <a:rPr lang="ka-GE" b="1" dirty="0" smtClean="0">
                <a:solidFill>
                  <a:srgbClr val="FF0000"/>
                </a:solidFill>
              </a:rPr>
              <a:t>                                                     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                                                                    </a:t>
            </a:r>
            <a:endParaRPr lang="ka-GE" b="1" u="sng" dirty="0" smtClean="0">
              <a:solidFill>
                <a:srgbClr val="FF00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ka-GE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 </a:t>
            </a:r>
            <a:endParaRPr lang="en-US" b="1" dirty="0" smtClean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en-US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ka-GE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                                                           </a:t>
            </a:r>
          </a:p>
        </p:txBody>
      </p:sp>
      <p:pic>
        <p:nvPicPr>
          <p:cNvPr id="4" name="logo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665928" y="44316"/>
            <a:ext cx="1496302" cy="1505781"/>
          </a:xfrm>
          <a:prstGeom prst="rect">
            <a:avLst/>
          </a:prstGeom>
          <a:ln w="12700">
            <a:miter lim="400000"/>
          </a:ln>
        </p:spPr>
      </p:pic>
      <p:cxnSp>
        <p:nvCxnSpPr>
          <p:cNvPr id="6" name="Straight Arrow Connector 5"/>
          <p:cNvCxnSpPr/>
          <p:nvPr/>
        </p:nvCxnSpPr>
        <p:spPr>
          <a:xfrm>
            <a:off x="977030" y="2104373"/>
            <a:ext cx="1766170" cy="0"/>
          </a:xfrm>
          <a:prstGeom prst="straightConnector1">
            <a:avLst/>
          </a:prstGeom>
          <a:ln w="76200">
            <a:solidFill>
              <a:schemeClr val="accent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6651315" y="2730675"/>
            <a:ext cx="1615857" cy="0"/>
          </a:xfrm>
          <a:prstGeom prst="straightConnector1">
            <a:avLst/>
          </a:prstGeom>
          <a:ln w="762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870536" y="3647161"/>
            <a:ext cx="1553228" cy="0"/>
          </a:xfrm>
          <a:prstGeom prst="straightConnector1">
            <a:avLst/>
          </a:prstGeom>
          <a:ln w="762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ight Arrow Callout 12"/>
          <p:cNvSpPr/>
          <p:nvPr/>
        </p:nvSpPr>
        <p:spPr>
          <a:xfrm>
            <a:off x="977029" y="5649233"/>
            <a:ext cx="4285989" cy="926926"/>
          </a:xfrm>
          <a:prstGeom prst="rightArrowCallou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440493" y="5787020"/>
            <a:ext cx="18162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rgbClr val="FF0000"/>
                </a:solidFill>
              </a:rPr>
              <a:t>2017 წლის 1 ივლისიდან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89556" y="4045905"/>
            <a:ext cx="2467627" cy="132775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rgbClr val="FF0000"/>
                </a:solidFill>
              </a:rPr>
              <a:t>თანაგადახდა არ ეხებათ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248405" y="4045905"/>
            <a:ext cx="3165674" cy="5949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rgbClr val="FF0000"/>
                </a:solidFill>
              </a:rPr>
              <a:t>აივ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ინფიცირებულებ</a:t>
            </a:r>
            <a:r>
              <a:rPr lang="ka-GE" b="1" dirty="0" smtClean="0">
                <a:solidFill>
                  <a:srgbClr val="FF0000"/>
                </a:solidFill>
              </a:rPr>
              <a:t>ი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263019" y="5649233"/>
            <a:ext cx="3165674" cy="926926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თანაგადახდა </a:t>
            </a:r>
            <a:r>
              <a:rPr lang="ka-GE" sz="4000" b="1" u="sng" dirty="0" smtClean="0">
                <a:solidFill>
                  <a:srgbClr val="FF0000"/>
                </a:solidFill>
              </a:rPr>
              <a:t>0</a:t>
            </a:r>
            <a:r>
              <a:rPr lang="ka-GE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ლარი</a:t>
            </a:r>
            <a:r>
              <a:rPr lang="ka-GE" sz="4000" b="1" u="sng" dirty="0">
                <a:solidFill>
                  <a:srgbClr val="FF0000"/>
                </a:solidFill>
              </a:rPr>
              <a:t>!!!</a:t>
            </a:r>
            <a:endParaRPr lang="en-US" sz="4000" b="1" u="sng" dirty="0">
              <a:solidFill>
                <a:srgbClr val="FF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50493" y="4761975"/>
            <a:ext cx="3165674" cy="5949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rgbClr val="FF0000"/>
                </a:solidFill>
              </a:rPr>
              <a:t>სოციალურად </a:t>
            </a:r>
            <a:r>
              <a:rPr lang="ka-GE" b="1" dirty="0" smtClean="0">
                <a:solidFill>
                  <a:srgbClr val="FF0000"/>
                </a:solidFill>
              </a:rPr>
              <a:t>დაუცველები </a:t>
            </a:r>
            <a:r>
              <a:rPr lang="ka-GE" b="1" dirty="0">
                <a:solidFill>
                  <a:srgbClr val="FF0000"/>
                </a:solidFill>
              </a:rPr>
              <a:t>&lt; 70 000 ქულა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29" name="Straight Arrow Connector 28"/>
          <p:cNvCxnSpPr>
            <a:stCxn id="22" idx="1"/>
          </p:cNvCxnSpPr>
          <p:nvPr/>
        </p:nvCxnSpPr>
        <p:spPr>
          <a:xfrm>
            <a:off x="5248405" y="4343398"/>
            <a:ext cx="0" cy="1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1" idx="3"/>
          </p:cNvCxnSpPr>
          <p:nvPr/>
        </p:nvCxnSpPr>
        <p:spPr>
          <a:xfrm>
            <a:off x="3457183" y="4709785"/>
            <a:ext cx="1791222" cy="34968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1" idx="3"/>
            <a:endCxn id="22" idx="1"/>
          </p:cNvCxnSpPr>
          <p:nvPr/>
        </p:nvCxnSpPr>
        <p:spPr>
          <a:xfrm flipV="1">
            <a:off x="3457183" y="4343398"/>
            <a:ext cx="1791222" cy="3663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640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073" y="137786"/>
            <a:ext cx="8042276" cy="943491"/>
          </a:xfrm>
        </p:spPr>
        <p:txBody>
          <a:bodyPr/>
          <a:lstStyle/>
          <a:p>
            <a:r>
              <a:rPr lang="en-US" sz="3200" b="1" i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პროგრამის</a:t>
            </a:r>
            <a:r>
              <a:rPr lang="en-US" sz="3200" b="1" i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ka-GE" sz="3200" b="1" i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განხორციელების მექანიზმი</a:t>
            </a:r>
            <a:endParaRPr lang="en-US" sz="3200" dirty="0"/>
          </a:p>
        </p:txBody>
      </p:sp>
      <p:sp>
        <p:nvSpPr>
          <p:cNvPr id="5" name="Flowchart: Alternate Process 4"/>
          <p:cNvSpPr/>
          <p:nvPr/>
        </p:nvSpPr>
        <p:spPr>
          <a:xfrm>
            <a:off x="463463" y="2818356"/>
            <a:ext cx="5473874" cy="3532340"/>
          </a:xfrm>
          <a:prstGeom prst="flowChartAlternateProcess">
            <a:avLst/>
          </a:prstGeom>
          <a:solidFill>
            <a:srgbClr val="CCEC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Clr>
                <a:srgbClr val="C00000"/>
              </a:buClr>
              <a:buFont typeface="Wingdings" pitchFamily="2" charset="2"/>
              <a:buChar char="v"/>
            </a:pPr>
            <a:r>
              <a:rPr lang="ka-GE" sz="2000" b="1" dirty="0">
                <a:solidFill>
                  <a:schemeClr val="accent2">
                    <a:lumMod val="50000"/>
                  </a:schemeClr>
                </a:solidFill>
              </a:rPr>
              <a:t>ჩანაცვლებითი </a:t>
            </a:r>
            <a:r>
              <a:rPr lang="ka-GE" sz="2000" b="1" dirty="0">
                <a:solidFill>
                  <a:schemeClr val="accent2">
                    <a:lumMod val="50000"/>
                  </a:schemeClr>
                </a:solidFill>
              </a:rPr>
              <a:t>თერაპია</a:t>
            </a:r>
          </a:p>
          <a:p>
            <a:pPr marL="342900" indent="-342900">
              <a:buClr>
                <a:srgbClr val="C00000"/>
              </a:buClr>
              <a:buFont typeface="Wingdings" pitchFamily="2" charset="2"/>
              <a:buChar char="v"/>
            </a:pPr>
            <a:endParaRPr lang="ka-GE" sz="20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342900" indent="-342900"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</a:rPr>
              <a:t>ჩამანაცვლებელი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</a:rPr>
              <a:t>ფარმაცევტული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</a:rPr>
              <a:t>პროდუქტის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</a:rPr>
              <a:t>შესყიდვა</a:t>
            </a:r>
            <a:endParaRPr lang="ka-GE" sz="20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342900" indent="-342900">
              <a:buClr>
                <a:srgbClr val="C00000"/>
              </a:buClr>
              <a:buFont typeface="Wingdings" pitchFamily="2" charset="2"/>
              <a:buChar char="v"/>
            </a:pPr>
            <a:endParaRPr lang="ka-GE" sz="20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342900" indent="-342900"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</a:rPr>
              <a:t>მომსახურების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</a:rPr>
              <a:t>ეფექტურობის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</a:rPr>
              <a:t>შეფასების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</a:rPr>
              <a:t>კომპონენტ</a:t>
            </a:r>
            <a:r>
              <a:rPr lang="ka-GE" sz="2000" b="1" dirty="0">
                <a:solidFill>
                  <a:schemeClr val="accent2">
                    <a:lumMod val="50000"/>
                  </a:schemeClr>
                </a:solidFill>
              </a:rPr>
              <a:t>ი</a:t>
            </a:r>
            <a:r>
              <a:rPr lang="ka-GE" sz="20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342900" indent="-342900">
              <a:buClr>
                <a:srgbClr val="C00000"/>
              </a:buClr>
              <a:buFont typeface="Wingdings" pitchFamily="2" charset="2"/>
              <a:buChar char="v"/>
            </a:pPr>
            <a:endParaRPr lang="ka-GE" sz="20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342900" indent="-342900">
              <a:buClr>
                <a:srgbClr val="C00000"/>
              </a:buClr>
              <a:buFont typeface="Wingdings" pitchFamily="2" charset="2"/>
              <a:buChar char="v"/>
            </a:pP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</a:rPr>
              <a:t>ალკოჰოლის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</a:rPr>
              <a:t>მიღებით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</a:rPr>
              <a:t>გამოწვეული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</a:rPr>
              <a:t>ფსიქიკური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</a:rPr>
              <a:t>და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</a:rPr>
              <a:t>ქცევითი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</a:rPr>
              <a:t>აშლილობების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</a:rPr>
              <a:t>სტაციონარულ</a:t>
            </a:r>
            <a:r>
              <a:rPr lang="ka-GE" sz="2000" b="1" dirty="0">
                <a:solidFill>
                  <a:schemeClr val="accent2">
                    <a:lumMod val="50000"/>
                  </a:schemeClr>
                </a:solidFill>
              </a:rPr>
              <a:t>ი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</a:rPr>
              <a:t>მომსახურება</a:t>
            </a:r>
            <a:endParaRPr lang="en-US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Right Brace 5"/>
          <p:cNvSpPr/>
          <p:nvPr/>
        </p:nvSpPr>
        <p:spPr>
          <a:xfrm>
            <a:off x="5686817" y="2818356"/>
            <a:ext cx="1277654" cy="3532340"/>
          </a:xfrm>
          <a:prstGeom prst="rightBrac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7" name="Rounded Rectangle 6"/>
          <p:cNvSpPr/>
          <p:nvPr/>
        </p:nvSpPr>
        <p:spPr>
          <a:xfrm>
            <a:off x="6964470" y="2818356"/>
            <a:ext cx="1966587" cy="3532340"/>
          </a:xfrm>
          <a:prstGeom prst="roundRect">
            <a:avLst/>
          </a:prstGeom>
          <a:solidFill>
            <a:srgbClr val="CCEC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„</a:t>
            </a:r>
            <a:r>
              <a:rPr lang="en-US" b="1" dirty="0" err="1">
                <a:solidFill>
                  <a:srgbClr val="C00000"/>
                </a:solidFill>
              </a:rPr>
              <a:t>სახელმწიფო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შესყიდვების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შესახებ</a:t>
            </a:r>
            <a:r>
              <a:rPr lang="en-US" b="1" dirty="0">
                <a:solidFill>
                  <a:srgbClr val="C00000"/>
                </a:solidFill>
              </a:rPr>
              <a:t>" </a:t>
            </a:r>
            <a:r>
              <a:rPr lang="en-US" b="1" dirty="0" err="1">
                <a:solidFill>
                  <a:srgbClr val="C00000"/>
                </a:solidFill>
              </a:rPr>
              <a:t>საქართველოს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კანონის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მოთხოვნათა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შესაბამისად</a:t>
            </a:r>
            <a:endParaRPr lang="ka-GE" b="1" dirty="0">
              <a:solidFill>
                <a:srgbClr val="C0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66803" y="1603332"/>
            <a:ext cx="4831916" cy="1064712"/>
          </a:xfrm>
          <a:prstGeom prst="roundRect">
            <a:avLst/>
          </a:prstGeom>
          <a:solidFill>
            <a:srgbClr val="CCEC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</a:rPr>
              <a:t>სტაციონარულ</a:t>
            </a:r>
            <a:r>
              <a:rPr lang="ka-GE" sz="2000" b="1" dirty="0">
                <a:solidFill>
                  <a:schemeClr val="accent2">
                    <a:lumMod val="50000"/>
                  </a:schemeClr>
                </a:solidFill>
              </a:rPr>
              <a:t>ი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</a:rPr>
              <a:t>დეტოქსიკაცია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</a:rPr>
              <a:t>და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</a:rPr>
              <a:t>პირველად</a:t>
            </a:r>
            <a:r>
              <a:rPr lang="ka-GE" sz="2000" b="1" dirty="0">
                <a:solidFill>
                  <a:schemeClr val="accent2">
                    <a:lumMod val="50000"/>
                  </a:schemeClr>
                </a:solidFill>
              </a:rPr>
              <a:t>ი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2">
                    <a:lumMod val="50000"/>
                  </a:schemeClr>
                </a:solidFill>
              </a:rPr>
              <a:t>რეაბილიტაცია</a:t>
            </a:r>
            <a:r>
              <a:rPr lang="ka-GE" sz="20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150280" y="1640910"/>
            <a:ext cx="2780778" cy="1014608"/>
          </a:xfrm>
          <a:prstGeom prst="roundRect">
            <a:avLst/>
          </a:prstGeom>
          <a:solidFill>
            <a:srgbClr val="CCEC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rgbClr val="C00000"/>
                </a:solidFill>
              </a:rPr>
              <a:t>არამატერიალიზებული ვაუჩერი</a:t>
            </a:r>
          </a:p>
        </p:txBody>
      </p:sp>
      <p:sp>
        <p:nvSpPr>
          <p:cNvPr id="10" name="Right Brace 9"/>
          <p:cNvSpPr/>
          <p:nvPr/>
        </p:nvSpPr>
        <p:spPr>
          <a:xfrm>
            <a:off x="5436297" y="1640910"/>
            <a:ext cx="713983" cy="1014608"/>
          </a:xfrm>
          <a:prstGeom prst="rightBrac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logo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99314" y="44316"/>
            <a:ext cx="1262916" cy="1270917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71850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082397"/>
          </a:xfrm>
        </p:spPr>
        <p:txBody>
          <a:bodyPr/>
          <a:lstStyle/>
          <a:p>
            <a:pPr algn="l"/>
            <a:r>
              <a:rPr lang="en-US" sz="3200" b="1" i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სტაციონარულ</a:t>
            </a:r>
            <a:r>
              <a:rPr lang="ka-GE" sz="3200" b="1" i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ი</a:t>
            </a:r>
            <a:r>
              <a:rPr lang="en-US" sz="3200" b="1" i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3200" b="1" i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დეტოქსიკაცია</a:t>
            </a:r>
            <a:r>
              <a:rPr lang="en-US" sz="3200" b="1" i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3200" b="1" i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და</a:t>
            </a:r>
            <a:r>
              <a:rPr lang="en-US" sz="3200" b="1" i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3200" b="1" i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პირველად</a:t>
            </a:r>
            <a:r>
              <a:rPr lang="ka-GE" sz="3200" b="1" i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ი</a:t>
            </a:r>
            <a:r>
              <a:rPr lang="en-US" sz="3200" b="1" i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3200" b="1" i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რეაბილიტაცი</a:t>
            </a:r>
            <a:r>
              <a:rPr lang="ka-GE" sz="3200" b="1" i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ა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2432947"/>
              </p:ext>
            </p:extLst>
          </p:nvPr>
        </p:nvGraphicFramePr>
        <p:xfrm>
          <a:off x="549275" y="2066794"/>
          <a:ext cx="8042275" cy="3876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39453" y="4858296"/>
            <a:ext cx="26429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 smtClean="0">
                <a:solidFill>
                  <a:schemeClr val="bg1"/>
                </a:solidFill>
              </a:rPr>
              <a:t>პრიორიტეტული ჯგუფები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6" name="logo.png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7899314" y="44316"/>
            <a:ext cx="1262916" cy="1270917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Rounded Rectangle 6"/>
          <p:cNvSpPr/>
          <p:nvPr/>
        </p:nvSpPr>
        <p:spPr>
          <a:xfrm>
            <a:off x="701458" y="1315233"/>
            <a:ext cx="7665928" cy="751561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51772" y="1490597"/>
            <a:ext cx="7591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პაციენტთა </a:t>
            </a:r>
            <a:r>
              <a:rPr lang="ka-GE" b="1" dirty="0" smtClean="0">
                <a:solidFill>
                  <a:srgbClr val="C00000"/>
                </a:solidFill>
              </a:rPr>
              <a:t>ჩართვა</a:t>
            </a:r>
            <a:r>
              <a:rPr lang="ka-GE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კომპონენტში ხორციელდება </a:t>
            </a:r>
            <a:r>
              <a:rPr lang="ka-GE" b="1" dirty="0" smtClean="0">
                <a:solidFill>
                  <a:srgbClr val="C00000"/>
                </a:solidFill>
              </a:rPr>
              <a:t>რიგითობის</a:t>
            </a:r>
            <a:r>
              <a:rPr lang="ka-GE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დაცვით</a:t>
            </a:r>
            <a:endParaRPr lang="en-US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0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31876"/>
          </a:xfrm>
        </p:spPr>
        <p:txBody>
          <a:bodyPr/>
          <a:lstStyle/>
          <a:p>
            <a:pPr algn="l"/>
            <a:r>
              <a:rPr lang="ka-GE" sz="3200" b="1" i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ჩანაცვლებითი თერაპია</a:t>
            </a:r>
            <a:endParaRPr lang="en-US" sz="3200" b="1" i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728" y="1490597"/>
            <a:ext cx="8693063" cy="5486400"/>
          </a:xfrm>
        </p:spPr>
        <p:txBody>
          <a:bodyPr>
            <a:normAutofit/>
          </a:bodyPr>
          <a:lstStyle/>
          <a:p>
            <a:pPr algn="just"/>
            <a:r>
              <a:rPr lang="ka-GE" b="1" dirty="0" smtClean="0">
                <a:solidFill>
                  <a:srgbClr val="FF0000"/>
                </a:solidFill>
              </a:rPr>
              <a:t>რეგულირდება</a:t>
            </a:r>
            <a:r>
              <a:rPr lang="ka-GE" dirty="0" smtClean="0"/>
              <a:t> </a:t>
            </a:r>
            <a:r>
              <a:rPr lang="en-US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„</a:t>
            </a:r>
            <a:r>
              <a:rPr lang="en-US" b="1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ნარკომანიის</a:t>
            </a:r>
            <a:r>
              <a:rPr lang="en-US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ჩანაცვლებითი</a:t>
            </a:r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სპეციალური</a:t>
            </a:r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პროგრამით</a:t>
            </a:r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მკურნალობის</a:t>
            </a:r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განხორციელების</a:t>
            </a:r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შესახებ</a:t>
            </a:r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" </a:t>
            </a:r>
            <a:r>
              <a:rPr lang="en-US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საქართველოს</a:t>
            </a:r>
            <a:r>
              <a:rPr lang="en-US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შრომის</a:t>
            </a:r>
            <a:r>
              <a:rPr lang="en-US" dirty="0">
                <a:solidFill>
                  <a:schemeClr val="tx2">
                    <a:lumMod val="90000"/>
                    <a:lumOff val="10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ჯანმრთელობისა</a:t>
            </a:r>
            <a:r>
              <a:rPr lang="en-US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და</a:t>
            </a:r>
            <a:r>
              <a:rPr lang="en-US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სოციალური</a:t>
            </a:r>
            <a:r>
              <a:rPr lang="en-US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დაცვის</a:t>
            </a:r>
            <a:r>
              <a:rPr lang="en-US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მინისტრის</a:t>
            </a:r>
            <a:r>
              <a:rPr lang="en-US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2014 </a:t>
            </a:r>
            <a:r>
              <a:rPr lang="en-US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წლის</a:t>
            </a:r>
            <a:r>
              <a:rPr lang="en-US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3 </a:t>
            </a:r>
            <a:r>
              <a:rPr lang="en-US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ივლისის</a:t>
            </a:r>
            <a:r>
              <a:rPr lang="en-US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№01-41/ნ </a:t>
            </a:r>
            <a:r>
              <a:rPr lang="en-US" b="1" dirty="0" err="1" smtClean="0">
                <a:solidFill>
                  <a:srgbClr val="FF0000"/>
                </a:solidFill>
              </a:rPr>
              <a:t>ბრძანებით</a:t>
            </a:r>
            <a:r>
              <a:rPr lang="ka-GE" dirty="0" smtClean="0"/>
              <a:t>;</a:t>
            </a:r>
          </a:p>
          <a:p>
            <a:pPr algn="just"/>
            <a:r>
              <a:rPr lang="ka-GE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მკურნალობისას გამოიყენება უპირატესად </a:t>
            </a:r>
            <a:r>
              <a:rPr lang="ka-GE" b="1" dirty="0" smtClean="0">
                <a:solidFill>
                  <a:srgbClr val="FF0000"/>
                </a:solidFill>
              </a:rPr>
              <a:t>მეთადონი</a:t>
            </a:r>
            <a:r>
              <a:rPr lang="ka-GE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, ასევე, </a:t>
            </a:r>
            <a:r>
              <a:rPr lang="ka-GE" b="1" dirty="0" smtClean="0">
                <a:solidFill>
                  <a:srgbClr val="FF0000"/>
                </a:solidFill>
              </a:rPr>
              <a:t>ბუპრენოფრინ-ნალოქსონი</a:t>
            </a:r>
            <a:r>
              <a:rPr lang="ka-GE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;</a:t>
            </a:r>
          </a:p>
          <a:p>
            <a:r>
              <a:rPr lang="ka-GE" b="1" u="sng" dirty="0" smtClean="0">
                <a:solidFill>
                  <a:srgbClr val="FF0000"/>
                </a:solidFill>
              </a:rPr>
              <a:t>ბუპრენოფრინ-ნალოქსონის</a:t>
            </a:r>
            <a:r>
              <a:rPr lang="ka-GE" dirty="0" smtClean="0"/>
              <a:t> გამოყენების </a:t>
            </a:r>
            <a:r>
              <a:rPr lang="ka-GE" b="1" dirty="0" smtClean="0">
                <a:solidFill>
                  <a:srgbClr val="FF0000"/>
                </a:solidFill>
              </a:rPr>
              <a:t>კრიტერიუმები</a:t>
            </a:r>
            <a:r>
              <a:rPr lang="ka-GE" dirty="0" smtClean="0"/>
              <a:t>:</a:t>
            </a:r>
          </a:p>
          <a:p>
            <a:pPr lvl="2" algn="just">
              <a:buClr>
                <a:srgbClr val="FF0000"/>
              </a:buClr>
              <a:buFont typeface="Wingdings" pitchFamily="2" charset="2"/>
              <a:buChar char="v"/>
            </a:pPr>
            <a:r>
              <a:rPr lang="en-US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პაციენტის</a:t>
            </a:r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ასაკი</a:t>
            </a:r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25 </a:t>
            </a:r>
            <a:r>
              <a:rPr lang="en-US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წელზე</a:t>
            </a:r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ნაკლები</a:t>
            </a:r>
            <a:endParaRPr lang="ka-GE" b="1" dirty="0" smtClean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lvl="2" algn="just">
              <a:buClr>
                <a:srgbClr val="FF0000"/>
              </a:buClr>
              <a:buFont typeface="Wingdings" pitchFamily="2" charset="2"/>
              <a:buChar char="v"/>
            </a:pPr>
            <a:r>
              <a:rPr lang="en-US" b="1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მეთადონის</a:t>
            </a:r>
            <a:r>
              <a:rPr lang="en-US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მიმართ</a:t>
            </a:r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პაციენტის</a:t>
            </a:r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ინტოლერანტობა</a:t>
            </a:r>
            <a:endParaRPr lang="ka-GE" b="1" dirty="0" smtClean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lvl="2" algn="just">
              <a:buClr>
                <a:srgbClr val="FF0000"/>
              </a:buClr>
              <a:buFont typeface="Wingdings" pitchFamily="2" charset="2"/>
              <a:buChar char="v"/>
            </a:pPr>
            <a:r>
              <a:rPr lang="en-US" b="1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მეთადონის</a:t>
            </a:r>
            <a:r>
              <a:rPr lang="en-US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გამოყენების</a:t>
            </a:r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უკუჩვენება</a:t>
            </a:r>
            <a:endParaRPr lang="en-US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4" name="logo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99314" y="44316"/>
            <a:ext cx="1262916" cy="1270917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6417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56928"/>
          </a:xfrm>
        </p:spPr>
        <p:txBody>
          <a:bodyPr/>
          <a:lstStyle/>
          <a:p>
            <a:pPr algn="l"/>
            <a:r>
              <a:rPr lang="ka-GE" sz="3200" b="1" i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პროგრამის ბიუჯეტი</a:t>
            </a:r>
            <a:endParaRPr lang="en-US" sz="3200" b="1" i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8629109"/>
              </p:ext>
            </p:extLst>
          </p:nvPr>
        </p:nvGraphicFramePr>
        <p:xfrm>
          <a:off x="549275" y="1202499"/>
          <a:ext cx="8369257" cy="4741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logo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99314" y="44316"/>
            <a:ext cx="1262916" cy="1270917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02859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504</TotalTime>
  <Words>386</Words>
  <Application>Microsoft Office PowerPoint</Application>
  <PresentationFormat>On-screen Show (4:3)</PresentationFormat>
  <Paragraphs>80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Breeze</vt:lpstr>
      <vt:lpstr>ნარკომანიით დაავადებულ პაციენტთა მკურნალობის სახელმწიფო პროგრამა</vt:lpstr>
      <vt:lpstr>პროგრამის მიზანი</vt:lpstr>
      <vt:lpstr>პროგრამის მოსარგებლეები</vt:lpstr>
      <vt:lpstr>პროგრამის მოცულობა</vt:lpstr>
      <vt:lpstr>პროგრამის დაფინანსების მექანიზმი</vt:lpstr>
      <vt:lpstr>პროგრამის  განხორციელების მექანიზმი</vt:lpstr>
      <vt:lpstr>სტაციონარული დეტოქსიკაცია და პირველადი რეაბილიტაცია</vt:lpstr>
      <vt:lpstr>ჩანაცვლებითი თერაპია</vt:lpstr>
      <vt:lpstr>პროგრამის ბიუჯეტი</vt:lpstr>
      <vt:lpstr>ბიუჯეტი კომპონენტების მიხედვით</vt:lpstr>
      <vt:lpstr>ბენეფიციართა რაოდენობა</vt:lpstr>
      <vt:lpstr>2013 და 2017 წლის შედარება</vt:lpstr>
      <vt:lpstr>დაგეგმილი აქტივობები</vt:lpstr>
      <vt:lpstr>მადლობა ყურადღებისთვის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ნარკომანიის სახელმწიფო პროგრამა</dc:title>
  <dc:creator>babale iashvili</dc:creator>
  <cp:lastModifiedBy>Win8</cp:lastModifiedBy>
  <cp:revision>39</cp:revision>
  <dcterms:created xsi:type="dcterms:W3CDTF">2017-03-17T10:03:19Z</dcterms:created>
  <dcterms:modified xsi:type="dcterms:W3CDTF">2017-03-18T14:15:22Z</dcterms:modified>
</cp:coreProperties>
</file>