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9"/>
  </p:notesMasterIdLst>
  <p:handoutMasterIdLst>
    <p:handoutMasterId r:id="rId20"/>
  </p:handoutMasterIdLst>
  <p:sldIdLst>
    <p:sldId id="256" r:id="rId6"/>
    <p:sldId id="281" r:id="rId7"/>
    <p:sldId id="284" r:id="rId8"/>
    <p:sldId id="293" r:id="rId9"/>
    <p:sldId id="290" r:id="rId10"/>
    <p:sldId id="282" r:id="rId11"/>
    <p:sldId id="273" r:id="rId12"/>
    <p:sldId id="271" r:id="rId13"/>
    <p:sldId id="272" r:id="rId14"/>
    <p:sldId id="288" r:id="rId15"/>
    <p:sldId id="29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212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29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11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  <p:cmAuthor id="4" name="Olena Doroshenko" initials="OD" lastIdx="1" clrIdx="3">
    <p:extLst>
      <p:ext uri="{19B8F6BF-5375-455C-9EA6-DF929625EA0E}">
        <p15:presenceInfo xmlns:p15="http://schemas.microsoft.com/office/powerpoint/2012/main" userId="S::odoroshenko@worldbank.org::a25d0909-8246-4778-9db8-5e4a660af5f0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71"/>
    <a:srgbClr val="DC143C"/>
    <a:srgbClr val="FFF714"/>
    <a:srgbClr val="8B0000"/>
    <a:srgbClr val="FF8C00"/>
    <a:srgbClr val="90EE90"/>
    <a:srgbClr val="4A91D4"/>
    <a:srgbClr val="0A3B69"/>
    <a:srgbClr val="174F85"/>
    <a:srgbClr val="206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07EE5-4E0F-D22E-1E84-9594067461D5}" v="920" dt="2020-12-14T08:42:05.279"/>
    <p1510:client id="{33764147-FFFA-4FEE-A1DB-06652CB166A4}" v="8" dt="2020-11-23T13:02:49.502"/>
    <p1510:client id="{4F1543F9-25E9-E999-F2E0-E4BBEFAF8A1E}" v="628" dt="2020-12-07T08:59:52.588"/>
    <p1510:client id="{64AC215E-7F2B-BF13-E589-21C8154DF8B8}" v="861" dt="2020-12-21T10:32:24.550"/>
    <p1510:client id="{67B384FD-CC67-49BB-9FE5-0168A9061703}" v="1012" dt="2020-11-30T07:39:43.882"/>
    <p1510:client id="{69C50F0D-E5BF-38CD-BF77-92D92ACC315F}" v="996" dt="2021-01-16T17:52:12.996"/>
    <p1510:client id="{AA2F7BC2-86A8-845F-5A1F-2F46598E17CB}" v="13" dt="2021-01-11T18:14:52.973"/>
    <p1510:client id="{AB74F1D8-1222-479F-1FC4-EC7312D45291}" v="8" dt="2020-11-30T15:07:12.645"/>
    <p1510:client id="{B8DBD23B-D58C-5D56-39EB-A4601BE5DCEB}" v="6" dt="2020-11-30T15:27:32.774"/>
    <p1510:client id="{CAE79B8B-996E-3757-8691-33DAF01D0ACB}" v="1002" dt="2021-01-11T12:49:4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/>
    <p:restoredTop sz="96281"/>
  </p:normalViewPr>
  <p:slideViewPr>
    <p:cSldViewPr snapToGrid="0">
      <p:cViewPr varScale="1">
        <p:scale>
          <a:sx n="92" d="100"/>
          <a:sy n="92" d="100"/>
        </p:scale>
        <p:origin x="176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1/18/21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8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7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4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worldindata.org/policy-responses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January 18, 2021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ea typeface="MS PGothic"/>
                <a:cs typeface="Arial"/>
              </a:rPr>
              <a:t>[Unless otherwise specified, data is as of January 15]</a:t>
            </a: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808BD-A9A0-49DF-AB08-9A53971C2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4" y="5078370"/>
            <a:ext cx="2743200" cy="1577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37A7-4ADC-4969-87CE-E1646D5AA719}"/>
              </a:ext>
            </a:extLst>
          </p:cNvPr>
          <p:cNvSpPr txBox="1"/>
          <p:nvPr/>
        </p:nvSpPr>
        <p:spPr>
          <a:xfrm>
            <a:off x="9906000" y="5996152"/>
            <a:ext cx="15876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01/17/2020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A12DA51-16C5-477D-B41A-6BFEC2E3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" y="1296581"/>
            <a:ext cx="7739331" cy="5533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a typeface="+mn-lt"/>
                <a:cs typeface="+mn-lt"/>
              </a:rPr>
              <a:t>Test positivity rate: total positive COVID-19 tests versus total tests conducted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882227" y="1298333"/>
            <a:ext cx="4309773" cy="504753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 test positivity rate of less than 5% is one criterion for informing adjusting of public health and social measures by WHO.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following countries have testing rates above 5% indicating the need to increase testing and strengthen measures to slow transmission: 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sz="1400" b="0" dirty="0">
                <a:latin typeface="Trebuchet MS"/>
                <a:ea typeface="MS PGothic"/>
                <a:cs typeface="Arial"/>
              </a:rPr>
              <a:t>Georgia, Montenegro, Slovakia, and Spain have positive rates of above 20%;</a:t>
            </a:r>
          </a:p>
          <a:p>
            <a:pPr marL="400050" indent="-400050">
              <a:buAutoNum type="romanUcPeriod"/>
            </a:pPr>
            <a:endParaRPr lang="en-US" sz="1400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sz="1400" b="0" dirty="0">
                <a:latin typeface="Trebuchet MS"/>
                <a:ea typeface="MS PGothic"/>
                <a:cs typeface="Arial"/>
              </a:rPr>
              <a:t>Albania, Armenia, Belarus, Bosnia and Herzegovina, Croatia, Estonia, Lithuania, North Macedonia, Moldova, Poland, Portugal, Romania, Serbia, and Ukraine have positive rates of 10-20%;</a:t>
            </a:r>
            <a:endParaRPr lang="en-US" sz="1400" dirty="0"/>
          </a:p>
          <a:p>
            <a:pPr marL="400050" indent="-400050">
              <a:buAutoNum type="romanUcPeriod"/>
            </a:pPr>
            <a:endParaRPr lang="en-US" sz="1400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sz="1400" b="0" dirty="0">
                <a:latin typeface="Trebuchet MS"/>
                <a:ea typeface="MS PGothic"/>
                <a:cs typeface="Arial"/>
              </a:rPr>
              <a:t>Azerbaijan,  Bulgaria, Czech Republic, Italy, Kyrgyzstan, Latvia, Russia, and Turkey have positive test rates of 5-10%.</a:t>
            </a:r>
            <a:endParaRPr lang="en-US" sz="1400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46" y="5148179"/>
            <a:ext cx="722225" cy="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Cumulative </a:t>
            </a:r>
            <a:r>
              <a:rPr lang="en-US" b="1">
                <a:ea typeface="+mn-lt"/>
                <a:cs typeface="+mn-lt"/>
              </a:rPr>
              <a:t>total COVID-19 vaccines </a:t>
            </a:r>
            <a:r>
              <a:rPr lang="en-US" b="1" dirty="0">
                <a:ea typeface="+mn-lt"/>
                <a:cs typeface="+mn-lt"/>
              </a:rPr>
              <a:t>administered per 100,000 population</a:t>
            </a:r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46" y="5148179"/>
            <a:ext cx="722225" cy="959239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FE904AD-B300-5E4D-BD1F-3E560385C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5321"/>
            <a:ext cx="9318195" cy="5349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9310255" y="1440404"/>
            <a:ext cx="27602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chart plots the total vaccines administered per 100,000 population between till January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Italy has administered highest number of vaccines followed by Spain compared to other client countries.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DDB71-7FA0-724B-B715-4E50B7E7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25" y="1295891"/>
            <a:ext cx="6970694" cy="4156384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2079"/>
              </p:ext>
            </p:extLst>
          </p:nvPr>
        </p:nvGraphicFramePr>
        <p:xfrm>
          <a:off x="10582" y="1295891"/>
          <a:ext cx="6970695" cy="202574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89881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83142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5649394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355549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</a:rPr>
                        <a:t>Total cases 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0 - 1000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Uzbekistan, Tajikistan, 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1000 - 1500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Kyrgyz Republic, Greece.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1500 - 2500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Belarus, Estonia, Albania, Azerbaijan.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2500 - 3000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Ukraine, Latvia, Estonia, Turkey.</a:t>
                      </a:r>
                      <a:endParaRPr lang="en-US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3000 - 4000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Poland, Romania, Bulgaria, Italy, Cyprus, Bosnia and Herzegovina, Kosovo.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Spain, North Macedonia.</a:t>
                      </a:r>
                      <a:endParaRPr lang="en-US" sz="9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Armenia, Moldova, Lithuania, Croatia, Portugal, Georgia, Serbia, Montenegro.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8" y="290816"/>
            <a:ext cx="849898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Public health and social measures implemented in the region</a:t>
            </a:r>
            <a:endParaRPr lang="en-US" b="1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1"/>
          <a:stretch/>
        </p:blipFill>
        <p:spPr>
          <a:xfrm>
            <a:off x="5291" y="3395998"/>
            <a:ext cx="2456989" cy="151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04867" y="4962351"/>
            <a:ext cx="119822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100" b="0" dirty="0"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1100" b="0" dirty="0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</a:t>
            </a:r>
            <a:r>
              <a:rPr lang="en-US" sz="1200" b="0" dirty="0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Russian federation and Kazakhstan have maximum restrictions compared to other nations. </a:t>
            </a:r>
          </a:p>
          <a:p>
            <a:pPr>
              <a:spcAft>
                <a:spcPts val="600"/>
              </a:spcAft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Portugal’s public health system close to being overwhelmed as hospitals in the worst-affected areas are running out of intensive care beds.</a:t>
            </a:r>
          </a:p>
          <a:p>
            <a:pPr>
              <a:spcAft>
                <a:spcPts val="600"/>
              </a:spcAft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Tashkent (Uzbekistan) has barred travelers from eight nations from entering the country amid reports about a new coronavirus strain and an increase of COVID-19 cases in those countries.</a:t>
            </a:r>
          </a:p>
          <a:p>
            <a:pPr>
              <a:spcAft>
                <a:spcPts val="600"/>
              </a:spcAft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Greece’s government has extended nationwide lockdown measures indefinitely but says retail stores and malls will reopen Monday with strict entrance limits.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3" y="256940"/>
            <a:ext cx="371223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Countries and data sources</a:t>
            </a:r>
            <a:endParaRPr lang="en-US" b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211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/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Cases and deaths: </a:t>
            </a:r>
            <a:r>
              <a:rPr lang="en-US" b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>
                <a:latin typeface="Trebuchet MS"/>
                <a:ea typeface="MS PGothic"/>
                <a:cs typeface="Arial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Testing: </a:t>
            </a:r>
            <a:r>
              <a:rPr lang="en-US" b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endParaRPr lang="en-US" b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>
                <a:latin typeface="Trebuchet MS"/>
                <a:ea typeface="MS P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EB1986F3-AC56-467A-B422-56F44A35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6310"/>
            <a:ext cx="8477250" cy="553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MS PGothic"/>
                <a:cs typeface="Arial"/>
              </a:rPr>
              <a:t>Daily new COVID-19 cases by World Bank regions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2" name="Picture 12" descr="A picture containing graphical user interface, table&#10;&#10;Description automatically generated">
            <a:extLst>
              <a:ext uri="{FF2B5EF4-FFF2-40B4-BE49-F238E27FC236}">
                <a16:creationId xmlns:a16="http://schemas.microsoft.com/office/drawing/2014/main" id="{12AA472F-3988-4F93-B91A-2CEC2D135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3742313"/>
            <a:ext cx="4000500" cy="23356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0FB3D9-F93F-4C1B-A53F-E76516508DFF}"/>
              </a:ext>
            </a:extLst>
          </p:cNvPr>
          <p:cNvSpPr/>
          <p:nvPr/>
        </p:nvSpPr>
        <p:spPr bwMode="auto">
          <a:xfrm>
            <a:off x="4288835" y="4334707"/>
            <a:ext cx="4582514" cy="243949"/>
          </a:xfrm>
          <a:prstGeom prst="rect">
            <a:avLst/>
          </a:prstGeom>
          <a:noFill/>
          <a:ln w="12700" cap="flat" cmpd="sng" algn="ctr">
            <a:solidFill>
              <a:srgbClr val="3CB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3" y="229053"/>
            <a:ext cx="11139686" cy="7572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Regional overview: 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COVID-19 cases, mortality, and testing in client countries</a:t>
            </a:r>
            <a:endParaRPr lang="en-US" b="1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4CB04A-728B-4571-BC00-3AFD0237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66" y="1915886"/>
            <a:ext cx="2286000" cy="1735091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06C25-D3DF-4E2D-9A9E-4421FA62B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120" y="1828026"/>
            <a:ext cx="2133600" cy="2133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F1238-455C-42F6-BB80-901D64FA9C42}"/>
              </a:ext>
            </a:extLst>
          </p:cNvPr>
          <p:cNvSpPr/>
          <p:nvPr/>
        </p:nvSpPr>
        <p:spPr bwMode="auto">
          <a:xfrm>
            <a:off x="238858" y="1372088"/>
            <a:ext cx="2116016" cy="4747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684DA-D9D7-4A7F-AB06-9FCE54F2ADEC}"/>
              </a:ext>
            </a:extLst>
          </p:cNvPr>
          <p:cNvSpPr/>
          <p:nvPr/>
        </p:nvSpPr>
        <p:spPr bwMode="auto">
          <a:xfrm>
            <a:off x="4228941" y="4109291"/>
            <a:ext cx="3554061" cy="160077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Total: 374,877 deaths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 + 18,651 (5%)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90D50-CCA6-4670-9EE0-CE02F287BAA4}"/>
              </a:ext>
            </a:extLst>
          </p:cNvPr>
          <p:cNvSpPr/>
          <p:nvPr/>
        </p:nvSpPr>
        <p:spPr bwMode="auto">
          <a:xfrm>
            <a:off x="157362" y="4109292"/>
            <a:ext cx="3913105" cy="160814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Total: 18,436,937 cases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 + 919,702 (5%)</a:t>
            </a:r>
            <a:endParaRPr lang="en-US" dirty="0"/>
          </a:p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9D9C62-14CD-45A7-A1BE-FCF9C9DFAE4F}"/>
              </a:ext>
            </a:extLst>
          </p:cNvPr>
          <p:cNvSpPr/>
          <p:nvPr/>
        </p:nvSpPr>
        <p:spPr bwMode="auto">
          <a:xfrm>
            <a:off x="4832383" y="1385002"/>
            <a:ext cx="2116016" cy="474786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3F1718-0C70-4EC2-9E65-95765DA0E277}"/>
              </a:ext>
            </a:extLst>
          </p:cNvPr>
          <p:cNvSpPr/>
          <p:nvPr/>
        </p:nvSpPr>
        <p:spPr bwMode="auto">
          <a:xfrm>
            <a:off x="9460348" y="1385001"/>
            <a:ext cx="2116016" cy="474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TESTS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445B-D816-4E7B-9EE5-A1B02B4B7B1A}"/>
              </a:ext>
            </a:extLst>
          </p:cNvPr>
          <p:cNvSpPr/>
          <p:nvPr/>
        </p:nvSpPr>
        <p:spPr bwMode="auto">
          <a:xfrm>
            <a:off x="8162121" y="4108022"/>
            <a:ext cx="4035795" cy="198468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Total: 248,054,811 tests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Trebuchet MS"/>
              <a:ea typeface="MS PGothic"/>
              <a:cs typeface="Times New Roman"/>
            </a:endParaRPr>
          </a:p>
          <a:p>
            <a:endParaRPr lang="en-US" sz="2000" b="0" dirty="0">
              <a:latin typeface="Trebuchet MS"/>
              <a:ea typeface="MS PGothic"/>
              <a:cs typeface="Times New Roman"/>
            </a:endParaRPr>
          </a:p>
          <a:p>
            <a:endParaRPr lang="en-US" sz="2000" dirty="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 + 11,194,322 (5%)</a:t>
            </a:r>
            <a:endParaRPr lang="en-US" dirty="0">
              <a:latin typeface="Trebuchet MS"/>
              <a:ea typeface="MS PGothic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A61E-5F4E-48CC-B6FC-EB7F72E4A8BB}"/>
              </a:ext>
            </a:extLst>
          </p:cNvPr>
          <p:cNvSpPr txBox="1"/>
          <p:nvPr/>
        </p:nvSpPr>
        <p:spPr>
          <a:xfrm>
            <a:off x="3280501" y="6232159"/>
            <a:ext cx="58960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rebuchet MS"/>
                <a:ea typeface="MS PGothic"/>
                <a:cs typeface="Arial"/>
              </a:rPr>
              <a:t>Last week: 8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i="1" dirty="0">
                <a:latin typeface="Trebuchet MS"/>
                <a:ea typeface="MS PGothic"/>
                <a:cs typeface="Arial"/>
              </a:rPr>
              <a:t> - 15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i="1" dirty="0">
                <a:latin typeface="Trebuchet MS"/>
                <a:ea typeface="MS PGothic"/>
                <a:cs typeface="Arial"/>
              </a:rPr>
              <a:t>January 2021 </a:t>
            </a:r>
            <a:endParaRPr lang="en-US" dirty="0"/>
          </a:p>
        </p:txBody>
      </p:sp>
      <p:pic>
        <p:nvPicPr>
          <p:cNvPr id="4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176A0BD-520D-4A39-AC14-382EDEC0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086" y="2158164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new COVID-19 cases and deaths in ECA region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1F6DD-C847-F044-9C2A-C57E60D70D2A}"/>
              </a:ext>
            </a:extLst>
          </p:cNvPr>
          <p:cNvSpPr txBox="1"/>
          <p:nvPr/>
        </p:nvSpPr>
        <p:spPr>
          <a:xfrm>
            <a:off x="6437829" y="1609687"/>
            <a:ext cx="5700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dirty="0">
                <a:latin typeface="Trebuchet MS"/>
                <a:ea typeface="MS PGothic"/>
                <a:cs typeface="Arial"/>
              </a:rPr>
              <a:t>Countries in the region are seeing a second wave of cases and a second peak in deaths.</a:t>
            </a:r>
            <a:endParaRPr lang="en-US" sz="2000" dirty="0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07129DC-7DA7-4F26-8F9F-F31F5195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324885"/>
            <a:ext cx="6534150" cy="4265381"/>
          </a:xfrm>
          <a:prstGeom prst="rect">
            <a:avLst/>
          </a:prstGeom>
        </p:spPr>
      </p:pic>
      <p:pic>
        <p:nvPicPr>
          <p:cNvPr id="6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BB5715B4-6601-4702-9DB4-F9EB4CC00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75" y="3239410"/>
            <a:ext cx="5481637" cy="35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25" y="253776"/>
            <a:ext cx="3463134" cy="6527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Country-level: 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cases, mortality and testing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8273965" y="1368876"/>
            <a:ext cx="3761763" cy="526297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0" dirty="0">
              <a:cs typeface="Segoe UI"/>
            </a:endParaRPr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•Cases per 100,000 population range from 146 in Tajikistan to 8,796 in Montenegro. 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•Case fatality rates remain below 4% in all client countries.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</a:t>
            </a:r>
            <a:r>
              <a:rPr lang="en-US" b="0" dirty="0">
                <a:latin typeface="Trebuchet MS"/>
                <a:ea typeface="MS PGothic"/>
                <a:cs typeface="Segoe UI"/>
              </a:rPr>
              <a:t>There is significant variation in testing rates per 100,000 population from 4,143 in Uzbekistan to 100,731 in Cyprus.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</a:t>
            </a:r>
            <a:r>
              <a:rPr lang="en-US" b="0" dirty="0">
                <a:latin typeface="Trebuchet MS"/>
                <a:ea typeface="MS PGothic"/>
                <a:cs typeface="Segoe UI"/>
              </a:rPr>
              <a:t>T</a:t>
            </a:r>
            <a:r>
              <a:rPr lang="en-US" b="0" dirty="0">
                <a:latin typeface="Trebuchet MS"/>
                <a:ea typeface="MS PGothic"/>
                <a:cs typeface="Arial"/>
              </a:rPr>
              <a:t>he test positivity rate ranges from 1.5% to 26.6%; with the highest rates in Montenegro (26.6%), Armenia (26.5%), Moldova (25.8%), Albania (22.0%), and Bosnia and Herzegovina (21.0%) suggesting these countries need to improve testing coverage.</a:t>
            </a:r>
            <a:endParaRPr lang="en-US" dirty="0"/>
          </a:p>
          <a:p>
            <a:endParaRPr lang="en-US" b="0" dirty="0"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83A2AB-8626-4A64-92D3-AB7D14FE9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97323"/>
              </p:ext>
            </p:extLst>
          </p:nvPr>
        </p:nvGraphicFramePr>
        <p:xfrm>
          <a:off x="36312" y="37407"/>
          <a:ext cx="8247563" cy="66891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8056">
                  <a:extLst>
                    <a:ext uri="{9D8B030D-6E8A-4147-A177-3AD203B41FA5}">
                      <a16:colId xmlns:a16="http://schemas.microsoft.com/office/drawing/2014/main" val="2038769205"/>
                    </a:ext>
                  </a:extLst>
                </a:gridCol>
                <a:gridCol w="1308337">
                  <a:extLst>
                    <a:ext uri="{9D8B030D-6E8A-4147-A177-3AD203B41FA5}">
                      <a16:colId xmlns:a16="http://schemas.microsoft.com/office/drawing/2014/main" val="534723268"/>
                    </a:ext>
                  </a:extLst>
                </a:gridCol>
                <a:gridCol w="1301149">
                  <a:extLst>
                    <a:ext uri="{9D8B030D-6E8A-4147-A177-3AD203B41FA5}">
                      <a16:colId xmlns:a16="http://schemas.microsoft.com/office/drawing/2014/main" val="3548992411"/>
                    </a:ext>
                  </a:extLst>
                </a:gridCol>
                <a:gridCol w="1243641">
                  <a:extLst>
                    <a:ext uri="{9D8B030D-6E8A-4147-A177-3AD203B41FA5}">
                      <a16:colId xmlns:a16="http://schemas.microsoft.com/office/drawing/2014/main" val="3518760939"/>
                    </a:ext>
                  </a:extLst>
                </a:gridCol>
                <a:gridCol w="1444047">
                  <a:extLst>
                    <a:ext uri="{9D8B030D-6E8A-4147-A177-3AD203B41FA5}">
                      <a16:colId xmlns:a16="http://schemas.microsoft.com/office/drawing/2014/main" val="1839330386"/>
                    </a:ext>
                  </a:extLst>
                </a:gridCol>
                <a:gridCol w="1462333">
                  <a:extLst>
                    <a:ext uri="{9D8B030D-6E8A-4147-A177-3AD203B41FA5}">
                      <a16:colId xmlns:a16="http://schemas.microsoft.com/office/drawing/2014/main" val="2743441840"/>
                    </a:ext>
                  </a:extLst>
                </a:gridCol>
              </a:tblGrid>
              <a:tr h="4176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Client countries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Deaths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 Fatality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 Positivity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79078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Albania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2,315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44.0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10,537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55827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Armenia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5,534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100.4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20,947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74264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Azerbaijan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2,234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29.4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22,797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009415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Belarus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2,345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44,859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443066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Bosnia and Herzegovina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3,567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134.4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16,947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056293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Bulgaria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3,044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18,189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1298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Croatia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5,452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27,132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48609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Cyprus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3,266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19.0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100,731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48625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Czech Republic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8,179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131.2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50,860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463998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Estonia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2,716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53,108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269265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Finland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720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47,639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07969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Georgia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6,590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77.6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54,499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29722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Greece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1,379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50.5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35,036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84654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Italy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3,897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134.7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47,605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23705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Kazakhstan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1,144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31,795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96298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Kosovo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3,070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77.9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0417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Kyrgyzstan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1,299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21.6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 9,789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344569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Latvia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2,866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49.6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54,643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97020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Lithuania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6,082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87.3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66,107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911622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North Macedonia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4,255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129.1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20,606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02690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Moldova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5,678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120.4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22,041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25.8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82903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Montenegro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8,796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119.1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33,062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2651568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3,706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85.6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20,881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794714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Portugal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5,142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83.1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60,796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4021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Romania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3,545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88.1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26,542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940462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Russia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2,373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43.3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65,531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91780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Serbia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5,311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35,322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74742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Slovakia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4,047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61.6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29,403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78477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Spain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4,782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61,093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24837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Tajikistan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49748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Turkey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2,854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28.5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32,550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74823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Ukraine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2,829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14,178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19.5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77917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Uzbekistan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234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  4,143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88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99" y="286926"/>
            <a:ext cx="5583838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ea typeface="+mj-ea"/>
              </a:rPr>
              <a:t>Total cases and deaths in client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6192781" y="1320720"/>
            <a:ext cx="59441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highest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 Cases: Russia (3.483 M), Turkey (2.373 M), Italy (2.352 M),  Spain (2.252 M),  Poland (1.422 M).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Italy (81,325), Russia (63,558), Spain (53,314), Poland (32,844), Turkey (23,664).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FE26-A35F-41E4-9ACE-6E3D60531751}"/>
              </a:ext>
            </a:extLst>
          </p:cNvPr>
          <p:cNvSpPr txBox="1"/>
          <p:nvPr/>
        </p:nvSpPr>
        <p:spPr>
          <a:xfrm>
            <a:off x="71173" y="5268529"/>
            <a:ext cx="58578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lowest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Cases: Tajikistan (13,308), Cyprus (28,609), Estonia (36,096), Finland (39,911), Latvia (54,066).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Tajikistan (90), Cyprus (166), Estonia (316), Finland (618), Uzbekistan (619). </a:t>
            </a:r>
            <a:endParaRPr lang="en-US" dirty="0"/>
          </a:p>
        </p:txBody>
      </p:sp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74A66EF9-DE7C-400E-BDBF-DA861C7D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" y="1323381"/>
            <a:ext cx="6009991" cy="3999989"/>
          </a:xfrm>
          <a:prstGeom prst="rect">
            <a:avLst/>
          </a:prstGeom>
        </p:spPr>
      </p:pic>
      <p:pic>
        <p:nvPicPr>
          <p:cNvPr id="4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41E4AAA3-9F5C-4182-9F39-51A9FAB3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54" y="2827211"/>
            <a:ext cx="6025080" cy="40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9" y="268032"/>
            <a:ext cx="11674287" cy="756707"/>
          </a:xfrm>
        </p:spPr>
        <p:txBody>
          <a:bodyPr/>
          <a:lstStyle/>
          <a:p>
            <a:pPr algn="ctr"/>
            <a:r>
              <a:rPr lang="en-US" b="1" dirty="0">
                <a:ea typeface="MS PGothic"/>
              </a:rPr>
              <a:t>Rolling 7-day average of new cases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134588" y="1406353"/>
            <a:ext cx="302400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​This chart plots the 7-day average of new cases between November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January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contributions of Serbia, Turkey and Lithuania have been decreasing relative to the other countries, while the contributions of Italy, Portugal and Spain has been increasing.</a:t>
            </a:r>
          </a:p>
          <a:p>
            <a:pPr marL="285750" indent="-285750" algn="just"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B6FA9-F0FA-4228-BA5E-0D77F005D60A}"/>
              </a:ext>
            </a:extLst>
          </p:cNvPr>
          <p:cNvSpPr txBox="1"/>
          <p:nvPr/>
        </p:nvSpPr>
        <p:spPr>
          <a:xfrm>
            <a:off x="632749" y="6380946"/>
            <a:ext cx="7585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Given the spike in case reporting on Monday, we re-distribute equally across Saturday, Sunday, and Monday in this case.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08708-286E-6D42-B422-682C12EE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" y="1318987"/>
            <a:ext cx="9101181" cy="48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36" y="300424"/>
            <a:ext cx="920862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Most recent two-week span: percent increase in total cases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868356" y="1303657"/>
            <a:ext cx="4234690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shows the % change in the total cases in the current week (January 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nd </a:t>
            </a:r>
            <a:r>
              <a:rPr lang="en-US" b="0" dirty="0">
                <a:latin typeface="Trebuchet MS"/>
                <a:ea typeface="MS PGothic"/>
                <a:cs typeface="Arial"/>
              </a:rPr>
              <a:t>to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 </a:t>
            </a:r>
            <a:r>
              <a:rPr lang="en-US" b="0" dirty="0">
                <a:latin typeface="Trebuchet MS"/>
                <a:ea typeface="MS PGothic"/>
                <a:cs typeface="Arial"/>
              </a:rPr>
              <a:t>January 8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(December 26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 </a:t>
            </a:r>
            <a:r>
              <a:rPr lang="en-US" b="0" dirty="0">
                <a:latin typeface="Trebuchet MS"/>
                <a:ea typeface="MS PGothic"/>
                <a:cs typeface="Arial"/>
              </a:rPr>
              <a:t>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Portugal (13%), Latvia (13%), and Estonia (11%) have recorded the highest percentage increases in total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2B087-A978-1B4D-8D93-3F991D27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57644"/>
              </p:ext>
            </p:extLst>
          </p:nvPr>
        </p:nvGraphicFramePr>
        <p:xfrm>
          <a:off x="111833" y="5167098"/>
          <a:ext cx="11692229" cy="121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18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1356924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9784121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4764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Percent Increase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Countries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3CB37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0% - 5%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Kazakhstan, Uzbekistan, Russian Federation, Tajikistan, Kyrgyz Republic, Armenia, Ukraine, Poland, Moldova, Romania, Bulgaria, Greece, Turkey, Croatia, Azerbaijan, Georgia, Finland, Bosnia and Herzegovina, North Macedonia, Serbia, Kosovo.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5% - 10%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/>
                        <a:t>Belarus, Lithuania, Albania, Spain, Italy, Cyprus, Montenegro.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 &gt; =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Latvia, Estonia, Portugal.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437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40F690-F258-8C4A-80F2-2378396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83" y="1288451"/>
            <a:ext cx="7047474" cy="38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B1599-C507-D94D-AF36-48B080A0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2" y="1285171"/>
            <a:ext cx="9207400" cy="4938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293478"/>
            <a:ext cx="10405640" cy="756707"/>
          </a:xfrm>
        </p:spPr>
        <p:txBody>
          <a:bodyPr/>
          <a:lstStyle/>
          <a:p>
            <a:r>
              <a:rPr lang="en-US" b="1" dirty="0">
                <a:ea typeface="MS PGothic"/>
                <a:cs typeface="+mn-lt"/>
              </a:rPr>
              <a:t>Relative contributions of the 10 client countries with highest case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8403220" y="2788810"/>
            <a:ext cx="3702718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  <a:r>
              <a:rPr lang="en-US" b="0" dirty="0"/>
              <a:t>This chart plots the proportion of new cases of the total cases in the region between </a:t>
            </a:r>
            <a:r>
              <a:rPr lang="en-US" b="0" dirty="0">
                <a:latin typeface="Trebuchet MS"/>
                <a:ea typeface="MS PGothic"/>
                <a:cs typeface="Arial"/>
              </a:rPr>
              <a:t>November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January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</a:t>
            </a:r>
            <a:r>
              <a:rPr lang="en-US" b="0" dirty="0"/>
              <a:t>among countries with the highest levels of case incidence.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/>
              <a:t>The 7-day rolling average is computed to adjust for variation in reporting.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contribution of cases in Spain is increasing at an alarming rate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720334-F87E-48C1-8076-538680DA5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906</TotalTime>
  <Words>1588</Words>
  <Application>Microsoft Macintosh PowerPoint</Application>
  <PresentationFormat>Widescreen</PresentationFormat>
  <Paragraphs>368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Andes ExtraLight</vt:lpstr>
      <vt:lpstr>Arial</vt:lpstr>
      <vt:lpstr>Arial Bold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Daily new COVID-19 cases by World Bank regions</vt:lpstr>
      <vt:lpstr>Regional overview:  COVID-19 cases, mortality, and testing in client countries</vt:lpstr>
      <vt:lpstr>Daily new COVID-19 cases and deaths in ECA region</vt:lpstr>
      <vt:lpstr>Country-level:  cases, mortality and testing</vt:lpstr>
      <vt:lpstr>Total cases and deaths in client countries</vt:lpstr>
      <vt:lpstr>Rolling 7-day average of new cases</vt:lpstr>
      <vt:lpstr>Most recent two-week span: percent increase in total cases</vt:lpstr>
      <vt:lpstr>Relative contributions of the 10 client countries with highest case incidence</vt:lpstr>
      <vt:lpstr>Test positivity rate: total positive COVID-19 tests versus total tests conducted</vt:lpstr>
      <vt:lpstr>Cumulative total COVID-19 vaccines administered per 100,000 population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Microsoft Office User</cp:lastModifiedBy>
  <cp:revision>1424</cp:revision>
  <dcterms:created xsi:type="dcterms:W3CDTF">2020-05-04T13:50:45Z</dcterms:created>
  <dcterms:modified xsi:type="dcterms:W3CDTF">2021-01-19T03:55:35Z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