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20" r:id="rId2"/>
    <p:sldId id="303" r:id="rId3"/>
    <p:sldId id="317" r:id="rId4"/>
    <p:sldId id="318" r:id="rId5"/>
    <p:sldId id="315" r:id="rId6"/>
  </p:sldIdLst>
  <p:sldSz cx="12192000" cy="6858000"/>
  <p:notesSz cx="6797675" cy="9929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003366"/>
    <a:srgbClr val="0066CC"/>
    <a:srgbClr val="656565"/>
    <a:srgbClr val="F0EEF0"/>
    <a:srgbClr val="C99400"/>
    <a:srgbClr val="009933"/>
    <a:srgbClr val="4B4B4B"/>
    <a:srgbClr val="FEC630"/>
    <a:srgbClr val="52CB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5" autoAdjust="0"/>
    <p:restoredTop sz="91945" autoAdjust="0"/>
  </p:normalViewPr>
  <p:slideViewPr>
    <p:cSldViewPr snapToGrid="0">
      <p:cViewPr varScale="1">
        <p:scale>
          <a:sx n="62" d="100"/>
          <a:sy n="62" d="100"/>
        </p:scale>
        <p:origin x="1400" y="-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42897B-A3BB-44A3-B1FE-D526967D72D2}" type="datetimeFigureOut">
              <a:rPr lang="en-IN" smtClean="0"/>
              <a:t>04-03-2021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8722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E74EB8-4FA9-49FB-B940-B5352457FF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2631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74EB8-4FA9-49FB-B940-B5352457FF7A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3314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74EB8-4FA9-49FB-B940-B5352457FF7A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216899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74EB8-4FA9-49FB-B940-B5352457FF7A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67381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74EB8-4FA9-49FB-B940-B5352457FF7A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387863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E74EB8-4FA9-49FB-B940-B5352457FF7A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0584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04.03.2021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0364726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spd="med" advClick="0" advTm="0">
        <p159:morph option="byObject"/>
      </p:transition>
    </mc:Choice>
    <mc:Fallback>
      <p:transition spd="med" advClick="0" advTm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04.03.2021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6635906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spd="med" advClick="0" advTm="0">
        <p159:morph option="byObject"/>
      </p:transition>
    </mc:Choice>
    <mc:Fallback>
      <p:transition spd="med" advClick="0" advTm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04.03.2021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7111448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spd="med" advClick="0" advTm="0">
        <p159:morph option="byObject"/>
      </p:transition>
    </mc:Choice>
    <mc:Fallback>
      <p:transition spd="med" advClick="0" advTm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04.03.2021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4677234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spd="med" advClick="0" advTm="0">
        <p159:morph option="byObject"/>
      </p:transition>
    </mc:Choice>
    <mc:Fallback>
      <p:transition spd="med" advClick="0" advTm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04.03.2021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5361754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spd="med" advClick="0" advTm="0">
        <p159:morph option="byObject"/>
      </p:transition>
    </mc:Choice>
    <mc:Fallback>
      <p:transition spd="med" advClick="0" advTm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04.03.2021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4036790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spd="med" advClick="0" advTm="0">
        <p159:morph option="byObject"/>
      </p:transition>
    </mc:Choice>
    <mc:Fallback>
      <p:transition spd="med" advClick="0" advTm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04.03.2021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3770671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spd="med" advClick="0" advTm="0">
        <p159:morph option="byObject"/>
      </p:transition>
    </mc:Choice>
    <mc:Fallback>
      <p:transition spd="med" advClick="0" advTm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04.03.2021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0331915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spd="med" advClick="0" advTm="0">
        <p159:morph option="byObject"/>
      </p:transition>
    </mc:Choice>
    <mc:Fallback>
      <p:transition spd="med" advClick="0" advTm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04.03.2021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1956811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spd="med" advClick="0" advTm="0">
        <p159:morph option="byObject"/>
      </p:transition>
    </mc:Choice>
    <mc:Fallback>
      <p:transition spd="med" advClick="0" advTm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04.03.2021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6004287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spd="med" advClick="0" advTm="0">
        <p159:morph option="byObject"/>
      </p:transition>
    </mc:Choice>
    <mc:Fallback>
      <p:transition spd="med" advClick="0" advTm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04.03.2021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6898743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spd="med" advClick="0" advTm="0">
        <p159:morph option="byObject"/>
      </p:transition>
    </mc:Choice>
    <mc:Fallback>
      <p:transition spd="med" advClick="0" advTm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E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FAF59-80FD-42F8-B77B-6179688B7234}" type="datetimeFigureOut">
              <a:rPr lang="de-DE" smtClean="0"/>
              <a:t>04.03.2021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1875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59="http://schemas.microsoft.com/office/powerpoint/2015/09/main" Requires="p159">
      <p:transition spd="med" advClick="0" advTm="0">
        <p159:morph option="byObject"/>
      </p:transition>
    </mc:Choice>
    <mc:Fallback>
      <p:transition spd="med" advClick="0" advTm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ctangle 121">
            <a:extLst>
              <a:ext uri="{FF2B5EF4-FFF2-40B4-BE49-F238E27FC236}">
                <a16:creationId xmlns="" xmlns:a16="http://schemas.microsoft.com/office/drawing/2014/main" id="{2EBF483D-A05F-4F59-8A97-EE34B253C6AF}"/>
              </a:ext>
            </a:extLst>
          </p:cNvPr>
          <p:cNvSpPr/>
          <p:nvPr/>
        </p:nvSpPr>
        <p:spPr>
          <a:xfrm>
            <a:off x="-8509934" y="20559"/>
            <a:ext cx="9574094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="" xmlns:a16="http://schemas.microsoft.com/office/drawing/2014/main" id="{A1B483A9-B69F-4CAC-9686-ACB390E1D5EB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="" xmlns:a16="http://schemas.microsoft.com/office/drawing/2014/main" id="{B58D17C2-3595-44AD-9D77-27C29A8030BC}"/>
              </a:ext>
            </a:extLst>
          </p:cNvPr>
          <p:cNvSpPr txBox="1"/>
          <p:nvPr/>
        </p:nvSpPr>
        <p:spPr>
          <a:xfrm rot="16200000">
            <a:off x="-2190652" y="3373155"/>
            <a:ext cx="55377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solidFill>
                  <a:schemeClr val="accent4">
                    <a:lumMod val="75000"/>
                  </a:schemeClr>
                </a:solidFill>
                <a:latin typeface="Tw Cen MT" panose="020B0602020104020603" pitchFamily="34" charset="0"/>
              </a:rPr>
              <a:t>შიდსთან, ტუბერკულოზსა და მალარიასთან ბრძოლის გლობალური ფონდის პროგრამები საქართველოში </a:t>
            </a:r>
            <a:endParaRPr lang="en-US" b="1" dirty="0">
              <a:solidFill>
                <a:schemeClr val="accent4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8DC71A93-B148-4A8B-B0CA-4AD086FE8D7B}"/>
              </a:ext>
            </a:extLst>
          </p:cNvPr>
          <p:cNvSpPr txBox="1"/>
          <p:nvPr/>
        </p:nvSpPr>
        <p:spPr>
          <a:xfrm>
            <a:off x="1923890" y="2480063"/>
            <a:ext cx="92228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>
                <a:solidFill>
                  <a:srgbClr val="003366"/>
                </a:solidFill>
              </a:rPr>
              <a:t>გლობალური ფონდის დაფინანსება ახალი სტრატეგიული ციკლის </a:t>
            </a:r>
            <a:r>
              <a:rPr lang="ka-GE" sz="2400" b="1" dirty="0" smtClean="0">
                <a:solidFill>
                  <a:srgbClr val="003366"/>
                </a:solidFill>
              </a:rPr>
              <a:t>ფარგლებში</a:t>
            </a:r>
            <a:r>
              <a:rPr lang="en-US" sz="2400" b="1" dirty="0" smtClean="0">
                <a:solidFill>
                  <a:srgbClr val="003366"/>
                </a:solidFill>
              </a:rPr>
              <a:t> </a:t>
            </a:r>
            <a:r>
              <a:rPr lang="ka-GE" sz="2400" b="1" dirty="0" smtClean="0">
                <a:solidFill>
                  <a:srgbClr val="003366"/>
                </a:solidFill>
              </a:rPr>
              <a:t>და ქვეყნის განაცხადის წარდგენისთვის მზადება</a:t>
            </a:r>
          </a:p>
          <a:p>
            <a:endParaRPr lang="ka-GE" sz="2400" b="1" dirty="0" smtClean="0">
              <a:solidFill>
                <a:srgbClr val="003366"/>
              </a:solidFill>
            </a:endParaRPr>
          </a:p>
          <a:p>
            <a:pPr algn="just"/>
            <a:endParaRPr lang="ka-GE" sz="2400" b="1" dirty="0" smtClean="0">
              <a:solidFill>
                <a:srgbClr val="00336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23890" y="3914661"/>
            <a:ext cx="95969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i="1" dirty="0" smtClean="0">
                <a:solidFill>
                  <a:srgbClr val="003366"/>
                </a:solidFill>
              </a:rPr>
              <a:t>           ირმა ხონელიძე   -     გლობალური ფონდის პროგრამების დირექტორი             </a:t>
            </a:r>
          </a:p>
          <a:p>
            <a:r>
              <a:rPr lang="ka-GE" i="1" dirty="0">
                <a:solidFill>
                  <a:srgbClr val="003366"/>
                </a:solidFill>
              </a:rPr>
              <a:t> </a:t>
            </a:r>
            <a:r>
              <a:rPr lang="ka-GE" i="1" dirty="0" smtClean="0">
                <a:solidFill>
                  <a:srgbClr val="003366"/>
                </a:solidFill>
              </a:rPr>
              <a:t>                                    	 საქართველოში, </a:t>
            </a:r>
          </a:p>
          <a:p>
            <a:r>
              <a:rPr lang="ka-GE" i="1" dirty="0" smtClean="0">
                <a:solidFill>
                  <a:srgbClr val="003366"/>
                </a:solidFill>
              </a:rPr>
              <a:t>			დაავადებათა კონტროლის და საზოგადოებრივი ჯანმრთების 			ეროვნული </a:t>
            </a:r>
            <a:r>
              <a:rPr lang="ka-GE" i="1" dirty="0">
                <a:solidFill>
                  <a:srgbClr val="003366"/>
                </a:solidFill>
              </a:rPr>
              <a:t>ცენტრის გენერალური დირექტორის მოადგილე </a:t>
            </a:r>
            <a:endParaRPr lang="ka-GE" i="1" dirty="0" smtClean="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612508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spd="med" advClick="0" advTm="0">
        <p159:morph option="byObject"/>
      </p:transition>
    </mc:Choice>
    <mc:Fallback>
      <p:transition spd="med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ctangle 121">
            <a:extLst>
              <a:ext uri="{FF2B5EF4-FFF2-40B4-BE49-F238E27FC236}">
                <a16:creationId xmlns="" xmlns:a16="http://schemas.microsoft.com/office/drawing/2014/main" id="{2EBF483D-A05F-4F59-8A97-EE34B253C6AF}"/>
              </a:ext>
            </a:extLst>
          </p:cNvPr>
          <p:cNvSpPr/>
          <p:nvPr/>
        </p:nvSpPr>
        <p:spPr>
          <a:xfrm>
            <a:off x="-8509934" y="20559"/>
            <a:ext cx="9574094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="" xmlns:a16="http://schemas.microsoft.com/office/drawing/2014/main" id="{A1B483A9-B69F-4CAC-9686-ACB390E1D5EB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="" xmlns:a16="http://schemas.microsoft.com/office/drawing/2014/main" id="{B58D17C2-3595-44AD-9D77-27C29A8030BC}"/>
              </a:ext>
            </a:extLst>
          </p:cNvPr>
          <p:cNvSpPr txBox="1"/>
          <p:nvPr/>
        </p:nvSpPr>
        <p:spPr>
          <a:xfrm rot="16200000">
            <a:off x="-2190652" y="3419322"/>
            <a:ext cx="55377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 smtClean="0">
                <a:solidFill>
                  <a:schemeClr val="accent4">
                    <a:lumMod val="75000"/>
                  </a:schemeClr>
                </a:solidFill>
                <a:latin typeface="Tw Cen MT" panose="020B0602020104020603" pitchFamily="34" charset="0"/>
              </a:rPr>
              <a:t>გლობალური ფონდის ახალი ალოკაცია საქართველოსთვის </a:t>
            </a:r>
            <a:endParaRPr lang="en-US" sz="2400" b="1" dirty="0">
              <a:solidFill>
                <a:schemeClr val="accent4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8DC71A93-B148-4A8B-B0CA-4AD086FE8D7B}"/>
              </a:ext>
            </a:extLst>
          </p:cNvPr>
          <p:cNvSpPr txBox="1"/>
          <p:nvPr/>
        </p:nvSpPr>
        <p:spPr>
          <a:xfrm>
            <a:off x="1198126" y="945596"/>
            <a:ext cx="109938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a-GE" sz="2400" b="1" dirty="0" smtClean="0">
                <a:solidFill>
                  <a:srgbClr val="002060"/>
                </a:solidFill>
              </a:rPr>
              <a:t>გლობალური ფონდის ახალი ალოკაციის ჯამური ბიუჯეტი:   </a:t>
            </a:r>
            <a:endParaRPr lang="en-US" sz="2400" b="1" dirty="0" smtClean="0">
              <a:solidFill>
                <a:srgbClr val="002060"/>
              </a:solidFill>
            </a:endParaRPr>
          </a:p>
          <a:p>
            <a:pPr algn="just"/>
            <a:r>
              <a:rPr lang="ka-GE" sz="2400" b="1" dirty="0" smtClean="0">
                <a:solidFill>
                  <a:srgbClr val="002060"/>
                </a:solidFill>
              </a:rPr>
              <a:t>17,556,486 აშშ დოლარი   </a:t>
            </a:r>
          </a:p>
          <a:p>
            <a:pPr algn="just"/>
            <a:endParaRPr lang="ka-GE" sz="2000" b="1" dirty="0" smtClean="0">
              <a:solidFill>
                <a:srgbClr val="002060"/>
              </a:solidFill>
            </a:endParaRPr>
          </a:p>
          <a:p>
            <a:pPr algn="just"/>
            <a:endParaRPr lang="ka-GE" sz="2000" b="1" dirty="0" smtClean="0">
              <a:solidFill>
                <a:srgbClr val="002060"/>
              </a:solidFill>
            </a:endParaRPr>
          </a:p>
          <a:p>
            <a:pPr algn="just"/>
            <a:r>
              <a:rPr lang="ka-GE" sz="2000" b="1" dirty="0" smtClean="0">
                <a:solidFill>
                  <a:srgbClr val="002060"/>
                </a:solidFill>
              </a:rPr>
              <a:t>                                                           ალოკაციის დაფარვის პერიოდი:             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8DC71A93-B148-4A8B-B0CA-4AD086FE8D7B}"/>
              </a:ext>
            </a:extLst>
          </p:cNvPr>
          <p:cNvSpPr txBox="1"/>
          <p:nvPr/>
        </p:nvSpPr>
        <p:spPr>
          <a:xfrm>
            <a:off x="3148580" y="3834820"/>
            <a:ext cx="105956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a-GE" sz="2000" b="1" dirty="0" smtClean="0">
                <a:solidFill>
                  <a:srgbClr val="002060"/>
                </a:solidFill>
              </a:rPr>
              <a:t>ბიუჯეტის შემოთავაზებული განაწილება აშშ დოლარში: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2906237"/>
              </p:ext>
            </p:extLst>
          </p:nvPr>
        </p:nvGraphicFramePr>
        <p:xfrm>
          <a:off x="2497097" y="2311820"/>
          <a:ext cx="812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r>
                        <a:rPr lang="ka-GE" b="1" dirty="0" smtClean="0">
                          <a:solidFill>
                            <a:srgbClr val="003366"/>
                          </a:solidFill>
                        </a:rPr>
                        <a:t>აივ ინფექცია/შიდსი</a:t>
                      </a:r>
                    </a:p>
                    <a:p>
                      <a:endParaRPr lang="en-US" b="1" dirty="0">
                        <a:solidFill>
                          <a:srgbClr val="003366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a-GE" b="1" dirty="0" smtClean="0">
                          <a:solidFill>
                            <a:srgbClr val="003366"/>
                          </a:solidFill>
                        </a:rPr>
                        <a:t>1 ივლისი 2022 – 31 დეკემბერი 2025</a:t>
                      </a:r>
                      <a:r>
                        <a:rPr lang="ka-GE" b="1" baseline="0" dirty="0" smtClean="0">
                          <a:solidFill>
                            <a:srgbClr val="003366"/>
                          </a:solidFill>
                        </a:rPr>
                        <a:t>             3.5 წელი</a:t>
                      </a:r>
                      <a:endParaRPr lang="en-US" b="1" dirty="0">
                        <a:solidFill>
                          <a:srgbClr val="003366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b="1" dirty="0" smtClean="0">
                          <a:solidFill>
                            <a:srgbClr val="003366"/>
                          </a:solidFill>
                        </a:rPr>
                        <a:t>ტუბერკულოზი </a:t>
                      </a:r>
                    </a:p>
                    <a:p>
                      <a:endParaRPr lang="en-US" b="1" dirty="0">
                        <a:solidFill>
                          <a:srgbClr val="003366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a-GE" b="1" dirty="0" smtClean="0">
                          <a:solidFill>
                            <a:srgbClr val="003366"/>
                          </a:solidFill>
                        </a:rPr>
                        <a:t>1 იანვარი</a:t>
                      </a:r>
                      <a:r>
                        <a:rPr lang="ka-GE" b="1" baseline="0" dirty="0" smtClean="0">
                          <a:solidFill>
                            <a:srgbClr val="003366"/>
                          </a:solidFill>
                        </a:rPr>
                        <a:t> 2023 – 31 დეკემბერი 2025</a:t>
                      </a:r>
                    </a:p>
                    <a:p>
                      <a:r>
                        <a:rPr lang="ka-GE" b="1" baseline="0" dirty="0" smtClean="0">
                          <a:solidFill>
                            <a:srgbClr val="003366"/>
                          </a:solidFill>
                        </a:rPr>
                        <a:t>3 წელი</a:t>
                      </a:r>
                      <a:endParaRPr lang="en-US" b="1" dirty="0">
                        <a:solidFill>
                          <a:srgbClr val="003366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4053468"/>
              </p:ext>
            </p:extLst>
          </p:nvPr>
        </p:nvGraphicFramePr>
        <p:xfrm>
          <a:off x="3148579" y="4372494"/>
          <a:ext cx="7084387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5957"/>
                <a:gridCol w="3658430"/>
              </a:tblGrid>
              <a:tr h="258537">
                <a:tc>
                  <a:txBody>
                    <a:bodyPr/>
                    <a:lstStyle/>
                    <a:p>
                      <a:pPr algn="ctr"/>
                      <a:r>
                        <a:rPr lang="ka-GE" b="1" dirty="0" smtClean="0">
                          <a:solidFill>
                            <a:srgbClr val="003366"/>
                          </a:solidFill>
                        </a:rPr>
                        <a:t>აივ ინფექცია/შიდსი</a:t>
                      </a:r>
                      <a:endParaRPr lang="en-US" b="1" dirty="0">
                        <a:solidFill>
                          <a:srgbClr val="003366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u="none" strike="noStrike" kern="1200" baseline="0" dirty="0" smtClean="0">
                          <a:solidFill>
                            <a:srgbClr val="003366"/>
                          </a:solidFill>
                          <a:latin typeface="+mn-lt"/>
                          <a:ea typeface="+mn-ea"/>
                          <a:cs typeface="+mn-cs"/>
                        </a:rPr>
                        <a:t>12,076,771 </a:t>
                      </a:r>
                      <a:r>
                        <a:rPr lang="ka-GE" sz="2000" b="1" i="0" u="none" strike="noStrike" kern="1200" baseline="0" dirty="0" smtClean="0">
                          <a:solidFill>
                            <a:srgbClr val="003366"/>
                          </a:solidFill>
                          <a:latin typeface="+mn-lt"/>
                          <a:ea typeface="+mn-ea"/>
                          <a:cs typeface="+mn-cs"/>
                        </a:rPr>
                        <a:t>  (68%)</a:t>
                      </a:r>
                      <a:endParaRPr lang="en-US" sz="2000" b="1" i="0" u="none" strike="noStrike" kern="1200" baseline="0" dirty="0" smtClean="0">
                        <a:solidFill>
                          <a:srgbClr val="003366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a-GE" b="1" dirty="0" smtClean="0">
                          <a:solidFill>
                            <a:srgbClr val="003366"/>
                          </a:solidFill>
                        </a:rPr>
                        <a:t>ტუბერკულოზი </a:t>
                      </a:r>
                      <a:endParaRPr lang="en-US" b="1" dirty="0">
                        <a:solidFill>
                          <a:srgbClr val="003366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b="1" i="0" u="none" strike="noStrike" kern="1200" baseline="0" dirty="0" smtClean="0">
                          <a:solidFill>
                            <a:srgbClr val="003366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2000" b="1" i="0" u="none" strike="noStrike" kern="1200" baseline="0" dirty="0" smtClean="0">
                          <a:solidFill>
                            <a:srgbClr val="003366"/>
                          </a:solidFill>
                          <a:latin typeface="+mn-lt"/>
                          <a:ea typeface="+mn-ea"/>
                          <a:cs typeface="+mn-cs"/>
                        </a:rPr>
                        <a:t>5,479,715 </a:t>
                      </a:r>
                      <a:r>
                        <a:rPr lang="ka-GE" sz="2000" b="1" i="0" u="none" strike="noStrike" kern="1200" baseline="0" dirty="0" smtClean="0">
                          <a:solidFill>
                            <a:srgbClr val="003366"/>
                          </a:solidFill>
                          <a:latin typeface="+mn-lt"/>
                          <a:ea typeface="+mn-ea"/>
                          <a:cs typeface="+mn-cs"/>
                        </a:rPr>
                        <a:t>   (32%)  </a:t>
                      </a:r>
                      <a:endParaRPr lang="en-US" sz="2000" b="1" i="0" u="none" strike="noStrike" kern="1200" baseline="0" dirty="0" smtClean="0">
                        <a:solidFill>
                          <a:srgbClr val="003366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98126" y="5982322"/>
            <a:ext cx="94016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i="1" dirty="0" smtClean="0">
                <a:solidFill>
                  <a:srgbClr val="003366"/>
                </a:solidFill>
              </a:rPr>
              <a:t>წყარო: გლობალური ფონდის გრანტების მართვის განყოფილების უფროსის </a:t>
            </a:r>
          </a:p>
          <a:p>
            <a:r>
              <a:rPr lang="ka-GE" sz="1400" i="1" dirty="0" smtClean="0">
                <a:solidFill>
                  <a:srgbClr val="003366"/>
                </a:solidFill>
              </a:rPr>
              <a:t>ბატონ მარკ ელდონ ედინგტონის 2019 წლის 12 დეკემბრის წერილი</a:t>
            </a:r>
            <a:endParaRPr lang="en-US" sz="1400" i="1" dirty="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480385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spd="med" advClick="0" advTm="0">
        <p159:morph option="byObject"/>
      </p:transition>
    </mc:Choice>
    <mc:Fallback>
      <p:transition spd="med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ctangle 121">
            <a:extLst>
              <a:ext uri="{FF2B5EF4-FFF2-40B4-BE49-F238E27FC236}">
                <a16:creationId xmlns="" xmlns:a16="http://schemas.microsoft.com/office/drawing/2014/main" id="{2EBF483D-A05F-4F59-8A97-EE34B253C6AF}"/>
              </a:ext>
            </a:extLst>
          </p:cNvPr>
          <p:cNvSpPr/>
          <p:nvPr/>
        </p:nvSpPr>
        <p:spPr>
          <a:xfrm>
            <a:off x="-8509934" y="20559"/>
            <a:ext cx="9574094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="" xmlns:a16="http://schemas.microsoft.com/office/drawing/2014/main" id="{A1B483A9-B69F-4CAC-9686-ACB390E1D5EB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="" xmlns:a16="http://schemas.microsoft.com/office/drawing/2014/main" id="{B58D17C2-3595-44AD-9D77-27C29A8030BC}"/>
              </a:ext>
            </a:extLst>
          </p:cNvPr>
          <p:cNvSpPr txBox="1"/>
          <p:nvPr/>
        </p:nvSpPr>
        <p:spPr>
          <a:xfrm rot="16200000">
            <a:off x="-2190652" y="3419322"/>
            <a:ext cx="55377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 smtClean="0">
                <a:solidFill>
                  <a:schemeClr val="accent4">
                    <a:lumMod val="75000"/>
                  </a:schemeClr>
                </a:solidFill>
                <a:latin typeface="Tw Cen MT" panose="020B0602020104020603" pitchFamily="34" charset="0"/>
              </a:rPr>
              <a:t>გლობალური ფონდის ახალი ალოკაცია საქართველოსთვის </a:t>
            </a:r>
            <a:endParaRPr lang="en-US" sz="2400" b="1" dirty="0">
              <a:solidFill>
                <a:schemeClr val="accent4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8DC71A93-B148-4A8B-B0CA-4AD086FE8D7B}"/>
              </a:ext>
            </a:extLst>
          </p:cNvPr>
          <p:cNvSpPr txBox="1"/>
          <p:nvPr/>
        </p:nvSpPr>
        <p:spPr>
          <a:xfrm>
            <a:off x="1198126" y="945596"/>
            <a:ext cx="1028175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a-GE" sz="2000" b="1" dirty="0" smtClean="0">
                <a:solidFill>
                  <a:srgbClr val="002060"/>
                </a:solidFill>
              </a:rPr>
              <a:t>განაცხადის მომზადების პრინციპები: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endParaRPr lang="ka-GE" sz="2000" b="1" dirty="0" smtClean="0">
              <a:solidFill>
                <a:srgbClr val="002060"/>
              </a:solidFill>
            </a:endParaRPr>
          </a:p>
          <a:p>
            <a:pPr algn="just"/>
            <a:endParaRPr lang="ka-GE" sz="2000" b="1" dirty="0" smtClean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ka-GE" sz="1600" dirty="0" smtClean="0">
                <a:solidFill>
                  <a:srgbClr val="002060"/>
                </a:solidFill>
              </a:rPr>
              <a:t>წარდგენა უნდა მოხდეს </a:t>
            </a:r>
            <a:r>
              <a:rPr lang="ka-GE" sz="1600" b="1" dirty="0" smtClean="0">
                <a:solidFill>
                  <a:srgbClr val="002060"/>
                </a:solidFill>
              </a:rPr>
              <a:t>ფოკუს-ქვეყნებისთვის მორგებული/ადაპტირებული აპლიკაციის ფორმით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ka-GE" sz="1600" dirty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ka-GE" sz="1600" dirty="0" smtClean="0">
                <a:solidFill>
                  <a:srgbClr val="002060"/>
                </a:solidFill>
              </a:rPr>
              <a:t>უნდა მოხდეს აივ/ტუბერკულოზის </a:t>
            </a:r>
            <a:r>
              <a:rPr lang="ka-GE" sz="1600" b="1" dirty="0" smtClean="0">
                <a:solidFill>
                  <a:srgbClr val="002060"/>
                </a:solidFill>
              </a:rPr>
              <a:t>ერთიანი, სრული განაცხადის </a:t>
            </a:r>
            <a:r>
              <a:rPr lang="ka-GE" sz="1600" dirty="0" smtClean="0">
                <a:solidFill>
                  <a:srgbClr val="002060"/>
                </a:solidFill>
              </a:rPr>
              <a:t>წარდგენა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ka-GE" sz="1600" dirty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ka-GE" sz="1600" dirty="0" smtClean="0">
                <a:solidFill>
                  <a:srgbClr val="002060"/>
                </a:solidFill>
              </a:rPr>
              <a:t>აივ ინფექცია/შიდსის გრანტის პერიოდი გახანგრძლივდა 6 თვით, მოხდა გრანტების განხორციელების პერიოდის სინქრონიზაცია 2025 წლის ბოლომდე. </a:t>
            </a:r>
          </a:p>
          <a:p>
            <a:pPr algn="just"/>
            <a:endParaRPr lang="ka-GE" sz="1600" dirty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ka-GE" sz="1600" dirty="0" smtClean="0">
                <a:solidFill>
                  <a:srgbClr val="002060"/>
                </a:solidFill>
              </a:rPr>
              <a:t>უნდა იყოს შენარჩუნებული გრანტის </a:t>
            </a:r>
            <a:r>
              <a:rPr lang="ka-GE" sz="1600" b="1" dirty="0" smtClean="0">
                <a:solidFill>
                  <a:srgbClr val="002060"/>
                </a:solidFill>
              </a:rPr>
              <a:t>ერთი ძირითადი მიმღები ორგანიზაცია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ka-GE" sz="1600" dirty="0" smtClean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ka-GE" sz="1600" dirty="0" smtClean="0">
                <a:solidFill>
                  <a:srgbClr val="002060"/>
                </a:solidFill>
              </a:rPr>
              <a:t>ქვეყნის საქოორდინაციო მექანიზმს აქვს უფლება გადახედოს დაავადებებზე ბიუჯეტის შემოთავაზებულ განაწილებას და წარმოადგინოს დასაბუთება მისი შეცვლის შემთხვევაში </a:t>
            </a:r>
            <a:r>
              <a:rPr lang="en-US" sz="1600" dirty="0" smtClean="0">
                <a:solidFill>
                  <a:srgbClr val="002060"/>
                </a:solidFill>
              </a:rPr>
              <a:t>(program split)</a:t>
            </a:r>
            <a:endParaRPr lang="en-US" sz="1600" dirty="0" smtClean="0">
              <a:solidFill>
                <a:srgbClr val="002060"/>
              </a:solidFill>
            </a:endParaRPr>
          </a:p>
          <a:p>
            <a:pPr algn="just"/>
            <a:endParaRPr lang="en-US" sz="1600" dirty="0" smtClean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ka-GE" sz="1600" dirty="0" smtClean="0">
                <a:solidFill>
                  <a:srgbClr val="002060"/>
                </a:solidFill>
              </a:rPr>
              <a:t>რეკომენდირებულია </a:t>
            </a:r>
            <a:r>
              <a:rPr lang="ka-GE" sz="1600" dirty="0" smtClean="0">
                <a:solidFill>
                  <a:srgbClr val="002060"/>
                </a:solidFill>
              </a:rPr>
              <a:t>ახალი </a:t>
            </a:r>
            <a:r>
              <a:rPr lang="ka-GE" sz="1600" dirty="0">
                <a:solidFill>
                  <a:srgbClr val="002060"/>
                </a:solidFill>
              </a:rPr>
              <a:t>განაცხადის ნაწილი </a:t>
            </a:r>
            <a:r>
              <a:rPr lang="ka-GE" sz="1600" dirty="0" smtClean="0">
                <a:solidFill>
                  <a:srgbClr val="002060"/>
                </a:solidFill>
              </a:rPr>
              <a:t>იყოს „</a:t>
            </a:r>
            <a:r>
              <a:rPr lang="ka-GE" sz="1600" b="1" dirty="0" smtClean="0">
                <a:solidFill>
                  <a:srgbClr val="002060"/>
                </a:solidFill>
              </a:rPr>
              <a:t>არ - დაფინანსებული </a:t>
            </a:r>
            <a:r>
              <a:rPr lang="ka-GE" sz="1600" b="1" dirty="0">
                <a:solidFill>
                  <a:srgbClr val="002060"/>
                </a:solidFill>
              </a:rPr>
              <a:t>ხარისხის </a:t>
            </a:r>
            <a:r>
              <a:rPr lang="ka-GE" sz="1600" b="1" dirty="0" smtClean="0">
                <a:solidFill>
                  <a:srgbClr val="002060"/>
                </a:solidFill>
              </a:rPr>
              <a:t>მოთხოვნის“ </a:t>
            </a:r>
            <a:r>
              <a:rPr lang="ka-GE" sz="1600" dirty="0">
                <a:solidFill>
                  <a:srgbClr val="002060"/>
                </a:solidFill>
              </a:rPr>
              <a:t>(</a:t>
            </a:r>
            <a:r>
              <a:rPr lang="en-US" sz="1600" dirty="0">
                <a:solidFill>
                  <a:srgbClr val="002060"/>
                </a:solidFill>
              </a:rPr>
              <a:t>Unfunded Quality Demand) </a:t>
            </a:r>
            <a:r>
              <a:rPr lang="ka-GE" sz="1600" dirty="0" smtClean="0">
                <a:solidFill>
                  <a:srgbClr val="002060"/>
                </a:solidFill>
              </a:rPr>
              <a:t>განაცხადიც, </a:t>
            </a:r>
            <a:r>
              <a:rPr lang="ka-GE" sz="1600" dirty="0">
                <a:solidFill>
                  <a:srgbClr val="002060"/>
                </a:solidFill>
              </a:rPr>
              <a:t>რომლის დაფინანსება დამოკიდებული იქნება გლობალურ ფონდში თავისუფალი სახსრების არსებობაზე და დაფინანსების შემთხვევაში ეს მოცულობა იქნება დამტკიცებული მოცულობის ზემოთ. </a:t>
            </a:r>
          </a:p>
          <a:p>
            <a:pPr algn="just"/>
            <a:endParaRPr lang="ka-GE" sz="1600" dirty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ka-GE" sz="1600" dirty="0">
              <a:solidFill>
                <a:srgbClr val="002060"/>
              </a:solidFill>
            </a:endParaRPr>
          </a:p>
          <a:p>
            <a:pPr algn="just"/>
            <a:endParaRPr lang="ka-GE" sz="1600" dirty="0" smtClean="0">
              <a:solidFill>
                <a:srgbClr val="002060"/>
              </a:solidFill>
            </a:endParaRPr>
          </a:p>
          <a:p>
            <a:pPr algn="just"/>
            <a:r>
              <a:rPr lang="ka-GE" sz="2000" b="1" dirty="0" smtClean="0">
                <a:solidFill>
                  <a:srgbClr val="002060"/>
                </a:solidFill>
              </a:rPr>
              <a:t>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358176985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spd="med" advClick="0" advTm="0">
        <p159:morph option="byObject"/>
      </p:transition>
    </mc:Choice>
    <mc:Fallback>
      <p:transition spd="med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ctangle 121">
            <a:extLst>
              <a:ext uri="{FF2B5EF4-FFF2-40B4-BE49-F238E27FC236}">
                <a16:creationId xmlns="" xmlns:a16="http://schemas.microsoft.com/office/drawing/2014/main" id="{2EBF483D-A05F-4F59-8A97-EE34B253C6AF}"/>
              </a:ext>
            </a:extLst>
          </p:cNvPr>
          <p:cNvSpPr/>
          <p:nvPr/>
        </p:nvSpPr>
        <p:spPr>
          <a:xfrm>
            <a:off x="-8509934" y="20559"/>
            <a:ext cx="9574094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="" xmlns:a16="http://schemas.microsoft.com/office/drawing/2014/main" id="{A1B483A9-B69F-4CAC-9686-ACB390E1D5EB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="" xmlns:a16="http://schemas.microsoft.com/office/drawing/2014/main" id="{B58D17C2-3595-44AD-9D77-27C29A8030BC}"/>
              </a:ext>
            </a:extLst>
          </p:cNvPr>
          <p:cNvSpPr txBox="1"/>
          <p:nvPr/>
        </p:nvSpPr>
        <p:spPr>
          <a:xfrm rot="16200000">
            <a:off x="-2190652" y="3419322"/>
            <a:ext cx="55377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 smtClean="0">
                <a:solidFill>
                  <a:schemeClr val="accent4">
                    <a:lumMod val="75000"/>
                  </a:schemeClr>
                </a:solidFill>
                <a:latin typeface="Tw Cen MT" panose="020B0602020104020603" pitchFamily="34" charset="0"/>
              </a:rPr>
              <a:t>გლობალური ფონდის ახალი ალოკაცია საქართველოსთვის </a:t>
            </a:r>
            <a:endParaRPr lang="en-US" sz="2400" b="1" dirty="0">
              <a:solidFill>
                <a:schemeClr val="accent4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8DC71A93-B148-4A8B-B0CA-4AD086FE8D7B}"/>
              </a:ext>
            </a:extLst>
          </p:cNvPr>
          <p:cNvSpPr txBox="1"/>
          <p:nvPr/>
        </p:nvSpPr>
        <p:spPr>
          <a:xfrm>
            <a:off x="1198126" y="945596"/>
            <a:ext cx="10281750" cy="7663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a-GE" sz="2000" b="1" dirty="0" smtClean="0">
                <a:solidFill>
                  <a:srgbClr val="002060"/>
                </a:solidFill>
              </a:rPr>
              <a:t>განაცხადის მომზადების პრინციპები: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endParaRPr lang="ka-GE" sz="2000" b="1" dirty="0" smtClean="0">
              <a:solidFill>
                <a:srgbClr val="002060"/>
              </a:solidFill>
            </a:endParaRPr>
          </a:p>
          <a:p>
            <a:pPr algn="just"/>
            <a:endParaRPr lang="ka-GE" sz="2000" b="1" dirty="0" smtClean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ka-GE" sz="1600" dirty="0" smtClean="0">
                <a:solidFill>
                  <a:srgbClr val="002060"/>
                </a:solidFill>
              </a:rPr>
              <a:t>მიზნობრიობა: </a:t>
            </a:r>
          </a:p>
          <a:p>
            <a:pPr algn="just"/>
            <a:r>
              <a:rPr lang="ka-GE" sz="1600" dirty="0">
                <a:solidFill>
                  <a:srgbClr val="002060"/>
                </a:solidFill>
              </a:rPr>
              <a:t> </a:t>
            </a:r>
            <a:r>
              <a:rPr lang="ka-GE" sz="1600" dirty="0" smtClean="0">
                <a:solidFill>
                  <a:srgbClr val="002060"/>
                </a:solidFill>
              </a:rPr>
              <a:t>     </a:t>
            </a:r>
            <a:r>
              <a:rPr lang="ka-GE" sz="1600" b="1" dirty="0" smtClean="0">
                <a:solidFill>
                  <a:srgbClr val="002060"/>
                </a:solidFill>
              </a:rPr>
              <a:t>აივ ინფექცია/შიდსი - ფოკუსის შენარჩუნება საკვანძო და მოწყვლად პოპულაციებზე </a:t>
            </a:r>
          </a:p>
          <a:p>
            <a:pPr algn="just"/>
            <a:r>
              <a:rPr lang="ka-GE" sz="1600" b="1" dirty="0">
                <a:solidFill>
                  <a:srgbClr val="002060"/>
                </a:solidFill>
              </a:rPr>
              <a:t> </a:t>
            </a:r>
            <a:r>
              <a:rPr lang="ka-GE" sz="1600" b="1" dirty="0" smtClean="0">
                <a:solidFill>
                  <a:srgbClr val="002060"/>
                </a:solidFill>
              </a:rPr>
              <a:t>     ტუბერკულოზი - ტუბერკულოზის საწინააღმდეგო მკურნალობის რეჟიმების პერორალურ </a:t>
            </a:r>
          </a:p>
          <a:p>
            <a:pPr algn="just"/>
            <a:r>
              <a:rPr lang="ka-GE" sz="1600" b="1" dirty="0">
                <a:solidFill>
                  <a:srgbClr val="002060"/>
                </a:solidFill>
              </a:rPr>
              <a:t> </a:t>
            </a:r>
            <a:r>
              <a:rPr lang="ka-GE" sz="1600" b="1" dirty="0" smtClean="0">
                <a:solidFill>
                  <a:srgbClr val="002060"/>
                </a:solidFill>
              </a:rPr>
              <a:t>                                      მედიკამენტებზე </a:t>
            </a:r>
            <a:r>
              <a:rPr lang="ka-GE" sz="1600" b="1" dirty="0" smtClean="0">
                <a:solidFill>
                  <a:srgbClr val="002060"/>
                </a:solidFill>
              </a:rPr>
              <a:t>გადასვლის </a:t>
            </a:r>
            <a:r>
              <a:rPr lang="ka-GE" sz="1600" b="1" dirty="0" smtClean="0">
                <a:solidFill>
                  <a:srgbClr val="002060"/>
                </a:solidFill>
              </a:rPr>
              <a:t>ხელშეწყობა </a:t>
            </a:r>
            <a:endParaRPr lang="en-US" sz="1600" b="1" dirty="0" smtClean="0">
              <a:solidFill>
                <a:srgbClr val="002060"/>
              </a:solidFill>
            </a:endParaRPr>
          </a:p>
          <a:p>
            <a:pPr algn="just"/>
            <a:r>
              <a:rPr lang="en-US" sz="1600" b="1" dirty="0">
                <a:solidFill>
                  <a:srgbClr val="002060"/>
                </a:solidFill>
              </a:rPr>
              <a:t> </a:t>
            </a:r>
            <a:r>
              <a:rPr lang="en-US" sz="1600" b="1" dirty="0" smtClean="0">
                <a:solidFill>
                  <a:srgbClr val="002060"/>
                </a:solidFill>
              </a:rPr>
              <a:t>  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ka-GE" sz="1600" b="1" dirty="0" smtClean="0">
                <a:solidFill>
                  <a:srgbClr val="002060"/>
                </a:solidFill>
              </a:rPr>
              <a:t>ორი დაავადების მართვის სისტემების ინტეგრირების </a:t>
            </a:r>
            <a:r>
              <a:rPr lang="ka-GE" sz="1600" dirty="0" smtClean="0">
                <a:solidFill>
                  <a:srgbClr val="002060"/>
                </a:solidFill>
              </a:rPr>
              <a:t>შესაძლებლობების მოძიება და განვითარება ეფექტიანობისა და ხარჯეფექურობის გაუმჯობესების მიზნით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ka-GE" sz="1600" dirty="0" smtClean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ka-GE" sz="1600" dirty="0" smtClean="0">
                <a:solidFill>
                  <a:srgbClr val="002060"/>
                </a:solidFill>
              </a:rPr>
              <a:t>უნდა იყოს გათვალისწინებული </a:t>
            </a:r>
            <a:r>
              <a:rPr lang="ka-GE" sz="1600" b="1" dirty="0" smtClean="0">
                <a:solidFill>
                  <a:srgbClr val="002060"/>
                </a:solidFill>
              </a:rPr>
              <a:t>გენდერული თანასწორობისა და ადამიანის უფლებების დაცვის </a:t>
            </a:r>
            <a:r>
              <a:rPr lang="ka-GE" sz="1600" dirty="0" smtClean="0">
                <a:solidFill>
                  <a:srgbClr val="002060"/>
                </a:solidFill>
              </a:rPr>
              <a:t>ღინისძიებები, სასურველია </a:t>
            </a:r>
            <a:r>
              <a:rPr lang="ka-GE" sz="1600" dirty="0" smtClean="0">
                <a:solidFill>
                  <a:srgbClr val="002060"/>
                </a:solidFill>
              </a:rPr>
              <a:t>იყოს ინტეგრირებული </a:t>
            </a:r>
            <a:r>
              <a:rPr lang="ka-GE" sz="1600" dirty="0" smtClean="0">
                <a:solidFill>
                  <a:srgbClr val="002060"/>
                </a:solidFill>
              </a:rPr>
              <a:t>სერვის პაკეტებში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ka-GE" sz="1600" dirty="0" smtClean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ka-GE" sz="1600" dirty="0" smtClean="0">
                <a:solidFill>
                  <a:srgbClr val="002060"/>
                </a:solidFill>
              </a:rPr>
              <a:t>უნდა იყოს უზრუნველყოფილი </a:t>
            </a:r>
            <a:r>
              <a:rPr lang="ka-GE" sz="1600" b="1" dirty="0" smtClean="0">
                <a:solidFill>
                  <a:srgbClr val="002060"/>
                </a:solidFill>
              </a:rPr>
              <a:t>სახელმწიფო თანადაფინანსების ზრდა </a:t>
            </a:r>
            <a:r>
              <a:rPr lang="ka-GE" sz="1600" dirty="0" smtClean="0">
                <a:solidFill>
                  <a:srgbClr val="002060"/>
                </a:solidFill>
              </a:rPr>
              <a:t>გლობალურ ფონდთან შეთანხმებული გრაფიკის </a:t>
            </a:r>
            <a:r>
              <a:rPr lang="ka-GE" sz="1600" dirty="0" smtClean="0">
                <a:solidFill>
                  <a:srgbClr val="002060"/>
                </a:solidFill>
              </a:rPr>
              <a:t>შესაბამისად; დაფინანსების 15% -ის მიღება დამოკიდებულია სახელმწიფო დაფინანსების ზრდის მაჩვენებელზე, წინა სტრატეგიულ ციკლთან შედარებით</a:t>
            </a:r>
            <a:r>
              <a:rPr lang="en-US" sz="1600" dirty="0" smtClean="0">
                <a:solidFill>
                  <a:srgbClr val="002060"/>
                </a:solidFill>
              </a:rPr>
              <a:t> (</a:t>
            </a:r>
            <a:r>
              <a:rPr lang="ka-GE" sz="1600" dirty="0" smtClean="0">
                <a:solidFill>
                  <a:srgbClr val="002060"/>
                </a:solidFill>
              </a:rPr>
              <a:t> </a:t>
            </a:r>
            <a:r>
              <a:rPr lang="en-US" sz="1600" dirty="0" smtClean="0">
                <a:solidFill>
                  <a:srgbClr val="002060"/>
                </a:solidFill>
              </a:rPr>
              <a:t>$2.6 </a:t>
            </a:r>
            <a:r>
              <a:rPr lang="ka-GE" sz="1600" dirty="0" smtClean="0">
                <a:solidFill>
                  <a:srgbClr val="002060"/>
                </a:solidFill>
              </a:rPr>
              <a:t>მლნ)</a:t>
            </a:r>
            <a:endParaRPr lang="ka-GE" sz="1600" dirty="0" smtClean="0">
              <a:solidFill>
                <a:srgbClr val="002060"/>
              </a:solidFill>
            </a:endParaRPr>
          </a:p>
          <a:p>
            <a:pPr algn="just"/>
            <a:endParaRPr lang="ka-GE" sz="1600" dirty="0" smtClean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ka-GE" sz="1600" b="1" dirty="0" smtClean="0">
                <a:solidFill>
                  <a:srgbClr val="002060"/>
                </a:solidFill>
              </a:rPr>
              <a:t>გამოყოფილი დაფინანსების </a:t>
            </a:r>
            <a:r>
              <a:rPr lang="ka-GE" sz="1600" b="1" dirty="0" smtClean="0">
                <a:solidFill>
                  <a:srgbClr val="002060"/>
                </a:solidFill>
              </a:rPr>
              <a:t>სულ მცირე 50% უნდა იყოს მიმართული საკვანძო და მოწყვლად პოპულაციების მომსახურებებზე </a:t>
            </a:r>
            <a:r>
              <a:rPr lang="ka-GE" sz="1600" dirty="0" smtClean="0">
                <a:solidFill>
                  <a:srgbClr val="002060"/>
                </a:solidFill>
              </a:rPr>
              <a:t>და მაღალი გამოსავალის მქონე ინტერვენციებზე ეპიდემიოლოგიური მდგომარეობის </a:t>
            </a:r>
            <a:r>
              <a:rPr lang="ka-GE" sz="1600" dirty="0" smtClean="0">
                <a:solidFill>
                  <a:srgbClr val="002060"/>
                </a:solidFill>
              </a:rPr>
              <a:t>გათვალისწინებით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ka-GE" sz="1600" dirty="0" smtClean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ka-GE" sz="1600" dirty="0" smtClean="0">
                <a:solidFill>
                  <a:srgbClr val="002060"/>
                </a:solidFill>
              </a:rPr>
              <a:t>გათვალისწინებული უნდა იყოს </a:t>
            </a:r>
            <a:r>
              <a:rPr lang="ka-GE" sz="1600" b="1" dirty="0" smtClean="0">
                <a:solidFill>
                  <a:srgbClr val="002060"/>
                </a:solidFill>
              </a:rPr>
              <a:t>ჯანდაცვის სისტემის მდგრადი განვითარების </a:t>
            </a:r>
            <a:r>
              <a:rPr lang="ka-GE" sz="1600" dirty="0" smtClean="0">
                <a:solidFill>
                  <a:srgbClr val="002060"/>
                </a:solidFill>
              </a:rPr>
              <a:t>კომპონენტი ფოკუსით პროგრამის ძირითადი შედეგების მიღწევაზე</a:t>
            </a:r>
            <a:endParaRPr lang="ka-GE" sz="1600" dirty="0" smtClean="0">
              <a:solidFill>
                <a:srgbClr val="002060"/>
              </a:solidFill>
            </a:endParaRPr>
          </a:p>
          <a:p>
            <a:pPr algn="just"/>
            <a:endParaRPr lang="ka-GE" sz="1600" dirty="0" smtClean="0">
              <a:solidFill>
                <a:srgbClr val="002060"/>
              </a:solidFill>
            </a:endParaRPr>
          </a:p>
          <a:p>
            <a:pPr algn="just"/>
            <a:endParaRPr lang="ka-GE" sz="1600" dirty="0">
              <a:solidFill>
                <a:srgbClr val="002060"/>
              </a:solidFill>
            </a:endParaRPr>
          </a:p>
          <a:p>
            <a:pPr algn="just"/>
            <a:endParaRPr lang="ka-GE" sz="1600" dirty="0">
              <a:solidFill>
                <a:srgbClr val="002060"/>
              </a:solidFill>
            </a:endParaRPr>
          </a:p>
          <a:p>
            <a:pPr algn="just"/>
            <a:endParaRPr lang="ka-GE" sz="1600" dirty="0" smtClean="0">
              <a:solidFill>
                <a:srgbClr val="002060"/>
              </a:solidFill>
            </a:endParaRPr>
          </a:p>
          <a:p>
            <a:pPr algn="just"/>
            <a:endParaRPr lang="ka-GE" sz="1600" dirty="0" smtClean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ka-GE" sz="1600" dirty="0" smtClean="0">
              <a:solidFill>
                <a:srgbClr val="002060"/>
              </a:solidFill>
            </a:endParaRPr>
          </a:p>
          <a:p>
            <a:pPr algn="just"/>
            <a:r>
              <a:rPr lang="ka-GE" sz="2000" b="1" dirty="0" smtClean="0">
                <a:solidFill>
                  <a:srgbClr val="002060"/>
                </a:solidFill>
              </a:rPr>
              <a:t>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39615817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spd="med" advClick="0" advTm="0">
        <p159:morph option="byObject"/>
      </p:transition>
    </mc:Choice>
    <mc:Fallback>
      <p:transition spd="med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5" name="Straight Connector 64"/>
          <p:cNvCxnSpPr/>
          <p:nvPr/>
        </p:nvCxnSpPr>
        <p:spPr>
          <a:xfrm flipV="1">
            <a:off x="3034435" y="1498077"/>
            <a:ext cx="6665" cy="4320634"/>
          </a:xfrm>
          <a:prstGeom prst="line">
            <a:avLst/>
          </a:prstGeom>
          <a:ln w="28575">
            <a:solidFill>
              <a:srgbClr val="00336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10380742" y="1465902"/>
            <a:ext cx="8488" cy="2249450"/>
          </a:xfrm>
          <a:prstGeom prst="line">
            <a:avLst/>
          </a:prstGeom>
          <a:ln w="28575">
            <a:solidFill>
              <a:srgbClr val="00336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9125887" y="1465902"/>
            <a:ext cx="8488" cy="1429945"/>
          </a:xfrm>
          <a:prstGeom prst="line">
            <a:avLst/>
          </a:prstGeom>
          <a:ln w="28575">
            <a:solidFill>
              <a:srgbClr val="00336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 flipV="1">
            <a:off x="7993603" y="1431820"/>
            <a:ext cx="1781" cy="2215239"/>
          </a:xfrm>
          <a:prstGeom prst="line">
            <a:avLst/>
          </a:prstGeom>
          <a:ln w="28575">
            <a:solidFill>
              <a:srgbClr val="00336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Rectangle 121">
            <a:extLst>
              <a:ext uri="{FF2B5EF4-FFF2-40B4-BE49-F238E27FC236}">
                <a16:creationId xmlns:a16="http://schemas.microsoft.com/office/drawing/2014/main" xmlns="" id="{2EBF483D-A05F-4F59-8A97-EE34B253C6AF}"/>
              </a:ext>
            </a:extLst>
          </p:cNvPr>
          <p:cNvSpPr/>
          <p:nvPr/>
        </p:nvSpPr>
        <p:spPr>
          <a:xfrm>
            <a:off x="-8370969" y="0"/>
            <a:ext cx="9574094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xmlns="" id="{A1B483A9-B69F-4CAC-9686-ACB390E1D5EB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8DC71A93-B148-4A8B-B0CA-4AD086FE8D7B}"/>
              </a:ext>
            </a:extLst>
          </p:cNvPr>
          <p:cNvSpPr txBox="1"/>
          <p:nvPr/>
        </p:nvSpPr>
        <p:spPr>
          <a:xfrm>
            <a:off x="983935" y="430087"/>
            <a:ext cx="105873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b="1" dirty="0" smtClean="0">
                <a:solidFill>
                  <a:srgbClr val="002060"/>
                </a:solidFill>
              </a:rPr>
              <a:t>ახალი განაცხადის მომზადების და წარდგენის ვადები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58D17C2-3595-44AD-9D77-27C29A8030BC}"/>
              </a:ext>
            </a:extLst>
          </p:cNvPr>
          <p:cNvSpPr txBox="1"/>
          <p:nvPr/>
        </p:nvSpPr>
        <p:spPr>
          <a:xfrm rot="16200000">
            <a:off x="-2190652" y="3373156"/>
            <a:ext cx="55377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solidFill>
                  <a:schemeClr val="accent4">
                    <a:lumMod val="75000"/>
                  </a:schemeClr>
                </a:solidFill>
                <a:latin typeface="Tw Cen MT" panose="020B0602020104020603" pitchFamily="34" charset="0"/>
              </a:rPr>
              <a:t>შიდსთან, ტუბერკულოზსა და მალარიასთან ბრძოლის გლობალური ფონდის პროგრამები საქართველოში </a:t>
            </a:r>
            <a:endParaRPr lang="en-US" b="1" dirty="0">
              <a:solidFill>
                <a:schemeClr val="accent4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4" name="Notched Right Arrow 3"/>
          <p:cNvSpPr/>
          <p:nvPr/>
        </p:nvSpPr>
        <p:spPr>
          <a:xfrm>
            <a:off x="1611917" y="729123"/>
            <a:ext cx="10580083" cy="933650"/>
          </a:xfrm>
          <a:prstGeom prst="notchedRightArrow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7457717" y="1463363"/>
            <a:ext cx="0" cy="1119814"/>
          </a:xfrm>
          <a:prstGeom prst="line">
            <a:avLst/>
          </a:prstGeom>
          <a:ln w="28575">
            <a:solidFill>
              <a:srgbClr val="00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828438" y="1693716"/>
            <a:ext cx="3034414" cy="101566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a-GE" sz="1200" b="1" dirty="0" smtClean="0"/>
              <a:t>აივ/შიდსის ეპიდემიის ეპიდემიოლოგიური ტენდენციების ანალიზი, სამიზნეების დასმა, პროგრამული ღიობების შეფასება, </a:t>
            </a:r>
            <a:r>
              <a:rPr lang="ka-GE" sz="1200" dirty="0" smtClean="0"/>
              <a:t>ჯანმოს ტექნიკური მხარდაჭერა</a:t>
            </a:r>
            <a:endParaRPr lang="en-US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1809549" y="2961260"/>
            <a:ext cx="3088105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a-GE" sz="1200" b="1" dirty="0" smtClean="0"/>
              <a:t>ტუბერკულოზის ეპიდემიოლოგიური ტენდენციების ანალიზი, სამიზნეების დასმა, პროგრამული ღიობების შეფასება</a:t>
            </a:r>
          </a:p>
          <a:p>
            <a:r>
              <a:rPr lang="ka-GE" sz="1200" dirty="0" smtClean="0"/>
              <a:t>ჯანმოს ტექნიკური მხარდაჭერა </a:t>
            </a:r>
            <a:endParaRPr lang="en-US" sz="1200" dirty="0"/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1809549" y="1465903"/>
            <a:ext cx="0" cy="2326354"/>
          </a:xfrm>
          <a:prstGeom prst="line">
            <a:avLst/>
          </a:prstGeom>
          <a:ln w="28575">
            <a:solidFill>
              <a:srgbClr val="00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790299" y="995644"/>
            <a:ext cx="8435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400" dirty="0" smtClean="0"/>
              <a:t>1 </a:t>
            </a:r>
            <a:r>
              <a:rPr lang="ka-GE" sz="1400" b="1" dirty="0" smtClean="0"/>
              <a:t>მარტი</a:t>
            </a:r>
            <a:endParaRPr lang="en-US" sz="14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10809890" y="1013537"/>
            <a:ext cx="1382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>
                <a:solidFill>
                  <a:srgbClr val="C00000"/>
                </a:solidFill>
              </a:rPr>
              <a:t>15 აგვისტო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328613" y="1021644"/>
            <a:ext cx="1071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400" b="1" dirty="0" smtClean="0"/>
              <a:t>15 აპრილი</a:t>
            </a:r>
            <a:endParaRPr lang="en-US" sz="1400" b="1" dirty="0"/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4897654" y="1463363"/>
            <a:ext cx="1" cy="2299627"/>
          </a:xfrm>
          <a:prstGeom prst="line">
            <a:avLst/>
          </a:prstGeom>
          <a:ln w="28575">
            <a:solidFill>
              <a:srgbClr val="00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014572" y="1010248"/>
            <a:ext cx="933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400" dirty="0" smtClean="0"/>
              <a:t>15 </a:t>
            </a:r>
            <a:r>
              <a:rPr lang="ka-GE" sz="1400" b="1" dirty="0" smtClean="0"/>
              <a:t>მარტი</a:t>
            </a:r>
            <a:endParaRPr lang="en-US" sz="1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5726718" y="1030865"/>
            <a:ext cx="1071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400" b="1" dirty="0" smtClean="0"/>
              <a:t>30 აპრილი</a:t>
            </a:r>
            <a:endParaRPr lang="en-US" sz="14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3053174" y="4182552"/>
            <a:ext cx="3212872" cy="83099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a-GE" sz="1200" b="1" dirty="0" smtClean="0"/>
              <a:t>მსმ, </a:t>
            </a:r>
            <a:r>
              <a:rPr lang="ka-GE" sz="1200" b="1" dirty="0" smtClean="0"/>
              <a:t>ტრანსგენდერი, კსმ და </a:t>
            </a:r>
            <a:r>
              <a:rPr lang="en-US" sz="1200" b="1" dirty="0" smtClean="0"/>
              <a:t>TB</a:t>
            </a:r>
            <a:r>
              <a:rPr lang="ka-GE" sz="1200" b="1" dirty="0" smtClean="0"/>
              <a:t> </a:t>
            </a:r>
            <a:r>
              <a:rPr lang="ka-GE" sz="1200" b="1" dirty="0" smtClean="0"/>
              <a:t>თემების საჭიროებების შეფასება, რეკომენდაციები და ინტერვენციების</a:t>
            </a:r>
            <a:r>
              <a:rPr lang="en-US" sz="1200" b="1" dirty="0" smtClean="0"/>
              <a:t> </a:t>
            </a:r>
            <a:r>
              <a:rPr lang="ka-GE" sz="1200" b="1" dirty="0" smtClean="0"/>
              <a:t>განფასება,</a:t>
            </a:r>
            <a:r>
              <a:rPr lang="ka-GE" sz="1200" dirty="0" smtClean="0"/>
              <a:t> გლობალური ფონდი </a:t>
            </a:r>
            <a:r>
              <a:rPr lang="en-US" sz="1200" dirty="0" smtClean="0"/>
              <a:t>CRG</a:t>
            </a:r>
            <a:endParaRPr lang="en-US" sz="1200" dirty="0"/>
          </a:p>
        </p:txBody>
      </p:sp>
      <p:cxnSp>
        <p:nvCxnSpPr>
          <p:cNvPr id="36" name="Straight Connector 35"/>
          <p:cNvCxnSpPr/>
          <p:nvPr/>
        </p:nvCxnSpPr>
        <p:spPr>
          <a:xfrm flipV="1">
            <a:off x="6300848" y="1431821"/>
            <a:ext cx="6594" cy="4535835"/>
          </a:xfrm>
          <a:prstGeom prst="line">
            <a:avLst/>
          </a:prstGeom>
          <a:ln w="28575">
            <a:solidFill>
              <a:srgbClr val="00336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041100" y="5087084"/>
            <a:ext cx="3225452" cy="83099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a-GE" sz="1200" b="1" dirty="0" smtClean="0"/>
              <a:t>ნიმ-ების თემების საჭიროებების შეფასება, რეკომენდაციები და ინტერვენციების განფასება, </a:t>
            </a:r>
            <a:r>
              <a:rPr lang="ka-GE" sz="1200" dirty="0" smtClean="0"/>
              <a:t>გლობალური ფონდის რეგიონული </a:t>
            </a:r>
            <a:r>
              <a:rPr lang="en-US" sz="1200" dirty="0" smtClean="0"/>
              <a:t>SOS </a:t>
            </a:r>
            <a:r>
              <a:rPr lang="ka-GE" sz="1200" dirty="0" smtClean="0"/>
              <a:t>პროექტი</a:t>
            </a:r>
            <a:endParaRPr lang="en-US" sz="1200" dirty="0"/>
          </a:p>
        </p:txBody>
      </p:sp>
      <p:sp>
        <p:nvSpPr>
          <p:cNvPr id="43" name="TextBox 42"/>
          <p:cNvSpPr txBox="1"/>
          <p:nvPr/>
        </p:nvSpPr>
        <p:spPr>
          <a:xfrm>
            <a:off x="6911976" y="1030865"/>
            <a:ext cx="8643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400" b="1" dirty="0" smtClean="0"/>
              <a:t>17 მაისი</a:t>
            </a:r>
            <a:endParaRPr lang="en-US" sz="1400" b="1" dirty="0"/>
          </a:p>
        </p:txBody>
      </p:sp>
      <p:cxnSp>
        <p:nvCxnSpPr>
          <p:cNvPr id="44" name="Straight Connector 43"/>
          <p:cNvCxnSpPr/>
          <p:nvPr/>
        </p:nvCxnSpPr>
        <p:spPr>
          <a:xfrm flipV="1">
            <a:off x="11258351" y="1672151"/>
            <a:ext cx="0" cy="933651"/>
          </a:xfrm>
          <a:prstGeom prst="line">
            <a:avLst/>
          </a:prstGeom>
          <a:ln w="28575">
            <a:solidFill>
              <a:srgbClr val="00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8780795" y="1030865"/>
            <a:ext cx="9765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400" b="1" dirty="0" smtClean="0"/>
              <a:t>15 ივნისი</a:t>
            </a:r>
            <a:endParaRPr lang="en-US" sz="14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9844857" y="1060836"/>
            <a:ext cx="9765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400" b="1" dirty="0" smtClean="0"/>
              <a:t>30 ივნისი</a:t>
            </a:r>
            <a:endParaRPr lang="en-US" sz="14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7507537" y="1649525"/>
            <a:ext cx="3750814" cy="116955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a-GE" sz="1400" b="1" dirty="0" smtClean="0"/>
              <a:t>განაცხადის მომზადება და წარდგენა</a:t>
            </a:r>
          </a:p>
          <a:p>
            <a:r>
              <a:rPr lang="ka-GE" sz="1400" dirty="0" smtClean="0"/>
              <a:t>საერთაშორისო საკონსულტაციო მხარდაჭერა - გაეროს შიდსის პროგრამა </a:t>
            </a:r>
            <a:r>
              <a:rPr lang="ka-GE" sz="1400" dirty="0" smtClean="0"/>
              <a:t>და</a:t>
            </a:r>
            <a:r>
              <a:rPr lang="en-US" sz="1400" dirty="0" smtClean="0"/>
              <a:t> </a:t>
            </a:r>
            <a:r>
              <a:rPr lang="ka-GE" sz="1400" dirty="0" smtClean="0"/>
              <a:t>პარტნიორობა შეაჩერე ტუბერკულოზი (</a:t>
            </a:r>
            <a:r>
              <a:rPr lang="en-US" sz="1400" dirty="0" smtClean="0"/>
              <a:t>USAID </a:t>
            </a:r>
            <a:r>
              <a:rPr lang="ka-GE" sz="1400" dirty="0" smtClean="0"/>
              <a:t>ფინანსური მხარდაჭერა)</a:t>
            </a:r>
            <a:endParaRPr lang="ru-RU" sz="1400" dirty="0" smtClean="0"/>
          </a:p>
        </p:txBody>
      </p:sp>
      <p:sp>
        <p:nvSpPr>
          <p:cNvPr id="49" name="TextBox 48"/>
          <p:cNvSpPr txBox="1"/>
          <p:nvPr/>
        </p:nvSpPr>
        <p:spPr>
          <a:xfrm>
            <a:off x="7410549" y="3705498"/>
            <a:ext cx="16766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b="1" dirty="0" smtClean="0"/>
              <a:t>განაცხადის ძირითადი მიმართულებები</a:t>
            </a:r>
            <a:endParaRPr lang="ka-GE" sz="1400" dirty="0" smtClean="0"/>
          </a:p>
          <a:p>
            <a:endParaRPr lang="en-US" sz="1400" dirty="0"/>
          </a:p>
        </p:txBody>
      </p:sp>
      <p:sp>
        <p:nvSpPr>
          <p:cNvPr id="50" name="TextBox 49"/>
          <p:cNvSpPr txBox="1"/>
          <p:nvPr/>
        </p:nvSpPr>
        <p:spPr>
          <a:xfrm>
            <a:off x="8601808" y="2867231"/>
            <a:ext cx="131635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b="1" dirty="0" smtClean="0"/>
              <a:t>განაცხადის პროექტი განფასებით</a:t>
            </a:r>
            <a:endParaRPr lang="en-US" sz="1400" dirty="0"/>
          </a:p>
        </p:txBody>
      </p:sp>
      <p:sp>
        <p:nvSpPr>
          <p:cNvPr id="51" name="TextBox 50"/>
          <p:cNvSpPr txBox="1"/>
          <p:nvPr/>
        </p:nvSpPr>
        <p:spPr>
          <a:xfrm>
            <a:off x="9941997" y="3671447"/>
            <a:ext cx="13163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b="1" dirty="0" smtClean="0"/>
              <a:t>საბოლოო განაცხადი</a:t>
            </a:r>
            <a:endParaRPr lang="en-US" sz="1400" dirty="0"/>
          </a:p>
        </p:txBody>
      </p:sp>
      <p:sp>
        <p:nvSpPr>
          <p:cNvPr id="52" name="TextBox 51"/>
          <p:cNvSpPr txBox="1"/>
          <p:nvPr/>
        </p:nvSpPr>
        <p:spPr>
          <a:xfrm>
            <a:off x="7828944" y="1042059"/>
            <a:ext cx="8643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400" b="1" dirty="0" smtClean="0"/>
              <a:t>30 მაისი</a:t>
            </a:r>
            <a:endParaRPr lang="en-US" sz="1400" b="1" dirty="0"/>
          </a:p>
        </p:txBody>
      </p:sp>
      <p:sp>
        <p:nvSpPr>
          <p:cNvPr id="62" name="Notched Right Arrow 61"/>
          <p:cNvSpPr/>
          <p:nvPr/>
        </p:nvSpPr>
        <p:spPr>
          <a:xfrm>
            <a:off x="1369681" y="6120104"/>
            <a:ext cx="10580083" cy="933650"/>
          </a:xfrm>
          <a:prstGeom prst="notchedRightArrow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2774438" y="6007379"/>
            <a:ext cx="80085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400" b="1" dirty="0" smtClean="0"/>
              <a:t>გაეროს მოსახელობის ფონდის </a:t>
            </a:r>
            <a:r>
              <a:rPr lang="ru-RU" sz="1400" b="1" dirty="0" smtClean="0"/>
              <a:t>(</a:t>
            </a:r>
            <a:r>
              <a:rPr lang="ka-GE" sz="1400" b="1" dirty="0" smtClean="0"/>
              <a:t>მხარდაჭერა</a:t>
            </a:r>
            <a:r>
              <a:rPr lang="en-US" sz="1400" b="1" dirty="0" smtClean="0"/>
              <a:t> UNFPA) </a:t>
            </a:r>
            <a:r>
              <a:rPr lang="ka-GE" sz="1400" b="1" dirty="0" smtClean="0"/>
              <a:t> ეროვნული კონსულტანტების ჩართულობა</a:t>
            </a:r>
            <a:endParaRPr lang="en-US" sz="1400" b="1" dirty="0"/>
          </a:p>
        </p:txBody>
      </p:sp>
      <p:cxnSp>
        <p:nvCxnSpPr>
          <p:cNvPr id="76" name="Straight Connector 75"/>
          <p:cNvCxnSpPr/>
          <p:nvPr/>
        </p:nvCxnSpPr>
        <p:spPr>
          <a:xfrm flipV="1">
            <a:off x="11258351" y="1463363"/>
            <a:ext cx="6159" cy="1497897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10782977" y="3073742"/>
            <a:ext cx="13163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b="1" dirty="0" smtClean="0">
                <a:solidFill>
                  <a:srgbClr val="C00000"/>
                </a:solidFill>
              </a:rPr>
              <a:t>წარდგენა</a:t>
            </a:r>
            <a:endParaRPr lang="en-US" sz="1400" dirty="0">
              <a:solidFill>
                <a:srgbClr val="C00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638482" y="6282120"/>
            <a:ext cx="9802672" cy="0"/>
          </a:xfrm>
          <a:prstGeom prst="straightConnector1">
            <a:avLst/>
          </a:prstGeom>
          <a:ln>
            <a:solidFill>
              <a:schemeClr val="accent5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603954" y="6404454"/>
            <a:ext cx="6596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 </a:t>
            </a:r>
            <a:r>
              <a:rPr lang="ka-GE" sz="1600" b="1" dirty="0" smtClean="0"/>
              <a:t>პოლიტიკისა და ადვოკატირების კომიტეტი  </a:t>
            </a:r>
            <a:r>
              <a:rPr lang="en-US" sz="1600" b="1" dirty="0" smtClean="0"/>
              <a:t>PAAC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74056591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spd="med" advClick="0" advTm="0">
        <p159:morph option="byObject"/>
      </p:transition>
    </mc:Choice>
    <mc:Fallback>
      <p:transition spd="med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">
  <a:themeElements>
    <a:clrScheme name="Folded Powerpoint templat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B4B4B"/>
      </a:accent1>
      <a:accent2>
        <a:srgbClr val="009933"/>
      </a:accent2>
      <a:accent3>
        <a:srgbClr val="C99400"/>
      </a:accent3>
      <a:accent4>
        <a:srgbClr val="003366"/>
      </a:accent4>
      <a:accent5>
        <a:srgbClr val="990000"/>
      </a:accent5>
      <a:accent6>
        <a:srgbClr val="656565"/>
      </a:accent6>
      <a:hlink>
        <a:srgbClr val="5B9BD5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10324</TotalTime>
  <Words>497</Words>
  <Application>Microsoft Office PowerPoint</Application>
  <PresentationFormat>Widescreen</PresentationFormat>
  <Paragraphs>94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Sylfaen</vt:lpstr>
      <vt:lpstr>Tw Cen MT</vt:lpstr>
      <vt:lpstr>Wingdings</vt:lpstr>
      <vt:lpstr>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sah@deltapartnersgroup.com</dc:creator>
  <cp:lastModifiedBy>Irma Khonelidze</cp:lastModifiedBy>
  <cp:revision>212</cp:revision>
  <cp:lastPrinted>2020-02-11T12:54:21Z</cp:lastPrinted>
  <dcterms:created xsi:type="dcterms:W3CDTF">2017-01-05T13:17:27Z</dcterms:created>
  <dcterms:modified xsi:type="dcterms:W3CDTF">2021-03-04T17:46:51Z</dcterms:modified>
</cp:coreProperties>
</file>