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2/27/2021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2/27/2021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2/27/2021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ewer.factiva.com/view/index?napc=2&amp;src=cr&amp;SA_FROM=GL&amp;an=DJDN000020210218eh2i003rz&amp;nldtl=t7I6i0J5u97P4i4vFr3W6rE1Mfwq4113%2FeY3h9kcNFa0lQhlNWOgrInTQluKRljNeyYjHr%2FjNCC6jguO0agQrpnVx4HsylIBC7x%20pyyIHMFdvA%2FfKLHqhNYIlclV7jl%2FJhv6L4nCTzWZEO586XTJ0g%3D%3D%7C2&amp;CAT=a&amp;mod=newsletter_sidelink_desktop" TargetMode="External"/><Relationship Id="rId13" Type="http://schemas.openxmlformats.org/officeDocument/2006/relationships/hyperlink" Target="https://viewer.factiva.com/view/index?napc=2&amp;src=cr&amp;SA_FROM=GL&amp;an=GRDN000020210219eh2j00106&amp;nldtl=t7I6i0J5u97P4i4vFr3W6rE1Mfwq4113%2FeY3h9kcNFa0lQhlNWOgrInTQluKRljNeyYjHr%2FjNCC6jguO0agQrpnVx4HsylIBC7x%20pyyIHMFdvA%2FfKLHqhNYIlclV7jl%2FJhv6L4nCTzWZEO586XTJ0g%3D%3D%7C2&amp;CAT=a&amp;mod=newsletter_sidelink_desktop" TargetMode="External"/><Relationship Id="rId1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hyperlink" Target="https://viewer.factiva.com/view/index?napc=2&amp;src=cr&amp;SA_FROM=GL&amp;an=MRKWC00020210224eh2o005xx&amp;nldtl=t7I6i0J5u97P4i4vFr3W6rE1Mfwq4113%2FeY3h9kcNFa0lQhlNWOgrInTQluKRljNeyYjHr%2FjNCC6jguO0agQrpnVx4HsylIBC7x%20pyyIHMFdvA%2FfKLHqhNYIlclV7jl%2FJhv6L4nCTzWZEO586XTJ0g%3D%3D%7C2&amp;CAT=a&amp;mod=newsletter_sidelink_desktop" TargetMode="External"/><Relationship Id="rId12" Type="http://schemas.openxmlformats.org/officeDocument/2006/relationships/hyperlink" Target="https://viewer.factiva.com/view/index?napc=2&amp;src=cr&amp;SA_FROM=GL&amp;an=LBA0000020210224eh2o03t1d&amp;nldtl=t7I6i0J5u97P4i4vFr3W6rE1Mfwq4113%2FeY3h9kcNFa0lQhlNWOgrInTQluKRljNeyYjHr%2FjNCC6jguO0agQrpnVx4HsylIBC7x%20pyyIHMFdvA%2FfKLHqhNYIlclV7jl%2FJhv6L4nCTzWZEO586XTJ0g%3D%3D%7C2&amp;CAT=a&amp;mod=newsletter_sidelink_desktop" TargetMode="External"/><Relationship Id="rId1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1.xml"/><Relationship Id="rId16" Type="http://schemas.openxmlformats.org/officeDocument/2006/relationships/hyperlink" Target="https://www.unicef.org/supply/covid-19-vaccine-market-dashboard" TargetMode="External"/><Relationship Id="rId1" Type="http://schemas.openxmlformats.org/officeDocument/2006/relationships/slideLayout" Target="../slideLayouts/slideLayout2.xml"/><Relationship Id="rId6" Type="http://schemas.openxmlformats.org/officeDocument/2006/relationships/hyperlink" Target="https://www.npr.org/sections/coronavirus-live-updates/2021/02/26/971866357/fda-panel-votes-for-emergency-use-of-johnson-johnsons-covid-19-vaccine" TargetMode="External"/><Relationship Id="rId11" Type="http://schemas.openxmlformats.org/officeDocument/2006/relationships/hyperlink" Target="https://global.factiva.com/redir/default.aspx?P=sa&amp;NS=53&amp;AID=9JOI000500&amp;f=g&amp;an=LBA0000020201208egc803m3d&amp;cat=a" TargetMode="External"/><Relationship Id="rId5" Type="http://schemas.openxmlformats.org/officeDocument/2006/relationships/image" Target="../media/image3.png"/><Relationship Id="rId15" Type="http://schemas.openxmlformats.org/officeDocument/2006/relationships/image" Target="../media/image4.jpeg"/><Relationship Id="rId10" Type="http://schemas.openxmlformats.org/officeDocument/2006/relationships/hyperlink" Target="https://viewer.factiva.com/view/index?napc=2&amp;src=cr&amp;SA_FROM=GL&amp;an=DJDN000020210224eh2o001b3&amp;nldtl=t7I6i0J5u97P4i4vFr3W6rE1Mfwq4113%2FeY3h9kcNFa0lQhlNWOgrInTQluKRljNeyYjHr%2FjNCC6jguO0agQrpnVx4HsylIBC7x%20pyyIHMFdvA%2FfKLHqhNYIlclV7jl%2FJhv6L4nCTzWZEO586XTJ0g%3D%3D%7C2&amp;CAT=a&amp;mod=newsletter_sidelink_desktop" TargetMode="External"/><Relationship Id="rId19"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hyperlink" Target="https://viewer.factiva.com/view/index?napc=2&amp;src=cr&amp;SA_FROM=GL&amp;an=RTNW000020210224eh2o00018&amp;nldtl=t7I6i0J5u97P4i4vFr3W6rE1Mfwq4113%2FeY3h9kcNFa0lQhlNWOgrInTQluKRljNeyYjHr%2FjNCC6jguO0agQrpnVx4HsylIBC7x%20pyyIHMFdvA%2FfKLHqhNYIlclV7jl%2FJhv6L4nCTzWZEO586XTJ0g%3D%3D%7C2&amp;CAT=a&amp;mod=newsletter_sidelink_desktop" TargetMode="External"/><Relationship Id="rId14" Type="http://schemas.openxmlformats.org/officeDocument/2006/relationships/hyperlink" Target="https://global.factiva.com/redir/default.aspx?P=nva&amp;EP=NL&amp;napc=2&amp;va=1&amp;inledid=13222911&amp;inlt=307&amp;v=1.0&amp;nlc=m7o34YnkhEynAYezxR3QcVPygnPNa8DoXRS9mbUuvcfWrOq3t%2bHpDmXmiephqC3wHai9aInBQ6s%3d%7c2&amp;nldtl=t7I6i0J5u97P4i4vFr3W6rE1Mfwq4113%2feY3h9kcNFa0lQhlNWOgrInTQluKRljNeyYjHr%2fjNCC6jguO0agQrpnVx4HsylIBC7x%2bpyyIHMFdvA%2ffKLHqhNYIlclV7jl%2fJhv6L4nCTzWZEO586XTJ0g%3d%3d%7c2&amp;mod=newsletter_pdf"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viewer.factiva.com/view/index?napc=2&amp;src=cr&amp;SA_FROM=GL&amp;an=LBA0000020210224eh2o0129t&amp;nldtl=t7I6i0J5u97P4i4vFr3W6rE1Mfwq4113%2FeY3h9kcNFa0lQhlNWOgrInTQluKRljNeyYjHr%2FjNCC6jguO0agQrpnVx4HsylIBC7x%20pyyIHMFdvA%2FfKLHqhNYIlclV7jl%2FJhv6L4nCTzWZEO586XTJ0g%3D%3D%7C2&amp;CAT=a&amp;mod=newsletter_sidelink_desktop" TargetMode="External"/><Relationship Id="rId13" Type="http://schemas.openxmlformats.org/officeDocument/2006/relationships/image" Target="../media/image7.emf"/><Relationship Id="rId3" Type="http://schemas.openxmlformats.org/officeDocument/2006/relationships/image" Target="../media/image3.png"/><Relationship Id="rId7" Type="http://schemas.openxmlformats.org/officeDocument/2006/relationships/hyperlink" Target="https://viewer.factiva.com/view/index?napc=2&amp;src=cr&amp;SA_FROM=GL&amp;an=LBA0000020210223eh2n02qj9&amp;nldtl=t7I6i0J5u97P4i4vFr3W6rE1Mfwq4113%2FeY3h9kcNFa0lQhlNWOgrInTQluKRljNeyYjHr%2FjNCC6jguO0agQrpnVx4HsylIBC7x%20pyyIHMFdvA%2FfKLHqhNYIlclV7jl%2FJhv6L4nCTzWZEO586XTJ0g%3D%3D%7C2&amp;CAT=a&amp;mod=newsletter_sidelink_desktop" TargetMode="External"/><Relationship Id="rId12" Type="http://schemas.openxmlformats.org/officeDocument/2006/relationships/hyperlink" Target="https://viewer.factiva.com/view/index?napc=2&amp;src=cr&amp;SA_FROM=GL&amp;an=LBA0000020210219eh2j01mca&amp;nldtl=t7I6i0J5u97P4i4vFr3W6rE1Mfwq4113%2FeY3h9kcNFa0lQhlNWOgrInTQluKRljNeyYjHr%2FjNCC6jguO0agQrpnVx4HsylIBC7x%20pyyIHMFdvA%2FfKLHqhNYIlclV7jl%2FJhv6L4nCTzWZEO586XTJ0g%3D%3D%7C2&amp;CAT=a&amp;mod=newsletter_sidelink_deskto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fda.gov/news-events/press-announcements/coronavirus-covid-19-update-fda-allows-more-flexible-storage-transportation-conditions-pfizer" TargetMode="External"/><Relationship Id="rId11" Type="http://schemas.openxmlformats.org/officeDocument/2006/relationships/hyperlink" Target="https://viewer.factiva.com/view/index?napc=2&amp;src=cr&amp;SA_FROM=GL&amp;an=LBA0000020210218eh2i014th&amp;nldtl=t7I6i0J5u97P4i4vFr3W6rE1Mfwq4113%2FeY3h9kcNFa0lQhlNWOgrInTQluKRljNeyYjHr%2FjNCC6jguO0agQrpnVx4HsylIBC7x%20pyyIHMFdvA%2FfKLHqhNYIlclV7jl%2FJhv6L4nCTzWZEO586XTJ0g%3D%3D%7C2&amp;CAT=a&amp;mod=newsletter_sidelink_desktop" TargetMode="External"/><Relationship Id="rId5" Type="http://schemas.openxmlformats.org/officeDocument/2006/relationships/hyperlink" Target="https://www.politico.com/news/2021/02/26/canada-approves-astrazeneca-covid-vaccine-471746" TargetMode="External"/><Relationship Id="rId10" Type="http://schemas.openxmlformats.org/officeDocument/2006/relationships/hyperlink" Target="https://www.trtworld.com/middle-east/saudi-arabia-approves-astrazeneca-s-covid-19-vaccine-44323" TargetMode="External"/><Relationship Id="rId4" Type="http://schemas.openxmlformats.org/officeDocument/2006/relationships/image" Target="../media/image4.jpeg"/><Relationship Id="rId9" Type="http://schemas.openxmlformats.org/officeDocument/2006/relationships/hyperlink" Target="https://viewer.factiva.com/view/index?napc=2&amp;src=cr&amp;SA_FROM=GL&amp;an=LBA0000020210222eh2m00om6&amp;nldtl=t7I6i0J5u97P4i4vFr3W6rE1Mfwq4113%2FeY3h9kcNFa0lQhlNWOgrInTQluKRljNeyYjHr%2FjNCC6jguO0agQrpnVx4HsylIBC7x%20pyyIHMFdvA%2FfKLHqhNYIlclV7jl%2FJhv6L4nCTzWZEO586XTJ0g%3D%3D%7C2&amp;CAT=a&amp;mod=newsletter_sidelink_deskto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8.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10.emf"/></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4" Type="http://schemas.openxmlformats.org/officeDocument/2006/relationships/hyperlink" Target="https://www.bloomberg.com/graphics/covid-vaccine-tracker-global-distribu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FFEEDE7A-574A-4530-872D-D19690560225}"/>
              </a:ext>
            </a:extLst>
          </p:cNvPr>
          <p:cNvGrpSpPr/>
          <p:nvPr/>
        </p:nvGrpSpPr>
        <p:grpSpPr>
          <a:xfrm>
            <a:off x="5845176" y="3352800"/>
            <a:ext cx="6248704" cy="2812216"/>
            <a:chOff x="4760470" y="3027993"/>
            <a:chExt cx="7448464" cy="3137023"/>
          </a:xfrm>
        </p:grpSpPr>
        <p:pic>
          <p:nvPicPr>
            <p:cNvPr id="4" name="Picture 3">
              <a:extLst>
                <a:ext uri="{FF2B5EF4-FFF2-40B4-BE49-F238E27FC236}">
                  <a16:creationId xmlns:a16="http://schemas.microsoft.com/office/drawing/2014/main" id="{BB274201-83E6-4497-8E02-E18DCFD88ED5}"/>
                </a:ext>
              </a:extLst>
            </p:cNvPr>
            <p:cNvPicPr>
              <a:picLocks noChangeAspect="1"/>
            </p:cNvPicPr>
            <p:nvPr/>
          </p:nvPicPr>
          <p:blipFill>
            <a:blip r:embed="rId3"/>
            <a:stretch>
              <a:fillRect/>
            </a:stretch>
          </p:blipFill>
          <p:spPr>
            <a:xfrm>
              <a:off x="9101267" y="3349900"/>
              <a:ext cx="3107667" cy="2815116"/>
            </a:xfrm>
            <a:prstGeom prst="rect">
              <a:avLst/>
            </a:prstGeom>
          </p:spPr>
        </p:pic>
        <p:pic>
          <p:nvPicPr>
            <p:cNvPr id="3" name="Picture 2">
              <a:extLst>
                <a:ext uri="{FF2B5EF4-FFF2-40B4-BE49-F238E27FC236}">
                  <a16:creationId xmlns:a16="http://schemas.microsoft.com/office/drawing/2014/main" id="{469CFFFA-15CD-40B6-AA70-93FA1A845DF7}"/>
                </a:ext>
              </a:extLst>
            </p:cNvPr>
            <p:cNvPicPr>
              <a:picLocks noChangeAspect="1"/>
            </p:cNvPicPr>
            <p:nvPr/>
          </p:nvPicPr>
          <p:blipFill>
            <a:blip r:embed="rId4"/>
            <a:stretch>
              <a:fillRect/>
            </a:stretch>
          </p:blipFill>
          <p:spPr>
            <a:xfrm>
              <a:off x="4760470" y="3027993"/>
              <a:ext cx="5271844" cy="3132858"/>
            </a:xfrm>
            <a:prstGeom prst="rect">
              <a:avLst/>
            </a:prstGeom>
          </p:spPr>
        </p:pic>
      </p:grpSp>
      <p:sp>
        <p:nvSpPr>
          <p:cNvPr id="25" name="Rectangle 24">
            <a:extLst>
              <a:ext uri="{FF2B5EF4-FFF2-40B4-BE49-F238E27FC236}">
                <a16:creationId xmlns:a16="http://schemas.microsoft.com/office/drawing/2014/main" id="{43E14831-49BA-4BCD-9BA3-266DD7328ED7}"/>
              </a:ext>
            </a:extLst>
          </p:cNvPr>
          <p:cNvSpPr/>
          <p:nvPr/>
        </p:nvSpPr>
        <p:spPr>
          <a:xfrm>
            <a:off x="170601" y="1435986"/>
            <a:ext cx="5512818" cy="493094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5"/>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96458"/>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2161" y="883488"/>
            <a:ext cx="5629139" cy="587544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123522" y="1133356"/>
            <a:ext cx="5676016" cy="5640006"/>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02-26-2021</a:t>
            </a:r>
          </a:p>
          <a:p>
            <a:r>
              <a:rPr lang="en-US" sz="800" dirty="0">
                <a:latin typeface="Trebuchet MS" panose="020B0603020202020204" pitchFamily="34" charset="0"/>
              </a:rPr>
              <a:t>Below is a consolidation of the main media headlines regarding Covid-19 Vaccine development and distribution. </a:t>
            </a:r>
          </a:p>
          <a:p>
            <a:pPr>
              <a:spcBef>
                <a:spcPts val="300"/>
              </a:spcBef>
            </a:pPr>
            <a:r>
              <a:rPr lang="en-US" sz="1000" b="1" dirty="0">
                <a:hlinkClick r:id="rId6"/>
              </a:rPr>
              <a:t>FDA Panel Votes For Emergency Use Of Johnson &amp; Johnson's COVID-19 Vaccine</a:t>
            </a:r>
            <a:endParaRPr lang="en-US" sz="1000" b="1" dirty="0"/>
          </a:p>
          <a:p>
            <a:r>
              <a:rPr lang="en-US" sz="800" dirty="0">
                <a:latin typeface="Trebuchet MS" panose="020B0603020202020204" pitchFamily="34" charset="0"/>
              </a:rPr>
              <a:t>Associated Press - 02-26-2021</a:t>
            </a:r>
          </a:p>
          <a:p>
            <a:r>
              <a:rPr lang="en-US" sz="800" dirty="0"/>
              <a:t>In a unanimous 22-0, a panel of advisers to the Food and Drug Administration recommended that the COVID-19 vaccine developed by Johnson &amp; Johnson be authorized for emergency use in adults during the pandemic. FDA approval is expected to follow shortly. </a:t>
            </a:r>
          </a:p>
          <a:p>
            <a:r>
              <a:rPr lang="en-US" sz="1000" b="1" dirty="0">
                <a:hlinkClick r:id="rId7"/>
              </a:rPr>
              <a:t>Ghana becomes first country to receive COVID-19 vaccine through </a:t>
            </a:r>
            <a:r>
              <a:rPr lang="en-US" sz="1000" b="1" dirty="0" err="1">
                <a:hlinkClick r:id="rId7"/>
              </a:rPr>
              <a:t>Covax</a:t>
            </a:r>
            <a:r>
              <a:rPr lang="en-US" sz="1000" b="1" dirty="0">
                <a:hlinkClick r:id="rId7"/>
              </a:rPr>
              <a:t> program</a:t>
            </a:r>
            <a:endParaRPr lang="en-US" sz="1000" b="1" dirty="0"/>
          </a:p>
          <a:p>
            <a:r>
              <a:rPr lang="en-US" sz="800" dirty="0">
                <a:latin typeface="Trebuchet MS" panose="020B0603020202020204" pitchFamily="34" charset="0"/>
              </a:rPr>
              <a:t>MarketWatch – 02-24-2021</a:t>
            </a:r>
          </a:p>
          <a:p>
            <a:r>
              <a:rPr lang="en-US" sz="800" dirty="0"/>
              <a:t>Ghana became the first country in the world to receive COVID-19 shots through </a:t>
            </a:r>
            <a:r>
              <a:rPr lang="en-US" sz="800" dirty="0" err="1"/>
              <a:t>Covax</a:t>
            </a:r>
            <a:r>
              <a:rPr lang="en-US" sz="800" dirty="0"/>
              <a:t>, the World Health Organization’s global vaccine-sharing initiative aimed at helping ensure a fairer distribution between rich and poor nations. </a:t>
            </a:r>
            <a:r>
              <a:rPr lang="en-US" sz="800"/>
              <a:t>A </a:t>
            </a:r>
            <a:r>
              <a:rPr lang="en-US" sz="800" dirty="0"/>
              <a:t>flight carrying 600,000 doses of the vaccine developed by drug company AstraZeneca UK:AZN and the University of Oxford, produced by the Serum Institute </a:t>
            </a:r>
            <a:r>
              <a:rPr lang="en-US" sz="800"/>
              <a:t>of India. </a:t>
            </a:r>
            <a:endParaRPr lang="en-US" sz="800" dirty="0"/>
          </a:p>
          <a:p>
            <a:r>
              <a:rPr lang="en-US" sz="1000" b="1" dirty="0" err="1">
                <a:hlinkClick r:id="rId8">
                  <a:extLst>
                    <a:ext uri="{A12FA001-AC4F-418D-AE19-62706E023703}">
                      <ahyp:hlinkClr xmlns:ahyp="http://schemas.microsoft.com/office/drawing/2018/hyperlinkcolor" val="tx"/>
                    </a:ext>
                  </a:extLst>
                </a:hlinkClick>
              </a:rPr>
              <a:t>Novavax</a:t>
            </a:r>
            <a:r>
              <a:rPr lang="en-US" sz="1000" b="1" dirty="0">
                <a:hlinkClick r:id="rId8">
                  <a:extLst>
                    <a:ext uri="{A12FA001-AC4F-418D-AE19-62706E023703}">
                      <ahyp:hlinkClr xmlns:ahyp="http://schemas.microsoft.com/office/drawing/2018/hyperlinkcolor" val="tx"/>
                    </a:ext>
                  </a:extLst>
                </a:hlinkClick>
              </a:rPr>
              <a:t> Announces MOU to Supply to COVAX with 1.1 Billion Doses</a:t>
            </a:r>
            <a:endParaRPr lang="en-US" sz="1000" b="1" dirty="0"/>
          </a:p>
          <a:p>
            <a:r>
              <a:rPr lang="en-US" sz="800" dirty="0">
                <a:latin typeface="Trebuchet MS" panose="020B0603020202020204" pitchFamily="34" charset="0"/>
              </a:rPr>
              <a:t>Dow Jones Institutional News – 02-18-2021</a:t>
            </a:r>
          </a:p>
          <a:p>
            <a:r>
              <a:rPr lang="en-US" sz="800" dirty="0" err="1"/>
              <a:t>Novavax</a:t>
            </a:r>
            <a:r>
              <a:rPr lang="en-US" sz="800" dirty="0"/>
              <a:t> announced a MOU with Gavi, to provide 1.1 billion cumulative doses of NVX-CoV2373, </a:t>
            </a:r>
            <a:r>
              <a:rPr lang="en-US" sz="800" dirty="0" err="1"/>
              <a:t>Novavax</a:t>
            </a:r>
            <a:r>
              <a:rPr lang="en-US" sz="800" dirty="0"/>
              <a:t>' recombinant protein-based COVID-19 vaccine candidate, for the COVAX Facility. The vaccine doses will be manufactured and distributed globally by </a:t>
            </a:r>
            <a:r>
              <a:rPr lang="en-US" sz="800" dirty="0" err="1"/>
              <a:t>Novavax</a:t>
            </a:r>
            <a:r>
              <a:rPr lang="en-US" sz="800" dirty="0"/>
              <a:t> and Serum Institute of India. </a:t>
            </a:r>
          </a:p>
          <a:p>
            <a:r>
              <a:rPr lang="en-US" sz="1000" b="1" dirty="0">
                <a:hlinkClick r:id="rId9"/>
              </a:rPr>
              <a:t>To Make More Covid-19 Vaccines, Rival </a:t>
            </a:r>
            <a:r>
              <a:rPr lang="en-US" sz="1000" b="1" dirty="0" err="1">
                <a:hlinkClick r:id="rId9"/>
              </a:rPr>
              <a:t>Drugmakers</a:t>
            </a:r>
            <a:r>
              <a:rPr lang="en-US" sz="1000" b="1" dirty="0">
                <a:hlinkClick r:id="rId9"/>
              </a:rPr>
              <a:t> Team Up</a:t>
            </a:r>
            <a:endParaRPr lang="en-US" sz="1000" b="1" dirty="0"/>
          </a:p>
          <a:p>
            <a:r>
              <a:rPr lang="en-US" sz="800" dirty="0">
                <a:latin typeface="Trebuchet MS" panose="020B0603020202020204" pitchFamily="34" charset="0"/>
              </a:rPr>
              <a:t>Dow Jones Newswires – 02-23-2021</a:t>
            </a:r>
          </a:p>
          <a:p>
            <a:r>
              <a:rPr lang="en-US" sz="800" dirty="0"/>
              <a:t>Some of the world's biggest </a:t>
            </a:r>
            <a:r>
              <a:rPr lang="en-US" sz="800" dirty="0" err="1"/>
              <a:t>drugmakers</a:t>
            </a:r>
            <a:r>
              <a:rPr lang="en-US" sz="800" dirty="0"/>
              <a:t> are joining forces with rivals to help produce Covid-19 vaccines, forging unusual alliances that promise to substantially increase supplies by this summer. Sanofi SA recently agreed to help make a vaccine from Pfizer Inc.  Novartis AG also agreed to help Pfizer, while Baxter International Inc. and Endo International PLC have agreed to help </a:t>
            </a:r>
            <a:r>
              <a:rPr lang="en-US" sz="800" dirty="0" err="1"/>
              <a:t>Novavax</a:t>
            </a:r>
            <a:r>
              <a:rPr lang="en-US" sz="800" dirty="0"/>
              <a:t> Inc. produce its shot..</a:t>
            </a:r>
          </a:p>
          <a:p>
            <a:r>
              <a:rPr lang="en-US" sz="1000" b="1" dirty="0">
                <a:hlinkClick r:id="rId10"/>
              </a:rPr>
              <a:t>IBM Security Report: Attacks on Industries Supporting COVID-19 Response Efforts Double</a:t>
            </a:r>
            <a:r>
              <a:rPr lang="en-US" sz="1000" b="1" dirty="0">
                <a:hlinkClick r:id="rId11">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Dow Jones Institutional News – 02-24-2021</a:t>
            </a:r>
          </a:p>
          <a:p>
            <a:r>
              <a:rPr lang="en-US" sz="800" dirty="0"/>
              <a:t>IBM Security released the 2021 X-Force Threat Intelligence Index highlighting how cyberattacks evolved in 2020. IBM Security X-Force observed attackers pivoting their attacks to businesses for which global COVID-19 response efforts heavily relied, such as hospitals, medical and pharmaceutical manufacturers, as well as energy companies powering the COVID-19 supply chain.</a:t>
            </a:r>
          </a:p>
          <a:p>
            <a:r>
              <a:rPr lang="en-US" sz="1000" b="1" dirty="0">
                <a:hlinkClick r:id="rId12"/>
              </a:rPr>
              <a:t>EU mulls vaccination passports to resurrect tourism after COVID-19</a:t>
            </a:r>
            <a:endParaRPr lang="en-US" sz="1000" b="1" dirty="0"/>
          </a:p>
          <a:p>
            <a:r>
              <a:rPr lang="en-US" sz="800" dirty="0">
                <a:latin typeface="Trebuchet MS" panose="020B0603020202020204" pitchFamily="34" charset="0"/>
              </a:rPr>
              <a:t>Reuters – 02-14-2021</a:t>
            </a:r>
          </a:p>
          <a:p>
            <a:r>
              <a:rPr lang="en-US" sz="800" dirty="0"/>
              <a:t>European Union leaders will agree on Thursday to work on certificates of vaccination for EU citizens who have had an anti-COVID shot. However, some countries, such as France and Germany, appear more reluctant, as officials there say it could create de facto vaccination obligation and would be discriminatory to those who cannot or will not take a jab.</a:t>
            </a:r>
          </a:p>
          <a:p>
            <a:r>
              <a:rPr lang="en-US" sz="1000" b="1" dirty="0">
                <a:hlinkClick r:id="rId13"/>
              </a:rPr>
              <a:t>South Africa leads backlash against big pharma over </a:t>
            </a:r>
            <a:r>
              <a:rPr lang="en-US" sz="1000" b="1" dirty="0" err="1">
                <a:hlinkClick r:id="rId13"/>
              </a:rPr>
              <a:t>Covid</a:t>
            </a:r>
            <a:r>
              <a:rPr lang="en-US" sz="1000" b="1" dirty="0">
                <a:hlinkClick r:id="rId13"/>
              </a:rPr>
              <a:t> vaccine access</a:t>
            </a:r>
            <a:endParaRPr lang="en-US" sz="1000" b="1" dirty="0"/>
          </a:p>
          <a:p>
            <a:r>
              <a:rPr lang="en-US" sz="800" dirty="0">
                <a:latin typeface="Trebuchet MS" panose="020B0603020202020204" pitchFamily="34" charset="0"/>
              </a:rPr>
              <a:t>The Guardian – 02-19-2021</a:t>
            </a:r>
          </a:p>
          <a:p>
            <a:r>
              <a:rPr lang="en-US" sz="800" dirty="0"/>
              <a:t>Backed by dozens of developing countries, a proposal to the World Trade Organization, introduced by South Africa and India, argued that bypassing intellectual property rights would allow more of the world’s population to be quickly vaccinated by boosting production.</a:t>
            </a:r>
          </a:p>
          <a:p>
            <a:endParaRPr lang="en-US" sz="800" dirty="0">
              <a:latin typeface="Trebuchet MS" panose="020B0603020202020204" pitchFamily="34" charset="0"/>
            </a:endParaRPr>
          </a:p>
          <a:p>
            <a:r>
              <a:rPr lang="en-US" sz="800" dirty="0">
                <a:latin typeface="Trebuchet MS" panose="020B0603020202020204" pitchFamily="34" charset="0"/>
              </a:rPr>
              <a:t>Note the news articles above are housed within Factiva, a news database and service subscription provided by the WB Library. Accessing them requires a simple one-time registration. Additionally, the full collection of all the relevant news articles from last week can be found </a:t>
            </a:r>
            <a:r>
              <a:rPr lang="en-US" sz="800" dirty="0">
                <a:latin typeface="Trebuchet MS" panose="020B0603020202020204" pitchFamily="34" charset="0"/>
                <a:hlinkClick r:id="rId14"/>
              </a:rPr>
              <a:t>here</a:t>
            </a:r>
            <a:r>
              <a:rPr lang="en-US" sz="800" dirty="0">
                <a:latin typeface="Trebuchet MS" panose="020B0603020202020204" pitchFamily="34" charset="0"/>
              </a:rPr>
              <a:t>.</a:t>
            </a:r>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26 February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a:latin typeface="Trebuchet MS" panose="020B0603020202020204" pitchFamily="34" charset="0"/>
              </a:rPr>
              <a:t>Pricing data is drawn from the </a:t>
            </a:r>
            <a:r>
              <a:rPr lang="en-US" sz="1000">
                <a:latin typeface="Trebuchet MS" panose="020B0603020202020204" pitchFamily="34" charset="0"/>
                <a:hlinkClick r:id="rId16"/>
              </a:rPr>
              <a:t>UNICEF COVID-19 Vaccine Market Dashboard </a:t>
            </a:r>
            <a:r>
              <a:rPr lang="en-US" sz="1000">
                <a:latin typeface="Trebuchet MS" panose="020B0603020202020204" pitchFamily="34" charset="0"/>
              </a:rPr>
              <a:t> with additional data included where available. This charts below reflect data as at 02-25-2020.</a:t>
            </a:r>
            <a:endParaRPr lang="en-US" sz="1000">
              <a:hlinkClick r:id="rId17">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10016067" y="1708265"/>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8"/>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19"/>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03694" y="1326579"/>
            <a:ext cx="3742406" cy="539980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3914105" y="917241"/>
            <a:ext cx="8186244"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742406" cy="5896200"/>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787590" cy="5516895"/>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02-26-2021</a:t>
            </a:r>
          </a:p>
          <a:p>
            <a:r>
              <a:rPr lang="en-US" sz="1000" b="1" dirty="0">
                <a:hlinkClick r:id="rId5"/>
              </a:rPr>
              <a:t>Canada approves AstraZeneca</a:t>
            </a:r>
            <a:endParaRPr lang="en-US" sz="1000" b="1" dirty="0"/>
          </a:p>
          <a:p>
            <a:r>
              <a:rPr lang="en-US" sz="800" dirty="0">
                <a:latin typeface="Trebuchet MS" panose="020B0603020202020204" pitchFamily="34" charset="0"/>
              </a:rPr>
              <a:t>Politico – 02-26-2021</a:t>
            </a:r>
          </a:p>
          <a:p>
            <a:r>
              <a:rPr lang="en-US" sz="800" dirty="0"/>
              <a:t>Canada approved two versions of AstraZeneca’s Covid-19 vaccine; one from AstraZeneca and one from the Serum Institute of India.</a:t>
            </a:r>
          </a:p>
          <a:p>
            <a:r>
              <a:rPr lang="en-US" sz="1000" b="1" dirty="0">
                <a:hlinkClick r:id="rId6"/>
              </a:rPr>
              <a:t>FDA Allows More Flexible Storage Conditions for Pfizer</a:t>
            </a:r>
            <a:endParaRPr lang="en-US" sz="1000" b="1" dirty="0"/>
          </a:p>
          <a:p>
            <a:r>
              <a:rPr lang="en-US" sz="800" dirty="0">
                <a:latin typeface="Trebuchet MS" panose="020B0603020202020204" pitchFamily="34" charset="0"/>
              </a:rPr>
              <a:t>Reuters – 02-23-2021</a:t>
            </a:r>
          </a:p>
          <a:p>
            <a:r>
              <a:rPr lang="en-US" sz="800" dirty="0"/>
              <a:t>The FDA is allowing undiluted frozen vials of the Pfizer-</a:t>
            </a:r>
            <a:r>
              <a:rPr lang="en-US" sz="800" dirty="0" err="1"/>
              <a:t>BioNTech</a:t>
            </a:r>
            <a:r>
              <a:rPr lang="en-US" sz="800" dirty="0"/>
              <a:t> COVID-19 Vaccine to be transported and stored at conventional temperatures commonly found in pharmaceutical freezers for a period of up to two week.</a:t>
            </a:r>
          </a:p>
          <a:p>
            <a:r>
              <a:rPr lang="en-US" sz="1000" b="1" dirty="0">
                <a:hlinkClick r:id="rId7"/>
              </a:rPr>
              <a:t>Brazil approves Pfizer's COVID-19 shot, but has none to use</a:t>
            </a:r>
            <a:endParaRPr lang="en-US" sz="1000" b="1" dirty="0"/>
          </a:p>
          <a:p>
            <a:r>
              <a:rPr lang="en-US" sz="800" dirty="0">
                <a:latin typeface="Trebuchet MS" panose="020B0603020202020204" pitchFamily="34" charset="0"/>
              </a:rPr>
              <a:t>Reuters– 02-23-2021</a:t>
            </a:r>
          </a:p>
          <a:p>
            <a:r>
              <a:rPr lang="en-US" sz="800" dirty="0"/>
              <a:t>Brazil has fully approved the COVID-19 vaccine developed by Pfizer, though a dispute over a supply deal means it has none to start an immunization program with. It is the first coronavirus shot to receive full approval in Brazil.</a:t>
            </a:r>
          </a:p>
          <a:p>
            <a:r>
              <a:rPr lang="en-US" sz="1000" b="1" dirty="0" err="1">
                <a:hlinkClick r:id="rId8"/>
              </a:rPr>
              <a:t>Sinopharm</a:t>
            </a:r>
            <a:r>
              <a:rPr lang="en-US" sz="1000" b="1" dirty="0">
                <a:hlinkClick r:id="rId8"/>
              </a:rPr>
              <a:t> unit, </a:t>
            </a:r>
            <a:r>
              <a:rPr lang="en-US" sz="1000" b="1" dirty="0" err="1">
                <a:hlinkClick r:id="rId8"/>
              </a:rPr>
              <a:t>CanSinoBIO</a:t>
            </a:r>
            <a:r>
              <a:rPr lang="en-US" sz="1000" b="1" dirty="0">
                <a:hlinkClick r:id="rId8"/>
              </a:rPr>
              <a:t> apply in China for COVID-19 vaccines' public use approval</a:t>
            </a:r>
            <a:endParaRPr lang="en-US" sz="1000" b="1" dirty="0"/>
          </a:p>
          <a:p>
            <a:r>
              <a:rPr lang="en-US" sz="800" dirty="0">
                <a:latin typeface="Trebuchet MS" panose="020B0603020202020204" pitchFamily="34" charset="0"/>
              </a:rPr>
              <a:t>Reuters– 02-24-2021</a:t>
            </a:r>
          </a:p>
          <a:p>
            <a:r>
              <a:rPr lang="en-US" sz="800" dirty="0" err="1"/>
              <a:t>Sinopharm</a:t>
            </a:r>
            <a:r>
              <a:rPr lang="en-US" sz="800" dirty="0"/>
              <a:t> and </a:t>
            </a:r>
            <a:r>
              <a:rPr lang="en-US" sz="800" dirty="0" err="1"/>
              <a:t>CanSino</a:t>
            </a:r>
            <a:r>
              <a:rPr lang="en-US" sz="800" dirty="0"/>
              <a:t> Biologics Inc have applied for public use of their COVID-19 vaccines in China, which if granted would mean China has four locally developed approved vaccines.  </a:t>
            </a:r>
          </a:p>
          <a:p>
            <a:r>
              <a:rPr lang="en-US" sz="1000" b="1" dirty="0">
                <a:hlinkClick r:id="rId9"/>
              </a:rPr>
              <a:t>Philippines approves Sinovac vaccine but not for all health workers</a:t>
            </a:r>
            <a:endParaRPr lang="en-US" sz="1000" b="1" dirty="0"/>
          </a:p>
          <a:p>
            <a:r>
              <a:rPr lang="en-US" sz="800" dirty="0">
                <a:latin typeface="Trebuchet MS" panose="020B0603020202020204" pitchFamily="34" charset="0"/>
              </a:rPr>
              <a:t>Reuters – 02-22-2021</a:t>
            </a:r>
          </a:p>
          <a:p>
            <a:r>
              <a:rPr lang="en-US" sz="800" dirty="0"/>
              <a:t>The Philippines has approved Sinovac Biotech's COVID-19 vaccine for emergency use, but will not give it to healthcare workers due to its varying levels of efficacy.</a:t>
            </a:r>
          </a:p>
          <a:p>
            <a:r>
              <a:rPr lang="en-US" sz="1000" b="1" dirty="0">
                <a:hlinkClick r:id="rId10"/>
              </a:rPr>
              <a:t>Saudi Arabia approves AstraZeneca's Covid-19 vaccine</a:t>
            </a:r>
            <a:endParaRPr lang="en-US" sz="1000" b="1" dirty="0"/>
          </a:p>
          <a:p>
            <a:r>
              <a:rPr lang="en-US" sz="800" dirty="0">
                <a:latin typeface="Trebuchet MS" panose="020B0603020202020204" pitchFamily="34" charset="0"/>
              </a:rPr>
              <a:t>Reuters – 02-10-2021</a:t>
            </a:r>
          </a:p>
          <a:p>
            <a:r>
              <a:rPr lang="en-US" sz="800" dirty="0"/>
              <a:t>Saudi Arabia's food and drug administration has approved the </a:t>
            </a:r>
            <a:r>
              <a:rPr lang="en-US" sz="800" dirty="0" err="1"/>
              <a:t>Covid</a:t>
            </a:r>
            <a:r>
              <a:rPr lang="en-US" sz="800" dirty="0"/>
              <a:t> vaccine made by AstraZeneca. It is the country’s second vaccine approval, behind Pfizer.</a:t>
            </a:r>
          </a:p>
          <a:p>
            <a:r>
              <a:rPr lang="en-US" sz="1000" b="1" dirty="0">
                <a:hlinkClick r:id="rId11"/>
              </a:rPr>
              <a:t>India's Bharat Biotech pursues COVID-19 vaccine approval in over 40 countries</a:t>
            </a:r>
            <a:endParaRPr lang="en-US" sz="1000" b="1" dirty="0"/>
          </a:p>
          <a:p>
            <a:r>
              <a:rPr lang="en-US" sz="800" dirty="0">
                <a:latin typeface="Trebuchet MS" panose="020B0603020202020204" pitchFamily="34" charset="0"/>
              </a:rPr>
              <a:t>Reuters – 02-18-2021</a:t>
            </a:r>
          </a:p>
          <a:p>
            <a:r>
              <a:rPr lang="en-US" sz="800" dirty="0"/>
              <a:t>Bharat Biotech is in the process of filing regulatory documents for approval of COVAXIN, in more than 40 countries, including Brazil and the UAE. The company has also entered into an agreement with U.S. drug developer </a:t>
            </a:r>
            <a:r>
              <a:rPr lang="en-US" sz="800" dirty="0" err="1"/>
              <a:t>Ocugen</a:t>
            </a:r>
            <a:r>
              <a:rPr lang="en-US" sz="800" dirty="0"/>
              <a:t> Inc for the commercialization of COVAXIN in the United States.</a:t>
            </a:r>
          </a:p>
          <a:p>
            <a:r>
              <a:rPr lang="en-US" sz="1000" b="1" dirty="0" err="1">
                <a:hlinkClick r:id="rId12"/>
              </a:rPr>
              <a:t>Dr.Reddy's</a:t>
            </a:r>
            <a:r>
              <a:rPr lang="en-US" sz="1000" b="1" dirty="0">
                <a:hlinkClick r:id="rId12"/>
              </a:rPr>
              <a:t> seeks Indian emergency use authorization for Russia's Sputnik V vaccine</a:t>
            </a:r>
            <a:endParaRPr lang="en-US" sz="1000" b="1" dirty="0"/>
          </a:p>
          <a:p>
            <a:r>
              <a:rPr lang="en-US" sz="800" dirty="0">
                <a:latin typeface="Trebuchet MS" panose="020B0603020202020204" pitchFamily="34" charset="0"/>
              </a:rPr>
              <a:t>Reuters – 02-19-2021</a:t>
            </a:r>
          </a:p>
          <a:p>
            <a:r>
              <a:rPr lang="en-US" sz="800" dirty="0"/>
              <a:t> Indian </a:t>
            </a:r>
            <a:r>
              <a:rPr lang="en-US" sz="800" dirty="0" err="1"/>
              <a:t>drugmaker</a:t>
            </a:r>
            <a:r>
              <a:rPr lang="en-US" sz="800" dirty="0"/>
              <a:t> </a:t>
            </a:r>
            <a:r>
              <a:rPr lang="en-US" sz="800" dirty="0" err="1"/>
              <a:t>Dr.Reddy's</a:t>
            </a:r>
            <a:r>
              <a:rPr lang="en-US" sz="800" dirty="0"/>
              <a:t> Laboratories said on Friday it has begun the process of filing for emergency use authorization of Russia's Sputnik V COVID-19 vaccine in India.</a:t>
            </a:r>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26 February 2021</a:t>
            </a:r>
          </a:p>
        </p:txBody>
      </p:sp>
      <p:pic>
        <p:nvPicPr>
          <p:cNvPr id="3" name="Picture 2">
            <a:extLst>
              <a:ext uri="{FF2B5EF4-FFF2-40B4-BE49-F238E27FC236}">
                <a16:creationId xmlns:a16="http://schemas.microsoft.com/office/drawing/2014/main" id="{75250386-AF92-426A-BF16-BB67F9A70794}"/>
              </a:ext>
            </a:extLst>
          </p:cNvPr>
          <p:cNvPicPr>
            <a:picLocks noChangeAspect="1"/>
          </p:cNvPicPr>
          <p:nvPr/>
        </p:nvPicPr>
        <p:blipFill>
          <a:blip r:embed="rId13"/>
          <a:stretch>
            <a:fillRect/>
          </a:stretch>
        </p:blipFill>
        <p:spPr>
          <a:xfrm>
            <a:off x="3994424" y="1021557"/>
            <a:ext cx="7646969" cy="5674015"/>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B7F401A-945E-4A01-95C7-429F5D6E957B}"/>
              </a:ext>
            </a:extLst>
          </p:cNvPr>
          <p:cNvPicPr>
            <a:picLocks noChangeAspect="1"/>
          </p:cNvPicPr>
          <p:nvPr/>
        </p:nvPicPr>
        <p:blipFill>
          <a:blip r:embed="rId3"/>
          <a:stretch>
            <a:fillRect/>
          </a:stretch>
        </p:blipFill>
        <p:spPr>
          <a:xfrm>
            <a:off x="-14159" y="2177886"/>
            <a:ext cx="5028088" cy="4295650"/>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a:latin typeface="Trebuchet MS" panose="020B0603020202020204" pitchFamily="34" charset="0"/>
              </a:rPr>
              <a:t>Pricing data is drawn from the </a:t>
            </a:r>
            <a:r>
              <a:rPr lang="en-US" sz="1000" b="1">
                <a:latin typeface="Trebuchet MS" panose="020B0603020202020204" pitchFamily="34" charset="0"/>
                <a:hlinkClick r:id="rId6"/>
              </a:rPr>
              <a:t>UNICEF COVID-19 Vaccine Market Dashboard </a:t>
            </a:r>
            <a:r>
              <a:rPr lang="en-US" sz="1000" b="1">
                <a:latin typeface="Trebuchet MS" panose="020B0603020202020204" pitchFamily="34" charset="0"/>
              </a:rPr>
              <a:t> with additional data included where available. This data reflects publicly available pricing information as at 02-25-2020.</a:t>
            </a:r>
            <a:endParaRPr lang="en-US" sz="1000">
              <a:hlinkClick r:id="rId7">
                <a:extLst>
                  <a:ext uri="{A12FA001-AC4F-418D-AE19-62706E023703}">
                    <ahyp:hlinkClr xmlns:ahyp="http://schemas.microsoft.com/office/drawing/2018/hyperlinkcolor" val="tx"/>
                  </a:ext>
                </a:extLst>
              </a:hlinkClick>
            </a:endParaRPr>
          </a:p>
          <a:p>
            <a:pPr>
              <a:spcBef>
                <a:spcPts val="300"/>
              </a:spcBef>
            </a:pPr>
            <a:endParaRPr lang="en-US" sz="1000" b="1">
              <a:latin typeface="Trebuchet MS" panose="020B0603020202020204" pitchFamily="34" charset="0"/>
            </a:endParaRPr>
          </a:p>
          <a:p>
            <a:pPr>
              <a:spcBef>
                <a:spcPts val="300"/>
              </a:spcBef>
            </a:pPr>
            <a:endParaRPr lang="en-US" sz="1000" b="1">
              <a:latin typeface="Trebuchet MS" panose="020B0603020202020204" pitchFamily="34" charset="0"/>
            </a:endParaRPr>
          </a:p>
          <a:p>
            <a:endParaRPr lang="en-US" sz="100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26 February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4713016" y="1900887"/>
            <a:ext cx="3275256"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Pricing details by Developer and Purchaser</a:t>
            </a:r>
          </a:p>
        </p:txBody>
      </p:sp>
      <p:pic>
        <p:nvPicPr>
          <p:cNvPr id="5" name="Picture 4">
            <a:extLst>
              <a:ext uri="{FF2B5EF4-FFF2-40B4-BE49-F238E27FC236}">
                <a16:creationId xmlns:a16="http://schemas.microsoft.com/office/drawing/2014/main" id="{87A1F44C-3DB7-437E-A9D4-684BFF11038D}"/>
              </a:ext>
            </a:extLst>
          </p:cNvPr>
          <p:cNvPicPr>
            <a:picLocks noChangeAspect="1"/>
          </p:cNvPicPr>
          <p:nvPr/>
        </p:nvPicPr>
        <p:blipFill>
          <a:blip r:embed="rId8"/>
          <a:stretch>
            <a:fillRect/>
          </a:stretch>
        </p:blipFill>
        <p:spPr>
          <a:xfrm>
            <a:off x="4339872" y="2209018"/>
            <a:ext cx="3972579" cy="3266710"/>
          </a:xfrm>
          <a:prstGeom prst="rect">
            <a:avLst/>
          </a:prstGeom>
        </p:spPr>
      </p:pic>
      <p:pic>
        <p:nvPicPr>
          <p:cNvPr id="7" name="Picture 6">
            <a:extLst>
              <a:ext uri="{FF2B5EF4-FFF2-40B4-BE49-F238E27FC236}">
                <a16:creationId xmlns:a16="http://schemas.microsoft.com/office/drawing/2014/main" id="{FD2299B5-C2BB-414E-A668-A61E5AEFDE60}"/>
              </a:ext>
            </a:extLst>
          </p:cNvPr>
          <p:cNvPicPr>
            <a:picLocks noChangeAspect="1"/>
          </p:cNvPicPr>
          <p:nvPr/>
        </p:nvPicPr>
        <p:blipFill>
          <a:blip r:embed="rId9"/>
          <a:stretch>
            <a:fillRect/>
          </a:stretch>
        </p:blipFill>
        <p:spPr>
          <a:xfrm>
            <a:off x="8386397" y="2209018"/>
            <a:ext cx="3689486" cy="3350501"/>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2"/>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759280"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72901"/>
            <a:ext cx="10716786" cy="1346522"/>
          </a:xfrm>
          <a:prstGeom prst="rect">
            <a:avLst/>
          </a:prstGeom>
          <a:noFill/>
        </p:spPr>
        <p:txBody>
          <a:bodyPr wrap="square">
            <a:spAutoFit/>
          </a:bodyPr>
          <a:lstStyle/>
          <a:p>
            <a:pPr>
              <a:spcBef>
                <a:spcPts val="300"/>
              </a:spcBef>
            </a:pPr>
            <a:r>
              <a:rPr lang="en-US" sz="1000" b="1">
                <a:latin typeface="Trebuchet MS" panose="020B0603020202020204" pitchFamily="34" charset="0"/>
              </a:rPr>
              <a:t>Vaccination data is from the </a:t>
            </a:r>
            <a:r>
              <a:rPr lang="en-US" sz="1000" b="1">
                <a:latin typeface="Trebuchet MS" panose="020B0603020202020204" pitchFamily="34" charset="0"/>
                <a:hlinkClick r:id="rId4"/>
              </a:rPr>
              <a:t>Bloomberg COVID Vaccine Tracker</a:t>
            </a:r>
            <a:r>
              <a:rPr lang="en-US" sz="1000" b="1">
                <a:latin typeface="Trebuchet MS" panose="020B0603020202020204" pitchFamily="34" charset="0"/>
              </a:rPr>
              <a:t>. This data reflects data drawn from government websites, press conferences, public statements and Bloomberg interviews. This charts below reflect data as at 02-25-2020.</a:t>
            </a:r>
          </a:p>
          <a:p>
            <a:pPr>
              <a:spcBef>
                <a:spcPts val="300"/>
              </a:spcBef>
            </a:pPr>
            <a:endParaRPr lang="en-US" sz="1000" b="1">
              <a:latin typeface="Trebuchet MS" panose="020B0603020202020204" pitchFamily="34" charset="0"/>
              <a:hlinkClick r:id="rId5">
                <a:extLst>
                  <a:ext uri="{A12FA001-AC4F-418D-AE19-62706E023703}">
                    <ahyp:hlinkClr xmlns:ahyp="http://schemas.microsoft.com/office/drawing/2018/hyperlinkcolor" val="tx"/>
                  </a:ext>
                </a:extLst>
              </a:hlinkClick>
            </a:endParaRPr>
          </a:p>
          <a:p>
            <a:pPr>
              <a:spcBef>
                <a:spcPts val="300"/>
              </a:spcBef>
            </a:pPr>
            <a:r>
              <a:rPr lang="en-US" sz="1200"/>
              <a:t> More than </a:t>
            </a:r>
            <a:r>
              <a:rPr lang="en-US" sz="1200" b="1"/>
              <a:t>218 million doses </a:t>
            </a:r>
            <a:r>
              <a:rPr lang="en-US" sz="1200"/>
              <a:t>(Last week: 186 million) have been administered across </a:t>
            </a:r>
            <a:r>
              <a:rPr lang="en-US" sz="1200" b="1"/>
              <a:t>99 countries </a:t>
            </a:r>
            <a:r>
              <a:rPr lang="en-US" sz="1200"/>
              <a:t>(Last week: 82 countries), according to data collected by Bloomberg. The latest rate was roughly </a:t>
            </a:r>
            <a:r>
              <a:rPr lang="en-US" sz="1200" b="1"/>
              <a:t>6.14 million doses a day</a:t>
            </a:r>
            <a:r>
              <a:rPr lang="en-US" sz="1200"/>
              <a:t> (Last week: 6.34 million doses a day) . </a:t>
            </a:r>
          </a:p>
          <a:p>
            <a:pPr>
              <a:spcBef>
                <a:spcPts val="300"/>
              </a:spcBef>
            </a:pPr>
            <a:endParaRPr lang="en-US" sz="1000">
              <a:hlinkClick r:id="rId5">
                <a:extLst>
                  <a:ext uri="{A12FA001-AC4F-418D-AE19-62706E023703}">
                    <ahyp:hlinkClr xmlns:ahyp="http://schemas.microsoft.com/office/drawing/2018/hyperlinkcolor" val="tx"/>
                  </a:ext>
                </a:extLst>
              </a:hlinkClick>
            </a:endParaRPr>
          </a:p>
          <a:p>
            <a:endParaRPr lang="en-US" sz="100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26 February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6" name="Picture 5">
            <a:extLst>
              <a:ext uri="{FF2B5EF4-FFF2-40B4-BE49-F238E27FC236}">
                <a16:creationId xmlns:a16="http://schemas.microsoft.com/office/drawing/2014/main" id="{D8B179C8-E616-4EC1-ABBB-85ABC6E2042D}"/>
              </a:ext>
            </a:extLst>
          </p:cNvPr>
          <p:cNvPicPr>
            <a:picLocks noChangeAspect="1"/>
          </p:cNvPicPr>
          <p:nvPr/>
        </p:nvPicPr>
        <p:blipFill>
          <a:blip r:embed="rId6"/>
          <a:stretch>
            <a:fillRect/>
          </a:stretch>
        </p:blipFill>
        <p:spPr>
          <a:xfrm>
            <a:off x="519204" y="2945513"/>
            <a:ext cx="4507429" cy="3247540"/>
          </a:xfrm>
          <a:prstGeom prst="rect">
            <a:avLst/>
          </a:prstGeom>
        </p:spPr>
      </p:pic>
      <p:pic>
        <p:nvPicPr>
          <p:cNvPr id="5" name="Picture 4">
            <a:extLst>
              <a:ext uri="{FF2B5EF4-FFF2-40B4-BE49-F238E27FC236}">
                <a16:creationId xmlns:a16="http://schemas.microsoft.com/office/drawing/2014/main" id="{0889D12C-6F52-4631-A0D2-6B585F8E1099}"/>
              </a:ext>
            </a:extLst>
          </p:cNvPr>
          <p:cNvPicPr>
            <a:picLocks noChangeAspect="1"/>
          </p:cNvPicPr>
          <p:nvPr/>
        </p:nvPicPr>
        <p:blipFill>
          <a:blip r:embed="rId7"/>
          <a:stretch>
            <a:fillRect/>
          </a:stretch>
        </p:blipFill>
        <p:spPr>
          <a:xfrm>
            <a:off x="5453959" y="2427515"/>
            <a:ext cx="6297979" cy="3885550"/>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a3449fd-d373-417f-9c8d-cf261ce8b785">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84A3277B7707A48B0E1B9AC835E8163" ma:contentTypeVersion="13" ma:contentTypeDescription="Create a new document." ma:contentTypeScope="" ma:versionID="b88b61c5cada1dd65ec8910f9931e393">
  <xsd:schema xmlns:xsd="http://www.w3.org/2001/XMLSchema" xmlns:xs="http://www.w3.org/2001/XMLSchema" xmlns:p="http://schemas.microsoft.com/office/2006/metadata/properties" xmlns:ns3="eda4fd43-f936-4ced-9b4a-46c1ef7d5473" xmlns:ns4="aa3449fd-d373-417f-9c8d-cf261ce8b785" targetNamespace="http://schemas.microsoft.com/office/2006/metadata/properties" ma:root="true" ma:fieldsID="fa740a6e3ddf9fe00fbbe4528b5ff004" ns3:_="" ns4:_="">
    <xsd:import namespace="eda4fd43-f936-4ced-9b4a-46c1ef7d5473"/>
    <xsd:import namespace="aa3449fd-d373-417f-9c8d-cf261ce8b785"/>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a4fd43-f936-4ced-9b4a-46c1ef7d547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3449fd-d373-417f-9c8d-cf261ce8b78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D6BAAA-198B-4DDA-85D7-92287F208937}">
  <ds:schemaRefs>
    <ds:schemaRef ds:uri="http://schemas.microsoft.com/sharepoint/v3/contenttype/forms"/>
  </ds:schemaRefs>
</ds:datastoreItem>
</file>

<file path=customXml/itemProps2.xml><?xml version="1.0" encoding="utf-8"?>
<ds:datastoreItem xmlns:ds="http://schemas.openxmlformats.org/officeDocument/2006/customXml" ds:itemID="{5A6C080B-8CAE-4ACC-A304-F59E15364F4C}">
  <ds:schemaRefs>
    <ds:schemaRef ds:uri="http://purl.org/dc/terms/"/>
    <ds:schemaRef ds:uri="http://www.w3.org/XML/1998/namespace"/>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eda4fd43-f936-4ced-9b4a-46c1ef7d5473"/>
    <ds:schemaRef ds:uri="aa3449fd-d373-417f-9c8d-cf261ce8b785"/>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08BFC4DA-E8D1-4F96-8493-0C81AA8985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a4fd43-f936-4ced-9b4a-46c1ef7d5473"/>
    <ds:schemaRef ds:uri="aa3449fd-d373-417f-9c8d-cf261ce8b7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TotalTime>
  <Words>1233</Words>
  <Application>Microsoft Office PowerPoint</Application>
  <PresentationFormat>Widescreen</PresentationFormat>
  <Paragraphs>83</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4</cp:revision>
  <dcterms:created xsi:type="dcterms:W3CDTF">2020-11-13T10:59:18Z</dcterms:created>
  <dcterms:modified xsi:type="dcterms:W3CDTF">2021-02-27T16:56:38Z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0x010100884A3277B7707A48B0E1B9AC835E8163</vt:lpwstr>
  </property>
</Properties>
</file>