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64" r:id="rId5"/>
    <p:sldId id="260" r:id="rId6"/>
    <p:sldId id="261" r:id="rId7"/>
    <p:sldId id="263" r:id="rId8"/>
  </p:sldIdLst>
  <p:sldSz cx="12192000" cy="6858000"/>
  <p:notesSz cx="11887200" cy="69802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5A11"/>
    <a:srgbClr val="9FE6FF"/>
    <a:srgbClr val="9BBB59"/>
    <a:srgbClr val="4472C4"/>
    <a:srgbClr val="203864"/>
    <a:srgbClr val="9FE69B"/>
    <a:srgbClr val="65A638"/>
    <a:srgbClr val="77C043"/>
    <a:srgbClr val="ED7C2F"/>
    <a:srgbClr val="FEBC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151438" cy="3492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732588" y="0"/>
            <a:ext cx="5151437" cy="349250"/>
          </a:xfrm>
          <a:prstGeom prst="rect">
            <a:avLst/>
          </a:prstGeom>
        </p:spPr>
        <p:txBody>
          <a:bodyPr vert="horz" lIns="91440" tIns="45720" rIns="91440" bIns="45720" rtlCol="0"/>
          <a:lstStyle>
            <a:lvl1pPr algn="r">
              <a:defRPr sz="1200"/>
            </a:lvl1pPr>
          </a:lstStyle>
          <a:p>
            <a:fld id="{443197BA-4235-4E2A-A4C3-5152883F2DD4}" type="datetimeFigureOut">
              <a:rPr lang="en-US" smtClean="0"/>
              <a:t>3/5/2021</a:t>
            </a:fld>
            <a:endParaRPr lang="en-US"/>
          </a:p>
        </p:txBody>
      </p:sp>
      <p:sp>
        <p:nvSpPr>
          <p:cNvPr id="4" name="Slide Image Placeholder 3"/>
          <p:cNvSpPr>
            <a:spLocks noGrp="1" noRot="1" noChangeAspect="1"/>
          </p:cNvSpPr>
          <p:nvPr>
            <p:ph type="sldImg" idx="2"/>
          </p:nvPr>
        </p:nvSpPr>
        <p:spPr>
          <a:xfrm>
            <a:off x="3849688" y="873125"/>
            <a:ext cx="4187825" cy="2355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189038" y="3359150"/>
            <a:ext cx="9509125" cy="27479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30988"/>
            <a:ext cx="5151438" cy="3492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732588" y="6630988"/>
            <a:ext cx="5151437" cy="349250"/>
          </a:xfrm>
          <a:prstGeom prst="rect">
            <a:avLst/>
          </a:prstGeom>
        </p:spPr>
        <p:txBody>
          <a:bodyPr vert="horz" lIns="91440" tIns="45720" rIns="91440" bIns="45720" rtlCol="0" anchor="b"/>
          <a:lstStyle>
            <a:lvl1pPr algn="r">
              <a:defRPr sz="1200"/>
            </a:lvl1pPr>
          </a:lstStyle>
          <a:p>
            <a:fld id="{60605B3C-CF23-47CF-8DE1-03D2573AFD99}" type="slidenum">
              <a:rPr lang="en-US" smtClean="0"/>
              <a:t>‹#›</a:t>
            </a:fld>
            <a:endParaRPr lang="en-US"/>
          </a:p>
        </p:txBody>
      </p:sp>
    </p:spTree>
    <p:extLst>
      <p:ext uri="{BB962C8B-B14F-4D97-AF65-F5344CB8AC3E}">
        <p14:creationId xmlns:p14="http://schemas.microsoft.com/office/powerpoint/2010/main" val="857059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605B3C-CF23-47CF-8DE1-03D2573AFD99}" type="slidenum">
              <a:rPr lang="en-US" smtClean="0"/>
              <a:t>1</a:t>
            </a:fld>
            <a:endParaRPr lang="en-US"/>
          </a:p>
        </p:txBody>
      </p:sp>
    </p:spTree>
    <p:extLst>
      <p:ext uri="{BB962C8B-B14F-4D97-AF65-F5344CB8AC3E}">
        <p14:creationId xmlns:p14="http://schemas.microsoft.com/office/powerpoint/2010/main" val="3043857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605B3C-CF23-47CF-8DE1-03D2573AFD99}" type="slidenum">
              <a:rPr lang="en-US" smtClean="0"/>
              <a:t>2</a:t>
            </a:fld>
            <a:endParaRPr lang="en-US"/>
          </a:p>
        </p:txBody>
      </p:sp>
    </p:spTree>
    <p:extLst>
      <p:ext uri="{BB962C8B-B14F-4D97-AF65-F5344CB8AC3E}">
        <p14:creationId xmlns:p14="http://schemas.microsoft.com/office/powerpoint/2010/main" val="3012474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605B3C-CF23-47CF-8DE1-03D2573AFD99}" type="slidenum">
              <a:rPr lang="en-US" smtClean="0"/>
              <a:t>3</a:t>
            </a:fld>
            <a:endParaRPr lang="en-US"/>
          </a:p>
        </p:txBody>
      </p:sp>
    </p:spTree>
    <p:extLst>
      <p:ext uri="{BB962C8B-B14F-4D97-AF65-F5344CB8AC3E}">
        <p14:creationId xmlns:p14="http://schemas.microsoft.com/office/powerpoint/2010/main" val="1458779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C8012-C8BF-452F-863F-126B428289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0C57FB7-A3FD-4059-B956-23BBE39C19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3F60A7B-259F-46A5-9E26-6C5C2679D824}"/>
              </a:ext>
            </a:extLst>
          </p:cNvPr>
          <p:cNvSpPr>
            <a:spLocks noGrp="1"/>
          </p:cNvSpPr>
          <p:nvPr>
            <p:ph type="dt" sz="half" idx="10"/>
          </p:nvPr>
        </p:nvSpPr>
        <p:spPr/>
        <p:txBody>
          <a:bodyPr/>
          <a:lstStyle/>
          <a:p>
            <a:fld id="{1492EB96-E7D9-4097-859C-7C05B4B58A45}" type="datetimeFigureOut">
              <a:rPr lang="en-US" smtClean="0"/>
              <a:t>3/5/2021</a:t>
            </a:fld>
            <a:endParaRPr lang="en-US"/>
          </a:p>
        </p:txBody>
      </p:sp>
      <p:sp>
        <p:nvSpPr>
          <p:cNvPr id="5" name="Footer Placeholder 4">
            <a:extLst>
              <a:ext uri="{FF2B5EF4-FFF2-40B4-BE49-F238E27FC236}">
                <a16:creationId xmlns:a16="http://schemas.microsoft.com/office/drawing/2014/main" id="{FB88E4F1-0846-41E8-9C02-4F476651FD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AB75D6-E689-4423-BBEA-C904C17F1ACF}"/>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264775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8B623-906E-4D64-A993-B6B4F6F1EA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7E3E86-ED7F-40E5-AC90-7C67153CA2C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2D9444-5944-4999-BD7C-5BB9CE61C421}"/>
              </a:ext>
            </a:extLst>
          </p:cNvPr>
          <p:cNvSpPr>
            <a:spLocks noGrp="1"/>
          </p:cNvSpPr>
          <p:nvPr>
            <p:ph type="dt" sz="half" idx="10"/>
          </p:nvPr>
        </p:nvSpPr>
        <p:spPr/>
        <p:txBody>
          <a:bodyPr/>
          <a:lstStyle/>
          <a:p>
            <a:fld id="{1492EB96-E7D9-4097-859C-7C05B4B58A45}" type="datetimeFigureOut">
              <a:rPr lang="en-US" smtClean="0"/>
              <a:t>3/5/2021</a:t>
            </a:fld>
            <a:endParaRPr lang="en-US"/>
          </a:p>
        </p:txBody>
      </p:sp>
      <p:sp>
        <p:nvSpPr>
          <p:cNvPr id="5" name="Footer Placeholder 4">
            <a:extLst>
              <a:ext uri="{FF2B5EF4-FFF2-40B4-BE49-F238E27FC236}">
                <a16:creationId xmlns:a16="http://schemas.microsoft.com/office/drawing/2014/main" id="{B566749D-BF3E-4DD4-B092-728108BD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009CB6-6EE4-4EAE-9309-DC8BD89CAE76}"/>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181481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1B1C3B-A348-45B7-A577-A04D39C2BB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8A5449-BD29-411A-9ECB-31A469330C8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2A1C41-F7FC-4E20-9CB1-FD0F66EAB42A}"/>
              </a:ext>
            </a:extLst>
          </p:cNvPr>
          <p:cNvSpPr>
            <a:spLocks noGrp="1"/>
          </p:cNvSpPr>
          <p:nvPr>
            <p:ph type="dt" sz="half" idx="10"/>
          </p:nvPr>
        </p:nvSpPr>
        <p:spPr/>
        <p:txBody>
          <a:bodyPr/>
          <a:lstStyle/>
          <a:p>
            <a:fld id="{1492EB96-E7D9-4097-859C-7C05B4B58A45}" type="datetimeFigureOut">
              <a:rPr lang="en-US" smtClean="0"/>
              <a:t>3/5/2021</a:t>
            </a:fld>
            <a:endParaRPr lang="en-US"/>
          </a:p>
        </p:txBody>
      </p:sp>
      <p:sp>
        <p:nvSpPr>
          <p:cNvPr id="5" name="Footer Placeholder 4">
            <a:extLst>
              <a:ext uri="{FF2B5EF4-FFF2-40B4-BE49-F238E27FC236}">
                <a16:creationId xmlns:a16="http://schemas.microsoft.com/office/drawing/2014/main" id="{65079954-F2F4-479C-BDC7-30D83E012F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C5A485-997D-4E20-81F4-F0F1B100B7DD}"/>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2848381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FFD29-6FEF-4937-976F-6FA01AA989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E7B3E2-5E51-4F8C-9DAF-ACBDD95E62D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A1EEB5-E64E-4ECC-94B1-5DC8CC521E47}"/>
              </a:ext>
            </a:extLst>
          </p:cNvPr>
          <p:cNvSpPr>
            <a:spLocks noGrp="1"/>
          </p:cNvSpPr>
          <p:nvPr>
            <p:ph type="dt" sz="half" idx="10"/>
          </p:nvPr>
        </p:nvSpPr>
        <p:spPr/>
        <p:txBody>
          <a:bodyPr/>
          <a:lstStyle/>
          <a:p>
            <a:fld id="{1492EB96-E7D9-4097-859C-7C05B4B58A45}" type="datetimeFigureOut">
              <a:rPr lang="en-US" smtClean="0"/>
              <a:t>3/5/2021</a:t>
            </a:fld>
            <a:endParaRPr lang="en-US"/>
          </a:p>
        </p:txBody>
      </p:sp>
      <p:sp>
        <p:nvSpPr>
          <p:cNvPr id="5" name="Footer Placeholder 4">
            <a:extLst>
              <a:ext uri="{FF2B5EF4-FFF2-40B4-BE49-F238E27FC236}">
                <a16:creationId xmlns:a16="http://schemas.microsoft.com/office/drawing/2014/main" id="{2636018E-3245-4D6E-BE62-674FB84E9A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AC55AB-E926-4585-91C8-B97DBA5DE871}"/>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113637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BE9E8-E1EC-4B0C-ABEB-B3FAFC41C5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978E16E-47A5-45C5-BD61-6A13DE346C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64D619B-CECD-485B-8962-951A2E983A18}"/>
              </a:ext>
            </a:extLst>
          </p:cNvPr>
          <p:cNvSpPr>
            <a:spLocks noGrp="1"/>
          </p:cNvSpPr>
          <p:nvPr>
            <p:ph type="dt" sz="half" idx="10"/>
          </p:nvPr>
        </p:nvSpPr>
        <p:spPr/>
        <p:txBody>
          <a:bodyPr/>
          <a:lstStyle/>
          <a:p>
            <a:fld id="{1492EB96-E7D9-4097-859C-7C05B4B58A45}" type="datetimeFigureOut">
              <a:rPr lang="en-US" smtClean="0"/>
              <a:t>3/5/2021</a:t>
            </a:fld>
            <a:endParaRPr lang="en-US"/>
          </a:p>
        </p:txBody>
      </p:sp>
      <p:sp>
        <p:nvSpPr>
          <p:cNvPr id="5" name="Footer Placeholder 4">
            <a:extLst>
              <a:ext uri="{FF2B5EF4-FFF2-40B4-BE49-F238E27FC236}">
                <a16:creationId xmlns:a16="http://schemas.microsoft.com/office/drawing/2014/main" id="{167EFB65-A5B1-4616-AF4E-B2173A2C4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51A67-CFFB-40F1-9FD3-97A2AFC78A77}"/>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09697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19794-9969-43FB-93E3-B5DE216821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ADE7C4-309A-4CF0-8801-4955FB009F2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DAE465-936C-41D3-BBFF-16D823ECB68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F88B8F-27A5-4885-895F-1FEBE17C2D0D}"/>
              </a:ext>
            </a:extLst>
          </p:cNvPr>
          <p:cNvSpPr>
            <a:spLocks noGrp="1"/>
          </p:cNvSpPr>
          <p:nvPr>
            <p:ph type="dt" sz="half" idx="10"/>
          </p:nvPr>
        </p:nvSpPr>
        <p:spPr/>
        <p:txBody>
          <a:bodyPr/>
          <a:lstStyle/>
          <a:p>
            <a:fld id="{1492EB96-E7D9-4097-859C-7C05B4B58A45}" type="datetimeFigureOut">
              <a:rPr lang="en-US" smtClean="0"/>
              <a:t>3/5/2021</a:t>
            </a:fld>
            <a:endParaRPr lang="en-US"/>
          </a:p>
        </p:txBody>
      </p:sp>
      <p:sp>
        <p:nvSpPr>
          <p:cNvPr id="6" name="Footer Placeholder 5">
            <a:extLst>
              <a:ext uri="{FF2B5EF4-FFF2-40B4-BE49-F238E27FC236}">
                <a16:creationId xmlns:a16="http://schemas.microsoft.com/office/drawing/2014/main" id="{301C1AF8-8A72-4925-83DE-47168BE71B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A2CB5-6FD7-46CD-88F8-763403D61F0E}"/>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178099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B61FA-6E04-49E8-8F22-8BCA6F61BA8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34CFC6B-0B2E-455D-8E39-6EAA972CC4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D40A235-2759-4CE4-81E9-8E86B2BCE57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D3D71F-69C9-474A-8718-4A7A70A547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A3C29AD-A024-4F34-AED3-28DC65B4C9D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20E324-E23D-4451-8ADD-E220ABC7C041}"/>
              </a:ext>
            </a:extLst>
          </p:cNvPr>
          <p:cNvSpPr>
            <a:spLocks noGrp="1"/>
          </p:cNvSpPr>
          <p:nvPr>
            <p:ph type="dt" sz="half" idx="10"/>
          </p:nvPr>
        </p:nvSpPr>
        <p:spPr/>
        <p:txBody>
          <a:bodyPr/>
          <a:lstStyle/>
          <a:p>
            <a:fld id="{1492EB96-E7D9-4097-859C-7C05B4B58A45}" type="datetimeFigureOut">
              <a:rPr lang="en-US" smtClean="0"/>
              <a:t>3/5/2021</a:t>
            </a:fld>
            <a:endParaRPr lang="en-US"/>
          </a:p>
        </p:txBody>
      </p:sp>
      <p:sp>
        <p:nvSpPr>
          <p:cNvPr id="8" name="Footer Placeholder 7">
            <a:extLst>
              <a:ext uri="{FF2B5EF4-FFF2-40B4-BE49-F238E27FC236}">
                <a16:creationId xmlns:a16="http://schemas.microsoft.com/office/drawing/2014/main" id="{4EBA4ED6-ECF1-4CB4-AD6D-950F6802AD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E000729-57F6-44C9-A424-815370CA89D9}"/>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3194094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992D1-CFA4-425D-95BE-36C7A8D279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D092AF5-AB67-4134-B50F-F26A6C9DFF2D}"/>
              </a:ext>
            </a:extLst>
          </p:cNvPr>
          <p:cNvSpPr>
            <a:spLocks noGrp="1"/>
          </p:cNvSpPr>
          <p:nvPr>
            <p:ph type="dt" sz="half" idx="10"/>
          </p:nvPr>
        </p:nvSpPr>
        <p:spPr/>
        <p:txBody>
          <a:bodyPr/>
          <a:lstStyle/>
          <a:p>
            <a:fld id="{1492EB96-E7D9-4097-859C-7C05B4B58A45}" type="datetimeFigureOut">
              <a:rPr lang="en-US" smtClean="0"/>
              <a:t>3/5/2021</a:t>
            </a:fld>
            <a:endParaRPr lang="en-US"/>
          </a:p>
        </p:txBody>
      </p:sp>
      <p:sp>
        <p:nvSpPr>
          <p:cNvPr id="4" name="Footer Placeholder 3">
            <a:extLst>
              <a:ext uri="{FF2B5EF4-FFF2-40B4-BE49-F238E27FC236}">
                <a16:creationId xmlns:a16="http://schemas.microsoft.com/office/drawing/2014/main" id="{46D261E9-B61F-4AB2-A966-9A8D73A0DE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971A1E-F290-43C3-940E-7556C198DB2C}"/>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012909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5E9C68-C25B-40DC-B5B6-A39B940D4E8C}"/>
              </a:ext>
            </a:extLst>
          </p:cNvPr>
          <p:cNvSpPr>
            <a:spLocks noGrp="1"/>
          </p:cNvSpPr>
          <p:nvPr>
            <p:ph type="dt" sz="half" idx="10"/>
          </p:nvPr>
        </p:nvSpPr>
        <p:spPr/>
        <p:txBody>
          <a:bodyPr/>
          <a:lstStyle/>
          <a:p>
            <a:fld id="{1492EB96-E7D9-4097-859C-7C05B4B58A45}" type="datetimeFigureOut">
              <a:rPr lang="en-US" smtClean="0"/>
              <a:t>3/5/2021</a:t>
            </a:fld>
            <a:endParaRPr lang="en-US"/>
          </a:p>
        </p:txBody>
      </p:sp>
      <p:sp>
        <p:nvSpPr>
          <p:cNvPr id="3" name="Footer Placeholder 2">
            <a:extLst>
              <a:ext uri="{FF2B5EF4-FFF2-40B4-BE49-F238E27FC236}">
                <a16:creationId xmlns:a16="http://schemas.microsoft.com/office/drawing/2014/main" id="{8B81CCF2-A581-4088-80F7-4EAA5B153A8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7B86135-A1C6-40B8-9083-FAA5B7B5E315}"/>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27114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6DBB1-5197-415F-8ADA-BB0F66485D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4F62E9-5A43-43B1-8E52-61E16179EE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24FFA2-979D-4370-8F59-3D61024D51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9F1DE9E-160B-46CF-B24F-4AF7981153B0}"/>
              </a:ext>
            </a:extLst>
          </p:cNvPr>
          <p:cNvSpPr>
            <a:spLocks noGrp="1"/>
          </p:cNvSpPr>
          <p:nvPr>
            <p:ph type="dt" sz="half" idx="10"/>
          </p:nvPr>
        </p:nvSpPr>
        <p:spPr/>
        <p:txBody>
          <a:bodyPr/>
          <a:lstStyle/>
          <a:p>
            <a:fld id="{1492EB96-E7D9-4097-859C-7C05B4B58A45}" type="datetimeFigureOut">
              <a:rPr lang="en-US" smtClean="0"/>
              <a:t>3/5/2021</a:t>
            </a:fld>
            <a:endParaRPr lang="en-US"/>
          </a:p>
        </p:txBody>
      </p:sp>
      <p:sp>
        <p:nvSpPr>
          <p:cNvPr id="6" name="Footer Placeholder 5">
            <a:extLst>
              <a:ext uri="{FF2B5EF4-FFF2-40B4-BE49-F238E27FC236}">
                <a16:creationId xmlns:a16="http://schemas.microsoft.com/office/drawing/2014/main" id="{73C49FC4-9249-4FB2-94CF-0E0023914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237B22-4947-4010-AC65-76514762615E}"/>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345540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BCCE8-7B19-48D2-9F05-9837DD39E0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30A461-B971-4696-AB11-E2E7422191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635D6F-B1AE-4654-AFD7-FC2C24CBC3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0B3B4E0-6328-4542-A1BC-C9465396E4CC}"/>
              </a:ext>
            </a:extLst>
          </p:cNvPr>
          <p:cNvSpPr>
            <a:spLocks noGrp="1"/>
          </p:cNvSpPr>
          <p:nvPr>
            <p:ph type="dt" sz="half" idx="10"/>
          </p:nvPr>
        </p:nvSpPr>
        <p:spPr/>
        <p:txBody>
          <a:bodyPr/>
          <a:lstStyle/>
          <a:p>
            <a:fld id="{1492EB96-E7D9-4097-859C-7C05B4B58A45}" type="datetimeFigureOut">
              <a:rPr lang="en-US" smtClean="0"/>
              <a:t>3/5/2021</a:t>
            </a:fld>
            <a:endParaRPr lang="en-US"/>
          </a:p>
        </p:txBody>
      </p:sp>
      <p:sp>
        <p:nvSpPr>
          <p:cNvPr id="6" name="Footer Placeholder 5">
            <a:extLst>
              <a:ext uri="{FF2B5EF4-FFF2-40B4-BE49-F238E27FC236}">
                <a16:creationId xmlns:a16="http://schemas.microsoft.com/office/drawing/2014/main" id="{0AA1FABC-B5C2-4753-9EE8-98B73762D3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A5DF44-47A7-40BC-AF08-1F1D3ACD7E71}"/>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407003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67C24F-46A4-410B-9D40-8AAAFD3519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0A51C2-FBF5-46AC-BCFF-7921FCAF92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7AD887-FD83-4AC0-A8CE-F1F99CC3C5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2EB96-E7D9-4097-859C-7C05B4B58A45}" type="datetimeFigureOut">
              <a:rPr lang="en-US" smtClean="0"/>
              <a:t>3/5/2021</a:t>
            </a:fld>
            <a:endParaRPr lang="en-US"/>
          </a:p>
        </p:txBody>
      </p:sp>
      <p:sp>
        <p:nvSpPr>
          <p:cNvPr id="5" name="Footer Placeholder 4">
            <a:extLst>
              <a:ext uri="{FF2B5EF4-FFF2-40B4-BE49-F238E27FC236}">
                <a16:creationId xmlns:a16="http://schemas.microsoft.com/office/drawing/2014/main" id="{B79814DB-3D0F-46CA-8421-752B271DFD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8F528B4-B14A-45D7-8FC4-FEEDC103D6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CBCFE1-12F3-4EA3-B32B-73CEDD09F93B}" type="slidenum">
              <a:rPr lang="en-US" smtClean="0"/>
              <a:t>‹#›</a:t>
            </a:fld>
            <a:endParaRPr lang="en-US"/>
          </a:p>
        </p:txBody>
      </p:sp>
    </p:spTree>
    <p:extLst>
      <p:ext uri="{BB962C8B-B14F-4D97-AF65-F5344CB8AC3E}">
        <p14:creationId xmlns:p14="http://schemas.microsoft.com/office/powerpoint/2010/main" val="2530556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viewer.factiva.com/view/index?napc=2&amp;src=cr&amp;SA_FROM=GL&amp;an=J000000020210303eh330001g&amp;nldtl=t7I6i0J5u97P4i4vFr3W6rE1Mfwq4113%2FeY3h9kcNFa0lQhlNWOgrInTQluKRljNJDO3eW4z5lromwzSG9tILwh%20FXW6NmsDYKjJ3pM23nQKN3uTIJKSODuuI%20KXfERPif08Vf2tMmjjQruUPZxzYg%3D%3D%7C2&amp;CAT=a&amp;mod=newsletter_sidelink_desktop" TargetMode="External"/><Relationship Id="rId13" Type="http://schemas.openxmlformats.org/officeDocument/2006/relationships/hyperlink" Target="https://global.factiva.com/redir/default.aspx?P=nva&amp;EP=NL&amp;napc=2&amp;va=1&amp;inledid=13224576&amp;inlt=307&amp;v=1.0&amp;nlc=m7o34YnkhEynAYezxR3QcVPygnPNa8DoXRS9mbUuvcdnGPqFwPaTBR27NerQkdO1ulYfxU%2fu2Vo%3d%7c2&amp;nldtl=t7I6i0J5u97P4i4vFr3W6rE1Mfwq4113%2feY3h9kcNFa0lQhlNWOgrInTQluKRljNJDO3eW4z5lromwzSG9tILwh%2bFXW6NmsDYKjJ3pM23nQKN3uTIJKSODuuI%2bKXfERPif08Vf2tMmjjQruUPZxzYg%3d%3d%7c2&amp;mod=newsletter_pdf" TargetMode="External"/><Relationship Id="rId1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hyperlink" Target="https://viewer.factiva.com/view/index?napc=2&amp;src=cr&amp;SA_FROM=GL&amp;an=BON0000020210302eh32001jl&amp;nldtl=t7I6i0J5u97P4i4vFr3W6rE1Mfwq4113%2FeY3h9kcNFa0lQhlNWOgrInTQluKRljNJDO3eW4z5lromwzSG9tILwh%20FXW6NmsDYKjJ3pM23nQKN3uTIJKSODuuI%20KXfERPif08Vf2tMmjjQruUPZxzYg%3D%3D%7C2&amp;CAT=a&amp;mod=newsletter_sidelink_desktop" TargetMode="External"/><Relationship Id="rId12" Type="http://schemas.openxmlformats.org/officeDocument/2006/relationships/hyperlink" Target="https://viewer.factiva.com/view/index?napc=2&amp;src=cr&amp;SA_FROM=GL&amp;an=J000000020210227eh2r0001f&amp;nldtl=t7I6i0J5u97P4i4vFr3W6rE1Mfwq4113%2FeY3h9kcNFa0lQhlNWOgrInTQluKRljNJDO3eW4z5lromwzSG9tILwh%20FXW6NmsDYKjJ3pM23nQKN3uTIJKSODuuI%20KXfERPif08Vf2tMmjjQruUPZxzYg%3D%3D%7C2&amp;CAT=a&amp;mod=newsletter_sidelink_desktop" TargetMode="External"/><Relationship Id="rId17" Type="http://schemas.openxmlformats.org/officeDocument/2006/relationships/image" Target="../media/image4.png"/><Relationship Id="rId2" Type="http://schemas.openxmlformats.org/officeDocument/2006/relationships/notesSlide" Target="../notesSlides/notesSlide1.xml"/><Relationship Id="rId16"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1" Type="http://schemas.openxmlformats.org/officeDocument/2006/relationships/slideLayout" Target="../slideLayouts/slideLayout2.xml"/><Relationship Id="rId6" Type="http://schemas.openxmlformats.org/officeDocument/2006/relationships/hyperlink" Target="https://viewer.factiva.com/view/index?napc=2&amp;src=cr&amp;SA_FROM=GL&amp;an=MRKWC00020210302eh3200231&amp;nldtl=t7I6i0J5u97P4i4vFr3W6rE1Mfwq4113%2FeY3h9kcNFa0lQhlNWOgrInTQluKRljNJDO3eW4z5lromwzSG9tILwh%20FXW6NmsDYKjJ3pM23nQKN3uTIJKSODuuI%20KXfERPif08Vf2tMmjjQruUPZxzYg%3D%3D%7C2&amp;CAT=a&amp;mod=newsletter_sidelink_desktop" TargetMode="External"/><Relationship Id="rId11" Type="http://schemas.openxmlformats.org/officeDocument/2006/relationships/hyperlink" Target="https://global.factiva.com/redir/default.aspx?P=sa&amp;NS=53&amp;AID=9JOI000500&amp;f=g&amp;an=LBA0000020201208egc803m3d&amp;cat=a" TargetMode="External"/><Relationship Id="rId5" Type="http://schemas.openxmlformats.org/officeDocument/2006/relationships/hyperlink" Target="https://viewer.factiva.com/view/index?napc=2&amp;src=cr&amp;SA_FROM=GL&amp;an=AFPR000020210302eh3200fz1&amp;nldtl=t7I6i0J5u97P4i4vFr3W6rE1Mfwq4113%2FeY3h9kcNFa0lQhlNWOgrInTQluKRljNJDO3eW4z5lromwzSG9tILwh%20FXW6NmsDYKjJ3pM23nQKN3uTIJKSODuuI%20KXfERPif08Vf2tMmjjQruUPZxzYg%3D%3D%7C2&amp;CAT=a&amp;mod=newsletter_sidelink_desktop" TargetMode="External"/><Relationship Id="rId15" Type="http://schemas.openxmlformats.org/officeDocument/2006/relationships/hyperlink" Target="https://www.unicef.org/supply/covid-19-vaccine-market-dashboard" TargetMode="External"/><Relationship Id="rId10" Type="http://schemas.openxmlformats.org/officeDocument/2006/relationships/hyperlink" Target="https://viewer.factiva.com/view/index?napc=2&amp;src=cr&amp;SA_FROM=GL&amp;an=DJDN000020210303eh33002br&amp;nldtl=t7I6i0J5u97P4i4vFr3W6rE1Mfwq4113%2FeY3h9kcNFa0lQhlNWOgrInTQluKRljNJDO3eW4z5lromwzSG9tILwh%20FXW6NmsDYKjJ3pM23nQKN3uTIJKSODuuI%20KXfERPif08Vf2tMmjjQruUPZxzYg%3D%3D%7C2&amp;CAT=a&amp;mod=newsletter_sidelink_desktop" TargetMode="External"/><Relationship Id="rId4" Type="http://schemas.openxmlformats.org/officeDocument/2006/relationships/image" Target="../media/image2.png"/><Relationship Id="rId9" Type="http://schemas.openxmlformats.org/officeDocument/2006/relationships/hyperlink" Target="https://viewer.factiva.com/view/index?napc=2&amp;src=cr&amp;SA_FROM=GL&amp;an=LBA0000020210226eh2q001ba&amp;nldtl=t7I6i0J5u97P4i4vFr3W6rE1Mfwq4113%2FeY3h9kcNFa0lQhlNWOgrInTQluKRljNJDO3eW4z5lromwzSG9tILwh%20FXW6NmsDYKjJ3pM23nQKN3uTIJKSODuuI%20KXfERPif08Vf2tMmjjQruUPZxzYg%3D%3D%7C2&amp;CAT=a&amp;mod=newsletter_sidelink_desktop" TargetMode="External"/><Relationship Id="rId1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hyperlink" Target="https://viewer.factiva.com/view/index?napc=2&amp;src=cr&amp;SA_FROM=GL&amp;an=LBA0000020210302eh32021zx&amp;nldtl=t7I6i0J5u97P4i4vFr3W6rE1Mfwq4113%2FeY3h9kcNFa0lQhlNWOgrInTQluKRljNJDO3eW4z5lromwzSG9tILwh%20FXW6NmsDYKjJ3pM23nQKN3uTIJKSODuuI%20KXfERPif08Vf2tMmjjQruUPZxzYg%3D%3D%7C2&amp;CAT=a&amp;mod=newsletter_sidelink_desktop" TargetMode="External"/><Relationship Id="rId3" Type="http://schemas.openxmlformats.org/officeDocument/2006/relationships/image" Target="../media/image2.png"/><Relationship Id="rId7" Type="http://schemas.openxmlformats.org/officeDocument/2006/relationships/hyperlink" Target="https://viewer.factiva.com/view/?an=LBA0000020210301eh31012cl&amp;cat=A&amp;ep=NL&amp;napc=2&amp;mi=NL%3A13224576~NT%3AH&amp;nldtl=t7I6i0J5u97P4i4vFr3W6rE1Mfwq4113%2FeY3h9kcNFa0lQhlNWOgrInTQluKRljNJDO3eW4z5lromwzSG9tILwh%2BFXW6NmsDYKjJ3pM23nQKN3uTIJKSODuuI%2BKXfERPif08Vf2tMmjjQruUPZxzYg%3D%3D%7C2&amp;mod=newsletter_pdf&amp;f=g&amp;sa_from=GL&amp;p=sa&amp;fcpil=en" TargetMode="External"/><Relationship Id="rId12"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viewer.factiva.com/view/index?napc=2&amp;src=cr&amp;SA_FROM=GL&amp;an=LBA0000020210303eh3302df1&amp;nldtl=t7I6i0J5u97P4i4vFr3W6rE1Mfwq4113%2FeY3h9kcNFa0lQhlNWOgrInTQluKRljNJDO3eW4z5lromwzSG9tILwh%20FXW6NmsDYKjJ3pM23nQKN3uTIJKSODuuI%20KXfERPif08Vf2tMmjjQruUPZxzYg%3D%3D%7C2&amp;CAT=a&amp;mod=newsletter_sidelink_desktop" TargetMode="External"/><Relationship Id="rId11" Type="http://schemas.openxmlformats.org/officeDocument/2006/relationships/hyperlink" Target="https://viewer.factiva.com/view/index?napc=2&amp;src=cr&amp;SA_FROM=GL&amp;an=LBA0000020210301eh3104eke&amp;nldtl=t7I6i0J5u97P4i4vFr3W6rE1Mfwq4113%2FeY3h9kcNFa0lQhlNWOgrInTQluKRljNJDO3eW4z5lromwzSG9tILwh%20FXW6NmsDYKjJ3pM23nQKN3uTIJKSODuuI%20KXfERPif08Vf2tMmjjQruUPZxzYg%3D%3D%7C2&amp;CAT=a&amp;mod=newsletter_sidelink_desktop" TargetMode="External"/><Relationship Id="rId5" Type="http://schemas.openxmlformats.org/officeDocument/2006/relationships/hyperlink" Target="https://viewer.factiva.com/view/index?napc=2&amp;src=cr&amp;SA_FROM=GL&amp;an=MRKWC00020210227eh2r0012x&amp;nldtl=t7I6i0J5u97P4i4vFr3W6rE1Mfwq4113%2FeY3h9kcNFa0lQhlNWOgrInTQluKRljNJDO3eW4z5lromwzSG9tILwh%20FXW6NmsDYKjJ3pM23nQKN3uTIJKSODuuI%20KXfERPif08Vf2tMmjjQruUPZxzYg%3D%3D%7C2&amp;CAT=a&amp;mod=newsletter_sidelink_desktop" TargetMode="External"/><Relationship Id="rId10" Type="http://schemas.openxmlformats.org/officeDocument/2006/relationships/hyperlink" Target="https://viewer.factiva.com/view/index?napc=2&amp;src=cr&amp;SA_FROM=GL&amp;an=LBA0000020210226eh2q03hrt&amp;nldtl=t7I6i0J5u97P4i4vFr3W6rE1Mfwq4113%2FeY3h9kcNFa0lQhlNWOgrInTQluKRljNJDO3eW4z5lromwzSG9tILwh%20FXW6NmsDYKjJ3pM23nQKN3uTIJKSODuuI%20KXfERPif08Vf2tMmjjQruUPZxzYg%3D%3D%7C2&amp;CAT=a&amp;mod=newsletter_sidelink_desktop" TargetMode="External"/><Relationship Id="rId4" Type="http://schemas.openxmlformats.org/officeDocument/2006/relationships/image" Target="../media/image3.jpeg"/><Relationship Id="rId9" Type="http://schemas.openxmlformats.org/officeDocument/2006/relationships/hyperlink" Target="https://viewer.factiva.com/view/index?napc=2&amp;src=cr&amp;SA_FROM=GL&amp;an=LBA0000020210303eh33021rl&amp;nldtl=t7I6i0J5u97P4i4vFr3W6rE1Mfwq4113%2FeY3h9kcNFa0lQhlNWOgrInTQluKRljNJDO3eW4z5lromwzSG9tILwh%20FXW6NmsDYKjJ3pM23nQKN3uTIJKSODuuI%20KXfERPif08Vf2tMmjjQruUPZxzYg%3D%3D%7C2&amp;CAT=a&amp;mod=newsletter_sidelink_desktop"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7.png"/><Relationship Id="rId7"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unicef.org/supply/covid-19-vaccine-market-dashboard" TargetMode="External"/><Relationship Id="rId5" Type="http://schemas.openxmlformats.org/officeDocument/2006/relationships/image" Target="../media/image3.jpeg"/><Relationship Id="rId4" Type="http://schemas.openxmlformats.org/officeDocument/2006/relationships/image" Target="../media/image2.png"/><Relationship Id="rId9" Type="http://schemas.openxmlformats.org/officeDocument/2006/relationships/image" Target="../media/image9.emf"/></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4" Type="http://schemas.openxmlformats.org/officeDocument/2006/relationships/hyperlink" Target="https://www.bloomberg.com/graphics/covid-vaccine-tracker-global-distribu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3603257-C246-4D3D-B0F6-2D6E0FD83C9E}"/>
              </a:ext>
            </a:extLst>
          </p:cNvPr>
          <p:cNvPicPr>
            <a:picLocks noChangeAspect="1"/>
          </p:cNvPicPr>
          <p:nvPr/>
        </p:nvPicPr>
        <p:blipFill>
          <a:blip r:embed="rId3"/>
          <a:stretch>
            <a:fillRect/>
          </a:stretch>
        </p:blipFill>
        <p:spPr>
          <a:xfrm>
            <a:off x="5888014" y="2919845"/>
            <a:ext cx="6113474" cy="3578943"/>
          </a:xfrm>
          <a:prstGeom prst="rect">
            <a:avLst/>
          </a:prstGeom>
        </p:spPr>
      </p:pic>
      <p:sp>
        <p:nvSpPr>
          <p:cNvPr id="25" name="Rectangle 24">
            <a:extLst>
              <a:ext uri="{FF2B5EF4-FFF2-40B4-BE49-F238E27FC236}">
                <a16:creationId xmlns:a16="http://schemas.microsoft.com/office/drawing/2014/main" id="{43E14831-49BA-4BCD-9BA3-266DD7328ED7}"/>
              </a:ext>
            </a:extLst>
          </p:cNvPr>
          <p:cNvSpPr/>
          <p:nvPr/>
        </p:nvSpPr>
        <p:spPr>
          <a:xfrm>
            <a:off x="170601" y="1435986"/>
            <a:ext cx="5512818" cy="4930947"/>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4"/>
          <a:stretch>
            <a:fillRect/>
          </a:stretch>
        </p:blipFill>
        <p:spPr>
          <a:xfrm>
            <a:off x="10830683" y="282139"/>
            <a:ext cx="1030758" cy="202716"/>
          </a:xfrm>
          <a:prstGeom prst="rect">
            <a:avLst/>
          </a:prstGeom>
        </p:spPr>
      </p:pic>
      <p:sp>
        <p:nvSpPr>
          <p:cNvPr id="53" name="Rectangle 52">
            <a:extLst>
              <a:ext uri="{FF2B5EF4-FFF2-40B4-BE49-F238E27FC236}">
                <a16:creationId xmlns:a16="http://schemas.microsoft.com/office/drawing/2014/main" id="{FDB4CA6C-802C-47BB-A975-19081C1D9C95}"/>
              </a:ext>
            </a:extLst>
          </p:cNvPr>
          <p:cNvSpPr/>
          <p:nvPr/>
        </p:nvSpPr>
        <p:spPr>
          <a:xfrm>
            <a:off x="5819775" y="896458"/>
            <a:ext cx="6290098" cy="586726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7FF72C5C-ED18-4010-9EFB-C4B0BB7289A6}"/>
              </a:ext>
            </a:extLst>
          </p:cNvPr>
          <p:cNvGrpSpPr/>
          <p:nvPr/>
        </p:nvGrpSpPr>
        <p:grpSpPr>
          <a:xfrm>
            <a:off x="8908340" y="620935"/>
            <a:ext cx="3192008" cy="371044"/>
            <a:chOff x="1375305" y="782299"/>
            <a:chExt cx="2079193" cy="289441"/>
          </a:xfrm>
        </p:grpSpPr>
        <p:sp>
          <p:nvSpPr>
            <p:cNvPr id="42" name="Rectangle: Diagonal Corners Rounded 41">
              <a:extLst>
                <a:ext uri="{FF2B5EF4-FFF2-40B4-BE49-F238E27FC236}">
                  <a16:creationId xmlns:a16="http://schemas.microsoft.com/office/drawing/2014/main" id="{E25291AD-BF11-4979-B036-759F08642B4C}"/>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43" name="TextBox 42">
              <a:extLst>
                <a:ext uri="{FF2B5EF4-FFF2-40B4-BE49-F238E27FC236}">
                  <a16:creationId xmlns:a16="http://schemas.microsoft.com/office/drawing/2014/main" id="{DD87D91F-B835-4E1B-A398-179AD6731DCF}"/>
                </a:ext>
              </a:extLst>
            </p:cNvPr>
            <p:cNvSpPr txBox="1"/>
            <p:nvPr/>
          </p:nvSpPr>
          <p:spPr>
            <a:xfrm>
              <a:off x="1403862" y="796213"/>
              <a:ext cx="2050636" cy="216079"/>
            </a:xfrm>
            <a:prstGeom prst="rect">
              <a:avLst/>
            </a:prstGeom>
            <a:noFill/>
          </p:spPr>
          <p:txBody>
            <a:bodyPr wrap="square" rtlCol="0">
              <a:spAutoFit/>
            </a:bodyPr>
            <a:lstStyle/>
            <a:p>
              <a:pPr algn="ctr"/>
              <a:r>
                <a:rPr lang="en-US" sz="1200" b="1">
                  <a:solidFill>
                    <a:schemeClr val="bg1"/>
                  </a:solidFill>
                  <a:latin typeface="Trebuchet MS" panose="020B0603020202020204" pitchFamily="34" charset="0"/>
                </a:rPr>
                <a:t>Covid-19 Vaccines Global Orders</a:t>
              </a:r>
            </a:p>
          </p:txBody>
        </p:sp>
      </p:grpSp>
      <p:sp>
        <p:nvSpPr>
          <p:cNvPr id="45" name="Rectangle 44">
            <a:extLst>
              <a:ext uri="{FF2B5EF4-FFF2-40B4-BE49-F238E27FC236}">
                <a16:creationId xmlns:a16="http://schemas.microsoft.com/office/drawing/2014/main" id="{3D77F5CA-5514-453D-BE24-19E1FC64DCB8}"/>
              </a:ext>
            </a:extLst>
          </p:cNvPr>
          <p:cNvSpPr/>
          <p:nvPr/>
        </p:nvSpPr>
        <p:spPr>
          <a:xfrm>
            <a:off x="102161" y="883488"/>
            <a:ext cx="5629139" cy="5875449"/>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F797864-255A-400A-92BA-A349C7F101CA}"/>
              </a:ext>
            </a:extLst>
          </p:cNvPr>
          <p:cNvSpPr/>
          <p:nvPr/>
        </p:nvSpPr>
        <p:spPr>
          <a:xfrm>
            <a:off x="123522" y="1133356"/>
            <a:ext cx="5676016" cy="5763116"/>
          </a:xfrm>
          <a:prstGeom prst="rect">
            <a:avLst/>
          </a:prstGeom>
          <a:noFill/>
        </p:spPr>
        <p:txBody>
          <a:bodyPr wrap="square">
            <a:spAutoFit/>
          </a:bodyPr>
          <a:lstStyle/>
          <a:p>
            <a:pPr>
              <a:spcBef>
                <a:spcPts val="300"/>
              </a:spcBef>
            </a:pPr>
            <a:r>
              <a:rPr lang="en-US" sz="800" b="1" dirty="0">
                <a:latin typeface="Trebuchet MS" panose="020B0603020202020204" pitchFamily="34" charset="0"/>
              </a:rPr>
              <a:t>Latest global press releases as at 03-04-2021</a:t>
            </a:r>
          </a:p>
          <a:p>
            <a:r>
              <a:rPr lang="en-US" sz="800" dirty="0">
                <a:latin typeface="Trebuchet MS" panose="020B0603020202020204" pitchFamily="34" charset="0"/>
              </a:rPr>
              <a:t>Below is a consolidation of the main media headlines regarding Covid-19 Vaccine development and distribution. </a:t>
            </a:r>
          </a:p>
          <a:p>
            <a:pPr>
              <a:spcBef>
                <a:spcPts val="300"/>
              </a:spcBef>
            </a:pPr>
            <a:r>
              <a:rPr lang="en-US" sz="1000" b="1" dirty="0" err="1">
                <a:hlinkClick r:id="rId5"/>
              </a:rPr>
              <a:t>Covax</a:t>
            </a:r>
            <a:r>
              <a:rPr lang="en-US" sz="1000" b="1" dirty="0">
                <a:hlinkClick r:id="rId5"/>
              </a:rPr>
              <a:t> details rollout of 238 million vaccine doses</a:t>
            </a:r>
            <a:endParaRPr lang="en-US" sz="1000" b="1" dirty="0"/>
          </a:p>
          <a:p>
            <a:r>
              <a:rPr lang="en-US" sz="800" dirty="0" err="1">
                <a:latin typeface="Trebuchet MS" panose="020B0603020202020204" pitchFamily="34" charset="0"/>
              </a:rPr>
              <a:t>Agence</a:t>
            </a:r>
            <a:r>
              <a:rPr lang="en-US" sz="800" dirty="0">
                <a:latin typeface="Trebuchet MS" panose="020B0603020202020204" pitchFamily="34" charset="0"/>
              </a:rPr>
              <a:t> France Presse – 03-02-2021</a:t>
            </a:r>
          </a:p>
          <a:p>
            <a:r>
              <a:rPr lang="en-US" sz="800" dirty="0"/>
              <a:t>Pakistan, Nigeria and Indonesia will be among the biggest recipients of free Covid-19 vaccines before June -- more than 10 million doses each – from the </a:t>
            </a:r>
            <a:r>
              <a:rPr lang="en-US" sz="800" dirty="0" err="1"/>
              <a:t>Covax</a:t>
            </a:r>
            <a:r>
              <a:rPr lang="en-US" sz="800" dirty="0"/>
              <a:t> scheme. Ghana, Ivory Coast, South Korea, India and Colombia have already received their first deliveries of vaccines through </a:t>
            </a:r>
            <a:r>
              <a:rPr lang="en-US" sz="800" dirty="0" err="1"/>
              <a:t>Covax</a:t>
            </a:r>
            <a:r>
              <a:rPr lang="en-US" sz="800" dirty="0"/>
              <a:t>. Nigeria, Angola, Cambodia all received their first vaccine doses via </a:t>
            </a:r>
            <a:r>
              <a:rPr lang="en-US" sz="800" dirty="0" err="1"/>
              <a:t>Covax</a:t>
            </a:r>
            <a:r>
              <a:rPr lang="en-US" sz="800" dirty="0"/>
              <a:t> this week, with the DR Congo also scheduled for a delivery</a:t>
            </a:r>
          </a:p>
          <a:p>
            <a:r>
              <a:rPr lang="en-US" sz="1000" b="1" dirty="0">
                <a:hlinkClick r:id="rId6"/>
              </a:rPr>
              <a:t>Single dose of AstraZeneca or Pfizer COVID-19 vaccine cuts hospitalization risk by more than 80%</a:t>
            </a:r>
            <a:endParaRPr lang="en-US" sz="1000" b="1" dirty="0"/>
          </a:p>
          <a:p>
            <a:r>
              <a:rPr lang="en-US" sz="800" dirty="0">
                <a:latin typeface="Trebuchet MS" panose="020B0603020202020204" pitchFamily="34" charset="0"/>
              </a:rPr>
              <a:t>MarketWatch – 02-24-2021</a:t>
            </a:r>
          </a:p>
          <a:p>
            <a:r>
              <a:rPr lang="en-US" sz="800" dirty="0"/>
              <a:t>A single dose of either the AstraZeneca–Oxford vaccine or the Pfizer–</a:t>
            </a:r>
            <a:r>
              <a:rPr lang="en-US" sz="800" dirty="0" err="1"/>
              <a:t>BioNTech</a:t>
            </a:r>
            <a:r>
              <a:rPr lang="en-US" sz="800" dirty="0"/>
              <a:t> COVID-19 shot cuts the risk of hospital admission among older adults by more than 80% percent, Public Health England (PHE) said, citing a preprint study. The new data should also help allay concerns in some European countries, including France, Germany and Italy, which recommended that the vaccine developed by AstraZeneca with the University of Oxford should not be used for people over 65.</a:t>
            </a:r>
          </a:p>
          <a:p>
            <a:r>
              <a:rPr lang="en-US" sz="1000" b="1" dirty="0">
                <a:hlinkClick r:id="rId7"/>
              </a:rPr>
              <a:t>Merck Will Help Make J&amp;J's Covid-19 Vaccine</a:t>
            </a:r>
            <a:endParaRPr lang="en-US" sz="1000" b="1" dirty="0"/>
          </a:p>
          <a:p>
            <a:r>
              <a:rPr lang="en-US" sz="800" dirty="0" err="1">
                <a:latin typeface="Trebuchet MS" panose="020B0603020202020204" pitchFamily="34" charset="0"/>
              </a:rPr>
              <a:t>Barrons</a:t>
            </a:r>
            <a:r>
              <a:rPr lang="en-US" sz="800" dirty="0">
                <a:latin typeface="Trebuchet MS" panose="020B0603020202020204" pitchFamily="34" charset="0"/>
              </a:rPr>
              <a:t> – 03-02-2021</a:t>
            </a:r>
          </a:p>
          <a:p>
            <a:r>
              <a:rPr lang="en-US" sz="800" dirty="0"/>
              <a:t>The White House has arranged a deal by which Merck will chip in to help competitor Johnson &amp; Johnson manufacture doses of its Covid-19 vaccine. Merck will use one of its U.S. facilities for filling vials with the Johnson &amp; Johnson vaccine, a process known as "fit and finish." It will use another to actually manufacture vaccine doses. </a:t>
            </a:r>
          </a:p>
          <a:p>
            <a:r>
              <a:rPr lang="en-US" sz="1000" b="1" dirty="0">
                <a:hlinkClick r:id="rId8"/>
              </a:rPr>
              <a:t>Brazil Virus Variant Overwhelms Region</a:t>
            </a:r>
            <a:endParaRPr lang="en-US" sz="1000" b="1" dirty="0"/>
          </a:p>
          <a:p>
            <a:r>
              <a:rPr lang="en-US" sz="800" dirty="0">
                <a:latin typeface="Trebuchet MS" panose="020B0603020202020204" pitchFamily="34" charset="0"/>
              </a:rPr>
              <a:t>Dow Jones Newswires – 02-23-2021</a:t>
            </a:r>
          </a:p>
          <a:p>
            <a:r>
              <a:rPr lang="en-US" sz="800" dirty="0"/>
              <a:t>Brazil's daily death toll from the disease rose to its highest level yet this week, pushing the country's total number of Covid-19 fatalities past a quarter of a million. Neighbor Peru is struggling to curb a second wave of infections. The new variant, known as P.1, is 1.4 to 2.2 times more contagious than versions of the virus previously found in Brazil.</a:t>
            </a:r>
          </a:p>
          <a:p>
            <a:r>
              <a:rPr lang="en-US" sz="1000" b="1" dirty="0">
                <a:hlinkClick r:id="rId9"/>
              </a:rPr>
              <a:t>Brazil to buy 20 million COVID-19 vaccines from India's Bharat Biotech</a:t>
            </a:r>
            <a:endParaRPr lang="en-US" sz="1000" b="1" dirty="0"/>
          </a:p>
          <a:p>
            <a:r>
              <a:rPr lang="en-US" sz="800" dirty="0">
                <a:latin typeface="Trebuchet MS" panose="020B0603020202020204" pitchFamily="34" charset="0"/>
              </a:rPr>
              <a:t>Reuters – 02-25-2021</a:t>
            </a:r>
          </a:p>
          <a:p>
            <a:r>
              <a:rPr lang="en-US" sz="800" dirty="0"/>
              <a:t>Brazil's Health Ministry on Thursday signed a contract to purchase 20 million doses of </a:t>
            </a:r>
            <a:r>
              <a:rPr lang="en-US" sz="800" dirty="0" err="1"/>
              <a:t>Covaxin</a:t>
            </a:r>
            <a:r>
              <a:rPr lang="en-US" sz="800" dirty="0"/>
              <a:t>, the COVID-19 vaccine made by India's Bharat Biotech, for delivery between March and May. The deal is worth 1.6 billion reais ($290,000). To speed up the buying of vaccines, Brazil published new rules last week dispensing with the bidding process.</a:t>
            </a:r>
          </a:p>
          <a:p>
            <a:r>
              <a:rPr lang="en-US" sz="1000" b="1" dirty="0">
                <a:hlinkClick r:id="rId10"/>
              </a:rPr>
              <a:t>mRNA Covid-19 Vaccines Are Fast to Make, but Hard to Scale</a:t>
            </a:r>
            <a:r>
              <a:rPr lang="en-US" sz="1000" b="1" dirty="0">
                <a:hlinkClick r:id="rId11">
                  <a:extLst>
                    <a:ext uri="{A12FA001-AC4F-418D-AE19-62706E023703}">
                      <ahyp:hlinkClr xmlns:ahyp="http://schemas.microsoft.com/office/drawing/2018/hyperlinkcolor" val="tx"/>
                    </a:ext>
                  </a:extLst>
                </a:hlinkClick>
              </a:rPr>
              <a:t> </a:t>
            </a:r>
            <a:endParaRPr lang="en-US" sz="1000" b="1" dirty="0"/>
          </a:p>
          <a:p>
            <a:r>
              <a:rPr lang="en-US" sz="800" dirty="0">
                <a:latin typeface="Trebuchet MS" panose="020B0603020202020204" pitchFamily="34" charset="0"/>
              </a:rPr>
              <a:t>Dow Jones Institutional News – 02-24-2021</a:t>
            </a:r>
          </a:p>
          <a:p>
            <a:r>
              <a:rPr lang="en-US" sz="800" dirty="0"/>
              <a:t>Pfizer Inc. and partner </a:t>
            </a:r>
            <a:r>
              <a:rPr lang="en-US" sz="800" dirty="0" err="1"/>
              <a:t>BioNTech</a:t>
            </a:r>
            <a:r>
              <a:rPr lang="en-US" sz="800" dirty="0"/>
              <a:t> SE did the unimaginable when they developed a Covid-19 vaccine in less than a year. Previously, the quickest vaccine development program was the four years it took to make the mumps vaccine, licensed in 1967. A big reason for the speedy success: a new gene-based technology involving messenger RNA, the molecules that carry genetic instructions. Yet that technology has also complicated manufacturing, forcing companies to redo how shots get made.</a:t>
            </a:r>
          </a:p>
          <a:p>
            <a:r>
              <a:rPr lang="en-US" sz="1000" b="1" dirty="0">
                <a:hlinkClick r:id="rId12"/>
              </a:rPr>
              <a:t>Vaccine 'Passports' Raise Logistical, Ethical Concerns</a:t>
            </a:r>
            <a:endParaRPr lang="en-US" sz="1000" b="1" dirty="0"/>
          </a:p>
          <a:p>
            <a:r>
              <a:rPr lang="en-US" sz="800" dirty="0">
                <a:latin typeface="Trebuchet MS" panose="020B0603020202020204" pitchFamily="34" charset="0"/>
              </a:rPr>
              <a:t>Wall Street Journal – 02-27-2021</a:t>
            </a:r>
          </a:p>
          <a:p>
            <a:r>
              <a:rPr lang="en-US" sz="800" dirty="0"/>
              <a:t>Governments world-wide are looking at ways for people to prove they are inoculated against the coronavirus, raising logistical and ethical concerns about whether others will be excluded from daily life..</a:t>
            </a:r>
          </a:p>
          <a:p>
            <a:endParaRPr lang="en-US" sz="800" dirty="0">
              <a:latin typeface="Trebuchet MS" panose="020B0603020202020204" pitchFamily="34" charset="0"/>
            </a:endParaRPr>
          </a:p>
          <a:p>
            <a:r>
              <a:rPr lang="en-US" sz="800" dirty="0">
                <a:latin typeface="Trebuchet MS" panose="020B0603020202020204" pitchFamily="34" charset="0"/>
              </a:rPr>
              <a:t>Note the news articles above are housed within Factiva, a news database and service subscription provided by the WB Library. Accessing them requires a simple one-time registration. Additionally, the full collection of all the relevant news articles from last week can be found </a:t>
            </a:r>
            <a:r>
              <a:rPr lang="en-US" sz="800" dirty="0">
                <a:latin typeface="Trebuchet MS" panose="020B0603020202020204" pitchFamily="34" charset="0"/>
                <a:hlinkClick r:id="rId13"/>
              </a:rPr>
              <a:t>here</a:t>
            </a:r>
            <a:r>
              <a:rPr lang="en-US" sz="800" dirty="0">
                <a:latin typeface="Trebuchet MS" panose="020B0603020202020204" pitchFamily="34" charset="0"/>
              </a:rPr>
              <a:t>.</a:t>
            </a:r>
          </a:p>
        </p:txBody>
      </p:sp>
      <p:grpSp>
        <p:nvGrpSpPr>
          <p:cNvPr id="22" name="Group 21">
            <a:extLst>
              <a:ext uri="{FF2B5EF4-FFF2-40B4-BE49-F238E27FC236}">
                <a16:creationId xmlns:a16="http://schemas.microsoft.com/office/drawing/2014/main" id="{575B1493-29E0-4B8B-913E-71F440A46B2A}"/>
              </a:ext>
            </a:extLst>
          </p:cNvPr>
          <p:cNvGrpSpPr/>
          <p:nvPr/>
        </p:nvGrpSpPr>
        <p:grpSpPr>
          <a:xfrm>
            <a:off x="170602" y="80645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61610"/>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Media Headlines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267B79A1-CD61-4A58-A25B-EBAF86A63690}"/>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a:t>
            </a:r>
            <a:r>
              <a:rPr lang="en-US" sz="1400">
                <a:latin typeface="Trebuchet MS" panose="020B0603020202020204" pitchFamily="34" charset="0"/>
              </a:rPr>
              <a:t>of</a:t>
            </a:r>
            <a:r>
              <a:rPr lang="en-US" sz="1400" dirty="0">
                <a:latin typeface="Trebuchet MS" panose="020B0603020202020204" pitchFamily="34" charset="0"/>
              </a:rPr>
              <a:t> 4 March 2021</a:t>
            </a:r>
          </a:p>
        </p:txBody>
      </p:sp>
      <p:sp>
        <p:nvSpPr>
          <p:cNvPr id="27" name="Rectangle 26">
            <a:extLst>
              <a:ext uri="{FF2B5EF4-FFF2-40B4-BE49-F238E27FC236}">
                <a16:creationId xmlns:a16="http://schemas.microsoft.com/office/drawing/2014/main" id="{47D8ACEC-6523-433D-B6C3-0C93CAC72810}"/>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sp>
        <p:nvSpPr>
          <p:cNvPr id="28" name="Rectangle 27">
            <a:extLst>
              <a:ext uri="{FF2B5EF4-FFF2-40B4-BE49-F238E27FC236}">
                <a16:creationId xmlns:a16="http://schemas.microsoft.com/office/drawing/2014/main" id="{7C4E3472-9D8B-4ACB-89B2-76B75B43ED85}"/>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pic>
        <p:nvPicPr>
          <p:cNvPr id="29" name="Picture 28">
            <a:extLst>
              <a:ext uri="{FF2B5EF4-FFF2-40B4-BE49-F238E27FC236}">
                <a16:creationId xmlns:a16="http://schemas.microsoft.com/office/drawing/2014/main" id="{604CBA60-33FE-4896-9FA5-5175551FEF3B}"/>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sp>
        <p:nvSpPr>
          <p:cNvPr id="30" name="Rectangle 29">
            <a:extLst>
              <a:ext uri="{FF2B5EF4-FFF2-40B4-BE49-F238E27FC236}">
                <a16:creationId xmlns:a16="http://schemas.microsoft.com/office/drawing/2014/main" id="{B271B18A-C9AD-4B77-9CEC-1AFE3F3E4E16}"/>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5" name="Rectangle 4">
            <a:extLst>
              <a:ext uri="{FF2B5EF4-FFF2-40B4-BE49-F238E27FC236}">
                <a16:creationId xmlns:a16="http://schemas.microsoft.com/office/drawing/2014/main" id="{468AB19B-4D99-4A14-8E7D-A9EA2CF0322E}"/>
              </a:ext>
            </a:extLst>
          </p:cNvPr>
          <p:cNvSpPr/>
          <p:nvPr/>
        </p:nvSpPr>
        <p:spPr>
          <a:xfrm>
            <a:off x="6055471" y="1102306"/>
            <a:ext cx="6096000" cy="400110"/>
          </a:xfrm>
          <a:prstGeom prst="rect">
            <a:avLst/>
          </a:prstGeom>
        </p:spPr>
        <p:txBody>
          <a:bodyPr>
            <a:spAutoFit/>
          </a:bodyPr>
          <a:lstStyle/>
          <a:p>
            <a:pPr>
              <a:spcBef>
                <a:spcPts val="300"/>
              </a:spcBef>
            </a:pPr>
            <a:r>
              <a:rPr lang="en-US" sz="1000" dirty="0">
                <a:latin typeface="Trebuchet MS" panose="020B0603020202020204" pitchFamily="34" charset="0"/>
              </a:rPr>
              <a:t>Pricing data is drawn from the </a:t>
            </a:r>
            <a:r>
              <a:rPr lang="en-US" sz="1000" dirty="0">
                <a:latin typeface="Trebuchet MS" panose="020B0603020202020204" pitchFamily="34" charset="0"/>
                <a:hlinkClick r:id="rId15"/>
              </a:rPr>
              <a:t>UNICEF COVID-19 Vaccine Market Dashboard </a:t>
            </a:r>
            <a:r>
              <a:rPr lang="en-US" sz="1000" dirty="0">
                <a:latin typeface="Trebuchet MS" panose="020B0603020202020204" pitchFamily="34" charset="0"/>
              </a:rPr>
              <a:t> with additional data included where available. This charts below reflect data as at 03-04-2020.</a:t>
            </a:r>
            <a:endParaRPr lang="en-US" sz="1000" dirty="0">
              <a:hlinkClick r:id="rId16">
                <a:extLst>
                  <a:ext uri="{A12FA001-AC4F-418D-AE19-62706E023703}">
                    <ahyp:hlinkClr xmlns:ahyp="http://schemas.microsoft.com/office/drawing/2018/hyperlinkcolor" val="tx"/>
                  </a:ext>
                </a:extLst>
              </a:hlinkClick>
            </a:endParaRPr>
          </a:p>
        </p:txBody>
      </p:sp>
      <p:grpSp>
        <p:nvGrpSpPr>
          <p:cNvPr id="14" name="Group 13">
            <a:extLst>
              <a:ext uri="{FF2B5EF4-FFF2-40B4-BE49-F238E27FC236}">
                <a16:creationId xmlns:a16="http://schemas.microsoft.com/office/drawing/2014/main" id="{4FE6E46D-AE7C-4121-B8DE-A61DE0EB4C7F}"/>
              </a:ext>
            </a:extLst>
          </p:cNvPr>
          <p:cNvGrpSpPr/>
          <p:nvPr/>
        </p:nvGrpSpPr>
        <p:grpSpPr>
          <a:xfrm>
            <a:off x="10016067" y="1708265"/>
            <a:ext cx="1875753" cy="2891716"/>
            <a:chOff x="4968142" y="1661007"/>
            <a:chExt cx="2255715" cy="4295050"/>
          </a:xfrm>
        </p:grpSpPr>
        <p:pic>
          <p:nvPicPr>
            <p:cNvPr id="13" name="Picture 12">
              <a:extLst>
                <a:ext uri="{FF2B5EF4-FFF2-40B4-BE49-F238E27FC236}">
                  <a16:creationId xmlns:a16="http://schemas.microsoft.com/office/drawing/2014/main" id="{251FFCB3-BB02-48CB-8D52-5720342226C9}"/>
                </a:ext>
              </a:extLst>
            </p:cNvPr>
            <p:cNvPicPr>
              <a:picLocks noChangeAspect="1"/>
            </p:cNvPicPr>
            <p:nvPr/>
          </p:nvPicPr>
          <p:blipFill>
            <a:blip r:embed="rId17"/>
            <a:stretch>
              <a:fillRect/>
            </a:stretch>
          </p:blipFill>
          <p:spPr>
            <a:xfrm>
              <a:off x="4996749" y="4866303"/>
              <a:ext cx="1455546" cy="1089754"/>
            </a:xfrm>
            <a:prstGeom prst="rect">
              <a:avLst/>
            </a:prstGeom>
          </p:spPr>
        </p:pic>
        <p:pic>
          <p:nvPicPr>
            <p:cNvPr id="12" name="Picture 11">
              <a:extLst>
                <a:ext uri="{FF2B5EF4-FFF2-40B4-BE49-F238E27FC236}">
                  <a16:creationId xmlns:a16="http://schemas.microsoft.com/office/drawing/2014/main" id="{79F87FF9-D832-4398-9930-F3D2302F3D8B}"/>
                </a:ext>
              </a:extLst>
            </p:cNvPr>
            <p:cNvPicPr>
              <a:picLocks noChangeAspect="1"/>
            </p:cNvPicPr>
            <p:nvPr/>
          </p:nvPicPr>
          <p:blipFill>
            <a:blip r:embed="rId18"/>
            <a:stretch>
              <a:fillRect/>
            </a:stretch>
          </p:blipFill>
          <p:spPr>
            <a:xfrm>
              <a:off x="4968142" y="1661007"/>
              <a:ext cx="2255715" cy="3535986"/>
            </a:xfrm>
            <a:prstGeom prst="rect">
              <a:avLst/>
            </a:prstGeom>
          </p:spPr>
        </p:pic>
      </p:grpSp>
    </p:spTree>
    <p:extLst>
      <p:ext uri="{BB962C8B-B14F-4D97-AF65-F5344CB8AC3E}">
        <p14:creationId xmlns:p14="http://schemas.microsoft.com/office/powerpoint/2010/main" val="405147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43E14831-49BA-4BCD-9BA3-266DD7328ED7}"/>
              </a:ext>
            </a:extLst>
          </p:cNvPr>
          <p:cNvSpPr/>
          <p:nvPr/>
        </p:nvSpPr>
        <p:spPr>
          <a:xfrm>
            <a:off x="132269" y="1326580"/>
            <a:ext cx="3742406" cy="5256388"/>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3"/>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53" name="Rectangle 52">
            <a:extLst>
              <a:ext uri="{FF2B5EF4-FFF2-40B4-BE49-F238E27FC236}">
                <a16:creationId xmlns:a16="http://schemas.microsoft.com/office/drawing/2014/main" id="{FDB4CA6C-802C-47BB-A975-19081C1D9C95}"/>
              </a:ext>
            </a:extLst>
          </p:cNvPr>
          <p:cNvSpPr/>
          <p:nvPr/>
        </p:nvSpPr>
        <p:spPr>
          <a:xfrm>
            <a:off x="4018357" y="917241"/>
            <a:ext cx="8081992" cy="5889714"/>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7FF72C5C-ED18-4010-9EFB-C4B0BB7289A6}"/>
              </a:ext>
            </a:extLst>
          </p:cNvPr>
          <p:cNvGrpSpPr/>
          <p:nvPr/>
        </p:nvGrpSpPr>
        <p:grpSpPr>
          <a:xfrm>
            <a:off x="8908340" y="620935"/>
            <a:ext cx="3192008" cy="371044"/>
            <a:chOff x="1375305" y="782299"/>
            <a:chExt cx="2079193" cy="289441"/>
          </a:xfrm>
        </p:grpSpPr>
        <p:sp>
          <p:nvSpPr>
            <p:cNvPr id="42" name="Rectangle: Diagonal Corners Rounded 41">
              <a:extLst>
                <a:ext uri="{FF2B5EF4-FFF2-40B4-BE49-F238E27FC236}">
                  <a16:creationId xmlns:a16="http://schemas.microsoft.com/office/drawing/2014/main" id="{E25291AD-BF11-4979-B036-759F08642B4C}"/>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43" name="TextBox 42">
              <a:extLst>
                <a:ext uri="{FF2B5EF4-FFF2-40B4-BE49-F238E27FC236}">
                  <a16:creationId xmlns:a16="http://schemas.microsoft.com/office/drawing/2014/main" id="{DD87D91F-B835-4E1B-A398-179AD6731DCF}"/>
                </a:ext>
              </a:extLst>
            </p:cNvPr>
            <p:cNvSpPr txBox="1"/>
            <p:nvPr/>
          </p:nvSpPr>
          <p:spPr>
            <a:xfrm>
              <a:off x="1403862" y="796213"/>
              <a:ext cx="2050636" cy="216079"/>
            </a:xfrm>
            <a:prstGeom prst="rect">
              <a:avLst/>
            </a:prstGeom>
            <a:noFill/>
          </p:spPr>
          <p:txBody>
            <a:bodyPr wrap="square" rtlCol="0">
              <a:spAutoFit/>
            </a:bodyPr>
            <a:lstStyle/>
            <a:p>
              <a:pPr algn="ctr"/>
              <a:r>
                <a:rPr lang="en-US" sz="1200" b="1">
                  <a:solidFill>
                    <a:schemeClr val="bg1"/>
                  </a:solidFill>
                  <a:latin typeface="Trebuchet MS" panose="020B0603020202020204" pitchFamily="34" charset="0"/>
                </a:rPr>
                <a:t>Vaccine Regulatory Approvals</a:t>
              </a:r>
            </a:p>
          </p:txBody>
        </p:sp>
      </p:grpSp>
      <p:sp>
        <p:nvSpPr>
          <p:cNvPr id="45" name="Rectangle 44">
            <a:extLst>
              <a:ext uri="{FF2B5EF4-FFF2-40B4-BE49-F238E27FC236}">
                <a16:creationId xmlns:a16="http://schemas.microsoft.com/office/drawing/2014/main" id="{3D77F5CA-5514-453D-BE24-19E1FC64DCB8}"/>
              </a:ext>
            </a:extLst>
          </p:cNvPr>
          <p:cNvSpPr/>
          <p:nvPr/>
        </p:nvSpPr>
        <p:spPr>
          <a:xfrm>
            <a:off x="103694" y="910755"/>
            <a:ext cx="3835712" cy="5889709"/>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sp>
        <p:nvSpPr>
          <p:cNvPr id="21" name="Rectangle 20">
            <a:extLst>
              <a:ext uri="{FF2B5EF4-FFF2-40B4-BE49-F238E27FC236}">
                <a16:creationId xmlns:a16="http://schemas.microsoft.com/office/drawing/2014/main" id="{CF797864-255A-400A-92BA-A349C7F101CA}"/>
              </a:ext>
            </a:extLst>
          </p:cNvPr>
          <p:cNvSpPr/>
          <p:nvPr/>
        </p:nvSpPr>
        <p:spPr>
          <a:xfrm>
            <a:off x="58510" y="1135322"/>
            <a:ext cx="3917054" cy="5570756"/>
          </a:xfrm>
          <a:prstGeom prst="rect">
            <a:avLst/>
          </a:prstGeom>
          <a:noFill/>
        </p:spPr>
        <p:txBody>
          <a:bodyPr wrap="square">
            <a:spAutoFit/>
          </a:bodyPr>
          <a:lstStyle/>
          <a:p>
            <a:pPr>
              <a:spcBef>
                <a:spcPts val="300"/>
              </a:spcBef>
            </a:pPr>
            <a:r>
              <a:rPr lang="en-US" sz="800" b="1" dirty="0">
                <a:latin typeface="Trebuchet MS" panose="020B0603020202020204" pitchFamily="34" charset="0"/>
              </a:rPr>
              <a:t>Latest Regulatory approval news as at 03-04-2021</a:t>
            </a:r>
          </a:p>
          <a:p>
            <a:r>
              <a:rPr lang="en-US" sz="1000" b="1" dirty="0">
                <a:hlinkClick r:id="rId5"/>
              </a:rPr>
              <a:t>FDA authorizes the first single-dose COVID-19 vaccine</a:t>
            </a:r>
            <a:endParaRPr lang="en-US" sz="1000" b="1" dirty="0"/>
          </a:p>
          <a:p>
            <a:r>
              <a:rPr lang="en-US" sz="800" dirty="0" err="1">
                <a:latin typeface="Trebuchet MS" panose="020B0603020202020204" pitchFamily="34" charset="0"/>
              </a:rPr>
              <a:t>Marketwatch</a:t>
            </a:r>
            <a:r>
              <a:rPr lang="en-US" sz="800" dirty="0">
                <a:latin typeface="Trebuchet MS" panose="020B0603020202020204" pitchFamily="34" charset="0"/>
              </a:rPr>
              <a:t> – 03-01-2021</a:t>
            </a:r>
          </a:p>
          <a:p>
            <a:r>
              <a:rPr lang="en-US" sz="800" dirty="0"/>
              <a:t>The Food and Drug Administration on Saturday granted emergency authorization to Johnson &amp; Johnson’s COVID-19 vaccine, making it the third vaccine to become available to Americans during the pandemic and the first to only require one dose..</a:t>
            </a:r>
          </a:p>
          <a:p>
            <a:r>
              <a:rPr lang="en-US" sz="1000" b="1" dirty="0">
                <a:hlinkClick r:id="rId6"/>
              </a:rPr>
              <a:t>EU regulator not budging on vaccine dosage</a:t>
            </a:r>
            <a:endParaRPr lang="en-US" sz="1000" b="1" dirty="0"/>
          </a:p>
          <a:p>
            <a:r>
              <a:rPr lang="en-US" sz="800" dirty="0">
                <a:latin typeface="Trebuchet MS" panose="020B0603020202020204" pitchFamily="34" charset="0"/>
              </a:rPr>
              <a:t>Reuters – 03-03-2021</a:t>
            </a:r>
          </a:p>
          <a:p>
            <a:r>
              <a:rPr lang="en-US" sz="800" dirty="0"/>
              <a:t>The European Union drug regulator does not see enough evidence yet to recommend changes to the dosage regime for COVID-19 vaccines, despite pressure from EU states after positive data on the level of protection of a single shot.</a:t>
            </a:r>
          </a:p>
          <a:p>
            <a:r>
              <a:rPr lang="en-US" sz="1000" b="1" dirty="0">
                <a:hlinkClick r:id="rId7"/>
              </a:rPr>
              <a:t>EU audits Indian vaccine maker as AstraZeneca looks to boost supplies to the bloc</a:t>
            </a:r>
            <a:endParaRPr lang="en-US" sz="1000" b="1" dirty="0"/>
          </a:p>
          <a:p>
            <a:r>
              <a:rPr lang="en-US" sz="800" dirty="0">
                <a:latin typeface="Trebuchet MS" panose="020B0603020202020204" pitchFamily="34" charset="0"/>
              </a:rPr>
              <a:t>Reuters – 03-01-2021</a:t>
            </a:r>
          </a:p>
          <a:p>
            <a:r>
              <a:rPr lang="en-US" sz="800" dirty="0"/>
              <a:t>Europe's drug regulator is auditing the manufacturing site of the Serum Institute of India (SII), a necessary step before AstraZeneca's COVID-19 vaccine made there can be exported to the bloc.</a:t>
            </a:r>
          </a:p>
          <a:p>
            <a:r>
              <a:rPr lang="en-US" sz="1000" b="1" dirty="0">
                <a:hlinkClick r:id="rId8"/>
              </a:rPr>
              <a:t>EU, under pressure over vaccine rollouts, considers switch to emergency approvals</a:t>
            </a:r>
            <a:endParaRPr lang="en-US" sz="1000" b="1" dirty="0"/>
          </a:p>
          <a:p>
            <a:r>
              <a:rPr lang="en-US" sz="800" dirty="0">
                <a:latin typeface="Trebuchet MS" panose="020B0603020202020204" pitchFamily="34" charset="0"/>
              </a:rPr>
              <a:t>Reuters – 03-02-2021</a:t>
            </a:r>
          </a:p>
          <a:p>
            <a:r>
              <a:rPr lang="en-US" sz="800" dirty="0"/>
              <a:t>The European Commission said it was considering emergency approvals for COVID-19 vaccines as a faster alternative to more rigorous conditional marketing authorizations which have been used so far.</a:t>
            </a:r>
          </a:p>
          <a:p>
            <a:r>
              <a:rPr lang="en-US" sz="1000" b="1" dirty="0">
                <a:hlinkClick r:id="rId9"/>
              </a:rPr>
              <a:t>Bharat Biotech's COVID-19 shot 81% effective, Indian firm's interim data shows</a:t>
            </a:r>
            <a:endParaRPr lang="en-US" sz="1000" b="1" dirty="0"/>
          </a:p>
          <a:p>
            <a:r>
              <a:rPr lang="en-US" sz="800" dirty="0">
                <a:latin typeface="Trebuchet MS" panose="020B0603020202020204" pitchFamily="34" charset="0"/>
              </a:rPr>
              <a:t>Reuters – 03-03-2021</a:t>
            </a:r>
          </a:p>
          <a:p>
            <a:r>
              <a:rPr lang="en-US" sz="800" dirty="0"/>
              <a:t>Bharat Biotech's vaccine showed 81% efficacy in preventing symptomatic COVID-19 in an interim analysis of a late-stage trial in India. The positive result brightens prospects for sales overseas, with the vaccine, India's first successful homemade COVID-19 shot, already attracting interest from more than 40 countries, according to the firm..  </a:t>
            </a:r>
          </a:p>
          <a:p>
            <a:r>
              <a:rPr lang="en-US" sz="1000" b="1" dirty="0">
                <a:hlinkClick r:id="rId10"/>
              </a:rPr>
              <a:t>Philippines' Duterte signs indemnity bill for COVID-19 vaccine rollout</a:t>
            </a:r>
            <a:endParaRPr lang="en-US" sz="1000" b="1" dirty="0"/>
          </a:p>
          <a:p>
            <a:r>
              <a:rPr lang="en-US" sz="800" dirty="0">
                <a:latin typeface="Trebuchet MS" panose="020B0603020202020204" pitchFamily="34" charset="0"/>
              </a:rPr>
              <a:t>Reuters – 02-19-2021</a:t>
            </a:r>
          </a:p>
          <a:p>
            <a:r>
              <a:rPr lang="en-US" sz="800" dirty="0"/>
              <a:t> Philippines President Rodrigo Duterte on Friday signed into law a bill that gives indemnity to vaccine makers if their COVID-19 shots cause adverse side-effects, days before the country starts its lagging inoculation </a:t>
            </a:r>
            <a:r>
              <a:rPr lang="en-US" sz="800" dirty="0" err="1"/>
              <a:t>programme</a:t>
            </a:r>
            <a:r>
              <a:rPr lang="en-US" sz="800" dirty="0"/>
              <a:t>.</a:t>
            </a:r>
          </a:p>
          <a:p>
            <a:r>
              <a:rPr lang="en-US" sz="1000" b="1" dirty="0">
                <a:hlinkClick r:id="rId11"/>
              </a:rPr>
              <a:t>Novavax COVID-19 shot could be cleared for U.S. use by May </a:t>
            </a:r>
            <a:endParaRPr lang="en-US" sz="1000" b="1" dirty="0"/>
          </a:p>
          <a:p>
            <a:r>
              <a:rPr lang="en-US" sz="800" dirty="0">
                <a:latin typeface="Trebuchet MS" panose="020B0603020202020204" pitchFamily="34" charset="0"/>
              </a:rPr>
              <a:t>Reuters – 02-25-2021</a:t>
            </a:r>
          </a:p>
          <a:p>
            <a:r>
              <a:rPr lang="en-US" sz="800" dirty="0"/>
              <a:t>Novavax Inc's COVID-19 vaccine could be cleared for use in the United States as soon as May if U.S. regulators authorize it based on data from the company's British trial, which could be completed "in the coming weeks.</a:t>
            </a:r>
          </a:p>
          <a:p>
            <a:endParaRPr lang="en-US" sz="800" dirty="0"/>
          </a:p>
        </p:txBody>
      </p:sp>
      <p:grpSp>
        <p:nvGrpSpPr>
          <p:cNvPr id="22" name="Group 21">
            <a:extLst>
              <a:ext uri="{FF2B5EF4-FFF2-40B4-BE49-F238E27FC236}">
                <a16:creationId xmlns:a16="http://schemas.microsoft.com/office/drawing/2014/main" id="{575B1493-29E0-4B8B-913E-71F440A46B2A}"/>
              </a:ext>
            </a:extLst>
          </p:cNvPr>
          <p:cNvGrpSpPr/>
          <p:nvPr/>
        </p:nvGrpSpPr>
        <p:grpSpPr>
          <a:xfrm>
            <a:off x="171699" y="790970"/>
            <a:ext cx="3192008" cy="371044"/>
            <a:chOff x="1383433" y="631708"/>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83433" y="631708"/>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11990" y="645621"/>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Regulatory Approval Headlines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8297438E-9EE6-4FDB-A2BB-081E571A2B00}"/>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27" name="Rectangle 26">
            <a:extLst>
              <a:ext uri="{FF2B5EF4-FFF2-40B4-BE49-F238E27FC236}">
                <a16:creationId xmlns:a16="http://schemas.microsoft.com/office/drawing/2014/main" id="{E3D5291C-F586-435C-91DD-4B428FE73AD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a:t>
            </a:r>
            <a:r>
              <a:rPr lang="en-US" sz="1400">
                <a:latin typeface="Trebuchet MS" panose="020B0603020202020204" pitchFamily="34" charset="0"/>
              </a:rPr>
              <a:t>of</a:t>
            </a:r>
            <a:r>
              <a:rPr lang="en-US" sz="1400" dirty="0">
                <a:latin typeface="Trebuchet MS" panose="020B0603020202020204" pitchFamily="34" charset="0"/>
              </a:rPr>
              <a:t> 4 March 2021</a:t>
            </a:r>
          </a:p>
        </p:txBody>
      </p:sp>
      <p:pic>
        <p:nvPicPr>
          <p:cNvPr id="5" name="Picture 4">
            <a:extLst>
              <a:ext uri="{FF2B5EF4-FFF2-40B4-BE49-F238E27FC236}">
                <a16:creationId xmlns:a16="http://schemas.microsoft.com/office/drawing/2014/main" id="{524EE561-9F02-42D8-8D17-90A5DD0AD807}"/>
              </a:ext>
            </a:extLst>
          </p:cNvPr>
          <p:cNvPicPr>
            <a:picLocks noChangeAspect="1"/>
          </p:cNvPicPr>
          <p:nvPr/>
        </p:nvPicPr>
        <p:blipFill>
          <a:blip r:embed="rId12"/>
          <a:stretch>
            <a:fillRect/>
          </a:stretch>
        </p:blipFill>
        <p:spPr>
          <a:xfrm>
            <a:off x="4055401" y="1066603"/>
            <a:ext cx="7817776" cy="5639475"/>
          </a:xfrm>
          <a:prstGeom prst="rect">
            <a:avLst/>
          </a:prstGeom>
        </p:spPr>
      </p:pic>
    </p:spTree>
    <p:extLst>
      <p:ext uri="{BB962C8B-B14F-4D97-AF65-F5344CB8AC3E}">
        <p14:creationId xmlns:p14="http://schemas.microsoft.com/office/powerpoint/2010/main" val="2827922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9AA56233-8C55-445C-8EC0-2512BE56AC73}"/>
              </a:ext>
            </a:extLst>
          </p:cNvPr>
          <p:cNvPicPr>
            <a:picLocks noChangeAspect="1"/>
          </p:cNvPicPr>
          <p:nvPr/>
        </p:nvPicPr>
        <p:blipFill>
          <a:blip r:embed="rId3"/>
          <a:stretch>
            <a:fillRect/>
          </a:stretch>
        </p:blipFill>
        <p:spPr>
          <a:xfrm>
            <a:off x="0" y="2087163"/>
            <a:ext cx="4645555" cy="3603048"/>
          </a:xfrm>
          <a:prstGeom prst="rect">
            <a:avLst/>
          </a:prstGeom>
        </p:spPr>
      </p:pic>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4"/>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45" name="Rectangle 44">
            <a:extLst>
              <a:ext uri="{FF2B5EF4-FFF2-40B4-BE49-F238E27FC236}">
                <a16:creationId xmlns:a16="http://schemas.microsoft.com/office/drawing/2014/main" id="{3D77F5CA-5514-453D-BE24-19E1FC64DCB8}"/>
              </a:ext>
            </a:extLst>
          </p:cNvPr>
          <p:cNvSpPr/>
          <p:nvPr/>
        </p:nvSpPr>
        <p:spPr>
          <a:xfrm>
            <a:off x="102160" y="883488"/>
            <a:ext cx="11973723" cy="585390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grpSp>
        <p:nvGrpSpPr>
          <p:cNvPr id="22" name="Group 21">
            <a:extLst>
              <a:ext uri="{FF2B5EF4-FFF2-40B4-BE49-F238E27FC236}">
                <a16:creationId xmlns:a16="http://schemas.microsoft.com/office/drawing/2014/main" id="{575B1493-29E0-4B8B-913E-71F440A46B2A}"/>
              </a:ext>
            </a:extLst>
          </p:cNvPr>
          <p:cNvGrpSpPr/>
          <p:nvPr/>
        </p:nvGrpSpPr>
        <p:grpSpPr>
          <a:xfrm>
            <a:off x="170602" y="77576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Pricing</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F6384D5B-0F8D-4C57-82EB-37E472CD1F91}"/>
              </a:ext>
            </a:extLst>
          </p:cNvPr>
          <p:cNvSpPr/>
          <p:nvPr/>
        </p:nvSpPr>
        <p:spPr>
          <a:xfrm>
            <a:off x="249551" y="1382272"/>
            <a:ext cx="11361424" cy="938719"/>
          </a:xfrm>
          <a:prstGeom prst="rect">
            <a:avLst/>
          </a:prstGeom>
          <a:noFill/>
        </p:spPr>
        <p:txBody>
          <a:bodyPr wrap="square">
            <a:spAutoFit/>
          </a:bodyPr>
          <a:lstStyle/>
          <a:p>
            <a:pPr>
              <a:spcBef>
                <a:spcPts val="300"/>
              </a:spcBef>
            </a:pPr>
            <a:r>
              <a:rPr lang="en-US" sz="1000" b="1" dirty="0">
                <a:latin typeface="Trebuchet MS" panose="020B0603020202020204" pitchFamily="34" charset="0"/>
              </a:rPr>
              <a:t>Pricing data is drawn from the </a:t>
            </a:r>
            <a:r>
              <a:rPr lang="en-US" sz="1000" b="1" dirty="0">
                <a:latin typeface="Trebuchet MS" panose="020B0603020202020204" pitchFamily="34" charset="0"/>
                <a:hlinkClick r:id="rId6"/>
              </a:rPr>
              <a:t>UNICEF COVID-19 Vaccine Market Dashboard </a:t>
            </a:r>
            <a:r>
              <a:rPr lang="en-US" sz="1000" b="1" dirty="0">
                <a:latin typeface="Trebuchet MS" panose="020B0603020202020204" pitchFamily="34" charset="0"/>
              </a:rPr>
              <a:t> with additional data included where available. This data reflects publicly available pricing information as at 03-04-2020.</a:t>
            </a:r>
            <a:endParaRPr lang="en-US" sz="1000" dirty="0">
              <a:hlinkClick r:id="rId7">
                <a:extLst>
                  <a:ext uri="{A12FA001-AC4F-418D-AE19-62706E023703}">
                    <ahyp:hlinkClr xmlns:ahyp="http://schemas.microsoft.com/office/drawing/2018/hyperlinkcolor" val="tx"/>
                  </a:ext>
                </a:extLst>
              </a:hlinkClick>
            </a:endParaRPr>
          </a:p>
          <a:p>
            <a:pPr>
              <a:spcBef>
                <a:spcPts val="300"/>
              </a:spcBef>
            </a:pPr>
            <a:endParaRPr lang="en-US" sz="1000" b="1" dirty="0">
              <a:latin typeface="Trebuchet MS" panose="020B0603020202020204" pitchFamily="34" charset="0"/>
            </a:endParaRPr>
          </a:p>
          <a:p>
            <a:pPr>
              <a:spcBef>
                <a:spcPts val="300"/>
              </a:spcBef>
            </a:pPr>
            <a:endParaRPr lang="en-US" sz="1000" b="1" dirty="0">
              <a:latin typeface="Trebuchet MS" panose="020B0603020202020204" pitchFamily="34" charset="0"/>
            </a:endParaRPr>
          </a:p>
          <a:p>
            <a:endParaRPr lang="en-US" sz="1000" dirty="0"/>
          </a:p>
        </p:txBody>
      </p:sp>
      <p:sp>
        <p:nvSpPr>
          <p:cNvPr id="20" name="Rectangle 19">
            <a:extLst>
              <a:ext uri="{FF2B5EF4-FFF2-40B4-BE49-F238E27FC236}">
                <a16:creationId xmlns:a16="http://schemas.microsoft.com/office/drawing/2014/main" id="{40C00A4B-7368-4D4B-8094-2A0D62EDDEE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a:t>
            </a:r>
            <a:r>
              <a:rPr lang="en-US" sz="1400">
                <a:latin typeface="Trebuchet MS" panose="020B0603020202020204" pitchFamily="34" charset="0"/>
              </a:rPr>
              <a:t>of</a:t>
            </a:r>
            <a:r>
              <a:rPr lang="en-US" sz="1400" dirty="0">
                <a:latin typeface="Trebuchet MS" panose="020B0603020202020204" pitchFamily="34" charset="0"/>
              </a:rPr>
              <a:t> 4 March 2021</a:t>
            </a:r>
          </a:p>
        </p:txBody>
      </p:sp>
      <p:sp>
        <p:nvSpPr>
          <p:cNvPr id="21" name="Rectangle 20">
            <a:extLst>
              <a:ext uri="{FF2B5EF4-FFF2-40B4-BE49-F238E27FC236}">
                <a16:creationId xmlns:a16="http://schemas.microsoft.com/office/drawing/2014/main" id="{BBF1A34A-9DFC-4C21-A121-0845D4E98901}"/>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13" name="TextBox 12">
            <a:extLst>
              <a:ext uri="{FF2B5EF4-FFF2-40B4-BE49-F238E27FC236}">
                <a16:creationId xmlns:a16="http://schemas.microsoft.com/office/drawing/2014/main" id="{CBB70A30-1876-453F-B938-8054B44D47C4}"/>
              </a:ext>
            </a:extLst>
          </p:cNvPr>
          <p:cNvSpPr txBox="1"/>
          <p:nvPr/>
        </p:nvSpPr>
        <p:spPr>
          <a:xfrm>
            <a:off x="116116" y="1904917"/>
            <a:ext cx="1978427" cy="276999"/>
          </a:xfrm>
          <a:prstGeom prst="rect">
            <a:avLst/>
          </a:prstGeom>
          <a:noFill/>
        </p:spPr>
        <p:txBody>
          <a:bodyPr wrap="none" rtlCol="0">
            <a:spAutoFit/>
          </a:bodyPr>
          <a:lstStyle/>
          <a:p>
            <a:r>
              <a:rPr lang="en-US" sz="1200" b="1">
                <a:solidFill>
                  <a:schemeClr val="accent1"/>
                </a:solidFill>
                <a:latin typeface="Trebuchet MS" panose="020B0603020202020204" pitchFamily="34" charset="0"/>
              </a:rPr>
              <a:t>Price ranges for vaccines</a:t>
            </a:r>
          </a:p>
        </p:txBody>
      </p:sp>
      <p:sp>
        <p:nvSpPr>
          <p:cNvPr id="27" name="TextBox 26">
            <a:extLst>
              <a:ext uri="{FF2B5EF4-FFF2-40B4-BE49-F238E27FC236}">
                <a16:creationId xmlns:a16="http://schemas.microsoft.com/office/drawing/2014/main" id="{78F9281C-6AF6-4219-95F4-14013B2DF23A}"/>
              </a:ext>
            </a:extLst>
          </p:cNvPr>
          <p:cNvSpPr txBox="1"/>
          <p:nvPr/>
        </p:nvSpPr>
        <p:spPr>
          <a:xfrm>
            <a:off x="6412989" y="1831227"/>
            <a:ext cx="3275256" cy="276999"/>
          </a:xfrm>
          <a:prstGeom prst="rect">
            <a:avLst/>
          </a:prstGeom>
          <a:noFill/>
        </p:spPr>
        <p:txBody>
          <a:bodyPr wrap="none" rtlCol="0">
            <a:spAutoFit/>
          </a:bodyPr>
          <a:lstStyle/>
          <a:p>
            <a:r>
              <a:rPr lang="en-US" sz="1200" b="1" dirty="0">
                <a:solidFill>
                  <a:schemeClr val="accent1"/>
                </a:solidFill>
                <a:latin typeface="Trebuchet MS" panose="020B0603020202020204" pitchFamily="34" charset="0"/>
              </a:rPr>
              <a:t>Pricing details by Developer and Purchaser</a:t>
            </a:r>
          </a:p>
        </p:txBody>
      </p:sp>
      <p:pic>
        <p:nvPicPr>
          <p:cNvPr id="10" name="Picture 9">
            <a:extLst>
              <a:ext uri="{FF2B5EF4-FFF2-40B4-BE49-F238E27FC236}">
                <a16:creationId xmlns:a16="http://schemas.microsoft.com/office/drawing/2014/main" id="{DECC51DF-EE2D-4B40-871B-923F85B5357D}"/>
              </a:ext>
            </a:extLst>
          </p:cNvPr>
          <p:cNvPicPr>
            <a:picLocks noChangeAspect="1"/>
          </p:cNvPicPr>
          <p:nvPr/>
        </p:nvPicPr>
        <p:blipFill>
          <a:blip r:embed="rId8"/>
          <a:stretch>
            <a:fillRect/>
          </a:stretch>
        </p:blipFill>
        <p:spPr>
          <a:xfrm>
            <a:off x="4436231" y="2198110"/>
            <a:ext cx="3751130" cy="3627756"/>
          </a:xfrm>
          <a:prstGeom prst="rect">
            <a:avLst/>
          </a:prstGeom>
        </p:spPr>
      </p:pic>
      <p:pic>
        <p:nvPicPr>
          <p:cNvPr id="11" name="Picture 10">
            <a:extLst>
              <a:ext uri="{FF2B5EF4-FFF2-40B4-BE49-F238E27FC236}">
                <a16:creationId xmlns:a16="http://schemas.microsoft.com/office/drawing/2014/main" id="{D5CD0C91-5680-40D7-94E9-51230E16D33D}"/>
              </a:ext>
            </a:extLst>
          </p:cNvPr>
          <p:cNvPicPr>
            <a:picLocks noChangeAspect="1"/>
          </p:cNvPicPr>
          <p:nvPr/>
        </p:nvPicPr>
        <p:blipFill>
          <a:blip r:embed="rId9"/>
          <a:stretch>
            <a:fillRect/>
          </a:stretch>
        </p:blipFill>
        <p:spPr>
          <a:xfrm>
            <a:off x="8267664" y="2215222"/>
            <a:ext cx="3751130" cy="3987533"/>
          </a:xfrm>
          <a:prstGeom prst="rect">
            <a:avLst/>
          </a:prstGeom>
        </p:spPr>
      </p:pic>
    </p:spTree>
    <p:extLst>
      <p:ext uri="{BB962C8B-B14F-4D97-AF65-F5344CB8AC3E}">
        <p14:creationId xmlns:p14="http://schemas.microsoft.com/office/powerpoint/2010/main" val="3994441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2"/>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45" name="Rectangle 44">
            <a:extLst>
              <a:ext uri="{FF2B5EF4-FFF2-40B4-BE49-F238E27FC236}">
                <a16:creationId xmlns:a16="http://schemas.microsoft.com/office/drawing/2014/main" id="{3D77F5CA-5514-453D-BE24-19E1FC64DCB8}"/>
              </a:ext>
            </a:extLst>
          </p:cNvPr>
          <p:cNvSpPr/>
          <p:nvPr/>
        </p:nvSpPr>
        <p:spPr>
          <a:xfrm>
            <a:off x="102161" y="883488"/>
            <a:ext cx="11759280" cy="585390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grpSp>
        <p:nvGrpSpPr>
          <p:cNvPr id="22" name="Group 21">
            <a:extLst>
              <a:ext uri="{FF2B5EF4-FFF2-40B4-BE49-F238E27FC236}">
                <a16:creationId xmlns:a16="http://schemas.microsoft.com/office/drawing/2014/main" id="{575B1493-29E0-4B8B-913E-71F440A46B2A}"/>
              </a:ext>
            </a:extLst>
          </p:cNvPr>
          <p:cNvGrpSpPr/>
          <p:nvPr/>
        </p:nvGrpSpPr>
        <p:grpSpPr>
          <a:xfrm>
            <a:off x="170602" y="77576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Vaccinations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F6384D5B-0F8D-4C57-82EB-37E472CD1F91}"/>
              </a:ext>
            </a:extLst>
          </p:cNvPr>
          <p:cNvSpPr/>
          <p:nvPr/>
        </p:nvSpPr>
        <p:spPr>
          <a:xfrm>
            <a:off x="113897" y="1372901"/>
            <a:ext cx="10716786" cy="1346522"/>
          </a:xfrm>
          <a:prstGeom prst="rect">
            <a:avLst/>
          </a:prstGeom>
          <a:noFill/>
        </p:spPr>
        <p:txBody>
          <a:bodyPr wrap="square">
            <a:spAutoFit/>
          </a:bodyPr>
          <a:lstStyle/>
          <a:p>
            <a:pPr>
              <a:spcBef>
                <a:spcPts val="300"/>
              </a:spcBef>
            </a:pPr>
            <a:r>
              <a:rPr lang="en-US" sz="1000" b="1" dirty="0">
                <a:latin typeface="Trebuchet MS" panose="020B0603020202020204" pitchFamily="34" charset="0"/>
              </a:rPr>
              <a:t>Vaccination data is from the </a:t>
            </a:r>
            <a:r>
              <a:rPr lang="en-US" sz="1000" b="1" dirty="0">
                <a:latin typeface="Trebuchet MS" panose="020B0603020202020204" pitchFamily="34" charset="0"/>
                <a:hlinkClick r:id="rId4"/>
              </a:rPr>
              <a:t>Bloomberg COVID Vaccine Tracker</a:t>
            </a:r>
            <a:r>
              <a:rPr lang="en-US" sz="1000" b="1" dirty="0">
                <a:latin typeface="Trebuchet MS" panose="020B0603020202020204" pitchFamily="34" charset="0"/>
              </a:rPr>
              <a:t>. This data reflects data drawn from government websites, press conferences, public statements and Bloomberg interviews. This charts below reflect data as at 03-04-2020.</a:t>
            </a:r>
          </a:p>
          <a:p>
            <a:pPr>
              <a:spcBef>
                <a:spcPts val="300"/>
              </a:spcBef>
            </a:pPr>
            <a:endParaRPr lang="en-US" sz="1000" b="1" dirty="0">
              <a:latin typeface="Trebuchet MS" panose="020B0603020202020204" pitchFamily="34" charset="0"/>
              <a:hlinkClick r:id="rId5">
                <a:extLst>
                  <a:ext uri="{A12FA001-AC4F-418D-AE19-62706E023703}">
                    <ahyp:hlinkClr xmlns:ahyp="http://schemas.microsoft.com/office/drawing/2018/hyperlinkcolor" val="tx"/>
                  </a:ext>
                </a:extLst>
              </a:hlinkClick>
            </a:endParaRPr>
          </a:p>
          <a:p>
            <a:pPr>
              <a:spcBef>
                <a:spcPts val="300"/>
              </a:spcBef>
            </a:pPr>
            <a:r>
              <a:rPr lang="en-US" sz="1200" dirty="0"/>
              <a:t> More than </a:t>
            </a:r>
            <a:r>
              <a:rPr lang="en-US" sz="1200" b="1" dirty="0"/>
              <a:t>271 million doses </a:t>
            </a:r>
            <a:r>
              <a:rPr lang="en-US" sz="1200" dirty="0"/>
              <a:t>(Last week: 218 million) have been administered across </a:t>
            </a:r>
            <a:r>
              <a:rPr lang="en-US" sz="1200" b="1" dirty="0"/>
              <a:t>108 countries </a:t>
            </a:r>
            <a:r>
              <a:rPr lang="en-US" sz="1200" dirty="0"/>
              <a:t>(Last week: 99 countries), according to data collected by Bloomberg. The latest rate was roughly </a:t>
            </a:r>
            <a:r>
              <a:rPr lang="en-US" sz="1200" b="1" dirty="0"/>
              <a:t>6.36 million doses a day</a:t>
            </a:r>
            <a:r>
              <a:rPr lang="en-US" sz="1200" dirty="0"/>
              <a:t> (Last week: 6.14 million doses a day) . </a:t>
            </a:r>
          </a:p>
          <a:p>
            <a:pPr>
              <a:spcBef>
                <a:spcPts val="300"/>
              </a:spcBef>
            </a:pPr>
            <a:endParaRPr lang="en-US" sz="1000" dirty="0">
              <a:hlinkClick r:id="rId5">
                <a:extLst>
                  <a:ext uri="{A12FA001-AC4F-418D-AE19-62706E023703}">
                    <ahyp:hlinkClr xmlns:ahyp="http://schemas.microsoft.com/office/drawing/2018/hyperlinkcolor" val="tx"/>
                  </a:ext>
                </a:extLst>
              </a:hlinkClick>
            </a:endParaRPr>
          </a:p>
          <a:p>
            <a:endParaRPr lang="en-US" sz="1000" dirty="0"/>
          </a:p>
        </p:txBody>
      </p:sp>
      <p:sp>
        <p:nvSpPr>
          <p:cNvPr id="20" name="Rectangle 19">
            <a:extLst>
              <a:ext uri="{FF2B5EF4-FFF2-40B4-BE49-F238E27FC236}">
                <a16:creationId xmlns:a16="http://schemas.microsoft.com/office/drawing/2014/main" id="{40C00A4B-7368-4D4B-8094-2A0D62EDDEE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a:t>
            </a:r>
            <a:r>
              <a:rPr lang="en-US" sz="1400">
                <a:latin typeface="Trebuchet MS" panose="020B0603020202020204" pitchFamily="34" charset="0"/>
              </a:rPr>
              <a:t>of</a:t>
            </a:r>
            <a:r>
              <a:rPr lang="en-US" sz="1400" dirty="0">
                <a:latin typeface="Trebuchet MS" panose="020B0603020202020204" pitchFamily="34" charset="0"/>
              </a:rPr>
              <a:t> 4 March 2021</a:t>
            </a:r>
          </a:p>
        </p:txBody>
      </p:sp>
      <p:sp>
        <p:nvSpPr>
          <p:cNvPr id="21" name="Rectangle 20">
            <a:extLst>
              <a:ext uri="{FF2B5EF4-FFF2-40B4-BE49-F238E27FC236}">
                <a16:creationId xmlns:a16="http://schemas.microsoft.com/office/drawing/2014/main" id="{BBF1A34A-9DFC-4C21-A121-0845D4E98901}"/>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pic>
        <p:nvPicPr>
          <p:cNvPr id="3" name="Picture 2">
            <a:extLst>
              <a:ext uri="{FF2B5EF4-FFF2-40B4-BE49-F238E27FC236}">
                <a16:creationId xmlns:a16="http://schemas.microsoft.com/office/drawing/2014/main" id="{FA447EC2-8734-40EB-BE73-F6B08663147B}"/>
              </a:ext>
            </a:extLst>
          </p:cNvPr>
          <p:cNvPicPr>
            <a:picLocks noChangeAspect="1"/>
          </p:cNvPicPr>
          <p:nvPr/>
        </p:nvPicPr>
        <p:blipFill>
          <a:blip r:embed="rId6"/>
          <a:stretch>
            <a:fillRect/>
          </a:stretch>
        </p:blipFill>
        <p:spPr>
          <a:xfrm>
            <a:off x="5680711" y="2510536"/>
            <a:ext cx="5717463" cy="3682517"/>
          </a:xfrm>
          <a:prstGeom prst="rect">
            <a:avLst/>
          </a:prstGeom>
        </p:spPr>
      </p:pic>
      <p:pic>
        <p:nvPicPr>
          <p:cNvPr id="7" name="Picture 6">
            <a:extLst>
              <a:ext uri="{FF2B5EF4-FFF2-40B4-BE49-F238E27FC236}">
                <a16:creationId xmlns:a16="http://schemas.microsoft.com/office/drawing/2014/main" id="{DCFD8994-650A-4C4A-84F5-7051972AEA20}"/>
              </a:ext>
            </a:extLst>
          </p:cNvPr>
          <p:cNvPicPr>
            <a:picLocks noChangeAspect="1"/>
          </p:cNvPicPr>
          <p:nvPr/>
        </p:nvPicPr>
        <p:blipFill>
          <a:blip r:embed="rId7"/>
          <a:stretch>
            <a:fillRect/>
          </a:stretch>
        </p:blipFill>
        <p:spPr>
          <a:xfrm>
            <a:off x="457452" y="2671282"/>
            <a:ext cx="5048443" cy="3641783"/>
          </a:xfrm>
          <a:prstGeom prst="rect">
            <a:avLst/>
          </a:prstGeom>
        </p:spPr>
      </p:pic>
    </p:spTree>
    <p:extLst>
      <p:ext uri="{BB962C8B-B14F-4D97-AF65-F5344CB8AC3E}">
        <p14:creationId xmlns:p14="http://schemas.microsoft.com/office/powerpoint/2010/main" val="3252689132"/>
      </p:ext>
    </p:extLst>
  </p:cSld>
  <p:clrMapOvr>
    <a:masterClrMapping/>
  </p:clrMapOvr>
</p:sld>
</file>

<file path=ppt/theme/theme1.xml><?xml version="1.0" encoding="utf-8"?>
<a:theme xmlns:a="http://schemas.openxmlformats.org/drawingml/2006/main" name="Office Theme">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00"/>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aa3449fd-d373-417f-9c8d-cf261ce8b785">
      <UserInfo>
        <DisplayName>James Terrance Wainwright</DisplayName>
        <AccountId>15</AccountId>
        <AccountType/>
      </UserInfo>
      <UserInfo>
        <DisplayName>John Roland Williams</DisplayName>
        <AccountId>19</AccountId>
        <AccountType/>
      </UserInfo>
      <UserInfo>
        <DisplayName>June Brodie</DisplayName>
        <AccountId>41</AccountId>
        <AccountType/>
      </UserInfo>
      <UserInfo>
        <DisplayName>Alan Neil Golding</DisplayName>
        <AccountId>17</AccountId>
        <AccountType/>
      </UserInfo>
      <UserInfo>
        <DisplayName>Drew Stafford Preddy</DisplayName>
        <AccountId>30</AccountId>
        <AccountType/>
      </UserInfo>
      <UserInfo>
        <DisplayName>Malcolm Donald Morrison</DisplayName>
        <AccountId>31</AccountId>
        <AccountType/>
      </UserInfo>
      <UserInfo>
        <DisplayName>Neville Raymond Johnson</DisplayName>
        <AccountId>43</AccountId>
        <AccountType/>
      </UserInfo>
      <UserInfo>
        <DisplayName>Julie Anne Farmer</DisplayName>
        <AccountId>14</AccountId>
        <AccountType/>
      </UserInfo>
      <UserInfo>
        <DisplayName>Lewis W.D. Evans</DisplayName>
        <AccountId>12</AccountId>
        <AccountType/>
      </UserInfo>
      <UserInfo>
        <DisplayName>Michael Pryor</DisplayName>
        <AccountId>44</AccountId>
        <AccountType/>
      </UserInfo>
      <UserInfo>
        <DisplayName>Thomas Edward Skorup</DisplayName>
        <AccountId>13</AccountId>
        <AccountType/>
      </UserInfo>
      <UserInfo>
        <DisplayName>Oliver Neal Cox</DisplayName>
        <AccountId>18</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84A3277B7707A48B0E1B9AC835E8163" ma:contentTypeVersion="13" ma:contentTypeDescription="Create a new document." ma:contentTypeScope="" ma:versionID="b88b61c5cada1dd65ec8910f9931e393">
  <xsd:schema xmlns:xsd="http://www.w3.org/2001/XMLSchema" xmlns:xs="http://www.w3.org/2001/XMLSchema" xmlns:p="http://schemas.microsoft.com/office/2006/metadata/properties" xmlns:ns3="eda4fd43-f936-4ced-9b4a-46c1ef7d5473" xmlns:ns4="aa3449fd-d373-417f-9c8d-cf261ce8b785" targetNamespace="http://schemas.microsoft.com/office/2006/metadata/properties" ma:root="true" ma:fieldsID="fa740a6e3ddf9fe00fbbe4528b5ff004" ns3:_="" ns4:_="">
    <xsd:import namespace="eda4fd43-f936-4ced-9b4a-46c1ef7d5473"/>
    <xsd:import namespace="aa3449fd-d373-417f-9c8d-cf261ce8b785"/>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AutoKeyPoints" minOccurs="0"/>
                <xsd:element ref="ns3:MediaServiceKeyPoint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a4fd43-f936-4ced-9b4a-46c1ef7d5473"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a3449fd-d373-417f-9c8d-cf261ce8b785"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1D6BAAA-198B-4DDA-85D7-92287F208937}">
  <ds:schemaRefs>
    <ds:schemaRef ds:uri="http://schemas.microsoft.com/sharepoint/v3/contenttype/forms"/>
  </ds:schemaRefs>
</ds:datastoreItem>
</file>

<file path=customXml/itemProps2.xml><?xml version="1.0" encoding="utf-8"?>
<ds:datastoreItem xmlns:ds="http://schemas.openxmlformats.org/officeDocument/2006/customXml" ds:itemID="{5A6C080B-8CAE-4ACC-A304-F59E15364F4C}">
  <ds:schemaRefs>
    <ds:schemaRef ds:uri="eda4fd43-f936-4ced-9b4a-46c1ef7d5473"/>
    <ds:schemaRef ds:uri="http://schemas.microsoft.com/office/2006/documentManagement/types"/>
    <ds:schemaRef ds:uri="http://schemas.microsoft.com/office/2006/metadata/properties"/>
    <ds:schemaRef ds:uri="http://schemas.openxmlformats.org/package/2006/metadata/core-properties"/>
    <ds:schemaRef ds:uri="http://purl.org/dc/dcmitype/"/>
    <ds:schemaRef ds:uri="http://purl.org/dc/elements/1.1/"/>
    <ds:schemaRef ds:uri="http://schemas.microsoft.com/office/infopath/2007/PartnerControls"/>
    <ds:schemaRef ds:uri="aa3449fd-d373-417f-9c8d-cf261ce8b785"/>
    <ds:schemaRef ds:uri="http://www.w3.org/XML/1998/namespace"/>
    <ds:schemaRef ds:uri="http://purl.org/dc/terms/"/>
  </ds:schemaRefs>
</ds:datastoreItem>
</file>

<file path=customXml/itemProps3.xml><?xml version="1.0" encoding="utf-8"?>
<ds:datastoreItem xmlns:ds="http://schemas.openxmlformats.org/officeDocument/2006/customXml" ds:itemID="{9EAF1755-4C91-4C56-8E4B-AB84A85ACE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a4fd43-f936-4ced-9b4a-46c1ef7d5473"/>
    <ds:schemaRef ds:uri="aa3449fd-d373-417f-9c8d-cf261ce8b7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626</TotalTime>
  <Words>1328</Words>
  <Application>Microsoft Office PowerPoint</Application>
  <PresentationFormat>Widescreen</PresentationFormat>
  <Paragraphs>80</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Trebuchet MS</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Terrance Wainwright</dc:creator>
  <cp:lastModifiedBy>Enzo De Laurentiis</cp:lastModifiedBy>
  <cp:revision>2</cp:revision>
  <dcterms:created xsi:type="dcterms:W3CDTF">2020-11-13T10:59:18Z</dcterms:created>
  <dcterms:modified xsi:type="dcterms:W3CDTF">2021-03-05T16:24:22Z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0x010100884A3277B7707A48B0E1B9AC835E8163</vt:lpwstr>
  </property>
</Properties>
</file>