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4" r:id="rId5"/>
    <p:sldId id="260" r:id="rId6"/>
    <p:sldId id="261" r:id="rId7"/>
    <p:sldId id="263" r:id="rId8"/>
  </p:sldIdLst>
  <p:sldSz cx="12192000" cy="6858000"/>
  <p:notesSz cx="11887200" cy="6980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9FE6FF"/>
    <a:srgbClr val="9BBB59"/>
    <a:srgbClr val="4472C4"/>
    <a:srgbClr val="203864"/>
    <a:srgbClr val="9FE69B"/>
    <a:srgbClr val="65A638"/>
    <a:srgbClr val="77C043"/>
    <a:srgbClr val="ED7C2F"/>
    <a:srgbClr val="FEB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112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nzo De Laurentiis" userId="e9f34298-20e9-4333-a0a4-7875b9a3318d" providerId="ADAL" clId="{1C65E9EF-0884-43E1-9F5F-5FECC2FDA8EA}"/>
    <pc:docChg chg="modSld">
      <pc:chgData name="Enzo De Laurentiis" userId="e9f34298-20e9-4333-a0a4-7875b9a3318d" providerId="ADAL" clId="{1C65E9EF-0884-43E1-9F5F-5FECC2FDA8EA}" dt="2021-03-11T23:16:05.526" v="115" actId="20577"/>
      <pc:docMkLst>
        <pc:docMk/>
      </pc:docMkLst>
      <pc:sldChg chg="modSp">
        <pc:chgData name="Enzo De Laurentiis" userId="e9f34298-20e9-4333-a0a4-7875b9a3318d" providerId="ADAL" clId="{1C65E9EF-0884-43E1-9F5F-5FECC2FDA8EA}" dt="2021-03-11T23:15:51.522" v="57" actId="20577"/>
        <pc:sldMkLst>
          <pc:docMk/>
          <pc:sldMk cId="2827922197" sldId="260"/>
        </pc:sldMkLst>
        <pc:spChg chg="mod">
          <ac:chgData name="Enzo De Laurentiis" userId="e9f34298-20e9-4333-a0a4-7875b9a3318d" providerId="ADAL" clId="{1C65E9EF-0884-43E1-9F5F-5FECC2FDA8EA}" dt="2021-03-11T23:15:51.522" v="57" actId="20577"/>
          <ac:spMkLst>
            <pc:docMk/>
            <pc:sldMk cId="2827922197" sldId="260"/>
            <ac:spMk id="39" creationId="{66F6F148-BDE1-4CF2-B276-ACDAFE603531}"/>
          </ac:spMkLst>
        </pc:spChg>
      </pc:sldChg>
      <pc:sldChg chg="modSp">
        <pc:chgData name="Enzo De Laurentiis" userId="e9f34298-20e9-4333-a0a4-7875b9a3318d" providerId="ADAL" clId="{1C65E9EF-0884-43E1-9F5F-5FECC2FDA8EA}" dt="2021-03-11T23:15:57.847" v="86" actId="20577"/>
        <pc:sldMkLst>
          <pc:docMk/>
          <pc:sldMk cId="3994441027" sldId="261"/>
        </pc:sldMkLst>
        <pc:spChg chg="mod">
          <ac:chgData name="Enzo De Laurentiis" userId="e9f34298-20e9-4333-a0a4-7875b9a3318d" providerId="ADAL" clId="{1C65E9EF-0884-43E1-9F5F-5FECC2FDA8EA}" dt="2021-03-11T23:15:57.847" v="86" actId="20577"/>
          <ac:spMkLst>
            <pc:docMk/>
            <pc:sldMk cId="3994441027" sldId="261"/>
            <ac:spMk id="39" creationId="{66F6F148-BDE1-4CF2-B276-ACDAFE603531}"/>
          </ac:spMkLst>
        </pc:spChg>
      </pc:sldChg>
      <pc:sldChg chg="modSp">
        <pc:chgData name="Enzo De Laurentiis" userId="e9f34298-20e9-4333-a0a4-7875b9a3318d" providerId="ADAL" clId="{1C65E9EF-0884-43E1-9F5F-5FECC2FDA8EA}" dt="2021-03-11T23:16:05.526" v="115" actId="20577"/>
        <pc:sldMkLst>
          <pc:docMk/>
          <pc:sldMk cId="3252689132" sldId="263"/>
        </pc:sldMkLst>
        <pc:spChg chg="mod">
          <ac:chgData name="Enzo De Laurentiis" userId="e9f34298-20e9-4333-a0a4-7875b9a3318d" providerId="ADAL" clId="{1C65E9EF-0884-43E1-9F5F-5FECC2FDA8EA}" dt="2021-03-11T23:16:05.526" v="115" actId="20577"/>
          <ac:spMkLst>
            <pc:docMk/>
            <pc:sldMk cId="3252689132" sldId="263"/>
            <ac:spMk id="39" creationId="{66F6F148-BDE1-4CF2-B276-ACDAFE603531}"/>
          </ac:spMkLst>
        </pc:spChg>
      </pc:sldChg>
      <pc:sldChg chg="modSp">
        <pc:chgData name="Enzo De Laurentiis" userId="e9f34298-20e9-4333-a0a4-7875b9a3318d" providerId="ADAL" clId="{1C65E9EF-0884-43E1-9F5F-5FECC2FDA8EA}" dt="2021-03-11T23:15:43.720" v="28" actId="20577"/>
        <pc:sldMkLst>
          <pc:docMk/>
          <pc:sldMk cId="405147052" sldId="264"/>
        </pc:sldMkLst>
        <pc:spChg chg="mod">
          <ac:chgData name="Enzo De Laurentiis" userId="e9f34298-20e9-4333-a0a4-7875b9a3318d" providerId="ADAL" clId="{1C65E9EF-0884-43E1-9F5F-5FECC2FDA8EA}" dt="2021-03-11T23:15:43.720" v="28" actId="20577"/>
          <ac:spMkLst>
            <pc:docMk/>
            <pc:sldMk cId="405147052" sldId="264"/>
            <ac:spMk id="28" creationId="{7C4E3472-9D8B-4ACB-89B2-76B75B43ED8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151438" cy="3492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732588" y="0"/>
            <a:ext cx="5151437" cy="349250"/>
          </a:xfrm>
          <a:prstGeom prst="rect">
            <a:avLst/>
          </a:prstGeom>
        </p:spPr>
        <p:txBody>
          <a:bodyPr vert="horz" lIns="91440" tIns="45720" rIns="91440" bIns="45720" rtlCol="0"/>
          <a:lstStyle>
            <a:lvl1pPr algn="r">
              <a:defRPr sz="1200"/>
            </a:lvl1pPr>
          </a:lstStyle>
          <a:p>
            <a:fld id="{443197BA-4235-4E2A-A4C3-5152883F2DD4}" type="datetimeFigureOut">
              <a:rPr lang="en-US" smtClean="0"/>
              <a:t>3/11/2021</a:t>
            </a:fld>
            <a:endParaRPr lang="en-US"/>
          </a:p>
        </p:txBody>
      </p:sp>
      <p:sp>
        <p:nvSpPr>
          <p:cNvPr id="4" name="Slide Image Placeholder 3"/>
          <p:cNvSpPr>
            <a:spLocks noGrp="1" noRot="1" noChangeAspect="1"/>
          </p:cNvSpPr>
          <p:nvPr>
            <p:ph type="sldImg" idx="2"/>
          </p:nvPr>
        </p:nvSpPr>
        <p:spPr>
          <a:xfrm>
            <a:off x="3849688" y="873125"/>
            <a:ext cx="4187825" cy="2355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189038" y="3359150"/>
            <a:ext cx="9509125" cy="2747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30988"/>
            <a:ext cx="5151438" cy="3492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732588" y="6630988"/>
            <a:ext cx="5151437" cy="349250"/>
          </a:xfrm>
          <a:prstGeom prst="rect">
            <a:avLst/>
          </a:prstGeom>
        </p:spPr>
        <p:txBody>
          <a:bodyPr vert="horz" lIns="91440" tIns="45720" rIns="91440" bIns="45720" rtlCol="0" anchor="b"/>
          <a:lstStyle>
            <a:lvl1pPr algn="r">
              <a:defRPr sz="1200"/>
            </a:lvl1pPr>
          </a:lstStyle>
          <a:p>
            <a:fld id="{60605B3C-CF23-47CF-8DE1-03D2573AFD99}" type="slidenum">
              <a:rPr lang="en-US" smtClean="0"/>
              <a:t>‹#›</a:t>
            </a:fld>
            <a:endParaRPr lang="en-US"/>
          </a:p>
        </p:txBody>
      </p:sp>
    </p:spTree>
    <p:extLst>
      <p:ext uri="{BB962C8B-B14F-4D97-AF65-F5344CB8AC3E}">
        <p14:creationId xmlns:p14="http://schemas.microsoft.com/office/powerpoint/2010/main" val="857059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1</a:t>
            </a:fld>
            <a:endParaRPr lang="en-US"/>
          </a:p>
        </p:txBody>
      </p:sp>
    </p:spTree>
    <p:extLst>
      <p:ext uri="{BB962C8B-B14F-4D97-AF65-F5344CB8AC3E}">
        <p14:creationId xmlns:p14="http://schemas.microsoft.com/office/powerpoint/2010/main" val="3043857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605B3C-CF23-47CF-8DE1-03D2573AFD99}" type="slidenum">
              <a:rPr lang="en-US" smtClean="0"/>
              <a:t>2</a:t>
            </a:fld>
            <a:endParaRPr lang="en-US"/>
          </a:p>
        </p:txBody>
      </p:sp>
    </p:spTree>
    <p:extLst>
      <p:ext uri="{BB962C8B-B14F-4D97-AF65-F5344CB8AC3E}">
        <p14:creationId xmlns:p14="http://schemas.microsoft.com/office/powerpoint/2010/main" val="3012474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3</a:t>
            </a:fld>
            <a:endParaRPr lang="en-US"/>
          </a:p>
        </p:txBody>
      </p:sp>
    </p:spTree>
    <p:extLst>
      <p:ext uri="{BB962C8B-B14F-4D97-AF65-F5344CB8AC3E}">
        <p14:creationId xmlns:p14="http://schemas.microsoft.com/office/powerpoint/2010/main" val="1458779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8012-C8BF-452F-863F-126B428289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C57FB7-A3FD-4059-B956-23BBE39C19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F60A7B-259F-46A5-9E26-6C5C2679D824}"/>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5" name="Footer Placeholder 4">
            <a:extLst>
              <a:ext uri="{FF2B5EF4-FFF2-40B4-BE49-F238E27FC236}">
                <a16:creationId xmlns:a16="http://schemas.microsoft.com/office/drawing/2014/main" id="{FB88E4F1-0846-41E8-9C02-4F476651F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AB75D6-E689-4423-BBEA-C904C17F1ACF}"/>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264775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8B623-906E-4D64-A993-B6B4F6F1EA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7E3E86-ED7F-40E5-AC90-7C67153CA2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D9444-5944-4999-BD7C-5BB9CE61C421}"/>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5" name="Footer Placeholder 4">
            <a:extLst>
              <a:ext uri="{FF2B5EF4-FFF2-40B4-BE49-F238E27FC236}">
                <a16:creationId xmlns:a16="http://schemas.microsoft.com/office/drawing/2014/main" id="{B566749D-BF3E-4DD4-B092-728108BD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09CB6-6EE4-4EAE-9309-DC8BD89CAE76}"/>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81481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1B1C3B-A348-45B7-A577-A04D39C2BB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8A5449-BD29-411A-9ECB-31A469330C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2A1C41-F7FC-4E20-9CB1-FD0F66EAB42A}"/>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5" name="Footer Placeholder 4">
            <a:extLst>
              <a:ext uri="{FF2B5EF4-FFF2-40B4-BE49-F238E27FC236}">
                <a16:creationId xmlns:a16="http://schemas.microsoft.com/office/drawing/2014/main" id="{65079954-F2F4-479C-BDC7-30D83E012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C5A485-997D-4E20-81F4-F0F1B100B7DD}"/>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848381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FFD29-6FEF-4937-976F-6FA01AA989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E7B3E2-5E51-4F8C-9DAF-ACBDD95E62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1EEB5-E64E-4ECC-94B1-5DC8CC521E47}"/>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5" name="Footer Placeholder 4">
            <a:extLst>
              <a:ext uri="{FF2B5EF4-FFF2-40B4-BE49-F238E27FC236}">
                <a16:creationId xmlns:a16="http://schemas.microsoft.com/office/drawing/2014/main" id="{2636018E-3245-4D6E-BE62-674FB84E9A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C55AB-E926-4585-91C8-B97DBA5DE8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11363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BE9E8-E1EC-4B0C-ABEB-B3FAFC41C5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78E16E-47A5-45C5-BD61-6A13DE346C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64D619B-CECD-485B-8962-951A2E983A18}"/>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5" name="Footer Placeholder 4">
            <a:extLst>
              <a:ext uri="{FF2B5EF4-FFF2-40B4-BE49-F238E27FC236}">
                <a16:creationId xmlns:a16="http://schemas.microsoft.com/office/drawing/2014/main" id="{167EFB65-A5B1-4616-AF4E-B2173A2C4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51A67-CFFB-40F1-9FD3-97A2AFC78A77}"/>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09697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19794-9969-43FB-93E3-B5DE216821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ADE7C4-309A-4CF0-8801-4955FB009F2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DAE465-936C-41D3-BBFF-16D823ECB68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F88B8F-27A5-4885-895F-1FEBE17C2D0D}"/>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6" name="Footer Placeholder 5">
            <a:extLst>
              <a:ext uri="{FF2B5EF4-FFF2-40B4-BE49-F238E27FC236}">
                <a16:creationId xmlns:a16="http://schemas.microsoft.com/office/drawing/2014/main" id="{301C1AF8-8A72-4925-83DE-47168BE71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A2CB5-6FD7-46CD-88F8-763403D61F0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7809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B61FA-6E04-49E8-8F22-8BCA6F61BA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4CFC6B-0B2E-455D-8E39-6EAA972CC4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40A235-2759-4CE4-81E9-8E86B2BCE57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D3D71F-69C9-474A-8718-4A7A70A547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A3C29AD-A024-4F34-AED3-28DC65B4C9D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20E324-E23D-4451-8ADD-E220ABC7C041}"/>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8" name="Footer Placeholder 7">
            <a:extLst>
              <a:ext uri="{FF2B5EF4-FFF2-40B4-BE49-F238E27FC236}">
                <a16:creationId xmlns:a16="http://schemas.microsoft.com/office/drawing/2014/main" id="{4EBA4ED6-ECF1-4CB4-AD6D-950F6802AD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000729-57F6-44C9-A424-815370CA89D9}"/>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194094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992D1-CFA4-425D-95BE-36C7A8D279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092AF5-AB67-4134-B50F-F26A6C9DFF2D}"/>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4" name="Footer Placeholder 3">
            <a:extLst>
              <a:ext uri="{FF2B5EF4-FFF2-40B4-BE49-F238E27FC236}">
                <a16:creationId xmlns:a16="http://schemas.microsoft.com/office/drawing/2014/main" id="{46D261E9-B61F-4AB2-A966-9A8D73A0DE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971A1E-F290-43C3-940E-7556C198DB2C}"/>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01290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5E9C68-C25B-40DC-B5B6-A39B940D4E8C}"/>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3" name="Footer Placeholder 2">
            <a:extLst>
              <a:ext uri="{FF2B5EF4-FFF2-40B4-BE49-F238E27FC236}">
                <a16:creationId xmlns:a16="http://schemas.microsoft.com/office/drawing/2014/main" id="{8B81CCF2-A581-4088-80F7-4EAA5B153A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B86135-A1C6-40B8-9083-FAA5B7B5E315}"/>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7114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6DBB1-5197-415F-8ADA-BB0F66485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4F62E9-5A43-43B1-8E52-61E16179EE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24FFA2-979D-4370-8F59-3D61024D5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F1DE9E-160B-46CF-B24F-4AF7981153B0}"/>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6" name="Footer Placeholder 5">
            <a:extLst>
              <a:ext uri="{FF2B5EF4-FFF2-40B4-BE49-F238E27FC236}">
                <a16:creationId xmlns:a16="http://schemas.microsoft.com/office/drawing/2014/main" id="{73C49FC4-9249-4FB2-94CF-0E0023914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237B22-4947-4010-AC65-76514762615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45540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BCCE8-7B19-48D2-9F05-9837DD39E0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30A461-B971-4696-AB11-E2E7422191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5D6F-B1AE-4654-AFD7-FC2C24CBC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B3B4E0-6328-4542-A1BC-C9465396E4CC}"/>
              </a:ext>
            </a:extLst>
          </p:cNvPr>
          <p:cNvSpPr>
            <a:spLocks noGrp="1"/>
          </p:cNvSpPr>
          <p:nvPr>
            <p:ph type="dt" sz="half" idx="10"/>
          </p:nvPr>
        </p:nvSpPr>
        <p:spPr/>
        <p:txBody>
          <a:bodyPr/>
          <a:lstStyle/>
          <a:p>
            <a:fld id="{1492EB96-E7D9-4097-859C-7C05B4B58A45}" type="datetimeFigureOut">
              <a:rPr lang="en-US" smtClean="0"/>
              <a:t>3/11/2021</a:t>
            </a:fld>
            <a:endParaRPr lang="en-US"/>
          </a:p>
        </p:txBody>
      </p:sp>
      <p:sp>
        <p:nvSpPr>
          <p:cNvPr id="6" name="Footer Placeholder 5">
            <a:extLst>
              <a:ext uri="{FF2B5EF4-FFF2-40B4-BE49-F238E27FC236}">
                <a16:creationId xmlns:a16="http://schemas.microsoft.com/office/drawing/2014/main" id="{0AA1FABC-B5C2-4753-9EE8-98B73762D3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A5DF44-47A7-40BC-AF08-1F1D3ACD7E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407003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67C24F-46A4-410B-9D40-8AAAFD3519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0A51C2-FBF5-46AC-BCFF-7921FCAF92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7AD887-FD83-4AC0-A8CE-F1F99CC3C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2EB96-E7D9-4097-859C-7C05B4B58A45}" type="datetimeFigureOut">
              <a:rPr lang="en-US" smtClean="0"/>
              <a:t>3/11/2021</a:t>
            </a:fld>
            <a:endParaRPr lang="en-US"/>
          </a:p>
        </p:txBody>
      </p:sp>
      <p:sp>
        <p:nvSpPr>
          <p:cNvPr id="5" name="Footer Placeholder 4">
            <a:extLst>
              <a:ext uri="{FF2B5EF4-FFF2-40B4-BE49-F238E27FC236}">
                <a16:creationId xmlns:a16="http://schemas.microsoft.com/office/drawing/2014/main" id="{B79814DB-3D0F-46CA-8421-752B271DFD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F528B4-B14A-45D7-8FC4-FEEDC103D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BCFE1-12F3-4EA3-B32B-73CEDD09F93B}" type="slidenum">
              <a:rPr lang="en-US" smtClean="0"/>
              <a:t>‹#›</a:t>
            </a:fld>
            <a:endParaRPr lang="en-US"/>
          </a:p>
        </p:txBody>
      </p:sp>
    </p:spTree>
    <p:extLst>
      <p:ext uri="{BB962C8B-B14F-4D97-AF65-F5344CB8AC3E}">
        <p14:creationId xmlns:p14="http://schemas.microsoft.com/office/powerpoint/2010/main" val="2530556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viewer.factiva.com/view/index?napc=2&amp;src=cr&amp;SA_FROM=GL&amp;an=GRDN000020210305eh35001ry&amp;nldtl=t7I6i0J5u97P4i4vFr3W6rE1Mfwq4113%2FeY3h9kcNFa0lQhlNWOgrInTQluKRljN8%2FMA5d9K5rGxSRK9QV8hPWJo7AEjB86leFG0LRNPmXfPVVLgRfXy5og4UXGWKBgJW1qFtt4B3%20m%2FOa9mAnCERg%3D%3D%7C2&amp;CAT=a&amp;mod=newsletter_sidelink_desktop" TargetMode="External"/><Relationship Id="rId13" Type="http://schemas.openxmlformats.org/officeDocument/2006/relationships/hyperlink" Target="https://global.factiva.com/redir/default.aspx?P=sa&amp;NS=53&amp;AID=9JOI000500&amp;f=g&amp;an=LBA0000020201208egc803m3d&amp;cat=a" TargetMode="External"/><Relationship Id="rId18"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3" Type="http://schemas.openxmlformats.org/officeDocument/2006/relationships/image" Target="../media/image1.png"/><Relationship Id="rId7" Type="http://schemas.openxmlformats.org/officeDocument/2006/relationships/hyperlink" Target="https://viewer.factiva.com/view/index?napc=2&amp;src=cr&amp;SA_FROM=GL&amp;an=LBA0000020210310eh3a02ict&amp;nldtl=t7I6i0J5u97P4i4vFr3W6rE1Mfwq4113%2FeY3h9kcNFa0lQhlNWOgrInTQluKRljN8%2FMA5d9K5rGxSRK9QV8hPWJo7AEjB86leFG0LRNPmXfPVVLgRfXy5og4UXGWKBgJW1qFtt4B3%20m%2FOa9mAnCERg%3D%3D%7C2&amp;CAT=a&amp;mod=newsletter_sidelink_desktop" TargetMode="External"/><Relationship Id="rId12" Type="http://schemas.openxmlformats.org/officeDocument/2006/relationships/hyperlink" Target="https://viewer.factiva.com/view/index?napc=2&amp;src=cr&amp;SA_FROM=GL&amp;an=LBA0000020210308eh3802llj&amp;nldtl=t7I6i0J5u97P4i4vFr3W6rE1Mfwq4113%2FeY3h9kcNFa0lQhlNWOgrInTQluKRljN8%2FMA5d9K5rGxSRK9QV8hPWJo7AEjB86leFG0LRNPmXfPVVLgRfXy5og4UXGWKBgJW1qFtt4B3%20m%2FOa9mAnCERg%3D%3D%7C2&amp;CAT=a&amp;mod=newsletter_sidelink_desktop" TargetMode="External"/><Relationship Id="rId17" Type="http://schemas.openxmlformats.org/officeDocument/2006/relationships/hyperlink" Target="https://www.unicef.org/supply/covid-19-vaccine-market-dashboard" TargetMode="External"/><Relationship Id="rId2" Type="http://schemas.openxmlformats.org/officeDocument/2006/relationships/notesSlide" Target="../notesSlides/notesSlide1.xml"/><Relationship Id="rId16" Type="http://schemas.openxmlformats.org/officeDocument/2006/relationships/image" Target="../media/image4.jpeg"/><Relationship Id="rId20"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hyperlink" Target="https://viewer.factiva.com/view/?an=BON0000020210310eh3a001xh&amp;cat=A&amp;ep=NL&amp;napc=2&amp;mi=NL%3A13226268~NT%3AH&amp;nldtl=t7I6i0J5u97P4i4vFr3W6rE1Mfwq4113%2FeY3h9kcNFa0lQhlNWOgrInTQluKRljN8%2FMA5d9K5rGxSRK9QV8hPWJo7AEjB86leFG0LRNPmXfPVVLgRfXy5og4UXGWKBgJW1qFtt4B3%2Bm%2FOa9mAnCERg%3D%3D%7C2&amp;mod=newsletter_pdf&amp;f=g&amp;sa_from=GL&amp;p=sa&amp;fcpil=en" TargetMode="External"/><Relationship Id="rId11" Type="http://schemas.openxmlformats.org/officeDocument/2006/relationships/hyperlink" Target="https://viewer.factiva.com/view/index?napc=2&amp;src=cr&amp;SA_FROM=GL&amp;an=LBA0000020210310eh3a03eop&amp;nldtl=t7I6i0J5u97P4i4vFr3W6rE1Mfwq4113%2FeY3h9kcNFa0lQhlNWOgrInTQluKRljN8%2FMA5d9K5rGxSRK9QV8hPWJo7AEjB86leFG0LRNPmXfPVVLgRfXy5og4UXGWKBgJW1qFtt4B3%20m%2FOa9mAnCERg%3D%3D%7C2&amp;CAT=a&amp;mod=newsletter_sidelink_desktop" TargetMode="External"/><Relationship Id="rId5" Type="http://schemas.openxmlformats.org/officeDocument/2006/relationships/image" Target="../media/image3.png"/><Relationship Id="rId15" Type="http://schemas.openxmlformats.org/officeDocument/2006/relationships/hyperlink" Target="https://viewer.factiva.com/view/index?napc=2&amp;src=cr&amp;SA_FROM=GL&amp;an=LBA0000020210304eh34034yp&amp;nldtl=t7I6i0J5u97P4i4vFr3W6rE1Mfwq4113%2FeY3h9kcNFa0lQhlNWOgrInTQluKRljN8%2FMA5d9K5rGxSRK9QV8hPWJo7AEjB86leFG0LRNPmXfPVVLgRfXy5og4UXGWKBgJW1qFtt4B3%20m%2FOa9mAnCERg%3D%3D%7C2&amp;CAT=a&amp;mod=newsletter_sidelink_desktop" TargetMode="External"/><Relationship Id="rId10" Type="http://schemas.openxmlformats.org/officeDocument/2006/relationships/hyperlink" Target="https://viewer.factiva.com/view/index?napc=2&amp;src=cr&amp;SA_FROM=GL&amp;an=SMHH000020210305eh3600005&amp;nldtl=t7I6i0J5u97P4i4vFr3W6rE1Mfwq4113%2FeY3h9kcNFa0lQhlNWOgrInTQluKRljN8%2FMA5d9K5rGxSRK9QV8hPWJo7AEjB86leFG0LRNPmXfPVVLgRfXy5og4UXGWKBgJW1qFtt4B3%20m%2FOa9mAnCERg%3D%3D%7C2&amp;CAT=a&amp;mod=newsletter_sidelink_desktop" TargetMode="External"/><Relationship Id="rId19" Type="http://schemas.openxmlformats.org/officeDocument/2006/relationships/image" Target="../media/image5.png"/><Relationship Id="rId4" Type="http://schemas.openxmlformats.org/officeDocument/2006/relationships/image" Target="../media/image2.png"/><Relationship Id="rId9" Type="http://schemas.openxmlformats.org/officeDocument/2006/relationships/hyperlink" Target="https://viewer.factiva.com/view/index?napc=2&amp;src=cr&amp;SA_FROM=GL&amp;an=LBA0000020210309eh39015o1&amp;nldtl=t7I6i0J5u97P4i4vFr3W6rE1Mfwq4113%2FeY3h9kcNFa0lQhlNWOgrInTQluKRljN8%2FMA5d9K5rGxSRK9QV8hPWJo7AEjB86leFG0LRNPmXfPVVLgRfXy5og4UXGWKBgJW1qFtt4B3%20m%2FOa9mAnCERg%3D%3D%7C2&amp;CAT=a&amp;mod=newsletter_sidelink_desktop" TargetMode="External"/><Relationship Id="rId14" Type="http://schemas.openxmlformats.org/officeDocument/2006/relationships/hyperlink" Target="https://viewer.factiva.com/view/index?napc=2&amp;src=cr&amp;SA_FROM=GL&amp;an=LBA0000020210308eh3800lg9&amp;nldtl=t7I6i0J5u97P4i4vFr3W6rE1Mfwq4113%2FeY3h9kcNFa0lQhlNWOgrInTQluKRljN8%2FMA5d9K5rGxSRK9QV8hPWJo7AEjB86leFG0LRNPmXfPVVLgRfXy5og4UXGWKBgJW1qFtt4B3%20m%2FOa9mAnCERg%3D%3D%7C2&amp;CAT=a&amp;mod=newsletter_sidelink_desktop"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viewer.factiva.com/view/index?napc=2&amp;src=cr&amp;SA_FROM=GL&amp;an=LBA0000020210309eh3900hft&amp;nldtl=t7I6i0J5u97P4i4vFr3W6rE1Mfwq4113%2FeY3h9kcNFa0lQhlNWOgrInTQluKRljN8%2FMA5d9K5rGxSRK9QV8hPWJo7AEjB86leFG0LRNPmXfPVVLgRfXy5og4UXGWKBgJW1qFtt4B3%20m%2FOa9mAnCERg%3D%3D%7C2&amp;CAT=a&amp;mod=newsletter_sidelink_desktop" TargetMode="External"/><Relationship Id="rId13"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hyperlink" Target="https://viewer.factiva.com/view/index?napc=2&amp;src=cr&amp;SA_FROM=GL&amp;an=DJDN000020210305eh35001ku&amp;nldtl=t7I6i0J5u97P4i4vFr3W6rE1Mfwq4113%2FeY3h9kcNFa0lQhlNWOgrInTQluKRljN8%2FMA5d9K5rGxSRK9QV8hPWJo7AEjB86leFG0LRNPmXfPVVLgRfXy5og4UXGWKBgJW1qFtt4B3%20m%2FOa9mAnCERg%3D%3D%7C2&amp;CAT=a&amp;mod=newsletter_sidelink_desktop" TargetMode="External"/><Relationship Id="rId12" Type="http://schemas.openxmlformats.org/officeDocument/2006/relationships/hyperlink" Target="https://sputnikvaccine.com/newsroom/pressreleases/namibia-becomes-the-50th-country-to-authorize-sputnik-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viewer.factiva.com/view/index?napc=2&amp;src=cr&amp;SA_FROM=GL&amp;an=APRS000020210304eh3400gih&amp;nldtl=t7I6i0J5u97P4i4vFr3W6rE1Mfwq4113%2FeY3h9kcNFa0lQhlNWOgrInTQluKRljN8%2FMA5d9K5rGxSRK9QV8hPWJo7AEjB86leFG0LRNPmXfPVVLgRfXy5og4UXGWKBgJW1qFtt4B3%20m%2FOa9mAnCERg%3D%3D%7C2&amp;CAT=a&amp;mod=newsletter_sidelink_desktop" TargetMode="External"/><Relationship Id="rId11" Type="http://schemas.openxmlformats.org/officeDocument/2006/relationships/hyperlink" Target="https://viewer.factiva.com/view/index?napc=2&amp;src=cr&amp;SA_FROM=GL&amp;an=LBA0000020210304eh34038wd&amp;nldtl=t7I6i0J5u97P4i4vFr3W6rE1Mfwq4113%2FeY3h9kcNFa0lQhlNWOgrInTQluKRljN8%2FMA5d9K5rGxSRK9QV8hPWJo7AEjB86leFG0LRNPmXfPVVLgRfXy5og4UXGWKBgJW1qFtt4B3%20m%2FOa9mAnCERg%3D%3D%7C2&amp;CAT=a&amp;mod=newsletter_sidelink_desktop" TargetMode="External"/><Relationship Id="rId5" Type="http://schemas.openxmlformats.org/officeDocument/2006/relationships/hyperlink" Target="https://viewer.factiva.com/view/index?napc=2&amp;src=cr&amp;SA_FROM=GL&amp;an=GMBN000020210306eh35000dx&amp;nldtl=t7I6i0J5u97P4i4vFr3W6rE1Mfwq4113%2FeY3h9kcNFa0lQhlNWOgrInTQluKRljN8%2FMA5d9K5rGxSRK9QV8hPWJo7AEjB86leFG0LRNPmXfPVVLgRfXy5og4UXGWKBgJW1qFtt4B3%20m%2FOa9mAnCERg%3D%3D%7C2&amp;CAT=a&amp;mod=newsletter_sidelink_desktop" TargetMode="External"/><Relationship Id="rId10" Type="http://schemas.openxmlformats.org/officeDocument/2006/relationships/hyperlink" Target="https://viewer.factiva.com/view/index?napc=2&amp;src=cr&amp;SA_FROM=GL&amp;an=LBA0000020210309eh3903osl&amp;nldtl=t7I6i0J5u97P4i4vFr3W6rE1Mfwq4113%2FeY3h9kcNFa0lQhlNWOgrInTQluKRljN8%2FMA5d9K5rGxSRK9QV8hPWJo7AEjB86leFG0LRNPmXfPVVLgRfXy5og4UXGWKBgJW1qFtt4B3%20m%2FOa9mAnCERg%3D%3D%7C2&amp;CAT=a&amp;mod=newsletter_sidelink_desktop" TargetMode="External"/><Relationship Id="rId4" Type="http://schemas.openxmlformats.org/officeDocument/2006/relationships/image" Target="../media/image4.jpeg"/><Relationship Id="rId9" Type="http://schemas.openxmlformats.org/officeDocument/2006/relationships/hyperlink" Target="https://viewer.factiva.com/view/index?napc=2&amp;src=cr&amp;SA_FROM=GL&amp;an=MRKWC00020210308eh38004s9&amp;nldtl=t7I6i0J5u97P4i4vFr3W6rE1Mfwq4113%2FeY3h9kcNFa0lQhlNWOgrInTQluKRljN8%2FMA5d9K5rGxSRK9QV8hPWJo7AEjB86leFG0LRNPmXfPVVLgRfXy5og4UXGWKBgJW1qFtt4B3%20m%2FOa9mAnCERg%3D%3D%7C2&amp;CAT=a&amp;mod=newsletter_sidelink_desktop"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8.png"/><Relationship Id="rId7"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unicef.org/supply/covid-19-vaccine-market-dashboard" TargetMode="External"/><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10.emf"/></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5" Type="http://schemas.openxmlformats.org/officeDocument/2006/relationships/hyperlink" Target="https://ourworldindata.org/covid-vaccinations" TargetMode="Externa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30A48640-ACB3-482F-A4F1-94772F903137}"/>
              </a:ext>
            </a:extLst>
          </p:cNvPr>
          <p:cNvGrpSpPr/>
          <p:nvPr/>
        </p:nvGrpSpPr>
        <p:grpSpPr>
          <a:xfrm>
            <a:off x="5827566" y="3286125"/>
            <a:ext cx="6283493" cy="2801309"/>
            <a:chOff x="3771698" y="2057281"/>
            <a:chExt cx="6900350" cy="2752271"/>
          </a:xfrm>
        </p:grpSpPr>
        <p:pic>
          <p:nvPicPr>
            <p:cNvPr id="4" name="Picture 3">
              <a:extLst>
                <a:ext uri="{FF2B5EF4-FFF2-40B4-BE49-F238E27FC236}">
                  <a16:creationId xmlns:a16="http://schemas.microsoft.com/office/drawing/2014/main" id="{D1C7BEE5-E338-4039-9EC6-4881296DD022}"/>
                </a:ext>
              </a:extLst>
            </p:cNvPr>
            <p:cNvPicPr>
              <a:picLocks noChangeAspect="1"/>
            </p:cNvPicPr>
            <p:nvPr/>
          </p:nvPicPr>
          <p:blipFill>
            <a:blip r:embed="rId3"/>
            <a:stretch>
              <a:fillRect/>
            </a:stretch>
          </p:blipFill>
          <p:spPr>
            <a:xfrm>
              <a:off x="7593301" y="2416665"/>
              <a:ext cx="3078747" cy="2392887"/>
            </a:xfrm>
            <a:prstGeom prst="rect">
              <a:avLst/>
            </a:prstGeom>
          </p:spPr>
        </p:pic>
        <p:pic>
          <p:nvPicPr>
            <p:cNvPr id="3" name="Picture 2">
              <a:extLst>
                <a:ext uri="{FF2B5EF4-FFF2-40B4-BE49-F238E27FC236}">
                  <a16:creationId xmlns:a16="http://schemas.microsoft.com/office/drawing/2014/main" id="{4EE1A592-1CBE-4264-B15B-FAA0B4D74FC9}"/>
                </a:ext>
              </a:extLst>
            </p:cNvPr>
            <p:cNvPicPr>
              <a:picLocks noChangeAspect="1"/>
            </p:cNvPicPr>
            <p:nvPr/>
          </p:nvPicPr>
          <p:blipFill>
            <a:blip r:embed="rId4"/>
            <a:stretch>
              <a:fillRect/>
            </a:stretch>
          </p:blipFill>
          <p:spPr>
            <a:xfrm>
              <a:off x="3771698" y="2057281"/>
              <a:ext cx="4648603" cy="2743438"/>
            </a:xfrm>
            <a:prstGeom prst="rect">
              <a:avLst/>
            </a:prstGeom>
          </p:spPr>
        </p:pic>
      </p:grpSp>
      <p:sp>
        <p:nvSpPr>
          <p:cNvPr id="25" name="Rectangle 24">
            <a:extLst>
              <a:ext uri="{FF2B5EF4-FFF2-40B4-BE49-F238E27FC236}">
                <a16:creationId xmlns:a16="http://schemas.microsoft.com/office/drawing/2014/main" id="{43E14831-49BA-4BCD-9BA3-266DD7328ED7}"/>
              </a:ext>
            </a:extLst>
          </p:cNvPr>
          <p:cNvSpPr/>
          <p:nvPr/>
        </p:nvSpPr>
        <p:spPr>
          <a:xfrm>
            <a:off x="170601" y="1435986"/>
            <a:ext cx="5512818" cy="4930947"/>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5"/>
          <a:stretch>
            <a:fillRect/>
          </a:stretch>
        </p:blipFill>
        <p:spPr>
          <a:xfrm>
            <a:off x="10830683" y="282139"/>
            <a:ext cx="1030758" cy="202716"/>
          </a:xfrm>
          <a:prstGeom prst="rect">
            <a:avLst/>
          </a:prstGeom>
        </p:spPr>
      </p:pic>
      <p:sp>
        <p:nvSpPr>
          <p:cNvPr id="53" name="Rectangle 52">
            <a:extLst>
              <a:ext uri="{FF2B5EF4-FFF2-40B4-BE49-F238E27FC236}">
                <a16:creationId xmlns:a16="http://schemas.microsoft.com/office/drawing/2014/main" id="{FDB4CA6C-802C-47BB-A975-19081C1D9C95}"/>
              </a:ext>
            </a:extLst>
          </p:cNvPr>
          <p:cNvSpPr/>
          <p:nvPr/>
        </p:nvSpPr>
        <p:spPr>
          <a:xfrm>
            <a:off x="5819775" y="896458"/>
            <a:ext cx="6290098" cy="586726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Covid-19 Vaccines Global Orders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102161" y="883488"/>
            <a:ext cx="5676016" cy="5875449"/>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F797864-255A-400A-92BA-A349C7F101CA}"/>
              </a:ext>
            </a:extLst>
          </p:cNvPr>
          <p:cNvSpPr/>
          <p:nvPr/>
        </p:nvSpPr>
        <p:spPr>
          <a:xfrm>
            <a:off x="123522" y="1133356"/>
            <a:ext cx="5713896" cy="5824671"/>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global press releases as at 03-11-2021</a:t>
            </a:r>
          </a:p>
          <a:p>
            <a:r>
              <a:rPr lang="en-US" sz="800" dirty="0">
                <a:latin typeface="Trebuchet MS" panose="020B0603020202020204" pitchFamily="34" charset="0"/>
              </a:rPr>
              <a:t>Below is a consolidation of the main media headlines regarding Covid-19 Vaccine development and distribution. </a:t>
            </a:r>
          </a:p>
          <a:p>
            <a:pPr>
              <a:spcBef>
                <a:spcPts val="300"/>
              </a:spcBef>
            </a:pPr>
            <a:r>
              <a:rPr lang="en-US" sz="1000" b="1" dirty="0">
                <a:hlinkClick r:id="rId6"/>
              </a:rPr>
              <a:t>White House Plans to Seek to Buy 100M More Doses of J&amp;J Vaccine</a:t>
            </a:r>
            <a:endParaRPr lang="en-US" sz="1000" b="1" dirty="0"/>
          </a:p>
          <a:p>
            <a:r>
              <a:rPr lang="en-US" sz="800" dirty="0">
                <a:latin typeface="Trebuchet MS" panose="020B0603020202020204" pitchFamily="34" charset="0"/>
              </a:rPr>
              <a:t>Barrons Online – 03-10-2021</a:t>
            </a:r>
          </a:p>
          <a:p>
            <a:r>
              <a:rPr lang="en-US" sz="800" dirty="0"/>
              <a:t>Since last year, the U.S. government has had a deal with Johnson &amp; Johnson for the delivery of 100 million doses of its vaccine, enough to vaccinate 100 million people. A new agreement would double that figure.</a:t>
            </a:r>
          </a:p>
          <a:p>
            <a:r>
              <a:rPr lang="en-US" sz="1000" b="1" dirty="0">
                <a:hlinkClick r:id="rId7"/>
              </a:rPr>
              <a:t>UNICEF chief: $1 billion more needed for COVAX COVID-19 vaccine rollout</a:t>
            </a:r>
            <a:endParaRPr lang="en-US" sz="1000" b="1" dirty="0"/>
          </a:p>
          <a:p>
            <a:r>
              <a:rPr lang="en-US" sz="800" dirty="0">
                <a:latin typeface="Trebuchet MS" panose="020B0603020202020204" pitchFamily="34" charset="0"/>
              </a:rPr>
              <a:t>Reuters – 03-10-2021</a:t>
            </a:r>
          </a:p>
          <a:p>
            <a:r>
              <a:rPr lang="en-US" sz="800" dirty="0"/>
              <a:t>The United Nations' children’s fund urged countries to contribute more money to help poor countries access coronavirus vaccines, saying around $1 billion was needed.</a:t>
            </a:r>
          </a:p>
          <a:p>
            <a:r>
              <a:rPr lang="en-US" sz="1000" b="1" dirty="0">
                <a:hlinkClick r:id="rId8"/>
              </a:rPr>
              <a:t>WHO chief: waive </a:t>
            </a:r>
            <a:r>
              <a:rPr lang="en-US" sz="1000" b="1" dirty="0" err="1">
                <a:hlinkClick r:id="rId8"/>
              </a:rPr>
              <a:t>Covid</a:t>
            </a:r>
            <a:r>
              <a:rPr lang="en-US" sz="1000" b="1" dirty="0">
                <a:hlinkClick r:id="rId8"/>
              </a:rPr>
              <a:t> vaccine patents to put world on 'war footing</a:t>
            </a:r>
            <a:endParaRPr lang="en-US" sz="1000" b="1" dirty="0"/>
          </a:p>
          <a:p>
            <a:r>
              <a:rPr lang="en-US" sz="800" dirty="0">
                <a:latin typeface="Trebuchet MS" panose="020B0603020202020204" pitchFamily="34" charset="0"/>
              </a:rPr>
              <a:t>Reuters – 03-05-2021</a:t>
            </a:r>
          </a:p>
          <a:p>
            <a:r>
              <a:rPr lang="en-US" sz="800" dirty="0"/>
              <a:t>The normal rules of business that protect the profits of vaccine manufacturers will have to be set aside if that is what it takes to ensure everybody is immunized against the coronavirus, according to the director general of the World Health Organization.</a:t>
            </a:r>
          </a:p>
          <a:p>
            <a:r>
              <a:rPr lang="en-US" sz="1000" b="1" dirty="0">
                <a:hlinkClick r:id="rId9"/>
              </a:rPr>
              <a:t>Russia's Sputnik V could be made in European Union after reported deals</a:t>
            </a:r>
            <a:endParaRPr lang="en-US" sz="1000" b="1" dirty="0"/>
          </a:p>
          <a:p>
            <a:r>
              <a:rPr lang="en-US" sz="800" dirty="0">
                <a:latin typeface="Trebuchet MS" panose="020B0603020202020204" pitchFamily="34" charset="0"/>
              </a:rPr>
              <a:t>Reuters– 03-09-2021</a:t>
            </a:r>
          </a:p>
          <a:p>
            <a:r>
              <a:rPr lang="en-US" sz="800" dirty="0"/>
              <a:t>Russia's Sputnik V vaccine against COVID-19 could be produced in western Europe after a deal to make it in Italy was signed by Moscow's RDIF sovereign wealth fund and Swiss-based pharmaceutical company </a:t>
            </a:r>
            <a:r>
              <a:rPr lang="en-US" sz="800" dirty="0" err="1"/>
              <a:t>Adienne</a:t>
            </a:r>
            <a:r>
              <a:rPr lang="en-US" sz="800" dirty="0"/>
              <a:t>. </a:t>
            </a:r>
          </a:p>
          <a:p>
            <a:r>
              <a:rPr lang="en-US" sz="1000" b="1" dirty="0">
                <a:hlinkClick r:id="rId10"/>
              </a:rPr>
              <a:t>Australia asks EU to review vaccine blocking</a:t>
            </a:r>
            <a:endParaRPr lang="en-US" sz="1000" b="1" dirty="0"/>
          </a:p>
          <a:p>
            <a:r>
              <a:rPr lang="en-US" sz="800" dirty="0">
                <a:latin typeface="Trebuchet MS" panose="020B0603020202020204" pitchFamily="34" charset="0"/>
              </a:rPr>
              <a:t>The Sydney Morning Herald – 03-06-2021</a:t>
            </a:r>
          </a:p>
          <a:p>
            <a:r>
              <a:rPr lang="en-US" sz="800" dirty="0"/>
              <a:t>Australia has asked the European Commission to review a decision to block a shipment of 250,000 AstraZeneca vaccine doses. The decision to block the international shipment is the first time the European Commission has used its powers over whether vaccines manufactured on the continent by Pfizer and AstraZeneca can leave its territory.</a:t>
            </a:r>
          </a:p>
          <a:p>
            <a:r>
              <a:rPr lang="en-US" sz="1000" b="1" dirty="0">
                <a:hlinkClick r:id="rId11"/>
              </a:rPr>
              <a:t>EU regulator says no signs AstraZeneca vaccine led to Austria illnesses</a:t>
            </a:r>
            <a:endParaRPr lang="en-US" sz="1000" b="1" dirty="0"/>
          </a:p>
          <a:p>
            <a:r>
              <a:rPr lang="en-US" sz="800" dirty="0">
                <a:latin typeface="Trebuchet MS" panose="020B0603020202020204" pitchFamily="34" charset="0"/>
              </a:rPr>
              <a:t>Associated Press – 03-10-2021</a:t>
            </a:r>
          </a:p>
          <a:p>
            <a:r>
              <a:rPr lang="en-US" sz="800" dirty="0"/>
              <a:t>The European Medicines Agency said there was no evidence so far linking AstraZeneca's COVID-19 vaccine to illnesses in two people who received it in Austria, one of whom died 10 days after being inoculated. The Austrian national health authority suspended the use of a batch of the vaccine after a person who was vaccinated was diagnosed with multiple thrombosis and later died.</a:t>
            </a:r>
          </a:p>
          <a:p>
            <a:r>
              <a:rPr lang="en-US" sz="1000" b="1" dirty="0">
                <a:hlinkClick r:id="rId12"/>
              </a:rPr>
              <a:t>Moderna taps Baxter to support fill and finish of 60-90 </a:t>
            </a:r>
            <a:r>
              <a:rPr lang="en-US" sz="1000" b="1" dirty="0" err="1">
                <a:hlinkClick r:id="rId12"/>
              </a:rPr>
              <a:t>mln</a:t>
            </a:r>
            <a:r>
              <a:rPr lang="en-US" sz="1000" b="1" dirty="0">
                <a:hlinkClick r:id="rId12"/>
              </a:rPr>
              <a:t> COVID-19 vaccine doses</a:t>
            </a:r>
            <a:r>
              <a:rPr lang="en-US" sz="1000" b="1" dirty="0">
                <a:hlinkClick r:id="rId13">
                  <a:extLst>
                    <a:ext uri="{A12FA001-AC4F-418D-AE19-62706E023703}">
                      <ahyp:hlinkClr xmlns:ahyp="http://schemas.microsoft.com/office/drawing/2018/hyperlinkcolor" val="tx"/>
                    </a:ext>
                  </a:extLst>
                </a:hlinkClick>
              </a:rPr>
              <a:t> </a:t>
            </a:r>
            <a:endParaRPr lang="en-US" sz="1000" b="1" dirty="0"/>
          </a:p>
          <a:p>
            <a:r>
              <a:rPr lang="en-US" sz="800" dirty="0">
                <a:latin typeface="Trebuchet MS" panose="020B0603020202020204" pitchFamily="34" charset="0"/>
              </a:rPr>
              <a:t>Reuters – 03-08-2021</a:t>
            </a:r>
          </a:p>
          <a:p>
            <a:r>
              <a:rPr lang="en-US" sz="800" dirty="0" err="1"/>
              <a:t>Drugmaker</a:t>
            </a:r>
            <a:r>
              <a:rPr lang="en-US" sz="800" dirty="0"/>
              <a:t> Baxter International Inc will help fill in vials and package about 60-90 million doses of Moderna Inc's COVID-19 vaccine in 2021. Baxter has also partnered with </a:t>
            </a:r>
            <a:r>
              <a:rPr lang="en-US" sz="800" dirty="0" err="1"/>
              <a:t>Novavax</a:t>
            </a:r>
            <a:r>
              <a:rPr lang="en-US" sz="800" dirty="0"/>
              <a:t> Inc to provide sterile manufacturing services for its COVID-19 vaccine candidate.</a:t>
            </a:r>
          </a:p>
          <a:p>
            <a:r>
              <a:rPr lang="en-US" sz="1000" b="1" dirty="0">
                <a:hlinkClick r:id="rId14"/>
              </a:rPr>
              <a:t>Malaysia to buy more Pfizer-</a:t>
            </a:r>
            <a:r>
              <a:rPr lang="en-US" sz="1000" b="1" dirty="0" err="1">
                <a:hlinkClick r:id="rId14"/>
              </a:rPr>
              <a:t>BioNTech</a:t>
            </a:r>
            <a:r>
              <a:rPr lang="en-US" sz="1000" b="1" dirty="0">
                <a:hlinkClick r:id="rId14"/>
              </a:rPr>
              <a:t> vaccines</a:t>
            </a:r>
            <a:endParaRPr lang="en-US" sz="1000" b="1" dirty="0"/>
          </a:p>
          <a:p>
            <a:r>
              <a:rPr lang="en-US" sz="800" dirty="0">
                <a:latin typeface="Trebuchet MS" panose="020B0603020202020204" pitchFamily="34" charset="0"/>
              </a:rPr>
              <a:t>Reuters – 03-08-2021</a:t>
            </a:r>
          </a:p>
          <a:p>
            <a:r>
              <a:rPr lang="en-US" sz="800" dirty="0"/>
              <a:t>Malaysia will buy additional doses of Pfizer-</a:t>
            </a:r>
            <a:r>
              <a:rPr lang="en-US" sz="800" dirty="0" err="1"/>
              <a:t>BioNTech's</a:t>
            </a:r>
            <a:r>
              <a:rPr lang="en-US" sz="800" dirty="0"/>
              <a:t> COVID-19 vaccine, bringing the total secured to 32 million, enough to cover half of its population. Malaysia is also considering dropping negotiations to procure a single-dose vaccine from U.S. pharmaceutical firm Johnson &amp; Johnson, in favor of a deal with Chinese company </a:t>
            </a:r>
            <a:r>
              <a:rPr lang="en-US" sz="800" dirty="0" err="1"/>
              <a:t>CanSino</a:t>
            </a:r>
            <a:r>
              <a:rPr lang="en-US" sz="800" dirty="0"/>
              <a:t> Biologics, which also requires only one dose.</a:t>
            </a:r>
          </a:p>
          <a:p>
            <a:r>
              <a:rPr lang="en-US" sz="1000" b="1" dirty="0">
                <a:hlinkClick r:id="rId15"/>
              </a:rPr>
              <a:t>Israel, Austria and Denmark establish vaccine-supply alliance</a:t>
            </a:r>
            <a:endParaRPr lang="en-US" sz="1000" b="1" dirty="0"/>
          </a:p>
          <a:p>
            <a:r>
              <a:rPr lang="en-US" sz="800" dirty="0">
                <a:latin typeface="Trebuchet MS" panose="020B0603020202020204" pitchFamily="34" charset="0"/>
              </a:rPr>
              <a:t>Reuters – 03-04-2021</a:t>
            </a:r>
          </a:p>
          <a:p>
            <a:r>
              <a:rPr lang="en-US" sz="800" dirty="0"/>
              <a:t>Israel, Austria and Denmark said they would set up a joint research and development fund and possibly production facilities for COVID-19 vaccines to ensure they had long-term supplies for booster shots or to contend with virus mutations.</a:t>
            </a:r>
          </a:p>
          <a:p>
            <a:r>
              <a:rPr lang="en-US" sz="800" i="1" dirty="0">
                <a:latin typeface="Trebuchet MS" panose="020B0603020202020204" pitchFamily="34" charset="0"/>
              </a:rPr>
              <a:t>Note the news articles above are housed within Factiva, a news database and service subscription provided by the WB Library. Accessing them requires a simple one-time registration. </a:t>
            </a:r>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0602" y="80645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61610"/>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Media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267B79A1-CD61-4A58-A25B-EBAF86A63690}"/>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11 March 2021</a:t>
            </a:r>
          </a:p>
        </p:txBody>
      </p:sp>
      <p:sp>
        <p:nvSpPr>
          <p:cNvPr id="27" name="Rectangle 26">
            <a:extLst>
              <a:ext uri="{FF2B5EF4-FFF2-40B4-BE49-F238E27FC236}">
                <a16:creationId xmlns:a16="http://schemas.microsoft.com/office/drawing/2014/main" id="{47D8ACEC-6523-433D-B6C3-0C93CAC72810}"/>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sp>
        <p:nvSpPr>
          <p:cNvPr id="28" name="Rectangle 27">
            <a:extLst>
              <a:ext uri="{FF2B5EF4-FFF2-40B4-BE49-F238E27FC236}">
                <a16:creationId xmlns:a16="http://schemas.microsoft.com/office/drawing/2014/main" id="{7C4E3472-9D8B-4ACB-89B2-76B75B43ED85}"/>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pic>
        <p:nvPicPr>
          <p:cNvPr id="29" name="Picture 28">
            <a:extLst>
              <a:ext uri="{FF2B5EF4-FFF2-40B4-BE49-F238E27FC236}">
                <a16:creationId xmlns:a16="http://schemas.microsoft.com/office/drawing/2014/main" id="{604CBA60-33FE-4896-9FA5-5175551FEF3B}"/>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30" name="Rectangle 29">
            <a:extLst>
              <a:ext uri="{FF2B5EF4-FFF2-40B4-BE49-F238E27FC236}">
                <a16:creationId xmlns:a16="http://schemas.microsoft.com/office/drawing/2014/main" id="{B271B18A-C9AD-4B77-9CEC-1AFE3F3E4E16}"/>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5" name="Rectangle 4">
            <a:extLst>
              <a:ext uri="{FF2B5EF4-FFF2-40B4-BE49-F238E27FC236}">
                <a16:creationId xmlns:a16="http://schemas.microsoft.com/office/drawing/2014/main" id="{468AB19B-4D99-4A14-8E7D-A9EA2CF0322E}"/>
              </a:ext>
            </a:extLst>
          </p:cNvPr>
          <p:cNvSpPr/>
          <p:nvPr/>
        </p:nvSpPr>
        <p:spPr>
          <a:xfrm>
            <a:off x="6055471" y="1102306"/>
            <a:ext cx="6096000" cy="400110"/>
          </a:xfrm>
          <a:prstGeom prst="rect">
            <a:avLst/>
          </a:prstGeom>
        </p:spPr>
        <p:txBody>
          <a:bodyPr>
            <a:spAutoFit/>
          </a:bodyPr>
          <a:lstStyle/>
          <a:p>
            <a:pPr>
              <a:spcBef>
                <a:spcPts val="300"/>
              </a:spcBef>
            </a:pPr>
            <a:r>
              <a:rPr lang="en-US" sz="1000" dirty="0">
                <a:latin typeface="Trebuchet MS" panose="020B0603020202020204" pitchFamily="34" charset="0"/>
              </a:rPr>
              <a:t>Pricing data is drawn from the </a:t>
            </a:r>
            <a:r>
              <a:rPr lang="en-US" sz="1000" dirty="0">
                <a:latin typeface="Trebuchet MS" panose="020B0603020202020204" pitchFamily="34" charset="0"/>
                <a:hlinkClick r:id="rId17"/>
              </a:rPr>
              <a:t>UNICEF COVID-19 Vaccine Market Dashboard </a:t>
            </a:r>
            <a:r>
              <a:rPr lang="en-US" sz="1000" dirty="0">
                <a:latin typeface="Trebuchet MS" panose="020B0603020202020204" pitchFamily="34" charset="0"/>
              </a:rPr>
              <a:t> with additional data included where available. This charts below reflect data as at 03-11-2020.</a:t>
            </a:r>
            <a:endParaRPr lang="en-US" sz="1000" dirty="0">
              <a:hlinkClick r:id="rId18">
                <a:extLst>
                  <a:ext uri="{A12FA001-AC4F-418D-AE19-62706E023703}">
                    <ahyp:hlinkClr xmlns:ahyp="http://schemas.microsoft.com/office/drawing/2018/hyperlinkcolor" val="tx"/>
                  </a:ext>
                </a:extLst>
              </a:hlinkClick>
            </a:endParaRPr>
          </a:p>
        </p:txBody>
      </p:sp>
      <p:grpSp>
        <p:nvGrpSpPr>
          <p:cNvPr id="14" name="Group 13">
            <a:extLst>
              <a:ext uri="{FF2B5EF4-FFF2-40B4-BE49-F238E27FC236}">
                <a16:creationId xmlns:a16="http://schemas.microsoft.com/office/drawing/2014/main" id="{4FE6E46D-AE7C-4121-B8DE-A61DE0EB4C7F}"/>
              </a:ext>
            </a:extLst>
          </p:cNvPr>
          <p:cNvGrpSpPr/>
          <p:nvPr/>
        </p:nvGrpSpPr>
        <p:grpSpPr>
          <a:xfrm>
            <a:off x="10016067" y="1708265"/>
            <a:ext cx="1875753" cy="2891716"/>
            <a:chOff x="4968142" y="1661007"/>
            <a:chExt cx="2255715" cy="4295050"/>
          </a:xfrm>
        </p:grpSpPr>
        <p:pic>
          <p:nvPicPr>
            <p:cNvPr id="13" name="Picture 12">
              <a:extLst>
                <a:ext uri="{FF2B5EF4-FFF2-40B4-BE49-F238E27FC236}">
                  <a16:creationId xmlns:a16="http://schemas.microsoft.com/office/drawing/2014/main" id="{251FFCB3-BB02-48CB-8D52-5720342226C9}"/>
                </a:ext>
              </a:extLst>
            </p:cNvPr>
            <p:cNvPicPr>
              <a:picLocks noChangeAspect="1"/>
            </p:cNvPicPr>
            <p:nvPr/>
          </p:nvPicPr>
          <p:blipFill>
            <a:blip r:embed="rId19"/>
            <a:stretch>
              <a:fillRect/>
            </a:stretch>
          </p:blipFill>
          <p:spPr>
            <a:xfrm>
              <a:off x="4996749" y="4866303"/>
              <a:ext cx="1455546" cy="1089754"/>
            </a:xfrm>
            <a:prstGeom prst="rect">
              <a:avLst/>
            </a:prstGeom>
          </p:spPr>
        </p:pic>
        <p:pic>
          <p:nvPicPr>
            <p:cNvPr id="12" name="Picture 11">
              <a:extLst>
                <a:ext uri="{FF2B5EF4-FFF2-40B4-BE49-F238E27FC236}">
                  <a16:creationId xmlns:a16="http://schemas.microsoft.com/office/drawing/2014/main" id="{79F87FF9-D832-4398-9930-F3D2302F3D8B}"/>
                </a:ext>
              </a:extLst>
            </p:cNvPr>
            <p:cNvPicPr>
              <a:picLocks noChangeAspect="1"/>
            </p:cNvPicPr>
            <p:nvPr/>
          </p:nvPicPr>
          <p:blipFill>
            <a:blip r:embed="rId20"/>
            <a:stretch>
              <a:fillRect/>
            </a:stretch>
          </p:blipFill>
          <p:spPr>
            <a:xfrm>
              <a:off x="4968142" y="1661007"/>
              <a:ext cx="2255715" cy="3535986"/>
            </a:xfrm>
            <a:prstGeom prst="rect">
              <a:avLst/>
            </a:prstGeom>
          </p:spPr>
        </p:pic>
      </p:grpSp>
    </p:spTree>
    <p:extLst>
      <p:ext uri="{BB962C8B-B14F-4D97-AF65-F5344CB8AC3E}">
        <p14:creationId xmlns:p14="http://schemas.microsoft.com/office/powerpoint/2010/main" val="40514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3E14831-49BA-4BCD-9BA3-266DD7328ED7}"/>
              </a:ext>
            </a:extLst>
          </p:cNvPr>
          <p:cNvSpPr/>
          <p:nvPr/>
        </p:nvSpPr>
        <p:spPr>
          <a:xfrm>
            <a:off x="132269" y="1326580"/>
            <a:ext cx="3742406" cy="525638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3"/>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53" name="Rectangle 52">
            <a:extLst>
              <a:ext uri="{FF2B5EF4-FFF2-40B4-BE49-F238E27FC236}">
                <a16:creationId xmlns:a16="http://schemas.microsoft.com/office/drawing/2014/main" id="{FDB4CA6C-802C-47BB-A975-19081C1D9C95}"/>
              </a:ext>
            </a:extLst>
          </p:cNvPr>
          <p:cNvSpPr/>
          <p:nvPr/>
        </p:nvSpPr>
        <p:spPr>
          <a:xfrm>
            <a:off x="4018357" y="917241"/>
            <a:ext cx="8081992" cy="5889714"/>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Vaccine Regulatory Approvals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103694" y="910755"/>
            <a:ext cx="3835712" cy="5889709"/>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21" name="Rectangle 20">
            <a:extLst>
              <a:ext uri="{FF2B5EF4-FFF2-40B4-BE49-F238E27FC236}">
                <a16:creationId xmlns:a16="http://schemas.microsoft.com/office/drawing/2014/main" id="{CF797864-255A-400A-92BA-A349C7F101CA}"/>
              </a:ext>
            </a:extLst>
          </p:cNvPr>
          <p:cNvSpPr/>
          <p:nvPr/>
        </p:nvSpPr>
        <p:spPr>
          <a:xfrm>
            <a:off x="58510" y="1135322"/>
            <a:ext cx="3917054" cy="5570756"/>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Regulatory approval news as at 03-11-2021</a:t>
            </a:r>
          </a:p>
          <a:p>
            <a:r>
              <a:rPr lang="en-US" sz="1000" b="1" dirty="0">
                <a:hlinkClick r:id="rId5"/>
              </a:rPr>
              <a:t>Johnson &amp; Johnson's vaccine is the fourth shot approved for use in Canada</a:t>
            </a:r>
            <a:endParaRPr lang="en-US" sz="1000" b="1" dirty="0"/>
          </a:p>
          <a:p>
            <a:r>
              <a:rPr lang="en-US" sz="800" dirty="0">
                <a:latin typeface="Trebuchet MS" panose="020B0603020202020204" pitchFamily="34" charset="0"/>
              </a:rPr>
              <a:t>The Globe and Mail – 03-05-2021</a:t>
            </a:r>
          </a:p>
          <a:p>
            <a:r>
              <a:rPr lang="en-US" sz="800" dirty="0"/>
              <a:t>Health Canada regulators announced they have authorized the single-dose vaccine from the Janssen Pharmaceutical Companies, owned by Johnson &amp; Johnson. The Johnson &amp; Johnson vaccine has been authorized for people 18 years and older.</a:t>
            </a:r>
          </a:p>
          <a:p>
            <a:r>
              <a:rPr lang="en-US" sz="1000" b="1" dirty="0">
                <a:hlinkClick r:id="rId6"/>
              </a:rPr>
              <a:t>EU regulator starts a review of Russia's COVID-19 vaccine</a:t>
            </a:r>
            <a:endParaRPr lang="en-US" sz="1000" b="1" dirty="0"/>
          </a:p>
          <a:p>
            <a:r>
              <a:rPr lang="en-US" sz="800" dirty="0">
                <a:latin typeface="Trebuchet MS" panose="020B0603020202020204" pitchFamily="34" charset="0"/>
              </a:rPr>
              <a:t>Associated Press – 03-04-2021</a:t>
            </a:r>
          </a:p>
          <a:p>
            <a:r>
              <a:rPr lang="en-US" sz="800" dirty="0"/>
              <a:t>The European Medicines Agency has started a rolling review of Russia's Sputnik V coronavirus vaccine, many months after it was first approved for use in Russia and after dozens of countries around the world have authorized it.</a:t>
            </a:r>
          </a:p>
          <a:p>
            <a:r>
              <a:rPr lang="en-US" sz="1000" b="1" dirty="0">
                <a:hlinkClick r:id="rId7"/>
              </a:rPr>
              <a:t>Takeda Seeks Japan Green Light for Moderna Vaccine </a:t>
            </a:r>
            <a:endParaRPr lang="en-US" sz="1000" b="1" dirty="0"/>
          </a:p>
          <a:p>
            <a:r>
              <a:rPr lang="en-US" sz="800" dirty="0">
                <a:latin typeface="Trebuchet MS" panose="020B0603020202020204" pitchFamily="34" charset="0"/>
              </a:rPr>
              <a:t>Dow Jones Institutional News – 03-05-2021</a:t>
            </a:r>
          </a:p>
          <a:p>
            <a:r>
              <a:rPr lang="en-US" sz="800" dirty="0"/>
              <a:t>Moderna says Takeda Pharmaceutical, its partner in Japan, has filed for regulatory approval to import and distribute </a:t>
            </a:r>
            <a:r>
              <a:rPr lang="en-US" sz="800" dirty="0" err="1"/>
              <a:t>Moderna's</a:t>
            </a:r>
            <a:r>
              <a:rPr lang="en-US" sz="800" dirty="0"/>
              <a:t> Covid-19 vaccine. The companies last year said Takeda plans to import and distribute 50m doses of the vaccine starting in the first half of 2021, pending licensure in Japan.</a:t>
            </a:r>
          </a:p>
          <a:p>
            <a:r>
              <a:rPr lang="en-US" sz="1000" b="1" dirty="0">
                <a:hlinkClick r:id="rId8"/>
              </a:rPr>
              <a:t>Indonesia approves AstraZeneca vaccine for emergency use</a:t>
            </a:r>
            <a:endParaRPr lang="en-US" sz="1000" b="1" dirty="0"/>
          </a:p>
          <a:p>
            <a:r>
              <a:rPr lang="en-US" sz="800" dirty="0">
                <a:latin typeface="Trebuchet MS" panose="020B0603020202020204" pitchFamily="34" charset="0"/>
              </a:rPr>
              <a:t>Reuters – 03-08-2021</a:t>
            </a:r>
          </a:p>
          <a:p>
            <a:r>
              <a:rPr lang="en-US" sz="800" dirty="0"/>
              <a:t> Indonesia has approved AstraZeneca's COVID-19 vaccine for emergency use. More than one million doses of the vaccine arrived late on Monday via the COVAX global vaccine-alliance scheme.</a:t>
            </a:r>
          </a:p>
          <a:p>
            <a:r>
              <a:rPr lang="en-US" sz="1000" b="1" dirty="0">
                <a:hlinkClick r:id="rId9"/>
              </a:rPr>
              <a:t>Italy approves AstraZeneca’s COVID-19 vaccine for over 65s</a:t>
            </a:r>
            <a:endParaRPr lang="en-US" sz="1000" b="1" dirty="0"/>
          </a:p>
          <a:p>
            <a:r>
              <a:rPr lang="en-US" sz="800" dirty="0">
                <a:latin typeface="Trebuchet MS" panose="020B0603020202020204" pitchFamily="34" charset="0"/>
              </a:rPr>
              <a:t>MarketWatch – 03-08-2021</a:t>
            </a:r>
          </a:p>
          <a:p>
            <a:r>
              <a:rPr lang="en-US" sz="800" dirty="0"/>
              <a:t>Italy has approved the use of AstraZeneca’s COVID-19 vaccine for the over 65s, becoming the latest European country to reverse its stance and give the green light for use of the shot in older people.</a:t>
            </a:r>
          </a:p>
          <a:p>
            <a:r>
              <a:rPr lang="en-US" sz="1000" b="1" dirty="0">
                <a:hlinkClick r:id="rId10"/>
              </a:rPr>
              <a:t>Zimbabwe authorizes Sputnik V, Sinovac coronavirus vaccines for emergency use</a:t>
            </a:r>
            <a:endParaRPr lang="en-US" sz="1000" b="1" dirty="0"/>
          </a:p>
          <a:p>
            <a:r>
              <a:rPr lang="en-US" sz="800" dirty="0">
                <a:latin typeface="Trebuchet MS" panose="020B0603020202020204" pitchFamily="34" charset="0"/>
              </a:rPr>
              <a:t>Reuters – 03-09-2021</a:t>
            </a:r>
          </a:p>
          <a:p>
            <a:r>
              <a:rPr lang="en-US" sz="800" dirty="0"/>
              <a:t>The Medicines Control Authority of Zimbabwe has authorized the use of </a:t>
            </a:r>
            <a:r>
              <a:rPr lang="en-US" sz="800" dirty="0" err="1"/>
              <a:t>Sinopharm</a:t>
            </a:r>
            <a:r>
              <a:rPr lang="en-US" sz="800" dirty="0"/>
              <a:t> and Sinovac shots from China, Russia's Sputnik V and India's </a:t>
            </a:r>
            <a:r>
              <a:rPr lang="en-US" sz="800" dirty="0" err="1"/>
              <a:t>Covaxin</a:t>
            </a:r>
            <a:r>
              <a:rPr lang="en-US" sz="800" dirty="0"/>
              <a:t>.</a:t>
            </a:r>
          </a:p>
          <a:p>
            <a:r>
              <a:rPr lang="en-US" sz="1000" b="1" dirty="0">
                <a:hlinkClick r:id="rId11"/>
              </a:rPr>
              <a:t>South Africa regulator says at advanced stage of Pfizer vaccine review</a:t>
            </a:r>
            <a:endParaRPr lang="en-US" sz="1000" b="1" dirty="0"/>
          </a:p>
          <a:p>
            <a:r>
              <a:rPr lang="en-US" sz="800" dirty="0">
                <a:latin typeface="Trebuchet MS" panose="020B0603020202020204" pitchFamily="34" charset="0"/>
              </a:rPr>
              <a:t>Reuters – 03-04-2021</a:t>
            </a:r>
          </a:p>
          <a:p>
            <a:r>
              <a:rPr lang="en-US" sz="800" dirty="0"/>
              <a:t>South Africa's medicines regulator said on Thursday that it was at an advanced stage of reviewing an emergency use application for Pfizer's COVID-19 vaccine.</a:t>
            </a:r>
          </a:p>
          <a:p>
            <a:r>
              <a:rPr lang="en-US" sz="1000" b="1" dirty="0">
                <a:hlinkClick r:id="rId12"/>
              </a:rPr>
              <a:t>Namibia becomes the 50th country to authorize Sputnik V</a:t>
            </a:r>
            <a:endParaRPr lang="en-US" sz="1000" b="1" dirty="0"/>
          </a:p>
          <a:p>
            <a:r>
              <a:rPr lang="en-US" sz="800" dirty="0">
                <a:latin typeface="Trebuchet MS" panose="020B0603020202020204" pitchFamily="34" charset="0"/>
              </a:rPr>
              <a:t>Reuters – 03-04-2021</a:t>
            </a:r>
          </a:p>
          <a:p>
            <a:r>
              <a:rPr lang="en-US" sz="800" dirty="0"/>
              <a:t>The Ministry of Health and Social Services of Namibia has registered Sputnik V under the emergency use authorization procedure. Total population of 50 countries where the Russian vaccine is approved for use exceeds 1.3 billion people.</a:t>
            </a:r>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1699" y="790970"/>
            <a:ext cx="3192008" cy="371044"/>
            <a:chOff x="1383433" y="631708"/>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83433" y="631708"/>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11990" y="645621"/>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Regulatory Approval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8297438E-9EE6-4FDB-A2BB-081E571A2B00}"/>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27" name="Rectangle 26">
            <a:extLst>
              <a:ext uri="{FF2B5EF4-FFF2-40B4-BE49-F238E27FC236}">
                <a16:creationId xmlns:a16="http://schemas.microsoft.com/office/drawing/2014/main" id="{E3D5291C-F586-435C-91DD-4B428FE73AD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11 March 2021</a:t>
            </a:r>
          </a:p>
        </p:txBody>
      </p:sp>
      <p:pic>
        <p:nvPicPr>
          <p:cNvPr id="5" name="Picture 4">
            <a:extLst>
              <a:ext uri="{FF2B5EF4-FFF2-40B4-BE49-F238E27FC236}">
                <a16:creationId xmlns:a16="http://schemas.microsoft.com/office/drawing/2014/main" id="{6D4556F2-CCFB-4E7B-A7A0-2F09E46134F9}"/>
              </a:ext>
            </a:extLst>
          </p:cNvPr>
          <p:cNvPicPr>
            <a:picLocks noChangeAspect="1"/>
          </p:cNvPicPr>
          <p:nvPr/>
        </p:nvPicPr>
        <p:blipFill>
          <a:blip r:embed="rId13"/>
          <a:stretch>
            <a:fillRect/>
          </a:stretch>
        </p:blipFill>
        <p:spPr>
          <a:xfrm>
            <a:off x="4185557" y="993449"/>
            <a:ext cx="7291448" cy="5779509"/>
          </a:xfrm>
          <a:prstGeom prst="rect">
            <a:avLst/>
          </a:prstGeom>
        </p:spPr>
      </p:pic>
    </p:spTree>
    <p:extLst>
      <p:ext uri="{BB962C8B-B14F-4D97-AF65-F5344CB8AC3E}">
        <p14:creationId xmlns:p14="http://schemas.microsoft.com/office/powerpoint/2010/main" val="282792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9AA56233-8C55-445C-8EC0-2512BE56AC73}"/>
              </a:ext>
            </a:extLst>
          </p:cNvPr>
          <p:cNvPicPr>
            <a:picLocks noChangeAspect="1"/>
          </p:cNvPicPr>
          <p:nvPr/>
        </p:nvPicPr>
        <p:blipFill>
          <a:blip r:embed="rId3"/>
          <a:stretch>
            <a:fillRect/>
          </a:stretch>
        </p:blipFill>
        <p:spPr>
          <a:xfrm>
            <a:off x="0" y="2087163"/>
            <a:ext cx="4645555" cy="3603048"/>
          </a:xfrm>
          <a:prstGeom prst="rect">
            <a:avLst/>
          </a:prstGeom>
        </p:spPr>
      </p:pic>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4"/>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0" y="883488"/>
            <a:ext cx="11973723"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Pricing</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249551" y="1382272"/>
            <a:ext cx="11361424" cy="938719"/>
          </a:xfrm>
          <a:prstGeom prst="rect">
            <a:avLst/>
          </a:prstGeom>
          <a:noFill/>
        </p:spPr>
        <p:txBody>
          <a:bodyPr wrap="square">
            <a:spAutoFit/>
          </a:bodyPr>
          <a:lstStyle/>
          <a:p>
            <a:pPr>
              <a:spcBef>
                <a:spcPts val="300"/>
              </a:spcBef>
            </a:pPr>
            <a:r>
              <a:rPr lang="en-US" sz="1000" b="1" dirty="0">
                <a:latin typeface="Trebuchet MS" panose="020B0603020202020204" pitchFamily="34" charset="0"/>
              </a:rPr>
              <a:t>Pricing data is drawn from the </a:t>
            </a:r>
            <a:r>
              <a:rPr lang="en-US" sz="1000" b="1" dirty="0">
                <a:latin typeface="Trebuchet MS" panose="020B0603020202020204" pitchFamily="34" charset="0"/>
                <a:hlinkClick r:id="rId6"/>
              </a:rPr>
              <a:t>UNICEF COVID-19 Vaccine Market Dashboard </a:t>
            </a:r>
            <a:r>
              <a:rPr lang="en-US" sz="1000" b="1" dirty="0">
                <a:latin typeface="Trebuchet MS" panose="020B0603020202020204" pitchFamily="34" charset="0"/>
              </a:rPr>
              <a:t> with additional data included where available. This data reflects publicly available pricing information as at 03-11-2020.</a:t>
            </a:r>
            <a:endParaRPr lang="en-US" sz="1000" dirty="0">
              <a:hlinkClick r:id="rId7">
                <a:extLst>
                  <a:ext uri="{A12FA001-AC4F-418D-AE19-62706E023703}">
                    <ahyp:hlinkClr xmlns:ahyp="http://schemas.microsoft.com/office/drawing/2018/hyperlinkcolor" val="tx"/>
                  </a:ext>
                </a:extLst>
              </a:hlinkClick>
            </a:endParaRPr>
          </a:p>
          <a:p>
            <a:pPr>
              <a:spcBef>
                <a:spcPts val="300"/>
              </a:spcBef>
            </a:pPr>
            <a:endParaRPr lang="en-US" sz="1000" b="1" dirty="0">
              <a:latin typeface="Trebuchet MS" panose="020B0603020202020204" pitchFamily="34" charset="0"/>
            </a:endParaRPr>
          </a:p>
          <a:p>
            <a:pPr>
              <a:spcBef>
                <a:spcPts val="300"/>
              </a:spcBef>
            </a:pPr>
            <a:endParaRPr lang="en-US" sz="1000" b="1" dirty="0">
              <a:latin typeface="Trebuchet MS" panose="020B0603020202020204" pitchFamily="34" charset="0"/>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11 March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13" name="TextBox 12">
            <a:extLst>
              <a:ext uri="{FF2B5EF4-FFF2-40B4-BE49-F238E27FC236}">
                <a16:creationId xmlns:a16="http://schemas.microsoft.com/office/drawing/2014/main" id="{CBB70A30-1876-453F-B938-8054B44D47C4}"/>
              </a:ext>
            </a:extLst>
          </p:cNvPr>
          <p:cNvSpPr txBox="1"/>
          <p:nvPr/>
        </p:nvSpPr>
        <p:spPr>
          <a:xfrm>
            <a:off x="116116" y="1904917"/>
            <a:ext cx="1978427" cy="276999"/>
          </a:xfrm>
          <a:prstGeom prst="rect">
            <a:avLst/>
          </a:prstGeom>
          <a:noFill/>
        </p:spPr>
        <p:txBody>
          <a:bodyPr wrap="none" rtlCol="0">
            <a:spAutoFit/>
          </a:bodyPr>
          <a:lstStyle/>
          <a:p>
            <a:r>
              <a:rPr lang="en-US" sz="1200" b="1">
                <a:solidFill>
                  <a:schemeClr val="accent1"/>
                </a:solidFill>
                <a:latin typeface="Trebuchet MS" panose="020B0603020202020204" pitchFamily="34" charset="0"/>
              </a:rPr>
              <a:t>Price ranges for vaccines</a:t>
            </a:r>
          </a:p>
        </p:txBody>
      </p:sp>
      <p:sp>
        <p:nvSpPr>
          <p:cNvPr id="27" name="TextBox 26">
            <a:extLst>
              <a:ext uri="{FF2B5EF4-FFF2-40B4-BE49-F238E27FC236}">
                <a16:creationId xmlns:a16="http://schemas.microsoft.com/office/drawing/2014/main" id="{78F9281C-6AF6-4219-95F4-14013B2DF23A}"/>
              </a:ext>
            </a:extLst>
          </p:cNvPr>
          <p:cNvSpPr txBox="1"/>
          <p:nvPr/>
        </p:nvSpPr>
        <p:spPr>
          <a:xfrm>
            <a:off x="6412989" y="1831227"/>
            <a:ext cx="3275256" cy="276999"/>
          </a:xfrm>
          <a:prstGeom prst="rect">
            <a:avLst/>
          </a:prstGeom>
          <a:noFill/>
        </p:spPr>
        <p:txBody>
          <a:bodyPr wrap="none" rtlCol="0">
            <a:spAutoFit/>
          </a:bodyPr>
          <a:lstStyle/>
          <a:p>
            <a:r>
              <a:rPr lang="en-US" sz="1200" b="1" dirty="0">
                <a:solidFill>
                  <a:schemeClr val="accent1"/>
                </a:solidFill>
                <a:latin typeface="Trebuchet MS" panose="020B0603020202020204" pitchFamily="34" charset="0"/>
              </a:rPr>
              <a:t>Pricing details by Developer and Purchaser</a:t>
            </a:r>
          </a:p>
        </p:txBody>
      </p:sp>
      <p:pic>
        <p:nvPicPr>
          <p:cNvPr id="10" name="Picture 9">
            <a:extLst>
              <a:ext uri="{FF2B5EF4-FFF2-40B4-BE49-F238E27FC236}">
                <a16:creationId xmlns:a16="http://schemas.microsoft.com/office/drawing/2014/main" id="{DECC51DF-EE2D-4B40-871B-923F85B5357D}"/>
              </a:ext>
            </a:extLst>
          </p:cNvPr>
          <p:cNvPicPr>
            <a:picLocks noChangeAspect="1"/>
          </p:cNvPicPr>
          <p:nvPr/>
        </p:nvPicPr>
        <p:blipFill>
          <a:blip r:embed="rId8"/>
          <a:stretch>
            <a:fillRect/>
          </a:stretch>
        </p:blipFill>
        <p:spPr>
          <a:xfrm>
            <a:off x="4436231" y="2198110"/>
            <a:ext cx="3751130" cy="3627756"/>
          </a:xfrm>
          <a:prstGeom prst="rect">
            <a:avLst/>
          </a:prstGeom>
        </p:spPr>
      </p:pic>
      <p:pic>
        <p:nvPicPr>
          <p:cNvPr id="11" name="Picture 10">
            <a:extLst>
              <a:ext uri="{FF2B5EF4-FFF2-40B4-BE49-F238E27FC236}">
                <a16:creationId xmlns:a16="http://schemas.microsoft.com/office/drawing/2014/main" id="{D5CD0C91-5680-40D7-94E9-51230E16D33D}"/>
              </a:ext>
            </a:extLst>
          </p:cNvPr>
          <p:cNvPicPr>
            <a:picLocks noChangeAspect="1"/>
          </p:cNvPicPr>
          <p:nvPr/>
        </p:nvPicPr>
        <p:blipFill>
          <a:blip r:embed="rId9"/>
          <a:stretch>
            <a:fillRect/>
          </a:stretch>
        </p:blipFill>
        <p:spPr>
          <a:xfrm>
            <a:off x="8267664" y="2215222"/>
            <a:ext cx="3751130" cy="3987533"/>
          </a:xfrm>
          <a:prstGeom prst="rect">
            <a:avLst/>
          </a:prstGeom>
        </p:spPr>
      </p:pic>
    </p:spTree>
    <p:extLst>
      <p:ext uri="{BB962C8B-B14F-4D97-AF65-F5344CB8AC3E}">
        <p14:creationId xmlns:p14="http://schemas.microsoft.com/office/powerpoint/2010/main" val="3994441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3F7226D-8D7D-415C-A178-8B3E4BE52460}"/>
              </a:ext>
            </a:extLst>
          </p:cNvPr>
          <p:cNvPicPr>
            <a:picLocks noChangeAspect="1"/>
          </p:cNvPicPr>
          <p:nvPr/>
        </p:nvPicPr>
        <p:blipFill>
          <a:blip r:embed="rId2"/>
          <a:stretch>
            <a:fillRect/>
          </a:stretch>
        </p:blipFill>
        <p:spPr>
          <a:xfrm>
            <a:off x="6096000" y="2605602"/>
            <a:ext cx="5981068" cy="3707463"/>
          </a:xfrm>
          <a:prstGeom prst="rect">
            <a:avLst/>
          </a:prstGeom>
        </p:spPr>
      </p:pic>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3"/>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1" y="883488"/>
            <a:ext cx="11975942"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Vaccinations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113897" y="1372901"/>
            <a:ext cx="10716786" cy="1192634"/>
          </a:xfrm>
          <a:prstGeom prst="rect">
            <a:avLst/>
          </a:prstGeom>
          <a:noFill/>
        </p:spPr>
        <p:txBody>
          <a:bodyPr wrap="square">
            <a:spAutoFit/>
          </a:bodyPr>
          <a:lstStyle/>
          <a:p>
            <a:pPr>
              <a:spcBef>
                <a:spcPts val="300"/>
              </a:spcBef>
            </a:pPr>
            <a:r>
              <a:rPr lang="en-US" sz="1000" b="1" dirty="0">
                <a:latin typeface="Trebuchet MS" panose="020B0603020202020204" pitchFamily="34" charset="0"/>
              </a:rPr>
              <a:t>Vaccination data is from the </a:t>
            </a:r>
            <a:r>
              <a:rPr lang="en-US" sz="1000" b="1" dirty="0">
                <a:latin typeface="Trebuchet MS" panose="020B0603020202020204" pitchFamily="34" charset="0"/>
                <a:hlinkClick r:id="rId5"/>
              </a:rPr>
              <a:t>Our World in Data </a:t>
            </a:r>
            <a:r>
              <a:rPr lang="en-US" sz="1000" b="1" dirty="0">
                <a:latin typeface="Trebuchet MS" panose="020B0603020202020204" pitchFamily="34" charset="0"/>
              </a:rPr>
              <a:t>database. This charts below reflect data as at 03-11-2020.</a:t>
            </a:r>
          </a:p>
          <a:p>
            <a:pPr>
              <a:spcBef>
                <a:spcPts val="300"/>
              </a:spcBef>
            </a:pPr>
            <a:endParaRPr lang="en-US" sz="1000" b="1" dirty="0">
              <a:latin typeface="Trebuchet MS" panose="020B0603020202020204" pitchFamily="34" charset="0"/>
              <a:hlinkClick r:id="rId6">
                <a:extLst>
                  <a:ext uri="{A12FA001-AC4F-418D-AE19-62706E023703}">
                    <ahyp:hlinkClr xmlns:ahyp="http://schemas.microsoft.com/office/drawing/2018/hyperlinkcolor" val="tx"/>
                  </a:ext>
                </a:extLst>
              </a:hlinkClick>
            </a:endParaRPr>
          </a:p>
          <a:p>
            <a:pPr>
              <a:spcBef>
                <a:spcPts val="300"/>
              </a:spcBef>
            </a:pPr>
            <a:r>
              <a:rPr lang="en-US" sz="1200" dirty="0"/>
              <a:t> More than </a:t>
            </a:r>
            <a:r>
              <a:rPr lang="en-US" sz="1200" b="1" dirty="0"/>
              <a:t>330 million doses </a:t>
            </a:r>
            <a:r>
              <a:rPr lang="en-US" sz="1200" dirty="0"/>
              <a:t>(Last week: 271 million) have been administered </a:t>
            </a:r>
            <a:r>
              <a:rPr lang="en-US" sz="1200"/>
              <a:t>across </a:t>
            </a:r>
            <a:r>
              <a:rPr lang="en-US" sz="1200" b="1"/>
              <a:t>121 </a:t>
            </a:r>
            <a:r>
              <a:rPr lang="en-US" sz="1200" b="1" dirty="0"/>
              <a:t>countries </a:t>
            </a:r>
            <a:r>
              <a:rPr lang="en-US" sz="1200" dirty="0"/>
              <a:t>(Last week: 108 countries), according to data collected by Bloomberg. The latest rate was roughly </a:t>
            </a:r>
            <a:r>
              <a:rPr lang="en-US" sz="1200" b="1" dirty="0"/>
              <a:t>8.47 million doses a day</a:t>
            </a:r>
            <a:r>
              <a:rPr lang="en-US" sz="1200" dirty="0"/>
              <a:t> (Last week: 6.36 million doses a day) . </a:t>
            </a:r>
          </a:p>
          <a:p>
            <a:pPr>
              <a:spcBef>
                <a:spcPts val="300"/>
              </a:spcBef>
            </a:pPr>
            <a:endParaRPr lang="en-US" sz="1000" dirty="0">
              <a:hlinkClick r:id="rId6">
                <a:extLst>
                  <a:ext uri="{A12FA001-AC4F-418D-AE19-62706E023703}">
                    <ahyp:hlinkClr xmlns:ahyp="http://schemas.microsoft.com/office/drawing/2018/hyperlinkcolor" val="tx"/>
                  </a:ext>
                </a:extLst>
              </a:hlinkClick>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11 March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pic>
        <p:nvPicPr>
          <p:cNvPr id="5" name="Picture 4">
            <a:extLst>
              <a:ext uri="{FF2B5EF4-FFF2-40B4-BE49-F238E27FC236}">
                <a16:creationId xmlns:a16="http://schemas.microsoft.com/office/drawing/2014/main" id="{A6C3095C-4B0D-4D31-9881-751004A2DBF2}"/>
              </a:ext>
            </a:extLst>
          </p:cNvPr>
          <p:cNvPicPr>
            <a:picLocks noChangeAspect="1"/>
          </p:cNvPicPr>
          <p:nvPr/>
        </p:nvPicPr>
        <p:blipFill>
          <a:blip r:embed="rId7"/>
          <a:stretch>
            <a:fillRect/>
          </a:stretch>
        </p:blipFill>
        <p:spPr>
          <a:xfrm>
            <a:off x="170602" y="2605602"/>
            <a:ext cx="5723731" cy="3294878"/>
          </a:xfrm>
          <a:prstGeom prst="rect">
            <a:avLst/>
          </a:prstGeom>
        </p:spPr>
      </p:pic>
    </p:spTree>
    <p:extLst>
      <p:ext uri="{BB962C8B-B14F-4D97-AF65-F5344CB8AC3E}">
        <p14:creationId xmlns:p14="http://schemas.microsoft.com/office/powerpoint/2010/main" val="3252689132"/>
      </p:ext>
    </p:extLst>
  </p:cSld>
  <p:clrMapOvr>
    <a:masterClrMapping/>
  </p:clrMapOvr>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aa3449fd-d373-417f-9c8d-cf261ce8b785">
      <UserInfo>
        <DisplayName>James Terrance Wainwright</DisplayName>
        <AccountId>15</AccountId>
        <AccountType/>
      </UserInfo>
      <UserInfo>
        <DisplayName>John Roland Williams</DisplayName>
        <AccountId>19</AccountId>
        <AccountType/>
      </UserInfo>
      <UserInfo>
        <DisplayName>June Brodie</DisplayName>
        <AccountId>41</AccountId>
        <AccountType/>
      </UserInfo>
      <UserInfo>
        <DisplayName>Alan Neil Golding</DisplayName>
        <AccountId>17</AccountId>
        <AccountType/>
      </UserInfo>
      <UserInfo>
        <DisplayName>Drew Stafford Preddy</DisplayName>
        <AccountId>30</AccountId>
        <AccountType/>
      </UserInfo>
      <UserInfo>
        <DisplayName>Malcolm Donald Morrison</DisplayName>
        <AccountId>31</AccountId>
        <AccountType/>
      </UserInfo>
      <UserInfo>
        <DisplayName>Neville Raymond Johnson</DisplayName>
        <AccountId>43</AccountId>
        <AccountType/>
      </UserInfo>
      <UserInfo>
        <DisplayName>Julie Anne Farmer</DisplayName>
        <AccountId>14</AccountId>
        <AccountType/>
      </UserInfo>
      <UserInfo>
        <DisplayName>Lewis W.D. Evans</DisplayName>
        <AccountId>12</AccountId>
        <AccountType/>
      </UserInfo>
      <UserInfo>
        <DisplayName>Michael Pryor</DisplayName>
        <AccountId>44</AccountId>
        <AccountType/>
      </UserInfo>
      <UserInfo>
        <DisplayName>Thomas Edward Skorup</DisplayName>
        <AccountId>13</AccountId>
        <AccountType/>
      </UserInfo>
      <UserInfo>
        <DisplayName>Oliver Neal Cox</DisplayName>
        <AccountId>18</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84A3277B7707A48B0E1B9AC835E8163" ma:contentTypeVersion="13" ma:contentTypeDescription="Create a new document." ma:contentTypeScope="" ma:versionID="b88b61c5cada1dd65ec8910f9931e393">
  <xsd:schema xmlns:xsd="http://www.w3.org/2001/XMLSchema" xmlns:xs="http://www.w3.org/2001/XMLSchema" xmlns:p="http://schemas.microsoft.com/office/2006/metadata/properties" xmlns:ns3="eda4fd43-f936-4ced-9b4a-46c1ef7d5473" xmlns:ns4="aa3449fd-d373-417f-9c8d-cf261ce8b785" targetNamespace="http://schemas.microsoft.com/office/2006/metadata/properties" ma:root="true" ma:fieldsID="fa740a6e3ddf9fe00fbbe4528b5ff004" ns3:_="" ns4:_="">
    <xsd:import namespace="eda4fd43-f936-4ced-9b4a-46c1ef7d5473"/>
    <xsd:import namespace="aa3449fd-d373-417f-9c8d-cf261ce8b785"/>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a4fd43-f936-4ced-9b4a-46c1ef7d547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a3449fd-d373-417f-9c8d-cf261ce8b78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D6BAAA-198B-4DDA-85D7-92287F208937}">
  <ds:schemaRefs>
    <ds:schemaRef ds:uri="http://schemas.microsoft.com/sharepoint/v3/contenttype/forms"/>
  </ds:schemaRefs>
</ds:datastoreItem>
</file>

<file path=customXml/itemProps2.xml><?xml version="1.0" encoding="utf-8"?>
<ds:datastoreItem xmlns:ds="http://schemas.openxmlformats.org/officeDocument/2006/customXml" ds:itemID="{5A6C080B-8CAE-4ACC-A304-F59E15364F4C}">
  <ds:schemaRefs>
    <ds:schemaRef ds:uri="http://schemas.microsoft.com/office/2006/metadata/properties"/>
    <ds:schemaRef ds:uri="http://www.w3.org/XML/1998/namespace"/>
    <ds:schemaRef ds:uri="http://schemas.microsoft.com/office/2006/documentManagement/types"/>
    <ds:schemaRef ds:uri="aa3449fd-d373-417f-9c8d-cf261ce8b785"/>
    <ds:schemaRef ds:uri="http://purl.org/dc/terms/"/>
    <ds:schemaRef ds:uri="http://purl.org/dc/elements/1.1/"/>
    <ds:schemaRef ds:uri="http://schemas.openxmlformats.org/package/2006/metadata/core-properties"/>
    <ds:schemaRef ds:uri="http://purl.org/dc/dcmitype/"/>
    <ds:schemaRef ds:uri="http://schemas.microsoft.com/office/infopath/2007/PartnerControls"/>
    <ds:schemaRef ds:uri="eda4fd43-f936-4ced-9b4a-46c1ef7d5473"/>
  </ds:schemaRefs>
</ds:datastoreItem>
</file>

<file path=customXml/itemProps3.xml><?xml version="1.0" encoding="utf-8"?>
<ds:datastoreItem xmlns:ds="http://schemas.openxmlformats.org/officeDocument/2006/customXml" ds:itemID="{6A016CA0-6E45-4293-A916-AA96605B8A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a4fd43-f936-4ced-9b4a-46c1ef7d5473"/>
    <ds:schemaRef ds:uri="aa3449fd-d373-417f-9c8d-cf261ce8b7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914</TotalTime>
  <Words>1273</Words>
  <Application>Microsoft Office PowerPoint</Application>
  <PresentationFormat>Widescreen</PresentationFormat>
  <Paragraphs>88</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Trebuchet MS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Terrance Wainwright</dc:creator>
  <cp:lastModifiedBy>Enzo De Laurentiis</cp:lastModifiedBy>
  <cp:revision>4</cp:revision>
  <dcterms:created xsi:type="dcterms:W3CDTF">2020-11-13T10:59:18Z</dcterms:created>
  <dcterms:modified xsi:type="dcterms:W3CDTF">2021-03-11T23:16:13Z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0x010100884A3277B7707A48B0E1B9AC835E8163</vt:lpwstr>
  </property>
</Properties>
</file>