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0" r:id="rId6"/>
    <p:sldId id="261" r:id="rId7"/>
    <p:sldId id="263" r:id="rId8"/>
  </p:sldIdLst>
  <p:sldSz cx="12192000" cy="6858000"/>
  <p:notesSz cx="11887200" cy="6980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9FE6FF"/>
    <a:srgbClr val="9BBB59"/>
    <a:srgbClr val="4472C4"/>
    <a:srgbClr val="203864"/>
    <a:srgbClr val="9FE69B"/>
    <a:srgbClr val="65A638"/>
    <a:srgbClr val="77C043"/>
    <a:srgbClr val="ED7C2F"/>
    <a:srgbClr val="FEBC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B67A8B-1632-4473-95B9-7D86199AE798}" v="63" dt="2021-03-18T21:08:57.9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151438" cy="349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732588" y="0"/>
            <a:ext cx="5151437" cy="349250"/>
          </a:xfrm>
          <a:prstGeom prst="rect">
            <a:avLst/>
          </a:prstGeom>
        </p:spPr>
        <p:txBody>
          <a:bodyPr vert="horz" lIns="91440" tIns="45720" rIns="91440" bIns="45720" rtlCol="0"/>
          <a:lstStyle>
            <a:lvl1pPr algn="r">
              <a:defRPr sz="1200"/>
            </a:lvl1pPr>
          </a:lstStyle>
          <a:p>
            <a:fld id="{443197BA-4235-4E2A-A4C3-5152883F2DD4}" type="datetimeFigureOut">
              <a:rPr lang="en-US" smtClean="0"/>
              <a:t>3/18/2021</a:t>
            </a:fld>
            <a:endParaRPr lang="en-US"/>
          </a:p>
        </p:txBody>
      </p:sp>
      <p:sp>
        <p:nvSpPr>
          <p:cNvPr id="4" name="Slide Image Placeholder 3"/>
          <p:cNvSpPr>
            <a:spLocks noGrp="1" noRot="1" noChangeAspect="1"/>
          </p:cNvSpPr>
          <p:nvPr>
            <p:ph type="sldImg" idx="2"/>
          </p:nvPr>
        </p:nvSpPr>
        <p:spPr>
          <a:xfrm>
            <a:off x="3849688" y="873125"/>
            <a:ext cx="4187825" cy="2355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189038" y="3359150"/>
            <a:ext cx="9509125" cy="2747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30988"/>
            <a:ext cx="5151438" cy="349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732588" y="6630988"/>
            <a:ext cx="5151437" cy="349250"/>
          </a:xfrm>
          <a:prstGeom prst="rect">
            <a:avLst/>
          </a:prstGeom>
        </p:spPr>
        <p:txBody>
          <a:bodyPr vert="horz" lIns="91440" tIns="45720" rIns="91440" bIns="45720" rtlCol="0" anchor="b"/>
          <a:lstStyle>
            <a:lvl1pPr algn="r">
              <a:defRPr sz="1200"/>
            </a:lvl1pPr>
          </a:lstStyle>
          <a:p>
            <a:fld id="{60605B3C-CF23-47CF-8DE1-03D2573AFD99}" type="slidenum">
              <a:rPr lang="en-US" smtClean="0"/>
              <a:t>‹#›</a:t>
            </a:fld>
            <a:endParaRPr lang="en-US"/>
          </a:p>
        </p:txBody>
      </p:sp>
    </p:spTree>
    <p:extLst>
      <p:ext uri="{BB962C8B-B14F-4D97-AF65-F5344CB8AC3E}">
        <p14:creationId xmlns:p14="http://schemas.microsoft.com/office/powerpoint/2010/main" val="8570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1</a:t>
            </a:fld>
            <a:endParaRPr lang="en-US"/>
          </a:p>
        </p:txBody>
      </p:sp>
    </p:spTree>
    <p:extLst>
      <p:ext uri="{BB962C8B-B14F-4D97-AF65-F5344CB8AC3E}">
        <p14:creationId xmlns:p14="http://schemas.microsoft.com/office/powerpoint/2010/main" val="3043857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605B3C-CF23-47CF-8DE1-03D2573AFD99}" type="slidenum">
              <a:rPr lang="en-US" smtClean="0"/>
              <a:t>2</a:t>
            </a:fld>
            <a:endParaRPr lang="en-US"/>
          </a:p>
        </p:txBody>
      </p:sp>
    </p:spTree>
    <p:extLst>
      <p:ext uri="{BB962C8B-B14F-4D97-AF65-F5344CB8AC3E}">
        <p14:creationId xmlns:p14="http://schemas.microsoft.com/office/powerpoint/2010/main" val="301247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605B3C-CF23-47CF-8DE1-03D2573AFD99}" type="slidenum">
              <a:rPr lang="en-US" smtClean="0"/>
              <a:t>3</a:t>
            </a:fld>
            <a:endParaRPr lang="en-US"/>
          </a:p>
        </p:txBody>
      </p:sp>
    </p:spTree>
    <p:extLst>
      <p:ext uri="{BB962C8B-B14F-4D97-AF65-F5344CB8AC3E}">
        <p14:creationId xmlns:p14="http://schemas.microsoft.com/office/powerpoint/2010/main" val="1458779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8012-C8BF-452F-863F-126B428289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C57FB7-A3FD-4059-B956-23BBE39C19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F60A7B-259F-46A5-9E26-6C5C2679D824}"/>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5" name="Footer Placeholder 4">
            <a:extLst>
              <a:ext uri="{FF2B5EF4-FFF2-40B4-BE49-F238E27FC236}">
                <a16:creationId xmlns:a16="http://schemas.microsoft.com/office/drawing/2014/main" id="{FB88E4F1-0846-41E8-9C02-4F476651F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AB75D6-E689-4423-BBEA-C904C17F1ACF}"/>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264775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8B623-906E-4D64-A993-B6B4F6F1E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E3E86-ED7F-40E5-AC90-7C67153CA2C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2D9444-5944-4999-BD7C-5BB9CE61C421}"/>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5" name="Footer Placeholder 4">
            <a:extLst>
              <a:ext uri="{FF2B5EF4-FFF2-40B4-BE49-F238E27FC236}">
                <a16:creationId xmlns:a16="http://schemas.microsoft.com/office/drawing/2014/main" id="{B566749D-BF3E-4DD4-B092-728108BD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09CB6-6EE4-4EAE-9309-DC8BD89CAE76}"/>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8148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1B1C3B-A348-45B7-A577-A04D39C2BB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8A5449-BD29-411A-9ECB-31A469330C8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2A1C41-F7FC-4E20-9CB1-FD0F66EAB42A}"/>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5" name="Footer Placeholder 4">
            <a:extLst>
              <a:ext uri="{FF2B5EF4-FFF2-40B4-BE49-F238E27FC236}">
                <a16:creationId xmlns:a16="http://schemas.microsoft.com/office/drawing/2014/main" id="{65079954-F2F4-479C-BDC7-30D83E012F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C5A485-997D-4E20-81F4-F0F1B100B7DD}"/>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84838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FD29-6FEF-4937-976F-6FA01AA989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E7B3E2-5E51-4F8C-9DAF-ACBDD95E62D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1EEB5-E64E-4ECC-94B1-5DC8CC521E47}"/>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5" name="Footer Placeholder 4">
            <a:extLst>
              <a:ext uri="{FF2B5EF4-FFF2-40B4-BE49-F238E27FC236}">
                <a16:creationId xmlns:a16="http://schemas.microsoft.com/office/drawing/2014/main" id="{2636018E-3245-4D6E-BE62-674FB84E9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AC55AB-E926-4585-91C8-B97DBA5DE8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113637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BE9E8-E1EC-4B0C-ABEB-B3FAFC41C5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78E16E-47A5-45C5-BD61-6A13DE346C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4D619B-CECD-485B-8962-951A2E983A18}"/>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5" name="Footer Placeholder 4">
            <a:extLst>
              <a:ext uri="{FF2B5EF4-FFF2-40B4-BE49-F238E27FC236}">
                <a16:creationId xmlns:a16="http://schemas.microsoft.com/office/drawing/2014/main" id="{167EFB65-A5B1-4616-AF4E-B2173A2C4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51A67-CFFB-40F1-9FD3-97A2AFC78A77}"/>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09697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19794-9969-43FB-93E3-B5DE21682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ADE7C4-309A-4CF0-8801-4955FB009F2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DAE465-936C-41D3-BBFF-16D823ECB6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F88B8F-27A5-4885-895F-1FEBE17C2D0D}"/>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6" name="Footer Placeholder 5">
            <a:extLst>
              <a:ext uri="{FF2B5EF4-FFF2-40B4-BE49-F238E27FC236}">
                <a16:creationId xmlns:a16="http://schemas.microsoft.com/office/drawing/2014/main" id="{301C1AF8-8A72-4925-83DE-47168BE71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A2CB5-6FD7-46CD-88F8-763403D61F0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178099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B61FA-6E04-49E8-8F22-8BCA6F61BA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CFC6B-0B2E-455D-8E39-6EAA972CC4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40A235-2759-4CE4-81E9-8E86B2BCE57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D3D71F-69C9-474A-8718-4A7A70A547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A3C29AD-A024-4F34-AED3-28DC65B4C9D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20E324-E23D-4451-8ADD-E220ABC7C041}"/>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8" name="Footer Placeholder 7">
            <a:extLst>
              <a:ext uri="{FF2B5EF4-FFF2-40B4-BE49-F238E27FC236}">
                <a16:creationId xmlns:a16="http://schemas.microsoft.com/office/drawing/2014/main" id="{4EBA4ED6-ECF1-4CB4-AD6D-950F6802AD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000729-57F6-44C9-A424-815370CA89D9}"/>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194094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92D1-CFA4-425D-95BE-36C7A8D279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D092AF5-AB67-4134-B50F-F26A6C9DFF2D}"/>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4" name="Footer Placeholder 3">
            <a:extLst>
              <a:ext uri="{FF2B5EF4-FFF2-40B4-BE49-F238E27FC236}">
                <a16:creationId xmlns:a16="http://schemas.microsoft.com/office/drawing/2014/main" id="{46D261E9-B61F-4AB2-A966-9A8D73A0DE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71A1E-F290-43C3-940E-7556C198DB2C}"/>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4012909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5E9C68-C25B-40DC-B5B6-A39B940D4E8C}"/>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3" name="Footer Placeholder 2">
            <a:extLst>
              <a:ext uri="{FF2B5EF4-FFF2-40B4-BE49-F238E27FC236}">
                <a16:creationId xmlns:a16="http://schemas.microsoft.com/office/drawing/2014/main" id="{8B81CCF2-A581-4088-80F7-4EAA5B153A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B86135-A1C6-40B8-9083-FAA5B7B5E315}"/>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27114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6DBB1-5197-415F-8ADA-BB0F66485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4F62E9-5A43-43B1-8E52-61E16179EE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24FFA2-979D-4370-8F59-3D61024D5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F1DE9E-160B-46CF-B24F-4AF7981153B0}"/>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6" name="Footer Placeholder 5">
            <a:extLst>
              <a:ext uri="{FF2B5EF4-FFF2-40B4-BE49-F238E27FC236}">
                <a16:creationId xmlns:a16="http://schemas.microsoft.com/office/drawing/2014/main" id="{73C49FC4-9249-4FB2-94CF-0E0023914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237B22-4947-4010-AC65-76514762615E}"/>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345540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BCCE8-7B19-48D2-9F05-9837DD39E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30A461-B971-4696-AB11-E2E7422191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635D6F-B1AE-4654-AFD7-FC2C24CBC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3B4E0-6328-4542-A1BC-C9465396E4CC}"/>
              </a:ext>
            </a:extLst>
          </p:cNvPr>
          <p:cNvSpPr>
            <a:spLocks noGrp="1"/>
          </p:cNvSpPr>
          <p:nvPr>
            <p:ph type="dt" sz="half" idx="10"/>
          </p:nvPr>
        </p:nvSpPr>
        <p:spPr/>
        <p:txBody>
          <a:bodyPr/>
          <a:lstStyle/>
          <a:p>
            <a:fld id="{1492EB96-E7D9-4097-859C-7C05B4B58A45}" type="datetimeFigureOut">
              <a:rPr lang="en-US" smtClean="0"/>
              <a:t>3/18/2021</a:t>
            </a:fld>
            <a:endParaRPr lang="en-US"/>
          </a:p>
        </p:txBody>
      </p:sp>
      <p:sp>
        <p:nvSpPr>
          <p:cNvPr id="6" name="Footer Placeholder 5">
            <a:extLst>
              <a:ext uri="{FF2B5EF4-FFF2-40B4-BE49-F238E27FC236}">
                <a16:creationId xmlns:a16="http://schemas.microsoft.com/office/drawing/2014/main" id="{0AA1FABC-B5C2-4753-9EE8-98B73762D3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DF44-47A7-40BC-AF08-1F1D3ACD7E71}"/>
              </a:ext>
            </a:extLst>
          </p:cNvPr>
          <p:cNvSpPr>
            <a:spLocks noGrp="1"/>
          </p:cNvSpPr>
          <p:nvPr>
            <p:ph type="sldNum" sz="quarter" idx="12"/>
          </p:nvPr>
        </p:nvSpPr>
        <p:spPr/>
        <p:txBody>
          <a:bodyPr/>
          <a:lstStyle/>
          <a:p>
            <a:fld id="{02CBCFE1-12F3-4EA3-B32B-73CEDD09F93B}" type="slidenum">
              <a:rPr lang="en-US" smtClean="0"/>
              <a:t>‹#›</a:t>
            </a:fld>
            <a:endParaRPr lang="en-US"/>
          </a:p>
        </p:txBody>
      </p:sp>
    </p:spTree>
    <p:extLst>
      <p:ext uri="{BB962C8B-B14F-4D97-AF65-F5344CB8AC3E}">
        <p14:creationId xmlns:p14="http://schemas.microsoft.com/office/powerpoint/2010/main" val="1407003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67C24F-46A4-410B-9D40-8AAAFD3519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0A51C2-FBF5-46AC-BCFF-7921FCAF92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7AD887-FD83-4AC0-A8CE-F1F99CC3C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92EB96-E7D9-4097-859C-7C05B4B58A45}" type="datetimeFigureOut">
              <a:rPr lang="en-US" smtClean="0"/>
              <a:t>3/18/2021</a:t>
            </a:fld>
            <a:endParaRPr lang="en-US"/>
          </a:p>
        </p:txBody>
      </p:sp>
      <p:sp>
        <p:nvSpPr>
          <p:cNvPr id="5" name="Footer Placeholder 4">
            <a:extLst>
              <a:ext uri="{FF2B5EF4-FFF2-40B4-BE49-F238E27FC236}">
                <a16:creationId xmlns:a16="http://schemas.microsoft.com/office/drawing/2014/main" id="{B79814DB-3D0F-46CA-8421-752B271DFD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8F528B4-B14A-45D7-8FC4-FEEDC103D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CBCFE1-12F3-4EA3-B32B-73CEDD09F93B}" type="slidenum">
              <a:rPr lang="en-US" smtClean="0"/>
              <a:t>‹#›</a:t>
            </a:fld>
            <a:endParaRPr lang="en-US"/>
          </a:p>
        </p:txBody>
      </p:sp>
    </p:spTree>
    <p:extLst>
      <p:ext uri="{BB962C8B-B14F-4D97-AF65-F5344CB8AC3E}">
        <p14:creationId xmlns:p14="http://schemas.microsoft.com/office/powerpoint/2010/main" val="2530556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viewer.factiva.com/view/index?napc=2&amp;src=cr&amp;SA_FROM=GL&amp;an=GRDN000020210317eh3h001rz&amp;nldtl=t7I6i0J5u97P4i4vFr3W6rE1Mfwq4113%2FeY3h9kcNFa0lQhlNWOgrInTQluKRljNnrmh7Mm2xHa2AsAkGgNS6WbNpycEdMIR%2FfbS69ywkQyEy4AyVBu8CDPa0ctPlJwENAY5qG7mPNFZbWkTs4sm6w%3D%3D%7C2&amp;CAT=a&amp;mod=newsletter_sidelink_desktop" TargetMode="External"/><Relationship Id="rId13" Type="http://schemas.openxmlformats.org/officeDocument/2006/relationships/hyperlink" Target="https://viewer.factiva.com/view/index?napc=2&amp;src=cr&amp;SA_FROM=GL&amp;an=APRS000020210315eh3f007eq&amp;nldtl=t7I6i0J5u97P4i4vFr3W6rE1Mfwq4113%2FeY3h9kcNFa0lQhlNWOgrInTQluKRljNnrmh7Mm2xHa2AsAkGgNS6WbNpycEdMIR%2FfbS69ywkQyEy4AyVBu8CDPa0ctPlJwENAY5qG7mPNFZbWkTs4sm6w%3D%3D%7C2&amp;CAT=a&amp;mod=newsletter_sidelink_desktop" TargetMode="External"/><Relationship Id="rId18"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3" Type="http://schemas.openxmlformats.org/officeDocument/2006/relationships/image" Target="../media/image1.png"/><Relationship Id="rId7" Type="http://schemas.openxmlformats.org/officeDocument/2006/relationships/hyperlink" Target="https://viewer.factiva.com/view/index?napc=2&amp;src=cr&amp;SA_FROM=GL&amp;an=LBA0000020210311eh3b042zp&amp;nldtl=t7I6i0J5u97P4i4vFr3W6rE1Mfwq4113%2FeY3h9kcNFa0lQhlNWOgrInTQluKRljNnrmh7Mm2xHa2AsAkGgNS6WbNpycEdMIR%2FfbS69ywkQyEy4AyVBu8CDPa0ctPlJwENAY5qG7mPNFZbWkTs4sm6w%3D%3D%7C2&amp;CAT=a&amp;mod=newsletter_sidelink_desktop" TargetMode="External"/><Relationship Id="rId12" Type="http://schemas.openxmlformats.org/officeDocument/2006/relationships/hyperlink" Target="https://viewer.factiva.com/view/index?napc=2&amp;src=cr&amp;SA_FROM=GL&amp;an=SCMP000020210313eh3e00008&amp;nldtl=t7I6i0J5u97P4i4vFr3W6rE1Mfwq4113%2FeY3h9kcNFa0lQhlNWOgrInTQluKRljNnrmh7Mm2xHa2AsAkGgNS6WbNpycEdMIR%2FfbS69ywkQyEy4AyVBu8CDPa0ctPlJwENAY5qG7mPNFZbWkTs4sm6w%3D%3D%7C2&amp;CAT=a&amp;mod=newsletter_sidelink_desktop" TargetMode="External"/><Relationship Id="rId17" Type="http://schemas.openxmlformats.org/officeDocument/2006/relationships/hyperlink" Target="https://www.unicef.org/supply/covid-19-vaccine-market-dashboard" TargetMode="External"/><Relationship Id="rId2" Type="http://schemas.openxmlformats.org/officeDocument/2006/relationships/notesSlide" Target="../notesSlides/notesSlide1.xml"/><Relationship Id="rId16" Type="http://schemas.openxmlformats.org/officeDocument/2006/relationships/image" Target="../media/image4.jpeg"/><Relationship Id="rId20"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s://www.ft.com/content/c83944d5-ad26-415f-bf34-1eba428beeb9" TargetMode="External"/><Relationship Id="rId11" Type="http://schemas.openxmlformats.org/officeDocument/2006/relationships/hyperlink" Target="https://viewer.factiva.com/view/index?napc=2&amp;src=cr&amp;SA_FROM=GL&amp;an=APRS000020210312eh3c00mj5&amp;nldtl=t7I6i0J5u97P4i4vFr3W6rE1Mfwq4113%2FeY3h9kcNFa0lQhlNWOgrInTQluKRljNnrmh7Mm2xHa2AsAkGgNS6WbNpycEdMIR%2FfbS69ywkQyEy4AyVBu8CDPa0ctPlJwENAY5qG7mPNFZbWkTs4sm6w%3D%3D%7C2&amp;CAT=a&amp;mod=newsletter_sidelink_desktop" TargetMode="External"/><Relationship Id="rId5" Type="http://schemas.openxmlformats.org/officeDocument/2006/relationships/image" Target="../media/image3.png"/><Relationship Id="rId15" Type="http://schemas.openxmlformats.org/officeDocument/2006/relationships/hyperlink" Target="https://viewer.factiva.com/view/index?napc=2&amp;src=cr&amp;SA_FROM=GL&amp;an=LBA0000020210312eh3c00kix&amp;nldtl=t7I6i0J5u97P4i4vFr3W6rE1Mfwq4113%2FeY3h9kcNFa0lQhlNWOgrInTQluKRljNnrmh7Mm2xHa2AsAkGgNS6WbNpycEdMIR%2FfbS69ywkQyEy4AyVBu8CDPa0ctPlJwENAY5qG7mPNFZbWkTs4sm6w%3D%3D%7C2&amp;CAT=a&amp;mod=newsletter_sidelink_desktop" TargetMode="External"/><Relationship Id="rId10" Type="http://schemas.openxmlformats.org/officeDocument/2006/relationships/hyperlink" Target="https://viewer.factiva.com/view/index?napc=2&amp;src=cr&amp;SA_FROM=GL&amp;an=LBA0000020210311eh3b01iv3&amp;nldtl=t7I6i0J5u97P4i4vFr3W6rE1Mfwq4113%2FeY3h9kcNFa0lQhlNWOgrInTQluKRljNnrmh7Mm2xHa2AsAkGgNS6WbNpycEdMIR%2FfbS69ywkQyEy4AyVBu8CDPa0ctPlJwENAY5qG7mPNFZbWkTs4sm6w%3D%3D%7C2&amp;CAT=a&amp;mod=newsletter_sidelink_desktop" TargetMode="External"/><Relationship Id="rId19" Type="http://schemas.openxmlformats.org/officeDocument/2006/relationships/image" Target="../media/image5.png"/><Relationship Id="rId4" Type="http://schemas.openxmlformats.org/officeDocument/2006/relationships/image" Target="../media/image2.png"/><Relationship Id="rId9" Type="http://schemas.openxmlformats.org/officeDocument/2006/relationships/hyperlink" Target="https://viewer.factiva.com/view/?an=APRS000020210317eh3h0005l&amp;cat=A&amp;ep=NL&amp;napc=2&amp;mi=NL%3A13227853~NT%3AH&amp;nldtl=t7I6i0J5u97P4i4vFr3W6rE1Mfwq4113%2FeY3h9kcNFa0lQhlNWOgrInTQluKRljNnrmh7Mm2xHa2AsAkGgNS6WbNpycEdMIR%2FfbS69ywkQyEy4AyVBu8CDPa0ctPlJwENAY5qG7mPNFZbWkTs4sm6w%3D%3D%7C2&amp;mod=newsletter_pdf&amp;f=g&amp;sa_from=GL&amp;p=sa&amp;fcpil=en" TargetMode="External"/><Relationship Id="rId14" Type="http://schemas.openxmlformats.org/officeDocument/2006/relationships/hyperlink" Target="https://global.factiva.com/redir/default.aspx?P=sa&amp;NS=53&amp;AID=9JOI000500&amp;f=g&amp;an=LBA0000020201208egc803m3d&amp;cat=a"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viewer.factiva.com/view/index?napc=2&amp;src=cr&amp;SA_FROM=GL&amp;an=LBA0000020210315eh3f02nlp&amp;nldtl=t7I6i0J5u97P4i4vFr3W6rE1Mfwq4113%2FeY3h9kcNFa0lQhlNWOgrInTQluKRljNnrmh7Mm2xHa2AsAkGgNS6WbNpycEdMIR%2FfbS69ywkQyEy4AyVBu8CDPa0ctPlJwENAY5qG7mPNFZbWkTs4sm6w%3D%3D%7C2&amp;CAT=a&amp;mod=newsletter_sidelink_desktop" TargetMode="External"/><Relationship Id="rId3" Type="http://schemas.openxmlformats.org/officeDocument/2006/relationships/image" Target="../media/image3.png"/><Relationship Id="rId7" Type="http://schemas.openxmlformats.org/officeDocument/2006/relationships/hyperlink" Target="https://viewer.factiva.com/view/index?napc=2&amp;src=cr&amp;SA_FROM=GL&amp;an=LBA0000020210316eh3g01w7l&amp;nldtl=t7I6i0J5u97P4i4vFr3W6rE1Mfwq4113%2FeY3h9kcNFa0lQhlNWOgrInTQluKRljNnrmh7Mm2xHa2AsAkGgNS6WbNpycEdMIR%2FfbS69ywkQyEy4AyVBu8CDPa0ctPlJwENAY5qG7mPNFZbWkTs4sm6w%3D%3D%7C2&amp;CAT=a&amp;mod=newsletter_sidelink_desktop" TargetMode="External"/><Relationship Id="rId12"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abcnews.go.com/Health/wireStory/grants-emergency-approval-shot-jj-covid-vaccine-76417565" TargetMode="External"/><Relationship Id="rId11" Type="http://schemas.openxmlformats.org/officeDocument/2006/relationships/hyperlink" Target="https://viewer.factiva.com/view/index?napc=2&amp;src=cr&amp;SA_FROM=GL&amp;an=RTNW000020210317eh3h0002t&amp;nldtl=t7I6i0J5u97P4i4vFr3W6rE1Mfwq4113%2FeY3h9kcNFa0lQhlNWOgrInTQluKRljNnrmh7Mm2xHa2AsAkGgNS6WbNpycEdMIR%2FfbS69ywkQyEy4AyVBu8CDPa0ctPlJwENAY5qG7mPNFZbWkTs4sm6w%3D%3D%7C2&amp;CAT=a&amp;mod=newsletter_sidelink_desktop" TargetMode="External"/><Relationship Id="rId5" Type="http://schemas.openxmlformats.org/officeDocument/2006/relationships/hyperlink" Target="https://www.bloomberg.com/news/articles/2021-03-11/eu-drug-regulator-is-said-to-recommend-j-j-vaccine-for-bloc" TargetMode="External"/><Relationship Id="rId10" Type="http://schemas.openxmlformats.org/officeDocument/2006/relationships/hyperlink" Target="https://viewer.factiva.com/view/index?napc=2&amp;src=cr&amp;SA_FROM=GL&amp;an=LBA0000020210312eh3c01w7l&amp;nldtl=t7I6i0J5u97P4i4vFr3W6rE1Mfwq4113%2FeY3h9kcNFa0lQhlNWOgrInTQluKRljNnrmh7Mm2xHa2AsAkGgNS6WbNpycEdMIR%2FfbS69ywkQyEy4AyVBu8CDPa0ctPlJwENAY5qG7mPNFZbWkTs4sm6w%3D%3D%7C2&amp;CAT=a&amp;mod=newsletter_sidelink_desktop" TargetMode="External"/><Relationship Id="rId4" Type="http://schemas.openxmlformats.org/officeDocument/2006/relationships/image" Target="../media/image4.jpeg"/><Relationship Id="rId9" Type="http://schemas.openxmlformats.org/officeDocument/2006/relationships/hyperlink" Target="https://viewer.factiva.com/view/index?napc=2&amp;src=cr&amp;SA_FROM=GL&amp;an=MRKWC00020210308eh38004s9&amp;nldtl=t7I6i0J5u97P4i4vFr3W6rE1Mfwq4113%2FeY3h9kcNFa0lQhlNWOgrInTQluKRljN8%2FMA5d9K5rGxSRK9QV8hPWJo7AEjB86leFG0LRNPmXfPVVLgRfXy5og4UXGWKBgJW1qFtt4B3%20m%2FOa9mAnCERg%3D%3D%7C2&amp;CAT=a&amp;mod=newsletter_sidelink_desktop"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image" Target="../media/image8.png"/><Relationship Id="rId7"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unicef.org/supply/covid-19-vaccine-market-dashboard" TargetMode="External"/><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10.emf"/></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hyperlink" Target="https://global.factiva.com/redir/default.aspx?P=sa&amp;AN=DJDN000020201203egc30006c&amp;CAT=A&amp;EP=NL&amp;napc=2&amp;MI=NL:13204807~NT:H&amp;nldtl=t7I6i0J5u97P4i4vFr3W6rE1Mfwq4113%2feY3h9kcNFa0lQhlNWOgrInTQluKRljNZKEWjonfTU9ZTsaIZN9AJer6avS3T%2bK9KyNPDKkm%2bbEzmTyw6i2sTNPLCmXwp%2f%2b54ry8OCSa3%2bcUxNseTU9usQ%3d%3d%7c2&amp;mod=newsletter_pdf" TargetMode="External"/><Relationship Id="rId4" Type="http://schemas.openxmlformats.org/officeDocument/2006/relationships/hyperlink" Target="https://ourworldindata.org/covid-vaccin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297B20F-C42D-491F-9A5E-AB368298CBD6}"/>
              </a:ext>
            </a:extLst>
          </p:cNvPr>
          <p:cNvGrpSpPr/>
          <p:nvPr/>
        </p:nvGrpSpPr>
        <p:grpSpPr>
          <a:xfrm>
            <a:off x="5848704" y="2902840"/>
            <a:ext cx="6172694" cy="2790568"/>
            <a:chOff x="5888180" y="2626247"/>
            <a:chExt cx="6172694" cy="2790568"/>
          </a:xfrm>
        </p:grpSpPr>
        <p:pic>
          <p:nvPicPr>
            <p:cNvPr id="8" name="Picture 7">
              <a:extLst>
                <a:ext uri="{FF2B5EF4-FFF2-40B4-BE49-F238E27FC236}">
                  <a16:creationId xmlns:a16="http://schemas.microsoft.com/office/drawing/2014/main" id="{478973F1-14FA-463D-8E46-AE2D1CF4690F}"/>
                </a:ext>
              </a:extLst>
            </p:cNvPr>
            <p:cNvPicPr>
              <a:picLocks noChangeAspect="1"/>
            </p:cNvPicPr>
            <p:nvPr/>
          </p:nvPicPr>
          <p:blipFill rotWithShape="1">
            <a:blip r:embed="rId3"/>
            <a:srcRect r="31210"/>
            <a:stretch/>
          </p:blipFill>
          <p:spPr>
            <a:xfrm>
              <a:off x="9146511" y="3080539"/>
              <a:ext cx="2914363" cy="2336276"/>
            </a:xfrm>
            <a:prstGeom prst="rect">
              <a:avLst/>
            </a:prstGeom>
          </p:spPr>
        </p:pic>
        <p:pic>
          <p:nvPicPr>
            <p:cNvPr id="7" name="Picture 6">
              <a:extLst>
                <a:ext uri="{FF2B5EF4-FFF2-40B4-BE49-F238E27FC236}">
                  <a16:creationId xmlns:a16="http://schemas.microsoft.com/office/drawing/2014/main" id="{48BBC13D-84E5-466B-BD9F-42D2C4A0DA05}"/>
                </a:ext>
              </a:extLst>
            </p:cNvPr>
            <p:cNvPicPr>
              <a:picLocks noChangeAspect="1"/>
            </p:cNvPicPr>
            <p:nvPr/>
          </p:nvPicPr>
          <p:blipFill>
            <a:blip r:embed="rId4"/>
            <a:stretch>
              <a:fillRect/>
            </a:stretch>
          </p:blipFill>
          <p:spPr>
            <a:xfrm>
              <a:off x="5888180" y="2626247"/>
              <a:ext cx="4256050" cy="2768559"/>
            </a:xfrm>
            <a:prstGeom prst="rect">
              <a:avLst/>
            </a:prstGeom>
          </p:spPr>
        </p:pic>
      </p:grpSp>
      <p:sp>
        <p:nvSpPr>
          <p:cNvPr id="25" name="Rectangle 24">
            <a:extLst>
              <a:ext uri="{FF2B5EF4-FFF2-40B4-BE49-F238E27FC236}">
                <a16:creationId xmlns:a16="http://schemas.microsoft.com/office/drawing/2014/main" id="{43E14831-49BA-4BCD-9BA3-266DD7328ED7}"/>
              </a:ext>
            </a:extLst>
          </p:cNvPr>
          <p:cNvSpPr/>
          <p:nvPr/>
        </p:nvSpPr>
        <p:spPr>
          <a:xfrm>
            <a:off x="131126" y="1432861"/>
            <a:ext cx="5597067" cy="5241905"/>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5"/>
          <a:stretch>
            <a:fillRect/>
          </a:stretch>
        </p:blipFill>
        <p:spPr>
          <a:xfrm>
            <a:off x="10830683" y="282139"/>
            <a:ext cx="1030758" cy="202716"/>
          </a:xfrm>
          <a:prstGeom prst="rect">
            <a:avLst/>
          </a:prstGeom>
        </p:spPr>
      </p:pic>
      <p:sp>
        <p:nvSpPr>
          <p:cNvPr id="53" name="Rectangle 52">
            <a:extLst>
              <a:ext uri="{FF2B5EF4-FFF2-40B4-BE49-F238E27FC236}">
                <a16:creationId xmlns:a16="http://schemas.microsoft.com/office/drawing/2014/main" id="{FDB4CA6C-802C-47BB-A975-19081C1D9C95}"/>
              </a:ext>
            </a:extLst>
          </p:cNvPr>
          <p:cNvSpPr/>
          <p:nvPr/>
        </p:nvSpPr>
        <p:spPr>
          <a:xfrm>
            <a:off x="5819775" y="882604"/>
            <a:ext cx="6290098" cy="586726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Covid-19 Vaccines Global Orders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91652" y="879122"/>
            <a:ext cx="5676016" cy="5881896"/>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F797864-255A-400A-92BA-A349C7F101CA}"/>
              </a:ext>
            </a:extLst>
          </p:cNvPr>
          <p:cNvSpPr/>
          <p:nvPr/>
        </p:nvSpPr>
        <p:spPr>
          <a:xfrm>
            <a:off x="39545" y="1114285"/>
            <a:ext cx="5713896" cy="5578450"/>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global press releases as at 03-18-2021</a:t>
            </a:r>
          </a:p>
          <a:p>
            <a:r>
              <a:rPr lang="en-US" sz="800" dirty="0">
                <a:latin typeface="Trebuchet MS" panose="020B0603020202020204" pitchFamily="34" charset="0"/>
              </a:rPr>
              <a:t>Below is a consolidation of the main media headlines regarding Covid-19 Vaccine development and distribution. </a:t>
            </a:r>
          </a:p>
          <a:p>
            <a:pPr>
              <a:spcBef>
                <a:spcPts val="300"/>
              </a:spcBef>
            </a:pPr>
            <a:r>
              <a:rPr lang="en-US" sz="1000" b="1" dirty="0">
                <a:hlinkClick r:id="rId6"/>
              </a:rPr>
              <a:t>EU countries to restart use of ‘safe and effective’ AstraZeneca vaccine</a:t>
            </a:r>
            <a:endParaRPr lang="en-US" sz="1000" b="1" dirty="0"/>
          </a:p>
          <a:p>
            <a:r>
              <a:rPr lang="en-US" sz="800" dirty="0">
                <a:latin typeface="Trebuchet MS" panose="020B0603020202020204" pitchFamily="34" charset="0"/>
              </a:rPr>
              <a:t>Financial Times – 03-18-2021</a:t>
            </a:r>
          </a:p>
          <a:p>
            <a:r>
              <a:rPr lang="en-US" sz="800" dirty="0"/>
              <a:t>Germany, France, Italy and Spain said they would resume using the Oxford/AstraZeneca coronavirus vaccine after the EU drugs regulator said there was a “clear scientific conclusion” that the jab was “safe and effective”.</a:t>
            </a:r>
          </a:p>
          <a:p>
            <a:r>
              <a:rPr lang="en-US" sz="1000" b="1" dirty="0" err="1">
                <a:hlinkClick r:id="rId7"/>
              </a:rPr>
              <a:t>Novavax</a:t>
            </a:r>
            <a:r>
              <a:rPr lang="en-US" sz="1000" b="1" dirty="0">
                <a:hlinkClick r:id="rId7"/>
              </a:rPr>
              <a:t> vaccine 96% effective against original coronavirus, 86% vs British variant in UK trial</a:t>
            </a:r>
            <a:endParaRPr lang="en-US" sz="1000" b="1" dirty="0"/>
          </a:p>
          <a:p>
            <a:r>
              <a:rPr lang="en-US" sz="800" dirty="0">
                <a:latin typeface="Trebuchet MS" panose="020B0603020202020204" pitchFamily="34" charset="0"/>
              </a:rPr>
              <a:t>Reuters – 03-11-2021</a:t>
            </a:r>
          </a:p>
          <a:p>
            <a:r>
              <a:rPr lang="en-US" sz="800" dirty="0" err="1"/>
              <a:t>Novavax</a:t>
            </a:r>
            <a:r>
              <a:rPr lang="en-US" sz="800" dirty="0"/>
              <a:t> Inc's COVID-19 vaccine was 96% effective in preventing cases caused by the original version of the coronavirus in a late-stage trial conducted in the United Kingdom. In a smaller trial conducted in South Africa - where volunteers were primarily exposed to another newer, more contagious variant - the vaccine was 55% effective, but still fully prevented severe illness.</a:t>
            </a:r>
          </a:p>
          <a:p>
            <a:r>
              <a:rPr lang="en-US" sz="1000" b="1" dirty="0">
                <a:hlinkClick r:id="rId8"/>
              </a:rPr>
              <a:t>EU threatens to halt </a:t>
            </a:r>
            <a:r>
              <a:rPr lang="en-US" sz="1000" b="1" dirty="0" err="1">
                <a:hlinkClick r:id="rId8"/>
              </a:rPr>
              <a:t>Covid</a:t>
            </a:r>
            <a:r>
              <a:rPr lang="en-US" sz="1000" b="1" dirty="0">
                <a:hlinkClick r:id="rId8"/>
              </a:rPr>
              <a:t> vaccine exports to UK unless it gets ‘fair share’</a:t>
            </a:r>
            <a:endParaRPr lang="en-US" sz="1000" b="1" dirty="0"/>
          </a:p>
          <a:p>
            <a:r>
              <a:rPr lang="en-US" sz="800" dirty="0">
                <a:latin typeface="Trebuchet MS" panose="020B0603020202020204" pitchFamily="34" charset="0"/>
              </a:rPr>
              <a:t>Reuters– 03-09-2021</a:t>
            </a:r>
          </a:p>
          <a:p>
            <a:r>
              <a:rPr lang="en-US" sz="800" dirty="0"/>
              <a:t>The EU is prepared to take exceptional steps to halt exports of Covid-19 vaccines to Britain and secure doses for its own citizens unless the UK starts shipping shots to the bloc, the European commission president has said.</a:t>
            </a:r>
          </a:p>
          <a:p>
            <a:r>
              <a:rPr lang="en-US" sz="1000" b="1" dirty="0">
                <a:hlinkClick r:id="rId9"/>
              </a:rPr>
              <a:t>Australia gives COVID-19 shots to virus-hit Papua New Guinea</a:t>
            </a:r>
            <a:endParaRPr lang="en-US" sz="1000" b="1" dirty="0"/>
          </a:p>
          <a:p>
            <a:r>
              <a:rPr lang="en-US" sz="800" dirty="0">
                <a:latin typeface="Trebuchet MS" panose="020B0603020202020204" pitchFamily="34" charset="0"/>
              </a:rPr>
              <a:t>Associated Press – 03-16-2021</a:t>
            </a:r>
          </a:p>
          <a:p>
            <a:r>
              <a:rPr lang="en-US" sz="800" dirty="0"/>
              <a:t>Australia will send COVID-19 vaccines from its own supply to its near-neighbor Papua New Guinea and will ask AstraZeneca to send more to try to contain a concerning wave of infections.</a:t>
            </a:r>
          </a:p>
          <a:p>
            <a:r>
              <a:rPr lang="en-US" sz="1000" b="1" dirty="0">
                <a:hlinkClick r:id="rId10"/>
              </a:rPr>
              <a:t>Hungary publishes Chinese, Russian vaccine contracts amid COVID-19 surge</a:t>
            </a:r>
            <a:endParaRPr lang="en-US" sz="1000" b="1" dirty="0"/>
          </a:p>
          <a:p>
            <a:r>
              <a:rPr lang="en-US" sz="800" dirty="0">
                <a:latin typeface="Trebuchet MS" panose="020B0603020202020204" pitchFamily="34" charset="0"/>
              </a:rPr>
              <a:t>Reuters – 03-11-2021</a:t>
            </a:r>
          </a:p>
          <a:p>
            <a:r>
              <a:rPr lang="en-US" sz="800" dirty="0"/>
              <a:t>Hungary said on Thursday it was paying the equivalent of about $37.50 per dose for Chinese company </a:t>
            </a:r>
            <a:r>
              <a:rPr lang="en-US" sz="800" dirty="0" err="1"/>
              <a:t>Sinopharm's</a:t>
            </a:r>
            <a:r>
              <a:rPr lang="en-US" sz="800" dirty="0"/>
              <a:t> COVID-19 vaccine and $9.95 per dose for the Russian Sputnik-V vaccine, adding it was publishing the purchase contracts to push for more transparency.</a:t>
            </a:r>
          </a:p>
          <a:p>
            <a:r>
              <a:rPr lang="en-US" sz="1000" b="1" dirty="0">
                <a:hlinkClick r:id="rId11"/>
              </a:rPr>
              <a:t>Conflict grows between US and allies over vaccine supply</a:t>
            </a:r>
            <a:endParaRPr lang="en-US" sz="1000" b="1" dirty="0"/>
          </a:p>
          <a:p>
            <a:r>
              <a:rPr lang="en-US" sz="800" dirty="0">
                <a:latin typeface="Trebuchet MS" panose="020B0603020202020204" pitchFamily="34" charset="0"/>
              </a:rPr>
              <a:t>Associated Press – 03-12-2021</a:t>
            </a:r>
          </a:p>
          <a:p>
            <a:r>
              <a:rPr lang="en-US" sz="800" dirty="0"/>
              <a:t>The Biden administration is stockpiling tens of millions of doses of a COVID-19 vaccine whose authorization in the U.S. remains uncertain, frustrating U.S. allies who say those doses should be used now to save lives overseas. Besides generating ill will, Biden's insistence on an excess supply for America is potentially creating new openings for geopolitical rivals Russia and China.</a:t>
            </a:r>
          </a:p>
          <a:p>
            <a:r>
              <a:rPr lang="en-US" sz="1000" b="1" dirty="0">
                <a:hlinkClick r:id="rId12"/>
              </a:rPr>
              <a:t>Quad leaders' pledge of 1 billion doses seen as a move to counter Beijing's influence in region</a:t>
            </a:r>
            <a:endParaRPr lang="en-US" sz="1000" b="1" dirty="0"/>
          </a:p>
          <a:p>
            <a:r>
              <a:rPr lang="en-US" sz="800" dirty="0">
                <a:latin typeface="Trebuchet MS" panose="020B0603020202020204" pitchFamily="34" charset="0"/>
              </a:rPr>
              <a:t>Reuters – 03-08-2021</a:t>
            </a:r>
          </a:p>
          <a:p>
            <a:r>
              <a:rPr lang="en-US" sz="800" dirty="0"/>
              <a:t>The United States, India, Australia and Japan have pledged to deliver a billion doses of Covid-19 vaccine throughout the Indo-Pacific by the end of 2022 in what is widely seen as a bid to counter China's influence in the region. Observers say it will allow the group known as the Quad to stake out a role in a region that has been a major beneficiary of Beijing's so-called vaccine diplomacy.</a:t>
            </a:r>
          </a:p>
          <a:p>
            <a:r>
              <a:rPr lang="en-US" sz="1000" b="1" dirty="0">
                <a:hlinkClick r:id="rId13"/>
              </a:rPr>
              <a:t>China donates vaccine doses to UN peacekeepers</a:t>
            </a:r>
            <a:r>
              <a:rPr lang="en-US" sz="1000" b="1" dirty="0">
                <a:hlinkClick r:id="rId14">
                  <a:extLst>
                    <a:ext uri="{A12FA001-AC4F-418D-AE19-62706E023703}">
                      <ahyp:hlinkClr xmlns:ahyp="http://schemas.microsoft.com/office/drawing/2018/hyperlinkcolor" val="tx"/>
                    </a:ext>
                  </a:extLst>
                </a:hlinkClick>
              </a:rPr>
              <a:t> </a:t>
            </a:r>
            <a:endParaRPr lang="en-US" sz="1000" b="1" dirty="0"/>
          </a:p>
          <a:p>
            <a:r>
              <a:rPr lang="en-US" sz="800" dirty="0">
                <a:latin typeface="Trebuchet MS" panose="020B0603020202020204" pitchFamily="34" charset="0"/>
              </a:rPr>
              <a:t>Associated Press – 03-15-2021</a:t>
            </a:r>
          </a:p>
          <a:p>
            <a:r>
              <a:rPr lang="en-US" sz="800" dirty="0"/>
              <a:t>China is donating 300,000 doses of COVID-19 vaccines to U.N. peacekeepers, with priority given to those serving in Africa.</a:t>
            </a:r>
          </a:p>
          <a:p>
            <a:r>
              <a:rPr lang="en-US" sz="1000" b="1" dirty="0">
                <a:hlinkClick r:id="rId15"/>
              </a:rPr>
              <a:t>Africa proves rocky terrain for Russian and Chinese vaccines</a:t>
            </a:r>
            <a:endParaRPr lang="en-US" sz="1000" b="1" dirty="0"/>
          </a:p>
          <a:p>
            <a:r>
              <a:rPr lang="en-US" sz="800" dirty="0">
                <a:latin typeface="Trebuchet MS" panose="020B0603020202020204" pitchFamily="34" charset="0"/>
              </a:rPr>
              <a:t>Reuters – 03-12-2021</a:t>
            </a:r>
          </a:p>
          <a:p>
            <a:r>
              <a:rPr lang="en-US" sz="800" dirty="0"/>
              <a:t>Russia and China are racing to plug the COVID-19 vaccine gap in Africa, hoping to cement their influence on a continent where many countries have yet to administer a single shot. But, so far, vaccine donations from Beijing and Moscow have been small, the commercial deals they offer are costly, and some African governments are wary about a lack of data..</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0602" y="80645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61610"/>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Media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267B79A1-CD61-4A58-A25B-EBAF86A63690}"/>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18 March 2021</a:t>
            </a:r>
          </a:p>
        </p:txBody>
      </p:sp>
      <p:sp>
        <p:nvSpPr>
          <p:cNvPr id="27" name="Rectangle 26">
            <a:extLst>
              <a:ext uri="{FF2B5EF4-FFF2-40B4-BE49-F238E27FC236}">
                <a16:creationId xmlns:a16="http://schemas.microsoft.com/office/drawing/2014/main" id="{47D8ACEC-6523-433D-B6C3-0C93CAC72810}"/>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sp>
        <p:nvSpPr>
          <p:cNvPr id="28" name="Rectangle 27">
            <a:extLst>
              <a:ext uri="{FF2B5EF4-FFF2-40B4-BE49-F238E27FC236}">
                <a16:creationId xmlns:a16="http://schemas.microsoft.com/office/drawing/2014/main" id="{7C4E3472-9D8B-4ACB-89B2-76B75B43ED85}"/>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pic>
        <p:nvPicPr>
          <p:cNvPr id="29" name="Picture 28">
            <a:extLst>
              <a:ext uri="{FF2B5EF4-FFF2-40B4-BE49-F238E27FC236}">
                <a16:creationId xmlns:a16="http://schemas.microsoft.com/office/drawing/2014/main" id="{604CBA60-33FE-4896-9FA5-5175551FEF3B}"/>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30" name="Rectangle 29">
            <a:extLst>
              <a:ext uri="{FF2B5EF4-FFF2-40B4-BE49-F238E27FC236}">
                <a16:creationId xmlns:a16="http://schemas.microsoft.com/office/drawing/2014/main" id="{B271B18A-C9AD-4B77-9CEC-1AFE3F3E4E16}"/>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5" name="Rectangle 4">
            <a:extLst>
              <a:ext uri="{FF2B5EF4-FFF2-40B4-BE49-F238E27FC236}">
                <a16:creationId xmlns:a16="http://schemas.microsoft.com/office/drawing/2014/main" id="{468AB19B-4D99-4A14-8E7D-A9EA2CF0322E}"/>
              </a:ext>
            </a:extLst>
          </p:cNvPr>
          <p:cNvSpPr/>
          <p:nvPr/>
        </p:nvSpPr>
        <p:spPr>
          <a:xfrm>
            <a:off x="6055471" y="1102306"/>
            <a:ext cx="6096000" cy="400110"/>
          </a:xfrm>
          <a:prstGeom prst="rect">
            <a:avLst/>
          </a:prstGeom>
        </p:spPr>
        <p:txBody>
          <a:bodyPr>
            <a:spAutoFit/>
          </a:bodyPr>
          <a:lstStyle/>
          <a:p>
            <a:pPr>
              <a:spcBef>
                <a:spcPts val="300"/>
              </a:spcBef>
            </a:pPr>
            <a:r>
              <a:rPr lang="en-US" sz="1000" dirty="0">
                <a:latin typeface="Trebuchet MS" panose="020B0603020202020204" pitchFamily="34" charset="0"/>
              </a:rPr>
              <a:t>Pricing data is drawn from the </a:t>
            </a:r>
            <a:r>
              <a:rPr lang="en-US" sz="1000" dirty="0">
                <a:latin typeface="Trebuchet MS" panose="020B0603020202020204" pitchFamily="34" charset="0"/>
                <a:hlinkClick r:id="rId17"/>
              </a:rPr>
              <a:t>UNICEF COVID-19 Vaccine Market Dashboard </a:t>
            </a:r>
            <a:r>
              <a:rPr lang="en-US" sz="1000" dirty="0">
                <a:latin typeface="Trebuchet MS" panose="020B0603020202020204" pitchFamily="34" charset="0"/>
              </a:rPr>
              <a:t> with additional data included where available. This charts below reflect data as at 03-18-2020.</a:t>
            </a:r>
            <a:endParaRPr lang="en-US" sz="1000" dirty="0">
              <a:hlinkClick r:id="rId18">
                <a:extLst>
                  <a:ext uri="{A12FA001-AC4F-418D-AE19-62706E023703}">
                    <ahyp:hlinkClr xmlns:ahyp="http://schemas.microsoft.com/office/drawing/2018/hyperlinkcolor" val="tx"/>
                  </a:ext>
                </a:extLst>
              </a:hlinkClick>
            </a:endParaRPr>
          </a:p>
        </p:txBody>
      </p:sp>
      <p:grpSp>
        <p:nvGrpSpPr>
          <p:cNvPr id="14" name="Group 13">
            <a:extLst>
              <a:ext uri="{FF2B5EF4-FFF2-40B4-BE49-F238E27FC236}">
                <a16:creationId xmlns:a16="http://schemas.microsoft.com/office/drawing/2014/main" id="{4FE6E46D-AE7C-4121-B8DE-A61DE0EB4C7F}"/>
              </a:ext>
            </a:extLst>
          </p:cNvPr>
          <p:cNvGrpSpPr/>
          <p:nvPr/>
        </p:nvGrpSpPr>
        <p:grpSpPr>
          <a:xfrm>
            <a:off x="10016067" y="1542010"/>
            <a:ext cx="1875753" cy="2891716"/>
            <a:chOff x="4968142" y="1661007"/>
            <a:chExt cx="2255715" cy="4295050"/>
          </a:xfrm>
        </p:grpSpPr>
        <p:pic>
          <p:nvPicPr>
            <p:cNvPr id="13" name="Picture 12">
              <a:extLst>
                <a:ext uri="{FF2B5EF4-FFF2-40B4-BE49-F238E27FC236}">
                  <a16:creationId xmlns:a16="http://schemas.microsoft.com/office/drawing/2014/main" id="{251FFCB3-BB02-48CB-8D52-5720342226C9}"/>
                </a:ext>
              </a:extLst>
            </p:cNvPr>
            <p:cNvPicPr>
              <a:picLocks noChangeAspect="1"/>
            </p:cNvPicPr>
            <p:nvPr/>
          </p:nvPicPr>
          <p:blipFill>
            <a:blip r:embed="rId19"/>
            <a:stretch>
              <a:fillRect/>
            </a:stretch>
          </p:blipFill>
          <p:spPr>
            <a:xfrm>
              <a:off x="4996749" y="4866303"/>
              <a:ext cx="1455546" cy="1089754"/>
            </a:xfrm>
            <a:prstGeom prst="rect">
              <a:avLst/>
            </a:prstGeom>
          </p:spPr>
        </p:pic>
        <p:pic>
          <p:nvPicPr>
            <p:cNvPr id="12" name="Picture 11">
              <a:extLst>
                <a:ext uri="{FF2B5EF4-FFF2-40B4-BE49-F238E27FC236}">
                  <a16:creationId xmlns:a16="http://schemas.microsoft.com/office/drawing/2014/main" id="{79F87FF9-D832-4398-9930-F3D2302F3D8B}"/>
                </a:ext>
              </a:extLst>
            </p:cNvPr>
            <p:cNvPicPr>
              <a:picLocks noChangeAspect="1"/>
            </p:cNvPicPr>
            <p:nvPr/>
          </p:nvPicPr>
          <p:blipFill>
            <a:blip r:embed="rId20"/>
            <a:stretch>
              <a:fillRect/>
            </a:stretch>
          </p:blipFill>
          <p:spPr>
            <a:xfrm>
              <a:off x="4968142" y="1661007"/>
              <a:ext cx="2255715" cy="3535986"/>
            </a:xfrm>
            <a:prstGeom prst="rect">
              <a:avLst/>
            </a:prstGeom>
          </p:spPr>
        </p:pic>
      </p:grpSp>
    </p:spTree>
    <p:extLst>
      <p:ext uri="{BB962C8B-B14F-4D97-AF65-F5344CB8AC3E}">
        <p14:creationId xmlns:p14="http://schemas.microsoft.com/office/powerpoint/2010/main" val="40514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43E14831-49BA-4BCD-9BA3-266DD7328ED7}"/>
              </a:ext>
            </a:extLst>
          </p:cNvPr>
          <p:cNvSpPr/>
          <p:nvPr/>
        </p:nvSpPr>
        <p:spPr>
          <a:xfrm>
            <a:off x="132269" y="1326580"/>
            <a:ext cx="3742406" cy="542577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3"/>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53" name="Rectangle 52">
            <a:extLst>
              <a:ext uri="{FF2B5EF4-FFF2-40B4-BE49-F238E27FC236}">
                <a16:creationId xmlns:a16="http://schemas.microsoft.com/office/drawing/2014/main" id="{FDB4CA6C-802C-47BB-A975-19081C1D9C95}"/>
              </a:ext>
            </a:extLst>
          </p:cNvPr>
          <p:cNvSpPr/>
          <p:nvPr/>
        </p:nvSpPr>
        <p:spPr>
          <a:xfrm>
            <a:off x="4018357" y="917241"/>
            <a:ext cx="8081992" cy="5889714"/>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7FF72C5C-ED18-4010-9EFB-C4B0BB7289A6}"/>
              </a:ext>
            </a:extLst>
          </p:cNvPr>
          <p:cNvGrpSpPr/>
          <p:nvPr/>
        </p:nvGrpSpPr>
        <p:grpSpPr>
          <a:xfrm>
            <a:off x="8908340" y="620935"/>
            <a:ext cx="3192008" cy="371044"/>
            <a:chOff x="1375305" y="782299"/>
            <a:chExt cx="2079193" cy="289441"/>
          </a:xfrm>
        </p:grpSpPr>
        <p:sp>
          <p:nvSpPr>
            <p:cNvPr id="42" name="Rectangle: Diagonal Corners Rounded 41">
              <a:extLst>
                <a:ext uri="{FF2B5EF4-FFF2-40B4-BE49-F238E27FC236}">
                  <a16:creationId xmlns:a16="http://schemas.microsoft.com/office/drawing/2014/main" id="{E25291AD-BF11-4979-B036-759F08642B4C}"/>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43" name="TextBox 42">
              <a:extLst>
                <a:ext uri="{FF2B5EF4-FFF2-40B4-BE49-F238E27FC236}">
                  <a16:creationId xmlns:a16="http://schemas.microsoft.com/office/drawing/2014/main" id="{DD87D91F-B835-4E1B-A398-179AD6731DCF}"/>
                </a:ext>
              </a:extLst>
            </p:cNvPr>
            <p:cNvSpPr txBox="1"/>
            <p:nvPr/>
          </p:nvSpPr>
          <p:spPr>
            <a:xfrm>
              <a:off x="1403862" y="796213"/>
              <a:ext cx="2050636" cy="216079"/>
            </a:xfrm>
            <a:prstGeom prst="rect">
              <a:avLst/>
            </a:prstGeom>
            <a:noFill/>
          </p:spPr>
          <p:txBody>
            <a:bodyPr wrap="square" rtlCol="0">
              <a:spAutoFit/>
            </a:bodyPr>
            <a:lstStyle/>
            <a:p>
              <a:pPr algn="ctr"/>
              <a:r>
                <a:rPr lang="en-US" sz="1200" b="1">
                  <a:solidFill>
                    <a:schemeClr val="bg1"/>
                  </a:solidFill>
                  <a:latin typeface="Trebuchet MS" panose="020B0603020202020204" pitchFamily="34" charset="0"/>
                </a:rPr>
                <a:t>Vaccine Regulatory Approvals</a:t>
              </a:r>
            </a:p>
          </p:txBody>
        </p:sp>
      </p:grpSp>
      <p:sp>
        <p:nvSpPr>
          <p:cNvPr id="45" name="Rectangle 44">
            <a:extLst>
              <a:ext uri="{FF2B5EF4-FFF2-40B4-BE49-F238E27FC236}">
                <a16:creationId xmlns:a16="http://schemas.microsoft.com/office/drawing/2014/main" id="{3D77F5CA-5514-453D-BE24-19E1FC64DCB8}"/>
              </a:ext>
            </a:extLst>
          </p:cNvPr>
          <p:cNvSpPr/>
          <p:nvPr/>
        </p:nvSpPr>
        <p:spPr>
          <a:xfrm>
            <a:off x="103694" y="910755"/>
            <a:ext cx="3835712" cy="5889709"/>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sp>
        <p:nvSpPr>
          <p:cNvPr id="21" name="Rectangle 20">
            <a:extLst>
              <a:ext uri="{FF2B5EF4-FFF2-40B4-BE49-F238E27FC236}">
                <a16:creationId xmlns:a16="http://schemas.microsoft.com/office/drawing/2014/main" id="{CF797864-255A-400A-92BA-A349C7F101CA}"/>
              </a:ext>
            </a:extLst>
          </p:cNvPr>
          <p:cNvSpPr/>
          <p:nvPr/>
        </p:nvSpPr>
        <p:spPr>
          <a:xfrm>
            <a:off x="58510" y="1135322"/>
            <a:ext cx="3917054" cy="5847755"/>
          </a:xfrm>
          <a:prstGeom prst="rect">
            <a:avLst/>
          </a:prstGeom>
          <a:noFill/>
        </p:spPr>
        <p:txBody>
          <a:bodyPr wrap="square">
            <a:spAutoFit/>
          </a:bodyPr>
          <a:lstStyle/>
          <a:p>
            <a:pPr>
              <a:spcBef>
                <a:spcPts val="300"/>
              </a:spcBef>
            </a:pPr>
            <a:r>
              <a:rPr lang="en-US" sz="800" b="1" dirty="0">
                <a:latin typeface="Trebuchet MS" panose="020B0603020202020204" pitchFamily="34" charset="0"/>
              </a:rPr>
              <a:t>Latest Regulatory approval news as at 03-18-2021</a:t>
            </a:r>
          </a:p>
          <a:p>
            <a:r>
              <a:rPr lang="en-US" sz="1000" b="1" dirty="0">
                <a:hlinkClick r:id="rId5"/>
              </a:rPr>
              <a:t>Johnson &amp; Johnson’s Single-Shot </a:t>
            </a:r>
            <a:r>
              <a:rPr lang="en-US" sz="1000" b="1" dirty="0" err="1">
                <a:hlinkClick r:id="rId5"/>
              </a:rPr>
              <a:t>Covid</a:t>
            </a:r>
            <a:r>
              <a:rPr lang="en-US" sz="1000" b="1" dirty="0">
                <a:hlinkClick r:id="rId5"/>
              </a:rPr>
              <a:t> Vaccine Approved by EU</a:t>
            </a:r>
            <a:endParaRPr lang="en-US" sz="1000" b="1" dirty="0"/>
          </a:p>
          <a:p>
            <a:r>
              <a:rPr lang="en-US" sz="800" dirty="0">
                <a:latin typeface="Trebuchet MS" panose="020B0603020202020204" pitchFamily="34" charset="0"/>
              </a:rPr>
              <a:t>Bloomberg – 03-11-2021</a:t>
            </a:r>
          </a:p>
          <a:p>
            <a:r>
              <a:rPr lang="en-US" sz="800" dirty="0"/>
              <a:t>The European Commission granted a conditional marketing authorization after the EU’s drugs regulator recommended approval for all adults earlier Thursday. It’s the fourth shot to be cleared in the region.</a:t>
            </a:r>
          </a:p>
          <a:p>
            <a:r>
              <a:rPr lang="en-US" sz="1000" b="1" dirty="0">
                <a:hlinkClick r:id="rId6"/>
              </a:rPr>
              <a:t>WHO grants emergency authorization for J&amp;J COVID vaccine</a:t>
            </a:r>
            <a:endParaRPr lang="en-US" sz="1000" b="1" dirty="0"/>
          </a:p>
          <a:p>
            <a:r>
              <a:rPr lang="en-US" sz="800" dirty="0">
                <a:latin typeface="Trebuchet MS" panose="020B0603020202020204" pitchFamily="34" charset="0"/>
              </a:rPr>
              <a:t>Associated Press – 03-12-2021</a:t>
            </a:r>
          </a:p>
          <a:p>
            <a:r>
              <a:rPr lang="en-US" sz="800" dirty="0"/>
              <a:t>he World Health Organization granted an emergency use listing for the coronavirus vaccine made by Johnson &amp; Johnson, meaning the one-dose shot can now theoretically be used as part of the international COVAX effort.</a:t>
            </a:r>
          </a:p>
          <a:p>
            <a:r>
              <a:rPr lang="en-US" sz="1000" b="1" dirty="0">
                <a:hlinkClick r:id="rId7"/>
              </a:rPr>
              <a:t>Canadian panel changes tack, recommends AstraZeneca COVID-19 vaccine in people over 65</a:t>
            </a:r>
            <a:endParaRPr lang="en-US" sz="1000" b="1" dirty="0"/>
          </a:p>
          <a:p>
            <a:r>
              <a:rPr lang="en-US" sz="800" dirty="0">
                <a:latin typeface="Trebuchet MS" panose="020B0603020202020204" pitchFamily="34" charset="0"/>
              </a:rPr>
              <a:t>Reuters – 03-16-2021</a:t>
            </a:r>
          </a:p>
          <a:p>
            <a:r>
              <a:rPr lang="en-US" sz="800" dirty="0"/>
              <a:t>Canada's vaccine advisory panel on Tuesday backed the use of AstraZeneca's COVID-19 vaccine for people aged 65 and older after initially recommending against it, saying that three recent real-world studies showed the shot to be safe and effective for older adults.</a:t>
            </a:r>
          </a:p>
          <a:p>
            <a:r>
              <a:rPr lang="en-US" sz="1000" b="1" dirty="0">
                <a:hlinkClick r:id="rId8"/>
              </a:rPr>
              <a:t>U.S. authorization of AstraZeneca vaccine could come in April</a:t>
            </a:r>
            <a:endParaRPr lang="en-US" sz="1000" b="1" dirty="0"/>
          </a:p>
          <a:p>
            <a:r>
              <a:rPr lang="en-US" sz="800" dirty="0">
                <a:latin typeface="Trebuchet MS" panose="020B0603020202020204" pitchFamily="34" charset="0"/>
              </a:rPr>
              <a:t>Reuters – 03-15-2021</a:t>
            </a:r>
          </a:p>
          <a:p>
            <a:r>
              <a:rPr lang="en-US" sz="800" dirty="0"/>
              <a:t>The independent monitors are analyzing data from the 32,000-person U.S. study to determine whether the vaccine is safe and effective. If the results are positive and all goes well, the F.D.A. would review the data and issue the authorization in about a month.</a:t>
            </a:r>
          </a:p>
          <a:p>
            <a:r>
              <a:rPr lang="en-US" sz="1000" b="1" dirty="0">
                <a:hlinkClick r:id="rId9"/>
              </a:rPr>
              <a:t>Italy approves AstraZeneca’s COVID-19 vaccine for over 65s</a:t>
            </a:r>
            <a:endParaRPr lang="en-US" sz="1000" b="1" dirty="0"/>
          </a:p>
          <a:p>
            <a:r>
              <a:rPr lang="en-US" sz="800" dirty="0">
                <a:latin typeface="Trebuchet MS" panose="020B0603020202020204" pitchFamily="34" charset="0"/>
              </a:rPr>
              <a:t>MarketWatch – 03-08-2021</a:t>
            </a:r>
          </a:p>
          <a:p>
            <a:r>
              <a:rPr lang="en-US" sz="800" dirty="0"/>
              <a:t>Italy has approved the use of AstraZeneca’s COVID-19 vaccine for the over 65s, becoming the latest European country to reverse its stance and give the green light for use of the shot in older people.</a:t>
            </a:r>
          </a:p>
          <a:p>
            <a:r>
              <a:rPr lang="en-US" sz="1000" b="1" dirty="0">
                <a:hlinkClick r:id="rId10"/>
              </a:rPr>
              <a:t>Brazil gives final approval for AstraZeneca vaccine, sees domestic manufacture</a:t>
            </a:r>
            <a:endParaRPr lang="en-US" sz="1000" b="1" dirty="0"/>
          </a:p>
          <a:p>
            <a:r>
              <a:rPr lang="en-US" sz="800" dirty="0">
                <a:latin typeface="Trebuchet MS" panose="020B0603020202020204" pitchFamily="34" charset="0"/>
              </a:rPr>
              <a:t>Reuters – 03-15-2021</a:t>
            </a:r>
          </a:p>
          <a:p>
            <a:r>
              <a:rPr lang="en-US" sz="800" dirty="0"/>
              <a:t>Brazil's health regulator </a:t>
            </a:r>
            <a:r>
              <a:rPr lang="en-US" sz="800" dirty="0" err="1"/>
              <a:t>Anvisa</a:t>
            </a:r>
            <a:r>
              <a:rPr lang="en-US" sz="800" dirty="0"/>
              <a:t> said it has given final approval for AstraZeneca COVID-19 vaccine, which will be manufactured domestically by the </a:t>
            </a:r>
            <a:r>
              <a:rPr lang="en-US" sz="800" dirty="0" err="1"/>
              <a:t>Fiocruz</a:t>
            </a:r>
            <a:r>
              <a:rPr lang="en-US" sz="800" dirty="0"/>
              <a:t> biomedical institute. Brazil could begin full production of the vaccine by July.</a:t>
            </a:r>
          </a:p>
          <a:p>
            <a:r>
              <a:rPr lang="en-US" sz="1000" b="1" dirty="0">
                <a:hlinkClick r:id="rId11"/>
              </a:rPr>
              <a:t>China to Allow More Foreigners In -- If They've Had a Chinese </a:t>
            </a:r>
            <a:r>
              <a:rPr lang="en-US" sz="1000" b="1" dirty="0" err="1">
                <a:hlinkClick r:id="rId11"/>
              </a:rPr>
              <a:t>Covid</a:t>
            </a:r>
            <a:r>
              <a:rPr lang="en-US" sz="1000" b="1" dirty="0">
                <a:hlinkClick r:id="rId11"/>
              </a:rPr>
              <a:t> Vaccine</a:t>
            </a:r>
            <a:endParaRPr lang="en-US" sz="1000" b="1" dirty="0"/>
          </a:p>
          <a:p>
            <a:r>
              <a:rPr lang="en-US" sz="800" dirty="0">
                <a:latin typeface="Trebuchet MS" panose="020B0603020202020204" pitchFamily="34" charset="0"/>
              </a:rPr>
              <a:t>Dow Jones Newswires – 03-16-2021</a:t>
            </a:r>
          </a:p>
          <a:p>
            <a:r>
              <a:rPr lang="en-US" sz="800" dirty="0"/>
              <a:t>After a year of barring entry by most foreign citizens, China's government plans to ease restrictions for those who have been inoculated against Covid-19. The hitch for now: Only vaccines made in China will qualify.</a:t>
            </a:r>
          </a:p>
          <a:p>
            <a:r>
              <a:rPr lang="en-US" sz="1000" b="1" dirty="0"/>
              <a:t>South Africa approves Pfizer-</a:t>
            </a:r>
            <a:r>
              <a:rPr lang="en-US" sz="1000" b="1" dirty="0" err="1"/>
              <a:t>BioNTech</a:t>
            </a:r>
            <a:r>
              <a:rPr lang="en-US" sz="1000" b="1" dirty="0"/>
              <a:t> COVID vaccine </a:t>
            </a:r>
          </a:p>
          <a:p>
            <a:r>
              <a:rPr lang="en-US" sz="800" dirty="0">
                <a:latin typeface="Trebuchet MS" panose="020B0603020202020204" pitchFamily="34" charset="0"/>
              </a:rPr>
              <a:t>Reuters – 03-16-2021</a:t>
            </a:r>
          </a:p>
          <a:p>
            <a:r>
              <a:rPr lang="en-US" sz="800" dirty="0"/>
              <a:t>South Africa’s drugs regulator SAHPRA said that it had approved a “section 21” emergency use application for the COVID-19 vaccine developed by Pfizer and </a:t>
            </a:r>
            <a:r>
              <a:rPr lang="en-US" sz="800" dirty="0" err="1"/>
              <a:t>BioNTech</a:t>
            </a:r>
            <a:r>
              <a:rPr lang="en-US" sz="800" dirty="0"/>
              <a:t>.</a:t>
            </a:r>
          </a:p>
          <a:p>
            <a:endParaRPr lang="en-US" sz="800" dirty="0"/>
          </a:p>
        </p:txBody>
      </p:sp>
      <p:grpSp>
        <p:nvGrpSpPr>
          <p:cNvPr id="22" name="Group 21">
            <a:extLst>
              <a:ext uri="{FF2B5EF4-FFF2-40B4-BE49-F238E27FC236}">
                <a16:creationId xmlns:a16="http://schemas.microsoft.com/office/drawing/2014/main" id="{575B1493-29E0-4B8B-913E-71F440A46B2A}"/>
              </a:ext>
            </a:extLst>
          </p:cNvPr>
          <p:cNvGrpSpPr/>
          <p:nvPr/>
        </p:nvGrpSpPr>
        <p:grpSpPr>
          <a:xfrm>
            <a:off x="171699" y="790970"/>
            <a:ext cx="3192008" cy="371044"/>
            <a:chOff x="1383433" y="631708"/>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83433" y="631708"/>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11990" y="645621"/>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Regulatory Approval Headlines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8297438E-9EE6-4FDB-A2BB-081E571A2B00}"/>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27" name="Rectangle 26">
            <a:extLst>
              <a:ext uri="{FF2B5EF4-FFF2-40B4-BE49-F238E27FC236}">
                <a16:creationId xmlns:a16="http://schemas.microsoft.com/office/drawing/2014/main" id="{E3D5291C-F586-435C-91DD-4B428FE73AD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18 March 2021</a:t>
            </a:r>
          </a:p>
        </p:txBody>
      </p:sp>
      <p:pic>
        <p:nvPicPr>
          <p:cNvPr id="7" name="Picture 6">
            <a:extLst>
              <a:ext uri="{FF2B5EF4-FFF2-40B4-BE49-F238E27FC236}">
                <a16:creationId xmlns:a16="http://schemas.microsoft.com/office/drawing/2014/main" id="{82D891F4-42C2-4646-8DD7-CED5014ED7C1}"/>
              </a:ext>
            </a:extLst>
          </p:cNvPr>
          <p:cNvPicPr>
            <a:picLocks noChangeAspect="1"/>
          </p:cNvPicPr>
          <p:nvPr/>
        </p:nvPicPr>
        <p:blipFill>
          <a:blip r:embed="rId12"/>
          <a:stretch>
            <a:fillRect/>
          </a:stretch>
        </p:blipFill>
        <p:spPr>
          <a:xfrm>
            <a:off x="4018357" y="971838"/>
            <a:ext cx="7649842" cy="5780520"/>
          </a:xfrm>
          <a:prstGeom prst="rect">
            <a:avLst/>
          </a:prstGeom>
        </p:spPr>
      </p:pic>
    </p:spTree>
    <p:extLst>
      <p:ext uri="{BB962C8B-B14F-4D97-AF65-F5344CB8AC3E}">
        <p14:creationId xmlns:p14="http://schemas.microsoft.com/office/powerpoint/2010/main" val="282792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66565D-2580-4213-A4C7-6C9EC33609A2}"/>
              </a:ext>
            </a:extLst>
          </p:cNvPr>
          <p:cNvPicPr>
            <a:picLocks noChangeAspect="1"/>
          </p:cNvPicPr>
          <p:nvPr/>
        </p:nvPicPr>
        <p:blipFill>
          <a:blip r:embed="rId3"/>
          <a:stretch>
            <a:fillRect/>
          </a:stretch>
        </p:blipFill>
        <p:spPr>
          <a:xfrm>
            <a:off x="49580" y="2168240"/>
            <a:ext cx="4135332" cy="3207324"/>
          </a:xfrm>
          <a:prstGeom prst="rect">
            <a:avLst/>
          </a:prstGeom>
        </p:spPr>
      </p:pic>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4"/>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0" y="883488"/>
            <a:ext cx="11973723"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Pricing</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249551" y="1382272"/>
            <a:ext cx="11361424" cy="938719"/>
          </a:xfrm>
          <a:prstGeom prst="rect">
            <a:avLst/>
          </a:prstGeom>
          <a:noFill/>
        </p:spPr>
        <p:txBody>
          <a:bodyPr wrap="square">
            <a:spAutoFit/>
          </a:bodyPr>
          <a:lstStyle/>
          <a:p>
            <a:pPr>
              <a:spcBef>
                <a:spcPts val="300"/>
              </a:spcBef>
            </a:pPr>
            <a:r>
              <a:rPr lang="en-US" sz="1000" b="1" dirty="0">
                <a:latin typeface="Trebuchet MS" panose="020B0603020202020204" pitchFamily="34" charset="0"/>
              </a:rPr>
              <a:t>Pricing data is drawn from the </a:t>
            </a:r>
            <a:r>
              <a:rPr lang="en-US" sz="1000" b="1" dirty="0">
                <a:latin typeface="Trebuchet MS" panose="020B0603020202020204" pitchFamily="34" charset="0"/>
                <a:hlinkClick r:id="rId6"/>
              </a:rPr>
              <a:t>UNICEF COVID-19 Vaccine Market Dashboard </a:t>
            </a:r>
            <a:r>
              <a:rPr lang="en-US" sz="1000" b="1" dirty="0">
                <a:latin typeface="Trebuchet MS" panose="020B0603020202020204" pitchFamily="34" charset="0"/>
              </a:rPr>
              <a:t> with additional data included where available. This data reflects publicly available pricing information as at 03-18-2020.</a:t>
            </a:r>
            <a:endParaRPr lang="en-US" sz="1000" dirty="0">
              <a:hlinkClick r:id="rId7">
                <a:extLst>
                  <a:ext uri="{A12FA001-AC4F-418D-AE19-62706E023703}">
                    <ahyp:hlinkClr xmlns:ahyp="http://schemas.microsoft.com/office/drawing/2018/hyperlinkcolor" val="tx"/>
                  </a:ext>
                </a:extLst>
              </a:hlinkClick>
            </a:endParaRPr>
          </a:p>
          <a:p>
            <a:pPr>
              <a:spcBef>
                <a:spcPts val="300"/>
              </a:spcBef>
            </a:pPr>
            <a:endParaRPr lang="en-US" sz="1000" b="1" dirty="0">
              <a:latin typeface="Trebuchet MS" panose="020B0603020202020204" pitchFamily="34" charset="0"/>
            </a:endParaRPr>
          </a:p>
          <a:p>
            <a:pPr>
              <a:spcBef>
                <a:spcPts val="300"/>
              </a:spcBef>
            </a:pPr>
            <a:endParaRPr lang="en-US" sz="1000" b="1" dirty="0">
              <a:latin typeface="Trebuchet MS" panose="020B0603020202020204" pitchFamily="34" charset="0"/>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18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sp>
        <p:nvSpPr>
          <p:cNvPr id="13" name="TextBox 12">
            <a:extLst>
              <a:ext uri="{FF2B5EF4-FFF2-40B4-BE49-F238E27FC236}">
                <a16:creationId xmlns:a16="http://schemas.microsoft.com/office/drawing/2014/main" id="{CBB70A30-1876-453F-B938-8054B44D47C4}"/>
              </a:ext>
            </a:extLst>
          </p:cNvPr>
          <p:cNvSpPr txBox="1"/>
          <p:nvPr/>
        </p:nvSpPr>
        <p:spPr>
          <a:xfrm>
            <a:off x="116116" y="1904917"/>
            <a:ext cx="1978427" cy="276999"/>
          </a:xfrm>
          <a:prstGeom prst="rect">
            <a:avLst/>
          </a:prstGeom>
          <a:noFill/>
        </p:spPr>
        <p:txBody>
          <a:bodyPr wrap="none" rtlCol="0">
            <a:spAutoFit/>
          </a:bodyPr>
          <a:lstStyle/>
          <a:p>
            <a:r>
              <a:rPr lang="en-US" sz="1200" b="1">
                <a:solidFill>
                  <a:schemeClr val="accent1"/>
                </a:solidFill>
                <a:latin typeface="Trebuchet MS" panose="020B0603020202020204" pitchFamily="34" charset="0"/>
              </a:rPr>
              <a:t>Price ranges for vaccines</a:t>
            </a:r>
          </a:p>
        </p:txBody>
      </p:sp>
      <p:sp>
        <p:nvSpPr>
          <p:cNvPr id="27" name="TextBox 26">
            <a:extLst>
              <a:ext uri="{FF2B5EF4-FFF2-40B4-BE49-F238E27FC236}">
                <a16:creationId xmlns:a16="http://schemas.microsoft.com/office/drawing/2014/main" id="{78F9281C-6AF6-4219-95F4-14013B2DF23A}"/>
              </a:ext>
            </a:extLst>
          </p:cNvPr>
          <p:cNvSpPr txBox="1"/>
          <p:nvPr/>
        </p:nvSpPr>
        <p:spPr>
          <a:xfrm>
            <a:off x="6412989" y="1831227"/>
            <a:ext cx="3275256" cy="276999"/>
          </a:xfrm>
          <a:prstGeom prst="rect">
            <a:avLst/>
          </a:prstGeom>
          <a:noFill/>
        </p:spPr>
        <p:txBody>
          <a:bodyPr wrap="none" rtlCol="0">
            <a:spAutoFit/>
          </a:bodyPr>
          <a:lstStyle/>
          <a:p>
            <a:r>
              <a:rPr lang="en-US" sz="1200" b="1" dirty="0">
                <a:solidFill>
                  <a:schemeClr val="accent1"/>
                </a:solidFill>
                <a:latin typeface="Trebuchet MS" panose="020B0603020202020204" pitchFamily="34" charset="0"/>
              </a:rPr>
              <a:t>Pricing details by Developer and Purchaser</a:t>
            </a:r>
          </a:p>
        </p:txBody>
      </p:sp>
      <p:pic>
        <p:nvPicPr>
          <p:cNvPr id="5" name="Picture 4">
            <a:extLst>
              <a:ext uri="{FF2B5EF4-FFF2-40B4-BE49-F238E27FC236}">
                <a16:creationId xmlns:a16="http://schemas.microsoft.com/office/drawing/2014/main" id="{348CDB1F-1A25-4892-928B-8428DC0F9564}"/>
              </a:ext>
            </a:extLst>
          </p:cNvPr>
          <p:cNvPicPr>
            <a:picLocks noChangeAspect="1"/>
          </p:cNvPicPr>
          <p:nvPr/>
        </p:nvPicPr>
        <p:blipFill>
          <a:blip r:embed="rId8"/>
          <a:stretch>
            <a:fillRect/>
          </a:stretch>
        </p:blipFill>
        <p:spPr>
          <a:xfrm>
            <a:off x="4436231" y="2315651"/>
            <a:ext cx="3745131" cy="2976426"/>
          </a:xfrm>
          <a:prstGeom prst="rect">
            <a:avLst/>
          </a:prstGeom>
        </p:spPr>
      </p:pic>
      <p:pic>
        <p:nvPicPr>
          <p:cNvPr id="6" name="Picture 5">
            <a:extLst>
              <a:ext uri="{FF2B5EF4-FFF2-40B4-BE49-F238E27FC236}">
                <a16:creationId xmlns:a16="http://schemas.microsoft.com/office/drawing/2014/main" id="{055EE4A5-B42A-4B1F-9383-5E4424C6CA44}"/>
              </a:ext>
            </a:extLst>
          </p:cNvPr>
          <p:cNvPicPr>
            <a:picLocks noChangeAspect="1"/>
          </p:cNvPicPr>
          <p:nvPr/>
        </p:nvPicPr>
        <p:blipFill>
          <a:blip r:embed="rId9"/>
          <a:stretch>
            <a:fillRect/>
          </a:stretch>
        </p:blipFill>
        <p:spPr>
          <a:xfrm>
            <a:off x="8222159" y="2320991"/>
            <a:ext cx="3772810" cy="3295788"/>
          </a:xfrm>
          <a:prstGeom prst="rect">
            <a:avLst/>
          </a:prstGeom>
        </p:spPr>
      </p:pic>
    </p:spTree>
    <p:extLst>
      <p:ext uri="{BB962C8B-B14F-4D97-AF65-F5344CB8AC3E}">
        <p14:creationId xmlns:p14="http://schemas.microsoft.com/office/powerpoint/2010/main" val="399444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63EC618E-6FD4-4B99-8412-026A5A510D6E}"/>
              </a:ext>
            </a:extLst>
          </p:cNvPr>
          <p:cNvSpPr/>
          <p:nvPr/>
        </p:nvSpPr>
        <p:spPr>
          <a:xfrm>
            <a:off x="457452" y="544935"/>
            <a:ext cx="7957558" cy="230832"/>
          </a:xfrm>
          <a:prstGeom prst="rect">
            <a:avLst/>
          </a:prstGeom>
          <a:solidFill>
            <a:schemeClr val="bg1"/>
          </a:solidFill>
        </p:spPr>
        <p:txBody>
          <a:bodyPr wrap="square">
            <a:spAutoFit/>
          </a:bodyPr>
          <a:lstStyle/>
          <a:p>
            <a:r>
              <a:rPr lang="en-US" sz="900" b="1">
                <a:latin typeface="Trebuchet MS" panose="020B0603020202020204" pitchFamily="34" charset="0"/>
              </a:rPr>
              <a:t>This flyer summarizes the current market trends for Covid 19 Vaccines globally including country doses procured to date and supplier contracts </a:t>
            </a:r>
          </a:p>
        </p:txBody>
      </p:sp>
      <p:pic>
        <p:nvPicPr>
          <p:cNvPr id="33" name="Picture 32">
            <a:extLst>
              <a:ext uri="{FF2B5EF4-FFF2-40B4-BE49-F238E27FC236}">
                <a16:creationId xmlns:a16="http://schemas.microsoft.com/office/drawing/2014/main" id="{5B2110FE-8630-4D42-A806-63DB6EAB4419}"/>
              </a:ext>
            </a:extLst>
          </p:cNvPr>
          <p:cNvPicPr>
            <a:picLocks noChangeAspect="1"/>
          </p:cNvPicPr>
          <p:nvPr/>
        </p:nvPicPr>
        <p:blipFill>
          <a:blip r:embed="rId2"/>
          <a:stretch>
            <a:fillRect/>
          </a:stretch>
        </p:blipFill>
        <p:spPr>
          <a:xfrm>
            <a:off x="10830683" y="282139"/>
            <a:ext cx="1030758" cy="202716"/>
          </a:xfrm>
          <a:prstGeom prst="rect">
            <a:avLst/>
          </a:prstGeom>
        </p:spPr>
      </p:pic>
      <p:sp>
        <p:nvSpPr>
          <p:cNvPr id="39" name="Rectangle 38">
            <a:extLst>
              <a:ext uri="{FF2B5EF4-FFF2-40B4-BE49-F238E27FC236}">
                <a16:creationId xmlns:a16="http://schemas.microsoft.com/office/drawing/2014/main" id="{66F6F148-BDE1-4CF2-B276-ACDAFE603531}"/>
              </a:ext>
            </a:extLst>
          </p:cNvPr>
          <p:cNvSpPr/>
          <p:nvPr/>
        </p:nvSpPr>
        <p:spPr>
          <a:xfrm>
            <a:off x="457452" y="272462"/>
            <a:ext cx="8081991" cy="353943"/>
          </a:xfrm>
          <a:prstGeom prst="rect">
            <a:avLst/>
          </a:prstGeom>
        </p:spPr>
        <p:txBody>
          <a:bodyPr wrap="square">
            <a:spAutoFit/>
          </a:bodyPr>
          <a:lstStyle/>
          <a:p>
            <a:r>
              <a:rPr lang="en-US" sz="1700" dirty="0">
                <a:latin typeface="Trebuchet MS" panose="020B0603020202020204" pitchFamily="34" charset="0"/>
              </a:rPr>
              <a:t>Vaccines Market Intelligence </a:t>
            </a:r>
          </a:p>
        </p:txBody>
      </p:sp>
      <p:sp>
        <p:nvSpPr>
          <p:cNvPr id="45" name="Rectangle 44">
            <a:extLst>
              <a:ext uri="{FF2B5EF4-FFF2-40B4-BE49-F238E27FC236}">
                <a16:creationId xmlns:a16="http://schemas.microsoft.com/office/drawing/2014/main" id="{3D77F5CA-5514-453D-BE24-19E1FC64DCB8}"/>
              </a:ext>
            </a:extLst>
          </p:cNvPr>
          <p:cNvSpPr/>
          <p:nvPr/>
        </p:nvSpPr>
        <p:spPr>
          <a:xfrm>
            <a:off x="102161" y="883488"/>
            <a:ext cx="11975942" cy="5853907"/>
          </a:xfrm>
          <a:prstGeom prst="rect">
            <a:avLst/>
          </a:prstGeom>
          <a:no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9915AC0-2B42-4BC1-A6DA-1A2B280380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9566" y="299145"/>
            <a:ext cx="368685" cy="245790"/>
          </a:xfrm>
          <a:prstGeom prst="rect">
            <a:avLst/>
          </a:prstGeom>
        </p:spPr>
      </p:pic>
      <p:grpSp>
        <p:nvGrpSpPr>
          <p:cNvPr id="22" name="Group 21">
            <a:extLst>
              <a:ext uri="{FF2B5EF4-FFF2-40B4-BE49-F238E27FC236}">
                <a16:creationId xmlns:a16="http://schemas.microsoft.com/office/drawing/2014/main" id="{575B1493-29E0-4B8B-913E-71F440A46B2A}"/>
              </a:ext>
            </a:extLst>
          </p:cNvPr>
          <p:cNvGrpSpPr/>
          <p:nvPr/>
        </p:nvGrpSpPr>
        <p:grpSpPr>
          <a:xfrm>
            <a:off x="170602" y="775767"/>
            <a:ext cx="3192008" cy="371044"/>
            <a:chOff x="1375305" y="782299"/>
            <a:chExt cx="2079193" cy="289441"/>
          </a:xfrm>
        </p:grpSpPr>
        <p:sp>
          <p:nvSpPr>
            <p:cNvPr id="23" name="Rectangle: Diagonal Corners Rounded 22">
              <a:extLst>
                <a:ext uri="{FF2B5EF4-FFF2-40B4-BE49-F238E27FC236}">
                  <a16:creationId xmlns:a16="http://schemas.microsoft.com/office/drawing/2014/main" id="{9961200A-D0C8-4101-B937-FEFBB9D5087B}"/>
                </a:ext>
              </a:extLst>
            </p:cNvPr>
            <p:cNvSpPr/>
            <p:nvPr/>
          </p:nvSpPr>
          <p:spPr>
            <a:xfrm>
              <a:off x="1375305" y="782299"/>
              <a:ext cx="2027767" cy="289441"/>
            </a:xfrm>
            <a:prstGeom prst="round2DiagRect">
              <a:avLst/>
            </a:prstGeom>
            <a:solidFill>
              <a:schemeClr val="accent1">
                <a:lumMod val="50000"/>
              </a:schemeClr>
            </a:solidFill>
            <a:ln w="19050">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100" b="1">
                <a:solidFill>
                  <a:schemeClr val="bg1"/>
                </a:solidFill>
                <a:latin typeface="Trebuchet MS" panose="020B0603020202020204" pitchFamily="34" charset="0"/>
              </a:endParaRPr>
            </a:p>
          </p:txBody>
        </p:sp>
        <p:sp>
          <p:nvSpPr>
            <p:cNvPr id="24" name="TextBox 23">
              <a:extLst>
                <a:ext uri="{FF2B5EF4-FFF2-40B4-BE49-F238E27FC236}">
                  <a16:creationId xmlns:a16="http://schemas.microsoft.com/office/drawing/2014/main" id="{128F165C-70DD-4119-BA30-46041A712C03}"/>
                </a:ext>
              </a:extLst>
            </p:cNvPr>
            <p:cNvSpPr txBox="1"/>
            <p:nvPr/>
          </p:nvSpPr>
          <p:spPr>
            <a:xfrm>
              <a:off x="1403862" y="796213"/>
              <a:ext cx="2050636" cy="204075"/>
            </a:xfrm>
            <a:prstGeom prst="rect">
              <a:avLst/>
            </a:prstGeom>
            <a:noFill/>
          </p:spPr>
          <p:txBody>
            <a:bodyPr wrap="square" rtlCol="0">
              <a:spAutoFit/>
            </a:bodyPr>
            <a:lstStyle/>
            <a:p>
              <a:pPr algn="ctr"/>
              <a:r>
                <a:rPr lang="en-US" sz="1100" b="1">
                  <a:solidFill>
                    <a:schemeClr val="bg1"/>
                  </a:solidFill>
                  <a:latin typeface="Trebuchet MS" panose="020B0603020202020204" pitchFamily="34" charset="0"/>
                </a:rPr>
                <a:t>Vaccinations</a:t>
              </a:r>
            </a:p>
          </p:txBody>
        </p:sp>
      </p:grpSp>
      <p:sp>
        <p:nvSpPr>
          <p:cNvPr id="2" name="Rectangle 2">
            <a:extLst>
              <a:ext uri="{FF2B5EF4-FFF2-40B4-BE49-F238E27FC236}">
                <a16:creationId xmlns:a16="http://schemas.microsoft.com/office/drawing/2014/main" id="{D535E023-48FD-4995-85EE-4F9CCA36D70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25">
            <a:extLst>
              <a:ext uri="{FF2B5EF4-FFF2-40B4-BE49-F238E27FC236}">
                <a16:creationId xmlns:a16="http://schemas.microsoft.com/office/drawing/2014/main" id="{F6384D5B-0F8D-4C57-82EB-37E472CD1F91}"/>
              </a:ext>
            </a:extLst>
          </p:cNvPr>
          <p:cNvSpPr/>
          <p:nvPr/>
        </p:nvSpPr>
        <p:spPr>
          <a:xfrm>
            <a:off x="113897" y="1372901"/>
            <a:ext cx="10716786" cy="1192634"/>
          </a:xfrm>
          <a:prstGeom prst="rect">
            <a:avLst/>
          </a:prstGeom>
          <a:noFill/>
        </p:spPr>
        <p:txBody>
          <a:bodyPr wrap="square">
            <a:spAutoFit/>
          </a:bodyPr>
          <a:lstStyle/>
          <a:p>
            <a:pPr>
              <a:spcBef>
                <a:spcPts val="300"/>
              </a:spcBef>
            </a:pPr>
            <a:r>
              <a:rPr lang="en-US" sz="1000" b="1" dirty="0">
                <a:latin typeface="Trebuchet MS" panose="020B0603020202020204" pitchFamily="34" charset="0"/>
              </a:rPr>
              <a:t>Vaccination data is from the </a:t>
            </a:r>
            <a:r>
              <a:rPr lang="en-US" sz="1000" b="1" dirty="0">
                <a:latin typeface="Trebuchet MS" panose="020B0603020202020204" pitchFamily="34" charset="0"/>
                <a:hlinkClick r:id="rId4"/>
              </a:rPr>
              <a:t>Our World in Data </a:t>
            </a:r>
            <a:r>
              <a:rPr lang="en-US" sz="1000" b="1" dirty="0">
                <a:latin typeface="Trebuchet MS" panose="020B0603020202020204" pitchFamily="34" charset="0"/>
              </a:rPr>
              <a:t>database. This charts below reflect data as at 03-18-2020.</a:t>
            </a:r>
          </a:p>
          <a:p>
            <a:pPr>
              <a:spcBef>
                <a:spcPts val="300"/>
              </a:spcBef>
            </a:pPr>
            <a:endParaRPr lang="en-US" sz="1000" b="1" dirty="0">
              <a:latin typeface="Trebuchet MS" panose="020B0603020202020204" pitchFamily="34" charset="0"/>
              <a:hlinkClick r:id="rId5">
                <a:extLst>
                  <a:ext uri="{A12FA001-AC4F-418D-AE19-62706E023703}">
                    <ahyp:hlinkClr xmlns:ahyp="http://schemas.microsoft.com/office/drawing/2018/hyperlinkcolor" val="tx"/>
                  </a:ext>
                </a:extLst>
              </a:hlinkClick>
            </a:endParaRPr>
          </a:p>
          <a:p>
            <a:pPr>
              <a:spcBef>
                <a:spcPts val="300"/>
              </a:spcBef>
            </a:pPr>
            <a:r>
              <a:rPr lang="en-US" sz="1200" dirty="0"/>
              <a:t> More than </a:t>
            </a:r>
            <a:r>
              <a:rPr lang="en-US" sz="1200" b="1" dirty="0"/>
              <a:t>400 million doses </a:t>
            </a:r>
            <a:r>
              <a:rPr lang="en-US" sz="1200" dirty="0"/>
              <a:t>(Last week: 330 million) have been administered across </a:t>
            </a:r>
            <a:r>
              <a:rPr lang="en-US" sz="1200" b="1" dirty="0"/>
              <a:t>132 countries </a:t>
            </a:r>
            <a:r>
              <a:rPr lang="en-US" sz="1200" dirty="0"/>
              <a:t>(Last week: 121 countries), according to data collected by Bloomberg. The latest rate was roughly </a:t>
            </a:r>
            <a:r>
              <a:rPr lang="en-US" sz="1200" b="1" dirty="0"/>
              <a:t>9.64 million doses a day</a:t>
            </a:r>
            <a:r>
              <a:rPr lang="en-US" sz="1200" dirty="0"/>
              <a:t> (Last week: 8.47 million doses a day) . </a:t>
            </a:r>
          </a:p>
          <a:p>
            <a:pPr>
              <a:spcBef>
                <a:spcPts val="300"/>
              </a:spcBef>
            </a:pPr>
            <a:endParaRPr lang="en-US" sz="1000" dirty="0">
              <a:hlinkClick r:id="rId5">
                <a:extLst>
                  <a:ext uri="{A12FA001-AC4F-418D-AE19-62706E023703}">
                    <ahyp:hlinkClr xmlns:ahyp="http://schemas.microsoft.com/office/drawing/2018/hyperlinkcolor" val="tx"/>
                  </a:ext>
                </a:extLst>
              </a:hlinkClick>
            </a:endParaRPr>
          </a:p>
          <a:p>
            <a:endParaRPr lang="en-US" sz="1000" dirty="0"/>
          </a:p>
        </p:txBody>
      </p:sp>
      <p:sp>
        <p:nvSpPr>
          <p:cNvPr id="20" name="Rectangle 19">
            <a:extLst>
              <a:ext uri="{FF2B5EF4-FFF2-40B4-BE49-F238E27FC236}">
                <a16:creationId xmlns:a16="http://schemas.microsoft.com/office/drawing/2014/main" id="{40C00A4B-7368-4D4B-8094-2A0D62EDDEEC}"/>
              </a:ext>
            </a:extLst>
          </p:cNvPr>
          <p:cNvSpPr/>
          <p:nvPr/>
        </p:nvSpPr>
        <p:spPr>
          <a:xfrm>
            <a:off x="6817322" y="249340"/>
            <a:ext cx="2321635" cy="307777"/>
          </a:xfrm>
          <a:prstGeom prst="rect">
            <a:avLst/>
          </a:prstGeom>
        </p:spPr>
        <p:txBody>
          <a:bodyPr wrap="square">
            <a:spAutoFit/>
          </a:bodyPr>
          <a:lstStyle/>
          <a:p>
            <a:r>
              <a:rPr lang="en-US" sz="1400" dirty="0">
                <a:latin typeface="Trebuchet MS" panose="020B0603020202020204" pitchFamily="34" charset="0"/>
              </a:rPr>
              <a:t>As of 18 March 2021</a:t>
            </a:r>
          </a:p>
        </p:txBody>
      </p:sp>
      <p:sp>
        <p:nvSpPr>
          <p:cNvPr id="21" name="Rectangle 20">
            <a:extLst>
              <a:ext uri="{FF2B5EF4-FFF2-40B4-BE49-F238E27FC236}">
                <a16:creationId xmlns:a16="http://schemas.microsoft.com/office/drawing/2014/main" id="{BBF1A34A-9DFC-4C21-A121-0845D4E98901}"/>
              </a:ext>
            </a:extLst>
          </p:cNvPr>
          <p:cNvSpPr/>
          <p:nvPr/>
        </p:nvSpPr>
        <p:spPr>
          <a:xfrm>
            <a:off x="9539806" y="-9511"/>
            <a:ext cx="2321635" cy="307777"/>
          </a:xfrm>
          <a:prstGeom prst="rect">
            <a:avLst/>
          </a:prstGeom>
        </p:spPr>
        <p:txBody>
          <a:bodyPr wrap="square">
            <a:spAutoFit/>
          </a:bodyPr>
          <a:lstStyle/>
          <a:p>
            <a:pPr algn="ctr"/>
            <a:r>
              <a:rPr lang="en-US" sz="1400">
                <a:latin typeface="Trebuchet MS" panose="020B0603020202020204" pitchFamily="34" charset="0"/>
              </a:rPr>
              <a:t>Confidential</a:t>
            </a:r>
          </a:p>
        </p:txBody>
      </p:sp>
      <p:pic>
        <p:nvPicPr>
          <p:cNvPr id="3" name="Picture 2">
            <a:extLst>
              <a:ext uri="{FF2B5EF4-FFF2-40B4-BE49-F238E27FC236}">
                <a16:creationId xmlns:a16="http://schemas.microsoft.com/office/drawing/2014/main" id="{A7759B05-04B8-4EC6-AAC3-6CB292B470E5}"/>
              </a:ext>
            </a:extLst>
          </p:cNvPr>
          <p:cNvPicPr>
            <a:picLocks noChangeAspect="1"/>
          </p:cNvPicPr>
          <p:nvPr/>
        </p:nvPicPr>
        <p:blipFill>
          <a:blip r:embed="rId6"/>
          <a:stretch>
            <a:fillRect/>
          </a:stretch>
        </p:blipFill>
        <p:spPr>
          <a:xfrm>
            <a:off x="202922" y="2605602"/>
            <a:ext cx="5792317" cy="3578052"/>
          </a:xfrm>
          <a:prstGeom prst="rect">
            <a:avLst/>
          </a:prstGeom>
        </p:spPr>
      </p:pic>
      <p:pic>
        <p:nvPicPr>
          <p:cNvPr id="7" name="Picture 6">
            <a:extLst>
              <a:ext uri="{FF2B5EF4-FFF2-40B4-BE49-F238E27FC236}">
                <a16:creationId xmlns:a16="http://schemas.microsoft.com/office/drawing/2014/main" id="{29758464-ECC0-4327-93E3-60985856A1F1}"/>
              </a:ext>
            </a:extLst>
          </p:cNvPr>
          <p:cNvPicPr>
            <a:picLocks noChangeAspect="1"/>
          </p:cNvPicPr>
          <p:nvPr/>
        </p:nvPicPr>
        <p:blipFill>
          <a:blip r:embed="rId7"/>
          <a:stretch>
            <a:fillRect/>
          </a:stretch>
        </p:blipFill>
        <p:spPr>
          <a:xfrm>
            <a:off x="6336517" y="2617527"/>
            <a:ext cx="5524924" cy="3665826"/>
          </a:xfrm>
          <a:prstGeom prst="rect">
            <a:avLst/>
          </a:prstGeom>
        </p:spPr>
      </p:pic>
    </p:spTree>
    <p:extLst>
      <p:ext uri="{BB962C8B-B14F-4D97-AF65-F5344CB8AC3E}">
        <p14:creationId xmlns:p14="http://schemas.microsoft.com/office/powerpoint/2010/main" val="3252689132"/>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860762C250E841A126608CD07F9BCC" ma:contentTypeVersion="6" ma:contentTypeDescription="Create a new document." ma:contentTypeScope="" ma:versionID="6fe2306f5c4efb0b4f9be32c518165a9">
  <xsd:schema xmlns:xsd="http://www.w3.org/2001/XMLSchema" xmlns:xs="http://www.w3.org/2001/XMLSchema" xmlns:p="http://schemas.microsoft.com/office/2006/metadata/properties" xmlns:ns2="e6a5f716-2aac-4f9f-8599-fa29a5e1ec09" xmlns:ns3="97fa537c-1783-4467-a659-d2abf307e92b" targetNamespace="http://schemas.microsoft.com/office/2006/metadata/properties" ma:root="true" ma:fieldsID="6f130a319a659a189d092ec3bf336871" ns2:_="" ns3:_="">
    <xsd:import namespace="e6a5f716-2aac-4f9f-8599-fa29a5e1ec09"/>
    <xsd:import namespace="97fa537c-1783-4467-a659-d2abf307e9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a5f716-2aac-4f9f-8599-fa29a5e1ec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7fa537c-1783-4467-a659-d2abf307e92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97fa537c-1783-4467-a659-d2abf307e92b">
      <UserInfo>
        <DisplayName>James Terrance Wainwright</DisplayName>
        <AccountId>15</AccountId>
        <AccountType/>
      </UserInfo>
      <UserInfo>
        <DisplayName>John Roland Williams</DisplayName>
        <AccountId>19</AccountId>
        <AccountType/>
      </UserInfo>
      <UserInfo>
        <DisplayName>June Brodie</DisplayName>
        <AccountId>41</AccountId>
        <AccountType/>
      </UserInfo>
      <UserInfo>
        <DisplayName>Alan Neil Golding</DisplayName>
        <AccountId>17</AccountId>
        <AccountType/>
      </UserInfo>
      <UserInfo>
        <DisplayName>Drew Stafford Preddy</DisplayName>
        <AccountId>30</AccountId>
        <AccountType/>
      </UserInfo>
      <UserInfo>
        <DisplayName>Malcolm Donald Morrison</DisplayName>
        <AccountId>31</AccountId>
        <AccountType/>
      </UserInfo>
      <UserInfo>
        <DisplayName>Neville Raymond Johnson</DisplayName>
        <AccountId>43</AccountId>
        <AccountType/>
      </UserInfo>
      <UserInfo>
        <DisplayName>Julie Anne Farmer</DisplayName>
        <AccountId>14</AccountId>
        <AccountType/>
      </UserInfo>
      <UserInfo>
        <DisplayName>Lewis W.D. Evans</DisplayName>
        <AccountId>12</AccountId>
        <AccountType/>
      </UserInfo>
      <UserInfo>
        <DisplayName>Michael Pryor</DisplayName>
        <AccountId>44</AccountId>
        <AccountType/>
      </UserInfo>
      <UserInfo>
        <DisplayName>Thomas Edward Skorup</DisplayName>
        <AccountId>13</AccountId>
        <AccountType/>
      </UserInfo>
      <UserInfo>
        <DisplayName>Oliver Neal Cox</DisplayName>
        <AccountId>18</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CF6DAD3-1183-4A53-B29D-75520D1AE9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a5f716-2aac-4f9f-8599-fa29a5e1ec09"/>
    <ds:schemaRef ds:uri="97fa537c-1783-4467-a659-d2abf307e9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6C080B-8CAE-4ACC-A304-F59E15364F4C}">
  <ds:schemaRefs>
    <ds:schemaRef ds:uri="http://purl.org/dc/elements/1.1/"/>
    <ds:schemaRef ds:uri="http://schemas.openxmlformats.org/package/2006/metadata/core-properties"/>
    <ds:schemaRef ds:uri="http://schemas.microsoft.com/office/2006/documentManagement/types"/>
    <ds:schemaRef ds:uri="e6a5f716-2aac-4f9f-8599-fa29a5e1ec09"/>
    <ds:schemaRef ds:uri="http://purl.org/dc/terms/"/>
    <ds:schemaRef ds:uri="http://purl.org/dc/dcmitype/"/>
    <ds:schemaRef ds:uri="http://schemas.microsoft.com/office/2006/metadata/properties"/>
    <ds:schemaRef ds:uri="http://www.w3.org/XML/1998/namespace"/>
    <ds:schemaRef ds:uri="http://schemas.microsoft.com/office/infopath/2007/PartnerControls"/>
    <ds:schemaRef ds:uri="97fa537c-1783-4467-a659-d2abf307e92b"/>
  </ds:schemaRefs>
</ds:datastoreItem>
</file>

<file path=customXml/itemProps3.xml><?xml version="1.0" encoding="utf-8"?>
<ds:datastoreItem xmlns:ds="http://schemas.openxmlformats.org/officeDocument/2006/customXml" ds:itemID="{71D6BAAA-198B-4DDA-85D7-92287F2089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2355</TotalTime>
  <Words>1320</Words>
  <Application>Microsoft Office PowerPoint</Application>
  <PresentationFormat>Widescreen</PresentationFormat>
  <Paragraphs>87</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Trebuchet MS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Terrance Wainwright</dc:creator>
  <cp:lastModifiedBy>Enzo De Laurentiis</cp:lastModifiedBy>
  <cp:revision>6</cp:revision>
  <dcterms:created xsi:type="dcterms:W3CDTF">2020-11-13T10:59:18Z</dcterms:created>
  <dcterms:modified xsi:type="dcterms:W3CDTF">2021-03-18T21:26:33Z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0x01010072860762C250E841A126608CD07F9BCC</vt:lpwstr>
  </property>
</Properties>
</file>