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zo De Laurentiis" userId="e9f34298-20e9-4333-a0a4-7875b9a3318d" providerId="ADAL" clId="{192EED48-151E-4084-BF71-724358C8C728}"/>
    <pc:docChg chg="modSld">
      <pc:chgData name="Enzo De Laurentiis" userId="e9f34298-20e9-4333-a0a4-7875b9a3318d" providerId="ADAL" clId="{192EED48-151E-4084-BF71-724358C8C728}" dt="2021-04-02T15:45:10.148" v="115" actId="20577"/>
      <pc:docMkLst>
        <pc:docMk/>
      </pc:docMkLst>
      <pc:sldChg chg="modSp mod">
        <pc:chgData name="Enzo De Laurentiis" userId="e9f34298-20e9-4333-a0a4-7875b9a3318d" providerId="ADAL" clId="{192EED48-151E-4084-BF71-724358C8C728}" dt="2021-04-02T15:44:53.437" v="57" actId="20577"/>
        <pc:sldMkLst>
          <pc:docMk/>
          <pc:sldMk cId="2827922197" sldId="260"/>
        </pc:sldMkLst>
        <pc:spChg chg="mod">
          <ac:chgData name="Enzo De Laurentiis" userId="e9f34298-20e9-4333-a0a4-7875b9a3318d" providerId="ADAL" clId="{192EED48-151E-4084-BF71-724358C8C728}" dt="2021-04-02T15:44:53.437" v="57" actId="20577"/>
          <ac:spMkLst>
            <pc:docMk/>
            <pc:sldMk cId="2827922197" sldId="260"/>
            <ac:spMk id="39" creationId="{66F6F148-BDE1-4CF2-B276-ACDAFE603531}"/>
          </ac:spMkLst>
        </pc:spChg>
      </pc:sldChg>
      <pc:sldChg chg="modSp mod">
        <pc:chgData name="Enzo De Laurentiis" userId="e9f34298-20e9-4333-a0a4-7875b9a3318d" providerId="ADAL" clId="{192EED48-151E-4084-BF71-724358C8C728}" dt="2021-04-02T15:45:01.692" v="86" actId="20577"/>
        <pc:sldMkLst>
          <pc:docMk/>
          <pc:sldMk cId="3994441027" sldId="261"/>
        </pc:sldMkLst>
        <pc:spChg chg="mod">
          <ac:chgData name="Enzo De Laurentiis" userId="e9f34298-20e9-4333-a0a4-7875b9a3318d" providerId="ADAL" clId="{192EED48-151E-4084-BF71-724358C8C728}" dt="2021-04-02T15:45:01.692" v="86" actId="20577"/>
          <ac:spMkLst>
            <pc:docMk/>
            <pc:sldMk cId="3994441027" sldId="261"/>
            <ac:spMk id="39" creationId="{66F6F148-BDE1-4CF2-B276-ACDAFE603531}"/>
          </ac:spMkLst>
        </pc:spChg>
      </pc:sldChg>
      <pc:sldChg chg="modSp mod">
        <pc:chgData name="Enzo De Laurentiis" userId="e9f34298-20e9-4333-a0a4-7875b9a3318d" providerId="ADAL" clId="{192EED48-151E-4084-BF71-724358C8C728}" dt="2021-04-02T15:45:10.148" v="115" actId="20577"/>
        <pc:sldMkLst>
          <pc:docMk/>
          <pc:sldMk cId="3252689132" sldId="263"/>
        </pc:sldMkLst>
        <pc:spChg chg="mod">
          <ac:chgData name="Enzo De Laurentiis" userId="e9f34298-20e9-4333-a0a4-7875b9a3318d" providerId="ADAL" clId="{192EED48-151E-4084-BF71-724358C8C728}" dt="2021-04-02T15:45:10.148" v="115" actId="20577"/>
          <ac:spMkLst>
            <pc:docMk/>
            <pc:sldMk cId="3252689132" sldId="263"/>
            <ac:spMk id="39" creationId="{66F6F148-BDE1-4CF2-B276-ACDAFE603531}"/>
          </ac:spMkLst>
        </pc:spChg>
      </pc:sldChg>
      <pc:sldChg chg="modSp mod">
        <pc:chgData name="Enzo De Laurentiis" userId="e9f34298-20e9-4333-a0a4-7875b9a3318d" providerId="ADAL" clId="{192EED48-151E-4084-BF71-724358C8C728}" dt="2021-04-02T15:44:42.047" v="28" actId="20577"/>
        <pc:sldMkLst>
          <pc:docMk/>
          <pc:sldMk cId="405147052" sldId="264"/>
        </pc:sldMkLst>
        <pc:spChg chg="mod">
          <ac:chgData name="Enzo De Laurentiis" userId="e9f34298-20e9-4333-a0a4-7875b9a3318d" providerId="ADAL" clId="{192EED48-151E-4084-BF71-724358C8C728}" dt="2021-04-02T15:44:42.047" v="28" actId="20577"/>
          <ac:spMkLst>
            <pc:docMk/>
            <pc:sldMk cId="405147052" sldId="264"/>
            <ac:spMk id="28" creationId="{7C4E3472-9D8B-4ACB-89B2-76B75B43ED8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4/2/2021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4/2/2021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4/2/2021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reuters.com/article/uk-health-coronavirus-j-j-vaccine/jj-african-union-in-deal-for-up-to-400-million-covid-19-shots-idUSKBN2BL1V4" TargetMode="External"/><Relationship Id="rId13" Type="http://schemas.openxmlformats.org/officeDocument/2006/relationships/hyperlink" Target="https://global.factiva.com/redir/default.aspx?P=sa&amp;NS=53&amp;AID=9JOI000500&amp;f=g&amp;an=LBA0000020201208egc803m3d&amp;cat=a" TargetMode="External"/><Relationship Id="rId1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hyperlink" Target="https://viewer.factiva.com/view/index?napc=2&amp;src=cr&amp;SA_FROM=GL&amp;an=APRS000020210330eh3u00ckt&amp;nldtl=t7I6i0J5u97P4i4vFr3W6rE1Mfwq4113%2FeY3h9kcNFa0lQhlNWOgrInTQluKRljNSNVIcfpDChYUq6Hc%20bJrJcxC4qQMQi24nNp9zad4pd47IoVrzJbTpVj5vRRYVUqZOuY33IyInB%20R8VZ2spWwtA%3D%3D%7C2&amp;CAT=a&amp;mod=newsletter_sidelink_desktop" TargetMode="External"/><Relationship Id="rId12" Type="http://schemas.openxmlformats.org/officeDocument/2006/relationships/hyperlink" Target="https://viewer.factiva.com/view/index?napc=2&amp;src=cr&amp;SA_FROM=GL&amp;an=GRDN000020210329eh3t003eb&amp;nldtl=t7I6i0J5u97P4i4vFr3W6rE1Mfwq4113%2FeY3h9kcNFa0lQhlNWOgrInTQluKRljNSNVIcfpDChYUq6Hc%20bJrJcxC4qQMQi24nNp9zad4pd47IoVrzJbTpVj5vRRYVUqZOuY33IyInB%20R8VZ2spWwtA%3D%3D%7C2&amp;CAT=a&amp;mod=newsletter_sidelink_desktop" TargetMode="External"/><Relationship Id="rId1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1.xml"/><Relationship Id="rId16" Type="http://schemas.openxmlformats.org/officeDocument/2006/relationships/hyperlink" Target="https://www.unicef.org/supply/covid-19-vaccine-market-dashboard" TargetMode="External"/><Relationship Id="rId1" Type="http://schemas.openxmlformats.org/officeDocument/2006/relationships/slideLayout" Target="../slideLayouts/slideLayout2.xml"/><Relationship Id="rId6" Type="http://schemas.openxmlformats.org/officeDocument/2006/relationships/hyperlink" Target="https://viewer.factiva.com/view/index?napc=2&amp;src=cr&amp;SA_FROM=GL&amp;an=LBA0000020210331eh3v02ymx&amp;nldtl=t7I6i0J5u97P4i4vFr3W6rE1Mfwq4113%2FeY3h9kcNFa0lQhlNWOgrInTQluKRljNSNVIcfpDChYUq6Hc%20bJrJcxC4qQMQi24nNp9zad4pd47IoVrzJbTpVj5vRRYVUqZOuY33IyInB%20R8VZ2spWwtA%3D%3D%7C2&amp;CAT=a&amp;mod=newsletter_sidelink_desktop" TargetMode="External"/><Relationship Id="rId11" Type="http://schemas.openxmlformats.org/officeDocument/2006/relationships/hyperlink" Target="https://viewer.factiva.com/view/index?napc=2&amp;src=cr&amp;SA_FROM=GL&amp;an=BON0000020210329eh3t001xh&amp;nldtl=t7I6i0J5u97P4i4vFr3W6rE1Mfwq4113%2FeY3h9kcNFa0lQhlNWOgrInTQluKRljNSNVIcfpDChYUq6Hc%20bJrJcxC4qQMQi24nNp9zad4pd47IoVrzJbTpVj5vRRYVUqZOuY33IyInB%20R8VZ2spWwtA%3D%3D%7C2&amp;CAT=a&amp;mod=newsletter_sidelink_desktop" TargetMode="External"/><Relationship Id="rId5" Type="http://schemas.openxmlformats.org/officeDocument/2006/relationships/image" Target="../media/image3.png"/><Relationship Id="rId15" Type="http://schemas.openxmlformats.org/officeDocument/2006/relationships/image" Target="../media/image4.jpeg"/><Relationship Id="rId10" Type="http://schemas.openxmlformats.org/officeDocument/2006/relationships/hyperlink" Target="https://viewer.factiva.com/view/index?napc=2&amp;src=cr&amp;SA_FROM=GL&amp;an=LBA0000020210330eh3u00yn9&amp;nldtl=t7I6i0J5u97P4i4vFr3W6rE1Mfwq4113%2FeY3h9kcNFa0lQhlNWOgrInTQluKRljNSNVIcfpDChYUq6Hc%20bJrJcxC4qQMQi24nNp9zad4pd47IoVrzJbTpVj5vRRYVUqZOuY33IyInB%20R8VZ2spWwtA%3D%3D%7C2&amp;CAT=a&amp;mod=newsletter_sidelink_desktop" TargetMode="External"/><Relationship Id="rId19" Type="http://schemas.openxmlformats.org/officeDocument/2006/relationships/image" Target="../media/image6.png"/><Relationship Id="rId4" Type="http://schemas.openxmlformats.org/officeDocument/2006/relationships/image" Target="../media/image2.png"/><Relationship Id="rId9" Type="http://schemas.openxmlformats.org/officeDocument/2006/relationships/hyperlink" Target="https://viewer.factiva.com/view/index?napc=2&amp;src=cr&amp;SA_FROM=GL&amp;an=SCMP000020210330eh3u00032&amp;nldtl=t7I6i0J5u97P4i4vFr3W6rE1Mfwq4113%2FeY3h9kcNFa0lQhlNWOgrInTQluKRljNSNVIcfpDChYUq6Hc%20bJrJcxC4qQMQi24nNp9zad4pd47IoVrzJbTpVj5vRRYVUqZOuY33IyInB%20R8VZ2spWwtA%3D%3D%7C2&amp;CAT=a&amp;mod=newsletter_sidelink_desktop" TargetMode="External"/><Relationship Id="rId14" Type="http://schemas.openxmlformats.org/officeDocument/2006/relationships/hyperlink" Target="https://viewer.factiva.com/view/?an=GMBN000020210326eh3q004v1&amp;cat=A&amp;ep=NL&amp;napc=2&amp;mi=NL%3A13231055~NT%3AH&amp;nldtl=t7I6i0J5u97P4i4vFr3W6rE1Mfwq4113%2FeY3h9kcNFa0lQhlNWOgrInTQluKRljNSNVIcfpDChYUq6Hc%2BbJrJcxC4qQMQi24nNp9zad4pd47IoVrzJbTpVj5vRRYVUqZOuY33IyInB%2BR8VZ2spWwtA%3D%3D%7C2&amp;mod=newsletter_pdf&amp;f=g&amp;sa_from=GL&amp;p=sa&amp;fcpil=en"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viewer.factiva.com/view/index?napc=2&amp;src=cr&amp;SA_FROM=GL&amp;an=LBA0000020210330eh3u03mpl&amp;nldtl=t7I6i0J5u97P4i4vFr3W6rE1Mfwq4113%2FeY3h9kcNFa0lQhlNWOgrInTQluKRljNSNVIcfpDChYUq6Hc%20bJrJcxC4qQMQi24nNp9zad4pd47IoVrzJbTpVj5vRRYVUqZOuY33IyInB%20R8VZ2spWwtA%3D%3D%7C2&amp;CAT=a&amp;mod=newsletter_sidelink_desktop" TargetMode="External"/><Relationship Id="rId13" Type="http://schemas.openxmlformats.org/officeDocument/2006/relationships/image" Target="../media/image7.emf"/><Relationship Id="rId3" Type="http://schemas.openxmlformats.org/officeDocument/2006/relationships/image" Target="../media/image3.png"/><Relationship Id="rId7" Type="http://schemas.openxmlformats.org/officeDocument/2006/relationships/hyperlink" Target="https://viewer.factiva.com/view/index?napc=2&amp;src=cr&amp;SA_FROM=GL&amp;an=TRIB000020210326eh3q00028&amp;nldtl=t7I6i0J5u97P4i4vFr3W6rE1Mfwq4113%2FeY3h9kcNFa0lQhlNWOgrInTQluKRljNSNVIcfpDChYUq6Hc%20bJrJcxC4qQMQi24nNp9zad4pd47IoVrzJbTpVj5vRRYVUqZOuY33IyInB%20R8VZ2spWwtA%3D%3D%7C2&amp;CAT=a&amp;mod=newsletter_sidelink_desktop" TargetMode="External"/><Relationship Id="rId12" Type="http://schemas.openxmlformats.org/officeDocument/2006/relationships/hyperlink" Target="https://nam11.safelinks.protection.outlook.com/?url=https%3A%2F%2Feepurl.us20.list-manage.com%2Ftrack%2Fclick%3Fu%3D40658b1a132cdc263e35b5b97%26id%3D4c3b1ad888%26e%3D70a0a1910c&amp;data=04%7C01%7Cagolding%40worldbankgroup.org%7C6c51f63c324147b0c57d08d8f47e3be3%7C31a2fec0266b4c67b56e2796d8f59c36%7C0%7C1%7C637528170308467468%7CUnknown%7CTWFpbGZsb3d8eyJWIjoiMC4wLjAwMDAiLCJQIjoiV2luMzIiLCJBTiI6Ik1haWwiLCJXVCI6Mn0%3D%7C1000&amp;sdata=b3PSvbaCjFafGZ%2BN4tHN9qJ0MeqirpylCVDUdwuyTd0%3D&amp;reserved=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apnews.com/article/covid-19-vaccine-us-study-highly-effective-57cde25de803c98503c5ff9937598420" TargetMode="External"/><Relationship Id="rId11" Type="http://schemas.openxmlformats.org/officeDocument/2006/relationships/hyperlink" Target="https://nam11.safelinks.protection.outlook.com/?url=https%3A%2F%2Feepurl.us20.list-manage.com%2Ftrack%2Fclick%3Fu%3D40658b1a132cdc263e35b5b97%26id%3D8b09523992%26e%3D70a0a1910c&amp;data=04%7C01%7Cagolding%40worldbankgroup.org%7C6c51f63c324147b0c57d08d8f47e3be3%7C31a2fec0266b4c67b56e2796d8f59c36%7C0%7C1%7C637528170308457477%7CUnknown%7CTWFpbGZsb3d8eyJWIjoiMC4wLjAwMDAiLCJQIjoiV2luMzIiLCJBTiI6Ik1haWwiLCJXVCI6Mn0%3D%7C1000&amp;sdata=kwevY84OKpUKx8sDh1IKXGtLrhgcLR1jK6rm65xwrSE%3D&amp;reserved=0" TargetMode="External"/><Relationship Id="rId5" Type="http://schemas.openxmlformats.org/officeDocument/2006/relationships/hyperlink" Target="https://viewer.factiva.com/view/?an=APRS000020210331eh3v00byl&amp;cat=A&amp;ep=NL&amp;napc=2&amp;mi=NL%3A13231055~NT%3AH&amp;nldtl=t7I6i0J5u97P4i4vFr3W6rE1Mfwq4113%2FeY3h9kcNFa0lQhlNWOgrInTQluKRljNSNVIcfpDChYUq6Hc%2BbJrJcxC4qQMQi24nNp9zad4pd47IoVrzJbTpVj5vRRYVUqZOuY33IyInB%2BR8VZ2spWwtA%3D%3D%7C2&amp;mod=newsletter_pdf&amp;f=g&amp;sa_from=GL&amp;p=sa&amp;fcpil=en" TargetMode="External"/><Relationship Id="rId10" Type="http://schemas.openxmlformats.org/officeDocument/2006/relationships/hyperlink" Target="https://nam11.safelinks.protection.outlook.com/?url=https%3A%2F%2Feepurl.us20.list-manage.com%2Ftrack%2Fclick%3Fu%3D40658b1a132cdc263e35b5b97%26id%3D96daa55d39%26e%3D70a0a1910c&amp;data=04%7C01%7Cagolding%40worldbankgroup.org%7C6c51f63c324147b0c57d08d8f47e3be3%7C31a2fec0266b4c67b56e2796d8f59c36%7C0%7C1%7C637528170308457477%7CUnknown%7CTWFpbGZsb3d8eyJWIjoiMC4wLjAwMDAiLCJQIjoiV2luMzIiLCJBTiI6Ik1haWwiLCJXVCI6Mn0%3D%7C1000&amp;sdata=ePch3wZTDv5aeZT3xcXn10iOR7rZ0QNz2Ujx%2BOBgmUA%3D&amp;reserved=0" TargetMode="External"/><Relationship Id="rId4" Type="http://schemas.openxmlformats.org/officeDocument/2006/relationships/image" Target="../media/image4.jpeg"/><Relationship Id="rId9" Type="http://schemas.openxmlformats.org/officeDocument/2006/relationships/hyperlink" Target="https://nam11.safelinks.protection.outlook.com/?url=https%3A%2F%2Feepurl.us20.list-manage.com%2Ftrack%2Fclick%3Fu%3D40658b1a132cdc263e35b5b97%26id%3De3951cb83c%26e%3D70a0a1910c&amp;data=04%7C01%7Cagolding%40worldbankgroup.org%7C6c51f63c324147b0c57d08d8f47e3be3%7C31a2fec0266b4c67b56e2796d8f59c36%7C0%7C1%7C637528170308447486%7CUnknown%7CTWFpbGZsb3d8eyJWIjoiMC4wLjAwMDAiLCJQIjoiV2luMzIiLCJBTiI6Ik1haWwiLCJXVCI6Mn0%3D%7C1000&amp;sdata=LHA0slXPaLOTP%2BcZtLy%2FWs7dKhFfE%2Besth24SAMKD3k%3D&amp;reserved=0"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8.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10.emf"/></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4" Type="http://schemas.openxmlformats.org/officeDocument/2006/relationships/hyperlink" Target="https://ourworldindata.org/covid-vaccin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440DC8A-D5E3-4903-905E-D66BFC99623A}"/>
              </a:ext>
            </a:extLst>
          </p:cNvPr>
          <p:cNvGrpSpPr/>
          <p:nvPr/>
        </p:nvGrpSpPr>
        <p:grpSpPr>
          <a:xfrm>
            <a:off x="5778177" y="2750820"/>
            <a:ext cx="6154743" cy="3190781"/>
            <a:chOff x="2666331" y="1346196"/>
            <a:chExt cx="9642256" cy="4595405"/>
          </a:xfrm>
        </p:grpSpPr>
        <p:pic>
          <p:nvPicPr>
            <p:cNvPr id="8" name="Picture 7">
              <a:extLst>
                <a:ext uri="{FF2B5EF4-FFF2-40B4-BE49-F238E27FC236}">
                  <a16:creationId xmlns:a16="http://schemas.microsoft.com/office/drawing/2014/main" id="{D38533F9-B7B2-44F0-B803-11A4A247EB8A}"/>
                </a:ext>
              </a:extLst>
            </p:cNvPr>
            <p:cNvPicPr>
              <a:picLocks noChangeAspect="1"/>
            </p:cNvPicPr>
            <p:nvPr/>
          </p:nvPicPr>
          <p:blipFill>
            <a:blip r:embed="rId3"/>
            <a:stretch>
              <a:fillRect/>
            </a:stretch>
          </p:blipFill>
          <p:spPr>
            <a:xfrm>
              <a:off x="8970738" y="2596131"/>
              <a:ext cx="3337849" cy="3345470"/>
            </a:xfrm>
            <a:prstGeom prst="rect">
              <a:avLst/>
            </a:prstGeom>
          </p:spPr>
        </p:pic>
        <p:pic>
          <p:nvPicPr>
            <p:cNvPr id="7" name="Picture 6">
              <a:extLst>
                <a:ext uri="{FF2B5EF4-FFF2-40B4-BE49-F238E27FC236}">
                  <a16:creationId xmlns:a16="http://schemas.microsoft.com/office/drawing/2014/main" id="{770EF010-DF53-465F-8379-C59CF02C8744}"/>
                </a:ext>
              </a:extLst>
            </p:cNvPr>
            <p:cNvPicPr>
              <a:picLocks noChangeAspect="1"/>
            </p:cNvPicPr>
            <p:nvPr/>
          </p:nvPicPr>
          <p:blipFill>
            <a:blip r:embed="rId4"/>
            <a:stretch>
              <a:fillRect/>
            </a:stretch>
          </p:blipFill>
          <p:spPr>
            <a:xfrm>
              <a:off x="2666331" y="1346196"/>
              <a:ext cx="7033870" cy="4480948"/>
            </a:xfrm>
            <a:prstGeom prst="rect">
              <a:avLst/>
            </a:prstGeom>
          </p:spPr>
        </p:pic>
      </p:grpSp>
      <p:sp>
        <p:nvSpPr>
          <p:cNvPr id="25" name="Rectangle 24">
            <a:extLst>
              <a:ext uri="{FF2B5EF4-FFF2-40B4-BE49-F238E27FC236}">
                <a16:creationId xmlns:a16="http://schemas.microsoft.com/office/drawing/2014/main" id="{43E14831-49BA-4BCD-9BA3-266DD7328ED7}"/>
              </a:ext>
            </a:extLst>
          </p:cNvPr>
          <p:cNvSpPr/>
          <p:nvPr/>
        </p:nvSpPr>
        <p:spPr>
          <a:xfrm>
            <a:off x="131126" y="1432861"/>
            <a:ext cx="5597067" cy="524190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5"/>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82604"/>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91652" y="879122"/>
            <a:ext cx="5676016" cy="5881896"/>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39545" y="1128139"/>
            <a:ext cx="5713896" cy="5755422"/>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04-01-2021</a:t>
            </a:r>
          </a:p>
          <a:p>
            <a:r>
              <a:rPr lang="en-US" sz="800" dirty="0">
                <a:latin typeface="Trebuchet MS" panose="020B0603020202020204" pitchFamily="34" charset="0"/>
              </a:rPr>
              <a:t>Below is a consolidation of the main media headlines regarding Covid-19 Vaccine development and distribution. </a:t>
            </a:r>
          </a:p>
          <a:p>
            <a:r>
              <a:rPr lang="en-US" sz="1000" b="1" dirty="0">
                <a:hlinkClick r:id="rId6"/>
              </a:rPr>
              <a:t>EU drug watchdog reaffirms no particular clot risk factor linked to AstraZeneca vaccine</a:t>
            </a:r>
            <a:endParaRPr lang="en-US" sz="1000" b="1" dirty="0"/>
          </a:p>
          <a:p>
            <a:r>
              <a:rPr lang="en-US" sz="800" dirty="0">
                <a:latin typeface="Trebuchet MS" panose="020B0603020202020204" pitchFamily="34" charset="0"/>
              </a:rPr>
              <a:t>Reuters – 03-31-2021</a:t>
            </a:r>
          </a:p>
          <a:p>
            <a:r>
              <a:rPr lang="en-US" sz="800" dirty="0"/>
              <a:t>Europe's medicines regulator reiterated its backing of AstraZeneca's COVID-19 vaccine, saying no particular group of age, sex or a previous medical history was especially susceptible to blood clotting after receiving the shot.</a:t>
            </a:r>
          </a:p>
          <a:p>
            <a:r>
              <a:rPr lang="en-US" sz="1000" b="1" dirty="0">
                <a:hlinkClick r:id="rId7"/>
              </a:rPr>
              <a:t>Germany to restrict AstraZeneca use in under-60s over clots</a:t>
            </a:r>
            <a:endParaRPr lang="en-US" sz="1000" b="1" dirty="0"/>
          </a:p>
          <a:p>
            <a:r>
              <a:rPr lang="en-US" sz="800" dirty="0">
                <a:latin typeface="Trebuchet MS" panose="020B0603020202020204" pitchFamily="34" charset="0"/>
              </a:rPr>
              <a:t>Associated Press – 03-30-2021</a:t>
            </a:r>
          </a:p>
          <a:p>
            <a:r>
              <a:rPr lang="en-US" sz="800" dirty="0"/>
              <a:t>German health officials agreed to restrict the use of AstraZeneca's coronavirus vaccine in people under 60, amid fresh concern over unusual blood clots reported in a tiny number of those who received the shots. The move follows the recommendations of Germany's independent vaccine expert panel and comes after the country's medical regulator released new data showing a rise in reported cases of an unusual form of blood clot in the head.</a:t>
            </a:r>
          </a:p>
          <a:p>
            <a:r>
              <a:rPr lang="en-US" sz="1000" b="1" dirty="0">
                <a:hlinkClick r:id="rId8"/>
              </a:rPr>
              <a:t>J&amp;J, African Union in deal for up to 400 million COVID-19 shots</a:t>
            </a:r>
            <a:endParaRPr lang="en-US" sz="1000" b="1" dirty="0"/>
          </a:p>
          <a:p>
            <a:r>
              <a:rPr lang="en-US" sz="800" dirty="0">
                <a:latin typeface="Trebuchet MS" panose="020B0603020202020204" pitchFamily="34" charset="0"/>
              </a:rPr>
              <a:t>Reuters – 03-29-2021</a:t>
            </a:r>
          </a:p>
          <a:p>
            <a:r>
              <a:rPr lang="en-US" sz="800" dirty="0"/>
              <a:t>J&amp;J unit Janssen </a:t>
            </a:r>
            <a:r>
              <a:rPr lang="en-US" sz="800" dirty="0" err="1"/>
              <a:t>Pharmaceutica</a:t>
            </a:r>
            <a:r>
              <a:rPr lang="en-US" sz="800" dirty="0"/>
              <a:t> NV has entered into a deal with the African Vaccine Acquisition Trust (AVAT) to deliver 220 million doses of its single-dose shot. AVAT could order an additional 180 million doses through 2022.</a:t>
            </a:r>
          </a:p>
          <a:p>
            <a:r>
              <a:rPr lang="en-US" sz="1000" b="1" dirty="0">
                <a:hlinkClick r:id="rId9"/>
              </a:rPr>
              <a:t>India balances 'vaccine diplomacy' with local demand amid case surge</a:t>
            </a:r>
            <a:endParaRPr lang="en-US" sz="1000" b="1" dirty="0"/>
          </a:p>
          <a:p>
            <a:r>
              <a:rPr lang="en-US" sz="800" dirty="0">
                <a:latin typeface="Trebuchet MS" panose="020B0603020202020204" pitchFamily="34" charset="0"/>
              </a:rPr>
              <a:t>South China Morning Post – 03-30-2021</a:t>
            </a:r>
          </a:p>
          <a:p>
            <a:r>
              <a:rPr lang="en-US" sz="800" dirty="0"/>
              <a:t>As countries anxiously await delayed shipments of Covid-19 vaccines, India has defended its decision to halt exports of </a:t>
            </a:r>
            <a:r>
              <a:rPr lang="en-US" sz="800" dirty="0" err="1"/>
              <a:t>Covishield</a:t>
            </a:r>
            <a:r>
              <a:rPr lang="en-US" sz="800" dirty="0"/>
              <a:t>, the Oxford/AstraZeneca vaccine made by the Serum Institute of India (SII), to prioritize local demand amid a sharp rise in cases. Meanwhile, India has placed another order with the SII for a further 100 million </a:t>
            </a:r>
            <a:r>
              <a:rPr lang="en-US" sz="800" dirty="0" err="1"/>
              <a:t>Covishield</a:t>
            </a:r>
            <a:r>
              <a:rPr lang="en-US" sz="800" dirty="0"/>
              <a:t> doses, prompting concerns in other countries over how much will be left for them. </a:t>
            </a:r>
          </a:p>
          <a:p>
            <a:r>
              <a:rPr lang="en-US" sz="1000" b="1" dirty="0">
                <a:hlinkClick r:id="rId10"/>
              </a:rPr>
              <a:t>Asian countries seek vaccine supplies after India export curbs hit COVAX</a:t>
            </a:r>
            <a:endParaRPr lang="en-US" sz="1000" b="1" dirty="0"/>
          </a:p>
          <a:p>
            <a:r>
              <a:rPr lang="en-US" sz="800" dirty="0">
                <a:latin typeface="Trebuchet MS" panose="020B0603020202020204" pitchFamily="34" charset="0"/>
              </a:rPr>
              <a:t>Reuters – 03-30-2021</a:t>
            </a:r>
          </a:p>
          <a:p>
            <a:r>
              <a:rPr lang="en-US" sz="800" dirty="0"/>
              <a:t>Several Asian countries sought alternative sources for COVID-19 inoculations after export restrictions by manufacturer India left COVAX short of supplies. In Vietnam, for example, officials have asked the private sector to step in after their COVAX supplies were slashed by 40% to 811,200 doses and shipments were pushed back by weeks. </a:t>
            </a:r>
          </a:p>
          <a:p>
            <a:r>
              <a:rPr lang="en-US" sz="1000" b="1" dirty="0">
                <a:hlinkClick r:id="rId11"/>
              </a:rPr>
              <a:t>GlaxoSmithKline Will Help Manufacture </a:t>
            </a:r>
            <a:r>
              <a:rPr lang="en-US" sz="1000" b="1" dirty="0" err="1">
                <a:hlinkClick r:id="rId11"/>
              </a:rPr>
              <a:t>Novavax's</a:t>
            </a:r>
            <a:r>
              <a:rPr lang="en-US" sz="1000" b="1" dirty="0">
                <a:hlinkClick r:id="rId11"/>
              </a:rPr>
              <a:t> Covid-19 Vaccine for U.K.</a:t>
            </a:r>
            <a:endParaRPr lang="en-US" sz="1000" b="1" dirty="0"/>
          </a:p>
          <a:p>
            <a:r>
              <a:rPr lang="en-US" sz="800" dirty="0" err="1">
                <a:latin typeface="Trebuchet MS" panose="020B0603020202020204" pitchFamily="34" charset="0"/>
              </a:rPr>
              <a:t>Barrons</a:t>
            </a:r>
            <a:r>
              <a:rPr lang="en-US" sz="800" dirty="0">
                <a:latin typeface="Trebuchet MS" panose="020B0603020202020204" pitchFamily="34" charset="0"/>
              </a:rPr>
              <a:t> – 03-29-2021</a:t>
            </a:r>
          </a:p>
          <a:p>
            <a:r>
              <a:rPr lang="en-US" sz="800" dirty="0"/>
              <a:t>GlaxoSmithKline disclosed the latest in a recent spate of Covid-19 vaccine manufacturing collaborations, saying it would help make up to 60 million doses of </a:t>
            </a:r>
            <a:r>
              <a:rPr lang="en-US" sz="800" dirty="0" err="1"/>
              <a:t>Novavax's</a:t>
            </a:r>
            <a:r>
              <a:rPr lang="en-US" sz="800" dirty="0"/>
              <a:t> vaccine for use in the U.K. GSK said it will be providing fill and finish capacity, the last step in the vaccine manufacturing process, at one of its facilities in England.</a:t>
            </a:r>
          </a:p>
          <a:p>
            <a:r>
              <a:rPr lang="en-US" sz="1000" b="1" dirty="0">
                <a:hlinkClick r:id="rId12"/>
              </a:rPr>
              <a:t>New vaccines needed globally within a year, say scientists</a:t>
            </a:r>
            <a:r>
              <a:rPr lang="en-US" sz="1000" b="1" dirty="0">
                <a:hlinkClick r:id="rId13">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The Guardian – 03-30-2021</a:t>
            </a:r>
          </a:p>
          <a:p>
            <a:r>
              <a:rPr lang="en-US" sz="800" dirty="0"/>
              <a:t>The planet could have a year or less before first-generation Covid-19 vaccines are ineffective and modified formulations are needed, according to a survey of epidemiologists, virologists and infectious disease specialists. Persistent low vaccine coverage in many countries would make it more likely for vaccine-resistant mutations to appear</a:t>
            </a:r>
          </a:p>
          <a:p>
            <a:r>
              <a:rPr lang="en-US" sz="1000" b="1" dirty="0">
                <a:hlinkClick r:id="rId14"/>
              </a:rPr>
              <a:t>Despite shortages, Zimbabwe hesitates to take Chinese COVID-19 vaccines</a:t>
            </a:r>
            <a:r>
              <a:rPr lang="en-US" sz="1000" b="1" dirty="0">
                <a:hlinkClick r:id="rId13">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The Globe and Mail – 03-26-2021</a:t>
            </a:r>
          </a:p>
          <a:p>
            <a:r>
              <a:rPr lang="en-US" sz="800" dirty="0"/>
              <a:t>The suspicions about the Chinese coronavirus vaccines have added yet another complication to the vaccination challenges in Africa. Zimbabwe was one of the first African countries to receive vaccines for the virus, thanks to a donation from China five weeks ago. Today it has received 600,000 doses of two Chinese vaccines, </a:t>
            </a:r>
            <a:r>
              <a:rPr lang="en-US" sz="800" dirty="0" err="1"/>
              <a:t>Sinopharm</a:t>
            </a:r>
            <a:r>
              <a:rPr lang="en-US" sz="800" dirty="0"/>
              <a:t> and Sinovac. Yet it has managed to administer fewer than 59,000 of those doses so far, largely because of a lack of enthusiasm from the Zimbabwean people.</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01 April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dirty="0">
                <a:latin typeface="Trebuchet MS" panose="020B0603020202020204" pitchFamily="34" charset="0"/>
              </a:rPr>
              <a:t>Pricing data is drawn from the </a:t>
            </a:r>
            <a:r>
              <a:rPr lang="en-US" sz="1000" dirty="0">
                <a:latin typeface="Trebuchet MS" panose="020B0603020202020204" pitchFamily="34" charset="0"/>
                <a:hlinkClick r:id="rId16"/>
              </a:rPr>
              <a:t>UNICEF COVID-19 Vaccine Market Dashboard </a:t>
            </a:r>
            <a:r>
              <a:rPr lang="en-US" sz="1000" dirty="0">
                <a:latin typeface="Trebuchet MS" panose="020B0603020202020204" pitchFamily="34" charset="0"/>
              </a:rPr>
              <a:t> with additional data included where available. This charts below reflect data as at 04-01-2020.</a:t>
            </a:r>
            <a:endParaRPr lang="en-US" sz="1000" dirty="0">
              <a:hlinkClick r:id="rId17">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9985688" y="1502416"/>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8"/>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19"/>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32269" y="1326580"/>
            <a:ext cx="3742406" cy="542577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4018357" y="917241"/>
            <a:ext cx="8081992"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835712" cy="588970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917054" cy="4470455"/>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04-01-2021</a:t>
            </a:r>
          </a:p>
          <a:p>
            <a:pPr>
              <a:spcBef>
                <a:spcPts val="300"/>
              </a:spcBef>
            </a:pPr>
            <a:r>
              <a:rPr lang="en-US" sz="1000" b="1" dirty="0">
                <a:hlinkClick r:id="rId5"/>
              </a:rPr>
              <a:t>Pfizer says its COVID-19 vaccine protects younger teens</a:t>
            </a:r>
            <a:endParaRPr lang="en-US" sz="1000" b="1" dirty="0"/>
          </a:p>
          <a:p>
            <a:r>
              <a:rPr lang="en-US" sz="800" dirty="0">
                <a:latin typeface="Trebuchet MS" panose="020B0603020202020204" pitchFamily="34" charset="0"/>
              </a:rPr>
              <a:t>Reuters – 03-31-2021</a:t>
            </a:r>
          </a:p>
          <a:p>
            <a:r>
              <a:rPr lang="en-US" sz="800" dirty="0"/>
              <a:t>Pfizer announced that its COVID-19 vaccine is safe and strongly protective in kids as young as 12, a step toward possibly beginning shots in this age group before they head back to school in the fall. In the vaccine study of 2,260 U.S. volunteers ages 12 to 15, preliminary data showed there were no cases of COVID-19 among fully vaccinated adolescents.</a:t>
            </a:r>
          </a:p>
          <a:p>
            <a:r>
              <a:rPr lang="en-US" sz="1000" b="1" dirty="0">
                <a:hlinkClick r:id="rId6"/>
              </a:rPr>
              <a:t>COVID vaccine found highly effective in real-world US study</a:t>
            </a:r>
            <a:endParaRPr lang="en-US" sz="1000" b="1" dirty="0"/>
          </a:p>
          <a:p>
            <a:r>
              <a:rPr lang="en-US" sz="800" dirty="0">
                <a:latin typeface="Trebuchet MS" panose="020B0603020202020204" pitchFamily="34" charset="0"/>
              </a:rPr>
              <a:t>Associated Press – 03-29-2021</a:t>
            </a:r>
          </a:p>
          <a:p>
            <a:r>
              <a:rPr lang="en-US" sz="800" dirty="0"/>
              <a:t>The two vaccines available in the USA — Pfizer and Moderna — were found to be highly effective at 90% after two doses, the Centers for Disease Control and Prevention reported. In testing, the vaccines were about 95% effective in preventing COVID-19.</a:t>
            </a:r>
          </a:p>
          <a:p>
            <a:r>
              <a:rPr lang="en-US" sz="1000" b="1" dirty="0">
                <a:hlinkClick r:id="rId7"/>
              </a:rPr>
              <a:t>AstraZeneca confirms strong protection after data update</a:t>
            </a:r>
            <a:endParaRPr lang="en-US" sz="1000" b="1" dirty="0"/>
          </a:p>
          <a:p>
            <a:r>
              <a:rPr lang="en-US" sz="800" dirty="0">
                <a:latin typeface="Trebuchet MS" panose="020B0603020202020204" pitchFamily="34" charset="0"/>
              </a:rPr>
              <a:t>Daily Mail – 03-21-2021</a:t>
            </a:r>
          </a:p>
          <a:p>
            <a:r>
              <a:rPr lang="en-US" sz="800" dirty="0"/>
              <a:t>AstraZeneca insisted that its COVID-19 vaccine provides strong protection even after counting additional illnesses in its U.S. study. AstraZeneca said it had analyzed more data from that study and concluded the vaccine is 76% effective in preventing symptomatic COVID-19, instead of the 79% it had reported earlier in the week.</a:t>
            </a:r>
            <a:endParaRPr lang="en-US" sz="1000" b="1" dirty="0">
              <a:hlinkClick r:id="rId8"/>
            </a:endParaRPr>
          </a:p>
          <a:p>
            <a:r>
              <a:rPr lang="en-US" sz="1000" b="1" dirty="0">
                <a:hlinkClick r:id="rId8"/>
              </a:rPr>
              <a:t>Brazil's </a:t>
            </a:r>
            <a:r>
              <a:rPr lang="en-US" sz="1000" b="1" dirty="0" err="1">
                <a:hlinkClick r:id="rId8"/>
              </a:rPr>
              <a:t>Fiocruz</a:t>
            </a:r>
            <a:r>
              <a:rPr lang="en-US" sz="1000" b="1" dirty="0">
                <a:hlinkClick r:id="rId8"/>
              </a:rPr>
              <a:t> readies study of AstraZeneca vaccine for minors</a:t>
            </a:r>
            <a:endParaRPr lang="en-US" sz="1000" b="1" dirty="0"/>
          </a:p>
          <a:p>
            <a:r>
              <a:rPr lang="en-US" sz="800" dirty="0">
                <a:latin typeface="Trebuchet MS" panose="020B0603020202020204" pitchFamily="34" charset="0"/>
              </a:rPr>
              <a:t>Reuters – 03-22-2021</a:t>
            </a:r>
          </a:p>
          <a:p>
            <a:r>
              <a:rPr lang="en-US" sz="800" dirty="0" err="1"/>
              <a:t>Convidecia</a:t>
            </a:r>
            <a:r>
              <a:rPr lang="en-US" sz="800" dirty="0"/>
              <a:t> - the second Chinese-produced vaccine approved in Hungary after the </a:t>
            </a:r>
            <a:r>
              <a:rPr lang="en-US" sz="800" dirty="0" err="1"/>
              <a:t>Sinopharm</a:t>
            </a:r>
            <a:r>
              <a:rPr lang="en-US" sz="800" dirty="0"/>
              <a:t> vaccine in February - is a single-dose viral vector jab currently approved for use in China, Pakistan and Mexico.</a:t>
            </a:r>
          </a:p>
          <a:p>
            <a:r>
              <a:rPr lang="en-US" sz="800" dirty="0"/>
              <a:t>.</a:t>
            </a:r>
          </a:p>
          <a:p>
            <a:endParaRPr lang="en-US" sz="800" dirty="0"/>
          </a:p>
          <a:p>
            <a:r>
              <a:rPr lang="en-US" sz="1000" b="1" u="sng" dirty="0"/>
              <a:t>Other Approval news</a:t>
            </a:r>
          </a:p>
          <a:p>
            <a:pPr lvl="0"/>
            <a:r>
              <a:rPr lang="en-US" sz="800" dirty="0"/>
              <a:t>The following countries have approved </a:t>
            </a:r>
            <a:r>
              <a:rPr lang="en-US" sz="800" b="1" dirty="0"/>
              <a:t>Sputnik V </a:t>
            </a:r>
            <a:r>
              <a:rPr lang="en-US" sz="800" dirty="0"/>
              <a:t>vaccine developed by </a:t>
            </a:r>
            <a:r>
              <a:rPr lang="en-US" sz="800" b="1" dirty="0" err="1"/>
              <a:t>Gamaleya</a:t>
            </a:r>
            <a:r>
              <a:rPr lang="en-US" sz="800" b="1" dirty="0"/>
              <a:t> Research Institute </a:t>
            </a:r>
            <a:r>
              <a:rPr lang="en-US" sz="800" dirty="0"/>
              <a:t>for Emergency Use in: </a:t>
            </a:r>
          </a:p>
          <a:p>
            <a:pPr marL="171450" lvl="0" indent="-171450">
              <a:buFont typeface="Arial" panose="020B0604020202020204" pitchFamily="34" charset="0"/>
              <a:buChar char="•"/>
            </a:pPr>
            <a:r>
              <a:rPr lang="en-US" sz="800" b="1" dirty="0"/>
              <a:t>Antigua and Barbuda </a:t>
            </a:r>
            <a:r>
              <a:rPr lang="en-US" sz="800" dirty="0"/>
              <a:t>(</a:t>
            </a:r>
            <a:r>
              <a:rPr lang="en-US" sz="800" u="sng" dirty="0">
                <a:hlinkClick r:id="rId9"/>
              </a:rPr>
              <a:t>RDIF</a:t>
            </a:r>
            <a:r>
              <a:rPr lang="en-US" sz="800" dirty="0"/>
              <a:t>)</a:t>
            </a:r>
          </a:p>
          <a:p>
            <a:pPr marL="171450" lvl="0" indent="-171450">
              <a:buFont typeface="Arial" panose="020B0604020202020204" pitchFamily="34" charset="0"/>
              <a:buChar char="•"/>
            </a:pPr>
            <a:r>
              <a:rPr lang="en-US" sz="800" b="1" dirty="0"/>
              <a:t>Viet Nam </a:t>
            </a:r>
            <a:r>
              <a:rPr lang="en-US" sz="800" dirty="0"/>
              <a:t>(</a:t>
            </a:r>
            <a:r>
              <a:rPr lang="en-US" sz="800" u="sng" dirty="0">
                <a:hlinkClick r:id="rId10"/>
              </a:rPr>
              <a:t>RDIF</a:t>
            </a:r>
            <a:r>
              <a:rPr lang="en-US" sz="800" dirty="0"/>
              <a:t>)</a:t>
            </a:r>
          </a:p>
          <a:p>
            <a:pPr lvl="0"/>
            <a:r>
              <a:rPr lang="en-US" sz="800" b="1" dirty="0"/>
              <a:t>Janssen's </a:t>
            </a:r>
            <a:r>
              <a:rPr lang="en-US" sz="800" dirty="0"/>
              <a:t>COVID-19 vaccine has been approved for use in the following countries:  </a:t>
            </a:r>
          </a:p>
          <a:p>
            <a:pPr marL="171450" lvl="0" indent="-171450">
              <a:buFont typeface="Arial" panose="020B0604020202020204" pitchFamily="34" charset="0"/>
              <a:buChar char="•"/>
            </a:pPr>
            <a:r>
              <a:rPr lang="en-US" sz="800" b="1" dirty="0"/>
              <a:t>Colombia</a:t>
            </a:r>
            <a:r>
              <a:rPr lang="en-US" sz="800" dirty="0"/>
              <a:t> (</a:t>
            </a:r>
            <a:r>
              <a:rPr lang="en-US" sz="800" u="sng" dirty="0">
                <a:hlinkClick r:id="rId11"/>
              </a:rPr>
              <a:t>Reuters</a:t>
            </a:r>
            <a:r>
              <a:rPr lang="en-US" sz="800" dirty="0"/>
              <a:t>)</a:t>
            </a:r>
          </a:p>
          <a:p>
            <a:pPr marL="171450" lvl="0" indent="-171450">
              <a:buFont typeface="Arial" panose="020B0604020202020204" pitchFamily="34" charset="0"/>
              <a:buChar char="•"/>
            </a:pPr>
            <a:r>
              <a:rPr lang="en-US" sz="800" b="1" dirty="0"/>
              <a:t>Thailand </a:t>
            </a:r>
            <a:r>
              <a:rPr lang="en-US" sz="800" dirty="0"/>
              <a:t>(</a:t>
            </a:r>
            <a:r>
              <a:rPr lang="en-US" sz="800" u="sng" dirty="0">
                <a:hlinkClick r:id="rId12"/>
              </a:rPr>
              <a:t>Thailand's Minister of Public Health</a:t>
            </a:r>
            <a:r>
              <a:rPr lang="en-US" sz="800" dirty="0"/>
              <a:t>)</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01 April 2021</a:t>
            </a:r>
          </a:p>
        </p:txBody>
      </p:sp>
      <p:pic>
        <p:nvPicPr>
          <p:cNvPr id="3" name="Picture 2">
            <a:extLst>
              <a:ext uri="{FF2B5EF4-FFF2-40B4-BE49-F238E27FC236}">
                <a16:creationId xmlns:a16="http://schemas.microsoft.com/office/drawing/2014/main" id="{3797679F-945C-44CF-A01F-1B5FDA93D7A0}"/>
              </a:ext>
            </a:extLst>
          </p:cNvPr>
          <p:cNvPicPr>
            <a:picLocks noChangeAspect="1"/>
          </p:cNvPicPr>
          <p:nvPr/>
        </p:nvPicPr>
        <p:blipFill>
          <a:blip r:embed="rId13"/>
          <a:stretch>
            <a:fillRect/>
          </a:stretch>
        </p:blipFill>
        <p:spPr>
          <a:xfrm>
            <a:off x="4117403" y="997164"/>
            <a:ext cx="7902898" cy="5405150"/>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1B87D59-0112-4218-9992-408F85C8D1A5}"/>
              </a:ext>
            </a:extLst>
          </p:cNvPr>
          <p:cNvPicPr>
            <a:picLocks noChangeAspect="1"/>
          </p:cNvPicPr>
          <p:nvPr/>
        </p:nvPicPr>
        <p:blipFill>
          <a:blip r:embed="rId3"/>
          <a:stretch>
            <a:fillRect/>
          </a:stretch>
        </p:blipFill>
        <p:spPr>
          <a:xfrm>
            <a:off x="0" y="2271800"/>
            <a:ext cx="4076177" cy="3129828"/>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dirty="0">
                <a:latin typeface="Trebuchet MS" panose="020B0603020202020204" pitchFamily="34" charset="0"/>
              </a:rPr>
              <a:t>Pricing data is drawn from the </a:t>
            </a:r>
            <a:r>
              <a:rPr lang="en-US" sz="1000" b="1" dirty="0">
                <a:latin typeface="Trebuchet MS" panose="020B0603020202020204" pitchFamily="34" charset="0"/>
                <a:hlinkClick r:id="rId6"/>
              </a:rPr>
              <a:t>UNICEF COVID-19 Vaccine Market Dashboard </a:t>
            </a:r>
            <a:r>
              <a:rPr lang="en-US" sz="1000" b="1" dirty="0">
                <a:latin typeface="Trebuchet MS" panose="020B0603020202020204" pitchFamily="34" charset="0"/>
              </a:rPr>
              <a:t> with additional data included where available. This data reflects publicly available pricing information as at 04-01-2020.</a:t>
            </a:r>
            <a:endParaRPr lang="en-US" sz="1000" dirty="0">
              <a:hlinkClick r:id="rId7">
                <a:extLst>
                  <a:ext uri="{A12FA001-AC4F-418D-AE19-62706E023703}">
                    <ahyp:hlinkClr xmlns:ahyp="http://schemas.microsoft.com/office/drawing/2018/hyperlinkcolor" val="tx"/>
                  </a:ext>
                </a:extLst>
              </a:hlinkClick>
            </a:endParaRPr>
          </a:p>
          <a:p>
            <a:pPr>
              <a:spcBef>
                <a:spcPts val="300"/>
              </a:spcBef>
            </a:pPr>
            <a:endParaRPr lang="en-US" sz="1000" b="1" dirty="0">
              <a:latin typeface="Trebuchet MS" panose="020B0603020202020204" pitchFamily="34" charset="0"/>
            </a:endParaRPr>
          </a:p>
          <a:p>
            <a:pPr>
              <a:spcBef>
                <a:spcPts val="300"/>
              </a:spcBef>
            </a:pPr>
            <a:endParaRPr lang="en-US" sz="1000" b="1" dirty="0">
              <a:latin typeface="Trebuchet MS" panose="020B0603020202020204" pitchFamily="34" charset="0"/>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01 April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6412989" y="1831227"/>
            <a:ext cx="3275256" cy="276999"/>
          </a:xfrm>
          <a:prstGeom prst="rect">
            <a:avLst/>
          </a:prstGeom>
          <a:noFill/>
        </p:spPr>
        <p:txBody>
          <a:bodyPr wrap="none" rtlCol="0">
            <a:spAutoFit/>
          </a:bodyPr>
          <a:lstStyle/>
          <a:p>
            <a:r>
              <a:rPr lang="en-US" sz="1200" b="1" dirty="0">
                <a:solidFill>
                  <a:schemeClr val="accent1"/>
                </a:solidFill>
                <a:latin typeface="Trebuchet MS" panose="020B0603020202020204" pitchFamily="34" charset="0"/>
              </a:rPr>
              <a:t>Pricing details by Developer and Purchaser</a:t>
            </a:r>
          </a:p>
        </p:txBody>
      </p:sp>
      <p:pic>
        <p:nvPicPr>
          <p:cNvPr id="5" name="Picture 4">
            <a:extLst>
              <a:ext uri="{FF2B5EF4-FFF2-40B4-BE49-F238E27FC236}">
                <a16:creationId xmlns:a16="http://schemas.microsoft.com/office/drawing/2014/main" id="{E9943B17-3239-41F8-9F38-39B77A0FEF60}"/>
              </a:ext>
            </a:extLst>
          </p:cNvPr>
          <p:cNvPicPr>
            <a:picLocks noChangeAspect="1"/>
          </p:cNvPicPr>
          <p:nvPr/>
        </p:nvPicPr>
        <p:blipFill>
          <a:blip r:embed="rId8"/>
          <a:stretch>
            <a:fillRect/>
          </a:stretch>
        </p:blipFill>
        <p:spPr>
          <a:xfrm>
            <a:off x="8120007" y="2315031"/>
            <a:ext cx="3871350" cy="3416620"/>
          </a:xfrm>
          <a:prstGeom prst="rect">
            <a:avLst/>
          </a:prstGeom>
        </p:spPr>
      </p:pic>
      <p:pic>
        <p:nvPicPr>
          <p:cNvPr id="6" name="Picture 5">
            <a:extLst>
              <a:ext uri="{FF2B5EF4-FFF2-40B4-BE49-F238E27FC236}">
                <a16:creationId xmlns:a16="http://schemas.microsoft.com/office/drawing/2014/main" id="{59A36A54-B6AE-473C-BC17-83C26B7B8457}"/>
              </a:ext>
            </a:extLst>
          </p:cNvPr>
          <p:cNvPicPr>
            <a:picLocks noChangeAspect="1"/>
          </p:cNvPicPr>
          <p:nvPr/>
        </p:nvPicPr>
        <p:blipFill>
          <a:blip r:embed="rId9"/>
          <a:stretch>
            <a:fillRect/>
          </a:stretch>
        </p:blipFill>
        <p:spPr>
          <a:xfrm>
            <a:off x="4355666" y="2315031"/>
            <a:ext cx="3690645" cy="3397736"/>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2"/>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975942"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42384"/>
            <a:ext cx="10716786" cy="1192634"/>
          </a:xfrm>
          <a:prstGeom prst="rect">
            <a:avLst/>
          </a:prstGeom>
          <a:noFill/>
        </p:spPr>
        <p:txBody>
          <a:bodyPr wrap="square">
            <a:spAutoFit/>
          </a:bodyPr>
          <a:lstStyle/>
          <a:p>
            <a:pPr>
              <a:spcBef>
                <a:spcPts val="300"/>
              </a:spcBef>
            </a:pPr>
            <a:r>
              <a:rPr lang="en-US" sz="1000" b="1" dirty="0">
                <a:latin typeface="Trebuchet MS" panose="020B0603020202020204" pitchFamily="34" charset="0"/>
              </a:rPr>
              <a:t>Vaccination data is from the </a:t>
            </a:r>
            <a:r>
              <a:rPr lang="en-US" sz="1000" b="1" dirty="0">
                <a:latin typeface="Trebuchet MS" panose="020B0603020202020204" pitchFamily="34" charset="0"/>
                <a:hlinkClick r:id="rId4"/>
              </a:rPr>
              <a:t>Our World in Data </a:t>
            </a:r>
            <a:r>
              <a:rPr lang="en-US" sz="1000" b="1" dirty="0">
                <a:latin typeface="Trebuchet MS" panose="020B0603020202020204" pitchFamily="34" charset="0"/>
              </a:rPr>
              <a:t>database. This charts below reflect data as at 04-01-2020.</a:t>
            </a:r>
          </a:p>
          <a:p>
            <a:pPr>
              <a:spcBef>
                <a:spcPts val="300"/>
              </a:spcBef>
            </a:pPr>
            <a:endParaRPr lang="en-US" sz="1000" b="1" dirty="0">
              <a:latin typeface="Trebuchet MS" panose="020B0603020202020204" pitchFamily="34" charset="0"/>
              <a:hlinkClick r:id="rId5">
                <a:extLst>
                  <a:ext uri="{A12FA001-AC4F-418D-AE19-62706E023703}">
                    <ahyp:hlinkClr xmlns:ahyp="http://schemas.microsoft.com/office/drawing/2018/hyperlinkcolor" val="tx"/>
                  </a:ext>
                </a:extLst>
              </a:hlinkClick>
            </a:endParaRPr>
          </a:p>
          <a:p>
            <a:pPr>
              <a:spcBef>
                <a:spcPts val="300"/>
              </a:spcBef>
            </a:pPr>
            <a:r>
              <a:rPr lang="en-US" sz="1200" dirty="0"/>
              <a:t> More than </a:t>
            </a:r>
            <a:r>
              <a:rPr lang="en-US" sz="1200" b="1" dirty="0"/>
              <a:t>486 million doses </a:t>
            </a:r>
            <a:r>
              <a:rPr lang="en-US" sz="1200" dirty="0"/>
              <a:t>(Last week: 400 million) have been administered across </a:t>
            </a:r>
            <a:r>
              <a:rPr lang="en-US" sz="1200" b="1" dirty="0"/>
              <a:t>137 countries </a:t>
            </a:r>
            <a:r>
              <a:rPr lang="en-US" sz="1200" dirty="0"/>
              <a:t>(Last week: 132 countries), according to data collected by Bloomberg. The latest rate was roughly </a:t>
            </a:r>
            <a:r>
              <a:rPr lang="en-US" sz="1200" b="1" dirty="0"/>
              <a:t>11.9million doses a day</a:t>
            </a:r>
            <a:r>
              <a:rPr lang="en-US" sz="1200" dirty="0"/>
              <a:t> (Last week: 9.64 million doses a day) . </a:t>
            </a:r>
          </a:p>
          <a:p>
            <a:pPr>
              <a:spcBef>
                <a:spcPts val="300"/>
              </a:spcBef>
            </a:pPr>
            <a:endParaRPr lang="en-US" sz="1000" dirty="0">
              <a:hlinkClick r:id="rId5">
                <a:extLst>
                  <a:ext uri="{A12FA001-AC4F-418D-AE19-62706E023703}">
                    <ahyp:hlinkClr xmlns:ahyp="http://schemas.microsoft.com/office/drawing/2018/hyperlinkcolor" val="tx"/>
                  </a:ext>
                </a:extLst>
              </a:hlinkClick>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01 April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3" name="Picture 2">
            <a:extLst>
              <a:ext uri="{FF2B5EF4-FFF2-40B4-BE49-F238E27FC236}">
                <a16:creationId xmlns:a16="http://schemas.microsoft.com/office/drawing/2014/main" id="{C41A61BA-C962-46E6-9084-B0F8AB6155B9}"/>
              </a:ext>
            </a:extLst>
          </p:cNvPr>
          <p:cNvPicPr>
            <a:picLocks noChangeAspect="1"/>
          </p:cNvPicPr>
          <p:nvPr/>
        </p:nvPicPr>
        <p:blipFill>
          <a:blip r:embed="rId6"/>
          <a:stretch>
            <a:fillRect/>
          </a:stretch>
        </p:blipFill>
        <p:spPr>
          <a:xfrm>
            <a:off x="166351" y="2861389"/>
            <a:ext cx="6166751" cy="2788252"/>
          </a:xfrm>
          <a:prstGeom prst="rect">
            <a:avLst/>
          </a:prstGeom>
        </p:spPr>
      </p:pic>
      <p:pic>
        <p:nvPicPr>
          <p:cNvPr id="7" name="Picture 6">
            <a:extLst>
              <a:ext uri="{FF2B5EF4-FFF2-40B4-BE49-F238E27FC236}">
                <a16:creationId xmlns:a16="http://schemas.microsoft.com/office/drawing/2014/main" id="{09199828-2033-4187-B7D6-BE2F96746BA5}"/>
              </a:ext>
            </a:extLst>
          </p:cNvPr>
          <p:cNvPicPr>
            <a:picLocks noChangeAspect="1"/>
          </p:cNvPicPr>
          <p:nvPr/>
        </p:nvPicPr>
        <p:blipFill rotWithShape="1">
          <a:blip r:embed="rId7"/>
          <a:srcRect l="1" r="8699"/>
          <a:stretch/>
        </p:blipFill>
        <p:spPr>
          <a:xfrm>
            <a:off x="6397292" y="2854224"/>
            <a:ext cx="5630297" cy="2795417"/>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860762C250E841A126608CD07F9BCC" ma:contentTypeVersion="11" ma:contentTypeDescription="Create a new document." ma:contentTypeScope="" ma:versionID="c83fad62b1b2c10bbd3e992cee9a239f">
  <xsd:schema xmlns:xsd="http://www.w3.org/2001/XMLSchema" xmlns:xs="http://www.w3.org/2001/XMLSchema" xmlns:p="http://schemas.microsoft.com/office/2006/metadata/properties" xmlns:ns2="e6a5f716-2aac-4f9f-8599-fa29a5e1ec09" xmlns:ns3="97fa537c-1783-4467-a659-d2abf307e92b" targetNamespace="http://schemas.microsoft.com/office/2006/metadata/properties" ma:root="true" ma:fieldsID="a4ea9447bf939e71a0b8984f5584c245" ns2:_="" ns3:_="">
    <xsd:import namespace="e6a5f716-2aac-4f9f-8599-fa29a5e1ec09"/>
    <xsd:import namespace="97fa537c-1783-4467-a659-d2abf307e9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a5f716-2aac-4f9f-8599-fa29a5e1ec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fa537c-1783-4467-a659-d2abf307e92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97fa537c-1783-4467-a659-d2abf307e92b">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Props1.xml><?xml version="1.0" encoding="utf-8"?>
<ds:datastoreItem xmlns:ds="http://schemas.openxmlformats.org/officeDocument/2006/customXml" ds:itemID="{71D6BAAA-198B-4DDA-85D7-92287F208937}">
  <ds:schemaRefs>
    <ds:schemaRef ds:uri="http://schemas.microsoft.com/sharepoint/v3/contenttype/forms"/>
  </ds:schemaRefs>
</ds:datastoreItem>
</file>

<file path=customXml/itemProps2.xml><?xml version="1.0" encoding="utf-8"?>
<ds:datastoreItem xmlns:ds="http://schemas.openxmlformats.org/officeDocument/2006/customXml" ds:itemID="{77D86D4F-E6D2-4E29-BE91-74648626DD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a5f716-2aac-4f9f-8599-fa29a5e1ec09"/>
    <ds:schemaRef ds:uri="97fa537c-1783-4467-a659-d2abf307e9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A6C080B-8CAE-4ACC-A304-F59E15364F4C}">
  <ds:schemaRefs>
    <ds:schemaRef ds:uri="e6a5f716-2aac-4f9f-8599-fa29a5e1ec09"/>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http://purl.org/dc/elements/1.1/"/>
    <ds:schemaRef ds:uri="97fa537c-1783-4467-a659-d2abf307e92b"/>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3862</TotalTime>
  <Words>1226</Words>
  <Application>Microsoft Office PowerPoint</Application>
  <PresentationFormat>Widescreen</PresentationFormat>
  <Paragraphs>81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10</cp:revision>
  <dcterms:created xsi:type="dcterms:W3CDTF">2020-11-13T10:59:18Z</dcterms:created>
  <dcterms:modified xsi:type="dcterms:W3CDTF">2021-04-02T15:45:16Z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0x01010072860762C250E841A126608CD07F9BCC</vt:lpwstr>
  </property>
</Properties>
</file>