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8"/>
  </p:notesMasterIdLst>
  <p:sldIdLst>
    <p:sldId id="256" r:id="rId2"/>
    <p:sldId id="260" r:id="rId3"/>
    <p:sldId id="258" r:id="rId4"/>
    <p:sldId id="257" r:id="rId5"/>
    <p:sldId id="259" r:id="rId6"/>
    <p:sldId id="261" r:id="rId7"/>
    <p:sldId id="269" r:id="rId8"/>
    <p:sldId id="270" r:id="rId9"/>
    <p:sldId id="271" r:id="rId10"/>
    <p:sldId id="262" r:id="rId11"/>
    <p:sldId id="263" r:id="rId12"/>
    <p:sldId id="264" r:id="rId13"/>
    <p:sldId id="265" r:id="rId14"/>
    <p:sldId id="267" r:id="rId15"/>
    <p:sldId id="266"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5333"/>
    <a:srgbClr val="147E4E"/>
    <a:srgbClr val="1E7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14EB46-250D-4ABD-95C4-5AE20B4C6B53}" type="doc">
      <dgm:prSet loTypeId="urn:microsoft.com/office/officeart/2005/8/layout/chevron1" loCatId="process" qsTypeId="urn:microsoft.com/office/officeart/2005/8/quickstyle/simple1" qsCatId="simple" csTypeId="urn:microsoft.com/office/officeart/2005/8/colors/colorful1" csCatId="colorful" phldr="1"/>
      <dgm:spPr/>
    </dgm:pt>
    <dgm:pt modelId="{35AC3F2B-4D6A-4742-BF8F-FC8B66327AEE}">
      <dgm:prSet phldrT="[Text]"/>
      <dgm:spPr/>
      <dgm:t>
        <a:bodyPr/>
        <a:lstStyle/>
        <a:p>
          <a:r>
            <a:rPr lang="ka-GE" b="1" dirty="0" smtClean="0">
              <a:solidFill>
                <a:schemeClr val="tx1"/>
              </a:solidFill>
            </a:rPr>
            <a:t>სამუშაო ჯგუფი</a:t>
          </a:r>
          <a:endParaRPr lang="en-US" b="1" dirty="0">
            <a:solidFill>
              <a:schemeClr val="tx1"/>
            </a:solidFill>
          </a:endParaRPr>
        </a:p>
      </dgm:t>
    </dgm:pt>
    <dgm:pt modelId="{878FAC0C-B72F-49B2-A107-A9BB32FCB835}" type="parTrans" cxnId="{9F396026-7FFA-49A7-AE46-F979A62EE27A}">
      <dgm:prSet/>
      <dgm:spPr/>
      <dgm:t>
        <a:bodyPr/>
        <a:lstStyle/>
        <a:p>
          <a:endParaRPr lang="en-US" b="1">
            <a:solidFill>
              <a:schemeClr val="tx1"/>
            </a:solidFill>
          </a:endParaRPr>
        </a:p>
      </dgm:t>
    </dgm:pt>
    <dgm:pt modelId="{C83CEE01-08F4-4A05-93C9-83AE5AE99639}" type="sibTrans" cxnId="{9F396026-7FFA-49A7-AE46-F979A62EE27A}">
      <dgm:prSet/>
      <dgm:spPr/>
      <dgm:t>
        <a:bodyPr/>
        <a:lstStyle/>
        <a:p>
          <a:endParaRPr lang="en-US" b="1">
            <a:solidFill>
              <a:schemeClr val="tx1"/>
            </a:solidFill>
          </a:endParaRPr>
        </a:p>
      </dgm:t>
    </dgm:pt>
    <dgm:pt modelId="{3E1CA183-BB62-48A5-886F-F22CD0030C99}">
      <dgm:prSet phldrT="[Text]"/>
      <dgm:spPr/>
      <dgm:t>
        <a:bodyPr/>
        <a:lstStyle/>
        <a:p>
          <a:r>
            <a:rPr lang="ka-GE" b="1" dirty="0" smtClean="0">
              <a:solidFill>
                <a:schemeClr val="tx1"/>
              </a:solidFill>
            </a:rPr>
            <a:t>მონაცემების მოძიება და ანალიზი</a:t>
          </a:r>
          <a:endParaRPr lang="en-US" b="1" dirty="0">
            <a:solidFill>
              <a:schemeClr val="tx1"/>
            </a:solidFill>
          </a:endParaRPr>
        </a:p>
      </dgm:t>
    </dgm:pt>
    <dgm:pt modelId="{E0D75251-75BB-4B24-8301-C74F4E40C6FF}" type="parTrans" cxnId="{3D882485-7885-4500-A5CC-3B9657143001}">
      <dgm:prSet/>
      <dgm:spPr/>
      <dgm:t>
        <a:bodyPr/>
        <a:lstStyle/>
        <a:p>
          <a:endParaRPr lang="en-US" b="1">
            <a:solidFill>
              <a:schemeClr val="tx1"/>
            </a:solidFill>
          </a:endParaRPr>
        </a:p>
      </dgm:t>
    </dgm:pt>
    <dgm:pt modelId="{A913A6A8-C3A4-4619-9239-59521BFB7765}" type="sibTrans" cxnId="{3D882485-7885-4500-A5CC-3B9657143001}">
      <dgm:prSet/>
      <dgm:spPr/>
      <dgm:t>
        <a:bodyPr/>
        <a:lstStyle/>
        <a:p>
          <a:endParaRPr lang="en-US" b="1">
            <a:solidFill>
              <a:schemeClr val="tx1"/>
            </a:solidFill>
          </a:endParaRPr>
        </a:p>
      </dgm:t>
    </dgm:pt>
    <dgm:pt modelId="{A6A091E3-8605-4D85-8972-E45E6063D478}">
      <dgm:prSet phldrT="[Text]"/>
      <dgm:spPr/>
      <dgm:t>
        <a:bodyPr/>
        <a:lstStyle/>
        <a:p>
          <a:r>
            <a:rPr lang="ka-GE" b="1" dirty="0" smtClean="0">
              <a:solidFill>
                <a:schemeClr val="tx1"/>
              </a:solidFill>
            </a:rPr>
            <a:t>ხარვეზების გამოვლენა</a:t>
          </a:r>
          <a:endParaRPr lang="en-US" b="1" dirty="0">
            <a:solidFill>
              <a:schemeClr val="tx1"/>
            </a:solidFill>
          </a:endParaRPr>
        </a:p>
      </dgm:t>
    </dgm:pt>
    <dgm:pt modelId="{243720CB-2F53-49E0-AB4B-7FA3E83013EB}" type="parTrans" cxnId="{1A08FD59-AC9E-4309-BB6E-898F0DA9ABDF}">
      <dgm:prSet/>
      <dgm:spPr/>
      <dgm:t>
        <a:bodyPr/>
        <a:lstStyle/>
        <a:p>
          <a:endParaRPr lang="en-US" b="1">
            <a:solidFill>
              <a:schemeClr val="tx1"/>
            </a:solidFill>
          </a:endParaRPr>
        </a:p>
      </dgm:t>
    </dgm:pt>
    <dgm:pt modelId="{B8CB8870-2344-4EE3-A76D-162E016CB4C9}" type="sibTrans" cxnId="{1A08FD59-AC9E-4309-BB6E-898F0DA9ABDF}">
      <dgm:prSet/>
      <dgm:spPr/>
      <dgm:t>
        <a:bodyPr/>
        <a:lstStyle/>
        <a:p>
          <a:endParaRPr lang="en-US" b="1">
            <a:solidFill>
              <a:schemeClr val="tx1"/>
            </a:solidFill>
          </a:endParaRPr>
        </a:p>
      </dgm:t>
    </dgm:pt>
    <dgm:pt modelId="{CB6F27BB-11B5-4343-A27A-5CBF8564E42D}">
      <dgm:prSet phldrT="[Text]"/>
      <dgm:spPr/>
      <dgm:t>
        <a:bodyPr/>
        <a:lstStyle/>
        <a:p>
          <a:r>
            <a:rPr lang="ka-GE" b="1" dirty="0" smtClean="0">
              <a:solidFill>
                <a:schemeClr val="tx1"/>
              </a:solidFill>
            </a:rPr>
            <a:t>რეკომენდაციები</a:t>
          </a:r>
          <a:endParaRPr lang="en-US" b="1" dirty="0">
            <a:solidFill>
              <a:schemeClr val="tx1"/>
            </a:solidFill>
          </a:endParaRPr>
        </a:p>
      </dgm:t>
    </dgm:pt>
    <dgm:pt modelId="{B5396825-2DE5-40DF-AA88-83371A7BD473}" type="parTrans" cxnId="{AAC17D2F-663E-43FE-93AD-2FDE396EE634}">
      <dgm:prSet/>
      <dgm:spPr/>
      <dgm:t>
        <a:bodyPr/>
        <a:lstStyle/>
        <a:p>
          <a:endParaRPr lang="en-US" b="1">
            <a:solidFill>
              <a:schemeClr val="tx1"/>
            </a:solidFill>
          </a:endParaRPr>
        </a:p>
      </dgm:t>
    </dgm:pt>
    <dgm:pt modelId="{B30DBD2C-EDD0-4815-A671-B8920EEF289E}" type="sibTrans" cxnId="{AAC17D2F-663E-43FE-93AD-2FDE396EE634}">
      <dgm:prSet/>
      <dgm:spPr/>
      <dgm:t>
        <a:bodyPr/>
        <a:lstStyle/>
        <a:p>
          <a:endParaRPr lang="en-US" b="1">
            <a:solidFill>
              <a:schemeClr val="tx1"/>
            </a:solidFill>
          </a:endParaRPr>
        </a:p>
      </dgm:t>
    </dgm:pt>
    <dgm:pt modelId="{9EA8EFA5-7C5B-45A4-B960-7F406E183C2C}">
      <dgm:prSet phldrT="[Text]"/>
      <dgm:spPr/>
      <dgm:t>
        <a:bodyPr/>
        <a:lstStyle/>
        <a:p>
          <a:r>
            <a:rPr lang="ka-GE" b="1" dirty="0" smtClean="0">
              <a:solidFill>
                <a:schemeClr val="tx1"/>
              </a:solidFill>
            </a:rPr>
            <a:t>ბიუჯეტის პროექტში გათვალისწინება</a:t>
          </a:r>
          <a:endParaRPr lang="en-US" b="1" dirty="0">
            <a:solidFill>
              <a:schemeClr val="tx1"/>
            </a:solidFill>
          </a:endParaRPr>
        </a:p>
      </dgm:t>
    </dgm:pt>
    <dgm:pt modelId="{74C4E039-C5B9-4108-A403-566E9FBD5D8E}" type="parTrans" cxnId="{D5BF4A2A-2543-4B5B-A84C-7E66D67D79E3}">
      <dgm:prSet/>
      <dgm:spPr/>
      <dgm:t>
        <a:bodyPr/>
        <a:lstStyle/>
        <a:p>
          <a:endParaRPr lang="en-US" b="1">
            <a:solidFill>
              <a:schemeClr val="tx1"/>
            </a:solidFill>
          </a:endParaRPr>
        </a:p>
      </dgm:t>
    </dgm:pt>
    <dgm:pt modelId="{FAF21E62-1E78-42B0-948C-171995D6BA97}" type="sibTrans" cxnId="{D5BF4A2A-2543-4B5B-A84C-7E66D67D79E3}">
      <dgm:prSet/>
      <dgm:spPr/>
      <dgm:t>
        <a:bodyPr/>
        <a:lstStyle/>
        <a:p>
          <a:endParaRPr lang="en-US" b="1">
            <a:solidFill>
              <a:schemeClr val="tx1"/>
            </a:solidFill>
          </a:endParaRPr>
        </a:p>
      </dgm:t>
    </dgm:pt>
    <dgm:pt modelId="{031F81CF-A145-4579-9A39-E999A0DC7528}" type="pres">
      <dgm:prSet presAssocID="{0A14EB46-250D-4ABD-95C4-5AE20B4C6B53}" presName="Name0" presStyleCnt="0">
        <dgm:presLayoutVars>
          <dgm:dir/>
          <dgm:animLvl val="lvl"/>
          <dgm:resizeHandles val="exact"/>
        </dgm:presLayoutVars>
      </dgm:prSet>
      <dgm:spPr/>
    </dgm:pt>
    <dgm:pt modelId="{1C008FB1-9EAC-48BF-8775-5C9E44A7DB34}" type="pres">
      <dgm:prSet presAssocID="{35AC3F2B-4D6A-4742-BF8F-FC8B66327AEE}" presName="parTxOnly" presStyleLbl="node1" presStyleIdx="0" presStyleCnt="5">
        <dgm:presLayoutVars>
          <dgm:chMax val="0"/>
          <dgm:chPref val="0"/>
          <dgm:bulletEnabled val="1"/>
        </dgm:presLayoutVars>
      </dgm:prSet>
      <dgm:spPr/>
      <dgm:t>
        <a:bodyPr/>
        <a:lstStyle/>
        <a:p>
          <a:endParaRPr lang="en-US"/>
        </a:p>
      </dgm:t>
    </dgm:pt>
    <dgm:pt modelId="{161D51AD-86D9-49F0-A67E-7825F6CDC6CF}" type="pres">
      <dgm:prSet presAssocID="{C83CEE01-08F4-4A05-93C9-83AE5AE99639}" presName="parTxOnlySpace" presStyleCnt="0"/>
      <dgm:spPr/>
    </dgm:pt>
    <dgm:pt modelId="{3251990B-BBB7-432B-A284-8674E532BF84}" type="pres">
      <dgm:prSet presAssocID="{3E1CA183-BB62-48A5-886F-F22CD0030C99}" presName="parTxOnly" presStyleLbl="node1" presStyleIdx="1" presStyleCnt="5">
        <dgm:presLayoutVars>
          <dgm:chMax val="0"/>
          <dgm:chPref val="0"/>
          <dgm:bulletEnabled val="1"/>
        </dgm:presLayoutVars>
      </dgm:prSet>
      <dgm:spPr/>
      <dgm:t>
        <a:bodyPr/>
        <a:lstStyle/>
        <a:p>
          <a:endParaRPr lang="en-US"/>
        </a:p>
      </dgm:t>
    </dgm:pt>
    <dgm:pt modelId="{18544654-7990-4527-8B0B-7849E3F5305A}" type="pres">
      <dgm:prSet presAssocID="{A913A6A8-C3A4-4619-9239-59521BFB7765}" presName="parTxOnlySpace" presStyleCnt="0"/>
      <dgm:spPr/>
    </dgm:pt>
    <dgm:pt modelId="{7FA42BF8-A247-41BB-808E-E6268FDF8AD8}" type="pres">
      <dgm:prSet presAssocID="{A6A091E3-8605-4D85-8972-E45E6063D478}" presName="parTxOnly" presStyleLbl="node1" presStyleIdx="2" presStyleCnt="5">
        <dgm:presLayoutVars>
          <dgm:chMax val="0"/>
          <dgm:chPref val="0"/>
          <dgm:bulletEnabled val="1"/>
        </dgm:presLayoutVars>
      </dgm:prSet>
      <dgm:spPr/>
      <dgm:t>
        <a:bodyPr/>
        <a:lstStyle/>
        <a:p>
          <a:endParaRPr lang="en-US"/>
        </a:p>
      </dgm:t>
    </dgm:pt>
    <dgm:pt modelId="{4187205F-ACC0-4B28-B1D5-5B837C6C02BF}" type="pres">
      <dgm:prSet presAssocID="{B8CB8870-2344-4EE3-A76D-162E016CB4C9}" presName="parTxOnlySpace" presStyleCnt="0"/>
      <dgm:spPr/>
    </dgm:pt>
    <dgm:pt modelId="{435D8356-19B5-4F16-AD13-4FD19E498138}" type="pres">
      <dgm:prSet presAssocID="{CB6F27BB-11B5-4343-A27A-5CBF8564E42D}" presName="parTxOnly" presStyleLbl="node1" presStyleIdx="3" presStyleCnt="5">
        <dgm:presLayoutVars>
          <dgm:chMax val="0"/>
          <dgm:chPref val="0"/>
          <dgm:bulletEnabled val="1"/>
        </dgm:presLayoutVars>
      </dgm:prSet>
      <dgm:spPr/>
      <dgm:t>
        <a:bodyPr/>
        <a:lstStyle/>
        <a:p>
          <a:endParaRPr lang="en-US"/>
        </a:p>
      </dgm:t>
    </dgm:pt>
    <dgm:pt modelId="{F0F4A7AE-32D8-44FC-AF58-E2BE5B2ADD57}" type="pres">
      <dgm:prSet presAssocID="{B30DBD2C-EDD0-4815-A671-B8920EEF289E}" presName="parTxOnlySpace" presStyleCnt="0"/>
      <dgm:spPr/>
    </dgm:pt>
    <dgm:pt modelId="{CE5A0663-1820-45FA-A3ED-F863B175B4E6}" type="pres">
      <dgm:prSet presAssocID="{9EA8EFA5-7C5B-45A4-B960-7F406E183C2C}" presName="parTxOnly" presStyleLbl="node1" presStyleIdx="4" presStyleCnt="5">
        <dgm:presLayoutVars>
          <dgm:chMax val="0"/>
          <dgm:chPref val="0"/>
          <dgm:bulletEnabled val="1"/>
        </dgm:presLayoutVars>
      </dgm:prSet>
      <dgm:spPr/>
      <dgm:t>
        <a:bodyPr/>
        <a:lstStyle/>
        <a:p>
          <a:endParaRPr lang="en-US"/>
        </a:p>
      </dgm:t>
    </dgm:pt>
  </dgm:ptLst>
  <dgm:cxnLst>
    <dgm:cxn modelId="{FF6BA270-36B4-43FA-B667-51D4349A0E6C}" type="presOf" srcId="{3E1CA183-BB62-48A5-886F-F22CD0030C99}" destId="{3251990B-BBB7-432B-A284-8674E532BF84}" srcOrd="0" destOrd="0" presId="urn:microsoft.com/office/officeart/2005/8/layout/chevron1"/>
    <dgm:cxn modelId="{98C5F0C6-809A-4663-8E98-2E5AC09D8DFE}" type="presOf" srcId="{A6A091E3-8605-4D85-8972-E45E6063D478}" destId="{7FA42BF8-A247-41BB-808E-E6268FDF8AD8}" srcOrd="0" destOrd="0" presId="urn:microsoft.com/office/officeart/2005/8/layout/chevron1"/>
    <dgm:cxn modelId="{FFF3147A-2837-4449-9ADA-C5ECEB42C9BF}" type="presOf" srcId="{0A14EB46-250D-4ABD-95C4-5AE20B4C6B53}" destId="{031F81CF-A145-4579-9A39-E999A0DC7528}" srcOrd="0" destOrd="0" presId="urn:microsoft.com/office/officeart/2005/8/layout/chevron1"/>
    <dgm:cxn modelId="{77D59936-4CE1-4DB2-9C8A-087992E96A16}" type="presOf" srcId="{CB6F27BB-11B5-4343-A27A-5CBF8564E42D}" destId="{435D8356-19B5-4F16-AD13-4FD19E498138}" srcOrd="0" destOrd="0" presId="urn:microsoft.com/office/officeart/2005/8/layout/chevron1"/>
    <dgm:cxn modelId="{D5BF4A2A-2543-4B5B-A84C-7E66D67D79E3}" srcId="{0A14EB46-250D-4ABD-95C4-5AE20B4C6B53}" destId="{9EA8EFA5-7C5B-45A4-B960-7F406E183C2C}" srcOrd="4" destOrd="0" parTransId="{74C4E039-C5B9-4108-A403-566E9FBD5D8E}" sibTransId="{FAF21E62-1E78-42B0-948C-171995D6BA97}"/>
    <dgm:cxn modelId="{1A08FD59-AC9E-4309-BB6E-898F0DA9ABDF}" srcId="{0A14EB46-250D-4ABD-95C4-5AE20B4C6B53}" destId="{A6A091E3-8605-4D85-8972-E45E6063D478}" srcOrd="2" destOrd="0" parTransId="{243720CB-2F53-49E0-AB4B-7FA3E83013EB}" sibTransId="{B8CB8870-2344-4EE3-A76D-162E016CB4C9}"/>
    <dgm:cxn modelId="{9F396026-7FFA-49A7-AE46-F979A62EE27A}" srcId="{0A14EB46-250D-4ABD-95C4-5AE20B4C6B53}" destId="{35AC3F2B-4D6A-4742-BF8F-FC8B66327AEE}" srcOrd="0" destOrd="0" parTransId="{878FAC0C-B72F-49B2-A107-A9BB32FCB835}" sibTransId="{C83CEE01-08F4-4A05-93C9-83AE5AE99639}"/>
    <dgm:cxn modelId="{CDFFA30F-0C19-4441-B200-8A7FC2BDC9E8}" type="presOf" srcId="{35AC3F2B-4D6A-4742-BF8F-FC8B66327AEE}" destId="{1C008FB1-9EAC-48BF-8775-5C9E44A7DB34}" srcOrd="0" destOrd="0" presId="urn:microsoft.com/office/officeart/2005/8/layout/chevron1"/>
    <dgm:cxn modelId="{703987DB-60FF-49C7-B3EE-B9303156DF1A}" type="presOf" srcId="{9EA8EFA5-7C5B-45A4-B960-7F406E183C2C}" destId="{CE5A0663-1820-45FA-A3ED-F863B175B4E6}" srcOrd="0" destOrd="0" presId="urn:microsoft.com/office/officeart/2005/8/layout/chevron1"/>
    <dgm:cxn modelId="{3D882485-7885-4500-A5CC-3B9657143001}" srcId="{0A14EB46-250D-4ABD-95C4-5AE20B4C6B53}" destId="{3E1CA183-BB62-48A5-886F-F22CD0030C99}" srcOrd="1" destOrd="0" parTransId="{E0D75251-75BB-4B24-8301-C74F4E40C6FF}" sibTransId="{A913A6A8-C3A4-4619-9239-59521BFB7765}"/>
    <dgm:cxn modelId="{AAC17D2F-663E-43FE-93AD-2FDE396EE634}" srcId="{0A14EB46-250D-4ABD-95C4-5AE20B4C6B53}" destId="{CB6F27BB-11B5-4343-A27A-5CBF8564E42D}" srcOrd="3" destOrd="0" parTransId="{B5396825-2DE5-40DF-AA88-83371A7BD473}" sibTransId="{B30DBD2C-EDD0-4815-A671-B8920EEF289E}"/>
    <dgm:cxn modelId="{72272A0C-5AAB-4A99-AEEA-1066C05CF0D1}" type="presParOf" srcId="{031F81CF-A145-4579-9A39-E999A0DC7528}" destId="{1C008FB1-9EAC-48BF-8775-5C9E44A7DB34}" srcOrd="0" destOrd="0" presId="urn:microsoft.com/office/officeart/2005/8/layout/chevron1"/>
    <dgm:cxn modelId="{9349FBFF-8D92-4692-84F4-3386AC83BD91}" type="presParOf" srcId="{031F81CF-A145-4579-9A39-E999A0DC7528}" destId="{161D51AD-86D9-49F0-A67E-7825F6CDC6CF}" srcOrd="1" destOrd="0" presId="urn:microsoft.com/office/officeart/2005/8/layout/chevron1"/>
    <dgm:cxn modelId="{A93165D0-4AB6-49FD-9BDE-8FF915647173}" type="presParOf" srcId="{031F81CF-A145-4579-9A39-E999A0DC7528}" destId="{3251990B-BBB7-432B-A284-8674E532BF84}" srcOrd="2" destOrd="0" presId="urn:microsoft.com/office/officeart/2005/8/layout/chevron1"/>
    <dgm:cxn modelId="{D284A4C1-4D83-49FA-BFA9-2E8D3EF8BA0F}" type="presParOf" srcId="{031F81CF-A145-4579-9A39-E999A0DC7528}" destId="{18544654-7990-4527-8B0B-7849E3F5305A}" srcOrd="3" destOrd="0" presId="urn:microsoft.com/office/officeart/2005/8/layout/chevron1"/>
    <dgm:cxn modelId="{6F4809FC-1D10-4A82-8B14-A7D4DD812032}" type="presParOf" srcId="{031F81CF-A145-4579-9A39-E999A0DC7528}" destId="{7FA42BF8-A247-41BB-808E-E6268FDF8AD8}" srcOrd="4" destOrd="0" presId="urn:microsoft.com/office/officeart/2005/8/layout/chevron1"/>
    <dgm:cxn modelId="{0923C53B-2DF9-4410-9F6D-F2734F0EDB57}" type="presParOf" srcId="{031F81CF-A145-4579-9A39-E999A0DC7528}" destId="{4187205F-ACC0-4B28-B1D5-5B837C6C02BF}" srcOrd="5" destOrd="0" presId="urn:microsoft.com/office/officeart/2005/8/layout/chevron1"/>
    <dgm:cxn modelId="{6B9AA19D-0C7B-4941-A150-CDEC03CB3B3B}" type="presParOf" srcId="{031F81CF-A145-4579-9A39-E999A0DC7528}" destId="{435D8356-19B5-4F16-AD13-4FD19E498138}" srcOrd="6" destOrd="0" presId="urn:microsoft.com/office/officeart/2005/8/layout/chevron1"/>
    <dgm:cxn modelId="{2C97794E-9A52-4DC0-A1F3-A49FFB8D8509}" type="presParOf" srcId="{031F81CF-A145-4579-9A39-E999A0DC7528}" destId="{F0F4A7AE-32D8-44FC-AF58-E2BE5B2ADD57}" srcOrd="7" destOrd="0" presId="urn:microsoft.com/office/officeart/2005/8/layout/chevron1"/>
    <dgm:cxn modelId="{31C7A430-6B12-4391-8DF0-F9AACC316FE9}" type="presParOf" srcId="{031F81CF-A145-4579-9A39-E999A0DC7528}" destId="{CE5A0663-1820-45FA-A3ED-F863B175B4E6}"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08FB1-9EAC-48BF-8775-5C9E44A7DB34}">
      <dsp:nvSpPr>
        <dsp:cNvPr id="0" name=""/>
        <dsp:cNvSpPr/>
      </dsp:nvSpPr>
      <dsp:spPr>
        <a:xfrm>
          <a:off x="2195" y="1339626"/>
          <a:ext cx="1953740" cy="781496"/>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tx1"/>
              </a:solidFill>
            </a:rPr>
            <a:t>სამუშაო ჯგუფი</a:t>
          </a:r>
          <a:endParaRPr lang="en-US" sz="1100" b="1" kern="1200" dirty="0">
            <a:solidFill>
              <a:schemeClr val="tx1"/>
            </a:solidFill>
          </a:endParaRPr>
        </a:p>
      </dsp:txBody>
      <dsp:txXfrm>
        <a:off x="392943" y="1339626"/>
        <a:ext cx="1172244" cy="781496"/>
      </dsp:txXfrm>
    </dsp:sp>
    <dsp:sp modelId="{3251990B-BBB7-432B-A284-8674E532BF84}">
      <dsp:nvSpPr>
        <dsp:cNvPr id="0" name=""/>
        <dsp:cNvSpPr/>
      </dsp:nvSpPr>
      <dsp:spPr>
        <a:xfrm>
          <a:off x="1760562" y="1339626"/>
          <a:ext cx="1953740" cy="781496"/>
        </a:xfrm>
        <a:prstGeom prst="chevr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tx1"/>
              </a:solidFill>
            </a:rPr>
            <a:t>მონაცემების მოძიება და ანალიზი</a:t>
          </a:r>
          <a:endParaRPr lang="en-US" sz="1100" b="1" kern="1200" dirty="0">
            <a:solidFill>
              <a:schemeClr val="tx1"/>
            </a:solidFill>
          </a:endParaRPr>
        </a:p>
      </dsp:txBody>
      <dsp:txXfrm>
        <a:off x="2151310" y="1339626"/>
        <a:ext cx="1172244" cy="781496"/>
      </dsp:txXfrm>
    </dsp:sp>
    <dsp:sp modelId="{7FA42BF8-A247-41BB-808E-E6268FDF8AD8}">
      <dsp:nvSpPr>
        <dsp:cNvPr id="0" name=""/>
        <dsp:cNvSpPr/>
      </dsp:nvSpPr>
      <dsp:spPr>
        <a:xfrm>
          <a:off x="3518929" y="1339626"/>
          <a:ext cx="1953740" cy="781496"/>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tx1"/>
              </a:solidFill>
            </a:rPr>
            <a:t>ხარვეზების გამოვლენა</a:t>
          </a:r>
          <a:endParaRPr lang="en-US" sz="1100" b="1" kern="1200" dirty="0">
            <a:solidFill>
              <a:schemeClr val="tx1"/>
            </a:solidFill>
          </a:endParaRPr>
        </a:p>
      </dsp:txBody>
      <dsp:txXfrm>
        <a:off x="3909677" y="1339626"/>
        <a:ext cx="1172244" cy="781496"/>
      </dsp:txXfrm>
    </dsp:sp>
    <dsp:sp modelId="{435D8356-19B5-4F16-AD13-4FD19E498138}">
      <dsp:nvSpPr>
        <dsp:cNvPr id="0" name=""/>
        <dsp:cNvSpPr/>
      </dsp:nvSpPr>
      <dsp:spPr>
        <a:xfrm>
          <a:off x="5277295" y="1339626"/>
          <a:ext cx="1953740" cy="781496"/>
        </a:xfrm>
        <a:prstGeom prst="chevron">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tx1"/>
              </a:solidFill>
            </a:rPr>
            <a:t>რეკომენდაციები</a:t>
          </a:r>
          <a:endParaRPr lang="en-US" sz="1100" b="1" kern="1200" dirty="0">
            <a:solidFill>
              <a:schemeClr val="tx1"/>
            </a:solidFill>
          </a:endParaRPr>
        </a:p>
      </dsp:txBody>
      <dsp:txXfrm>
        <a:off x="5668043" y="1339626"/>
        <a:ext cx="1172244" cy="781496"/>
      </dsp:txXfrm>
    </dsp:sp>
    <dsp:sp modelId="{CE5A0663-1820-45FA-A3ED-F863B175B4E6}">
      <dsp:nvSpPr>
        <dsp:cNvPr id="0" name=""/>
        <dsp:cNvSpPr/>
      </dsp:nvSpPr>
      <dsp:spPr>
        <a:xfrm>
          <a:off x="7035662" y="1339626"/>
          <a:ext cx="1953740" cy="781496"/>
        </a:xfrm>
        <a:prstGeom prst="chevron">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tx1"/>
              </a:solidFill>
            </a:rPr>
            <a:t>ბიუჯეტის პროექტში გათვალისწინება</a:t>
          </a:r>
          <a:endParaRPr lang="en-US" sz="1100" b="1" kern="1200" dirty="0">
            <a:solidFill>
              <a:schemeClr val="tx1"/>
            </a:solidFill>
          </a:endParaRPr>
        </a:p>
      </dsp:txBody>
      <dsp:txXfrm>
        <a:off x="7426410" y="1339626"/>
        <a:ext cx="1172244" cy="78149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035056-CBC0-48B2-A2C2-29D48F6E56FF}" type="datetimeFigureOut">
              <a:rPr lang="en-US" smtClean="0"/>
              <a:t>2/20/2019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07A9F4-C175-4C71-BAAE-E4C56AE7991A}" type="slidenum">
              <a:rPr lang="en-US" smtClean="0"/>
              <a:t>‹#›</a:t>
            </a:fld>
            <a:endParaRPr lang="en-US"/>
          </a:p>
        </p:txBody>
      </p:sp>
    </p:spTree>
    <p:extLst>
      <p:ext uri="{BB962C8B-B14F-4D97-AF65-F5344CB8AC3E}">
        <p14:creationId xmlns:p14="http://schemas.microsoft.com/office/powerpoint/2010/main" val="894445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7B7FD4-9D4B-4CC3-9886-38718E22908D}" type="datetime1">
              <a:rPr lang="en-US" smtClean="0"/>
              <a:t>2/20/2019</a:t>
            </a:fld>
            <a:endParaRPr lang="en-US"/>
          </a:p>
        </p:txBody>
      </p:sp>
      <p:sp>
        <p:nvSpPr>
          <p:cNvPr id="5" name="Footer Placeholder 4"/>
          <p:cNvSpPr>
            <a:spLocks noGrp="1"/>
          </p:cNvSpPr>
          <p:nvPr>
            <p:ph type="ftr" sz="quarter" idx="11"/>
          </p:nvPr>
        </p:nvSpPr>
        <p:spPr/>
        <p:txBody>
          <a:bodyPr/>
          <a:lstStyle/>
          <a:p>
            <a:r>
              <a:rPr lang="ka-GE" smtClean="0"/>
              <a:t>ჯანდაცვის სამინისტრო</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6F39B-713B-4A40-BE3A-D1E9D1F1A45A}" type="datetime1">
              <a:rPr lang="en-US" smtClean="0"/>
              <a:t>2/20/2019</a:t>
            </a:fld>
            <a:endParaRPr lang="en-US"/>
          </a:p>
        </p:txBody>
      </p:sp>
      <p:sp>
        <p:nvSpPr>
          <p:cNvPr id="5" name="Footer Placeholder 4"/>
          <p:cNvSpPr>
            <a:spLocks noGrp="1"/>
          </p:cNvSpPr>
          <p:nvPr>
            <p:ph type="ftr" sz="quarter" idx="11"/>
          </p:nvPr>
        </p:nvSpPr>
        <p:spPr/>
        <p:txBody>
          <a:bodyPr/>
          <a:lstStyle/>
          <a:p>
            <a:r>
              <a:rPr lang="ka-GE" smtClean="0"/>
              <a:t>ჯანდაცვის სამინისტრო</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B1996F-46D6-4941-B76A-DA5C357A9419}" type="datetime1">
              <a:rPr lang="en-US" smtClean="0"/>
              <a:t>2/20/2019</a:t>
            </a:fld>
            <a:endParaRPr lang="en-US"/>
          </a:p>
        </p:txBody>
      </p:sp>
      <p:sp>
        <p:nvSpPr>
          <p:cNvPr id="5" name="Footer Placeholder 4"/>
          <p:cNvSpPr>
            <a:spLocks noGrp="1"/>
          </p:cNvSpPr>
          <p:nvPr>
            <p:ph type="ftr" sz="quarter" idx="11"/>
          </p:nvPr>
        </p:nvSpPr>
        <p:spPr/>
        <p:txBody>
          <a:bodyPr/>
          <a:lstStyle/>
          <a:p>
            <a:r>
              <a:rPr lang="ka-GE" smtClean="0"/>
              <a:t>ჯანდაცვის სამინისტრო</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206ABB-64F2-43DF-AB89-6DF75E17E621}" type="datetime1">
              <a:rPr lang="en-US" smtClean="0"/>
              <a:t>2/20/2019</a:t>
            </a:fld>
            <a:endParaRPr lang="en-US"/>
          </a:p>
        </p:txBody>
      </p:sp>
      <p:sp>
        <p:nvSpPr>
          <p:cNvPr id="5" name="Footer Placeholder 4"/>
          <p:cNvSpPr>
            <a:spLocks noGrp="1"/>
          </p:cNvSpPr>
          <p:nvPr>
            <p:ph type="ftr" sz="quarter" idx="11"/>
          </p:nvPr>
        </p:nvSpPr>
        <p:spPr/>
        <p:txBody>
          <a:bodyPr/>
          <a:lstStyle/>
          <a:p>
            <a:r>
              <a:rPr lang="ka-GE" smtClean="0"/>
              <a:t>ჯანდაცვის სამინისტრო</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07A609D3-E3DE-469C-819B-8126D450A5A1}" type="datetime1">
              <a:rPr lang="en-US" smtClean="0"/>
              <a:t>2/20/2019</a:t>
            </a:fld>
            <a:endParaRPr lang="en-US"/>
          </a:p>
        </p:txBody>
      </p:sp>
      <p:sp>
        <p:nvSpPr>
          <p:cNvPr id="5" name="Footer Placeholder 4"/>
          <p:cNvSpPr>
            <a:spLocks noGrp="1"/>
          </p:cNvSpPr>
          <p:nvPr>
            <p:ph type="ftr" sz="quarter" idx="11"/>
          </p:nvPr>
        </p:nvSpPr>
        <p:spPr/>
        <p:txBody>
          <a:bodyPr/>
          <a:lstStyle/>
          <a:p>
            <a:r>
              <a:rPr lang="ka-GE" smtClean="0"/>
              <a:t>ჯანდაცვის სამინისტრო</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89F9C91-3103-4A38-8DE7-E4ECFE72CB02}" type="datetime1">
              <a:rPr lang="en-US" smtClean="0"/>
              <a:t>2/20/2019</a:t>
            </a:fld>
            <a:endParaRPr lang="en-US"/>
          </a:p>
        </p:txBody>
      </p:sp>
      <p:sp>
        <p:nvSpPr>
          <p:cNvPr id="6" name="Footer Placeholder 5"/>
          <p:cNvSpPr>
            <a:spLocks noGrp="1"/>
          </p:cNvSpPr>
          <p:nvPr>
            <p:ph type="ftr" sz="quarter" idx="11"/>
          </p:nvPr>
        </p:nvSpPr>
        <p:spPr/>
        <p:txBody>
          <a:bodyPr/>
          <a:lstStyle/>
          <a:p>
            <a:r>
              <a:rPr lang="ka-GE" smtClean="0"/>
              <a:t>ჯანდაცვის სამინისტრო</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A951B5-6A5B-4E27-9594-82519B7F610F}" type="datetime1">
              <a:rPr lang="en-US" smtClean="0"/>
              <a:t>2/20/2019</a:t>
            </a:fld>
            <a:endParaRPr lang="en-US"/>
          </a:p>
        </p:txBody>
      </p:sp>
      <p:sp>
        <p:nvSpPr>
          <p:cNvPr id="8" name="Footer Placeholder 7"/>
          <p:cNvSpPr>
            <a:spLocks noGrp="1"/>
          </p:cNvSpPr>
          <p:nvPr>
            <p:ph type="ftr" sz="quarter" idx="11"/>
          </p:nvPr>
        </p:nvSpPr>
        <p:spPr/>
        <p:txBody>
          <a:bodyPr/>
          <a:lstStyle/>
          <a:p>
            <a:r>
              <a:rPr lang="ka-GE" smtClean="0"/>
              <a:t>ჯანდაცვის სამინისტრო</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519C73-2EBF-4AAC-A800-8D0CF74978E7}" type="datetime1">
              <a:rPr lang="en-US" smtClean="0"/>
              <a:t>2/20/2019</a:t>
            </a:fld>
            <a:endParaRPr lang="en-US"/>
          </a:p>
        </p:txBody>
      </p:sp>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BB940-7642-49BE-AAF4-1058B1BEB9C5}" type="datetime1">
              <a:rPr lang="en-US" smtClean="0"/>
              <a:t>2/20/2019</a:t>
            </a:fld>
            <a:endParaRPr lang="en-US"/>
          </a:p>
        </p:txBody>
      </p:sp>
      <p:sp>
        <p:nvSpPr>
          <p:cNvPr id="3" name="Footer Placeholder 2"/>
          <p:cNvSpPr>
            <a:spLocks noGrp="1"/>
          </p:cNvSpPr>
          <p:nvPr>
            <p:ph type="ftr" sz="quarter" idx="11"/>
          </p:nvPr>
        </p:nvSpPr>
        <p:spPr/>
        <p:txBody>
          <a:bodyPr/>
          <a:lstStyle/>
          <a:p>
            <a:r>
              <a:rPr lang="ka-GE" smtClean="0"/>
              <a:t>ჯანდაცვის სამინისტრო</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9F495D08-EA93-4A6F-81CA-071669EFAB0D}" type="datetime1">
              <a:rPr lang="en-US" smtClean="0"/>
              <a:t>2/20/2019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r>
              <a:rPr lang="ka-GE" smtClean="0"/>
              <a:t>ჯანდაცვის სამინისტრო</a:t>
            </a:r>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009FAF-B0F8-4356-8297-2A7A92C97C52}" type="datetime1">
              <a:rPr lang="en-US" smtClean="0"/>
              <a:t>2/20/2019</a:t>
            </a:fld>
            <a:endParaRPr lang="en-US"/>
          </a:p>
        </p:txBody>
      </p:sp>
      <p:sp>
        <p:nvSpPr>
          <p:cNvPr id="6" name="Footer Placeholder 5"/>
          <p:cNvSpPr>
            <a:spLocks noGrp="1"/>
          </p:cNvSpPr>
          <p:nvPr>
            <p:ph type="ftr" sz="quarter" idx="11"/>
          </p:nvPr>
        </p:nvSpPr>
        <p:spPr/>
        <p:txBody>
          <a:bodyPr/>
          <a:lstStyle/>
          <a:p>
            <a:r>
              <a:rPr lang="ka-GE" smtClean="0"/>
              <a:t>ჯანდაცვის სამინისტრო</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66E0AA1-80E1-41A9-A7F5-22D3BBB57A24}" type="datetime1">
              <a:rPr lang="en-US" smtClean="0"/>
              <a:t>2/20/2019</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ka-GE" smtClean="0"/>
              <a:t>ჯანდაცვის სამინისტრო</a:t>
            </a:r>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orknet.gov.ge/"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6714"/>
            <a:ext cx="2381250" cy="2914650"/>
          </a:xfrm>
          <a:prstGeom prst="rect">
            <a:avLst/>
          </a:prstGeom>
        </p:spPr>
      </p:pic>
      <p:sp>
        <p:nvSpPr>
          <p:cNvPr id="2" name="Title 1"/>
          <p:cNvSpPr>
            <a:spLocks noGrp="1"/>
          </p:cNvSpPr>
          <p:nvPr>
            <p:ph type="ctrTitle"/>
          </p:nvPr>
        </p:nvSpPr>
        <p:spPr>
          <a:xfrm rot="19140000">
            <a:off x="855951" y="1715881"/>
            <a:ext cx="5691591" cy="1437634"/>
          </a:xfrm>
        </p:spPr>
        <p:txBody>
          <a:bodyPr/>
          <a:lstStyle/>
          <a:p>
            <a:r>
              <a:rPr lang="ka-GE" sz="2200" b="1" dirty="0" smtClean="0">
                <a:solidFill>
                  <a:srgbClr val="1E746A"/>
                </a:solidFill>
              </a:rPr>
              <a: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a:t>
            </a:r>
            <a:endParaRPr lang="en-US" sz="2200" b="1" dirty="0">
              <a:solidFill>
                <a:srgbClr val="1E746A"/>
              </a:solidFill>
            </a:endParaRPr>
          </a:p>
        </p:txBody>
      </p:sp>
      <p:sp>
        <p:nvSpPr>
          <p:cNvPr id="3" name="Subtitle 2"/>
          <p:cNvSpPr>
            <a:spLocks noGrp="1"/>
          </p:cNvSpPr>
          <p:nvPr>
            <p:ph type="subTitle" idx="1"/>
          </p:nvPr>
        </p:nvSpPr>
        <p:spPr>
          <a:xfrm rot="19140000">
            <a:off x="1521423" y="2424052"/>
            <a:ext cx="7388155" cy="896096"/>
          </a:xfrm>
        </p:spPr>
        <p:txBody>
          <a:bodyPr>
            <a:noAutofit/>
          </a:bodyPr>
          <a:lstStyle/>
          <a:p>
            <a:r>
              <a:rPr lang="ka-GE" sz="1600" b="1" dirty="0">
                <a:ea typeface="Calibri"/>
                <a:cs typeface="Times New Roman"/>
              </a:rPr>
              <a:t>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პროგრამა</a:t>
            </a:r>
            <a:endParaRPr lang="en-US" sz="1600" b="1" dirty="0"/>
          </a:p>
        </p:txBody>
      </p:sp>
      <p:sp>
        <p:nvSpPr>
          <p:cNvPr id="5" name="Footer Placeholder 4"/>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3048272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94232400"/>
              </p:ext>
            </p:extLst>
          </p:nvPr>
        </p:nvGraphicFramePr>
        <p:xfrm>
          <a:off x="822325" y="1100138"/>
          <a:ext cx="7521576" cy="2709861"/>
        </p:xfrm>
        <a:graphic>
          <a:graphicData uri="http://schemas.openxmlformats.org/drawingml/2006/table">
            <a:tbl>
              <a:tblPr firstRow="1" bandRow="1">
                <a:tableStyleId>{93296810-A885-4BE3-A3E7-6D5BEEA58F35}</a:tableStyleId>
              </a:tblPr>
              <a:tblGrid>
                <a:gridCol w="2507192">
                  <a:extLst>
                    <a:ext uri="{9D8B030D-6E8A-4147-A177-3AD203B41FA5}">
                      <a16:colId xmlns:a16="http://schemas.microsoft.com/office/drawing/2014/main" val="20000"/>
                    </a:ext>
                  </a:extLst>
                </a:gridCol>
                <a:gridCol w="2507192">
                  <a:extLst>
                    <a:ext uri="{9D8B030D-6E8A-4147-A177-3AD203B41FA5}">
                      <a16:colId xmlns:a16="http://schemas.microsoft.com/office/drawing/2014/main" val="20001"/>
                    </a:ext>
                  </a:extLst>
                </a:gridCol>
                <a:gridCol w="2507192">
                  <a:extLst>
                    <a:ext uri="{9D8B030D-6E8A-4147-A177-3AD203B41FA5}">
                      <a16:colId xmlns:a16="http://schemas.microsoft.com/office/drawing/2014/main" val="20002"/>
                    </a:ext>
                  </a:extLst>
                </a:gridCol>
              </a:tblGrid>
              <a:tr h="903287">
                <a:tc>
                  <a:txBody>
                    <a:bodyPr/>
                    <a:lstStyle/>
                    <a:p>
                      <a:pPr algn="ctr"/>
                      <a:endParaRPr lang="en-US" dirty="0"/>
                    </a:p>
                  </a:txBody>
                  <a:tcPr/>
                </a:tc>
                <a:tc>
                  <a:txBody>
                    <a:bodyPr/>
                    <a:lstStyle/>
                    <a:p>
                      <a:pPr algn="ctr"/>
                      <a:endParaRPr lang="ka-GE" dirty="0" smtClean="0"/>
                    </a:p>
                    <a:p>
                      <a:pPr algn="ctr"/>
                      <a:r>
                        <a:rPr lang="ka-GE" dirty="0" smtClean="0"/>
                        <a:t>ქალი</a:t>
                      </a:r>
                      <a:endParaRPr lang="en-US" dirty="0"/>
                    </a:p>
                  </a:txBody>
                  <a:tcPr/>
                </a:tc>
                <a:tc>
                  <a:txBody>
                    <a:bodyPr/>
                    <a:lstStyle/>
                    <a:p>
                      <a:pPr algn="ctr"/>
                      <a:endParaRPr lang="ka-GE" dirty="0" smtClean="0"/>
                    </a:p>
                    <a:p>
                      <a:pPr algn="ctr"/>
                      <a:r>
                        <a:rPr lang="ka-GE" dirty="0" smtClean="0"/>
                        <a:t>მამაკაცი</a:t>
                      </a:r>
                      <a:endParaRPr lang="en-US" dirty="0"/>
                    </a:p>
                  </a:txBody>
                  <a:tcPr/>
                </a:tc>
                <a:extLst>
                  <a:ext uri="{0D108BD9-81ED-4DB2-BD59-A6C34878D82A}">
                    <a16:rowId xmlns:a16="http://schemas.microsoft.com/office/drawing/2014/main" val="10000"/>
                  </a:ext>
                </a:extLst>
              </a:tr>
              <a:tr h="903287">
                <a:tc>
                  <a:txBody>
                    <a:bodyPr/>
                    <a:lstStyle/>
                    <a:p>
                      <a:pPr algn="ctr"/>
                      <a:endParaRPr lang="ka-GE" dirty="0" smtClean="0"/>
                    </a:p>
                    <a:p>
                      <a:pPr algn="ctr"/>
                      <a:r>
                        <a:rPr lang="ka-GE" dirty="0" smtClean="0"/>
                        <a:t>კომპიუტერი</a:t>
                      </a:r>
                      <a:endParaRPr lang="en-US" dirty="0"/>
                    </a:p>
                  </a:txBody>
                  <a:tcPr/>
                </a:tc>
                <a:tc>
                  <a:txBody>
                    <a:bodyPr/>
                    <a:lstStyle/>
                    <a:p>
                      <a:pPr algn="ctr"/>
                      <a:endParaRPr lang="ka-GE" dirty="0" smtClean="0"/>
                    </a:p>
                    <a:p>
                      <a:pPr algn="ctr"/>
                      <a:r>
                        <a:rPr lang="ka-GE" dirty="0" smtClean="0"/>
                        <a:t>57%</a:t>
                      </a:r>
                      <a:endParaRPr lang="en-US" dirty="0"/>
                    </a:p>
                  </a:txBody>
                  <a:tcPr/>
                </a:tc>
                <a:tc>
                  <a:txBody>
                    <a:bodyPr/>
                    <a:lstStyle/>
                    <a:p>
                      <a:pPr algn="ctr"/>
                      <a:endParaRPr lang="ka-GE" dirty="0" smtClean="0"/>
                    </a:p>
                    <a:p>
                      <a:pPr algn="ctr"/>
                      <a:r>
                        <a:rPr lang="ka-GE" dirty="0" smtClean="0"/>
                        <a:t>68%</a:t>
                      </a:r>
                      <a:endParaRPr lang="en-US" dirty="0"/>
                    </a:p>
                  </a:txBody>
                  <a:tcPr/>
                </a:tc>
                <a:extLst>
                  <a:ext uri="{0D108BD9-81ED-4DB2-BD59-A6C34878D82A}">
                    <a16:rowId xmlns:a16="http://schemas.microsoft.com/office/drawing/2014/main" val="10001"/>
                  </a:ext>
                </a:extLst>
              </a:tr>
              <a:tr h="903287">
                <a:tc>
                  <a:txBody>
                    <a:bodyPr/>
                    <a:lstStyle/>
                    <a:p>
                      <a:pPr algn="ctr"/>
                      <a:endParaRPr lang="ka-GE" dirty="0" smtClean="0"/>
                    </a:p>
                    <a:p>
                      <a:pPr algn="ctr"/>
                      <a:r>
                        <a:rPr lang="ka-GE" dirty="0" smtClean="0"/>
                        <a:t>ინტერნეტი</a:t>
                      </a:r>
                      <a:endParaRPr lang="en-US" dirty="0"/>
                    </a:p>
                  </a:txBody>
                  <a:tcPr/>
                </a:tc>
                <a:tc>
                  <a:txBody>
                    <a:bodyPr/>
                    <a:lstStyle/>
                    <a:p>
                      <a:pPr algn="ctr"/>
                      <a:endParaRPr lang="ka-GE" dirty="0" smtClean="0"/>
                    </a:p>
                    <a:p>
                      <a:pPr algn="ctr"/>
                      <a:r>
                        <a:rPr lang="ka-GE" dirty="0" smtClean="0"/>
                        <a:t>62%</a:t>
                      </a:r>
                      <a:endParaRPr lang="en-US" dirty="0"/>
                    </a:p>
                  </a:txBody>
                  <a:tcPr/>
                </a:tc>
                <a:tc>
                  <a:txBody>
                    <a:bodyPr/>
                    <a:lstStyle/>
                    <a:p>
                      <a:pPr algn="ctr"/>
                      <a:endParaRPr lang="ka-GE" dirty="0" smtClean="0"/>
                    </a:p>
                    <a:p>
                      <a:pPr algn="ctr"/>
                      <a:r>
                        <a:rPr lang="ka-GE" dirty="0" smtClean="0"/>
                        <a:t>75%</a:t>
                      </a:r>
                      <a:endParaRPr lang="en-US" dirty="0"/>
                    </a:p>
                  </a:txBody>
                  <a:tcPr/>
                </a:tc>
                <a:extLst>
                  <a:ext uri="{0D108BD9-81ED-4DB2-BD59-A6C34878D82A}">
                    <a16:rowId xmlns:a16="http://schemas.microsoft.com/office/drawing/2014/main" val="10002"/>
                  </a:ext>
                </a:extLst>
              </a:tr>
            </a:tbl>
          </a:graphicData>
        </a:graphic>
      </p:graphicFrame>
      <p:sp>
        <p:nvSpPr>
          <p:cNvPr id="5" name="TextBox 4"/>
          <p:cNvSpPr txBox="1"/>
          <p:nvPr/>
        </p:nvSpPr>
        <p:spPr>
          <a:xfrm>
            <a:off x="1143000" y="304800"/>
            <a:ext cx="7467600" cy="338554"/>
          </a:xfrm>
          <a:prstGeom prst="rect">
            <a:avLst/>
          </a:prstGeom>
          <a:noFill/>
        </p:spPr>
        <p:txBody>
          <a:bodyPr wrap="square" rtlCol="0">
            <a:spAutoFit/>
          </a:bodyPr>
          <a:lstStyle/>
          <a:p>
            <a:r>
              <a:rPr lang="ka-GE" sz="1600" b="1" dirty="0" smtClean="0">
                <a:solidFill>
                  <a:srgbClr val="002060"/>
                </a:solidFill>
              </a:rPr>
              <a:t>შინამეურნეობებში კომპიუტერსა და ინტერნეტზე წვდომის მაჩვენებლები</a:t>
            </a:r>
            <a:endParaRPr lang="en-US" sz="1600" b="1" dirty="0">
              <a:solidFill>
                <a:srgbClr val="002060"/>
              </a:solidFill>
            </a:endParaRPr>
          </a:p>
        </p:txBody>
      </p:sp>
      <p:sp>
        <p:nvSpPr>
          <p:cNvPr id="2" name="Footer Placeholder 1"/>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6571753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47438435"/>
              </p:ext>
            </p:extLst>
          </p:nvPr>
        </p:nvGraphicFramePr>
        <p:xfrm>
          <a:off x="228600" y="685800"/>
          <a:ext cx="8763000" cy="3528298"/>
        </p:xfrm>
        <a:graphic>
          <a:graphicData uri="http://schemas.openxmlformats.org/drawingml/2006/table">
            <a:tbl>
              <a:tblPr firstRow="1" firstCol="1" bandRow="1">
                <a:tableStyleId>{E8B1032C-EA38-4F05-BA0D-38AFFFC7BED3}</a:tableStyleId>
              </a:tblPr>
              <a:tblGrid>
                <a:gridCol w="1592703">
                  <a:extLst>
                    <a:ext uri="{9D8B030D-6E8A-4147-A177-3AD203B41FA5}">
                      <a16:colId xmlns:a16="http://schemas.microsoft.com/office/drawing/2014/main" val="20000"/>
                    </a:ext>
                  </a:extLst>
                </a:gridCol>
                <a:gridCol w="670611">
                  <a:extLst>
                    <a:ext uri="{9D8B030D-6E8A-4147-A177-3AD203B41FA5}">
                      <a16:colId xmlns:a16="http://schemas.microsoft.com/office/drawing/2014/main" val="20001"/>
                    </a:ext>
                  </a:extLst>
                </a:gridCol>
                <a:gridCol w="670611">
                  <a:extLst>
                    <a:ext uri="{9D8B030D-6E8A-4147-A177-3AD203B41FA5}">
                      <a16:colId xmlns:a16="http://schemas.microsoft.com/office/drawing/2014/main" val="20002"/>
                    </a:ext>
                  </a:extLst>
                </a:gridCol>
                <a:gridCol w="754438">
                  <a:extLst>
                    <a:ext uri="{9D8B030D-6E8A-4147-A177-3AD203B41FA5}">
                      <a16:colId xmlns:a16="http://schemas.microsoft.com/office/drawing/2014/main" val="20003"/>
                    </a:ext>
                  </a:extLst>
                </a:gridCol>
                <a:gridCol w="670611">
                  <a:extLst>
                    <a:ext uri="{9D8B030D-6E8A-4147-A177-3AD203B41FA5}">
                      <a16:colId xmlns:a16="http://schemas.microsoft.com/office/drawing/2014/main" val="20004"/>
                    </a:ext>
                  </a:extLst>
                </a:gridCol>
                <a:gridCol w="670611">
                  <a:extLst>
                    <a:ext uri="{9D8B030D-6E8A-4147-A177-3AD203B41FA5}">
                      <a16:colId xmlns:a16="http://schemas.microsoft.com/office/drawing/2014/main" val="20005"/>
                    </a:ext>
                  </a:extLst>
                </a:gridCol>
                <a:gridCol w="711692">
                  <a:extLst>
                    <a:ext uri="{9D8B030D-6E8A-4147-A177-3AD203B41FA5}">
                      <a16:colId xmlns:a16="http://schemas.microsoft.com/office/drawing/2014/main" val="20006"/>
                    </a:ext>
                  </a:extLst>
                </a:gridCol>
                <a:gridCol w="787872">
                  <a:extLst>
                    <a:ext uri="{9D8B030D-6E8A-4147-A177-3AD203B41FA5}">
                      <a16:colId xmlns:a16="http://schemas.microsoft.com/office/drawing/2014/main" val="20007"/>
                    </a:ext>
                  </a:extLst>
                </a:gridCol>
                <a:gridCol w="788800">
                  <a:extLst>
                    <a:ext uri="{9D8B030D-6E8A-4147-A177-3AD203B41FA5}">
                      <a16:colId xmlns:a16="http://schemas.microsoft.com/office/drawing/2014/main" val="20008"/>
                    </a:ext>
                  </a:extLst>
                </a:gridCol>
                <a:gridCol w="787872">
                  <a:extLst>
                    <a:ext uri="{9D8B030D-6E8A-4147-A177-3AD203B41FA5}">
                      <a16:colId xmlns:a16="http://schemas.microsoft.com/office/drawing/2014/main" val="20009"/>
                    </a:ext>
                  </a:extLst>
                </a:gridCol>
                <a:gridCol w="657179">
                  <a:extLst>
                    <a:ext uri="{9D8B030D-6E8A-4147-A177-3AD203B41FA5}">
                      <a16:colId xmlns:a16="http://schemas.microsoft.com/office/drawing/2014/main" val="20010"/>
                    </a:ext>
                  </a:extLst>
                </a:gridCol>
              </a:tblGrid>
              <a:tr h="634009">
                <a:tc>
                  <a:txBody>
                    <a:bodyPr/>
                    <a:lstStyle/>
                    <a:p>
                      <a:pPr>
                        <a:lnSpc>
                          <a:spcPct val="115000"/>
                        </a:lnSpc>
                      </a:pPr>
                      <a:endParaRPr lang="en-US" sz="1100" dirty="0">
                        <a:effectLst/>
                        <a:latin typeface="Calibri"/>
                        <a:cs typeface="Times New Roman"/>
                      </a:endParaRPr>
                    </a:p>
                  </a:txBody>
                  <a:tcPr marL="68580" marR="68580" marT="0" marB="0" anchor="ctr"/>
                </a:tc>
                <a:tc gridSpan="5">
                  <a:txBody>
                    <a:bodyPr/>
                    <a:lstStyle/>
                    <a:p>
                      <a:pPr marL="0" marR="0" algn="ctr">
                        <a:lnSpc>
                          <a:spcPct val="115000"/>
                        </a:lnSpc>
                        <a:spcBef>
                          <a:spcPts val="0"/>
                        </a:spcBef>
                        <a:spcAft>
                          <a:spcPts val="0"/>
                        </a:spcAft>
                      </a:pPr>
                      <a:r>
                        <a:rPr lang="de-DE" sz="1400" dirty="0">
                          <a:effectLst/>
                        </a:rPr>
                        <a:t>2016</a:t>
                      </a:r>
                      <a:endParaRPr lang="en-US" sz="1400" dirty="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0"/>
                        </a:spcAft>
                      </a:pPr>
                      <a:r>
                        <a:rPr lang="de-DE" sz="1400" dirty="0">
                          <a:effectLst/>
                        </a:rPr>
                        <a:t>2017</a:t>
                      </a:r>
                      <a:endParaRPr lang="en-US" sz="1400" dirty="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34009">
                <a:tc>
                  <a:txBody>
                    <a:bodyPr/>
                    <a:lstStyle/>
                    <a:p>
                      <a:pPr marL="0" marR="0">
                        <a:lnSpc>
                          <a:spcPct val="115000"/>
                        </a:lnSpc>
                        <a:spcBef>
                          <a:spcPts val="0"/>
                        </a:spcBef>
                        <a:spcAft>
                          <a:spcPts val="0"/>
                        </a:spcAft>
                      </a:pPr>
                      <a:r>
                        <a:rPr lang="de-DE" sz="1200" dirty="0">
                          <a:effectLst/>
                        </a:rPr>
                        <a:t> </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1"/>
                  </a:ext>
                </a:extLst>
              </a:tr>
              <a:tr h="634009">
                <a:tc>
                  <a:txBody>
                    <a:bodyPr/>
                    <a:lstStyle/>
                    <a:p>
                      <a:pPr marL="0" marR="0">
                        <a:lnSpc>
                          <a:spcPct val="115000"/>
                        </a:lnSpc>
                        <a:spcBef>
                          <a:spcPts val="0"/>
                        </a:spcBef>
                        <a:spcAft>
                          <a:spcPts val="0"/>
                        </a:spcAft>
                      </a:pPr>
                      <a:r>
                        <a:rPr lang="ka-GE" sz="1200" dirty="0" smtClean="0">
                          <a:effectLst/>
                        </a:rPr>
                        <a:t>უმუშევრები </a:t>
                      </a:r>
                      <a:r>
                        <a:rPr lang="de-DE" sz="1200" dirty="0" smtClean="0">
                          <a:effectLst/>
                        </a:rPr>
                        <a:t>(15</a:t>
                      </a:r>
                      <a:r>
                        <a:rPr lang="de-DE" sz="1200" dirty="0">
                          <a:effectLst/>
                        </a:rPr>
                        <a:t>+) </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278 900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99 100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179 800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3</a:t>
                      </a:r>
                      <a:r>
                        <a:rPr lang="ka-GE" sz="900" dirty="0">
                          <a:effectLst/>
                          <a:latin typeface="Sylfaen" pitchFamily="18" charset="0"/>
                        </a:rPr>
                        <a:t>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64</a:t>
                      </a:r>
                      <a:r>
                        <a:rPr lang="ka-GE" sz="900" dirty="0">
                          <a:effectLst/>
                          <a:latin typeface="Sylfaen" pitchFamily="18" charset="0"/>
                        </a:rPr>
                        <a:t>%</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276 400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119300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157 100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43</a:t>
                      </a:r>
                      <a:r>
                        <a:rPr lang="ka-GE" sz="900">
                          <a:effectLst/>
                          <a:latin typeface="Sylfaen" pitchFamily="18" charset="0"/>
                        </a:rPr>
                        <a:t>%</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5</a:t>
                      </a:r>
                      <a:r>
                        <a:rPr lang="ka-GE" sz="900">
                          <a:effectLst/>
                          <a:latin typeface="Sylfaen" pitchFamily="18" charset="0"/>
                        </a:rPr>
                        <a:t>7 %</a:t>
                      </a:r>
                      <a:endParaRPr lang="en-US" sz="1100">
                        <a:effectLst/>
                        <a:latin typeface="Sylfaen" pitchFamily="18" charset="0"/>
                        <a:ea typeface="Calibri"/>
                        <a:cs typeface="Times New Roman"/>
                      </a:endParaRPr>
                    </a:p>
                  </a:txBody>
                  <a:tcPr marL="68580" marR="68580" marT="0" marB="0" anchor="ctr"/>
                </a:tc>
                <a:extLst>
                  <a:ext uri="{0D108BD9-81ED-4DB2-BD59-A6C34878D82A}">
                    <a16:rowId xmlns:a16="http://schemas.microsoft.com/office/drawing/2014/main" val="10002"/>
                  </a:ext>
                </a:extLst>
              </a:tr>
              <a:tr h="695926">
                <a:tc>
                  <a:txBody>
                    <a:bodyPr/>
                    <a:lstStyle/>
                    <a:p>
                      <a:pPr marL="0" marR="0">
                        <a:lnSpc>
                          <a:spcPct val="115000"/>
                        </a:lnSpc>
                        <a:spcBef>
                          <a:spcPts val="0"/>
                        </a:spcBef>
                        <a:spcAft>
                          <a:spcPts val="0"/>
                        </a:spcAft>
                      </a:pPr>
                      <a:r>
                        <a:rPr lang="de-DE" sz="1200" dirty="0" smtClean="0">
                          <a:effectLst/>
                        </a:rPr>
                        <a:t>Worknet</a:t>
                      </a:r>
                      <a:r>
                        <a:rPr lang="ka-GE" sz="1200" dirty="0" smtClean="0">
                          <a:effectLst/>
                        </a:rPr>
                        <a:t>-ზე რეგისტრირებულები</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50 889</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31 623</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19 266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62%</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38%</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113 969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66 693</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47 276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59%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41%</a:t>
                      </a:r>
                      <a:endParaRPr lang="en-US" sz="1100" dirty="0">
                        <a:effectLst/>
                        <a:latin typeface="Sylfaen" pitchFamily="18" charset="0"/>
                        <a:ea typeface="Calibri"/>
                        <a:cs typeface="Times New Roman"/>
                      </a:endParaRPr>
                    </a:p>
                  </a:txBody>
                  <a:tcPr marL="68580" marR="68580" marT="0" marB="0" anchor="ctr"/>
                </a:tc>
                <a:extLst>
                  <a:ext uri="{0D108BD9-81ED-4DB2-BD59-A6C34878D82A}">
                    <a16:rowId xmlns:a16="http://schemas.microsoft.com/office/drawing/2014/main" val="10003"/>
                  </a:ext>
                </a:extLst>
              </a:tr>
              <a:tr h="930345">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de-DE" sz="1200" dirty="0" smtClean="0">
                          <a:effectLst/>
                        </a:rPr>
                        <a:t>Worknet</a:t>
                      </a:r>
                      <a:r>
                        <a:rPr lang="ka-GE" sz="1200" dirty="0" smtClean="0">
                          <a:effectLst/>
                        </a:rPr>
                        <a:t>-ზე რეგისტრირებულები</a:t>
                      </a:r>
                      <a:endParaRPr lang="en-US" sz="1200" dirty="0" smtClean="0">
                        <a:effectLst/>
                      </a:endParaRPr>
                    </a:p>
                    <a:p>
                      <a:pPr marL="0" marR="0">
                        <a:lnSpc>
                          <a:spcPct val="115000"/>
                        </a:lnSpc>
                        <a:spcBef>
                          <a:spcPts val="0"/>
                        </a:spcBef>
                        <a:spcAft>
                          <a:spcPts val="0"/>
                        </a:spcAft>
                      </a:pPr>
                      <a:r>
                        <a:rPr lang="de-DE" sz="1200" dirty="0" smtClean="0">
                          <a:effectLst/>
                        </a:rPr>
                        <a:t>/ </a:t>
                      </a:r>
                      <a:r>
                        <a:rPr lang="ka-GE" sz="1200" dirty="0" smtClean="0">
                          <a:effectLst/>
                        </a:rPr>
                        <a:t>უმუშევრები </a:t>
                      </a:r>
                      <a:endParaRPr lang="en-US" sz="1200" dirty="0" smtClean="0">
                        <a:effectLst/>
                      </a:endParaRPr>
                    </a:p>
                    <a:p>
                      <a:pPr marL="0" marR="0" algn="ctr">
                        <a:lnSpc>
                          <a:spcPct val="115000"/>
                        </a:lnSpc>
                        <a:spcBef>
                          <a:spcPts val="0"/>
                        </a:spcBef>
                        <a:spcAft>
                          <a:spcPts val="0"/>
                        </a:spcAft>
                      </a:pPr>
                      <a:r>
                        <a:rPr lang="de-DE" sz="1200" dirty="0" smtClean="0">
                          <a:effectLst/>
                        </a:rPr>
                        <a:t>%</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18</a:t>
                      </a:r>
                      <a:r>
                        <a:rPr lang="ka-GE" sz="900">
                          <a:effectLst/>
                          <a:latin typeface="Sylfaen" pitchFamily="18" charset="0"/>
                        </a:rPr>
                        <a:t>%</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3</a:t>
                      </a:r>
                      <a:r>
                        <a:rPr lang="ka-GE" sz="900">
                          <a:effectLst/>
                          <a:latin typeface="Sylfaen" pitchFamily="18" charset="0"/>
                        </a:rPr>
                        <a:t>2%</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a:effectLst/>
                          <a:latin typeface="Sylfaen" pitchFamily="18" charset="0"/>
                        </a:rPr>
                        <a:t>11%</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41</a:t>
                      </a:r>
                      <a:r>
                        <a:rPr lang="ka-GE" sz="900" dirty="0">
                          <a:effectLst/>
                          <a:latin typeface="Sylfaen" pitchFamily="18" charset="0"/>
                        </a:rPr>
                        <a:t>%</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5</a:t>
                      </a:r>
                      <a:r>
                        <a:rPr lang="ka-GE" sz="900" dirty="0">
                          <a:effectLst/>
                          <a:latin typeface="Sylfaen" pitchFamily="18" charset="0"/>
                        </a:rPr>
                        <a:t>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30</a:t>
                      </a:r>
                      <a:r>
                        <a:rPr lang="ka-GE" sz="900" dirty="0">
                          <a:effectLst/>
                          <a:latin typeface="Sylfaen" pitchFamily="18" charset="0"/>
                        </a:rPr>
                        <a:t>%</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TextBox 4"/>
          <p:cNvSpPr txBox="1"/>
          <p:nvPr/>
        </p:nvSpPr>
        <p:spPr>
          <a:xfrm>
            <a:off x="1143000" y="152400"/>
            <a:ext cx="6705600" cy="369332"/>
          </a:xfrm>
          <a:prstGeom prst="rect">
            <a:avLst/>
          </a:prstGeom>
          <a:noFill/>
        </p:spPr>
        <p:txBody>
          <a:bodyPr wrap="square" rtlCol="0">
            <a:spAutoFit/>
          </a:bodyPr>
          <a:lstStyle/>
          <a:p>
            <a:pPr algn="ctr"/>
            <a:r>
              <a:rPr lang="ka-GE" b="1" dirty="0" smtClean="0">
                <a:solidFill>
                  <a:srgbClr val="002060"/>
                </a:solidFill>
              </a:rPr>
              <a:t>უმუშევრობისა და საიტზე რეგისტრაციის მაჩვენებლები</a:t>
            </a:r>
            <a:endParaRPr lang="en-US" b="1" dirty="0">
              <a:solidFill>
                <a:srgbClr val="002060"/>
              </a:solidFill>
            </a:endParaRPr>
          </a:p>
        </p:txBody>
      </p:sp>
      <p:sp>
        <p:nvSpPr>
          <p:cNvPr id="2" name="Footer Placeholder 1"/>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24057568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73790989"/>
              </p:ext>
            </p:extLst>
          </p:nvPr>
        </p:nvGraphicFramePr>
        <p:xfrm>
          <a:off x="228600" y="990600"/>
          <a:ext cx="8762998" cy="2479471"/>
        </p:xfrm>
        <a:graphic>
          <a:graphicData uri="http://schemas.openxmlformats.org/drawingml/2006/table">
            <a:tbl>
              <a:tblPr firstRow="1" firstCol="1" bandRow="1">
                <a:tableStyleId>{5DA37D80-6434-44D0-A028-1B22A696006F}</a:tableStyleId>
              </a:tblPr>
              <a:tblGrid>
                <a:gridCol w="1615720">
                  <a:extLst>
                    <a:ext uri="{9D8B030D-6E8A-4147-A177-3AD203B41FA5}">
                      <a16:colId xmlns:a16="http://schemas.microsoft.com/office/drawing/2014/main" val="20000"/>
                    </a:ext>
                  </a:extLst>
                </a:gridCol>
                <a:gridCol w="825390">
                  <a:extLst>
                    <a:ext uri="{9D8B030D-6E8A-4147-A177-3AD203B41FA5}">
                      <a16:colId xmlns:a16="http://schemas.microsoft.com/office/drawing/2014/main" val="20001"/>
                    </a:ext>
                  </a:extLst>
                </a:gridCol>
                <a:gridCol w="825390">
                  <a:extLst>
                    <a:ext uri="{9D8B030D-6E8A-4147-A177-3AD203B41FA5}">
                      <a16:colId xmlns:a16="http://schemas.microsoft.com/office/drawing/2014/main" val="20002"/>
                    </a:ext>
                  </a:extLst>
                </a:gridCol>
                <a:gridCol w="730885">
                  <a:extLst>
                    <a:ext uri="{9D8B030D-6E8A-4147-A177-3AD203B41FA5}">
                      <a16:colId xmlns:a16="http://schemas.microsoft.com/office/drawing/2014/main" val="20003"/>
                    </a:ext>
                  </a:extLst>
                </a:gridCol>
                <a:gridCol w="650815">
                  <a:extLst>
                    <a:ext uri="{9D8B030D-6E8A-4147-A177-3AD203B41FA5}">
                      <a16:colId xmlns:a16="http://schemas.microsoft.com/office/drawing/2014/main" val="20004"/>
                    </a:ext>
                  </a:extLst>
                </a:gridCol>
                <a:gridCol w="652431">
                  <a:extLst>
                    <a:ext uri="{9D8B030D-6E8A-4147-A177-3AD203B41FA5}">
                      <a16:colId xmlns:a16="http://schemas.microsoft.com/office/drawing/2014/main" val="20005"/>
                    </a:ext>
                  </a:extLst>
                </a:gridCol>
                <a:gridCol w="730885">
                  <a:extLst>
                    <a:ext uri="{9D8B030D-6E8A-4147-A177-3AD203B41FA5}">
                      <a16:colId xmlns:a16="http://schemas.microsoft.com/office/drawing/2014/main" val="20006"/>
                    </a:ext>
                  </a:extLst>
                </a:gridCol>
                <a:gridCol w="730885">
                  <a:extLst>
                    <a:ext uri="{9D8B030D-6E8A-4147-A177-3AD203B41FA5}">
                      <a16:colId xmlns:a16="http://schemas.microsoft.com/office/drawing/2014/main" val="20007"/>
                    </a:ext>
                  </a:extLst>
                </a:gridCol>
                <a:gridCol w="730885">
                  <a:extLst>
                    <a:ext uri="{9D8B030D-6E8A-4147-A177-3AD203B41FA5}">
                      <a16:colId xmlns:a16="http://schemas.microsoft.com/office/drawing/2014/main" val="20008"/>
                    </a:ext>
                  </a:extLst>
                </a:gridCol>
                <a:gridCol w="583914">
                  <a:extLst>
                    <a:ext uri="{9D8B030D-6E8A-4147-A177-3AD203B41FA5}">
                      <a16:colId xmlns:a16="http://schemas.microsoft.com/office/drawing/2014/main" val="20009"/>
                    </a:ext>
                  </a:extLst>
                </a:gridCol>
                <a:gridCol w="685798">
                  <a:extLst>
                    <a:ext uri="{9D8B030D-6E8A-4147-A177-3AD203B41FA5}">
                      <a16:colId xmlns:a16="http://schemas.microsoft.com/office/drawing/2014/main" val="20010"/>
                    </a:ext>
                  </a:extLst>
                </a:gridCol>
              </a:tblGrid>
              <a:tr h="612571">
                <a:tc rowSpan="2">
                  <a:txBody>
                    <a:bodyPr/>
                    <a:lstStyle/>
                    <a:p>
                      <a:pPr marL="0" marR="0">
                        <a:lnSpc>
                          <a:spcPct val="115000"/>
                        </a:lnSpc>
                        <a:spcBef>
                          <a:spcPts val="0"/>
                        </a:spcBef>
                        <a:spcAft>
                          <a:spcPts val="0"/>
                        </a:spcAft>
                      </a:pPr>
                      <a:r>
                        <a:rPr lang="ka-GE" sz="1000" dirty="0" smtClean="0">
                          <a:effectLst/>
                        </a:rPr>
                        <a:t>ბენეფიციარები</a:t>
                      </a:r>
                      <a:endParaRPr lang="en-US" sz="1100" dirty="0">
                        <a:effectLst/>
                        <a:latin typeface="Calibri"/>
                        <a:ea typeface="Calibri"/>
                        <a:cs typeface="Times New Roman"/>
                      </a:endParaRPr>
                    </a:p>
                  </a:txBody>
                  <a:tcPr marL="68580" marR="68580" marT="0" marB="0" anchor="ctr"/>
                </a:tc>
                <a:tc gridSpan="5">
                  <a:txBody>
                    <a:bodyPr/>
                    <a:lstStyle/>
                    <a:p>
                      <a:pPr marL="0" marR="0" algn="ctr">
                        <a:lnSpc>
                          <a:spcPct val="115000"/>
                        </a:lnSpc>
                        <a:spcBef>
                          <a:spcPts val="0"/>
                        </a:spcBef>
                        <a:spcAft>
                          <a:spcPts val="0"/>
                        </a:spcAft>
                      </a:pPr>
                      <a:r>
                        <a:rPr lang="ka-GE" sz="1000">
                          <a:effectLst/>
                        </a:rPr>
                        <a:t>2016</a:t>
                      </a:r>
                      <a:endParaRPr lang="en-US" sz="110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0"/>
                        </a:spcAft>
                      </a:pPr>
                      <a:r>
                        <a:rPr lang="ka-GE" sz="1000">
                          <a:effectLst/>
                        </a:rPr>
                        <a:t>2017</a:t>
                      </a:r>
                      <a:endParaRPr lang="en-US" sz="110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12571">
                <a:tc vMerge="1">
                  <a:txBody>
                    <a:bodyPr/>
                    <a:lstStyle/>
                    <a:p>
                      <a:endParaRPr lang="en-US"/>
                    </a:p>
                  </a:txBody>
                  <a:tcPr/>
                </a:tc>
                <a:tc>
                  <a:txBody>
                    <a:bodyPr/>
                    <a:lstStyle/>
                    <a:p>
                      <a:pPr marL="0" marR="0" algn="ctr">
                        <a:lnSpc>
                          <a:spcPct val="115000"/>
                        </a:lnSpc>
                        <a:spcBef>
                          <a:spcPts val="0"/>
                        </a:spcBef>
                        <a:spcAft>
                          <a:spcPts val="0"/>
                        </a:spcAft>
                      </a:pPr>
                      <a:r>
                        <a:rPr lang="ka-GE" sz="1000"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ka-GE" sz="1000"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dirty="0" smtClean="0">
                          <a:effectLst/>
                        </a:rPr>
                        <a:t>მამაკაცი</a:t>
                      </a:r>
                      <a:endParaRPr lang="en-US" sz="1100" b="1"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1"/>
                  </a:ext>
                </a:extLst>
              </a:tr>
              <a:tr h="641758">
                <a:tc>
                  <a:txBody>
                    <a:bodyPr/>
                    <a:lstStyle/>
                    <a:p>
                      <a:pPr marL="0" marR="0">
                        <a:lnSpc>
                          <a:spcPct val="115000"/>
                        </a:lnSpc>
                        <a:spcBef>
                          <a:spcPts val="0"/>
                        </a:spcBef>
                        <a:spcAft>
                          <a:spcPts val="0"/>
                        </a:spcAft>
                      </a:pPr>
                      <a:r>
                        <a:rPr lang="ka-GE" sz="1000" dirty="0" smtClean="0">
                          <a:effectLst/>
                        </a:rPr>
                        <a:t>გაიარა </a:t>
                      </a:r>
                      <a:r>
                        <a:rPr lang="ka-GE" sz="1000" baseline="0" dirty="0" smtClean="0">
                          <a:effectLst/>
                        </a:rPr>
                        <a:t>სრული კურსი </a:t>
                      </a:r>
                      <a:r>
                        <a:rPr lang="de-DE" sz="1000" dirty="0" smtClean="0">
                          <a:effectLst/>
                        </a:rPr>
                        <a:t>(</a:t>
                      </a:r>
                      <a:r>
                        <a:rPr lang="ka-GE" sz="1000" dirty="0" smtClean="0">
                          <a:effectLst/>
                        </a:rPr>
                        <a:t>დაასრულა</a:t>
                      </a:r>
                      <a:r>
                        <a:rPr lang="de-DE" sz="1000" dirty="0" smtClean="0">
                          <a:effectLst/>
                        </a:rPr>
                        <a:t>)</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1804</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1289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515</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71%</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29%</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2130</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1504</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626</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71%</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29%</a:t>
                      </a:r>
                      <a:endParaRPr lang="en-US" sz="1100">
                        <a:effectLst/>
                        <a:latin typeface="Sylfaen" pitchFamily="18" charset="0"/>
                        <a:ea typeface="Calibri"/>
                        <a:cs typeface="Times New Roman"/>
                      </a:endParaRPr>
                    </a:p>
                  </a:txBody>
                  <a:tcPr marL="68580" marR="68580" marT="0" marB="0" anchor="ctr"/>
                </a:tc>
                <a:extLst>
                  <a:ext uri="{0D108BD9-81ED-4DB2-BD59-A6C34878D82A}">
                    <a16:rowId xmlns:a16="http://schemas.microsoft.com/office/drawing/2014/main" val="10002"/>
                  </a:ext>
                </a:extLst>
              </a:tr>
              <a:tr h="612571">
                <a:tc>
                  <a:txBody>
                    <a:bodyPr/>
                    <a:lstStyle/>
                    <a:p>
                      <a:pPr marL="0" marR="0">
                        <a:lnSpc>
                          <a:spcPct val="115000"/>
                        </a:lnSpc>
                        <a:spcBef>
                          <a:spcPts val="0"/>
                        </a:spcBef>
                        <a:spcAft>
                          <a:spcPts val="0"/>
                        </a:spcAft>
                      </a:pPr>
                      <a:r>
                        <a:rPr lang="ka-GE" sz="1000" dirty="0" smtClean="0">
                          <a:effectLst/>
                        </a:rPr>
                        <a:t>დასაქმდა</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534</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368</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rPr>
                        <a:t>166</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69%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31%</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551</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347</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204</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63%</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rPr>
                        <a:t>37%</a:t>
                      </a:r>
                      <a:endParaRPr lang="en-US" sz="1100" dirty="0">
                        <a:effectLst/>
                        <a:latin typeface="Sylfaen" pitchFamily="18" charset="0"/>
                        <a:ea typeface="Calibri"/>
                        <a:cs typeface="Times New Roman"/>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TextBox 4"/>
          <p:cNvSpPr txBox="1"/>
          <p:nvPr/>
        </p:nvSpPr>
        <p:spPr>
          <a:xfrm>
            <a:off x="1447800" y="228600"/>
            <a:ext cx="6019800" cy="369332"/>
          </a:xfrm>
          <a:prstGeom prst="rect">
            <a:avLst/>
          </a:prstGeom>
          <a:noFill/>
        </p:spPr>
        <p:txBody>
          <a:bodyPr wrap="square" rtlCol="0">
            <a:spAutoFit/>
          </a:bodyPr>
          <a:lstStyle/>
          <a:p>
            <a:pPr algn="ctr"/>
            <a:r>
              <a:rPr lang="ka-GE" b="1" dirty="0" smtClean="0"/>
              <a:t>პროგრამის ბენეფიციარები</a:t>
            </a:r>
          </a:p>
        </p:txBody>
      </p:sp>
      <p:sp>
        <p:nvSpPr>
          <p:cNvPr id="2" name="Footer Placeholder 1"/>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334507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smtClean="0"/>
              <a:t>რეკომენდაციები</a:t>
            </a:r>
            <a:endParaRPr lang="en-US" b="1" dirty="0"/>
          </a:p>
        </p:txBody>
      </p:sp>
      <p:sp>
        <p:nvSpPr>
          <p:cNvPr id="3" name="Content Placeholder 2"/>
          <p:cNvSpPr>
            <a:spLocks noGrp="1"/>
          </p:cNvSpPr>
          <p:nvPr>
            <p:ph idx="1"/>
          </p:nvPr>
        </p:nvSpPr>
        <p:spPr/>
        <p:txBody>
          <a:bodyPr/>
          <a:lstStyle/>
          <a:p>
            <a:r>
              <a:rPr lang="ka-GE" dirty="0" smtClean="0">
                <a:solidFill>
                  <a:srgbClr val="002060"/>
                </a:solidFill>
              </a:rPr>
              <a:t>პროგრამის სავარაუდო ინდიკატორები:</a:t>
            </a:r>
          </a:p>
          <a:p>
            <a:r>
              <a:rPr lang="ka-GE" b="0" dirty="0">
                <a:solidFill>
                  <a:srgbClr val="002060"/>
                </a:solidFill>
              </a:rPr>
              <a:t>-	პროგრამაში ჩართული სახელმწიფო და კერძო საგანმანათლებლო დაწესებულებების ზრდა 5%-ით, რათა მოხდეს რეგიონების დაფარვა და იყოს ხელმისაწვდომი ბენეფიციარებისთვის;</a:t>
            </a:r>
          </a:p>
          <a:p>
            <a:r>
              <a:rPr lang="ka-GE" b="0" dirty="0">
                <a:solidFill>
                  <a:srgbClr val="002060"/>
                </a:solidFill>
              </a:rPr>
              <a:t>-	ქალთა (მათ შორის ეთნიკური უმცირესობების წარმომადგენლების) დასაქმების მაჩვენებლის ზრდა წლიური 10%-ით;</a:t>
            </a:r>
          </a:p>
          <a:p>
            <a:r>
              <a:rPr lang="ka-GE" b="0" dirty="0">
                <a:solidFill>
                  <a:srgbClr val="002060"/>
                </a:solidFill>
              </a:rPr>
              <a:t>-	მოწყვლადი ჯგუფების წარმომადგენლების (როგორც ქალთა, ასევე მამაკაცთა) ჩართულობის ზრდა პროგრამაში და მათი დასაქმების მაჩვენებლის ზრდა წლიური 10%-ით.</a:t>
            </a:r>
          </a:p>
          <a:p>
            <a:r>
              <a:rPr lang="ka-GE" b="0" dirty="0">
                <a:solidFill>
                  <a:srgbClr val="002060"/>
                </a:solidFill>
              </a:rPr>
              <a:t>-	პროგრამის ფარგლებში გადამზადებულ ქალთა და მამაკაცთა მაჩვენებლის ზრდა. (მაგალითად 10%-ით წელიწადში</a:t>
            </a:r>
            <a:r>
              <a:rPr lang="ka-GE" b="0" dirty="0" smtClean="0">
                <a:solidFill>
                  <a:srgbClr val="002060"/>
                </a:solidFill>
              </a:rPr>
              <a:t>).</a:t>
            </a:r>
            <a:endParaRPr lang="ka-GE" b="0" dirty="0">
              <a:solidFill>
                <a:srgbClr val="002060"/>
              </a:solidFill>
            </a:endParaRPr>
          </a:p>
        </p:txBody>
      </p:sp>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486371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691640"/>
          </a:xfrm>
        </p:spPr>
        <p:txBody>
          <a:bodyPr/>
          <a:lstStyle/>
          <a:p>
            <a:pPr algn="ctr"/>
            <a:r>
              <a:rPr lang="ka-GE" sz="2000" b="1" dirty="0" smtClean="0">
                <a:solidFill>
                  <a:srgbClr val="002060"/>
                </a:solidFill>
              </a:rPr>
              <a:t>2019 წლის ბიუჯეტის </a:t>
            </a:r>
            <a:r>
              <a:rPr lang="ka-GE" sz="2000" b="1" dirty="0">
                <a:solidFill>
                  <a:srgbClr val="002060"/>
                </a:solidFill>
              </a:rPr>
              <a:t>კანონით „სამუშაოს მაძიებელთა პროფესიული მომზადება-გადამზადებისა და კვალიფიკაციის ამაღლების“ სახელმწიფო </a:t>
            </a:r>
            <a:r>
              <a:rPr lang="ka-GE" sz="2000" b="1" dirty="0" smtClean="0">
                <a:solidFill>
                  <a:srgbClr val="002060"/>
                </a:solidFill>
              </a:rPr>
              <a:t>პროგრამით გათვალისწინებული ღონისძიებების </a:t>
            </a:r>
            <a:r>
              <a:rPr lang="ka-GE" sz="2000" b="1" dirty="0">
                <a:solidFill>
                  <a:srgbClr val="002060"/>
                </a:solidFill>
              </a:rPr>
              <a:t>შედეგების </a:t>
            </a:r>
            <a:r>
              <a:rPr lang="ka-GE" sz="2000" b="1" dirty="0" smtClean="0">
                <a:solidFill>
                  <a:srgbClr val="002060"/>
                </a:solidFill>
              </a:rPr>
              <a:t>შეფასების ინდიკატორები </a:t>
            </a:r>
            <a:endParaRPr lang="en-US" sz="2000" b="1" dirty="0">
              <a:solidFill>
                <a:srgbClr val="002060"/>
              </a:solidFill>
            </a:endParaRPr>
          </a:p>
        </p:txBody>
      </p:sp>
      <p:sp>
        <p:nvSpPr>
          <p:cNvPr id="3" name="Content Placeholder 2"/>
          <p:cNvSpPr>
            <a:spLocks noGrp="1"/>
          </p:cNvSpPr>
          <p:nvPr>
            <p:ph idx="1"/>
          </p:nvPr>
        </p:nvSpPr>
        <p:spPr>
          <a:xfrm>
            <a:off x="381000" y="2057400"/>
            <a:ext cx="8305800" cy="2819400"/>
          </a:xfrm>
        </p:spPr>
        <p:txBody>
          <a:bodyPr>
            <a:normAutofit/>
          </a:bodyPr>
          <a:lstStyle/>
          <a:p>
            <a:r>
              <a:rPr lang="ka-GE" sz="1800" dirty="0" smtClean="0"/>
              <a:t>საბაზისო </a:t>
            </a:r>
            <a:r>
              <a:rPr lang="ka-GE" sz="1800" dirty="0"/>
              <a:t>მაჩვენებელი: </a:t>
            </a:r>
            <a:r>
              <a:rPr lang="ka-GE" sz="1800" b="0" dirty="0"/>
              <a:t>პროგრამის ფარგლებში გადამზადებულთა რაოდენობა 1300-2000, მათ შორის მოსარგებლე ქალთა რაოდენობა - 60 %;</a:t>
            </a:r>
          </a:p>
          <a:p>
            <a:r>
              <a:rPr lang="ka-GE" sz="1800" dirty="0"/>
              <a:t>მიზნობრივი მაჩვენებელი: </a:t>
            </a:r>
            <a:r>
              <a:rPr lang="ka-GE" sz="1800" b="0" dirty="0"/>
              <a:t>პროგრამის ფარგლებში გადამზადებულთა რაოდენობა 1500- 2000, მათ შორის მოსარგებლე ქალთა რაოდენობა - 70 %;</a:t>
            </a:r>
          </a:p>
          <a:p>
            <a:r>
              <a:rPr lang="ka-GE" sz="1800" dirty="0"/>
              <a:t>შესაძლო რისკები: </a:t>
            </a:r>
            <a:r>
              <a:rPr lang="ka-GE" sz="1800" b="0" dirty="0"/>
              <a:t>სამუშაოს მაძიებელთა, მათ შორის ქალთა და დამსაქმებელთა  ჩართულობის დაბალი მაჩვენებელი;</a:t>
            </a:r>
          </a:p>
          <a:p>
            <a:r>
              <a:rPr lang="ka-GE" sz="1800" dirty="0"/>
              <a:t>ცდომილების ალბათობა: </a:t>
            </a:r>
            <a:r>
              <a:rPr lang="ka-GE" sz="1800" b="0" dirty="0"/>
              <a:t>10-15%.</a:t>
            </a:r>
          </a:p>
          <a:p>
            <a:endParaRPr lang="en-US" dirty="0"/>
          </a:p>
        </p:txBody>
      </p:sp>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17210547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a:t>რეკომენდაციები</a:t>
            </a:r>
            <a:endParaRPr lang="en-US" dirty="0"/>
          </a:p>
        </p:txBody>
      </p:sp>
      <p:sp>
        <p:nvSpPr>
          <p:cNvPr id="3" name="Content Placeholder 2"/>
          <p:cNvSpPr>
            <a:spLocks noGrp="1"/>
          </p:cNvSpPr>
          <p:nvPr>
            <p:ph idx="1"/>
          </p:nvPr>
        </p:nvSpPr>
        <p:spPr/>
        <p:txBody>
          <a:bodyPr/>
          <a:lstStyle/>
          <a:p>
            <a:pPr lvl="1"/>
            <a:r>
              <a:rPr lang="ka-GE" b="1" dirty="0"/>
              <a:t>სტერეოტიპების მსხვრევა და მანკიერი ტრადიციების </a:t>
            </a:r>
            <a:r>
              <a:rPr lang="ka-GE" b="1" dirty="0" smtClean="0"/>
              <a:t>აღმოფხვრა;</a:t>
            </a:r>
          </a:p>
          <a:p>
            <a:pPr lvl="1"/>
            <a:endParaRPr lang="ka-GE" b="1" dirty="0"/>
          </a:p>
          <a:p>
            <a:pPr lvl="1"/>
            <a:r>
              <a:rPr lang="ka-GE" b="1" dirty="0"/>
              <a:t>რეგიონებში სკოლამდელი ასაკის ბავშვებზე ზრუნვის დაწესებულებების რაოდენობის და </a:t>
            </a:r>
            <a:r>
              <a:rPr lang="ka-GE" b="1" dirty="0" smtClean="0"/>
              <a:t>ხელმსაწვდომობის ზრდა;</a:t>
            </a:r>
          </a:p>
          <a:p>
            <a:pPr lvl="1"/>
            <a:endParaRPr lang="ka-GE" b="1" dirty="0" smtClean="0"/>
          </a:p>
          <a:p>
            <a:pPr lvl="1"/>
            <a:r>
              <a:rPr lang="ka-GE" b="1" dirty="0"/>
              <a:t>რეგიონების მიხედვით ეკონომიკური საქმიანობის ისეთი სფეროების იდენტიფიცირება, სადაც ქალებს დასაქმების მეტი შესაძლებლობა </a:t>
            </a:r>
            <a:r>
              <a:rPr lang="ka-GE" b="1" dirty="0" smtClean="0"/>
              <a:t>ექნებათ;</a:t>
            </a:r>
          </a:p>
          <a:p>
            <a:pPr lvl="1"/>
            <a:endParaRPr lang="ka-GE" b="1" dirty="0"/>
          </a:p>
          <a:p>
            <a:pPr lvl="1"/>
            <a:r>
              <a:rPr lang="ka-GE" b="1" dirty="0"/>
              <a:t>კერძო სექტორის წახალისება, რათა მათ დაასაქმონ განსაკუთრებული </a:t>
            </a:r>
            <a:r>
              <a:rPr lang="ka-GE" b="1" dirty="0" smtClean="0"/>
              <a:t>საჭიროების </a:t>
            </a:r>
            <a:r>
              <a:rPr lang="ka-GE" b="1" dirty="0"/>
              <a:t>მქონე ქალები (მაგალითად ეთნიკური უმცირესობებით დასახლებულ რეგიონებში).</a:t>
            </a:r>
          </a:p>
        </p:txBody>
      </p:sp>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3278389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2286000"/>
            <a:ext cx="7520940" cy="2394477"/>
          </a:xfrm>
        </p:spPr>
        <p:txBody>
          <a:bodyPr>
            <a:normAutofit/>
          </a:bodyPr>
          <a:lstStyle/>
          <a:p>
            <a:pPr algn="ctr"/>
            <a:r>
              <a:rPr lang="ka-GE" sz="260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გმადლობთ ყურადღებისთვის!</a:t>
            </a:r>
            <a:endParaRPr lang="en-US" sz="260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2" name="Footer Placeholder 1"/>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3973450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310640"/>
          </a:xfrm>
        </p:spPr>
        <p:txBody>
          <a:bodyPr/>
          <a:lstStyle/>
          <a:p>
            <a:pPr algn="ctr"/>
            <a:r>
              <a:rPr lang="ka-GE" sz="2000" b="1" dirty="0">
                <a:solidFill>
                  <a:srgbClr val="1E746A"/>
                </a:solidFill>
              </a:rPr>
              <a:t>სამუშაოს მაძიებელთა პროფესიული მომზადება-გადამზადებისა და კვალიფიკაციის ამაღლების სახელმწიფო </a:t>
            </a:r>
            <a:r>
              <a:rPr lang="ka-GE" sz="2000" b="1" dirty="0" smtClean="0">
                <a:solidFill>
                  <a:srgbClr val="1E746A"/>
                </a:solidFill>
              </a:rPr>
              <a:t>პროგრამა</a:t>
            </a:r>
            <a:r>
              <a:rPr lang="en-US" sz="2000" b="1" dirty="0" smtClean="0">
                <a:solidFill>
                  <a:srgbClr val="1E746A"/>
                </a:solidFill>
              </a:rPr>
              <a:t/>
            </a:r>
            <a:br>
              <a:rPr lang="en-US" sz="2000" b="1" dirty="0" smtClean="0">
                <a:solidFill>
                  <a:srgbClr val="1E746A"/>
                </a:solidFill>
              </a:rPr>
            </a:br>
            <a:r>
              <a:rPr lang="en-US" sz="2000" b="1" dirty="0" smtClean="0">
                <a:solidFill>
                  <a:schemeClr val="bg1">
                    <a:lumMod val="50000"/>
                  </a:schemeClr>
                </a:solidFill>
              </a:rPr>
              <a:t>(</a:t>
            </a:r>
            <a:r>
              <a:rPr lang="ka-GE" sz="2000" b="1" dirty="0" smtClean="0">
                <a:solidFill>
                  <a:schemeClr val="bg1">
                    <a:lumMod val="50000"/>
                  </a:schemeClr>
                </a:solidFill>
              </a:rPr>
              <a:t>შრომისა და დასაქმების სისტემის რეფორმების პროგრამა)</a:t>
            </a:r>
            <a:r>
              <a:rPr lang="ka-GE" sz="2000" b="1" dirty="0">
                <a:solidFill>
                  <a:schemeClr val="bg1">
                    <a:lumMod val="50000"/>
                  </a:schemeClr>
                </a:solidFill>
              </a:rPr>
              <a:t/>
            </a:r>
            <a:br>
              <a:rPr lang="ka-GE" sz="2000" b="1" dirty="0">
                <a:solidFill>
                  <a:schemeClr val="bg1">
                    <a:lumMod val="50000"/>
                  </a:schemeClr>
                </a:solidFill>
              </a:rPr>
            </a:br>
            <a:endParaRPr lang="en-US" sz="2000" b="1" dirty="0">
              <a:solidFill>
                <a:schemeClr val="bg1">
                  <a:lumMod val="50000"/>
                </a:schemeClr>
              </a:solidFill>
            </a:endParaRPr>
          </a:p>
        </p:txBody>
      </p:sp>
      <p:sp>
        <p:nvSpPr>
          <p:cNvPr id="3" name="Content Placeholder 2"/>
          <p:cNvSpPr>
            <a:spLocks noGrp="1"/>
          </p:cNvSpPr>
          <p:nvPr>
            <p:ph idx="1"/>
          </p:nvPr>
        </p:nvSpPr>
        <p:spPr>
          <a:xfrm>
            <a:off x="822960" y="1905000"/>
            <a:ext cx="7520940" cy="2775477"/>
          </a:xfrm>
        </p:spPr>
        <p:txBody>
          <a:bodyPr>
            <a:normAutofit/>
          </a:bodyPr>
          <a:lstStyle/>
          <a:p>
            <a:pPr marL="0" lvl="1" indent="0" algn="just">
              <a:buNone/>
            </a:pPr>
            <a:r>
              <a:rPr lang="ka-GE" sz="1800" dirty="0"/>
              <a:t>პროგრამის სამიზნე ჯგუფს წარმოადგენენ  16 წლის ზემოთ შრომითი ქმედუნარიანობის მქონე საქართველოს მოქალაქეები, საქართველოში მუდმივი ბინადრობის მქონე მოქალაქეობის არმქონე პირები და ლტოლვილის ან ჰუმანიტარული სტატუსის მქონე პირები, რომლებიც რეგისტრირებულნი არიან სამუშაოს მაძიებლებად სააგენტოს მიერ ადმინისტრირებად შრომის ბაზრის მართვის საინფორმაციო სისტემა - </a:t>
            </a:r>
            <a:r>
              <a:rPr lang="en-US" sz="1800" dirty="0">
                <a:solidFill>
                  <a:srgbClr val="0070C0"/>
                </a:solidFill>
              </a:rPr>
              <a:t>www.worknet.gov.ge</a:t>
            </a:r>
            <a:r>
              <a:rPr lang="en-US" sz="1800" dirty="0"/>
              <a:t> –</a:t>
            </a:r>
            <a:r>
              <a:rPr lang="ka-GE" sz="1800" dirty="0"/>
              <a:t>ზე და თანახმა არიან გაიარონ მოკლევადიანი პროფესიული მომზადება-გადამზადების პროგრამა ან/და სტაჟირება.</a:t>
            </a:r>
            <a:endParaRPr lang="en-US" sz="1800" dirty="0"/>
          </a:p>
        </p:txBody>
      </p:sp>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1150798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16667" r="-16667"/>
          <a:stretch/>
        </p:blipFill>
        <p:spPr>
          <a:xfrm>
            <a:off x="-1524000" y="18691"/>
            <a:ext cx="12191998" cy="6858000"/>
          </a:xfrm>
        </p:spPr>
      </p:pic>
      <p:sp>
        <p:nvSpPr>
          <p:cNvPr id="5" name="TextBox 4"/>
          <p:cNvSpPr txBox="1"/>
          <p:nvPr/>
        </p:nvSpPr>
        <p:spPr>
          <a:xfrm>
            <a:off x="3187460" y="609601"/>
            <a:ext cx="2743200" cy="369332"/>
          </a:xfrm>
          <a:prstGeom prst="rect">
            <a:avLst/>
          </a:prstGeom>
          <a:noFill/>
        </p:spPr>
        <p:txBody>
          <a:bodyPr wrap="square" rtlCol="0">
            <a:spAutoFit/>
          </a:bodyPr>
          <a:lstStyle/>
          <a:p>
            <a:pPr algn="ctr"/>
            <a:r>
              <a:rPr lang="en-US" dirty="0">
                <a:solidFill>
                  <a:srgbClr val="0070C0"/>
                </a:solidFill>
                <a:hlinkClick r:id="rId3"/>
              </a:rPr>
              <a:t>http://worknet.gov.ge/</a:t>
            </a:r>
            <a:endParaRPr lang="en-US" dirty="0">
              <a:solidFill>
                <a:srgbClr val="0070C0"/>
              </a:solidFill>
            </a:endParaRPr>
          </a:p>
        </p:txBody>
      </p:sp>
      <p:sp>
        <p:nvSpPr>
          <p:cNvPr id="2" name="Footer Placeholder 1"/>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292095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pPr algn="ctr"/>
            <a:r>
              <a:rPr lang="ka-GE" sz="2400" b="1" dirty="0">
                <a:latin typeface="Sylfaen"/>
                <a:ea typeface="Calibri"/>
                <a:cs typeface="Times New Roman"/>
              </a:rPr>
              <a:t>სამუშაოს მაძიებელთა პროფესიული მომზადება-გადამზადებისა და კვალიფიკაციის </a:t>
            </a:r>
            <a:r>
              <a:rPr lang="ka-GE" sz="2400" b="1" dirty="0" smtClean="0">
                <a:latin typeface="Sylfaen"/>
                <a:ea typeface="Calibri"/>
                <a:cs typeface="Times New Roman"/>
              </a:rPr>
              <a:t>ამაღლების სახელმწიფო პროგრამა</a:t>
            </a:r>
            <a:endParaRPr lang="en-US" sz="2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76346100"/>
              </p:ext>
            </p:extLst>
          </p:nvPr>
        </p:nvGraphicFramePr>
        <p:xfrm>
          <a:off x="762002" y="2438400"/>
          <a:ext cx="7696200" cy="2166209"/>
        </p:xfrm>
        <a:graphic>
          <a:graphicData uri="http://schemas.openxmlformats.org/drawingml/2006/table">
            <a:tbl>
              <a:tblPr firstRow="1" firstCol="1" bandRow="1"/>
              <a:tblGrid>
                <a:gridCol w="1539240">
                  <a:extLst>
                    <a:ext uri="{9D8B030D-6E8A-4147-A177-3AD203B41FA5}">
                      <a16:colId xmlns:a16="http://schemas.microsoft.com/office/drawing/2014/main" val="20000"/>
                    </a:ext>
                  </a:extLst>
                </a:gridCol>
                <a:gridCol w="1539240">
                  <a:extLst>
                    <a:ext uri="{9D8B030D-6E8A-4147-A177-3AD203B41FA5}">
                      <a16:colId xmlns:a16="http://schemas.microsoft.com/office/drawing/2014/main" val="20001"/>
                    </a:ext>
                  </a:extLst>
                </a:gridCol>
                <a:gridCol w="1539240">
                  <a:extLst>
                    <a:ext uri="{9D8B030D-6E8A-4147-A177-3AD203B41FA5}">
                      <a16:colId xmlns:a16="http://schemas.microsoft.com/office/drawing/2014/main" val="20002"/>
                    </a:ext>
                  </a:extLst>
                </a:gridCol>
                <a:gridCol w="1539240">
                  <a:extLst>
                    <a:ext uri="{9D8B030D-6E8A-4147-A177-3AD203B41FA5}">
                      <a16:colId xmlns:a16="http://schemas.microsoft.com/office/drawing/2014/main" val="20003"/>
                    </a:ext>
                  </a:extLst>
                </a:gridCol>
                <a:gridCol w="1539240">
                  <a:extLst>
                    <a:ext uri="{9D8B030D-6E8A-4147-A177-3AD203B41FA5}">
                      <a16:colId xmlns:a16="http://schemas.microsoft.com/office/drawing/2014/main" val="20004"/>
                    </a:ext>
                  </a:extLst>
                </a:gridCol>
              </a:tblGrid>
              <a:tr h="914400">
                <a:tc gridSpan="5">
                  <a:txBody>
                    <a:bodyPr/>
                    <a:lstStyle/>
                    <a:p>
                      <a:pPr marL="0" marR="0" algn="ctr">
                        <a:lnSpc>
                          <a:spcPct val="115000"/>
                        </a:lnSpc>
                        <a:spcBef>
                          <a:spcPts val="0"/>
                        </a:spcBef>
                        <a:spcAft>
                          <a:spcPts val="0"/>
                        </a:spcAft>
                      </a:pPr>
                      <a:endParaRPr lang="ka-GE" sz="2000" b="1" dirty="0" smtClean="0">
                        <a:solidFill>
                          <a:srgbClr val="FFFFFF"/>
                        </a:solidFill>
                        <a:effectLst/>
                        <a:latin typeface="Sylfaen"/>
                        <a:ea typeface="Calibri"/>
                        <a:cs typeface="Times New Roman"/>
                      </a:endParaRPr>
                    </a:p>
                    <a:p>
                      <a:pPr marL="0" marR="0" algn="ctr">
                        <a:lnSpc>
                          <a:spcPct val="115000"/>
                        </a:lnSpc>
                        <a:spcBef>
                          <a:spcPts val="0"/>
                        </a:spcBef>
                        <a:spcAft>
                          <a:spcPts val="0"/>
                        </a:spcAft>
                      </a:pPr>
                      <a:r>
                        <a:rPr lang="ka-GE" sz="2000" b="1" dirty="0" smtClean="0">
                          <a:solidFill>
                            <a:srgbClr val="FFFFFF"/>
                          </a:solidFill>
                          <a:effectLst/>
                          <a:latin typeface="Sylfaen"/>
                          <a:ea typeface="Calibri"/>
                          <a:cs typeface="Times New Roman"/>
                        </a:rPr>
                        <a:t>პროგრამის ბიუჯეტი 2015-2018</a:t>
                      </a:r>
                      <a:r>
                        <a:rPr lang="ka-GE" sz="2000" b="1" baseline="0" dirty="0" smtClean="0">
                          <a:solidFill>
                            <a:srgbClr val="FFFFFF"/>
                          </a:solidFill>
                          <a:effectLst/>
                          <a:latin typeface="Sylfaen"/>
                          <a:ea typeface="Calibri"/>
                          <a:cs typeface="Times New Roman"/>
                        </a:rPr>
                        <a:t> წლებში</a:t>
                      </a:r>
                      <a:endParaRPr lang="en-US" sz="2000" dirty="0">
                        <a:effectLst/>
                        <a:latin typeface="Calibri"/>
                        <a:ea typeface="Calibri"/>
                        <a:cs typeface="Times New Roman"/>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44214">
                <a:tc>
                  <a:txBody>
                    <a:bodyPr/>
                    <a:lstStyle/>
                    <a:p>
                      <a:pPr marL="0" marR="0" algn="ctr">
                        <a:lnSpc>
                          <a:spcPct val="115000"/>
                        </a:lnSpc>
                        <a:spcBef>
                          <a:spcPts val="0"/>
                        </a:spcBef>
                        <a:spcAft>
                          <a:spcPts val="0"/>
                        </a:spcAft>
                      </a:pPr>
                      <a:r>
                        <a:rPr lang="ka-GE" sz="1400" dirty="0">
                          <a:effectLst/>
                          <a:latin typeface="Sylfaen"/>
                          <a:ea typeface="Calibri"/>
                          <a:cs typeface="Times New Roman"/>
                        </a:rPr>
                        <a:t>წელი</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2015</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2016</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a:effectLst/>
                          <a:latin typeface="Sylfaen"/>
                          <a:ea typeface="Calibri"/>
                          <a:cs typeface="Times New Roman"/>
                        </a:rPr>
                        <a:t>2017</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a:effectLst/>
                          <a:latin typeface="Sylfaen"/>
                          <a:ea typeface="Calibri"/>
                          <a:cs typeface="Times New Roman"/>
                        </a:rPr>
                        <a:t>2018</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07595">
                <a:tc>
                  <a:txBody>
                    <a:bodyPr/>
                    <a:lstStyle/>
                    <a:p>
                      <a:pPr marL="0" marR="0" algn="ctr">
                        <a:lnSpc>
                          <a:spcPct val="115000"/>
                        </a:lnSpc>
                        <a:spcBef>
                          <a:spcPts val="0"/>
                        </a:spcBef>
                        <a:spcAft>
                          <a:spcPts val="0"/>
                        </a:spcAft>
                      </a:pPr>
                      <a:r>
                        <a:rPr lang="ka-GE" sz="1400">
                          <a:effectLst/>
                          <a:latin typeface="Sylfaen"/>
                          <a:ea typeface="Calibri"/>
                          <a:cs typeface="Times New Roman"/>
                        </a:rPr>
                        <a:t>ბიუჯეტი (ლარებში)</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1,900,000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2,014,000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2,014,000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2,090,000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3" name="Footer Placeholder 2"/>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166543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92710158"/>
              </p:ext>
            </p:extLst>
          </p:nvPr>
        </p:nvGraphicFramePr>
        <p:xfrm>
          <a:off x="990600" y="228600"/>
          <a:ext cx="7239000" cy="6197505"/>
        </p:xfrm>
        <a:graphic>
          <a:graphicData uri="http://schemas.openxmlformats.org/drawingml/2006/table">
            <a:tbl>
              <a:tblPr firstRow="1" bandRow="1">
                <a:tableStyleId>{F2DE63D5-997A-4646-A377-4702673A728D}</a:tableStyleId>
              </a:tblPr>
              <a:tblGrid>
                <a:gridCol w="7239000">
                  <a:extLst>
                    <a:ext uri="{9D8B030D-6E8A-4147-A177-3AD203B41FA5}">
                      <a16:colId xmlns:a16="http://schemas.microsoft.com/office/drawing/2014/main" val="20000"/>
                    </a:ext>
                  </a:extLst>
                </a:gridCol>
              </a:tblGrid>
              <a:tr h="410486">
                <a:tc>
                  <a:txBody>
                    <a:bodyPr/>
                    <a:lstStyle/>
                    <a:p>
                      <a:pPr algn="ctr"/>
                      <a:r>
                        <a:rPr lang="ka-GE" sz="2000" dirty="0" smtClean="0"/>
                        <a:t>უპირატესობით სარგებლობენ:</a:t>
                      </a:r>
                      <a:endParaRPr lang="en-US" sz="2000" dirty="0"/>
                    </a:p>
                  </a:txBody>
                  <a:tcPr/>
                </a:tc>
                <a:extLst>
                  <a:ext uri="{0D108BD9-81ED-4DB2-BD59-A6C34878D82A}">
                    <a16:rowId xmlns:a16="http://schemas.microsoft.com/office/drawing/2014/main" val="10000"/>
                  </a:ext>
                </a:extLst>
              </a:tr>
              <a:tr h="315758">
                <a:tc>
                  <a:txBody>
                    <a:bodyPr/>
                    <a:lstStyle/>
                    <a:p>
                      <a:pPr marL="285750" indent="-285750">
                        <a:buFont typeface="Arial" pitchFamily="34" charset="0"/>
                        <a:buChar char="•"/>
                      </a:pPr>
                      <a:r>
                        <a:rPr lang="ka-GE" sz="1400" dirty="0" smtClean="0"/>
                        <a:t>სპეციალური საგანმანათლებლო საჭიროების მქონე პირები</a:t>
                      </a:r>
                      <a:endParaRPr lang="en-US" sz="1400" dirty="0"/>
                    </a:p>
                  </a:txBody>
                  <a:tcPr/>
                </a:tc>
                <a:extLst>
                  <a:ext uri="{0D108BD9-81ED-4DB2-BD59-A6C34878D82A}">
                    <a16:rowId xmlns:a16="http://schemas.microsoft.com/office/drawing/2014/main" val="10001"/>
                  </a:ext>
                </a:extLst>
              </a:tr>
              <a:tr h="315758">
                <a:tc>
                  <a:txBody>
                    <a:bodyPr/>
                    <a:lstStyle/>
                    <a:p>
                      <a:pPr marL="285750" indent="-285750">
                        <a:buFont typeface="Arial" pitchFamily="34" charset="0"/>
                        <a:buChar char="•"/>
                      </a:pPr>
                      <a:r>
                        <a:rPr lang="ka-GE" sz="1400" dirty="0" smtClean="0"/>
                        <a:t>შეზღუდული შესაძლებლობის მქონე პირები</a:t>
                      </a:r>
                      <a:endParaRPr lang="en-US" sz="1400" dirty="0"/>
                    </a:p>
                  </a:txBody>
                  <a:tcPr/>
                </a:tc>
                <a:extLst>
                  <a:ext uri="{0D108BD9-81ED-4DB2-BD59-A6C34878D82A}">
                    <a16:rowId xmlns:a16="http://schemas.microsoft.com/office/drawing/2014/main" val="10002"/>
                  </a:ext>
                </a:extLst>
              </a:tr>
              <a:tr h="315758">
                <a:tc>
                  <a:txBody>
                    <a:bodyPr/>
                    <a:lstStyle/>
                    <a:p>
                      <a:pPr marL="285750" indent="-285750">
                        <a:buFont typeface="Arial" pitchFamily="34" charset="0"/>
                        <a:buChar char="•"/>
                      </a:pPr>
                      <a:r>
                        <a:rPr lang="ka-GE" sz="1400" dirty="0" smtClean="0"/>
                        <a:t>იძულებით გადაადგილებული პირები − დევნილები</a:t>
                      </a:r>
                      <a:endParaRPr lang="en-US" sz="1400" dirty="0"/>
                    </a:p>
                  </a:txBody>
                  <a:tcPr/>
                </a:tc>
                <a:extLst>
                  <a:ext uri="{0D108BD9-81ED-4DB2-BD59-A6C34878D82A}">
                    <a16:rowId xmlns:a16="http://schemas.microsoft.com/office/drawing/2014/main" val="10003"/>
                  </a:ext>
                </a:extLst>
              </a:tr>
              <a:tr h="315758">
                <a:tc>
                  <a:txBody>
                    <a:bodyPr/>
                    <a:lstStyle/>
                    <a:p>
                      <a:pPr marL="285750" indent="-285750">
                        <a:buFont typeface="Arial" pitchFamily="34" charset="0"/>
                        <a:buChar char="•"/>
                      </a:pPr>
                      <a:r>
                        <a:rPr lang="ka-GE" sz="1400" dirty="0" smtClean="0"/>
                        <a:t>სოციალურად დაუცველი პირები</a:t>
                      </a:r>
                      <a:endParaRPr lang="en-US" sz="1400" dirty="0"/>
                    </a:p>
                  </a:txBody>
                  <a:tcPr/>
                </a:tc>
                <a:extLst>
                  <a:ext uri="{0D108BD9-81ED-4DB2-BD59-A6C34878D82A}">
                    <a16:rowId xmlns:a16="http://schemas.microsoft.com/office/drawing/2014/main" val="10004"/>
                  </a:ext>
                </a:extLst>
              </a:tr>
              <a:tr h="536789">
                <a:tc>
                  <a:txBody>
                    <a:bodyPr/>
                    <a:lstStyle/>
                    <a:p>
                      <a:pPr marL="285750" indent="-285750">
                        <a:buFont typeface="Arial" pitchFamily="34" charset="0"/>
                        <a:buChar char="•"/>
                      </a:pPr>
                      <a:r>
                        <a:rPr lang="ka-GE" sz="1400" dirty="0" smtClean="0"/>
                        <a:t>დაბრუნებული მიგრანტები, რომელთა დაბრუნებიდანაც არ არის გასული 1 წელზე მეტი</a:t>
                      </a:r>
                      <a:endParaRPr lang="en-US" sz="1400" dirty="0"/>
                    </a:p>
                  </a:txBody>
                  <a:tcPr/>
                </a:tc>
                <a:extLst>
                  <a:ext uri="{0D108BD9-81ED-4DB2-BD59-A6C34878D82A}">
                    <a16:rowId xmlns:a16="http://schemas.microsoft.com/office/drawing/2014/main" val="10005"/>
                  </a:ext>
                </a:extLst>
              </a:tr>
              <a:tr h="609093">
                <a:tc>
                  <a:txBody>
                    <a:bodyPr/>
                    <a:lstStyle/>
                    <a:p>
                      <a:pPr marL="285750" indent="-285750">
                        <a:buFont typeface="Arial" pitchFamily="34" charset="0"/>
                        <a:buChar char="•"/>
                      </a:pPr>
                      <a:r>
                        <a:rPr lang="ka-GE" sz="1400" dirty="0" smtClean="0"/>
                        <a:t>პენიტენციური დაწესებულებებიდან გათავისუფლებული ყოფილ პატიმართა რეაბილიტაციისა და რესოციალიზაციის პროგრამაში ჩართული პირები</a:t>
                      </a:r>
                      <a:endParaRPr lang="en-US" sz="1400" dirty="0"/>
                    </a:p>
                  </a:txBody>
                  <a:tcPr/>
                </a:tc>
                <a:extLst>
                  <a:ext uri="{0D108BD9-81ED-4DB2-BD59-A6C34878D82A}">
                    <a16:rowId xmlns:a16="http://schemas.microsoft.com/office/drawing/2014/main" val="10006"/>
                  </a:ext>
                </a:extLst>
              </a:tr>
              <a:tr h="315758">
                <a:tc>
                  <a:txBody>
                    <a:bodyPr/>
                    <a:lstStyle/>
                    <a:p>
                      <a:pPr marL="285750" indent="-285750">
                        <a:buFont typeface="Arial" pitchFamily="34" charset="0"/>
                        <a:buChar char="•"/>
                      </a:pPr>
                      <a:r>
                        <a:rPr lang="ka-GE" sz="1400" dirty="0" smtClean="0"/>
                        <a:t>პრობაციონერები</a:t>
                      </a:r>
                      <a:endParaRPr lang="en-US" sz="1400" dirty="0"/>
                    </a:p>
                  </a:txBody>
                  <a:tcPr/>
                </a:tc>
                <a:extLst>
                  <a:ext uri="{0D108BD9-81ED-4DB2-BD59-A6C34878D82A}">
                    <a16:rowId xmlns:a16="http://schemas.microsoft.com/office/drawing/2014/main" val="10007"/>
                  </a:ext>
                </a:extLst>
              </a:tr>
              <a:tr h="536789">
                <a:tc>
                  <a:txBody>
                    <a:bodyPr/>
                    <a:lstStyle/>
                    <a:p>
                      <a:pPr marL="285750" indent="-285750">
                        <a:buFont typeface="Arial" pitchFamily="34" charset="0"/>
                        <a:buChar char="•"/>
                      </a:pPr>
                      <a:r>
                        <a:rPr lang="ka-GE" sz="1400" dirty="0" smtClean="0"/>
                        <a:t>სახელმწიფო ზრუნვის ქვეშ მყოფი 16-დან 18 წლამდე ასაკის პირები და ასევე სახელმწიფო ზრუნვიდან გამოსული პირები</a:t>
                      </a:r>
                      <a:endParaRPr lang="en-US" sz="1400" dirty="0"/>
                    </a:p>
                  </a:txBody>
                  <a:tcPr/>
                </a:tc>
                <a:extLst>
                  <a:ext uri="{0D108BD9-81ED-4DB2-BD59-A6C34878D82A}">
                    <a16:rowId xmlns:a16="http://schemas.microsoft.com/office/drawing/2014/main" val="10008"/>
                  </a:ext>
                </a:extLst>
              </a:tr>
              <a:tr h="315758">
                <a:tc>
                  <a:txBody>
                    <a:bodyPr/>
                    <a:lstStyle/>
                    <a:p>
                      <a:pPr marL="285750" indent="-285750">
                        <a:buFont typeface="Arial" pitchFamily="34" charset="0"/>
                        <a:buChar char="•"/>
                      </a:pPr>
                      <a:r>
                        <a:rPr lang="ka-GE" sz="1400" dirty="0" smtClean="0"/>
                        <a:t>ომისა და სამხედრო ძალების ვეტერანები</a:t>
                      </a:r>
                      <a:endParaRPr lang="en-US" sz="1400" dirty="0"/>
                    </a:p>
                  </a:txBody>
                  <a:tcPr/>
                </a:tc>
                <a:extLst>
                  <a:ext uri="{0D108BD9-81ED-4DB2-BD59-A6C34878D82A}">
                    <a16:rowId xmlns:a16="http://schemas.microsoft.com/office/drawing/2014/main" val="10009"/>
                  </a:ext>
                </a:extLst>
              </a:tr>
              <a:tr h="315758">
                <a:tc>
                  <a:txBody>
                    <a:bodyPr/>
                    <a:lstStyle/>
                    <a:p>
                      <a:pPr marL="285750" indent="-285750">
                        <a:buFont typeface="Arial" pitchFamily="34" charset="0"/>
                        <a:buChar char="•"/>
                      </a:pPr>
                      <a:r>
                        <a:rPr lang="ka-GE" sz="1400" b="1" dirty="0" smtClean="0">
                          <a:solidFill>
                            <a:srgbClr val="FF0000"/>
                          </a:solidFill>
                        </a:rPr>
                        <a:t>ქალები</a:t>
                      </a:r>
                      <a:endParaRPr lang="en-US" sz="1400" b="1" dirty="0">
                        <a:solidFill>
                          <a:srgbClr val="FF0000"/>
                        </a:solidFill>
                      </a:endParaRPr>
                    </a:p>
                  </a:txBody>
                  <a:tcPr/>
                </a:tc>
                <a:extLst>
                  <a:ext uri="{0D108BD9-81ED-4DB2-BD59-A6C34878D82A}">
                    <a16:rowId xmlns:a16="http://schemas.microsoft.com/office/drawing/2014/main" val="10010"/>
                  </a:ext>
                </a:extLst>
              </a:tr>
              <a:tr h="315758">
                <a:tc>
                  <a:txBody>
                    <a:bodyPr/>
                    <a:lstStyle/>
                    <a:p>
                      <a:pPr marL="285750" indent="-285750">
                        <a:buFont typeface="Arial" pitchFamily="34" charset="0"/>
                        <a:buChar char="•"/>
                      </a:pPr>
                      <a:r>
                        <a:rPr lang="ka-GE" sz="1400" dirty="0" smtClean="0"/>
                        <a:t>ლტოლვილის ან ჰუმანიტარული სტატუსის მქონე პირები</a:t>
                      </a:r>
                      <a:endParaRPr lang="en-US" sz="1400" dirty="0"/>
                    </a:p>
                  </a:txBody>
                  <a:tcPr/>
                </a:tc>
                <a:extLst>
                  <a:ext uri="{0D108BD9-81ED-4DB2-BD59-A6C34878D82A}">
                    <a16:rowId xmlns:a16="http://schemas.microsoft.com/office/drawing/2014/main" val="10011"/>
                  </a:ext>
                </a:extLst>
              </a:tr>
              <a:tr h="409979">
                <a:tc>
                  <a:txBody>
                    <a:bodyPr/>
                    <a:lstStyle/>
                    <a:p>
                      <a:pPr marL="285750" indent="-285750">
                        <a:buFont typeface="Arial" pitchFamily="34" charset="0"/>
                        <a:buChar char="•"/>
                      </a:pPr>
                      <a:r>
                        <a:rPr lang="ka-GE" sz="1400" dirty="0" smtClean="0"/>
                        <a:t>საქართველოს ოკუპირებულ ტერიტორიებზე ლეგიტიმურად მცხოვრები პირები</a:t>
                      </a:r>
                      <a:endParaRPr lang="en-US" sz="1400" dirty="0"/>
                    </a:p>
                  </a:txBody>
                  <a:tcPr/>
                </a:tc>
                <a:extLst>
                  <a:ext uri="{0D108BD9-81ED-4DB2-BD59-A6C34878D82A}">
                    <a16:rowId xmlns:a16="http://schemas.microsoft.com/office/drawing/2014/main" val="10012"/>
                  </a:ext>
                </a:extLst>
              </a:tr>
              <a:tr h="315758">
                <a:tc>
                  <a:txBody>
                    <a:bodyPr/>
                    <a:lstStyle/>
                    <a:p>
                      <a:pPr marL="285750" indent="-285750">
                        <a:buFont typeface="Arial" pitchFamily="34" charset="0"/>
                        <a:buChar char="•"/>
                      </a:pPr>
                      <a:r>
                        <a:rPr lang="ka-GE" sz="1400" dirty="0" smtClean="0"/>
                        <a:t>ეთნიკური უმცირესობები</a:t>
                      </a:r>
                      <a:endParaRPr lang="en-US" sz="1400" dirty="0"/>
                    </a:p>
                  </a:txBody>
                  <a:tcPr/>
                </a:tc>
                <a:extLst>
                  <a:ext uri="{0D108BD9-81ED-4DB2-BD59-A6C34878D82A}">
                    <a16:rowId xmlns:a16="http://schemas.microsoft.com/office/drawing/2014/main" val="10013"/>
                  </a:ext>
                </a:extLst>
              </a:tr>
              <a:tr h="315758">
                <a:tc>
                  <a:txBody>
                    <a:bodyPr/>
                    <a:lstStyle/>
                    <a:p>
                      <a:pPr marL="285750" indent="-285750">
                        <a:buFont typeface="Arial" pitchFamily="34" charset="0"/>
                        <a:buChar char="•"/>
                      </a:pPr>
                      <a:r>
                        <a:rPr lang="ka-GE" sz="1400" dirty="0" smtClean="0"/>
                        <a:t>ოჯახში ძალადობისა და ტრეფიკინგის მსხვერპლი პირები</a:t>
                      </a:r>
                      <a:endParaRPr lang="en-US" sz="1400" dirty="0"/>
                    </a:p>
                  </a:txBody>
                  <a:tcPr/>
                </a:tc>
                <a:extLst>
                  <a:ext uri="{0D108BD9-81ED-4DB2-BD59-A6C34878D82A}">
                    <a16:rowId xmlns:a16="http://schemas.microsoft.com/office/drawing/2014/main" val="10014"/>
                  </a:ext>
                </a:extLst>
              </a:tr>
              <a:tr h="536789">
                <a:tc>
                  <a:txBody>
                    <a:bodyPr/>
                    <a:lstStyle/>
                    <a:p>
                      <a:pPr marL="285750" indent="-285750">
                        <a:buFont typeface="Arial" pitchFamily="34" charset="0"/>
                        <a:buChar char="•"/>
                      </a:pPr>
                      <a:r>
                        <a:rPr lang="ka-GE" sz="1400" dirty="0" smtClean="0"/>
                        <a:t>სამუშაოს მაძიებლები, რომლებსაც გასულ წლებში ამ პროგრამაში მონაწილეობა არ მიუღიათ</a:t>
                      </a:r>
                      <a:endParaRPr lang="en-US" sz="1400" dirty="0"/>
                    </a:p>
                  </a:txBody>
                  <a:tcPr/>
                </a:tc>
                <a:extLst>
                  <a:ext uri="{0D108BD9-81ED-4DB2-BD59-A6C34878D82A}">
                    <a16:rowId xmlns:a16="http://schemas.microsoft.com/office/drawing/2014/main" val="10015"/>
                  </a:ext>
                </a:extLst>
              </a:tr>
            </a:tbl>
          </a:graphicData>
        </a:graphic>
      </p:graphicFrame>
      <p:sp>
        <p:nvSpPr>
          <p:cNvPr id="2" name="Footer Placeholder 1"/>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2594956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a:solidFill>
                  <a:srgbClr val="002060"/>
                </a:solidFill>
              </a:rPr>
              <a:t>პროგრამის შესრულების </a:t>
            </a:r>
            <a:r>
              <a:rPr lang="ka-GE" b="1" dirty="0" smtClean="0">
                <a:solidFill>
                  <a:srgbClr val="002060"/>
                </a:solidFill>
              </a:rPr>
              <a:t>ინდიკატორები</a:t>
            </a:r>
            <a:endParaRPr lang="en-US" dirty="0">
              <a:solidFill>
                <a:srgbClr val="002060"/>
              </a:solidFill>
            </a:endParaRPr>
          </a:p>
        </p:txBody>
      </p:sp>
      <p:sp>
        <p:nvSpPr>
          <p:cNvPr id="3" name="Content Placeholder 2"/>
          <p:cNvSpPr>
            <a:spLocks noGrp="1"/>
          </p:cNvSpPr>
          <p:nvPr>
            <p:ph idx="1"/>
          </p:nvPr>
        </p:nvSpPr>
        <p:spPr>
          <a:xfrm>
            <a:off x="822960" y="1100628"/>
            <a:ext cx="7520940" cy="3699972"/>
          </a:xfrm>
        </p:spPr>
        <p:txBody>
          <a:bodyPr>
            <a:normAutofit/>
          </a:bodyPr>
          <a:lstStyle/>
          <a:p>
            <a:pPr>
              <a:buAutoNum type="arabicPeriod"/>
            </a:pPr>
            <a:r>
              <a:rPr lang="ka-GE" sz="1800" dirty="0" smtClean="0">
                <a:solidFill>
                  <a:srgbClr val="0070C0"/>
                </a:solidFill>
              </a:rPr>
              <a:t>პროგრამის </a:t>
            </a:r>
            <a:r>
              <a:rPr lang="ka-GE" sz="1800" dirty="0">
                <a:solidFill>
                  <a:srgbClr val="0070C0"/>
                </a:solidFill>
              </a:rPr>
              <a:t>ფარგლებში, შრომის ბაზრის მოთხოვნად პროფესიებში პროფესიული მომზადება-გადამზადებითა და ვაკანტურ ან/და პერსპექტიულ სამუშაო ადგილებზე სწავლებით (სტაჟირებით) </a:t>
            </a:r>
            <a:r>
              <a:rPr lang="ka-GE" sz="1800" dirty="0">
                <a:solidFill>
                  <a:srgbClr val="C00000"/>
                </a:solidFill>
              </a:rPr>
              <a:t>მოსარგებლე სამუშაოს მაძიებელთა რაოდენობა</a:t>
            </a:r>
            <a:r>
              <a:rPr lang="ka-GE" sz="1800" dirty="0">
                <a:solidFill>
                  <a:srgbClr val="0070C0"/>
                </a:solidFill>
              </a:rPr>
              <a:t>, მათ შორის, მოწყვლადი ჯგუფებიდან</a:t>
            </a:r>
            <a:r>
              <a:rPr lang="ka-GE" sz="1800" dirty="0" smtClean="0">
                <a:solidFill>
                  <a:srgbClr val="0070C0"/>
                </a:solidFill>
              </a:rPr>
              <a:t>.</a:t>
            </a:r>
          </a:p>
          <a:p>
            <a:pPr>
              <a:buAutoNum type="arabicPeriod"/>
            </a:pPr>
            <a:endParaRPr lang="ka-GE" sz="1800" dirty="0">
              <a:solidFill>
                <a:srgbClr val="0070C0"/>
              </a:solidFill>
            </a:endParaRPr>
          </a:p>
          <a:p>
            <a:r>
              <a:rPr lang="ka-GE" sz="1800" dirty="0">
                <a:solidFill>
                  <a:srgbClr val="0070C0"/>
                </a:solidFill>
              </a:rPr>
              <a:t>2. ვაკანტურ ან/და პერსპექტიულ სამუშაო ადგილებზე სწავლების (სტაჟირების) პროცესში ჩართულ </a:t>
            </a:r>
            <a:r>
              <a:rPr lang="ka-GE" sz="1800" dirty="0">
                <a:solidFill>
                  <a:srgbClr val="C00000"/>
                </a:solidFill>
              </a:rPr>
              <a:t>დამსაქმებელთა რაოდენობა</a:t>
            </a:r>
            <a:r>
              <a:rPr lang="ka-GE" sz="1800" dirty="0" smtClean="0">
                <a:solidFill>
                  <a:srgbClr val="0070C0"/>
                </a:solidFill>
              </a:rPr>
              <a:t>.</a:t>
            </a:r>
          </a:p>
          <a:p>
            <a:endParaRPr lang="ka-GE" sz="1800" dirty="0">
              <a:solidFill>
                <a:srgbClr val="0070C0"/>
              </a:solidFill>
            </a:endParaRPr>
          </a:p>
          <a:p>
            <a:r>
              <a:rPr lang="ka-GE" sz="1800" dirty="0">
                <a:solidFill>
                  <a:srgbClr val="0070C0"/>
                </a:solidFill>
              </a:rPr>
              <a:t>3. პროფესიული მომზადება-გადამზადებისა და სტაჟირების შედეგად </a:t>
            </a:r>
            <a:r>
              <a:rPr lang="ka-GE" sz="1800" dirty="0">
                <a:solidFill>
                  <a:srgbClr val="C00000"/>
                </a:solidFill>
              </a:rPr>
              <a:t>დასაქმებულთა რაოდენობა</a:t>
            </a:r>
            <a:r>
              <a:rPr lang="ka-GE" sz="1800" dirty="0">
                <a:solidFill>
                  <a:srgbClr val="0070C0"/>
                </a:solidFill>
              </a:rPr>
              <a:t>, მათ შორის, მოწყვლადი ჯგუფებიდან</a:t>
            </a:r>
            <a:r>
              <a:rPr lang="ka-GE" sz="1800" dirty="0" smtClean="0">
                <a:solidFill>
                  <a:srgbClr val="0070C0"/>
                </a:solidFill>
              </a:rPr>
              <a:t>.</a:t>
            </a:r>
            <a:endParaRPr lang="ka-GE" sz="1800" dirty="0">
              <a:solidFill>
                <a:srgbClr val="0070C0"/>
              </a:solidFill>
            </a:endParaRPr>
          </a:p>
        </p:txBody>
      </p:sp>
      <p:sp>
        <p:nvSpPr>
          <p:cNvPr id="4" name="Footer Placeholder 3"/>
          <p:cNvSpPr>
            <a:spLocks noGrp="1"/>
          </p:cNvSpPr>
          <p:nvPr>
            <p:ph type="ftr" sz="quarter" idx="11"/>
          </p:nvPr>
        </p:nvSpPr>
        <p:spPr/>
        <p:txBody>
          <a:bodyPr/>
          <a:lstStyle/>
          <a:p>
            <a:r>
              <a:rPr lang="ka-GE" dirty="0" smtClean="0"/>
              <a:t>ჯანდაცვის სამინისტრო</a:t>
            </a:r>
            <a:endParaRPr lang="en-US" dirty="0"/>
          </a:p>
        </p:txBody>
      </p:sp>
    </p:spTree>
    <p:extLst>
      <p:ext uri="{BB962C8B-B14F-4D97-AF65-F5344CB8AC3E}">
        <p14:creationId xmlns:p14="http://schemas.microsoft.com/office/powerpoint/2010/main" val="3173301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smtClean="0">
                <a:solidFill>
                  <a:srgbClr val="147E4E"/>
                </a:solidFill>
              </a:rPr>
              <a:t>სამუშაო პროცესი</a:t>
            </a:r>
            <a:endParaRPr lang="en-US" b="1" dirty="0">
              <a:solidFill>
                <a:srgbClr val="147E4E"/>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87625111"/>
              </p:ext>
            </p:extLst>
          </p:nvPr>
        </p:nvGraphicFramePr>
        <p:xfrm>
          <a:off x="76200" y="1219200"/>
          <a:ext cx="8991599" cy="3460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3352878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smtClean="0">
                <a:solidFill>
                  <a:srgbClr val="C00000"/>
                </a:solidFill>
              </a:rPr>
              <a:t>პრობლემები</a:t>
            </a:r>
            <a:endParaRPr lang="en-US" b="1" dirty="0">
              <a:solidFill>
                <a:srgbClr val="C00000"/>
              </a:solidFill>
            </a:endParaRPr>
          </a:p>
        </p:txBody>
      </p:sp>
      <p:sp>
        <p:nvSpPr>
          <p:cNvPr id="3" name="Content Placeholder 2"/>
          <p:cNvSpPr>
            <a:spLocks noGrp="1"/>
          </p:cNvSpPr>
          <p:nvPr>
            <p:ph idx="1"/>
          </p:nvPr>
        </p:nvSpPr>
        <p:spPr>
          <a:xfrm>
            <a:off x="640080" y="1752600"/>
            <a:ext cx="7886700" cy="2514600"/>
          </a:xfrm>
        </p:spPr>
        <p:txBody>
          <a:bodyPr>
            <a:noAutofit/>
          </a:bodyPr>
          <a:lstStyle/>
          <a:p>
            <a:pPr>
              <a:buAutoNum type="arabicPeriod"/>
            </a:pPr>
            <a:r>
              <a:rPr lang="ka-GE" sz="2400" dirty="0" smtClean="0"/>
              <a:t>სტატისტიკური მონაცემების დეფიციტი (ზოგადად)</a:t>
            </a:r>
          </a:p>
          <a:p>
            <a:pPr>
              <a:buAutoNum type="arabicPeriod"/>
            </a:pPr>
            <a:endParaRPr lang="ka-GE" sz="2400" dirty="0"/>
          </a:p>
          <a:p>
            <a:pPr>
              <a:buAutoNum type="arabicPeriod"/>
            </a:pPr>
            <a:endParaRPr lang="ka-GE" sz="2400" dirty="0" smtClean="0"/>
          </a:p>
          <a:p>
            <a:pPr>
              <a:buAutoNum type="arabicPeriod"/>
            </a:pPr>
            <a:r>
              <a:rPr lang="ka-GE" sz="2400" dirty="0" smtClean="0"/>
              <a:t>გენდერულ ჭრილში ინფორმაციის არარსებობა </a:t>
            </a:r>
          </a:p>
          <a:p>
            <a:pPr>
              <a:buAutoNum type="arabicPeriod"/>
            </a:pPr>
            <a:endParaRPr lang="en-US" sz="2400" dirty="0"/>
          </a:p>
        </p:txBody>
      </p:sp>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9192233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solidFill>
                  <a:srgbClr val="FF0000"/>
                </a:solidFill>
              </a:rPr>
              <a:t>გამოვლენილი ხარვეზები</a:t>
            </a:r>
            <a:endParaRPr lang="en-US" dirty="0">
              <a:solidFill>
                <a:srgbClr val="FF0000"/>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ka-GE" sz="2000" dirty="0" smtClean="0">
                <a:solidFill>
                  <a:srgbClr val="002060"/>
                </a:solidFill>
              </a:rPr>
              <a:t>შეზღუდული რეგისტრაციის პერიოდი</a:t>
            </a:r>
          </a:p>
          <a:p>
            <a:pPr>
              <a:buFont typeface="Arial" panose="020B0604020202020204" pitchFamily="34" charset="0"/>
              <a:buChar char="•"/>
            </a:pPr>
            <a:r>
              <a:rPr lang="ka-GE" sz="2000" dirty="0" smtClean="0">
                <a:solidFill>
                  <a:srgbClr val="002060"/>
                </a:solidFill>
              </a:rPr>
              <a:t>წვდომა კომპიუტერსა და ინტერნეტზე (განსაკუთრებით რეგიონებში)</a:t>
            </a:r>
          </a:p>
          <a:p>
            <a:pPr>
              <a:buFont typeface="Arial" panose="020B0604020202020204" pitchFamily="34" charset="0"/>
              <a:buChar char="•"/>
            </a:pPr>
            <a:r>
              <a:rPr lang="ka-GE" sz="2000" dirty="0" smtClean="0">
                <a:solidFill>
                  <a:srgbClr val="002060"/>
                </a:solidFill>
              </a:rPr>
              <a:t>სასწავლო დაწესებულებების უმრავლესობა თავმოყრილია დედაქალაქში</a:t>
            </a:r>
          </a:p>
          <a:p>
            <a:pPr>
              <a:buFont typeface="Arial" panose="020B0604020202020204" pitchFamily="34" charset="0"/>
              <a:buChar char="•"/>
            </a:pPr>
            <a:r>
              <a:rPr lang="ka-GE" sz="2000" dirty="0" smtClean="0">
                <a:solidFill>
                  <a:srgbClr val="002060"/>
                </a:solidFill>
              </a:rPr>
              <a:t>ქალების აქტიურობის მიუხედავად მათი დასაქმების დაბალი მაჩვენებელი</a:t>
            </a:r>
          </a:p>
        </p:txBody>
      </p:sp>
      <p:sp>
        <p:nvSpPr>
          <p:cNvPr id="4" name="Footer Placeholder 3"/>
          <p:cNvSpPr>
            <a:spLocks noGrp="1"/>
          </p:cNvSpPr>
          <p:nvPr>
            <p:ph type="ftr" sz="quarter" idx="11"/>
          </p:nvPr>
        </p:nvSpPr>
        <p:spPr/>
        <p:txBody>
          <a:bodyPr/>
          <a:lstStyle/>
          <a:p>
            <a:r>
              <a:rPr lang="ka-GE" smtClean="0"/>
              <a:t>ჯანდაცვის სამინისტრო</a:t>
            </a:r>
            <a:endParaRPr lang="en-US"/>
          </a:p>
        </p:txBody>
      </p:sp>
    </p:spTree>
    <p:extLst>
      <p:ext uri="{BB962C8B-B14F-4D97-AF65-F5344CB8AC3E}">
        <p14:creationId xmlns:p14="http://schemas.microsoft.com/office/powerpoint/2010/main" val="164502873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168</TotalTime>
  <Words>647</Words>
  <Application>Microsoft Office PowerPoint</Application>
  <PresentationFormat>On-screen Show (4:3)</PresentationFormat>
  <Paragraphs>194</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Franklin Gothic Book</vt:lpstr>
      <vt:lpstr>Franklin Gothic Medium</vt:lpstr>
      <vt:lpstr>Sylfaen</vt:lpstr>
      <vt:lpstr>Times New Roman</vt:lpstr>
      <vt:lpstr>Tunga</vt:lpstr>
      <vt:lpstr>Wingdings</vt:lpstr>
      <vt:lpstr>Angles</vt:lpstr>
      <vt:lpstr>საქართველოს ოკუპირებული ტერიტორიებიდან დევნილთა, შრომის, ჯანმრთელობისა და სოციალური დაცვის სამინისტრო</vt:lpstr>
      <vt:lpstr>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პროგრამა (შრომისა და დასაქმების სისტემის რეფორმების პროგრამა) </vt:lpstr>
      <vt:lpstr>PowerPoint Presentation</vt:lpstr>
      <vt:lpstr>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პროგრამა</vt:lpstr>
      <vt:lpstr>PowerPoint Presentation</vt:lpstr>
      <vt:lpstr>პროგრამის შესრულების ინდიკატორები</vt:lpstr>
      <vt:lpstr>სამუშაო პროცესი</vt:lpstr>
      <vt:lpstr>პრობლემები</vt:lpstr>
      <vt:lpstr>გამოვლენილი ხარვეზები</vt:lpstr>
      <vt:lpstr>PowerPoint Presentation</vt:lpstr>
      <vt:lpstr>PowerPoint Presentation</vt:lpstr>
      <vt:lpstr>PowerPoint Presentation</vt:lpstr>
      <vt:lpstr>რეკომენდაციები</vt:lpstr>
      <vt:lpstr>2019 წლის ბიუჯეტის კანონით „სამუშაოს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პროგრამით გათვალისწინებული ღონისძიებების შედეგების შეფასების ინდიკატორები </vt:lpstr>
      <vt:lpstr>რეკომენდაციები</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Juna Gersamia</dc:creator>
  <cp:lastModifiedBy>Windows User</cp:lastModifiedBy>
  <cp:revision>44</cp:revision>
  <dcterms:created xsi:type="dcterms:W3CDTF">2006-08-16T00:00:00Z</dcterms:created>
  <dcterms:modified xsi:type="dcterms:W3CDTF">2019-02-20T04:52:03Z</dcterms:modified>
</cp:coreProperties>
</file>