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330" r:id="rId2"/>
    <p:sldId id="378" r:id="rId3"/>
    <p:sldId id="366" r:id="rId4"/>
    <p:sldId id="367" r:id="rId5"/>
    <p:sldId id="369" r:id="rId6"/>
    <p:sldId id="333" r:id="rId7"/>
    <p:sldId id="371" r:id="rId8"/>
    <p:sldId id="359" r:id="rId9"/>
    <p:sldId id="370" r:id="rId10"/>
    <p:sldId id="377" r:id="rId11"/>
    <p:sldId id="358" r:id="rId12"/>
    <p:sldId id="362" r:id="rId13"/>
    <p:sldId id="374" r:id="rId14"/>
    <p:sldId id="351" r:id="rId15"/>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27D0D"/>
    <a:srgbClr val="F9FBFD"/>
    <a:srgbClr val="F6F9FC"/>
    <a:srgbClr val="FFFFFF"/>
    <a:srgbClr val="FFFFCC"/>
    <a:srgbClr val="79E395"/>
    <a:srgbClr val="6CB484"/>
    <a:srgbClr val="5CC475"/>
    <a:srgbClr val="D2E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7" autoAdjust="0"/>
    <p:restoredTop sz="99591" autoAdjust="0"/>
  </p:normalViewPr>
  <p:slideViewPr>
    <p:cSldViewPr>
      <p:cViewPr varScale="1">
        <p:scale>
          <a:sx n="115" d="100"/>
          <a:sy n="115" d="100"/>
        </p:scale>
        <p:origin x="18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worldbankgroup-my.sharepoint.com/personal/ipostolovska_worldbank_org/Documents/Georgia/HUES%202017%20changes%20for%20final%20repor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worldbankgroup-my.sharepoint.com/personal/ipostolovska_worldbank_org/Documents/Georgia/HUES%202017%20changes%20for%20final%20report.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worldbankgroup-my.sharepoint.com/personal/athiebaud_worldbank_org/Documents/Georgia/HUES/GeorgiaHUES2017_Ch3_0910201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1399437902120699E-2"/>
          <c:y val="4.07153627073212E-2"/>
          <c:w val="0.60110545414119732"/>
          <c:h val="0.53257775590551204"/>
        </c:manualLayout>
      </c:layout>
      <c:barChart>
        <c:barDir val="col"/>
        <c:grouping val="percentStacked"/>
        <c:varyColors val="0"/>
        <c:ser>
          <c:idx val="0"/>
          <c:order val="0"/>
          <c:tx>
            <c:strRef>
              <c:f>Sheet1!$C$1</c:f>
              <c:strCache>
                <c:ptCount val="1"/>
                <c:pt idx="0">
                  <c:v>Принадлежит государству</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Sheet1!$A$2:$B$6</c:f>
              <c:multiLvlStrCache>
                <c:ptCount val="5"/>
                <c:lvl>
                  <c:pt idx="0">
                    <c:v>Грузия</c:v>
                  </c:pt>
                  <c:pt idx="1">
                    <c:v>Тбилиси</c:v>
                  </c:pt>
                  <c:pt idx="2">
                    <c:v>Кутаисский</c:v>
                  </c:pt>
                  <c:pt idx="3">
                    <c:v>Батуми</c:v>
                  </c:pt>
                  <c:pt idx="4">
                    <c:v>Другие муниципалитеты</c:v>
                  </c:pt>
                </c:lvl>
                <c:lvl>
                  <c:pt idx="0">
                    <c:v>Первая медицинская помощь</c:v>
                  </c:pt>
                </c:lvl>
              </c:multiLvlStrCache>
            </c:multiLvlStrRef>
          </c:cat>
          <c:val>
            <c:numRef>
              <c:f>Sheet1!$C$2:$C$6</c:f>
              <c:numCache>
                <c:formatCode>0.0%</c:formatCode>
                <c:ptCount val="5"/>
                <c:pt idx="0">
                  <c:v>0.13861386138613863</c:v>
                </c:pt>
                <c:pt idx="1">
                  <c:v>0.10576923076923077</c:v>
                </c:pt>
                <c:pt idx="2">
                  <c:v>0.14285714285714285</c:v>
                </c:pt>
                <c:pt idx="3">
                  <c:v>7.6923076923076927E-2</c:v>
                </c:pt>
                <c:pt idx="4">
                  <c:v>0.19230769230769232</c:v>
                </c:pt>
              </c:numCache>
            </c:numRef>
          </c:val>
          <c:extLst>
            <c:ext xmlns:c16="http://schemas.microsoft.com/office/drawing/2014/chart" uri="{C3380CC4-5D6E-409C-BE32-E72D297353CC}">
              <c16:uniqueId val="{00000000-095D-4214-9673-30FF470756D1}"/>
            </c:ext>
          </c:extLst>
        </c:ser>
        <c:ser>
          <c:idx val="1"/>
          <c:order val="1"/>
          <c:tx>
            <c:strRef>
              <c:f>Sheet1!$D$1</c:f>
              <c:strCache>
                <c:ptCount val="1"/>
                <c:pt idx="0">
                  <c:v>Частная коммерческая</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Sheet1!$A$2:$B$6</c:f>
              <c:multiLvlStrCache>
                <c:ptCount val="5"/>
                <c:lvl>
                  <c:pt idx="0">
                    <c:v>Грузия</c:v>
                  </c:pt>
                  <c:pt idx="1">
                    <c:v>Тбилиси</c:v>
                  </c:pt>
                  <c:pt idx="2">
                    <c:v>Кутаисский</c:v>
                  </c:pt>
                  <c:pt idx="3">
                    <c:v>Батуми</c:v>
                  </c:pt>
                  <c:pt idx="4">
                    <c:v>Другие муниципалитеты</c:v>
                  </c:pt>
                </c:lvl>
                <c:lvl>
                  <c:pt idx="0">
                    <c:v>Первая медицинская помощь</c:v>
                  </c:pt>
                </c:lvl>
              </c:multiLvlStrCache>
            </c:multiLvlStrRef>
          </c:cat>
          <c:val>
            <c:numRef>
              <c:f>Sheet1!$D$2:$D$6</c:f>
              <c:numCache>
                <c:formatCode>0.0%</c:formatCode>
                <c:ptCount val="5"/>
                <c:pt idx="0">
                  <c:v>0.86138613861386137</c:v>
                </c:pt>
                <c:pt idx="1">
                  <c:v>0.89423076923076927</c:v>
                </c:pt>
                <c:pt idx="2">
                  <c:v>0.8571428571428571</c:v>
                </c:pt>
                <c:pt idx="3">
                  <c:v>0.92307692307692313</c:v>
                </c:pt>
                <c:pt idx="4">
                  <c:v>0.80769230769230771</c:v>
                </c:pt>
              </c:numCache>
            </c:numRef>
          </c:val>
          <c:extLst>
            <c:ext xmlns:c16="http://schemas.microsoft.com/office/drawing/2014/chart" uri="{C3380CC4-5D6E-409C-BE32-E72D297353CC}">
              <c16:uniqueId val="{00000001-095D-4214-9673-30FF470756D1}"/>
            </c:ext>
          </c:extLst>
        </c:ser>
        <c:dLbls>
          <c:showLegendKey val="0"/>
          <c:showVal val="0"/>
          <c:showCatName val="0"/>
          <c:showSerName val="0"/>
          <c:showPercent val="0"/>
          <c:showBubbleSize val="0"/>
        </c:dLbls>
        <c:gapWidth val="44"/>
        <c:overlap val="100"/>
        <c:axId val="87832832"/>
        <c:axId val="87863296"/>
      </c:barChart>
      <c:catAx>
        <c:axId val="87832832"/>
        <c:scaling>
          <c:orientation val="minMax"/>
        </c:scaling>
        <c:delete val="0"/>
        <c:axPos val="b"/>
        <c:numFmt formatCode="General" sourceLinked="0"/>
        <c:majorTickMark val="out"/>
        <c:minorTickMark val="none"/>
        <c:tickLblPos val="nextTo"/>
        <c:txPr>
          <a:bodyPr/>
          <a:lstStyle/>
          <a:p>
            <a:pPr>
              <a:defRPr sz="1400"/>
            </a:pPr>
            <a:endParaRPr lang="en-US"/>
          </a:p>
        </c:txPr>
        <c:crossAx val="87863296"/>
        <c:crosses val="autoZero"/>
        <c:auto val="1"/>
        <c:lblAlgn val="ctr"/>
        <c:lblOffset val="100"/>
        <c:noMultiLvlLbl val="0"/>
      </c:catAx>
      <c:valAx>
        <c:axId val="87863296"/>
        <c:scaling>
          <c:orientation val="minMax"/>
        </c:scaling>
        <c:delete val="1"/>
        <c:axPos val="l"/>
        <c:numFmt formatCode="0%" sourceLinked="1"/>
        <c:majorTickMark val="out"/>
        <c:minorTickMark val="none"/>
        <c:tickLblPos val="nextTo"/>
        <c:crossAx val="87832832"/>
        <c:crosses val="autoZero"/>
        <c:crossBetween val="between"/>
      </c:valAx>
    </c:plotArea>
    <c:legend>
      <c:legendPos val="r"/>
      <c:layout>
        <c:manualLayout>
          <c:xMode val="edge"/>
          <c:yMode val="edge"/>
          <c:x val="0.65235881217874236"/>
          <c:y val="0.210294617483022"/>
          <c:w val="0.33588705139789432"/>
          <c:h val="0.52310957209742304"/>
        </c:manualLayout>
      </c:layout>
      <c:overlay val="0"/>
      <c:txPr>
        <a:bodyPr/>
        <a:lstStyle/>
        <a:p>
          <a:pPr>
            <a:defRPr sz="1400"/>
          </a:pPr>
          <a:endParaRPr lang="en-US"/>
        </a:p>
      </c:txPr>
    </c:legend>
    <c:plotVisOnly val="1"/>
    <c:dispBlanksAs val="gap"/>
    <c:showDLblsOverMax val="0"/>
  </c:chart>
  <c:spPr>
    <a:ln>
      <a:solidFill>
        <a:schemeClr val="accent1">
          <a:alpha val="78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D23-4126-AAF5-EF2C7087077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D23-4126-AAF5-EF2C7087077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D23-4126-AAF5-EF2C7087077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D23-4126-AAF5-EF2C7087077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D23-4126-AAF5-EF2C7087077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D23-4126-AAF5-EF2C7087077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AD23-4126-AAF5-EF2C7087077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AD23-4126-AAF5-EF2C7087077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AD23-4126-AAF5-EF2C70870776}"/>
              </c:ext>
            </c:extLst>
          </c:dPt>
          <c:dLbls>
            <c:dLbl>
              <c:idx val="0"/>
              <c:layout>
                <c:manualLayout>
                  <c:x val="1.9493177387914201E-2"/>
                  <c:y val="-0.13945578231292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23-4126-AAF5-EF2C70870776}"/>
                </c:ext>
              </c:extLst>
            </c:dLbl>
            <c:dLbl>
              <c:idx val="5"/>
              <c:layout>
                <c:manualLayout>
                  <c:x val="-9.5693779904306206E-2"/>
                  <c:y val="-4.08163265306122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23-4126-AAF5-EF2C70870776}"/>
                </c:ext>
              </c:extLst>
            </c:dLbl>
            <c:dLbl>
              <c:idx val="6"/>
              <c:layout>
                <c:manualLayout>
                  <c:x val="-7.9744816586921896E-2"/>
                  <c:y val="-0.11224489795918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23-4126-AAF5-EF2C70870776}"/>
                </c:ext>
              </c:extLst>
            </c:dLbl>
            <c:dLbl>
              <c:idx val="7"/>
              <c:layout>
                <c:manualLayout>
                  <c:x val="-3.7214247740563498E-2"/>
                  <c:y val="-0.1360544217687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23-4126-AAF5-EF2C70870776}"/>
                </c:ext>
              </c:extLst>
            </c:dLbl>
            <c:dLbl>
              <c:idx val="8"/>
              <c:layout>
                <c:manualLayout>
                  <c:x val="-3.5442140705298601E-3"/>
                  <c:y val="-0.146258503401361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23-4126-AAF5-EF2C70870776}"/>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'[HUES 2017 changes for final report.xlsx]Sheet8'!$A$3:$A$11</c:f>
              <c:strCache>
                <c:ptCount val="9"/>
                <c:pt idx="0">
                  <c:v>Home visit</c:v>
                </c:pt>
                <c:pt idx="1">
                  <c:v>Polyclinic or village ambulatory</c:v>
                </c:pt>
                <c:pt idx="2">
                  <c:v>Hospital (as an outpatient)</c:v>
                </c:pt>
                <c:pt idx="3">
                  <c:v>Hospital (as an inpatient)</c:v>
                </c:pt>
                <c:pt idx="4">
                  <c:v>Dental clinic</c:v>
                </c:pt>
                <c:pt idx="5">
                  <c:v>Diagnostic center</c:v>
                </c:pt>
                <c:pt idx="6">
                  <c:v>Pharmacy</c:v>
                </c:pt>
                <c:pt idx="7">
                  <c:v>Treated by ambulance</c:v>
                </c:pt>
                <c:pt idx="8">
                  <c:v>Other</c:v>
                </c:pt>
              </c:strCache>
            </c:strRef>
          </c:cat>
          <c:val>
            <c:numRef>
              <c:f>'[HUES 2017 changes for final report.xlsx]Sheet8'!$E$3:$E$11</c:f>
              <c:numCache>
                <c:formatCode>0.0%</c:formatCode>
                <c:ptCount val="9"/>
                <c:pt idx="0">
                  <c:v>3.5000000000000003E-2</c:v>
                </c:pt>
                <c:pt idx="1">
                  <c:v>0.372</c:v>
                </c:pt>
                <c:pt idx="2">
                  <c:v>0.31900000000000001</c:v>
                </c:pt>
                <c:pt idx="3">
                  <c:v>8.7999999999999995E-2</c:v>
                </c:pt>
                <c:pt idx="4">
                  <c:v>6.0999999999999999E-2</c:v>
                </c:pt>
                <c:pt idx="5">
                  <c:v>1.9E-2</c:v>
                </c:pt>
                <c:pt idx="6">
                  <c:v>2.1999999999999999E-2</c:v>
                </c:pt>
                <c:pt idx="7">
                  <c:v>0.03</c:v>
                </c:pt>
                <c:pt idx="8">
                  <c:v>5.3999999999999999E-2</c:v>
                </c:pt>
              </c:numCache>
            </c:numRef>
          </c:val>
          <c:extLst>
            <c:ext xmlns:c16="http://schemas.microsoft.com/office/drawing/2014/chart" uri="{C3380CC4-5D6E-409C-BE32-E72D297353CC}">
              <c16:uniqueId val="{00000012-AD23-4126-AAF5-EF2C70870776}"/>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'[HUES 2017 changes for final report.xlsx]Sheet5'!$A$9</c:f>
              <c:strCache>
                <c:ptCount val="1"/>
                <c:pt idx="0">
                  <c:v>Respiratory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report.xlsx]Sheet5'!$B$9:$E$9</c:f>
              <c:numCache>
                <c:formatCode>General</c:formatCode>
                <c:ptCount val="4"/>
                <c:pt idx="0">
                  <c:v>41.3</c:v>
                </c:pt>
                <c:pt idx="1">
                  <c:v>39.9</c:v>
                </c:pt>
                <c:pt idx="2">
                  <c:v>25.3</c:v>
                </c:pt>
                <c:pt idx="3">
                  <c:v>30.4</c:v>
                </c:pt>
              </c:numCache>
            </c:numRef>
          </c:val>
          <c:extLst>
            <c:ext xmlns:c16="http://schemas.microsoft.com/office/drawing/2014/chart" uri="{C3380CC4-5D6E-409C-BE32-E72D297353CC}">
              <c16:uniqueId val="{00000000-DC51-436F-87A0-C6E3C7F4D14F}"/>
            </c:ext>
          </c:extLst>
        </c:ser>
        <c:ser>
          <c:idx val="1"/>
          <c:order val="1"/>
          <c:tx>
            <c:strRef>
              <c:f>'[HUES 2017 changes for final report.xlsx]Sheet5'!$A$10</c:f>
              <c:strCache>
                <c:ptCount val="1"/>
                <c:pt idx="0">
                  <c:v>Cardiovascular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report.xlsx]Sheet5'!$B$10:$E$10</c:f>
              <c:numCache>
                <c:formatCode>General</c:formatCode>
                <c:ptCount val="4"/>
                <c:pt idx="0">
                  <c:v>16.2</c:v>
                </c:pt>
                <c:pt idx="1">
                  <c:v>14.2</c:v>
                </c:pt>
                <c:pt idx="2">
                  <c:v>13.6</c:v>
                </c:pt>
                <c:pt idx="3">
                  <c:v>13.6</c:v>
                </c:pt>
              </c:numCache>
            </c:numRef>
          </c:val>
          <c:extLst>
            <c:ext xmlns:c16="http://schemas.microsoft.com/office/drawing/2014/chart" uri="{C3380CC4-5D6E-409C-BE32-E72D297353CC}">
              <c16:uniqueId val="{00000001-DC51-436F-87A0-C6E3C7F4D14F}"/>
            </c:ext>
          </c:extLst>
        </c:ser>
        <c:ser>
          <c:idx val="2"/>
          <c:order val="2"/>
          <c:tx>
            <c:strRef>
              <c:f>'[HUES 2017 changes for final report.xlsx]Sheet5'!$A$11</c:f>
              <c:strCache>
                <c:ptCount val="1"/>
                <c:pt idx="0">
                  <c:v>Dental Care (Curative)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report.xlsx]Sheet5'!$B$11:$E$11</c:f>
              <c:numCache>
                <c:formatCode>General</c:formatCode>
                <c:ptCount val="4"/>
                <c:pt idx="0">
                  <c:v>7.5</c:v>
                </c:pt>
                <c:pt idx="1">
                  <c:v>6.4</c:v>
                </c:pt>
                <c:pt idx="2">
                  <c:v>8.3000000000000007</c:v>
                </c:pt>
                <c:pt idx="3">
                  <c:v>10.8</c:v>
                </c:pt>
              </c:numCache>
            </c:numRef>
          </c:val>
          <c:extLst>
            <c:ext xmlns:c16="http://schemas.microsoft.com/office/drawing/2014/chart" uri="{C3380CC4-5D6E-409C-BE32-E72D297353CC}">
              <c16:uniqueId val="{00000002-DC51-436F-87A0-C6E3C7F4D14F}"/>
            </c:ext>
          </c:extLst>
        </c:ser>
        <c:ser>
          <c:idx val="3"/>
          <c:order val="3"/>
          <c:tx>
            <c:strRef>
              <c:f>'[HUES 2017 changes for final report.xlsx]Sheet5'!$A$12</c:f>
              <c:strCache>
                <c:ptCount val="1"/>
                <c:pt idx="0">
                  <c:v>Neurological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report.xlsx]Sheet5'!$B$12:$E$12</c:f>
              <c:numCache>
                <c:formatCode>General</c:formatCode>
                <c:ptCount val="4"/>
                <c:pt idx="0">
                  <c:v>4.9000000000000004</c:v>
                </c:pt>
                <c:pt idx="1">
                  <c:v>7.1</c:v>
                </c:pt>
                <c:pt idx="2">
                  <c:v>8.1</c:v>
                </c:pt>
                <c:pt idx="3">
                  <c:v>8.6</c:v>
                </c:pt>
              </c:numCache>
            </c:numRef>
          </c:val>
          <c:extLst>
            <c:ext xmlns:c16="http://schemas.microsoft.com/office/drawing/2014/chart" uri="{C3380CC4-5D6E-409C-BE32-E72D297353CC}">
              <c16:uniqueId val="{00000003-DC51-436F-87A0-C6E3C7F4D14F}"/>
            </c:ext>
          </c:extLst>
        </c:ser>
        <c:ser>
          <c:idx val="4"/>
          <c:order val="4"/>
          <c:tx>
            <c:strRef>
              <c:f>'[HUES 2017 changes for final report.xlsx]Sheet5'!$A$13</c:f>
              <c:strCache>
                <c:ptCount val="1"/>
                <c:pt idx="0">
                  <c:v>Abdominal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'[HUES 2017 changes for final report.xlsx]Sheet5'!$B$8:$E$8</c:f>
              <c:numCache>
                <c:formatCode>General</c:formatCode>
                <c:ptCount val="4"/>
                <c:pt idx="0">
                  <c:v>2007</c:v>
                </c:pt>
                <c:pt idx="1">
                  <c:v>2010</c:v>
                </c:pt>
                <c:pt idx="2">
                  <c:v>2014</c:v>
                </c:pt>
                <c:pt idx="3">
                  <c:v>2017</c:v>
                </c:pt>
              </c:numCache>
            </c:numRef>
          </c:cat>
          <c:val>
            <c:numRef>
              <c:f>'[HUES 2017 changes for final report.xlsx]Sheet5'!$B$13:$E$13</c:f>
              <c:numCache>
                <c:formatCode>General</c:formatCode>
                <c:ptCount val="4"/>
                <c:pt idx="0">
                  <c:v>5.9</c:v>
                </c:pt>
                <c:pt idx="1">
                  <c:v>6.7</c:v>
                </c:pt>
                <c:pt idx="2">
                  <c:v>9.9</c:v>
                </c:pt>
                <c:pt idx="3">
                  <c:v>7.3</c:v>
                </c:pt>
              </c:numCache>
            </c:numRef>
          </c:val>
          <c:extLst>
            <c:ext xmlns:c16="http://schemas.microsoft.com/office/drawing/2014/chart" uri="{C3380CC4-5D6E-409C-BE32-E72D297353CC}">
              <c16:uniqueId val="{00000004-DC51-436F-87A0-C6E3C7F4D14F}"/>
            </c:ext>
          </c:extLst>
        </c:ser>
        <c:dLbls>
          <c:dLblPos val="outEnd"/>
          <c:showLegendKey val="0"/>
          <c:showVal val="1"/>
          <c:showCatName val="0"/>
          <c:showSerName val="0"/>
          <c:showPercent val="0"/>
          <c:showBubbleSize val="0"/>
        </c:dLbls>
        <c:gapWidth val="219"/>
        <c:overlap val="-27"/>
        <c:axId val="87914368"/>
        <c:axId val="87924736"/>
      </c:barChart>
      <c:catAx>
        <c:axId val="879143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HUES Survey Round</a:t>
                </a:r>
              </a:p>
            </c:rich>
          </c:tx>
          <c:layout>
            <c:manualLayout>
              <c:xMode val="edge"/>
              <c:yMode val="edge"/>
              <c:x val="0.6792148697758934"/>
              <c:y val="0.95330634378249879"/>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924736"/>
        <c:crosses val="autoZero"/>
        <c:auto val="1"/>
        <c:lblAlgn val="ctr"/>
        <c:lblOffset val="100"/>
        <c:noMultiLvlLbl val="0"/>
      </c:catAx>
      <c:valAx>
        <c:axId val="87924736"/>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Share of the population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914368"/>
        <c:crosses val="autoZero"/>
        <c:crossBetween val="between"/>
        <c:majorUnit val="10"/>
      </c:valAx>
      <c:spPr>
        <a:noFill/>
        <a:ln>
          <a:noFill/>
        </a:ln>
        <a:effectLst/>
      </c:spPr>
    </c:plotArea>
    <c:legend>
      <c:legendPos val="b"/>
      <c:layout>
        <c:manualLayout>
          <c:xMode val="edge"/>
          <c:yMode val="edge"/>
          <c:x val="5.748233393902686E-2"/>
          <c:y val="0.83538181548061208"/>
          <c:w val="0.76003533212194629"/>
          <c:h val="0.1457502599910860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06552782597096E-2"/>
          <c:y val="3.5874435564320503E-2"/>
          <c:w val="0.90783186529649895"/>
          <c:h val="0.67513080262476599"/>
        </c:manualLayout>
      </c:layout>
      <c:barChart>
        <c:barDir val="col"/>
        <c:grouping val="stacked"/>
        <c:varyColors val="0"/>
        <c:ser>
          <c:idx val="0"/>
          <c:order val="0"/>
          <c:tx>
            <c:strRef>
              <c:f>'t3.2'!$H$4</c:f>
              <c:strCache>
                <c:ptCount val="1"/>
                <c:pt idx="0">
                  <c:v>Recurrent expenditure for chronic conditions</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c:v>
                </c:pt>
                <c:pt idx="1">
                  <c:v>2010</c:v>
                </c:pt>
                <c:pt idx="2">
                  <c:v>2014</c:v>
                </c:pt>
                <c:pt idx="3">
                  <c:v>2017</c:v>
                </c:pt>
              </c:numCache>
            </c:numRef>
          </c:cat>
          <c:val>
            <c:numRef>
              <c:f>'t3.2'!$I$4:$L$4</c:f>
              <c:numCache>
                <c:formatCode>0</c:formatCode>
                <c:ptCount val="4"/>
                <c:pt idx="0">
                  <c:v>74.703999999999994</c:v>
                </c:pt>
                <c:pt idx="1">
                  <c:v>123.38500000000001</c:v>
                </c:pt>
                <c:pt idx="2">
                  <c:v>105.009</c:v>
                </c:pt>
                <c:pt idx="3">
                  <c:v>227.6</c:v>
                </c:pt>
              </c:numCache>
            </c:numRef>
          </c:val>
          <c:extLst>
            <c:ext xmlns:c16="http://schemas.microsoft.com/office/drawing/2014/chart" uri="{C3380CC4-5D6E-409C-BE32-E72D297353CC}">
              <c16:uniqueId val="{00000000-3EF1-4984-918F-7852F8F2C094}"/>
            </c:ext>
          </c:extLst>
        </c:ser>
        <c:ser>
          <c:idx val="1"/>
          <c:order val="1"/>
          <c:tx>
            <c:strRef>
              <c:f>'t3.2'!$H$5</c:f>
              <c:strCache>
                <c:ptCount val="1"/>
                <c:pt idx="0">
                  <c:v>Expenditure for outpatient services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c:v>
                </c:pt>
                <c:pt idx="1">
                  <c:v>2010</c:v>
                </c:pt>
                <c:pt idx="2">
                  <c:v>2014</c:v>
                </c:pt>
                <c:pt idx="3">
                  <c:v>2017</c:v>
                </c:pt>
              </c:numCache>
            </c:numRef>
          </c:cat>
          <c:val>
            <c:numRef>
              <c:f>'t3.2'!$I$5:$L$5</c:f>
              <c:numCache>
                <c:formatCode>0</c:formatCode>
                <c:ptCount val="4"/>
                <c:pt idx="0">
                  <c:v>103.578</c:v>
                </c:pt>
                <c:pt idx="1">
                  <c:v>135.12899999999999</c:v>
                </c:pt>
                <c:pt idx="2">
                  <c:v>96.926000000000002</c:v>
                </c:pt>
                <c:pt idx="3">
                  <c:v>144.9</c:v>
                </c:pt>
              </c:numCache>
            </c:numRef>
          </c:val>
          <c:extLst>
            <c:ext xmlns:c16="http://schemas.microsoft.com/office/drawing/2014/chart" uri="{C3380CC4-5D6E-409C-BE32-E72D297353CC}">
              <c16:uniqueId val="{00000001-3EF1-4984-918F-7852F8F2C094}"/>
            </c:ext>
          </c:extLst>
        </c:ser>
        <c:ser>
          <c:idx val="2"/>
          <c:order val="2"/>
          <c:tx>
            <c:strRef>
              <c:f>'t3.2'!$H$6</c:f>
              <c:strCache>
                <c:ptCount val="1"/>
                <c:pt idx="0">
                  <c:v>Expenditure for inpatient services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c:v>
                </c:pt>
                <c:pt idx="1">
                  <c:v>2010</c:v>
                </c:pt>
                <c:pt idx="2">
                  <c:v>2014</c:v>
                </c:pt>
                <c:pt idx="3">
                  <c:v>2017</c:v>
                </c:pt>
              </c:numCache>
            </c:numRef>
          </c:cat>
          <c:val>
            <c:numRef>
              <c:f>'t3.2'!$I$6:$L$6</c:f>
              <c:numCache>
                <c:formatCode>0</c:formatCode>
                <c:ptCount val="4"/>
                <c:pt idx="0">
                  <c:v>22.928000000000001</c:v>
                </c:pt>
                <c:pt idx="1">
                  <c:v>48.201999999999998</c:v>
                </c:pt>
                <c:pt idx="2">
                  <c:v>28.658999999999999</c:v>
                </c:pt>
                <c:pt idx="3">
                  <c:v>69.099999999999994</c:v>
                </c:pt>
              </c:numCache>
            </c:numRef>
          </c:val>
          <c:extLst>
            <c:ext xmlns:c16="http://schemas.microsoft.com/office/drawing/2014/chart" uri="{C3380CC4-5D6E-409C-BE32-E72D297353CC}">
              <c16:uniqueId val="{00000002-3EF1-4984-918F-7852F8F2C094}"/>
            </c:ext>
          </c:extLst>
        </c:ser>
        <c:ser>
          <c:idx val="3"/>
          <c:order val="3"/>
          <c:tx>
            <c:strRef>
              <c:f>'t3.2'!$H$7</c:f>
              <c:strCache>
                <c:ptCount val="1"/>
                <c:pt idx="0">
                  <c:v>Expenditure for self-treatment</c:v>
                </c:pt>
              </c:strCache>
            </c:strRef>
          </c:tx>
          <c:spPr>
            <a:solidFill>
              <a:schemeClr val="accent4"/>
            </a:solidFill>
            <a:ln>
              <a:solidFill>
                <a:srgbClr val="7030A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't3.2'!$I$3:$L$3</c:f>
              <c:numCache>
                <c:formatCode>General</c:formatCode>
                <c:ptCount val="4"/>
                <c:pt idx="0">
                  <c:v>2007</c:v>
                </c:pt>
                <c:pt idx="1">
                  <c:v>2010</c:v>
                </c:pt>
                <c:pt idx="2">
                  <c:v>2014</c:v>
                </c:pt>
                <c:pt idx="3">
                  <c:v>2017</c:v>
                </c:pt>
              </c:numCache>
            </c:numRef>
          </c:cat>
          <c:val>
            <c:numRef>
              <c:f>'t3.2'!$I$7:$L$7</c:f>
              <c:numCache>
                <c:formatCode>0</c:formatCode>
                <c:ptCount val="4"/>
                <c:pt idx="0">
                  <c:v>11.03</c:v>
                </c:pt>
                <c:pt idx="1">
                  <c:v>12.465999999999999</c:v>
                </c:pt>
                <c:pt idx="2">
                  <c:v>7.6189999999999847</c:v>
                </c:pt>
                <c:pt idx="3">
                  <c:v>6.9</c:v>
                </c:pt>
              </c:numCache>
            </c:numRef>
          </c:val>
          <c:extLst>
            <c:ext xmlns:c16="http://schemas.microsoft.com/office/drawing/2014/chart" uri="{C3380CC4-5D6E-409C-BE32-E72D297353CC}">
              <c16:uniqueId val="{00000003-3EF1-4984-918F-7852F8F2C094}"/>
            </c:ext>
          </c:extLst>
        </c:ser>
        <c:dLbls>
          <c:dLblPos val="ctr"/>
          <c:showLegendKey val="0"/>
          <c:showVal val="1"/>
          <c:showCatName val="0"/>
          <c:showSerName val="0"/>
          <c:showPercent val="0"/>
          <c:showBubbleSize val="0"/>
        </c:dLbls>
        <c:gapWidth val="150"/>
        <c:overlap val="100"/>
        <c:axId val="86192128"/>
        <c:axId val="86193664"/>
      </c:barChart>
      <c:catAx>
        <c:axId val="8619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93664"/>
        <c:crosses val="autoZero"/>
        <c:auto val="1"/>
        <c:lblAlgn val="ctr"/>
        <c:lblOffset val="100"/>
        <c:noMultiLvlLbl val="0"/>
      </c:catAx>
      <c:valAx>
        <c:axId val="861936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Out-of-pocket</a:t>
                </a:r>
                <a:r>
                  <a:rPr lang="en-US" baseline="0"/>
                  <a:t> spending (GEL)</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92128"/>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solidFill>
                  <a:schemeClr val="tx1">
                    <a:lumMod val="65000"/>
                    <a:lumOff val="35000"/>
                  </a:schemeClr>
                </a:solidFill>
                <a:effectLst>
                  <a:reflection stA="45000" endPos="12000" dist="50800" dir="5400000" sy="-100000" algn="bl" rotWithShape="0"/>
                </a:effectLst>
                <a:latin typeface="+mn-lt"/>
                <a:ea typeface="+mn-ea"/>
                <a:cs typeface="+mn-cs"/>
              </a:defRPr>
            </a:pPr>
            <a:endParaRPr lang="en-US"/>
          </a:p>
        </c:txPr>
      </c:legendEntry>
      <c:layout>
        <c:manualLayout>
          <c:xMode val="edge"/>
          <c:yMode val="edge"/>
          <c:x val="0"/>
          <c:y val="0.812235029485049"/>
          <c:w val="0.98196939365630198"/>
          <c:h val="0.1765445943570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208" cy="47100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5178" y="1"/>
            <a:ext cx="2971208" cy="47100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27-May-19</a:t>
            </a:fld>
            <a:endParaRPr lang="en-US"/>
          </a:p>
        </p:txBody>
      </p:sp>
      <p:sp>
        <p:nvSpPr>
          <p:cNvPr id="4" name="Footer Placeholder 3"/>
          <p:cNvSpPr>
            <a:spLocks noGrp="1"/>
          </p:cNvSpPr>
          <p:nvPr>
            <p:ph type="ftr" sz="quarter" idx="2"/>
          </p:nvPr>
        </p:nvSpPr>
        <p:spPr>
          <a:xfrm>
            <a:off x="1" y="8946117"/>
            <a:ext cx="2971208" cy="47100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5178" y="8946117"/>
            <a:ext cx="2971208" cy="47100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208" cy="47100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5178" y="1"/>
            <a:ext cx="2971208" cy="47100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27-May-19</a:t>
            </a:fld>
            <a:endParaRPr lang="en-US"/>
          </a:p>
        </p:txBody>
      </p:sp>
      <p:sp>
        <p:nvSpPr>
          <p:cNvPr id="4" name="Slide Image Placeholder 3"/>
          <p:cNvSpPr>
            <a:spLocks noGrp="1" noRot="1" noChangeAspect="1"/>
          </p:cNvSpPr>
          <p:nvPr>
            <p:ph type="sldImg" idx="2"/>
          </p:nvPr>
        </p:nvSpPr>
        <p:spPr>
          <a:xfrm>
            <a:off x="1073150" y="704850"/>
            <a:ext cx="4711700" cy="3533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6287" y="4473817"/>
            <a:ext cx="5485430" cy="42390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46117"/>
            <a:ext cx="2971208" cy="47100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5178" y="8946117"/>
            <a:ext cx="2971208" cy="47100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200" dirty="0" smtClean="0">
                <a:solidFill>
                  <a:schemeClr val="tx2"/>
                </a:solidFill>
              </a:rPr>
              <a:t>Georgian WAAW took place from 13 to17 of November and conducted activities across the country </a:t>
            </a:r>
          </a:p>
          <a:p>
            <a:pPr>
              <a:buFont typeface="Wingdings" panose="05000000000000000000" pitchFamily="2" charset="2"/>
              <a:buChar char="v"/>
            </a:pPr>
            <a:r>
              <a:rPr lang="en-US" sz="1200" dirty="0" smtClean="0">
                <a:solidFill>
                  <a:schemeClr val="tx2"/>
                </a:solidFill>
              </a:rPr>
              <a:t>World Antibiotic Awareness Week 2017 aims to increase awareness of global antibiotic resistance and to encourage best practices among the general public, health workers and policy makers to avoid the further emergence and spread of antibiotic resistance</a:t>
            </a:r>
          </a:p>
          <a:p>
            <a:pPr>
              <a:buFont typeface="Wingdings" panose="05000000000000000000" pitchFamily="2" charset="2"/>
              <a:buChar char="v"/>
            </a:pPr>
            <a:r>
              <a:rPr lang="en-US" sz="1200" dirty="0" smtClean="0">
                <a:solidFill>
                  <a:schemeClr val="tx2"/>
                </a:solidFill>
              </a:rPr>
              <a:t>NCDC conducted survey among general population in Tbilisi, Kutaisi and Batumi to learn knowledge of general population about antibiotics and their usage by WHO developed questionnaire</a:t>
            </a:r>
          </a:p>
          <a:p>
            <a:pPr>
              <a:buFont typeface="Wingdings" panose="05000000000000000000" pitchFamily="2" charset="2"/>
              <a:buChar char="v"/>
            </a:pPr>
            <a:r>
              <a:rPr lang="en-US" sz="1200" dirty="0" smtClean="0">
                <a:solidFill>
                  <a:schemeClr val="tx2"/>
                </a:solidFill>
              </a:rPr>
              <a:t>Posters, pens and bags with WAAW Logo, information brochures, </a:t>
            </a:r>
            <a:r>
              <a:rPr lang="en-US" sz="1200" dirty="0" err="1" smtClean="0">
                <a:solidFill>
                  <a:schemeClr val="tx2"/>
                </a:solidFill>
              </a:rPr>
              <a:t>PoP</a:t>
            </a:r>
            <a:r>
              <a:rPr lang="en-US" sz="1200" dirty="0" smtClean="0">
                <a:solidFill>
                  <a:schemeClr val="tx2"/>
                </a:solidFill>
              </a:rPr>
              <a:t> Georgia Report was prepared and distributed among the audience. </a:t>
            </a: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13</a:t>
            </a:fld>
            <a:endParaRPr lang="en-US"/>
          </a:p>
        </p:txBody>
      </p:sp>
    </p:spTree>
    <p:extLst>
      <p:ext uri="{BB962C8B-B14F-4D97-AF65-F5344CB8AC3E}">
        <p14:creationId xmlns:p14="http://schemas.microsoft.com/office/powerpoint/2010/main" val="131967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According to the WHO latest available data, the average number of out-patient encounters in the European Region is about </a:t>
            </a:r>
            <a:r>
              <a:rPr lang="ka-GE" sz="1200" kern="1200" dirty="0" smtClean="0">
                <a:solidFill>
                  <a:schemeClr val="tx1"/>
                </a:solidFill>
                <a:effectLst/>
                <a:latin typeface="+mn-lt"/>
                <a:ea typeface="+mn-ea"/>
                <a:cs typeface="+mn-cs"/>
              </a:rPr>
              <a:t>7.2</a:t>
            </a:r>
            <a:r>
              <a:rPr lang="en-US" sz="1200" kern="1200" dirty="0" smtClean="0">
                <a:solidFill>
                  <a:schemeClr val="tx1"/>
                </a:solidFill>
                <a:effectLst/>
                <a:latin typeface="+mn-lt"/>
                <a:ea typeface="+mn-ea"/>
                <a:cs typeface="+mn-cs"/>
              </a:rPr>
              <a:t> per capita. In Georgia, last 2 decades, this indicator did not exceed 2.2. In the frame of the UHC program the numbers of out- and in-patient encounters continued to grow due to increased accessibility of healthcare services. In 2017, the number of contacts with out-patient facilities per capita reached 3.5. </a:t>
            </a:r>
            <a:endParaRPr lang="ka-G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139880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According to the survey conducted by the World Bank, WHO and the USAID, the main achievements of the Universal Healthcare Program are: increased accessibility to the medical services; increased utilization of the medical services; reduced financial barriers and increased coverage.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2"/>
                </a:solidFill>
              </a:rPr>
              <a:t>PHC institutions in Georgia in 86% are private and in many situations government meet resistance from private sector regarding new regulations and law enforcement measures</a:t>
            </a:r>
            <a:endParaRPr lang="ka-GE"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4</a:t>
            </a:fld>
            <a:endParaRPr lang="en-US"/>
          </a:p>
        </p:txBody>
      </p:sp>
    </p:spTree>
    <p:extLst>
      <p:ext uri="{BB962C8B-B14F-4D97-AF65-F5344CB8AC3E}">
        <p14:creationId xmlns:p14="http://schemas.microsoft.com/office/powerpoint/2010/main" val="47148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distribution of acute conditions has not changed substantially since 2014. Respiratory diseases are the most common acute illness, with 30.4 percent of the population reporting occurrence of respiratory disease in 2017</a:t>
            </a:r>
            <a:r>
              <a:rPr lang="en-US" dirty="0" smtClean="0">
                <a:effectLst/>
              </a:rPr>
              <a:t> </a:t>
            </a:r>
            <a:r>
              <a:rPr lang="ka-GE" dirty="0" smtClean="0">
                <a:effectLst/>
              </a:rPr>
              <a:t>.</a:t>
            </a:r>
          </a:p>
          <a:p>
            <a:endParaRPr lang="ka-GE"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Another possible explanation for the high consumption in 2017 is failure to adequately account for exports of locally produced products. The reported high levels of consumption of medicines in the sulphonamide and trimethoprim group lends some support for this explanation. Estimates of consumption of J01E </a:t>
            </a:r>
            <a:r>
              <a:rPr lang="en-GB" sz="1200" kern="1200" dirty="0" err="1" smtClean="0">
                <a:solidFill>
                  <a:schemeClr val="tx1"/>
                </a:solidFill>
                <a:effectLst/>
                <a:latin typeface="+mn-lt"/>
                <a:ea typeface="+mn-ea"/>
                <a:cs typeface="+mn-cs"/>
              </a:rPr>
              <a:t>antibacterials</a:t>
            </a:r>
            <a:r>
              <a:rPr lang="en-GB" sz="1200" kern="1200" dirty="0" smtClean="0">
                <a:solidFill>
                  <a:schemeClr val="tx1"/>
                </a:solidFill>
                <a:effectLst/>
                <a:latin typeface="+mn-lt"/>
                <a:ea typeface="+mn-ea"/>
                <a:cs typeface="+mn-cs"/>
              </a:rPr>
              <a:t> increased from 0.3 DID in 2014 to 6.7 DID, 9.8 DID and 6.8 DID in the following years 2015-2017 (Table 9.1). The agent trimethoprim was most consumed oral antibacterial in 2017 (Table 9.4), with 6.74 DID and representing 27.5% of total oral consumption. Given that trimethoprim is used primarily to treat urinary tract infections, this level of local consumption of trimethoprim seems improbable.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5</a:t>
            </a:fld>
            <a:endParaRPr lang="en-US"/>
          </a:p>
        </p:txBody>
      </p:sp>
    </p:spTree>
    <p:extLst>
      <p:ext uri="{BB962C8B-B14F-4D97-AF65-F5344CB8AC3E}">
        <p14:creationId xmlns:p14="http://schemas.microsoft.com/office/powerpoint/2010/main" val="183909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ka-GE" dirty="0" smtClean="0">
                <a:solidFill>
                  <a:schemeClr val="tx2"/>
                </a:solidFill>
              </a:rPr>
              <a:t>During the realization of medicines subjected to millions of rec</a:t>
            </a:r>
            <a:r>
              <a:rPr lang="en-US" dirty="0" err="1" smtClean="0">
                <a:solidFill>
                  <a:schemeClr val="tx2"/>
                </a:solidFill>
              </a:rPr>
              <a:t>ipes</a:t>
            </a:r>
            <a:r>
              <a:rPr lang="ka-GE" dirty="0" smtClean="0">
                <a:solidFill>
                  <a:schemeClr val="tx2"/>
                </a:solidFill>
              </a:rPr>
              <a:t>, a strong leverage of supervision is electronic health</a:t>
            </a:r>
            <a:r>
              <a:rPr lang="en-US" dirty="0" smtClean="0">
                <a:solidFill>
                  <a:schemeClr val="tx2"/>
                </a:solidFill>
              </a:rPr>
              <a:t>, which:</a:t>
            </a:r>
          </a:p>
          <a:p>
            <a:pPr marL="0" indent="0">
              <a:buNone/>
            </a:pPr>
            <a:endParaRPr lang="en-US" b="0" dirty="0" smtClean="0">
              <a:solidFill>
                <a:schemeClr val="tx2"/>
              </a:solidFill>
            </a:endParaRPr>
          </a:p>
          <a:p>
            <a:r>
              <a:rPr lang="en-US" b="0" dirty="0" smtClean="0">
                <a:solidFill>
                  <a:schemeClr val="tx2"/>
                </a:solidFill>
              </a:rPr>
              <a:t>F</a:t>
            </a:r>
            <a:r>
              <a:rPr lang="ka-GE" b="0" dirty="0" smtClean="0">
                <a:solidFill>
                  <a:schemeClr val="tx2"/>
                </a:solidFill>
              </a:rPr>
              <a:t>acilitate/simplify the procedure for preserving the prescriptions of the medical and pharmaceutical sector, saves time, minimizes the risks of access to technical errors in the subscription, thus raising their motivation to avoid the use of the recipe</a:t>
            </a:r>
            <a:endParaRPr lang="en-US" b="0" dirty="0" smtClean="0">
              <a:solidFill>
                <a:schemeClr val="tx2"/>
              </a:solidFill>
            </a:endParaRPr>
          </a:p>
          <a:p>
            <a:endParaRPr lang="en-US" b="0" dirty="0" smtClean="0">
              <a:solidFill>
                <a:schemeClr val="tx2"/>
              </a:solidFill>
            </a:endParaRPr>
          </a:p>
          <a:p>
            <a:r>
              <a:rPr lang="ka-GE" b="0" dirty="0" smtClean="0">
                <a:solidFill>
                  <a:schemeClr val="tx2"/>
                </a:solidFill>
              </a:rPr>
              <a:t>Reduces the cost of the paperwork for the holders of medical institutions and saving time, increases the bandwidth - reduce patient queues</a:t>
            </a:r>
            <a:endParaRPr lang="en-US" b="0" dirty="0" smtClean="0">
              <a:solidFill>
                <a:schemeClr val="tx2"/>
              </a:solidFill>
            </a:endParaRPr>
          </a:p>
          <a:p>
            <a:endParaRPr lang="en-US" b="0" dirty="0" smtClean="0">
              <a:solidFill>
                <a:schemeClr val="tx2"/>
              </a:solidFill>
            </a:endParaRPr>
          </a:p>
          <a:p>
            <a:r>
              <a:rPr lang="ka-GE" b="0" dirty="0" smtClean="0">
                <a:solidFill>
                  <a:schemeClr val="tx2"/>
                </a:solidFill>
              </a:rPr>
              <a:t>The electronic recipe is comfortable for the patient with chronic illness and causes its satisfaction, it may not be necessary to visit a physician to continue his/her recipe, which saves his time and financial resources</a:t>
            </a:r>
            <a:endParaRPr lang="en-US" b="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203226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ka-GE" dirty="0" smtClean="0">
                <a:solidFill>
                  <a:srgbClr val="FF0000"/>
                </a:solidFill>
              </a:rPr>
              <a:t>S</a:t>
            </a:r>
            <a:r>
              <a:rPr lang="en-US" dirty="0" err="1" smtClean="0">
                <a:solidFill>
                  <a:srgbClr val="FF0000"/>
                </a:solidFill>
              </a:rPr>
              <a:t>ituational</a:t>
            </a:r>
            <a:r>
              <a:rPr lang="en-US" dirty="0" smtClean="0">
                <a:solidFill>
                  <a:srgbClr val="FF0000"/>
                </a:solidFill>
              </a:rPr>
              <a:t> analysis</a:t>
            </a:r>
            <a:r>
              <a:rPr lang="ka-GE" dirty="0" smtClean="0">
                <a:solidFill>
                  <a:srgbClr val="FF0000"/>
                </a:solidFill>
              </a:rPr>
              <a:t> and c</a:t>
            </a:r>
            <a:r>
              <a:rPr lang="en-US" dirty="0" err="1" smtClean="0">
                <a:solidFill>
                  <a:srgbClr val="FF0000"/>
                </a:solidFill>
              </a:rPr>
              <a:t>onsultations</a:t>
            </a:r>
            <a:r>
              <a:rPr lang="en-US" dirty="0" smtClean="0">
                <a:solidFill>
                  <a:srgbClr val="FF0000"/>
                </a:solidFill>
              </a:rPr>
              <a:t> with stakeholders</a:t>
            </a:r>
            <a:r>
              <a:rPr lang="ka-GE" dirty="0" smtClean="0">
                <a:solidFill>
                  <a:srgbClr val="FF0000"/>
                </a:solidFill>
              </a:rPr>
              <a:t> </a:t>
            </a:r>
            <a:r>
              <a:rPr lang="en-US" dirty="0" smtClean="0">
                <a:solidFill>
                  <a:srgbClr val="FF0000"/>
                </a:solidFill>
              </a:rPr>
              <a:t>has showed</a:t>
            </a:r>
            <a:r>
              <a:rPr lang="ka-GE" dirty="0" smtClean="0">
                <a:solidFill>
                  <a:srgbClr val="FF0000"/>
                </a:solidFill>
              </a:rPr>
              <a:t> -  </a:t>
            </a:r>
          </a:p>
          <a:p>
            <a:pPr marL="0" indent="0">
              <a:buNone/>
            </a:pPr>
            <a:endParaRPr lang="ka-GE" sz="1200" dirty="0" smtClean="0">
              <a:solidFill>
                <a:srgbClr val="FF0000"/>
              </a:solidFill>
            </a:endParaRPr>
          </a:p>
          <a:p>
            <a:pPr marL="0" indent="0">
              <a:buNone/>
            </a:pPr>
            <a:r>
              <a:rPr lang="en-US" sz="1200" dirty="0" smtClean="0">
                <a:solidFill>
                  <a:schemeClr val="tx2"/>
                </a:solidFill>
              </a:rPr>
              <a:t>The obstacles</a:t>
            </a:r>
            <a:r>
              <a:rPr lang="ka-GE" sz="1200" dirty="0" smtClean="0">
                <a:solidFill>
                  <a:schemeClr val="tx2"/>
                </a:solidFill>
              </a:rPr>
              <a:t>,</a:t>
            </a:r>
            <a:r>
              <a:rPr lang="en-US" sz="1200" dirty="0" smtClean="0">
                <a:solidFill>
                  <a:schemeClr val="tx2"/>
                </a:solidFill>
              </a:rPr>
              <a:t> that were recognized in the area of </a:t>
            </a:r>
            <a:br>
              <a:rPr lang="en-US" sz="1200" dirty="0" smtClean="0">
                <a:solidFill>
                  <a:schemeClr val="tx2"/>
                </a:solidFill>
              </a:rPr>
            </a:br>
            <a:r>
              <a:rPr lang="en-US" sz="1200" dirty="0" smtClean="0">
                <a:solidFill>
                  <a:schemeClr val="tx2"/>
                </a:solidFill>
              </a:rPr>
              <a:t>medical services</a:t>
            </a:r>
            <a:r>
              <a:rPr lang="ka-GE" sz="1200" dirty="0" smtClean="0">
                <a:solidFill>
                  <a:schemeClr val="tx2"/>
                </a:solidFill>
              </a:rPr>
              <a:t>:</a:t>
            </a:r>
            <a:endParaRPr lang="ka-GE" sz="1200" b="0" dirty="0" smtClean="0">
              <a:solidFill>
                <a:schemeClr val="tx2"/>
              </a:solidFill>
            </a:endParaRPr>
          </a:p>
          <a:p>
            <a:r>
              <a:rPr lang="en-US" sz="1200" b="0" dirty="0" smtClean="0">
                <a:solidFill>
                  <a:schemeClr val="tx2"/>
                </a:solidFill>
              </a:rPr>
              <a:t>The absence of the ability to correctly subscribe</a:t>
            </a:r>
          </a:p>
          <a:p>
            <a:r>
              <a:rPr lang="en-US" sz="1200" b="0" dirty="0" smtClean="0">
                <a:solidFill>
                  <a:schemeClr val="tx2"/>
                </a:solidFill>
              </a:rPr>
              <a:t>L</a:t>
            </a:r>
            <a:r>
              <a:rPr lang="ka-GE" sz="1200" b="0" dirty="0" smtClean="0">
                <a:solidFill>
                  <a:schemeClr val="tx2"/>
                </a:solidFill>
              </a:rPr>
              <a:t>ack of computer skills </a:t>
            </a:r>
            <a:r>
              <a:rPr lang="en-US" sz="1200" b="0" dirty="0" smtClean="0">
                <a:solidFill>
                  <a:schemeClr val="tx2"/>
                </a:solidFill>
              </a:rPr>
              <a:t>in</a:t>
            </a:r>
            <a:r>
              <a:rPr lang="ka-GE" sz="1200" b="0" dirty="0" smtClean="0">
                <a:solidFill>
                  <a:schemeClr val="tx2"/>
                </a:solidFill>
              </a:rPr>
              <a:t> medical personnel and  lack of personal computers</a:t>
            </a:r>
            <a:endParaRPr lang="en-US" sz="1200" b="0" dirty="0" smtClean="0">
              <a:solidFill>
                <a:schemeClr val="tx2"/>
              </a:solidFill>
            </a:endParaRPr>
          </a:p>
          <a:p>
            <a:r>
              <a:rPr lang="ka-GE" sz="1200" b="0" dirty="0" smtClean="0">
                <a:solidFill>
                  <a:schemeClr val="tx2"/>
                </a:solidFill>
              </a:rPr>
              <a:t>Resistance regarding supply of paper forms for recipe </a:t>
            </a:r>
          </a:p>
          <a:p>
            <a:r>
              <a:rPr lang="ka-GE" sz="1200" b="0" dirty="0" smtClean="0">
                <a:solidFill>
                  <a:schemeClr val="tx2"/>
                </a:solidFill>
              </a:rPr>
              <a:t>Patients' lines </a:t>
            </a:r>
          </a:p>
          <a:p>
            <a:r>
              <a:rPr lang="ka-GE" sz="1200" b="0" dirty="0" smtClean="0">
                <a:solidFill>
                  <a:schemeClr val="tx2"/>
                </a:solidFill>
              </a:rPr>
              <a:t>Access to a doctor in non-working hours</a:t>
            </a:r>
            <a:endParaRPr lang="en-US" sz="1200" b="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7</a:t>
            </a:fld>
            <a:endParaRPr lang="en-US"/>
          </a:p>
        </p:txBody>
      </p:sp>
    </p:spTree>
    <p:extLst>
      <p:ext uri="{BB962C8B-B14F-4D97-AF65-F5344CB8AC3E}">
        <p14:creationId xmlns:p14="http://schemas.microsoft.com/office/powerpoint/2010/main" val="182998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8</a:t>
            </a:fld>
            <a:endParaRPr lang="en-US"/>
          </a:p>
        </p:txBody>
      </p:sp>
    </p:spTree>
    <p:extLst>
      <p:ext uri="{BB962C8B-B14F-4D97-AF65-F5344CB8AC3E}">
        <p14:creationId xmlns:p14="http://schemas.microsoft.com/office/powerpoint/2010/main" val="85768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9</a:t>
            </a:fld>
            <a:endParaRPr lang="en-US"/>
          </a:p>
        </p:txBody>
      </p:sp>
    </p:spTree>
    <p:extLst>
      <p:ext uri="{BB962C8B-B14F-4D97-AF65-F5344CB8AC3E}">
        <p14:creationId xmlns:p14="http://schemas.microsoft.com/office/powerpoint/2010/main" val="302550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err="1" smtClean="0">
                <a:solidFill>
                  <a:schemeClr val="accent2"/>
                </a:solidFill>
                <a:latin typeface="Sylfaen" panose="010A0502050306030303" pitchFamily="18" charset="0"/>
              </a:rPr>
              <a:t>Obj</a:t>
            </a:r>
            <a:r>
              <a:rPr lang="ka-GE" altLang="en-US" sz="1200" dirty="0" smtClean="0">
                <a:solidFill>
                  <a:schemeClr val="accent2"/>
                </a:solidFill>
                <a:latin typeface="Sylfaen" panose="010A0502050306030303" pitchFamily="18" charset="0"/>
              </a:rPr>
              <a:t> </a:t>
            </a:r>
            <a:r>
              <a:rPr lang="en-US" altLang="en-US" sz="1200" dirty="0" err="1" smtClean="0">
                <a:solidFill>
                  <a:schemeClr val="accent2"/>
                </a:solidFill>
                <a:latin typeface="Sylfaen" panose="010A0502050306030303" pitchFamily="18" charset="0"/>
              </a:rPr>
              <a:t>ectives</a:t>
            </a:r>
            <a:r>
              <a:rPr lang="en-US" altLang="en-US" sz="1200" dirty="0" smtClean="0">
                <a:solidFill>
                  <a:schemeClr val="accent2"/>
                </a:solidFill>
                <a:latin typeface="Sylfaen" panose="010A0502050306030303" pitchFamily="18" charset="0"/>
              </a:rPr>
              <a:t> of National Strategy Against Antimicrobial Resistance</a:t>
            </a:r>
            <a:endParaRPr lang="ka-GE" altLang="en-US" sz="1200" dirty="0" smtClean="0">
              <a:solidFill>
                <a:schemeClr val="accent2"/>
              </a:solidFill>
              <a:latin typeface="Sylfaen" panose="010A0502050306030303" pitchFamily="18" charset="0"/>
            </a:endParaRPr>
          </a:p>
          <a:p>
            <a:endParaRPr lang="ka-GE" sz="1200" dirty="0" smtClean="0">
              <a:solidFill>
                <a:schemeClr val="accent2"/>
              </a:solidFill>
              <a:latin typeface="Sylfaen" panose="010A0502050306030303" pitchFamily="18" charset="0"/>
            </a:endParaRP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Establishing and maintaining of coordination and surveillance</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 Surveillance on antibiotic consumption</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Surveillance on antimicrobial resistance</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Strengthening of infection prevention and control</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Strengthening of microbiology laboratory capacities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Support rational use of antibiotics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Increase of knowledge and awareness</a:t>
            </a:r>
          </a:p>
          <a:p>
            <a:pPr>
              <a:lnSpc>
                <a:spcPct val="150000"/>
              </a:lnSpc>
              <a:spcBef>
                <a:spcPct val="0"/>
              </a:spcBef>
              <a:buFont typeface="Wingdings" panose="05000000000000000000" pitchFamily="2" charset="2"/>
              <a:buChar char="v"/>
            </a:pPr>
            <a:r>
              <a:rPr lang="en-US" altLang="en-US" sz="1200" b="1" dirty="0" smtClean="0">
                <a:solidFill>
                  <a:schemeClr val="tx2">
                    <a:lumMod val="75000"/>
                  </a:schemeClr>
                </a:solidFill>
                <a:latin typeface="Sylfaen" panose="010A0502050306030303" pitchFamily="18" charset="0"/>
              </a:rPr>
              <a:t>Study and limit use of antibiotics in food industry</a:t>
            </a:r>
            <a:endParaRPr lang="ka-GE" altLang="en-US" sz="1200" b="1" dirty="0" smtClean="0">
              <a:solidFill>
                <a:schemeClr val="tx2">
                  <a:lumMod val="75000"/>
                </a:schemeClr>
              </a:solidFill>
              <a:latin typeface="Sylfaen" panose="010A0502050306030303"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207377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pic>
        <p:nvPicPr>
          <p:cNvPr id="1026"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val="2734634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27-May-19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27-May-19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pic>
        <p:nvPicPr>
          <p:cNvPr id="8"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extLst>
      <p:ext uri="{BB962C8B-B14F-4D97-AF65-F5344CB8AC3E}">
        <p14:creationId xmlns:p14="http://schemas.microsoft.com/office/powerpoint/2010/main" val="1312289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27-May-19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27-May-19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983029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27-May-19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9830297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27-May-19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27-May-19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27-May-19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á¡áá¥áá áááááá¡ á¨á áááá¡, á¯áááá ááááááá¡á áá á¡ááªáááá£á á áááªááá¡ á¡áááááá¡á¢á á - áááááá á áááá áá"/>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0934" y="11112"/>
            <a:ext cx="2895600" cy="571501"/>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3"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148" y="1676400"/>
            <a:ext cx="7086600" cy="1828800"/>
          </a:xfrm>
        </p:spPr>
        <p:txBody>
          <a:bodyPr/>
          <a:lstStyle/>
          <a:p>
            <a:r>
              <a:rPr lang="en-US" sz="4800" b="1" dirty="0" smtClean="0"/>
              <a:t/>
            </a:r>
            <a:br>
              <a:rPr lang="en-US" sz="4800" b="1" dirty="0" smtClean="0"/>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r>
              <a:rPr lang="ru-RU" altLang="en-US" sz="3600" b="1" dirty="0">
                <a:solidFill>
                  <a:srgbClr val="002060"/>
                </a:solidFill>
                <a:latin typeface="Arial" charset="0"/>
              </a:rPr>
              <a:t>Использование антибиотиков в первичном звене здравоохранения Грузии</a:t>
            </a:r>
            <a:r>
              <a:rPr lang="en-US" sz="3600" dirty="0">
                <a:solidFill>
                  <a:schemeClr val="tx2"/>
                </a:solidFill>
              </a:rPr>
              <a:t/>
            </a:r>
            <a:br>
              <a:rPr lang="en-US" sz="3600" dirty="0">
                <a:solidFill>
                  <a:schemeClr val="tx2"/>
                </a:solidFill>
              </a:rPr>
            </a:br>
            <a:endParaRPr lang="en-US" sz="3600" b="1" dirty="0">
              <a:solidFill>
                <a:schemeClr val="tx2"/>
              </a:solidFill>
            </a:endParaRPr>
          </a:p>
        </p:txBody>
      </p:sp>
      <p:sp>
        <p:nvSpPr>
          <p:cNvPr id="4" name="Subtitle 3"/>
          <p:cNvSpPr>
            <a:spLocks noGrp="1"/>
          </p:cNvSpPr>
          <p:nvPr>
            <p:ph type="subTitle" idx="1"/>
          </p:nvPr>
        </p:nvSpPr>
        <p:spPr>
          <a:xfrm>
            <a:off x="1219200" y="4267200"/>
            <a:ext cx="7848600" cy="1600200"/>
          </a:xfrm>
        </p:spPr>
        <p:txBody>
          <a:bodyPr/>
          <a:lstStyle/>
          <a:p>
            <a:pPr algn="r"/>
            <a:r>
              <a:rPr lang="en-US" sz="2000" b="1" dirty="0" smtClean="0">
                <a:solidFill>
                  <a:schemeClr val="tx2"/>
                </a:solidFill>
              </a:rPr>
              <a:t> </a:t>
            </a:r>
            <a:r>
              <a:rPr lang="ru-RU" sz="2000" b="1" dirty="0">
                <a:solidFill>
                  <a:schemeClr val="tx2"/>
                </a:solidFill>
              </a:rPr>
              <a:t>Марина Дарахвелидзе</a:t>
            </a:r>
            <a:endParaRPr lang="ka-GE" sz="2000" b="1" dirty="0" smtClean="0">
              <a:solidFill>
                <a:schemeClr val="tx2"/>
              </a:solidFill>
            </a:endParaRPr>
          </a:p>
          <a:p>
            <a:pPr algn="r"/>
            <a:r>
              <a:rPr lang="ru-RU" sz="2000" b="1" dirty="0">
                <a:solidFill>
                  <a:schemeClr val="tx2"/>
                </a:solidFill>
              </a:rPr>
              <a:t>Начальник отдела </a:t>
            </a:r>
            <a:r>
              <a:rPr lang="ru-RU" sz="2000" b="1" dirty="0" smtClean="0">
                <a:solidFill>
                  <a:schemeClr val="tx2"/>
                </a:solidFill>
              </a:rPr>
              <a:t>здравоохранения</a:t>
            </a:r>
            <a:endParaRPr lang="en-US" sz="2000" b="1" dirty="0" smtClean="0">
              <a:solidFill>
                <a:schemeClr val="tx2"/>
              </a:solidFill>
            </a:endParaRPr>
          </a:p>
          <a:p>
            <a:pPr algn="r"/>
            <a:r>
              <a:rPr lang="en-US" sz="2000" b="1" dirty="0" smtClean="0">
                <a:solidFill>
                  <a:schemeClr val="tx2"/>
                </a:solidFill>
              </a:rPr>
              <a:t> </a:t>
            </a:r>
            <a:r>
              <a:rPr lang="ru-RU" sz="2000" b="1" dirty="0">
                <a:solidFill>
                  <a:schemeClr val="tx2"/>
                </a:solidFill>
              </a:rPr>
              <a:t>Министерство по делам Вынужденно Перемещенных лиц с Оккупированных Территорий, Труда, Здравоохранения и Социальной Защиты Грузии</a:t>
            </a:r>
            <a:endParaRPr lang="en-US" sz="2000" b="1" dirty="0">
              <a:solidFill>
                <a:schemeClr val="tx2"/>
              </a:solidFill>
            </a:endParaRPr>
          </a:p>
          <a:p>
            <a:r>
              <a:rPr lang="ka-GE" sz="2000" b="1" dirty="0" smtClean="0">
                <a:solidFill>
                  <a:schemeClr val="tx2"/>
                </a:solidFill>
              </a:rPr>
              <a:t>2019, </a:t>
            </a:r>
            <a:r>
              <a:rPr lang="ru-RU" sz="2000" b="1" dirty="0">
                <a:solidFill>
                  <a:schemeClr val="tx2"/>
                </a:solidFill>
              </a:rPr>
              <a:t>Копенгаген</a:t>
            </a:r>
            <a:endParaRPr lang="en-US" sz="2000" b="1" dirty="0" smtClean="0">
              <a:solidFill>
                <a:schemeClr val="tx2"/>
              </a:solidFill>
            </a:endParaRPr>
          </a:p>
        </p:txBody>
      </p:sp>
      <p:pic>
        <p:nvPicPr>
          <p:cNvPr id="3" name="Picture 2"/>
          <p:cNvPicPr>
            <a:picLocks noChangeAspect="1"/>
          </p:cNvPicPr>
          <p:nvPr/>
        </p:nvPicPr>
        <p:blipFill>
          <a:blip r:embed="rId3"/>
          <a:stretch>
            <a:fillRect/>
          </a:stretch>
        </p:blipFill>
        <p:spPr>
          <a:xfrm>
            <a:off x="72887" y="685800"/>
            <a:ext cx="2892669" cy="1600200"/>
          </a:xfrm>
          <a:prstGeom prst="rect">
            <a:avLst/>
          </a:prstGeom>
        </p:spPr>
      </p:pic>
      <p:pic>
        <p:nvPicPr>
          <p:cNvPr id="6" name="Content Placeholder 7"/>
          <p:cNvPicPr>
            <a:picLocks noChangeAspect="1"/>
          </p:cNvPicPr>
          <p:nvPr/>
        </p:nvPicPr>
        <p:blipFill>
          <a:blip r:embed="rId4"/>
          <a:stretch>
            <a:fillRect/>
          </a:stretch>
        </p:blipFill>
        <p:spPr bwMode="auto">
          <a:xfrm>
            <a:off x="5181599" y="0"/>
            <a:ext cx="3962401"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762000"/>
          </a:xfrm>
        </p:spPr>
        <p:txBody>
          <a:bodyPr>
            <a:normAutofit fontScale="90000"/>
          </a:bodyPr>
          <a:lstStyle/>
          <a:p>
            <a:r>
              <a:rPr lang="ru-RU" dirty="0">
                <a:solidFill>
                  <a:srgbClr val="FF0000"/>
                </a:solidFill>
              </a:rPr>
              <a:t>Краткий обзор национального законодательства</a:t>
            </a:r>
            <a:r>
              <a:rPr lang="ka-GE" dirty="0" smtClean="0">
                <a:solidFill>
                  <a:srgbClr val="FF0000"/>
                </a:solidFill>
              </a:rPr>
              <a:t>(3)</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r>
              <a:rPr lang="ru-RU" dirty="0">
                <a:solidFill>
                  <a:schemeClr val="tx2"/>
                </a:solidFill>
                <a:latin typeface="Arial" panose="020B0604020202020204" pitchFamily="34" charset="0"/>
                <a:cs typeface="Arial" panose="020B0604020202020204" pitchFamily="34" charset="0"/>
              </a:rPr>
              <a:t>Национальная стратегия по устойчивости к противомикробным препаратам на 2017-2020 годы, Постановление Правительства № 29 от 11 января 2017 года</a:t>
            </a:r>
          </a:p>
          <a:p>
            <a:r>
              <a:rPr lang="ru-RU" dirty="0">
                <a:solidFill>
                  <a:schemeClr val="tx2"/>
                </a:solidFill>
                <a:latin typeface="Arial" panose="020B0604020202020204" pitchFamily="34" charset="0"/>
                <a:cs typeface="Arial" panose="020B0604020202020204" pitchFamily="34" charset="0"/>
              </a:rPr>
              <a:t>«Об утверждении правил надзора, профилактики и контроля внутрибольничных инфекций» Приказ министра здравоохранения №38 от сентября 2015 г.</a:t>
            </a:r>
          </a:p>
          <a:p>
            <a:r>
              <a:rPr lang="ru-RU" dirty="0">
                <a:solidFill>
                  <a:schemeClr val="tx2"/>
                </a:solidFill>
                <a:latin typeface="Arial" panose="020B0604020202020204" pitchFamily="34" charset="0"/>
                <a:cs typeface="Arial" panose="020B0604020202020204" pitchFamily="34" charset="0"/>
              </a:rPr>
              <a:t>У амбулаторного медицинского супервизора должно быть лицо, ответственное за контроль инфекций, учет, управление, надзор и контроль за инфекциями, связанными с медицинской помощью, а также за обеспечение безопасности пациентов и качества медицинских услуг. Одним из этих обязательств является мониторинг и контроль использования противомикробных препаратов</a:t>
            </a:r>
          </a:p>
          <a:p>
            <a:r>
              <a:rPr lang="ru-RU" dirty="0">
                <a:solidFill>
                  <a:schemeClr val="tx2"/>
                </a:solidFill>
                <a:latin typeface="Arial" panose="020B0604020202020204" pitchFamily="34" charset="0"/>
                <a:cs typeface="Arial" panose="020B0604020202020204" pitchFamily="34" charset="0"/>
              </a:rPr>
              <a:t>Сельский врач сам отвечает за вышеуказанные проблемы</a:t>
            </a:r>
            <a:endParaRPr lang="en-US" sz="1900" dirty="0">
              <a:solidFill>
                <a:schemeClr val="tx2"/>
              </a:solidFill>
            </a:endParaRPr>
          </a:p>
        </p:txBody>
      </p:sp>
    </p:spTree>
    <p:extLst>
      <p:ext uri="{BB962C8B-B14F-4D97-AF65-F5344CB8AC3E}">
        <p14:creationId xmlns:p14="http://schemas.microsoft.com/office/powerpoint/2010/main" val="24542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839200" cy="762000"/>
          </a:xfrm>
        </p:spPr>
        <p:txBody>
          <a:bodyPr/>
          <a:lstStyle/>
          <a:p>
            <a:r>
              <a:rPr lang="ru-RU" dirty="0">
                <a:solidFill>
                  <a:srgbClr val="FF0000"/>
                </a:solidFill>
              </a:rPr>
              <a:t>Оценка ...</a:t>
            </a:r>
            <a:endParaRPr lang="en-US" dirty="0">
              <a:solidFill>
                <a:srgbClr val="FF0000"/>
              </a:solidFill>
            </a:endParaRPr>
          </a:p>
        </p:txBody>
      </p:sp>
      <p:sp>
        <p:nvSpPr>
          <p:cNvPr id="3" name="Content Placeholder 2"/>
          <p:cNvSpPr>
            <a:spLocks noGrp="1"/>
          </p:cNvSpPr>
          <p:nvPr>
            <p:ph idx="1"/>
          </p:nvPr>
        </p:nvSpPr>
        <p:spPr>
          <a:xfrm>
            <a:off x="228600" y="990600"/>
            <a:ext cx="8839200" cy="5135563"/>
          </a:xfrm>
        </p:spPr>
        <p:txBody>
          <a:bodyPr>
            <a:normAutofit fontScale="25000" lnSpcReduction="20000"/>
          </a:bodyPr>
          <a:lstStyle/>
          <a:p>
            <a:pPr marL="0" indent="0">
              <a:buNone/>
            </a:pPr>
            <a:r>
              <a:rPr lang="ru-RU" sz="8000" dirty="0">
                <a:solidFill>
                  <a:schemeClr val="tx2"/>
                </a:solidFill>
              </a:rPr>
              <a:t>Источник: Международный фонд "Curatio", Барометр здравоохранения, </a:t>
            </a:r>
            <a:r>
              <a:rPr lang="ru-RU" sz="8000" dirty="0" smtClean="0">
                <a:solidFill>
                  <a:schemeClr val="tx2"/>
                </a:solidFill>
              </a:rPr>
              <a:t>Четвертый </a:t>
            </a:r>
            <a:r>
              <a:rPr lang="ru-RU" sz="8000" dirty="0" smtClean="0">
                <a:solidFill>
                  <a:schemeClr val="tx2"/>
                </a:solidFill>
              </a:rPr>
              <a:t>раунд </a:t>
            </a:r>
            <a:r>
              <a:rPr lang="ru-RU" sz="8000" dirty="0" smtClean="0">
                <a:solidFill>
                  <a:schemeClr val="tx2"/>
                </a:solidFill>
              </a:rPr>
              <a:t>(декабрь </a:t>
            </a:r>
            <a:r>
              <a:rPr lang="ru-RU" sz="8000" dirty="0">
                <a:solidFill>
                  <a:schemeClr val="tx2"/>
                </a:solidFill>
              </a:rPr>
              <a:t>2014 года), </a:t>
            </a:r>
            <a:r>
              <a:rPr lang="ru-RU" sz="8000" dirty="0" smtClean="0">
                <a:solidFill>
                  <a:schemeClr val="tx2"/>
                </a:solidFill>
              </a:rPr>
              <a:t>Пятый раунд </a:t>
            </a:r>
            <a:r>
              <a:rPr lang="ru-RU" sz="8000" dirty="0">
                <a:solidFill>
                  <a:schemeClr val="tx2"/>
                </a:solidFill>
              </a:rPr>
              <a:t>(июль 2015 года). </a:t>
            </a:r>
            <a:r>
              <a:rPr lang="en-US" sz="8000" dirty="0" smtClean="0">
                <a:solidFill>
                  <a:schemeClr val="tx2"/>
                </a:solidFill>
              </a:rPr>
              <a:t>:</a:t>
            </a:r>
            <a:endParaRPr lang="ka-GE" sz="8000" dirty="0" smtClean="0">
              <a:solidFill>
                <a:schemeClr val="tx2"/>
              </a:solidFill>
            </a:endParaRPr>
          </a:p>
          <a:p>
            <a:pPr>
              <a:buFont typeface="Wingdings" pitchFamily="2" charset="2"/>
              <a:buChar char="ü"/>
            </a:pPr>
            <a:endParaRPr lang="ka-GE" sz="8000" b="0" dirty="0" smtClean="0">
              <a:solidFill>
                <a:schemeClr val="tx2"/>
              </a:solidFill>
            </a:endParaRPr>
          </a:p>
          <a:p>
            <a:r>
              <a:rPr lang="ru-RU" sz="8000" b="0" dirty="0" smtClean="0">
                <a:solidFill>
                  <a:schemeClr val="tx2"/>
                </a:solidFill>
              </a:rPr>
              <a:t>Т.Н. </a:t>
            </a:r>
            <a:r>
              <a:rPr lang="ka-GE" sz="8000" b="0" dirty="0" smtClean="0">
                <a:solidFill>
                  <a:schemeClr val="tx2"/>
                </a:solidFill>
              </a:rPr>
              <a:t>,,</a:t>
            </a:r>
            <a:r>
              <a:rPr lang="ru-RU" sz="8000" b="0" dirty="0" smtClean="0">
                <a:solidFill>
                  <a:schemeClr val="tx2"/>
                </a:solidFill>
              </a:rPr>
              <a:t>институт рецепта</a:t>
            </a:r>
            <a:r>
              <a:rPr lang="ka-GE" sz="8000" b="0" dirty="0" smtClean="0">
                <a:solidFill>
                  <a:schemeClr val="tx2"/>
                </a:solidFill>
              </a:rPr>
              <a:t>’’</a:t>
            </a:r>
            <a:r>
              <a:rPr lang="ru-RU" sz="8000" b="0" dirty="0" smtClean="0">
                <a:solidFill>
                  <a:schemeClr val="tx2"/>
                </a:solidFill>
              </a:rPr>
              <a:t> </a:t>
            </a:r>
            <a:r>
              <a:rPr lang="ru-RU" sz="8000" b="0" dirty="0">
                <a:solidFill>
                  <a:schemeClr val="tx2"/>
                </a:solidFill>
              </a:rPr>
              <a:t>- эффективный шаг правительства</a:t>
            </a:r>
          </a:p>
          <a:p>
            <a:r>
              <a:rPr lang="ru-RU" sz="8000" b="0" dirty="0">
                <a:solidFill>
                  <a:schemeClr val="tx2"/>
                </a:solidFill>
              </a:rPr>
              <a:t>Рецепт - инструмент, снижающий незастрахованные медицинские расходы населения на лекарства</a:t>
            </a:r>
          </a:p>
          <a:p>
            <a:r>
              <a:rPr lang="ru-RU" sz="8000" b="0" dirty="0">
                <a:solidFill>
                  <a:schemeClr val="tx2"/>
                </a:solidFill>
              </a:rPr>
              <a:t>Сокращение использования лекарств / антибиотиков (самолечение и нерациональная фармакотерапия</a:t>
            </a:r>
            <a:r>
              <a:rPr lang="ru-RU" sz="8000" b="0" dirty="0" smtClean="0">
                <a:solidFill>
                  <a:schemeClr val="tx2"/>
                </a:solidFill>
              </a:rPr>
              <a:t>)</a:t>
            </a:r>
            <a:endParaRPr lang="en-US" sz="8000" b="0" dirty="0" smtClean="0">
              <a:solidFill>
                <a:schemeClr val="tx2"/>
              </a:solidFill>
            </a:endParaRPr>
          </a:p>
          <a:p>
            <a:endParaRPr lang="en-US" sz="8000" b="0" dirty="0" smtClean="0">
              <a:solidFill>
                <a:schemeClr val="tx2"/>
              </a:solidFill>
            </a:endParaRPr>
          </a:p>
          <a:p>
            <a:pPr marL="0" indent="0">
              <a:buNone/>
            </a:pPr>
            <a:r>
              <a:rPr lang="ru-RU" sz="8000" dirty="0">
                <a:solidFill>
                  <a:schemeClr val="tx2"/>
                </a:solidFill>
              </a:rPr>
              <a:t>Источник: Всемирный банк, Всемирная организация здравоохранения и USAID, HUES (2014, </a:t>
            </a:r>
            <a:r>
              <a:rPr lang="ru-RU" sz="8000" dirty="0" smtClean="0">
                <a:solidFill>
                  <a:schemeClr val="tx2"/>
                </a:solidFill>
              </a:rPr>
              <a:t>2017</a:t>
            </a:r>
            <a:r>
              <a:rPr lang="ka-GE" sz="8000" dirty="0" smtClean="0">
                <a:solidFill>
                  <a:schemeClr val="tx2"/>
                </a:solidFill>
              </a:rPr>
              <a:t>)</a:t>
            </a:r>
            <a:endParaRPr lang="ka-GE" sz="8000" b="0" dirty="0">
              <a:solidFill>
                <a:schemeClr val="tx2"/>
              </a:solidFill>
            </a:endParaRPr>
          </a:p>
          <a:p>
            <a:endParaRPr lang="en-US" sz="8000" b="0" dirty="0">
              <a:solidFill>
                <a:schemeClr val="tx2"/>
              </a:solidFill>
            </a:endParaRPr>
          </a:p>
          <a:p>
            <a:r>
              <a:rPr lang="ru-RU" sz="8000" b="0" dirty="0">
                <a:solidFill>
                  <a:schemeClr val="tx2"/>
                </a:solidFill>
              </a:rPr>
              <a:t>Расширение доступа к лекарствам, особенно в городских районах, что также связано с сокращением ненужного использования лекарств</a:t>
            </a:r>
          </a:p>
          <a:p>
            <a:r>
              <a:rPr lang="ru-RU" sz="8000" b="0" dirty="0">
                <a:solidFill>
                  <a:schemeClr val="tx2"/>
                </a:solidFill>
              </a:rPr>
              <a:t>Согласно </a:t>
            </a:r>
            <a:r>
              <a:rPr lang="ru-RU" sz="8000" b="0" dirty="0" smtClean="0">
                <a:solidFill>
                  <a:schemeClr val="tx2"/>
                </a:solidFill>
              </a:rPr>
              <a:t>д</a:t>
            </a:r>
            <a:r>
              <a:rPr lang="ru-RU" sz="8000" b="0" dirty="0">
                <a:solidFill>
                  <a:schemeClr val="tx2"/>
                </a:solidFill>
              </a:rPr>
              <a:t>о</a:t>
            </a:r>
            <a:r>
              <a:rPr lang="ru-RU" sz="8000" b="0" dirty="0" smtClean="0">
                <a:solidFill>
                  <a:schemeClr val="tx2"/>
                </a:solidFill>
              </a:rPr>
              <a:t>ходам</a:t>
            </a:r>
            <a:r>
              <a:rPr lang="ru-RU" sz="8000" b="0" dirty="0">
                <a:solidFill>
                  <a:schemeClr val="tx2"/>
                </a:solidFill>
              </a:rPr>
              <a:t>, во всех квинтильных группах снизились барьеры на покупку лекарств</a:t>
            </a:r>
          </a:p>
          <a:p>
            <a:r>
              <a:rPr lang="ru-RU" sz="8000" b="0" dirty="0">
                <a:solidFill>
                  <a:schemeClr val="tx2"/>
                </a:solidFill>
              </a:rPr>
              <a:t>Амбулаторная </a:t>
            </a:r>
            <a:r>
              <a:rPr lang="ru-RU" sz="8000" b="0" dirty="0" smtClean="0">
                <a:solidFill>
                  <a:schemeClr val="tx2"/>
                </a:solidFill>
              </a:rPr>
              <a:t>посещаемость </a:t>
            </a:r>
            <a:r>
              <a:rPr lang="ru-RU" sz="8000" b="0" dirty="0">
                <a:solidFill>
                  <a:schemeClr val="tx2"/>
                </a:solidFill>
              </a:rPr>
              <a:t>населения увеличилась</a:t>
            </a:r>
            <a:endParaRPr lang="en-US" sz="6400" b="0" dirty="0">
              <a:solidFill>
                <a:schemeClr val="tx2"/>
              </a:solidFill>
            </a:endParaRPr>
          </a:p>
          <a:p>
            <a:endParaRPr lang="ka-GE" sz="4500" b="0" dirty="0">
              <a:solidFill>
                <a:schemeClr val="tx2"/>
              </a:solidFill>
            </a:endParaRPr>
          </a:p>
          <a:p>
            <a:endParaRPr lang="en-US" b="0" dirty="0">
              <a:solidFill>
                <a:schemeClr val="tx2"/>
              </a:solidFill>
            </a:endParaRPr>
          </a:p>
          <a:p>
            <a:endParaRPr lang="en-US" b="0" dirty="0">
              <a:solidFill>
                <a:srgbClr val="006666"/>
              </a:solidFill>
            </a:endParaRPr>
          </a:p>
        </p:txBody>
      </p:sp>
    </p:spTree>
    <p:extLst>
      <p:ext uri="{BB962C8B-B14F-4D97-AF65-F5344CB8AC3E}">
        <p14:creationId xmlns:p14="http://schemas.microsoft.com/office/powerpoint/2010/main" val="189893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143000"/>
          </a:xfrm>
        </p:spPr>
        <p:txBody>
          <a:bodyPr/>
          <a:lstStyle/>
          <a:p>
            <a:r>
              <a:rPr lang="ru-RU" dirty="0" smtClean="0">
                <a:solidFill>
                  <a:srgbClr val="FF0000"/>
                </a:solidFill>
              </a:rPr>
              <a:t>Барьеры </a:t>
            </a:r>
            <a:r>
              <a:rPr lang="ru-RU" dirty="0">
                <a:solidFill>
                  <a:srgbClr val="FF0000"/>
                </a:solidFill>
              </a:rPr>
              <a:t>для изменения / реализации</a:t>
            </a:r>
            <a:endParaRPr lang="en-US" dirty="0"/>
          </a:p>
        </p:txBody>
      </p:sp>
      <p:sp>
        <p:nvSpPr>
          <p:cNvPr id="3" name="Content Placeholder 2"/>
          <p:cNvSpPr>
            <a:spLocks noGrp="1"/>
          </p:cNvSpPr>
          <p:nvPr>
            <p:ph idx="1"/>
          </p:nvPr>
        </p:nvSpPr>
        <p:spPr>
          <a:xfrm>
            <a:off x="457200" y="1295400"/>
            <a:ext cx="8534400" cy="4830763"/>
          </a:xfrm>
        </p:spPr>
        <p:txBody>
          <a:bodyPr>
            <a:normAutofit fontScale="85000" lnSpcReduction="10000"/>
          </a:bodyPr>
          <a:lstStyle/>
          <a:p>
            <a:pPr algn="just"/>
            <a:r>
              <a:rPr lang="ru-RU" dirty="0">
                <a:solidFill>
                  <a:srgbClr val="1F497D"/>
                </a:solidFill>
              </a:rPr>
              <a:t>86% </a:t>
            </a:r>
            <a:r>
              <a:rPr lang="ru-RU" dirty="0" smtClean="0">
                <a:solidFill>
                  <a:schemeClr val="tx2"/>
                </a:solidFill>
              </a:rPr>
              <a:t>у</a:t>
            </a:r>
            <a:r>
              <a:rPr lang="ru-RU" dirty="0" smtClean="0">
                <a:solidFill>
                  <a:schemeClr val="tx2"/>
                </a:solidFill>
              </a:rPr>
              <a:t>чреждении </a:t>
            </a:r>
            <a:r>
              <a:rPr lang="ru-RU" dirty="0">
                <a:solidFill>
                  <a:schemeClr val="tx2"/>
                </a:solidFill>
              </a:rPr>
              <a:t>первичной медико-санитарной помощи в </a:t>
            </a:r>
            <a:r>
              <a:rPr lang="ru-RU" dirty="0" smtClean="0">
                <a:solidFill>
                  <a:schemeClr val="tx2"/>
                </a:solidFill>
              </a:rPr>
              <a:t>Грузии </a:t>
            </a:r>
            <a:r>
              <a:rPr lang="ru-RU" dirty="0">
                <a:solidFill>
                  <a:schemeClr val="tx2"/>
                </a:solidFill>
              </a:rPr>
              <a:t>являются частными, и во многих случаях правительство сталкивается с сопротивлением со стороны частного сектора в отношении новых нормативных актов и правоохранительных мер.</a:t>
            </a:r>
          </a:p>
          <a:p>
            <a:pPr algn="just"/>
            <a:r>
              <a:rPr lang="ru-RU" dirty="0">
                <a:solidFill>
                  <a:schemeClr val="tx2"/>
                </a:solidFill>
              </a:rPr>
              <a:t>Теневые отношения врачей с фармацевтическими производителями - они ориентированы на назначение лекарств, может быть, это выгодно, но не всегда уместно</a:t>
            </a:r>
          </a:p>
          <a:p>
            <a:pPr algn="just"/>
            <a:r>
              <a:rPr lang="ru-RU" dirty="0">
                <a:solidFill>
                  <a:schemeClr val="tx2"/>
                </a:solidFill>
              </a:rPr>
              <a:t>Низкий уровень информированности населения об использовании антибиотиков</a:t>
            </a:r>
          </a:p>
          <a:p>
            <a:pPr algn="just"/>
            <a:r>
              <a:rPr lang="ru-RU" dirty="0" smtClean="0">
                <a:solidFill>
                  <a:schemeClr val="tx2"/>
                </a:solidFill>
              </a:rPr>
              <a:t>Деиствующее</a:t>
            </a:r>
            <a:r>
              <a:rPr lang="ru-RU" dirty="0" smtClean="0">
                <a:solidFill>
                  <a:schemeClr val="tx2"/>
                </a:solidFill>
              </a:rPr>
              <a:t> </a:t>
            </a:r>
            <a:r>
              <a:rPr lang="ru-RU" dirty="0">
                <a:solidFill>
                  <a:schemeClr val="tx2"/>
                </a:solidFill>
              </a:rPr>
              <a:t>медицинское образование не является </a:t>
            </a:r>
            <a:r>
              <a:rPr lang="ru-RU" dirty="0" smtClean="0">
                <a:solidFill>
                  <a:schemeClr val="tx2"/>
                </a:solidFill>
              </a:rPr>
              <a:t>         обязательным</a:t>
            </a:r>
            <a:endParaRPr lang="ru-RU" dirty="0">
              <a:solidFill>
                <a:schemeClr val="tx2"/>
              </a:solidFill>
            </a:endParaRPr>
          </a:p>
          <a:p>
            <a:pPr algn="just"/>
            <a:r>
              <a:rPr lang="ru-RU" dirty="0">
                <a:solidFill>
                  <a:schemeClr val="tx2"/>
                </a:solidFill>
              </a:rPr>
              <a:t>Недостаток компьютерных навыков у медицинского персонала и отсутствие персональных компьютеров - главное препятствие для развития </a:t>
            </a:r>
            <a:r>
              <a:rPr lang="ru-RU" dirty="0" smtClean="0">
                <a:solidFill>
                  <a:schemeClr val="tx2"/>
                </a:solidFill>
              </a:rPr>
              <a:t>электронных систем </a:t>
            </a:r>
            <a:r>
              <a:rPr lang="ru-RU" dirty="0">
                <a:solidFill>
                  <a:schemeClr val="tx2"/>
                </a:solidFill>
              </a:rPr>
              <a:t>здравоохранения и электронных рецептов.</a:t>
            </a:r>
            <a:endParaRPr lang="en-US" dirty="0"/>
          </a:p>
        </p:txBody>
      </p:sp>
    </p:spTree>
    <p:extLst>
      <p:ext uri="{BB962C8B-B14F-4D97-AF65-F5344CB8AC3E}">
        <p14:creationId xmlns:p14="http://schemas.microsoft.com/office/powerpoint/2010/main" val="166084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solidFill>
                  <a:srgbClr val="FF0000"/>
                </a:solidFill>
              </a:rPr>
              <a:t>Как поддержать рецепт - </a:t>
            </a:r>
            <a:r>
              <a:rPr lang="ru-RU" dirty="0" smtClean="0">
                <a:solidFill>
                  <a:srgbClr val="FF0000"/>
                </a:solidFill>
              </a:rPr>
              <a:t> </a:t>
            </a:r>
            <a:r>
              <a:rPr lang="ru-RU" dirty="0">
                <a:solidFill>
                  <a:srgbClr val="FF0000"/>
                </a:solidFill>
              </a:rPr>
              <a:t>политика </a:t>
            </a:r>
            <a:r>
              <a:rPr lang="ru-RU" dirty="0">
                <a:solidFill>
                  <a:srgbClr val="FF0000"/>
                </a:solidFill>
              </a:rPr>
              <a:t>только в </a:t>
            </a:r>
            <a:r>
              <a:rPr lang="ru-RU" dirty="0">
                <a:solidFill>
                  <a:srgbClr val="FF0000"/>
                </a:solidFill>
              </a:rPr>
              <a:t>отношении антибиотиков</a:t>
            </a:r>
            <a:r>
              <a:rPr lang="ka-GE" dirty="0" smtClean="0">
                <a:solidFill>
                  <a:srgbClr val="FF0000"/>
                </a:solidFill>
              </a:rPr>
              <a:t>?</a:t>
            </a:r>
            <a:endParaRPr lang="en-US" dirty="0"/>
          </a:p>
        </p:txBody>
      </p:sp>
      <p:sp>
        <p:nvSpPr>
          <p:cNvPr id="3" name="Content Placeholder 2"/>
          <p:cNvSpPr>
            <a:spLocks noGrp="1"/>
          </p:cNvSpPr>
          <p:nvPr>
            <p:ph idx="1"/>
          </p:nvPr>
        </p:nvSpPr>
        <p:spPr/>
        <p:txBody>
          <a:bodyPr/>
          <a:lstStyle/>
          <a:p>
            <a:r>
              <a:rPr lang="ru-RU" dirty="0">
                <a:solidFill>
                  <a:schemeClr val="tx2"/>
                </a:solidFill>
              </a:rPr>
              <a:t>Повышение осведомленности медицинских работников, фармацевтов и населения наряду с существующими правилами</a:t>
            </a:r>
          </a:p>
          <a:p>
            <a:r>
              <a:rPr lang="ru-RU" dirty="0">
                <a:solidFill>
                  <a:schemeClr val="tx2"/>
                </a:solidFill>
              </a:rPr>
              <a:t>Усилить правоохранительные механизмы в отношении рецептур - только политика в отношении антибиотиков</a:t>
            </a:r>
          </a:p>
          <a:p>
            <a:r>
              <a:rPr lang="ru-RU" dirty="0">
                <a:solidFill>
                  <a:schemeClr val="tx2"/>
                </a:solidFill>
              </a:rPr>
              <a:t>Улучшение инфраструктуры для учреждений первичной медицинской помощи</a:t>
            </a:r>
            <a:endParaRPr lang="ka-GE" dirty="0" smtClean="0">
              <a:solidFill>
                <a:schemeClr val="tx2"/>
              </a:solidFill>
            </a:endParaRPr>
          </a:p>
          <a:p>
            <a:endParaRPr lang="ka-GE" dirty="0" smtClean="0">
              <a:solidFill>
                <a:schemeClr val="tx2"/>
              </a:solidFill>
            </a:endParaRPr>
          </a:p>
          <a:p>
            <a:endParaRPr lang="ka-GE" dirty="0">
              <a:solidFill>
                <a:schemeClr val="tx2"/>
              </a:solidFill>
            </a:endParaRP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997335"/>
            <a:ext cx="2211344" cy="134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37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3733800" cy="2286000"/>
          </a:xfrm>
        </p:spPr>
        <p:txBody>
          <a:bodyPr>
            <a:normAutofit/>
          </a:bodyPr>
          <a:lstStyle/>
          <a:p>
            <a:pPr algn="l"/>
            <a:r>
              <a:rPr lang="ru-RU" sz="3600" dirty="0">
                <a:solidFill>
                  <a:schemeClr val="tx2"/>
                </a:solidFill>
              </a:rPr>
              <a:t>Спасибо за внимание</a:t>
            </a:r>
            <a:r>
              <a:rPr lang="ka-GE" sz="3600" dirty="0" smtClean="0">
                <a:solidFill>
                  <a:schemeClr val="tx2"/>
                </a:solidFill>
              </a:rPr>
              <a:t>!</a:t>
            </a:r>
            <a:br>
              <a:rPr lang="ka-GE" sz="3600" dirty="0" smtClean="0">
                <a:solidFill>
                  <a:schemeClr val="tx2"/>
                </a:solidFill>
              </a:rPr>
            </a:br>
            <a:r>
              <a:rPr lang="ka-GE" sz="3600" dirty="0">
                <a:solidFill>
                  <a:srgbClr val="006666"/>
                </a:solidFill>
              </a:rPr>
              <a:t/>
            </a:r>
            <a:br>
              <a:rPr lang="ka-GE" sz="3600" dirty="0">
                <a:solidFill>
                  <a:srgbClr val="006666"/>
                </a:solidFill>
              </a:rPr>
            </a:br>
            <a:endParaRPr lang="en-US" sz="3600" dirty="0">
              <a:solidFill>
                <a:srgbClr val="006666"/>
              </a:solidFill>
            </a:endParaRPr>
          </a:p>
        </p:txBody>
      </p:sp>
      <p:pic>
        <p:nvPicPr>
          <p:cNvPr id="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7500" y="533400"/>
            <a:ext cx="4800600" cy="541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153400" cy="76200"/>
          </a:xfrm>
        </p:spPr>
        <p:txBody>
          <a:bodyPr>
            <a:normAutofit fontScale="90000"/>
          </a:bodyPr>
          <a:lstStyle/>
          <a:p>
            <a:r>
              <a:rPr lang="ru-RU" dirty="0" smtClean="0"/>
              <a:t>Карта первичных медицинских учреждении Грузии</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05732"/>
            <a:ext cx="8991600" cy="4720432"/>
          </a:xfrm>
        </p:spPr>
      </p:pic>
    </p:spTree>
    <p:extLst>
      <p:ext uri="{BB962C8B-B14F-4D97-AF65-F5344CB8AC3E}">
        <p14:creationId xmlns:p14="http://schemas.microsoft.com/office/powerpoint/2010/main" val="319751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839200" cy="1066800"/>
          </a:xfrm>
        </p:spPr>
        <p:txBody>
          <a:bodyPr>
            <a:normAutofit fontScale="90000"/>
          </a:bodyPr>
          <a:lstStyle/>
          <a:p>
            <a:r>
              <a:rPr lang="ru-RU" dirty="0">
                <a:solidFill>
                  <a:srgbClr val="FF0000"/>
                </a:solidFill>
              </a:rPr>
              <a:t>Роль первичной медико-санитарной помощи в ответственном использовании лекарственных средств - текущая </a:t>
            </a:r>
            <a:r>
              <a:rPr lang="ru-RU" dirty="0" smtClean="0">
                <a:solidFill>
                  <a:srgbClr val="FF0000"/>
                </a:solidFill>
              </a:rPr>
              <a:t>ситуация</a:t>
            </a:r>
            <a:r>
              <a:rPr lang="en-US" dirty="0" smtClean="0">
                <a:solidFill>
                  <a:srgbClr val="FF0000"/>
                </a:solidFill>
              </a:rPr>
              <a:t> </a:t>
            </a:r>
            <a:r>
              <a:rPr lang="ka-GE" dirty="0" smtClean="0">
                <a:solidFill>
                  <a:srgbClr val="FF0000"/>
                </a:solidFill>
              </a:rPr>
              <a:t>(1)</a:t>
            </a:r>
            <a:endParaRPr lang="en-US" dirty="0"/>
          </a:p>
        </p:txBody>
      </p:sp>
      <p:sp>
        <p:nvSpPr>
          <p:cNvPr id="3" name="Content Placeholder 2"/>
          <p:cNvSpPr>
            <a:spLocks noGrp="1"/>
          </p:cNvSpPr>
          <p:nvPr>
            <p:ph idx="1"/>
          </p:nvPr>
        </p:nvSpPr>
        <p:spPr>
          <a:xfrm>
            <a:off x="59635" y="1676400"/>
            <a:ext cx="9067800" cy="4678363"/>
          </a:xfrm>
        </p:spPr>
        <p:txBody>
          <a:bodyPr>
            <a:normAutofit/>
          </a:bodyPr>
          <a:lstStyle/>
          <a:p>
            <a:r>
              <a:rPr lang="ru-RU" sz="2000" dirty="0">
                <a:solidFill>
                  <a:schemeClr val="tx2"/>
                </a:solidFill>
              </a:rPr>
              <a:t>Первичная медико-санитарная помощь является основным игроком в лечении хронических и острых заболеваний</a:t>
            </a:r>
          </a:p>
          <a:p>
            <a:r>
              <a:rPr lang="ru-RU" sz="2000" dirty="0">
                <a:solidFill>
                  <a:schemeClr val="tx2"/>
                </a:solidFill>
              </a:rPr>
              <a:t>Первичная медико-санитарная помощь отвечает за развитие знаний и повышение осведомленности среди населения</a:t>
            </a:r>
            <a:endParaRPr lang="en-US" sz="2000" dirty="0"/>
          </a:p>
        </p:txBody>
      </p:sp>
      <p:pic>
        <p:nvPicPr>
          <p:cNvPr id="6" name="Content Placeholder 5"/>
          <p:cNvPicPr>
            <a:picLocks noChangeAspect="1"/>
          </p:cNvPicPr>
          <p:nvPr/>
        </p:nvPicPr>
        <p:blipFill>
          <a:blip r:embed="rId3"/>
          <a:stretch>
            <a:fillRect/>
          </a:stretch>
        </p:blipFill>
        <p:spPr bwMode="auto">
          <a:xfrm>
            <a:off x="0" y="3200400"/>
            <a:ext cx="906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1000" y="5181600"/>
            <a:ext cx="4403000" cy="338554"/>
          </a:xfrm>
          <a:prstGeom prst="rect">
            <a:avLst/>
          </a:prstGeom>
          <a:solidFill>
            <a:schemeClr val="bg1"/>
          </a:solidFill>
        </p:spPr>
        <p:txBody>
          <a:bodyPr wrap="none" rtlCol="0">
            <a:spAutoFit/>
          </a:bodyPr>
          <a:lstStyle/>
          <a:p>
            <a:r>
              <a:rPr lang="ru-RU" sz="1600" dirty="0"/>
              <a:t>Госпитализация на 1000 человек населения</a:t>
            </a:r>
            <a:endParaRPr lang="en-US" sz="1600" dirty="0"/>
          </a:p>
        </p:txBody>
      </p:sp>
      <p:sp>
        <p:nvSpPr>
          <p:cNvPr id="7" name="TextBox 6"/>
          <p:cNvSpPr txBox="1"/>
          <p:nvPr/>
        </p:nvSpPr>
        <p:spPr>
          <a:xfrm>
            <a:off x="5410201" y="5104655"/>
            <a:ext cx="3505200" cy="830997"/>
          </a:xfrm>
          <a:prstGeom prst="rect">
            <a:avLst/>
          </a:prstGeom>
          <a:solidFill>
            <a:schemeClr val="bg1"/>
          </a:solidFill>
        </p:spPr>
        <p:txBody>
          <a:bodyPr wrap="square" rtlCol="0">
            <a:spAutoFit/>
          </a:bodyPr>
          <a:lstStyle/>
          <a:p>
            <a:r>
              <a:rPr lang="ru-RU" sz="1600" dirty="0"/>
              <a:t>Посещения амбулаторно-поликлинической помощи на человека в год</a:t>
            </a:r>
            <a:endParaRPr lang="en-US" sz="1600" dirty="0"/>
          </a:p>
        </p:txBody>
      </p:sp>
    </p:spTree>
    <p:extLst>
      <p:ext uri="{BB962C8B-B14F-4D97-AF65-F5344CB8AC3E}">
        <p14:creationId xmlns:p14="http://schemas.microsoft.com/office/powerpoint/2010/main" val="192413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1066800"/>
          </a:xfrm>
        </p:spPr>
        <p:txBody>
          <a:bodyPr>
            <a:normAutofit fontScale="90000"/>
          </a:bodyPr>
          <a:lstStyle/>
          <a:p>
            <a:r>
              <a:rPr lang="ru-RU" dirty="0">
                <a:solidFill>
                  <a:srgbClr val="FF0000"/>
                </a:solidFill>
              </a:rPr>
              <a:t>Роль первичной медико-санитарной помощи в ответственном использовании лекарственных средств - текущая ситуация</a:t>
            </a:r>
            <a:r>
              <a:rPr lang="ka-GE" dirty="0" smtClean="0">
                <a:solidFill>
                  <a:srgbClr val="FF0000"/>
                </a:solidFill>
              </a:rPr>
              <a:t>(2)</a:t>
            </a:r>
            <a:endParaRPr lang="en-US" dirty="0"/>
          </a:p>
        </p:txBody>
      </p:sp>
      <p:graphicFrame>
        <p:nvGraphicFramePr>
          <p:cNvPr id="5" name="Chart 4"/>
          <p:cNvGraphicFramePr/>
          <p:nvPr>
            <p:extLst>
              <p:ext uri="{D42A27DB-BD31-4B8C-83A1-F6EECF244321}">
                <p14:modId xmlns:p14="http://schemas.microsoft.com/office/powerpoint/2010/main" val="894398295"/>
              </p:ext>
            </p:extLst>
          </p:nvPr>
        </p:nvGraphicFramePr>
        <p:xfrm>
          <a:off x="195072" y="1905000"/>
          <a:ext cx="4834128"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784DF4C-3468-4E24-BCBF-D2A89CC72BF1}"/>
              </a:ext>
            </a:extLst>
          </p:cNvPr>
          <p:cNvGraphicFramePr/>
          <p:nvPr>
            <p:extLst>
              <p:ext uri="{D42A27DB-BD31-4B8C-83A1-F6EECF244321}">
                <p14:modId xmlns:p14="http://schemas.microsoft.com/office/powerpoint/2010/main" val="1124122211"/>
              </p:ext>
            </p:extLst>
          </p:nvPr>
        </p:nvGraphicFramePr>
        <p:xfrm>
          <a:off x="4800600" y="1600200"/>
          <a:ext cx="42672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7"/>
          <p:cNvSpPr>
            <a:spLocks noGrp="1"/>
          </p:cNvSpPr>
          <p:nvPr>
            <p:ph idx="1"/>
          </p:nvPr>
        </p:nvSpPr>
        <p:spPr>
          <a:xfrm>
            <a:off x="6387548" y="6248399"/>
            <a:ext cx="2299252" cy="457200"/>
          </a:xfrm>
        </p:spPr>
        <p:txBody>
          <a:bodyPr>
            <a:normAutofit fontScale="62500" lnSpcReduction="20000"/>
          </a:bodyPr>
          <a:lstStyle/>
          <a:p>
            <a:r>
              <a:rPr lang="en-US" dirty="0" smtClean="0"/>
              <a:t>S</a:t>
            </a:r>
            <a:r>
              <a:rPr lang="ka-GE" dirty="0" smtClean="0"/>
              <a:t>ource:Molhsa, HUES 2017</a:t>
            </a:r>
            <a:endParaRPr lang="en-US" dirty="0"/>
          </a:p>
        </p:txBody>
      </p:sp>
      <p:sp>
        <p:nvSpPr>
          <p:cNvPr id="3" name="TextBox 2"/>
          <p:cNvSpPr txBox="1"/>
          <p:nvPr/>
        </p:nvSpPr>
        <p:spPr>
          <a:xfrm>
            <a:off x="7696200" y="2209799"/>
            <a:ext cx="1371600" cy="2916183"/>
          </a:xfrm>
          <a:prstGeom prst="rect">
            <a:avLst/>
          </a:prstGeom>
          <a:solidFill>
            <a:schemeClr val="bg1"/>
          </a:solidFill>
        </p:spPr>
        <p:txBody>
          <a:bodyPr wrap="square" rtlCol="0">
            <a:spAutoFit/>
          </a:bodyPr>
          <a:lstStyle/>
          <a:p>
            <a:r>
              <a:rPr lang="ru-RU" sz="1050" dirty="0"/>
              <a:t>Домашний визит</a:t>
            </a:r>
          </a:p>
          <a:p>
            <a:endParaRPr lang="en-US" sz="1050" dirty="0" smtClean="0"/>
          </a:p>
          <a:p>
            <a:r>
              <a:rPr lang="en-US" sz="1050" dirty="0" smtClean="0"/>
              <a:t>A</a:t>
            </a:r>
            <a:r>
              <a:rPr lang="ru-RU" sz="1050" dirty="0" smtClean="0"/>
              <a:t>мбулатория</a:t>
            </a:r>
            <a:endParaRPr lang="ru-RU" sz="1050" dirty="0"/>
          </a:p>
          <a:p>
            <a:endParaRPr lang="en-US" sz="1050" dirty="0" smtClean="0"/>
          </a:p>
          <a:p>
            <a:r>
              <a:rPr lang="ru-RU" sz="1050" dirty="0" smtClean="0"/>
              <a:t>Больницы </a:t>
            </a:r>
            <a:r>
              <a:rPr lang="ru-RU" sz="1050" dirty="0"/>
              <a:t>(амбулаторно)</a:t>
            </a:r>
          </a:p>
          <a:p>
            <a:r>
              <a:rPr lang="ru-RU" sz="1050" dirty="0"/>
              <a:t>Больницы (как стационарные)</a:t>
            </a:r>
          </a:p>
          <a:p>
            <a:pPr>
              <a:spcBef>
                <a:spcPts val="600"/>
              </a:spcBef>
            </a:pPr>
            <a:r>
              <a:rPr lang="ru-RU" sz="1050" dirty="0" smtClean="0"/>
              <a:t>Стоматологическая </a:t>
            </a:r>
            <a:r>
              <a:rPr lang="ru-RU" sz="1050" dirty="0"/>
              <a:t>помощь</a:t>
            </a:r>
          </a:p>
          <a:p>
            <a:r>
              <a:rPr lang="ru-RU" sz="1050" dirty="0"/>
              <a:t>Диагностические центры</a:t>
            </a:r>
          </a:p>
          <a:p>
            <a:r>
              <a:rPr lang="ru-RU" sz="1050" dirty="0"/>
              <a:t>аптека</a:t>
            </a:r>
          </a:p>
          <a:p>
            <a:endParaRPr lang="en-US" sz="1050" dirty="0" smtClean="0"/>
          </a:p>
          <a:p>
            <a:r>
              <a:rPr lang="ru-RU" sz="1050" dirty="0" smtClean="0"/>
              <a:t>скорая </a:t>
            </a:r>
            <a:r>
              <a:rPr lang="ru-RU" sz="1050" dirty="0"/>
              <a:t>помощь</a:t>
            </a:r>
          </a:p>
          <a:p>
            <a:endParaRPr lang="en-US" sz="1050" dirty="0" smtClean="0"/>
          </a:p>
          <a:p>
            <a:r>
              <a:rPr lang="ru-RU" sz="1050" dirty="0" smtClean="0"/>
              <a:t>Другой</a:t>
            </a:r>
            <a:endParaRPr lang="en-US" sz="1050" dirty="0"/>
          </a:p>
        </p:txBody>
      </p:sp>
    </p:spTree>
    <p:extLst>
      <p:ext uri="{BB962C8B-B14F-4D97-AF65-F5344CB8AC3E}">
        <p14:creationId xmlns:p14="http://schemas.microsoft.com/office/powerpoint/2010/main" val="205635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15664"/>
            <a:ext cx="3429000" cy="1143000"/>
          </a:xfrm>
        </p:spPr>
        <p:txBody>
          <a:bodyPr>
            <a:normAutofit fontScale="90000"/>
          </a:bodyPr>
          <a:lstStyle/>
          <a:p>
            <a:pPr marL="0" lvl="5"/>
            <a:r>
              <a:rPr lang="ru-RU" sz="2200" b="1" dirty="0">
                <a:solidFill>
                  <a:srgbClr val="FF0000"/>
                </a:solidFill>
              </a:rPr>
              <a:t>Распространенность пяти острых состояний за последние 30 дней</a:t>
            </a:r>
            <a:r>
              <a:rPr lang="en-GB" sz="2200" b="1" dirty="0" smtClean="0">
                <a:solidFill>
                  <a:srgbClr val="FF0000"/>
                </a:solidFill>
              </a:rPr>
              <a:t>, </a:t>
            </a:r>
            <a:r>
              <a:rPr lang="en-GB" sz="2200" b="1" dirty="0">
                <a:solidFill>
                  <a:srgbClr val="FF0000"/>
                </a:solidFill>
              </a:rPr>
              <a:t>2007-2017</a:t>
            </a:r>
            <a:r>
              <a:rPr lang="en-US" b="1" dirty="0"/>
              <a:t/>
            </a:r>
            <a:br>
              <a:rPr lang="en-US" b="1" dirty="0"/>
            </a:br>
            <a:endParaRPr lang="en-US" dirty="0"/>
          </a:p>
        </p:txBody>
      </p:sp>
      <p:graphicFrame>
        <p:nvGraphicFramePr>
          <p:cNvPr id="4" name="Content Placeholder 3">
            <a:extLst>
              <a:ext uri="{FF2B5EF4-FFF2-40B4-BE49-F238E27FC236}">
                <a16:creationId xmlns:a16="http://schemas.microsoft.com/office/drawing/2014/main" id="{79C65F5A-47A2-4A5E-A5E4-A76A558CF365}"/>
              </a:ext>
            </a:extLst>
          </p:cNvPr>
          <p:cNvGraphicFramePr>
            <a:graphicFrameLocks noGrp="1"/>
          </p:cNvGraphicFramePr>
          <p:nvPr>
            <p:ph idx="1"/>
            <p:extLst>
              <p:ext uri="{D42A27DB-BD31-4B8C-83A1-F6EECF244321}">
                <p14:modId xmlns:p14="http://schemas.microsoft.com/office/powerpoint/2010/main" val="1711864562"/>
              </p:ext>
            </p:extLst>
          </p:nvPr>
        </p:nvGraphicFramePr>
        <p:xfrm>
          <a:off x="152400" y="1676401"/>
          <a:ext cx="3962400" cy="40386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393685"/>
            <a:ext cx="5029199" cy="4321315"/>
          </a:xfrm>
          <a:prstGeom prst="rect">
            <a:avLst/>
          </a:prstGeom>
          <a:noFill/>
          <a:ln>
            <a:noFill/>
          </a:ln>
        </p:spPr>
      </p:pic>
      <p:sp>
        <p:nvSpPr>
          <p:cNvPr id="3" name="Rectangle 2"/>
          <p:cNvSpPr/>
          <p:nvPr/>
        </p:nvSpPr>
        <p:spPr>
          <a:xfrm>
            <a:off x="4495800" y="1"/>
            <a:ext cx="4495800" cy="1015663"/>
          </a:xfrm>
          <a:prstGeom prst="rect">
            <a:avLst/>
          </a:prstGeom>
        </p:spPr>
        <p:txBody>
          <a:bodyPr wrap="square">
            <a:spAutoFit/>
          </a:bodyPr>
          <a:lstStyle/>
          <a:p>
            <a:r>
              <a:rPr lang="ru-RU" sz="2000" b="1" dirty="0">
                <a:latin typeface="Calibri" charset="0"/>
                <a:ea typeface="Yu Mincho" charset="-128"/>
              </a:rPr>
              <a:t>Общее потребление антибактериальных препаратов J01 по фармакологической подгруппе</a:t>
            </a:r>
            <a:endParaRPr lang="en-US" sz="2000" b="1" dirty="0"/>
          </a:p>
        </p:txBody>
      </p:sp>
      <p:sp>
        <p:nvSpPr>
          <p:cNvPr id="6" name="TextBox 5"/>
          <p:cNvSpPr txBox="1"/>
          <p:nvPr/>
        </p:nvSpPr>
        <p:spPr>
          <a:xfrm>
            <a:off x="1143000" y="5791200"/>
            <a:ext cx="76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6707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534400" cy="838200"/>
          </a:xfrm>
        </p:spPr>
        <p:txBody>
          <a:bodyPr>
            <a:normAutofit fontScale="90000"/>
          </a:bodyPr>
          <a:lstStyle/>
          <a:p>
            <a:r>
              <a:rPr lang="ru-RU" dirty="0">
                <a:solidFill>
                  <a:srgbClr val="FF0000"/>
                </a:solidFill>
              </a:rPr>
              <a:t>Краткий обзор национального </a:t>
            </a:r>
            <a:r>
              <a:rPr lang="ru-RU" dirty="0" smtClean="0">
                <a:solidFill>
                  <a:srgbClr val="FF0000"/>
                </a:solidFill>
              </a:rPr>
              <a:t>законодательства</a:t>
            </a:r>
            <a:r>
              <a:rPr lang="en-US" dirty="0" smtClean="0">
                <a:solidFill>
                  <a:srgbClr val="FF0000"/>
                </a:solidFill>
              </a:rPr>
              <a:t> </a:t>
            </a:r>
            <a:r>
              <a:rPr lang="ka-GE" dirty="0" smtClean="0">
                <a:solidFill>
                  <a:srgbClr val="FF0000"/>
                </a:solidFill>
              </a:rPr>
              <a:t>(1)</a:t>
            </a:r>
            <a:endParaRPr lang="en-US" dirty="0">
              <a:solidFill>
                <a:srgbClr val="FF0000"/>
              </a:solidFill>
            </a:endParaRPr>
          </a:p>
        </p:txBody>
      </p:sp>
      <p:sp>
        <p:nvSpPr>
          <p:cNvPr id="3" name="Content Placeholder 2"/>
          <p:cNvSpPr>
            <a:spLocks noGrp="1"/>
          </p:cNvSpPr>
          <p:nvPr>
            <p:ph idx="1"/>
          </p:nvPr>
        </p:nvSpPr>
        <p:spPr>
          <a:xfrm>
            <a:off x="152400" y="1447800"/>
            <a:ext cx="8686800" cy="4724400"/>
          </a:xfrm>
        </p:spPr>
        <p:txBody>
          <a:bodyPr>
            <a:normAutofit fontScale="92500" lnSpcReduction="20000"/>
          </a:bodyPr>
          <a:lstStyle/>
          <a:p>
            <a:pPr marL="0" indent="0" algn="just">
              <a:buNone/>
            </a:pPr>
            <a:r>
              <a:rPr lang="ka-GE" dirty="0" smtClean="0">
                <a:solidFill>
                  <a:schemeClr val="tx2"/>
                </a:solidFill>
              </a:rPr>
              <a:t>    </a:t>
            </a:r>
            <a:endParaRPr lang="ka-GE" b="0" dirty="0" smtClean="0">
              <a:solidFill>
                <a:schemeClr val="tx2"/>
              </a:solidFill>
            </a:endParaRPr>
          </a:p>
          <a:p>
            <a:pPr algn="just"/>
            <a:r>
              <a:rPr lang="ru-RU" dirty="0" smtClean="0">
                <a:solidFill>
                  <a:schemeClr val="tx2"/>
                </a:solidFill>
              </a:rPr>
              <a:t>Изменения</a:t>
            </a:r>
            <a:r>
              <a:rPr lang="ru-RU" dirty="0">
                <a:solidFill>
                  <a:schemeClr val="tx2"/>
                </a:solidFill>
              </a:rPr>
              <a:t>, внесенные в 2013 году в Закон Грузии о лекарственных средствах и фармацевтической деятельности, который запрещает выпуск лекарств второй группы (включая антибиотики) без рецепта, с 1 сентября 2014 года</a:t>
            </a:r>
          </a:p>
          <a:p>
            <a:pPr algn="just"/>
            <a:r>
              <a:rPr lang="ru-RU" dirty="0">
                <a:solidFill>
                  <a:schemeClr val="tx2"/>
                </a:solidFill>
              </a:rPr>
              <a:t>С 2016 года была разработана программа электронного рецепта</a:t>
            </a:r>
          </a:p>
          <a:p>
            <a:pPr algn="just"/>
            <a:r>
              <a:rPr lang="ru-RU" dirty="0">
                <a:solidFill>
                  <a:schemeClr val="tx2"/>
                </a:solidFill>
              </a:rPr>
              <a:t>С 2018 года электронные рецепты являются обязательными для больниц и одновременно существующих амбулаторных клиник, которые расположены в Тбилиси и являются поставщиками медицинских услуг в рамках UHC.</a:t>
            </a:r>
          </a:p>
          <a:p>
            <a:pPr algn="just"/>
            <a:r>
              <a:rPr lang="ru-RU" dirty="0">
                <a:solidFill>
                  <a:schemeClr val="tx2"/>
                </a:solidFill>
              </a:rPr>
              <a:t>Начиная с 2019 года, электронная рецептура станет обязательной для всех поликлиник</a:t>
            </a:r>
            <a:endParaRPr lang="ka-GE" dirty="0" smtClean="0">
              <a:solidFill>
                <a:srgbClr val="FF0000"/>
              </a:solidFill>
            </a:endParaRPr>
          </a:p>
          <a:p>
            <a:pPr algn="just"/>
            <a:endParaRPr lang="en-US" dirty="0">
              <a:solidFill>
                <a:schemeClr val="tx2"/>
              </a:solidFill>
            </a:endParaRPr>
          </a:p>
          <a:p>
            <a:pPr algn="just">
              <a:buNone/>
            </a:pPr>
            <a:endParaRPr lang="en-US"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219200"/>
          </a:xfrm>
        </p:spPr>
        <p:txBody>
          <a:bodyPr/>
          <a:lstStyle/>
          <a:p>
            <a:r>
              <a:rPr lang="ru-RU" dirty="0" smtClean="0">
                <a:solidFill>
                  <a:srgbClr val="FF0000"/>
                </a:solidFill>
              </a:rPr>
              <a:t>Основные требования</a:t>
            </a:r>
            <a:endParaRPr lang="en-US" dirty="0">
              <a:solidFill>
                <a:srgbClr val="FF0000"/>
              </a:solidFill>
            </a:endParaRPr>
          </a:p>
        </p:txBody>
      </p:sp>
      <p:sp>
        <p:nvSpPr>
          <p:cNvPr id="3" name="Content Placeholder 2"/>
          <p:cNvSpPr>
            <a:spLocks noGrp="1"/>
          </p:cNvSpPr>
          <p:nvPr>
            <p:ph idx="1"/>
          </p:nvPr>
        </p:nvSpPr>
        <p:spPr>
          <a:xfrm>
            <a:off x="457200" y="1600200"/>
            <a:ext cx="8534400" cy="4525963"/>
          </a:xfrm>
        </p:spPr>
        <p:txBody>
          <a:bodyPr>
            <a:normAutofit/>
          </a:bodyPr>
          <a:lstStyle/>
          <a:p>
            <a:pPr marL="0" indent="0">
              <a:buNone/>
            </a:pPr>
            <a:r>
              <a:rPr lang="ru-RU" dirty="0">
                <a:solidFill>
                  <a:schemeClr val="tx2"/>
                </a:solidFill>
              </a:rPr>
              <a:t>Основные требования, которые применяются к рецепту </a:t>
            </a:r>
            <a:r>
              <a:rPr lang="ru-RU" dirty="0" smtClean="0">
                <a:solidFill>
                  <a:schemeClr val="tx2"/>
                </a:solidFill>
              </a:rPr>
              <a:t> </a:t>
            </a:r>
            <a:r>
              <a:rPr lang="en-US" dirty="0" smtClean="0">
                <a:solidFill>
                  <a:schemeClr val="tx2"/>
                </a:solidFill>
              </a:rPr>
              <a:t>:</a:t>
            </a:r>
          </a:p>
          <a:p>
            <a:pPr marL="0" indent="0">
              <a:buNone/>
            </a:pPr>
            <a:endParaRPr lang="en-US" dirty="0" smtClean="0">
              <a:solidFill>
                <a:schemeClr val="tx2"/>
              </a:solidFill>
            </a:endParaRPr>
          </a:p>
          <a:p>
            <a:r>
              <a:rPr lang="ru-RU" b="0" dirty="0">
                <a:solidFill>
                  <a:schemeClr val="tx2"/>
                </a:solidFill>
              </a:rPr>
              <a:t>Рациональное использование лекарств (в том числе антибиотиков)</a:t>
            </a:r>
          </a:p>
          <a:p>
            <a:r>
              <a:rPr lang="ru-RU" b="0" dirty="0">
                <a:solidFill>
                  <a:schemeClr val="tx2"/>
                </a:solidFill>
              </a:rPr>
              <a:t>Снижение рисков, вызванных самолечением пациента</a:t>
            </a:r>
          </a:p>
          <a:p>
            <a:r>
              <a:rPr lang="ru-RU" b="0" dirty="0" smtClean="0">
                <a:solidFill>
                  <a:schemeClr val="tx2"/>
                </a:solidFill>
              </a:rPr>
              <a:t>Доступность  </a:t>
            </a:r>
            <a:r>
              <a:rPr lang="ru-RU" b="0" dirty="0">
                <a:solidFill>
                  <a:schemeClr val="tx2"/>
                </a:solidFill>
              </a:rPr>
              <a:t>для населения</a:t>
            </a:r>
          </a:p>
          <a:p>
            <a:r>
              <a:rPr lang="ru-RU" b="0" dirty="0">
                <a:solidFill>
                  <a:schemeClr val="tx2"/>
                </a:solidFill>
              </a:rPr>
              <a:t>Избегать ухудшения качества медицинских услуг для пациента</a:t>
            </a:r>
            <a:endParaRPr lang="en-US" b="0" dirty="0">
              <a:solidFill>
                <a:srgbClr val="006666"/>
              </a:solidFill>
            </a:endParaRPr>
          </a:p>
        </p:txBody>
      </p:sp>
      <p:pic>
        <p:nvPicPr>
          <p:cNvPr id="4" name="Picture 12" descr="MPj04008710000[1]"/>
          <p:cNvPicPr>
            <a:picLocks noChangeAspect="1" noChangeArrowheads="1"/>
          </p:cNvPicPr>
          <p:nvPr/>
        </p:nvPicPr>
        <p:blipFill>
          <a:blip r:embed="rId3" cstate="print"/>
          <a:srcRect/>
          <a:stretch>
            <a:fillRect/>
          </a:stretch>
        </p:blipFill>
        <p:spPr bwMode="auto">
          <a:xfrm>
            <a:off x="7058891" y="0"/>
            <a:ext cx="2057400" cy="1524000"/>
          </a:xfrm>
          <a:prstGeom prst="rect">
            <a:avLst/>
          </a:prstGeom>
          <a:noFill/>
          <a:ln w="9525">
            <a:noFill/>
            <a:miter lim="800000"/>
            <a:headEnd/>
            <a:tailEnd/>
          </a:ln>
        </p:spPr>
      </p:pic>
    </p:spTree>
    <p:extLst>
      <p:ext uri="{BB962C8B-B14F-4D97-AF65-F5344CB8AC3E}">
        <p14:creationId xmlns:p14="http://schemas.microsoft.com/office/powerpoint/2010/main" val="90617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5334000" cy="1143000"/>
          </a:xfrm>
        </p:spPr>
        <p:txBody>
          <a:bodyPr>
            <a:normAutofit fontScale="90000"/>
          </a:bodyPr>
          <a:lstStyle/>
          <a:p>
            <a:r>
              <a:rPr lang="ru-RU" dirty="0">
                <a:solidFill>
                  <a:srgbClr val="FF0000"/>
                </a:solidFill>
              </a:rPr>
              <a:t>Краткий обзор национального </a:t>
            </a:r>
            <a:r>
              <a:rPr lang="ru-RU" dirty="0" smtClean="0">
                <a:solidFill>
                  <a:srgbClr val="FF0000"/>
                </a:solidFill>
              </a:rPr>
              <a:t>законодательства</a:t>
            </a:r>
            <a:r>
              <a:rPr lang="en-US" dirty="0" smtClean="0">
                <a:solidFill>
                  <a:srgbClr val="FF0000"/>
                </a:solidFill>
              </a:rPr>
              <a:t> </a:t>
            </a:r>
            <a:r>
              <a:rPr lang="ka-GE" dirty="0" smtClean="0">
                <a:solidFill>
                  <a:srgbClr val="FF0000"/>
                </a:solidFill>
              </a:rPr>
              <a:t>(2)</a:t>
            </a:r>
            <a:endParaRPr lang="en-US" dirty="0"/>
          </a:p>
        </p:txBody>
      </p:sp>
      <p:sp>
        <p:nvSpPr>
          <p:cNvPr id="3" name="Content Placeholder 2"/>
          <p:cNvSpPr>
            <a:spLocks noGrp="1"/>
          </p:cNvSpPr>
          <p:nvPr>
            <p:ph idx="1"/>
          </p:nvPr>
        </p:nvSpPr>
        <p:spPr>
          <a:xfrm>
            <a:off x="457200" y="1905000"/>
            <a:ext cx="8534400" cy="4267200"/>
          </a:xfrm>
        </p:spPr>
        <p:txBody>
          <a:bodyPr>
            <a:normAutofit lnSpcReduction="10000"/>
          </a:bodyPr>
          <a:lstStyle/>
          <a:p>
            <a:pPr algn="just"/>
            <a:r>
              <a:rPr lang="ru-RU" dirty="0">
                <a:solidFill>
                  <a:schemeClr val="tx2"/>
                </a:solidFill>
              </a:rPr>
              <a:t>С 2018 года был введен в действие механизм полипрагмазии. Одним из критериев пересмотра рецепта является назначение двух или более антибиотиков.</a:t>
            </a:r>
          </a:p>
          <a:p>
            <a:pPr algn="just"/>
            <a:r>
              <a:rPr lang="ru-RU" dirty="0">
                <a:solidFill>
                  <a:schemeClr val="tx2"/>
                </a:solidFill>
              </a:rPr>
              <a:t>Для ПМСП обязательно иметь внутренний механизм полипрагмазии (внутренний аудит)</a:t>
            </a:r>
          </a:p>
          <a:p>
            <a:pPr algn="just"/>
            <a:r>
              <a:rPr lang="ru-RU" dirty="0">
                <a:solidFill>
                  <a:schemeClr val="tx2"/>
                </a:solidFill>
              </a:rPr>
              <a:t>Создание аккредитованного учебного курса - «Рациональное использование антибиотиков».</a:t>
            </a:r>
          </a:p>
          <a:p>
            <a:pPr algn="just"/>
            <a:r>
              <a:rPr lang="ru-RU" dirty="0">
                <a:solidFill>
                  <a:schemeClr val="tx2"/>
                </a:solidFill>
              </a:rPr>
              <a:t>Перевод и публикация Санфордского руководства по антимикробной терапии на грузинский язык (печатная версия и веб-версия)</a:t>
            </a:r>
            <a:endParaRPr lang="en-US" altLang="en-US" dirty="0">
              <a:solidFill>
                <a:schemeClr val="tx2"/>
              </a:solidFill>
              <a:ea typeface="Al Tarikh" charset="-78"/>
              <a:cs typeface="Al Tarikh" charset="-78"/>
            </a:endParaRPr>
          </a:p>
          <a:p>
            <a:pPr algn="just"/>
            <a:endParaRPr lang="ka-GE" dirty="0">
              <a:solidFill>
                <a:schemeClr val="tx2"/>
              </a:solidFill>
            </a:endParaRPr>
          </a:p>
          <a:p>
            <a:endParaRPr lang="en-US" dirty="0"/>
          </a:p>
        </p:txBody>
      </p:sp>
      <p:pic>
        <p:nvPicPr>
          <p:cNvPr id="5" name="Picture 2" descr="polypharmacy-áá¡ á¡á£á áááá¡ á¨áááá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76200"/>
            <a:ext cx="3200400" cy="2133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27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066800"/>
          </a:xfrm>
        </p:spPr>
        <p:txBody>
          <a:bodyPr>
            <a:normAutofit fontScale="90000"/>
          </a:bodyPr>
          <a:lstStyle/>
          <a:p>
            <a:r>
              <a:rPr lang="en-US" dirty="0">
                <a:effectLst/>
              </a:rPr>
              <a:t> </a:t>
            </a:r>
            <a:br>
              <a:rPr lang="en-US" dirty="0">
                <a:effectLst/>
              </a:rPr>
            </a:br>
            <a:r>
              <a:rPr lang="ru-RU" dirty="0">
                <a:solidFill>
                  <a:srgbClr val="FF0000"/>
                </a:solidFill>
                <a:effectLst/>
              </a:rPr>
              <a:t>Годовые расходы на душу населения (в текущих ценах, лари), 2007-2017</a:t>
            </a:r>
            <a:r>
              <a:rPr lang="en-US" dirty="0">
                <a:solidFill>
                  <a:srgbClr val="FF0000"/>
                </a:solidFill>
                <a:effectLst/>
              </a:rPr>
              <a:t/>
            </a:r>
            <a:br>
              <a:rPr lang="en-US" dirty="0">
                <a:solidFill>
                  <a:srgbClr val="FF0000"/>
                </a:solidFill>
                <a:effectLst/>
              </a:rPr>
            </a:br>
            <a:endParaRPr lang="en-US" dirty="0">
              <a:solidFill>
                <a:srgbClr val="FF0000"/>
              </a:solidFill>
            </a:endParaRPr>
          </a:p>
        </p:txBody>
      </p:sp>
      <p:graphicFrame>
        <p:nvGraphicFramePr>
          <p:cNvPr id="4" name="Content Placeholder 3">
            <a:extLst>
              <a:ext uri="{FF2B5EF4-FFF2-40B4-BE49-F238E27FC236}">
                <a16:creationId xmlns:a16="http://schemas.microsoft.com/office/drawing/2014/main" id="{5A4EE675-1E15-4BE7-928B-4D0AD519C0F1}"/>
              </a:ext>
            </a:extLst>
          </p:cNvPr>
          <p:cNvGraphicFramePr>
            <a:graphicFrameLocks noGrp="1"/>
          </p:cNvGraphicFramePr>
          <p:nvPr>
            <p:ph idx="1"/>
          </p:nvPr>
        </p:nvGraphicFramePr>
        <p:xfrm>
          <a:off x="0" y="1524001"/>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38800" y="6294783"/>
            <a:ext cx="2855045" cy="369332"/>
          </a:xfrm>
          <a:prstGeom prst="rect">
            <a:avLst/>
          </a:prstGeom>
          <a:noFill/>
        </p:spPr>
        <p:txBody>
          <a:bodyPr wrap="square" rtlCol="0">
            <a:spAutoFit/>
          </a:bodyPr>
          <a:lstStyle/>
          <a:p>
            <a:r>
              <a:rPr lang="ka-GE" smtClean="0"/>
              <a:t>Source: HUES, 2017</a:t>
            </a:r>
            <a:endParaRPr lang="en-US" dirty="0"/>
          </a:p>
        </p:txBody>
      </p:sp>
    </p:spTree>
    <p:extLst>
      <p:ext uri="{BB962C8B-B14F-4D97-AF65-F5344CB8AC3E}">
        <p14:creationId xmlns:p14="http://schemas.microsoft.com/office/powerpoint/2010/main" val="228348654"/>
      </p:ext>
    </p:extLst>
  </p:cSld>
  <p:clrMapOvr>
    <a:masterClrMapping/>
  </p:clrMapOvr>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6652</TotalTime>
  <Words>1297</Words>
  <Application>Microsoft Office PowerPoint</Application>
  <PresentationFormat>On-screen Show (4:3)</PresentationFormat>
  <Paragraphs>127</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 Tarikh</vt:lpstr>
      <vt:lpstr>Arial</vt:lpstr>
      <vt:lpstr>Calibri</vt:lpstr>
      <vt:lpstr>Century Schoolbook</vt:lpstr>
      <vt:lpstr>Sylfaen</vt:lpstr>
      <vt:lpstr>Wingdings</vt:lpstr>
      <vt:lpstr>Yu Mincho</vt:lpstr>
      <vt:lpstr>სოფლის ექიმი პჯდ საბჭო 21 01 14 (4)</vt:lpstr>
      <vt:lpstr>   Использование антибиотиков в первичном звене здравоохранения Грузии </vt:lpstr>
      <vt:lpstr>Карта первичных медицинских учреждении Грузии</vt:lpstr>
      <vt:lpstr>Роль первичной медико-санитарной помощи в ответственном использовании лекарственных средств - текущая ситуация (1)</vt:lpstr>
      <vt:lpstr>Роль первичной медико-санитарной помощи в ответственном использовании лекарственных средств - текущая ситуация(2)</vt:lpstr>
      <vt:lpstr>Распространенность пяти острых состояний за последние 30 дней, 2007-2017 </vt:lpstr>
      <vt:lpstr>Краткий обзор национального законодательства (1)</vt:lpstr>
      <vt:lpstr>Основные требования</vt:lpstr>
      <vt:lpstr>Краткий обзор национального законодательства (2)</vt:lpstr>
      <vt:lpstr>  Годовые расходы на душу населения (в текущих ценах, лари), 2007-2017 </vt:lpstr>
      <vt:lpstr>Краткий обзор национального законодательства(3)</vt:lpstr>
      <vt:lpstr>Оценка ...</vt:lpstr>
      <vt:lpstr>Барьеры для изменения / реализации</vt:lpstr>
      <vt:lpstr>Как поддержать рецепт -  политика только в отношении антибиотиков?</vt:lpstr>
      <vt:lpstr>Спасибо за внимание!  </vt:lpstr>
    </vt:vector>
  </TitlesOfParts>
  <Company>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Aleksandra Khitalishvili</cp:lastModifiedBy>
  <cp:revision>745</cp:revision>
  <cp:lastPrinted>2019-05-27T06:44:59Z</cp:lastPrinted>
  <dcterms:created xsi:type="dcterms:W3CDTF">2012-02-03T10:47:59Z</dcterms:created>
  <dcterms:modified xsi:type="dcterms:W3CDTF">2019-05-27T07:51:47Z</dcterms:modified>
</cp:coreProperties>
</file>