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8" r:id="rId2"/>
    <p:sldId id="288" r:id="rId3"/>
    <p:sldId id="294" r:id="rId4"/>
    <p:sldId id="284" r:id="rId5"/>
    <p:sldId id="301" r:id="rId6"/>
    <p:sldId id="289" r:id="rId7"/>
    <p:sldId id="290" r:id="rId8"/>
    <p:sldId id="332" r:id="rId9"/>
    <p:sldId id="287" r:id="rId10"/>
    <p:sldId id="278" r:id="rId11"/>
    <p:sldId id="280" r:id="rId12"/>
    <p:sldId id="283" r:id="rId13"/>
    <p:sldId id="281" r:id="rId14"/>
    <p:sldId id="264" r:id="rId15"/>
    <p:sldId id="267" r:id="rId16"/>
    <p:sldId id="333" r:id="rId17"/>
    <p:sldId id="331" r:id="rId18"/>
    <p:sldId id="334" r:id="rId19"/>
    <p:sldId id="303" r:id="rId20"/>
    <p:sldId id="335" r:id="rId21"/>
    <p:sldId id="339" r:id="rId22"/>
    <p:sldId id="337" r:id="rId23"/>
    <p:sldId id="338" r:id="rId24"/>
    <p:sldId id="341" r:id="rId25"/>
    <p:sldId id="340" r:id="rId26"/>
    <p:sldId id="27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3" autoAdjust="0"/>
    <p:restoredTop sz="94316" autoAdjust="0"/>
  </p:normalViewPr>
  <p:slideViewPr>
    <p:cSldViewPr snapToGrid="0">
      <p:cViewPr varScale="1">
        <p:scale>
          <a:sx n="80" d="100"/>
          <a:sy n="80" d="100"/>
        </p:scale>
        <p:origin x="102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29631405394552E-2"/>
          <c:y val="5.4516094081821877E-2"/>
          <c:w val="0.53950856316972251"/>
          <c:h val="0.748195389594530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სამინისტრო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7E44-4CEF-AAD6-C6ACA86EB4B5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E44-4CEF-AAD6-C6ACA86EB4B5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E44-4CEF-AAD6-C6ACA86EB4B5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E44-4CEF-AAD6-C6ACA86EB4B5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7E44-4CEF-AAD6-C6ACA86EB4B5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არ დაწყებულა </c:v>
                </c:pt>
                <c:pt idx="1">
                  <c:v>ნაწილობრივ შესრულდა</c:v>
                </c:pt>
                <c:pt idx="2">
                  <c:v>მეტწილად შესრულდა</c:v>
                </c:pt>
                <c:pt idx="3">
                  <c:v>განხორციელდა</c:v>
                </c:pt>
                <c:pt idx="4">
                  <c:v>დაგვიანებით განხორციელდა</c:v>
                </c:pt>
                <c:pt idx="5">
                  <c:v>შეჩერებული</c:v>
                </c:pt>
                <c:pt idx="6">
                  <c:v>გაუქმებული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0.2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BD-4CAA-A2FC-D083FDA7B2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სამინისტრო 2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არ დაწყებულა </c:v>
                </c:pt>
                <c:pt idx="1">
                  <c:v>ნაწილობრივ შესრულდა</c:v>
                </c:pt>
                <c:pt idx="2">
                  <c:v>მეტწილად შესრულდა</c:v>
                </c:pt>
                <c:pt idx="3">
                  <c:v>განხორციელდა</c:v>
                </c:pt>
                <c:pt idx="4">
                  <c:v>დაგვიანებით განხორციელდა</c:v>
                </c:pt>
                <c:pt idx="5">
                  <c:v>შეჩერებული</c:v>
                </c:pt>
                <c:pt idx="6">
                  <c:v>გაუქმებული</c:v>
                </c:pt>
              </c:strCache>
            </c:strRef>
          </c:cat>
          <c:val>
            <c:numRef>
              <c:f>Sheet1!$B$3:$H$3</c:f>
              <c:numCache>
                <c:formatCode>0%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32BD-4CAA-A2FC-D083FDA7B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ka-G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29631405394552E-2"/>
          <c:y val="5.4516094081821877E-2"/>
          <c:w val="0.53950856316972251"/>
          <c:h val="0.748195389594530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არ დაწყებულა 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სამინისტრო 1</c:v>
                </c:pt>
                <c:pt idx="1">
                  <c:v>სამინისტრო 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BD-4CAA-A2FC-D083FDA7B2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ნაწილობრივ შესრულდა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სამინისტრო 1</c:v>
                </c:pt>
                <c:pt idx="1">
                  <c:v>სამინისტრო 2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BD-4CAA-A2FC-D083FDA7B2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მეტწილად შესრულდა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სამინისტრო 1</c:v>
                </c:pt>
                <c:pt idx="1">
                  <c:v>სამინისტრო 2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BD-4CAA-A2FC-D083FDA7B25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განხორციელდა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3175"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სამინისტრო 1</c:v>
                </c:pt>
                <c:pt idx="1">
                  <c:v>სამინისტრო 2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BD-4CAA-A2FC-D083FDA7B25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დაგვიანებით განხორციელდა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სამინისტრო 1</c:v>
                </c:pt>
                <c:pt idx="1">
                  <c:v>სამინისტრო 2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2BD-4CAA-A2FC-D083FDA7B25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შეჩერებული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სამინისტრო 1</c:v>
                </c:pt>
                <c:pt idx="1">
                  <c:v>სამინისტრო 2</c:v>
                </c:pt>
              </c:strCache>
            </c:strRef>
          </c:cat>
          <c:val>
            <c:numRef>
              <c:f>Sheet1!$G$2:$G$3</c:f>
              <c:numCache>
                <c:formatCode>0%</c:formatCode>
                <c:ptCount val="2"/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BD-4CAA-A2FC-D083FDA7B25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გაუქმებული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სამინისტრო 1</c:v>
                </c:pt>
                <c:pt idx="1">
                  <c:v>სამინისტრო 2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9-32BD-4CAA-A2FC-D083FDA7B25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540388216"/>
        <c:axId val="540388872"/>
      </c:barChart>
      <c:catAx>
        <c:axId val="540388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0388872"/>
        <c:crosses val="autoZero"/>
        <c:auto val="1"/>
        <c:lblAlgn val="ctr"/>
        <c:lblOffset val="100"/>
        <c:noMultiLvlLbl val="0"/>
      </c:catAx>
      <c:valAx>
        <c:axId val="540388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540388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751775069265773"/>
          <c:y val="0.12153215927552292"/>
          <c:w val="0.31972414062953225"/>
          <c:h val="0.87846784072447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ka-G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FADF0-AB63-419D-86AE-3052D5A4D6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EA5A24-894A-4F65-9EA8-7F4C6E9B5903}">
      <dgm:prSet phldrT="[Text]" custT="1"/>
      <dgm:spPr/>
      <dgm:t>
        <a:bodyPr/>
        <a:lstStyle/>
        <a:p>
          <a:r>
            <a:rPr lang="ka-GE" sz="3200" dirty="0"/>
            <a:t>მტკიცებულებებზე დაფუძნებული</a:t>
          </a:r>
          <a:endParaRPr lang="en-US" sz="3200" dirty="0"/>
        </a:p>
        <a:p>
          <a:r>
            <a:rPr lang="en-US" sz="2000" dirty="0"/>
            <a:t>Evidence Based Policy-Making</a:t>
          </a:r>
          <a:r>
            <a:rPr lang="ka-GE" sz="2000" dirty="0"/>
            <a:t>  </a:t>
          </a:r>
        </a:p>
      </dgm:t>
    </dgm:pt>
    <dgm:pt modelId="{1E75CA5C-C48B-4C58-99B0-B70DEF746E17}" type="parTrans" cxnId="{7F9CC974-6A42-47C4-9CAA-062F1747AF82}">
      <dgm:prSet/>
      <dgm:spPr/>
      <dgm:t>
        <a:bodyPr/>
        <a:lstStyle/>
        <a:p>
          <a:endParaRPr lang="en-US"/>
        </a:p>
      </dgm:t>
    </dgm:pt>
    <dgm:pt modelId="{3EE9405A-3895-4256-890B-869B9A5FB1A8}" type="sibTrans" cxnId="{7F9CC974-6A42-47C4-9CAA-062F1747AF82}">
      <dgm:prSet/>
      <dgm:spPr/>
      <dgm:t>
        <a:bodyPr/>
        <a:lstStyle/>
        <a:p>
          <a:endParaRPr lang="en-US"/>
        </a:p>
      </dgm:t>
    </dgm:pt>
    <dgm:pt modelId="{243E3B3A-7FE6-4DE9-AAF5-41DC813D0B6B}">
      <dgm:prSet phldrT="[Text]" custT="1"/>
      <dgm:spPr/>
      <dgm:t>
        <a:bodyPr/>
        <a:lstStyle/>
        <a:p>
          <a:r>
            <a:rPr lang="ka-GE" sz="3600" dirty="0"/>
            <a:t>მთავრობის ერთიანი მიდგომა</a:t>
          </a:r>
        </a:p>
        <a:p>
          <a:r>
            <a:rPr lang="en-US" sz="2000" dirty="0"/>
            <a:t>Whole of Government Approach</a:t>
          </a:r>
        </a:p>
      </dgm:t>
    </dgm:pt>
    <dgm:pt modelId="{2EE520DF-A493-445B-9A8B-39E41BC6CBAD}" type="parTrans" cxnId="{139594CB-85B2-4A25-8D1D-6001A7B04338}">
      <dgm:prSet/>
      <dgm:spPr/>
      <dgm:t>
        <a:bodyPr/>
        <a:lstStyle/>
        <a:p>
          <a:endParaRPr lang="en-US"/>
        </a:p>
      </dgm:t>
    </dgm:pt>
    <dgm:pt modelId="{1057D66F-9C9A-4CDD-87D2-C602691E9361}" type="sibTrans" cxnId="{139594CB-85B2-4A25-8D1D-6001A7B04338}">
      <dgm:prSet/>
      <dgm:spPr/>
      <dgm:t>
        <a:bodyPr/>
        <a:lstStyle/>
        <a:p>
          <a:endParaRPr lang="en-US"/>
        </a:p>
      </dgm:t>
    </dgm:pt>
    <dgm:pt modelId="{FC433EB6-63A8-4F7A-A93C-BABCCF97399D}">
      <dgm:prSet custT="1"/>
      <dgm:spPr/>
      <dgm:t>
        <a:bodyPr/>
        <a:lstStyle/>
        <a:p>
          <a:r>
            <a:rPr lang="ka-GE" sz="3600" dirty="0"/>
            <a:t>შედეგებზე ორიენტირებული</a:t>
          </a:r>
          <a:endParaRPr lang="en-US" sz="3600" dirty="0"/>
        </a:p>
        <a:p>
          <a:r>
            <a:rPr lang="en-US" sz="1800" dirty="0"/>
            <a:t>Results Based Management</a:t>
          </a:r>
          <a:endParaRPr lang="en-US" sz="2800" dirty="0"/>
        </a:p>
      </dgm:t>
    </dgm:pt>
    <dgm:pt modelId="{028EB772-0EB6-4F31-9AED-C2E3CCD98726}" type="parTrans" cxnId="{19DE1E23-0200-400B-A5DC-811B8437B812}">
      <dgm:prSet/>
      <dgm:spPr/>
      <dgm:t>
        <a:bodyPr/>
        <a:lstStyle/>
        <a:p>
          <a:endParaRPr lang="en-US"/>
        </a:p>
      </dgm:t>
    </dgm:pt>
    <dgm:pt modelId="{2A64297E-4BAE-40A4-B89F-968B29D0CBB7}" type="sibTrans" cxnId="{19DE1E23-0200-400B-A5DC-811B8437B812}">
      <dgm:prSet/>
      <dgm:spPr/>
      <dgm:t>
        <a:bodyPr/>
        <a:lstStyle/>
        <a:p>
          <a:endParaRPr lang="en-US"/>
        </a:p>
      </dgm:t>
    </dgm:pt>
    <dgm:pt modelId="{FE725441-B90B-4B30-9A6F-A7A883386711}" type="pres">
      <dgm:prSet presAssocID="{CECFADF0-AB63-419D-86AE-3052D5A4D660}" presName="linear" presStyleCnt="0">
        <dgm:presLayoutVars>
          <dgm:animLvl val="lvl"/>
          <dgm:resizeHandles val="exact"/>
        </dgm:presLayoutVars>
      </dgm:prSet>
      <dgm:spPr/>
    </dgm:pt>
    <dgm:pt modelId="{03862913-D440-4CC3-BE67-5CB85566C700}" type="pres">
      <dgm:prSet presAssocID="{ADEA5A24-894A-4F65-9EA8-7F4C6E9B59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D42E4F-5C4A-4863-9E50-7F48C28AB01B}" type="pres">
      <dgm:prSet presAssocID="{3EE9405A-3895-4256-890B-869B9A5FB1A8}" presName="spacer" presStyleCnt="0"/>
      <dgm:spPr/>
    </dgm:pt>
    <dgm:pt modelId="{B5E21E34-FB87-480E-98B3-5DE0C552A299}" type="pres">
      <dgm:prSet presAssocID="{FC433EB6-63A8-4F7A-A93C-BABCCF9739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3463A4D-AC09-4241-AC5B-AB31BFF2D764}" type="pres">
      <dgm:prSet presAssocID="{2A64297E-4BAE-40A4-B89F-968B29D0CBB7}" presName="spacer" presStyleCnt="0"/>
      <dgm:spPr/>
    </dgm:pt>
    <dgm:pt modelId="{BC242979-B2D9-471E-B075-FF5AE45325B9}" type="pres">
      <dgm:prSet presAssocID="{243E3B3A-7FE6-4DE9-AAF5-41DC813D0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9DE1E23-0200-400B-A5DC-811B8437B812}" srcId="{CECFADF0-AB63-419D-86AE-3052D5A4D660}" destId="{FC433EB6-63A8-4F7A-A93C-BABCCF97399D}" srcOrd="1" destOrd="0" parTransId="{028EB772-0EB6-4F31-9AED-C2E3CCD98726}" sibTransId="{2A64297E-4BAE-40A4-B89F-968B29D0CBB7}"/>
    <dgm:cxn modelId="{34C18826-CB91-45B2-A96D-61C40B9F90CC}" type="presOf" srcId="{ADEA5A24-894A-4F65-9EA8-7F4C6E9B5903}" destId="{03862913-D440-4CC3-BE67-5CB85566C700}" srcOrd="0" destOrd="0" presId="urn:microsoft.com/office/officeart/2005/8/layout/vList2"/>
    <dgm:cxn modelId="{81B73141-08CE-458F-9E60-2953C6A32989}" type="presOf" srcId="{CECFADF0-AB63-419D-86AE-3052D5A4D660}" destId="{FE725441-B90B-4B30-9A6F-A7A883386711}" srcOrd="0" destOrd="0" presId="urn:microsoft.com/office/officeart/2005/8/layout/vList2"/>
    <dgm:cxn modelId="{7F9CC974-6A42-47C4-9CAA-062F1747AF82}" srcId="{CECFADF0-AB63-419D-86AE-3052D5A4D660}" destId="{ADEA5A24-894A-4F65-9EA8-7F4C6E9B5903}" srcOrd="0" destOrd="0" parTransId="{1E75CA5C-C48B-4C58-99B0-B70DEF746E17}" sibTransId="{3EE9405A-3895-4256-890B-869B9A5FB1A8}"/>
    <dgm:cxn modelId="{7A5A8697-85A9-4828-BF59-D710E551761C}" type="presOf" srcId="{FC433EB6-63A8-4F7A-A93C-BABCCF97399D}" destId="{B5E21E34-FB87-480E-98B3-5DE0C552A299}" srcOrd="0" destOrd="0" presId="urn:microsoft.com/office/officeart/2005/8/layout/vList2"/>
    <dgm:cxn modelId="{139594CB-85B2-4A25-8D1D-6001A7B04338}" srcId="{CECFADF0-AB63-419D-86AE-3052D5A4D660}" destId="{243E3B3A-7FE6-4DE9-AAF5-41DC813D0B6B}" srcOrd="2" destOrd="0" parTransId="{2EE520DF-A493-445B-9A8B-39E41BC6CBAD}" sibTransId="{1057D66F-9C9A-4CDD-87D2-C602691E9361}"/>
    <dgm:cxn modelId="{0A4F81E5-E9C2-4F25-B718-867CCBF5F557}" type="presOf" srcId="{243E3B3A-7FE6-4DE9-AAF5-41DC813D0B6B}" destId="{BC242979-B2D9-471E-B075-FF5AE45325B9}" srcOrd="0" destOrd="0" presId="urn:microsoft.com/office/officeart/2005/8/layout/vList2"/>
    <dgm:cxn modelId="{B5C19897-6699-4E8C-A7B9-354328E53AF7}" type="presParOf" srcId="{FE725441-B90B-4B30-9A6F-A7A883386711}" destId="{03862913-D440-4CC3-BE67-5CB85566C700}" srcOrd="0" destOrd="0" presId="urn:microsoft.com/office/officeart/2005/8/layout/vList2"/>
    <dgm:cxn modelId="{D2B48175-D5BD-455D-A9D5-D505F1D4C95C}" type="presParOf" srcId="{FE725441-B90B-4B30-9A6F-A7A883386711}" destId="{31D42E4F-5C4A-4863-9E50-7F48C28AB01B}" srcOrd="1" destOrd="0" presId="urn:microsoft.com/office/officeart/2005/8/layout/vList2"/>
    <dgm:cxn modelId="{5B4E056A-4C49-4CD0-93A0-BB177A16C68E}" type="presParOf" srcId="{FE725441-B90B-4B30-9A6F-A7A883386711}" destId="{B5E21E34-FB87-480E-98B3-5DE0C552A299}" srcOrd="2" destOrd="0" presId="urn:microsoft.com/office/officeart/2005/8/layout/vList2"/>
    <dgm:cxn modelId="{AE0490FE-A8A4-4824-85CE-96EEFB52D6DB}" type="presParOf" srcId="{FE725441-B90B-4B30-9A6F-A7A883386711}" destId="{E3463A4D-AC09-4241-AC5B-AB31BFF2D764}" srcOrd="3" destOrd="0" presId="urn:microsoft.com/office/officeart/2005/8/layout/vList2"/>
    <dgm:cxn modelId="{C5261C3E-0219-4CB9-B2A9-2077C05037CB}" type="presParOf" srcId="{FE725441-B90B-4B30-9A6F-A7A883386711}" destId="{BC242979-B2D9-471E-B075-FF5AE45325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CFADF0-AB63-419D-86AE-3052D5A4D660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ADEA5A24-894A-4F65-9EA8-7F4C6E9B5903}">
      <dgm:prSet phldrT="[Text]" custT="1"/>
      <dgm:spPr/>
      <dgm:t>
        <a:bodyPr/>
        <a:lstStyle/>
        <a:p>
          <a:r>
            <a:rPr lang="ka-GE" sz="2800" dirty="0"/>
            <a:t>იზრდება ადმინისტრაციის როლი</a:t>
          </a:r>
          <a:endParaRPr lang="ka-GE" sz="1800" dirty="0"/>
        </a:p>
      </dgm:t>
    </dgm:pt>
    <dgm:pt modelId="{1E75CA5C-C48B-4C58-99B0-B70DEF746E17}" type="parTrans" cxnId="{7F9CC974-6A42-47C4-9CAA-062F1747AF82}">
      <dgm:prSet/>
      <dgm:spPr/>
      <dgm:t>
        <a:bodyPr/>
        <a:lstStyle/>
        <a:p>
          <a:endParaRPr lang="en-US" sz="1600"/>
        </a:p>
      </dgm:t>
    </dgm:pt>
    <dgm:pt modelId="{3EE9405A-3895-4256-890B-869B9A5FB1A8}" type="sibTrans" cxnId="{7F9CC974-6A42-47C4-9CAA-062F1747AF82}">
      <dgm:prSet/>
      <dgm:spPr/>
      <dgm:t>
        <a:bodyPr/>
        <a:lstStyle/>
        <a:p>
          <a:endParaRPr lang="en-US" sz="1600"/>
        </a:p>
      </dgm:t>
    </dgm:pt>
    <dgm:pt modelId="{243E3B3A-7FE6-4DE9-AAF5-41DC813D0B6B}">
      <dgm:prSet phldrT="[Text]" custT="1"/>
      <dgm:spPr/>
      <dgm:t>
        <a:bodyPr/>
        <a:lstStyle/>
        <a:p>
          <a:r>
            <a:rPr lang="ka-GE" sz="2800" dirty="0"/>
            <a:t>ყალიბდება იერარქია</a:t>
          </a:r>
          <a:endParaRPr lang="en-US" sz="1600" dirty="0"/>
        </a:p>
      </dgm:t>
    </dgm:pt>
    <dgm:pt modelId="{2EE520DF-A493-445B-9A8B-39E41BC6CBAD}" type="parTrans" cxnId="{139594CB-85B2-4A25-8D1D-6001A7B04338}">
      <dgm:prSet/>
      <dgm:spPr/>
      <dgm:t>
        <a:bodyPr/>
        <a:lstStyle/>
        <a:p>
          <a:endParaRPr lang="en-US" sz="1600"/>
        </a:p>
      </dgm:t>
    </dgm:pt>
    <dgm:pt modelId="{1057D66F-9C9A-4CDD-87D2-C602691E9361}" type="sibTrans" cxnId="{139594CB-85B2-4A25-8D1D-6001A7B04338}">
      <dgm:prSet/>
      <dgm:spPr/>
      <dgm:t>
        <a:bodyPr/>
        <a:lstStyle/>
        <a:p>
          <a:endParaRPr lang="en-US" sz="1600"/>
        </a:p>
      </dgm:t>
    </dgm:pt>
    <dgm:pt modelId="{FC433EB6-63A8-4F7A-A93C-BABCCF97399D}">
      <dgm:prSet custT="1"/>
      <dgm:spPr/>
      <dgm:t>
        <a:bodyPr/>
        <a:lstStyle/>
        <a:p>
          <a:r>
            <a:rPr lang="ka-GE" sz="2800" dirty="0"/>
            <a:t>შემოდის ინიცირების წესი</a:t>
          </a:r>
          <a:endParaRPr lang="en-US" sz="2800" dirty="0"/>
        </a:p>
      </dgm:t>
    </dgm:pt>
    <dgm:pt modelId="{028EB772-0EB6-4F31-9AED-C2E3CCD98726}" type="parTrans" cxnId="{19DE1E23-0200-400B-A5DC-811B8437B812}">
      <dgm:prSet/>
      <dgm:spPr/>
      <dgm:t>
        <a:bodyPr/>
        <a:lstStyle/>
        <a:p>
          <a:endParaRPr lang="en-US" sz="1600"/>
        </a:p>
      </dgm:t>
    </dgm:pt>
    <dgm:pt modelId="{2A64297E-4BAE-40A4-B89F-968B29D0CBB7}" type="sibTrans" cxnId="{19DE1E23-0200-400B-A5DC-811B8437B812}">
      <dgm:prSet/>
      <dgm:spPr/>
      <dgm:t>
        <a:bodyPr/>
        <a:lstStyle/>
        <a:p>
          <a:endParaRPr lang="en-US" sz="1600"/>
        </a:p>
      </dgm:t>
    </dgm:pt>
    <dgm:pt modelId="{7AD389C2-D206-4259-9B69-2AC537FCDC2C}">
      <dgm:prSet custT="1"/>
      <dgm:spPr/>
      <dgm:t>
        <a:bodyPr/>
        <a:lstStyle/>
        <a:p>
          <a:r>
            <a:rPr lang="ka-GE" sz="2800" dirty="0"/>
            <a:t>დგინდება მინიმალური სტანდარტები</a:t>
          </a:r>
          <a:endParaRPr lang="en-US" sz="2800" dirty="0"/>
        </a:p>
      </dgm:t>
    </dgm:pt>
    <dgm:pt modelId="{89C25FF5-CB15-4E9A-B2B6-3D314724734E}" type="parTrans" cxnId="{42D5F841-3AE8-4B8B-8243-F3AACB3ADE81}">
      <dgm:prSet/>
      <dgm:spPr/>
      <dgm:t>
        <a:bodyPr/>
        <a:lstStyle/>
        <a:p>
          <a:endParaRPr lang="en-US" sz="1600"/>
        </a:p>
      </dgm:t>
    </dgm:pt>
    <dgm:pt modelId="{49013067-2E20-436F-A4AE-711A3222ED89}" type="sibTrans" cxnId="{42D5F841-3AE8-4B8B-8243-F3AACB3ADE81}">
      <dgm:prSet/>
      <dgm:spPr/>
      <dgm:t>
        <a:bodyPr/>
        <a:lstStyle/>
        <a:p>
          <a:endParaRPr lang="en-US" sz="1600"/>
        </a:p>
      </dgm:t>
    </dgm:pt>
    <dgm:pt modelId="{9708C8F4-0DA5-4434-A517-FFAD4EDA629A}">
      <dgm:prSet custT="1"/>
      <dgm:spPr/>
      <dgm:t>
        <a:bodyPr/>
        <a:lstStyle/>
        <a:p>
          <a:r>
            <a:rPr lang="ka-GE" sz="2800" dirty="0"/>
            <a:t>საჯარო კონსულტაციები</a:t>
          </a:r>
          <a:endParaRPr lang="en-US" sz="2800" dirty="0"/>
        </a:p>
      </dgm:t>
    </dgm:pt>
    <dgm:pt modelId="{517990BE-F11D-4A1E-868A-C9BA760BFEB7}" type="parTrans" cxnId="{439EFA5C-FF68-4DB6-83BC-80807B227E04}">
      <dgm:prSet/>
      <dgm:spPr/>
      <dgm:t>
        <a:bodyPr/>
        <a:lstStyle/>
        <a:p>
          <a:endParaRPr lang="en-US" sz="1600"/>
        </a:p>
      </dgm:t>
    </dgm:pt>
    <dgm:pt modelId="{DF1F66DC-2896-45E3-9DF7-5F1B08EA809D}" type="sibTrans" cxnId="{439EFA5C-FF68-4DB6-83BC-80807B227E04}">
      <dgm:prSet/>
      <dgm:spPr/>
      <dgm:t>
        <a:bodyPr/>
        <a:lstStyle/>
        <a:p>
          <a:endParaRPr lang="en-US" sz="1600"/>
        </a:p>
      </dgm:t>
    </dgm:pt>
    <dgm:pt modelId="{DF4DC6EA-C863-4228-B7AB-E44AAA264F14}">
      <dgm:prSet custT="1"/>
      <dgm:spPr/>
      <dgm:t>
        <a:bodyPr/>
        <a:lstStyle/>
        <a:p>
          <a:r>
            <a:rPr lang="ka-GE" sz="2000" dirty="0"/>
            <a:t>შედეგებზე ორიენტირებული მონიტორინგი და ანგარიშგება</a:t>
          </a:r>
          <a:endParaRPr lang="en-US" sz="2000" dirty="0"/>
        </a:p>
      </dgm:t>
    </dgm:pt>
    <dgm:pt modelId="{F0817278-5C21-4E26-B3F6-193C920DB853}" type="parTrans" cxnId="{BAD5465A-6989-435F-9054-8736B6A93FCD}">
      <dgm:prSet/>
      <dgm:spPr/>
      <dgm:t>
        <a:bodyPr/>
        <a:lstStyle/>
        <a:p>
          <a:endParaRPr lang="en-US" sz="1600"/>
        </a:p>
      </dgm:t>
    </dgm:pt>
    <dgm:pt modelId="{09981D54-B434-4DCB-922A-2A62626316E5}" type="sibTrans" cxnId="{BAD5465A-6989-435F-9054-8736B6A93FCD}">
      <dgm:prSet/>
      <dgm:spPr/>
      <dgm:t>
        <a:bodyPr/>
        <a:lstStyle/>
        <a:p>
          <a:endParaRPr lang="en-US" sz="1600"/>
        </a:p>
      </dgm:t>
    </dgm:pt>
    <dgm:pt modelId="{EE79C5B9-2C1C-4B3D-ACDB-8539ABBF5D00}">
      <dgm:prSet custT="1"/>
      <dgm:spPr/>
      <dgm:t>
        <a:bodyPr/>
        <a:lstStyle/>
        <a:p>
          <a:r>
            <a:rPr lang="ka-GE" sz="2400" dirty="0"/>
            <a:t>მკაფიო ხარისხის უზრუნველყოფა (</a:t>
          </a:r>
          <a:r>
            <a:rPr lang="en-US" sz="2400" dirty="0"/>
            <a:t>QA)</a:t>
          </a:r>
        </a:p>
      </dgm:t>
    </dgm:pt>
    <dgm:pt modelId="{04CADD6E-7BCC-4629-9907-B6A8DC0B4B56}" type="parTrans" cxnId="{19EAAA27-F0D1-4B0D-85CF-FF14857E0314}">
      <dgm:prSet/>
      <dgm:spPr/>
      <dgm:t>
        <a:bodyPr/>
        <a:lstStyle/>
        <a:p>
          <a:endParaRPr lang="en-US" sz="1600"/>
        </a:p>
      </dgm:t>
    </dgm:pt>
    <dgm:pt modelId="{E30035CE-91D9-47DF-A35F-07B9DC40B04E}" type="sibTrans" cxnId="{19EAAA27-F0D1-4B0D-85CF-FF14857E0314}">
      <dgm:prSet/>
      <dgm:spPr/>
      <dgm:t>
        <a:bodyPr/>
        <a:lstStyle/>
        <a:p>
          <a:endParaRPr lang="en-US" sz="1600"/>
        </a:p>
      </dgm:t>
    </dgm:pt>
    <dgm:pt modelId="{3F5D14DB-887F-49B9-B319-2E8A110E4D76}">
      <dgm:prSet custT="1"/>
      <dgm:spPr/>
      <dgm:t>
        <a:bodyPr/>
        <a:lstStyle/>
        <a:p>
          <a:r>
            <a:rPr lang="ka-GE" sz="2800" dirty="0"/>
            <a:t>ერთიანი ლექსიკონი</a:t>
          </a:r>
          <a:endParaRPr lang="en-US" sz="2800" dirty="0"/>
        </a:p>
      </dgm:t>
    </dgm:pt>
    <dgm:pt modelId="{E3E5D7F1-1B24-49FD-BFE5-32379B97BA1D}" type="parTrans" cxnId="{A5A6C7AA-C86D-4EE1-B939-A6EF2BCDCD32}">
      <dgm:prSet/>
      <dgm:spPr/>
      <dgm:t>
        <a:bodyPr/>
        <a:lstStyle/>
        <a:p>
          <a:endParaRPr lang="en-US" sz="1600"/>
        </a:p>
      </dgm:t>
    </dgm:pt>
    <dgm:pt modelId="{33128AC2-A386-4FBA-A167-754E936B237C}" type="sibTrans" cxnId="{A5A6C7AA-C86D-4EE1-B939-A6EF2BCDCD32}">
      <dgm:prSet/>
      <dgm:spPr/>
      <dgm:t>
        <a:bodyPr/>
        <a:lstStyle/>
        <a:p>
          <a:endParaRPr lang="en-US" sz="1600"/>
        </a:p>
      </dgm:t>
    </dgm:pt>
    <dgm:pt modelId="{FE725441-B90B-4B30-9A6F-A7A883386711}" type="pres">
      <dgm:prSet presAssocID="{CECFADF0-AB63-419D-86AE-3052D5A4D660}" presName="linear" presStyleCnt="0">
        <dgm:presLayoutVars>
          <dgm:animLvl val="lvl"/>
          <dgm:resizeHandles val="exact"/>
        </dgm:presLayoutVars>
      </dgm:prSet>
      <dgm:spPr/>
    </dgm:pt>
    <dgm:pt modelId="{03862913-D440-4CC3-BE67-5CB85566C700}" type="pres">
      <dgm:prSet presAssocID="{ADEA5A24-894A-4F65-9EA8-7F4C6E9B5903}" presName="parentText" presStyleLbl="node1" presStyleIdx="0" presStyleCnt="8" custLinFactY="-25579" custLinFactNeighborX="7167" custLinFactNeighborY="-100000">
        <dgm:presLayoutVars>
          <dgm:chMax val="0"/>
          <dgm:bulletEnabled val="1"/>
        </dgm:presLayoutVars>
      </dgm:prSet>
      <dgm:spPr/>
    </dgm:pt>
    <dgm:pt modelId="{31D42E4F-5C4A-4863-9E50-7F48C28AB01B}" type="pres">
      <dgm:prSet presAssocID="{3EE9405A-3895-4256-890B-869B9A5FB1A8}" presName="spacer" presStyleCnt="0"/>
      <dgm:spPr/>
    </dgm:pt>
    <dgm:pt modelId="{B5E21E34-FB87-480E-98B3-5DE0C552A299}" type="pres">
      <dgm:prSet presAssocID="{FC433EB6-63A8-4F7A-A93C-BABCCF97399D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3463A4D-AC09-4241-AC5B-AB31BFF2D764}" type="pres">
      <dgm:prSet presAssocID="{2A64297E-4BAE-40A4-B89F-968B29D0CBB7}" presName="spacer" presStyleCnt="0"/>
      <dgm:spPr/>
    </dgm:pt>
    <dgm:pt modelId="{BC242979-B2D9-471E-B075-FF5AE45325B9}" type="pres">
      <dgm:prSet presAssocID="{243E3B3A-7FE6-4DE9-AAF5-41DC813D0B6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72C6C52A-E3A1-42BC-86FB-12D3ADC2A3B9}" type="pres">
      <dgm:prSet presAssocID="{1057D66F-9C9A-4CDD-87D2-C602691E9361}" presName="spacer" presStyleCnt="0"/>
      <dgm:spPr/>
    </dgm:pt>
    <dgm:pt modelId="{8A231CD7-61F7-49E4-A950-5F42311F8B35}" type="pres">
      <dgm:prSet presAssocID="{7AD389C2-D206-4259-9B69-2AC537FCDC2C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86915627-6F73-424B-A8BC-85FD87DF0BCA}" type="pres">
      <dgm:prSet presAssocID="{49013067-2E20-436F-A4AE-711A3222ED89}" presName="spacer" presStyleCnt="0"/>
      <dgm:spPr/>
    </dgm:pt>
    <dgm:pt modelId="{DF1AA311-8E51-443B-BD8B-E40E2C82E9A4}" type="pres">
      <dgm:prSet presAssocID="{9708C8F4-0DA5-4434-A517-FFAD4EDA629A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665C1EA9-9A1B-4E77-88E7-6A0FD4A8BB74}" type="pres">
      <dgm:prSet presAssocID="{DF1F66DC-2896-45E3-9DF7-5F1B08EA809D}" presName="spacer" presStyleCnt="0"/>
      <dgm:spPr/>
    </dgm:pt>
    <dgm:pt modelId="{14A38F01-BA06-40B9-8633-9A4272C507F4}" type="pres">
      <dgm:prSet presAssocID="{DF4DC6EA-C863-4228-B7AB-E44AAA264F14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86E74B1-2302-4BF1-A47A-2997DFE3C801}" type="pres">
      <dgm:prSet presAssocID="{09981D54-B434-4DCB-922A-2A62626316E5}" presName="spacer" presStyleCnt="0"/>
      <dgm:spPr/>
    </dgm:pt>
    <dgm:pt modelId="{85B95368-E2E2-485C-B05E-79AB359A6F14}" type="pres">
      <dgm:prSet presAssocID="{EE79C5B9-2C1C-4B3D-ACDB-8539ABBF5D00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8925C93-31B9-489E-B293-EFEB39216F0C}" type="pres">
      <dgm:prSet presAssocID="{E30035CE-91D9-47DF-A35F-07B9DC40B04E}" presName="spacer" presStyleCnt="0"/>
      <dgm:spPr/>
    </dgm:pt>
    <dgm:pt modelId="{B663B5F2-8E09-4ADD-9714-8EE516BE7EC7}" type="pres">
      <dgm:prSet presAssocID="{3F5D14DB-887F-49B9-B319-2E8A110E4D7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19DE1E23-0200-400B-A5DC-811B8437B812}" srcId="{CECFADF0-AB63-419D-86AE-3052D5A4D660}" destId="{FC433EB6-63A8-4F7A-A93C-BABCCF97399D}" srcOrd="1" destOrd="0" parTransId="{028EB772-0EB6-4F31-9AED-C2E3CCD98726}" sibTransId="{2A64297E-4BAE-40A4-B89F-968B29D0CBB7}"/>
    <dgm:cxn modelId="{34C18826-CB91-45B2-A96D-61C40B9F90CC}" type="presOf" srcId="{ADEA5A24-894A-4F65-9EA8-7F4C6E9B5903}" destId="{03862913-D440-4CC3-BE67-5CB85566C700}" srcOrd="0" destOrd="0" presId="urn:microsoft.com/office/officeart/2005/8/layout/vList2"/>
    <dgm:cxn modelId="{A2070A27-B35D-496D-8C76-4C6FD1BA47DB}" type="presOf" srcId="{EE79C5B9-2C1C-4B3D-ACDB-8539ABBF5D00}" destId="{85B95368-E2E2-485C-B05E-79AB359A6F14}" srcOrd="0" destOrd="0" presId="urn:microsoft.com/office/officeart/2005/8/layout/vList2"/>
    <dgm:cxn modelId="{19EAAA27-F0D1-4B0D-85CF-FF14857E0314}" srcId="{CECFADF0-AB63-419D-86AE-3052D5A4D660}" destId="{EE79C5B9-2C1C-4B3D-ACDB-8539ABBF5D00}" srcOrd="6" destOrd="0" parTransId="{04CADD6E-7BCC-4629-9907-B6A8DC0B4B56}" sibTransId="{E30035CE-91D9-47DF-A35F-07B9DC40B04E}"/>
    <dgm:cxn modelId="{C2E12735-C306-43BE-B784-AE1CCF76B475}" type="presOf" srcId="{9708C8F4-0DA5-4434-A517-FFAD4EDA629A}" destId="{DF1AA311-8E51-443B-BD8B-E40E2C82E9A4}" srcOrd="0" destOrd="0" presId="urn:microsoft.com/office/officeart/2005/8/layout/vList2"/>
    <dgm:cxn modelId="{439EFA5C-FF68-4DB6-83BC-80807B227E04}" srcId="{CECFADF0-AB63-419D-86AE-3052D5A4D660}" destId="{9708C8F4-0DA5-4434-A517-FFAD4EDA629A}" srcOrd="4" destOrd="0" parTransId="{517990BE-F11D-4A1E-868A-C9BA760BFEB7}" sibTransId="{DF1F66DC-2896-45E3-9DF7-5F1B08EA809D}"/>
    <dgm:cxn modelId="{81B73141-08CE-458F-9E60-2953C6A32989}" type="presOf" srcId="{CECFADF0-AB63-419D-86AE-3052D5A4D660}" destId="{FE725441-B90B-4B30-9A6F-A7A883386711}" srcOrd="0" destOrd="0" presId="urn:microsoft.com/office/officeart/2005/8/layout/vList2"/>
    <dgm:cxn modelId="{42D5F841-3AE8-4B8B-8243-F3AACB3ADE81}" srcId="{CECFADF0-AB63-419D-86AE-3052D5A4D660}" destId="{7AD389C2-D206-4259-9B69-2AC537FCDC2C}" srcOrd="3" destOrd="0" parTransId="{89C25FF5-CB15-4E9A-B2B6-3D314724734E}" sibTransId="{49013067-2E20-436F-A4AE-711A3222ED89}"/>
    <dgm:cxn modelId="{DF934954-948A-4E1A-AB0C-AFBC81B99ACE}" type="presOf" srcId="{DF4DC6EA-C863-4228-B7AB-E44AAA264F14}" destId="{14A38F01-BA06-40B9-8633-9A4272C507F4}" srcOrd="0" destOrd="0" presId="urn:microsoft.com/office/officeart/2005/8/layout/vList2"/>
    <dgm:cxn modelId="{7F9CC974-6A42-47C4-9CAA-062F1747AF82}" srcId="{CECFADF0-AB63-419D-86AE-3052D5A4D660}" destId="{ADEA5A24-894A-4F65-9EA8-7F4C6E9B5903}" srcOrd="0" destOrd="0" parTransId="{1E75CA5C-C48B-4C58-99B0-B70DEF746E17}" sibTransId="{3EE9405A-3895-4256-890B-869B9A5FB1A8}"/>
    <dgm:cxn modelId="{896C8F58-9ADA-48D8-84CF-1FD2FBA72BEA}" type="presOf" srcId="{7AD389C2-D206-4259-9B69-2AC537FCDC2C}" destId="{8A231CD7-61F7-49E4-A950-5F42311F8B35}" srcOrd="0" destOrd="0" presId="urn:microsoft.com/office/officeart/2005/8/layout/vList2"/>
    <dgm:cxn modelId="{BAD5465A-6989-435F-9054-8736B6A93FCD}" srcId="{CECFADF0-AB63-419D-86AE-3052D5A4D660}" destId="{DF4DC6EA-C863-4228-B7AB-E44AAA264F14}" srcOrd="5" destOrd="0" parTransId="{F0817278-5C21-4E26-B3F6-193C920DB853}" sibTransId="{09981D54-B434-4DCB-922A-2A62626316E5}"/>
    <dgm:cxn modelId="{CCC1965A-E4EA-4C72-9EB6-B769BE3A4579}" type="presOf" srcId="{3F5D14DB-887F-49B9-B319-2E8A110E4D76}" destId="{B663B5F2-8E09-4ADD-9714-8EE516BE7EC7}" srcOrd="0" destOrd="0" presId="urn:microsoft.com/office/officeart/2005/8/layout/vList2"/>
    <dgm:cxn modelId="{7A5A8697-85A9-4828-BF59-D710E551761C}" type="presOf" srcId="{FC433EB6-63A8-4F7A-A93C-BABCCF97399D}" destId="{B5E21E34-FB87-480E-98B3-5DE0C552A299}" srcOrd="0" destOrd="0" presId="urn:microsoft.com/office/officeart/2005/8/layout/vList2"/>
    <dgm:cxn modelId="{A5A6C7AA-C86D-4EE1-B939-A6EF2BCDCD32}" srcId="{CECFADF0-AB63-419D-86AE-3052D5A4D660}" destId="{3F5D14DB-887F-49B9-B319-2E8A110E4D76}" srcOrd="7" destOrd="0" parTransId="{E3E5D7F1-1B24-49FD-BFE5-32379B97BA1D}" sibTransId="{33128AC2-A386-4FBA-A167-754E936B237C}"/>
    <dgm:cxn modelId="{139594CB-85B2-4A25-8D1D-6001A7B04338}" srcId="{CECFADF0-AB63-419D-86AE-3052D5A4D660}" destId="{243E3B3A-7FE6-4DE9-AAF5-41DC813D0B6B}" srcOrd="2" destOrd="0" parTransId="{2EE520DF-A493-445B-9A8B-39E41BC6CBAD}" sibTransId="{1057D66F-9C9A-4CDD-87D2-C602691E9361}"/>
    <dgm:cxn modelId="{0A4F81E5-E9C2-4F25-B718-867CCBF5F557}" type="presOf" srcId="{243E3B3A-7FE6-4DE9-AAF5-41DC813D0B6B}" destId="{BC242979-B2D9-471E-B075-FF5AE45325B9}" srcOrd="0" destOrd="0" presId="urn:microsoft.com/office/officeart/2005/8/layout/vList2"/>
    <dgm:cxn modelId="{B5C19897-6699-4E8C-A7B9-354328E53AF7}" type="presParOf" srcId="{FE725441-B90B-4B30-9A6F-A7A883386711}" destId="{03862913-D440-4CC3-BE67-5CB85566C700}" srcOrd="0" destOrd="0" presId="urn:microsoft.com/office/officeart/2005/8/layout/vList2"/>
    <dgm:cxn modelId="{D2B48175-D5BD-455D-A9D5-D505F1D4C95C}" type="presParOf" srcId="{FE725441-B90B-4B30-9A6F-A7A883386711}" destId="{31D42E4F-5C4A-4863-9E50-7F48C28AB01B}" srcOrd="1" destOrd="0" presId="urn:microsoft.com/office/officeart/2005/8/layout/vList2"/>
    <dgm:cxn modelId="{5B4E056A-4C49-4CD0-93A0-BB177A16C68E}" type="presParOf" srcId="{FE725441-B90B-4B30-9A6F-A7A883386711}" destId="{B5E21E34-FB87-480E-98B3-5DE0C552A299}" srcOrd="2" destOrd="0" presId="urn:microsoft.com/office/officeart/2005/8/layout/vList2"/>
    <dgm:cxn modelId="{AE0490FE-A8A4-4824-85CE-96EEFB52D6DB}" type="presParOf" srcId="{FE725441-B90B-4B30-9A6F-A7A883386711}" destId="{E3463A4D-AC09-4241-AC5B-AB31BFF2D764}" srcOrd="3" destOrd="0" presId="urn:microsoft.com/office/officeart/2005/8/layout/vList2"/>
    <dgm:cxn modelId="{C5261C3E-0219-4CB9-B2A9-2077C05037CB}" type="presParOf" srcId="{FE725441-B90B-4B30-9A6F-A7A883386711}" destId="{BC242979-B2D9-471E-B075-FF5AE45325B9}" srcOrd="4" destOrd="0" presId="urn:microsoft.com/office/officeart/2005/8/layout/vList2"/>
    <dgm:cxn modelId="{1F0A9D07-7A53-4EAD-B266-91394D3271A5}" type="presParOf" srcId="{FE725441-B90B-4B30-9A6F-A7A883386711}" destId="{72C6C52A-E3A1-42BC-86FB-12D3ADC2A3B9}" srcOrd="5" destOrd="0" presId="urn:microsoft.com/office/officeart/2005/8/layout/vList2"/>
    <dgm:cxn modelId="{C64DA20F-E6AF-4922-AF88-8EAD101E7D84}" type="presParOf" srcId="{FE725441-B90B-4B30-9A6F-A7A883386711}" destId="{8A231CD7-61F7-49E4-A950-5F42311F8B35}" srcOrd="6" destOrd="0" presId="urn:microsoft.com/office/officeart/2005/8/layout/vList2"/>
    <dgm:cxn modelId="{D0E1713A-2061-4B03-831B-AE430FFC8FAD}" type="presParOf" srcId="{FE725441-B90B-4B30-9A6F-A7A883386711}" destId="{86915627-6F73-424B-A8BC-85FD87DF0BCA}" srcOrd="7" destOrd="0" presId="urn:microsoft.com/office/officeart/2005/8/layout/vList2"/>
    <dgm:cxn modelId="{F97759DB-1CB7-4772-A4E0-AA5498110293}" type="presParOf" srcId="{FE725441-B90B-4B30-9A6F-A7A883386711}" destId="{DF1AA311-8E51-443B-BD8B-E40E2C82E9A4}" srcOrd="8" destOrd="0" presId="urn:microsoft.com/office/officeart/2005/8/layout/vList2"/>
    <dgm:cxn modelId="{3C6252D3-FBCF-4188-B89C-902B69ED343B}" type="presParOf" srcId="{FE725441-B90B-4B30-9A6F-A7A883386711}" destId="{665C1EA9-9A1B-4E77-88E7-6A0FD4A8BB74}" srcOrd="9" destOrd="0" presId="urn:microsoft.com/office/officeart/2005/8/layout/vList2"/>
    <dgm:cxn modelId="{42AD1E73-7A5D-45C9-BA76-A8F773A2B26C}" type="presParOf" srcId="{FE725441-B90B-4B30-9A6F-A7A883386711}" destId="{14A38F01-BA06-40B9-8633-9A4272C507F4}" srcOrd="10" destOrd="0" presId="urn:microsoft.com/office/officeart/2005/8/layout/vList2"/>
    <dgm:cxn modelId="{23A76826-A3FB-4A28-A292-F0D252672270}" type="presParOf" srcId="{FE725441-B90B-4B30-9A6F-A7A883386711}" destId="{786E74B1-2302-4BF1-A47A-2997DFE3C801}" srcOrd="11" destOrd="0" presId="urn:microsoft.com/office/officeart/2005/8/layout/vList2"/>
    <dgm:cxn modelId="{808F7A44-2F82-4B7A-B485-BB66DC5591D3}" type="presParOf" srcId="{FE725441-B90B-4B30-9A6F-A7A883386711}" destId="{85B95368-E2E2-485C-B05E-79AB359A6F14}" srcOrd="12" destOrd="0" presId="urn:microsoft.com/office/officeart/2005/8/layout/vList2"/>
    <dgm:cxn modelId="{6BB40733-BE96-4908-AD19-969E25DBDC0A}" type="presParOf" srcId="{FE725441-B90B-4B30-9A6F-A7A883386711}" destId="{58925C93-31B9-489E-B293-EFEB39216F0C}" srcOrd="13" destOrd="0" presId="urn:microsoft.com/office/officeart/2005/8/layout/vList2"/>
    <dgm:cxn modelId="{84441B17-EE5E-4F12-B4F3-74B31069E23C}" type="presParOf" srcId="{FE725441-B90B-4B30-9A6F-A7A883386711}" destId="{B663B5F2-8E09-4ADD-9714-8EE516BE7EC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692828-5C6F-45CE-83A1-107E236D21DD}" type="doc">
      <dgm:prSet loTypeId="urn:microsoft.com/office/officeart/2005/8/layout/pyramid1" loCatId="pyramid" qsTypeId="urn:microsoft.com/office/officeart/2005/8/quickstyle/simple5" qsCatId="simple" csTypeId="urn:microsoft.com/office/officeart/2005/8/colors/accent1_2" csCatId="accent1" phldr="1"/>
      <dgm:spPr/>
    </dgm:pt>
    <dgm:pt modelId="{B71E914A-0731-4804-B864-5579BC901F50}">
      <dgm:prSet phldrT="[Text]" custT="1"/>
      <dgm:spPr/>
      <dgm:t>
        <a:bodyPr anchor="b"/>
        <a:lstStyle/>
        <a:p>
          <a:r>
            <a:rPr lang="ka-GE" sz="2000" dirty="0">
              <a:solidFill>
                <a:schemeClr val="bg1"/>
              </a:solidFill>
            </a:rPr>
            <a:t>ეროვნული</a:t>
          </a:r>
          <a:endParaRPr lang="en-US" sz="2000" dirty="0">
            <a:solidFill>
              <a:schemeClr val="bg1"/>
            </a:solidFill>
          </a:endParaRPr>
        </a:p>
      </dgm:t>
    </dgm:pt>
    <dgm:pt modelId="{AFE10E73-BE2A-4BAB-9923-688C773E0535}" type="parTrans" cxnId="{B64877DC-57A4-49AC-9627-103CD2D5D97F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AA7BB00F-111E-4CCF-AD7E-C0EEE467BDF0}" type="sibTrans" cxnId="{B64877DC-57A4-49AC-9627-103CD2D5D97F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A1959FB3-B344-48CA-BAB5-2EEA53F6B7C5}">
      <dgm:prSet phldrT="[Text]" custT="1"/>
      <dgm:spPr/>
      <dgm:t>
        <a:bodyPr anchor="b"/>
        <a:lstStyle/>
        <a:p>
          <a:r>
            <a:rPr lang="ka-GE" sz="2800" dirty="0">
              <a:solidFill>
                <a:schemeClr val="bg1"/>
              </a:solidFill>
            </a:rPr>
            <a:t>სექტორული</a:t>
          </a:r>
          <a:endParaRPr lang="en-US" sz="2800" dirty="0">
            <a:solidFill>
              <a:schemeClr val="bg1"/>
            </a:solidFill>
          </a:endParaRPr>
        </a:p>
      </dgm:t>
    </dgm:pt>
    <dgm:pt modelId="{FC4DB7B6-BD5C-42C1-BFB0-46029A4CB18B}" type="parTrans" cxnId="{FF0F2255-2496-4593-BF45-60FD21BB3525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7B235EDD-72F4-4045-91FE-CDC7DB53E960}" type="sibTrans" cxnId="{FF0F2255-2496-4593-BF45-60FD21BB3525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015C79C4-3B8C-40FE-93B4-F1249F3F4B4C}">
      <dgm:prSet phldrT="[Text]" custT="1"/>
      <dgm:spPr/>
      <dgm:t>
        <a:bodyPr anchor="b"/>
        <a:lstStyle/>
        <a:p>
          <a:r>
            <a:rPr lang="ka-GE" sz="3600" dirty="0">
              <a:solidFill>
                <a:schemeClr val="bg1"/>
              </a:solidFill>
            </a:rPr>
            <a:t>ინსტიტუციური</a:t>
          </a:r>
          <a:endParaRPr lang="en-US" sz="3600" dirty="0">
            <a:solidFill>
              <a:schemeClr val="bg1"/>
            </a:solidFill>
          </a:endParaRPr>
        </a:p>
      </dgm:t>
    </dgm:pt>
    <dgm:pt modelId="{EA40A73A-974D-4130-B10E-ACBAC66F7288}" type="parTrans" cxnId="{55A09D13-D07A-4C57-B44C-4F6AA8F32F56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F0841506-0215-41CA-B48E-FE54F0847149}" type="sibTrans" cxnId="{55A09D13-D07A-4C57-B44C-4F6AA8F32F56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C4A41638-7FC9-4A10-AA21-0A36A89E16EF}" type="pres">
      <dgm:prSet presAssocID="{81692828-5C6F-45CE-83A1-107E236D21DD}" presName="Name0" presStyleCnt="0">
        <dgm:presLayoutVars>
          <dgm:dir/>
          <dgm:animLvl val="lvl"/>
          <dgm:resizeHandles val="exact"/>
        </dgm:presLayoutVars>
      </dgm:prSet>
      <dgm:spPr/>
    </dgm:pt>
    <dgm:pt modelId="{1F5F5AC9-1A4B-4ECE-ABAA-6455E0DFE532}" type="pres">
      <dgm:prSet presAssocID="{B71E914A-0731-4804-B864-5579BC901F50}" presName="Name8" presStyleCnt="0"/>
      <dgm:spPr/>
    </dgm:pt>
    <dgm:pt modelId="{8918BE85-BC1F-4815-812D-FE932758EF93}" type="pres">
      <dgm:prSet presAssocID="{B71E914A-0731-4804-B864-5579BC901F50}" presName="level" presStyleLbl="node1" presStyleIdx="0" presStyleCnt="3">
        <dgm:presLayoutVars>
          <dgm:chMax val="1"/>
          <dgm:bulletEnabled val="1"/>
        </dgm:presLayoutVars>
      </dgm:prSet>
      <dgm:spPr/>
    </dgm:pt>
    <dgm:pt modelId="{0D0A0A1C-3A09-4E1B-BC5D-DA12D5DA76F2}" type="pres">
      <dgm:prSet presAssocID="{B71E914A-0731-4804-B864-5579BC901F5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D0C72A1-E088-40A2-984B-8DBD012553A8}" type="pres">
      <dgm:prSet presAssocID="{A1959FB3-B344-48CA-BAB5-2EEA53F6B7C5}" presName="Name8" presStyleCnt="0"/>
      <dgm:spPr/>
    </dgm:pt>
    <dgm:pt modelId="{145CEA9C-CBAE-4AF9-B765-B656F4787C94}" type="pres">
      <dgm:prSet presAssocID="{A1959FB3-B344-48CA-BAB5-2EEA53F6B7C5}" presName="level" presStyleLbl="node1" presStyleIdx="1" presStyleCnt="3">
        <dgm:presLayoutVars>
          <dgm:chMax val="1"/>
          <dgm:bulletEnabled val="1"/>
        </dgm:presLayoutVars>
      </dgm:prSet>
      <dgm:spPr/>
    </dgm:pt>
    <dgm:pt modelId="{1D9465A0-CABA-491C-8091-206ADA0615A5}" type="pres">
      <dgm:prSet presAssocID="{A1959FB3-B344-48CA-BAB5-2EEA53F6B7C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34DE4EE-4ACB-40C3-8D17-2684794F312B}" type="pres">
      <dgm:prSet presAssocID="{015C79C4-3B8C-40FE-93B4-F1249F3F4B4C}" presName="Name8" presStyleCnt="0"/>
      <dgm:spPr/>
    </dgm:pt>
    <dgm:pt modelId="{98DBA55A-FB7F-4B09-8BCD-FD622EE259AC}" type="pres">
      <dgm:prSet presAssocID="{015C79C4-3B8C-40FE-93B4-F1249F3F4B4C}" presName="level" presStyleLbl="node1" presStyleIdx="2" presStyleCnt="3">
        <dgm:presLayoutVars>
          <dgm:chMax val="1"/>
          <dgm:bulletEnabled val="1"/>
        </dgm:presLayoutVars>
      </dgm:prSet>
      <dgm:spPr/>
    </dgm:pt>
    <dgm:pt modelId="{A9B4D4E7-CD21-46BC-8788-18A40851593B}" type="pres">
      <dgm:prSet presAssocID="{015C79C4-3B8C-40FE-93B4-F1249F3F4B4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CAF1A07-3969-4C92-8787-2AB783D496E7}" type="presOf" srcId="{015C79C4-3B8C-40FE-93B4-F1249F3F4B4C}" destId="{98DBA55A-FB7F-4B09-8BCD-FD622EE259AC}" srcOrd="0" destOrd="0" presId="urn:microsoft.com/office/officeart/2005/8/layout/pyramid1"/>
    <dgm:cxn modelId="{55A09D13-D07A-4C57-B44C-4F6AA8F32F56}" srcId="{81692828-5C6F-45CE-83A1-107E236D21DD}" destId="{015C79C4-3B8C-40FE-93B4-F1249F3F4B4C}" srcOrd="2" destOrd="0" parTransId="{EA40A73A-974D-4130-B10E-ACBAC66F7288}" sibTransId="{F0841506-0215-41CA-B48E-FE54F0847149}"/>
    <dgm:cxn modelId="{DF2A6015-06C4-407B-934A-A989842591E0}" type="presOf" srcId="{B71E914A-0731-4804-B864-5579BC901F50}" destId="{0D0A0A1C-3A09-4E1B-BC5D-DA12D5DA76F2}" srcOrd="1" destOrd="0" presId="urn:microsoft.com/office/officeart/2005/8/layout/pyramid1"/>
    <dgm:cxn modelId="{CBBA615E-45B9-4D65-BBAD-620B1B32664F}" type="presOf" srcId="{81692828-5C6F-45CE-83A1-107E236D21DD}" destId="{C4A41638-7FC9-4A10-AA21-0A36A89E16EF}" srcOrd="0" destOrd="0" presId="urn:microsoft.com/office/officeart/2005/8/layout/pyramid1"/>
    <dgm:cxn modelId="{FF0F2255-2496-4593-BF45-60FD21BB3525}" srcId="{81692828-5C6F-45CE-83A1-107E236D21DD}" destId="{A1959FB3-B344-48CA-BAB5-2EEA53F6B7C5}" srcOrd="1" destOrd="0" parTransId="{FC4DB7B6-BD5C-42C1-BFB0-46029A4CB18B}" sibTransId="{7B235EDD-72F4-4045-91FE-CDC7DB53E960}"/>
    <dgm:cxn modelId="{9CF47EA7-581A-4834-8B12-ED9BBA290F65}" type="presOf" srcId="{B71E914A-0731-4804-B864-5579BC901F50}" destId="{8918BE85-BC1F-4815-812D-FE932758EF93}" srcOrd="0" destOrd="0" presId="urn:microsoft.com/office/officeart/2005/8/layout/pyramid1"/>
    <dgm:cxn modelId="{0FCF3CAF-A2D5-4D78-930F-396B0FBDED68}" type="presOf" srcId="{015C79C4-3B8C-40FE-93B4-F1249F3F4B4C}" destId="{A9B4D4E7-CD21-46BC-8788-18A40851593B}" srcOrd="1" destOrd="0" presId="urn:microsoft.com/office/officeart/2005/8/layout/pyramid1"/>
    <dgm:cxn modelId="{D62A3FB5-6870-41BE-85DF-C437EA400925}" type="presOf" srcId="{A1959FB3-B344-48CA-BAB5-2EEA53F6B7C5}" destId="{1D9465A0-CABA-491C-8091-206ADA0615A5}" srcOrd="1" destOrd="0" presId="urn:microsoft.com/office/officeart/2005/8/layout/pyramid1"/>
    <dgm:cxn modelId="{B64877DC-57A4-49AC-9627-103CD2D5D97F}" srcId="{81692828-5C6F-45CE-83A1-107E236D21DD}" destId="{B71E914A-0731-4804-B864-5579BC901F50}" srcOrd="0" destOrd="0" parTransId="{AFE10E73-BE2A-4BAB-9923-688C773E0535}" sibTransId="{AA7BB00F-111E-4CCF-AD7E-C0EEE467BDF0}"/>
    <dgm:cxn modelId="{D9669DED-DD47-492A-A5D4-91247FE50F2B}" type="presOf" srcId="{A1959FB3-B344-48CA-BAB5-2EEA53F6B7C5}" destId="{145CEA9C-CBAE-4AF9-B765-B656F4787C94}" srcOrd="0" destOrd="0" presId="urn:microsoft.com/office/officeart/2005/8/layout/pyramid1"/>
    <dgm:cxn modelId="{FE20EC9A-D1D8-4F3F-985E-6AE4E222F821}" type="presParOf" srcId="{C4A41638-7FC9-4A10-AA21-0A36A89E16EF}" destId="{1F5F5AC9-1A4B-4ECE-ABAA-6455E0DFE532}" srcOrd="0" destOrd="0" presId="urn:microsoft.com/office/officeart/2005/8/layout/pyramid1"/>
    <dgm:cxn modelId="{A87F62DA-366E-48A7-8D8B-4E1766C71A7F}" type="presParOf" srcId="{1F5F5AC9-1A4B-4ECE-ABAA-6455E0DFE532}" destId="{8918BE85-BC1F-4815-812D-FE932758EF93}" srcOrd="0" destOrd="0" presId="urn:microsoft.com/office/officeart/2005/8/layout/pyramid1"/>
    <dgm:cxn modelId="{007D6487-3565-4E5D-88D1-DFE7D0445C69}" type="presParOf" srcId="{1F5F5AC9-1A4B-4ECE-ABAA-6455E0DFE532}" destId="{0D0A0A1C-3A09-4E1B-BC5D-DA12D5DA76F2}" srcOrd="1" destOrd="0" presId="urn:microsoft.com/office/officeart/2005/8/layout/pyramid1"/>
    <dgm:cxn modelId="{069BA8C1-1F47-4B75-BDF5-C1710257F67B}" type="presParOf" srcId="{C4A41638-7FC9-4A10-AA21-0A36A89E16EF}" destId="{ED0C72A1-E088-40A2-984B-8DBD012553A8}" srcOrd="1" destOrd="0" presId="urn:microsoft.com/office/officeart/2005/8/layout/pyramid1"/>
    <dgm:cxn modelId="{D52B2954-1946-4B3C-A21C-BCCA2691C10D}" type="presParOf" srcId="{ED0C72A1-E088-40A2-984B-8DBD012553A8}" destId="{145CEA9C-CBAE-4AF9-B765-B656F4787C94}" srcOrd="0" destOrd="0" presId="urn:microsoft.com/office/officeart/2005/8/layout/pyramid1"/>
    <dgm:cxn modelId="{8BD17E3B-3F90-4FF2-9298-488CC432AD07}" type="presParOf" srcId="{ED0C72A1-E088-40A2-984B-8DBD012553A8}" destId="{1D9465A0-CABA-491C-8091-206ADA0615A5}" srcOrd="1" destOrd="0" presId="urn:microsoft.com/office/officeart/2005/8/layout/pyramid1"/>
    <dgm:cxn modelId="{A1915B62-A079-4863-B4B0-46A6B003CEFB}" type="presParOf" srcId="{C4A41638-7FC9-4A10-AA21-0A36A89E16EF}" destId="{E34DE4EE-4ACB-40C3-8D17-2684794F312B}" srcOrd="2" destOrd="0" presId="urn:microsoft.com/office/officeart/2005/8/layout/pyramid1"/>
    <dgm:cxn modelId="{047DD85A-21C3-47C9-BA81-E52DF360BD39}" type="presParOf" srcId="{E34DE4EE-4ACB-40C3-8D17-2684794F312B}" destId="{98DBA55A-FB7F-4B09-8BCD-FD622EE259AC}" srcOrd="0" destOrd="0" presId="urn:microsoft.com/office/officeart/2005/8/layout/pyramid1"/>
    <dgm:cxn modelId="{8B38E69A-7516-4B6E-AD4E-2397C00EB320}" type="presParOf" srcId="{E34DE4EE-4ACB-40C3-8D17-2684794F312B}" destId="{A9B4D4E7-CD21-46BC-8788-18A40851593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62913-D440-4CC3-BE67-5CB85566C700}">
      <dsp:nvSpPr>
        <dsp:cNvPr id="0" name=""/>
        <dsp:cNvSpPr/>
      </dsp:nvSpPr>
      <dsp:spPr>
        <a:xfrm>
          <a:off x="0" y="2001"/>
          <a:ext cx="7886700" cy="1219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3200" kern="1200" dirty="0"/>
            <a:t>მტკიცებულებებზე დაფუძნებული</a:t>
          </a:r>
          <a:endParaRPr lang="en-US" sz="32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Evidence Based Policy-Making</a:t>
          </a:r>
          <a:r>
            <a:rPr lang="ka-GE" sz="2000" kern="1200" dirty="0"/>
            <a:t>  </a:t>
          </a:r>
        </a:p>
      </dsp:txBody>
      <dsp:txXfrm>
        <a:off x="59549" y="61550"/>
        <a:ext cx="7767602" cy="1100779"/>
      </dsp:txXfrm>
    </dsp:sp>
    <dsp:sp modelId="{B5E21E34-FB87-480E-98B3-5DE0C552A299}">
      <dsp:nvSpPr>
        <dsp:cNvPr id="0" name=""/>
        <dsp:cNvSpPr/>
      </dsp:nvSpPr>
      <dsp:spPr>
        <a:xfrm>
          <a:off x="0" y="1233691"/>
          <a:ext cx="7886700" cy="1219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3600" kern="1200" dirty="0"/>
            <a:t>შედეგებზე ორიენტირებული</a:t>
          </a:r>
          <a:endParaRPr lang="en-US" sz="3600" kern="1200" dirty="0"/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Results Based Management</a:t>
          </a:r>
          <a:endParaRPr lang="en-US" sz="2800" kern="1200" dirty="0"/>
        </a:p>
      </dsp:txBody>
      <dsp:txXfrm>
        <a:off x="59549" y="1293240"/>
        <a:ext cx="7767602" cy="1100779"/>
      </dsp:txXfrm>
    </dsp:sp>
    <dsp:sp modelId="{BC242979-B2D9-471E-B075-FF5AE45325B9}">
      <dsp:nvSpPr>
        <dsp:cNvPr id="0" name=""/>
        <dsp:cNvSpPr/>
      </dsp:nvSpPr>
      <dsp:spPr>
        <a:xfrm>
          <a:off x="0" y="2465381"/>
          <a:ext cx="7886700" cy="1219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3600" kern="1200" dirty="0"/>
            <a:t>მთავრობის ერთიანი მიდგომა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Whole of Government Approach</a:t>
          </a:r>
        </a:p>
      </dsp:txBody>
      <dsp:txXfrm>
        <a:off x="59549" y="2524930"/>
        <a:ext cx="7767602" cy="1100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62913-D440-4CC3-BE67-5CB85566C700}">
      <dsp:nvSpPr>
        <dsp:cNvPr id="0" name=""/>
        <dsp:cNvSpPr/>
      </dsp:nvSpPr>
      <dsp:spPr>
        <a:xfrm>
          <a:off x="0" y="0"/>
          <a:ext cx="7324725" cy="515759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800" kern="1200" dirty="0"/>
            <a:t>იზრდება ადმინისტრაციის როლი</a:t>
          </a:r>
          <a:endParaRPr lang="ka-GE" sz="1800" kern="1200" dirty="0"/>
        </a:p>
      </dsp:txBody>
      <dsp:txXfrm>
        <a:off x="25177" y="25177"/>
        <a:ext cx="7274371" cy="465405"/>
      </dsp:txXfrm>
    </dsp:sp>
    <dsp:sp modelId="{B5E21E34-FB87-480E-98B3-5DE0C552A299}">
      <dsp:nvSpPr>
        <dsp:cNvPr id="0" name=""/>
        <dsp:cNvSpPr/>
      </dsp:nvSpPr>
      <dsp:spPr>
        <a:xfrm>
          <a:off x="0" y="528146"/>
          <a:ext cx="7324725" cy="515759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800" kern="1200" dirty="0"/>
            <a:t>შემოდის ინიცირების წესი</a:t>
          </a:r>
          <a:endParaRPr lang="en-US" sz="2800" kern="1200" dirty="0"/>
        </a:p>
      </dsp:txBody>
      <dsp:txXfrm>
        <a:off x="25177" y="553323"/>
        <a:ext cx="7274371" cy="465405"/>
      </dsp:txXfrm>
    </dsp:sp>
    <dsp:sp modelId="{BC242979-B2D9-471E-B075-FF5AE45325B9}">
      <dsp:nvSpPr>
        <dsp:cNvPr id="0" name=""/>
        <dsp:cNvSpPr/>
      </dsp:nvSpPr>
      <dsp:spPr>
        <a:xfrm>
          <a:off x="0" y="1054312"/>
          <a:ext cx="7324725" cy="515759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800" kern="1200" dirty="0"/>
            <a:t>ყალიბდება იერარქია</a:t>
          </a:r>
          <a:endParaRPr lang="en-US" sz="1600" kern="1200" dirty="0"/>
        </a:p>
      </dsp:txBody>
      <dsp:txXfrm>
        <a:off x="25177" y="1079489"/>
        <a:ext cx="7274371" cy="465405"/>
      </dsp:txXfrm>
    </dsp:sp>
    <dsp:sp modelId="{8A231CD7-61F7-49E4-A950-5F42311F8B35}">
      <dsp:nvSpPr>
        <dsp:cNvPr id="0" name=""/>
        <dsp:cNvSpPr/>
      </dsp:nvSpPr>
      <dsp:spPr>
        <a:xfrm>
          <a:off x="0" y="1580478"/>
          <a:ext cx="7324725" cy="515759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800" kern="1200" dirty="0"/>
            <a:t>დგინდება მინიმალური სტანდარტები</a:t>
          </a:r>
          <a:endParaRPr lang="en-US" sz="2800" kern="1200" dirty="0"/>
        </a:p>
      </dsp:txBody>
      <dsp:txXfrm>
        <a:off x="25177" y="1605655"/>
        <a:ext cx="7274371" cy="465405"/>
      </dsp:txXfrm>
    </dsp:sp>
    <dsp:sp modelId="{DF1AA311-8E51-443B-BD8B-E40E2C82E9A4}">
      <dsp:nvSpPr>
        <dsp:cNvPr id="0" name=""/>
        <dsp:cNvSpPr/>
      </dsp:nvSpPr>
      <dsp:spPr>
        <a:xfrm>
          <a:off x="0" y="2106644"/>
          <a:ext cx="7324725" cy="515759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800" kern="1200" dirty="0"/>
            <a:t>საჯარო კონსულტაციები</a:t>
          </a:r>
          <a:endParaRPr lang="en-US" sz="2800" kern="1200" dirty="0"/>
        </a:p>
      </dsp:txBody>
      <dsp:txXfrm>
        <a:off x="25177" y="2131821"/>
        <a:ext cx="7274371" cy="465405"/>
      </dsp:txXfrm>
    </dsp:sp>
    <dsp:sp modelId="{14A38F01-BA06-40B9-8633-9A4272C507F4}">
      <dsp:nvSpPr>
        <dsp:cNvPr id="0" name=""/>
        <dsp:cNvSpPr/>
      </dsp:nvSpPr>
      <dsp:spPr>
        <a:xfrm>
          <a:off x="0" y="2632810"/>
          <a:ext cx="7324725" cy="515759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000" kern="1200" dirty="0"/>
            <a:t>შედეგებზე ორიენტირებული მონიტორინგი და ანგარიშგება</a:t>
          </a:r>
          <a:endParaRPr lang="en-US" sz="2000" kern="1200" dirty="0"/>
        </a:p>
      </dsp:txBody>
      <dsp:txXfrm>
        <a:off x="25177" y="2657987"/>
        <a:ext cx="7274371" cy="465405"/>
      </dsp:txXfrm>
    </dsp:sp>
    <dsp:sp modelId="{85B95368-E2E2-485C-B05E-79AB359A6F14}">
      <dsp:nvSpPr>
        <dsp:cNvPr id="0" name=""/>
        <dsp:cNvSpPr/>
      </dsp:nvSpPr>
      <dsp:spPr>
        <a:xfrm>
          <a:off x="0" y="3158976"/>
          <a:ext cx="7324725" cy="515759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400" kern="1200" dirty="0"/>
            <a:t>მკაფიო ხარისხის უზრუნველყოფა (</a:t>
          </a:r>
          <a:r>
            <a:rPr lang="en-US" sz="2400" kern="1200" dirty="0"/>
            <a:t>QA)</a:t>
          </a:r>
        </a:p>
      </dsp:txBody>
      <dsp:txXfrm>
        <a:off x="25177" y="3184153"/>
        <a:ext cx="7274371" cy="465405"/>
      </dsp:txXfrm>
    </dsp:sp>
    <dsp:sp modelId="{B663B5F2-8E09-4ADD-9714-8EE516BE7EC7}">
      <dsp:nvSpPr>
        <dsp:cNvPr id="0" name=""/>
        <dsp:cNvSpPr/>
      </dsp:nvSpPr>
      <dsp:spPr>
        <a:xfrm>
          <a:off x="0" y="3685142"/>
          <a:ext cx="7324725" cy="515759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800" kern="1200" dirty="0"/>
            <a:t>ერთიანი ლექსიკონი</a:t>
          </a:r>
          <a:endParaRPr lang="en-US" sz="2800" kern="1200" dirty="0"/>
        </a:p>
      </dsp:txBody>
      <dsp:txXfrm>
        <a:off x="25177" y="3710319"/>
        <a:ext cx="7274371" cy="4654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8BE85-BC1F-4815-812D-FE932758EF93}">
      <dsp:nvSpPr>
        <dsp:cNvPr id="0" name=""/>
        <dsp:cNvSpPr/>
      </dsp:nvSpPr>
      <dsp:spPr>
        <a:xfrm>
          <a:off x="1839976" y="0"/>
          <a:ext cx="1839976" cy="1346052"/>
        </a:xfrm>
        <a:prstGeom prst="trapezoid">
          <a:avLst>
            <a:gd name="adj" fmla="val 6834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000" kern="1200" dirty="0">
              <a:solidFill>
                <a:schemeClr val="bg1"/>
              </a:solidFill>
            </a:rPr>
            <a:t>ეროვნული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839976" y="0"/>
        <a:ext cx="1839976" cy="1346052"/>
      </dsp:txXfrm>
    </dsp:sp>
    <dsp:sp modelId="{145CEA9C-CBAE-4AF9-B765-B656F4787C94}">
      <dsp:nvSpPr>
        <dsp:cNvPr id="0" name=""/>
        <dsp:cNvSpPr/>
      </dsp:nvSpPr>
      <dsp:spPr>
        <a:xfrm>
          <a:off x="919988" y="1346052"/>
          <a:ext cx="3679952" cy="1346052"/>
        </a:xfrm>
        <a:prstGeom prst="trapezoid">
          <a:avLst>
            <a:gd name="adj" fmla="val 6834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800" kern="1200" dirty="0">
              <a:solidFill>
                <a:schemeClr val="bg1"/>
              </a:solidFill>
            </a:rPr>
            <a:t>სექტორული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1563979" y="1346052"/>
        <a:ext cx="2391968" cy="1346052"/>
      </dsp:txXfrm>
    </dsp:sp>
    <dsp:sp modelId="{98DBA55A-FB7F-4B09-8BCD-FD622EE259AC}">
      <dsp:nvSpPr>
        <dsp:cNvPr id="0" name=""/>
        <dsp:cNvSpPr/>
      </dsp:nvSpPr>
      <dsp:spPr>
        <a:xfrm>
          <a:off x="0" y="2692105"/>
          <a:ext cx="5519927" cy="1346052"/>
        </a:xfrm>
        <a:prstGeom prst="trapezoid">
          <a:avLst>
            <a:gd name="adj" fmla="val 6834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3600" kern="1200" dirty="0">
              <a:solidFill>
                <a:schemeClr val="bg1"/>
              </a:solidFill>
            </a:rPr>
            <a:t>ინსტიტუციური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965987" y="2692105"/>
        <a:ext cx="3587953" cy="1346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0.13747</cdr:x>
      <cdr:y>0.83015</cdr:y>
    </cdr:from>
    <cdr:to>
      <cdr:x>0.25177</cdr:x>
      <cdr:y>0.99192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76403119-8AFF-4D66-9CF5-10747CC4EE8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11838" y="4643180"/>
          <a:ext cx="841296" cy="90480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768BC-9E56-4018-8B1D-D2DFFE439CAE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2EB8C-C6E4-4F64-8844-808BB758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1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19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33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23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21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75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04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09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96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80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5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44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9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39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11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57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61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3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F4C2-884F-4543-8666-1DA3C511D040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6241-AE79-4AB6-BB65-E90CB85E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4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F4C2-884F-4543-8666-1DA3C511D040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6241-AE79-4AB6-BB65-E90CB85E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4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F4C2-884F-4543-8666-1DA3C511D040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6241-AE79-4AB6-BB65-E90CB85E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3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F4C2-884F-4543-8666-1DA3C511D040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6241-AE79-4AB6-BB65-E90CB85E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8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F4C2-884F-4543-8666-1DA3C511D040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6241-AE79-4AB6-BB65-E90CB85E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F4C2-884F-4543-8666-1DA3C511D040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6241-AE79-4AB6-BB65-E90CB85E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F4C2-884F-4543-8666-1DA3C511D040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6241-AE79-4AB6-BB65-E90CB85E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6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F4C2-884F-4543-8666-1DA3C511D040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6241-AE79-4AB6-BB65-E90CB85E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6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F4C2-884F-4543-8666-1DA3C511D040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6241-AE79-4AB6-BB65-E90CB85E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1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F4C2-884F-4543-8666-1DA3C511D040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6241-AE79-4AB6-BB65-E90CB85E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7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F4C2-884F-4543-8666-1DA3C511D040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6241-AE79-4AB6-BB65-E90CB85E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6F4C2-884F-4543-8666-1DA3C511D040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6241-AE79-4AB6-BB65-E90CB85E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0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0.emf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2"/>
          <a:stretch/>
        </p:blipFill>
        <p:spPr>
          <a:xfrm>
            <a:off x="0" y="1"/>
            <a:ext cx="12192000" cy="38792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109" y="3879273"/>
            <a:ext cx="118317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4400" dirty="0">
                <a:solidFill>
                  <a:schemeClr val="accent4"/>
                </a:solidFill>
              </a:rPr>
              <a:t>პოლიტიკის დაგეგმვისა და </a:t>
            </a:r>
          </a:p>
          <a:p>
            <a:pPr algn="ctr"/>
            <a:r>
              <a:rPr lang="ka-GE" sz="4400" dirty="0">
                <a:solidFill>
                  <a:schemeClr val="accent4"/>
                </a:solidFill>
              </a:rPr>
              <a:t>კოორდინაციის სისტემა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5354595"/>
            <a:ext cx="12192000" cy="1503405"/>
            <a:chOff x="0" y="0"/>
            <a:chExt cx="7756525" cy="158877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/>
            <a:stretch/>
          </p:blipFill>
          <p:spPr bwMode="auto">
            <a:xfrm>
              <a:off x="0" y="0"/>
              <a:ext cx="7756525" cy="15887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839921" y="333083"/>
              <a:ext cx="5922555" cy="952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a-GE" sz="3200" dirty="0">
                  <a:solidFill>
                    <a:srgbClr val="FFFFFF"/>
                  </a:solidFill>
                  <a:ea typeface="Calibri" panose="020F0502020204030204" pitchFamily="34" charset="0"/>
                  <a:cs typeface="Sylfaen" panose="010A0502050306030303" pitchFamily="18" charset="0"/>
                </a:rPr>
                <a:t>მთავრობის</a:t>
              </a:r>
              <a:r>
                <a:rPr lang="ka-GE" sz="32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ka-GE" sz="3200" dirty="0">
                  <a:solidFill>
                    <a:srgbClr val="FFFFFF"/>
                  </a:solidFill>
                  <a:ea typeface="Calibri" panose="020F0502020204030204" pitchFamily="34" charset="0"/>
                  <a:cs typeface="Sylfaen" panose="010A0502050306030303" pitchFamily="18" charset="0"/>
                </a:rPr>
                <a:t>ადმინისტრაცია</a:t>
              </a:r>
              <a:endPara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ka-GE" sz="1600" dirty="0">
                  <a:solidFill>
                    <a:srgbClr val="FFFFFF"/>
                  </a:solidFill>
                  <a:ea typeface="Calibri" panose="020F0502020204030204" pitchFamily="34" charset="0"/>
                  <a:cs typeface="Sylfaen" panose="010A0502050306030303" pitchFamily="18" charset="0"/>
                </a:rPr>
                <a:t>პოლიტიკის დაგეგმვის და კოორდინაციის დეპარტამენტი</a:t>
              </a:r>
              <a:endPara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</a:pPr>
              <a:endParaRPr lang="en-US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64" y="46180"/>
            <a:ext cx="3853719" cy="374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0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89" y="805759"/>
            <a:ext cx="7982708" cy="605224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44697" y="0"/>
            <a:ext cx="7886700" cy="633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3600" dirty="0">
                <a:solidFill>
                  <a:schemeClr val="accent1"/>
                </a:solidFill>
              </a:rPr>
              <a:t>პოლიტიკის დოკუმენტები </a:t>
            </a:r>
            <a:endParaRPr lang="en-US" sz="3600" dirty="0">
              <a:solidFill>
                <a:schemeClr val="accent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615FD9-B48D-4236-909D-F688113F8E0F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42C585-0A3E-4E5F-A5F5-5F72B97B9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8CB595-1CD9-4125-AA28-8DB1AC5ECB9C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7992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7326820" y="1683946"/>
            <a:ext cx="2545493" cy="4741569"/>
          </a:xfrm>
          <a:prstGeom prst="roundRect">
            <a:avLst>
              <a:gd name="adj" fmla="val 4046"/>
            </a:avLst>
          </a:prstGeom>
          <a:solidFill>
            <a:schemeClr val="accent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a-G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შედეგები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289019" y="1683945"/>
            <a:ext cx="2545492" cy="4741570"/>
          </a:xfrm>
          <a:prstGeom prst="roundRect">
            <a:avLst>
              <a:gd name="adj" fmla="val 4046"/>
            </a:avLst>
          </a:prstGeom>
          <a:solidFill>
            <a:schemeClr val="accent6">
              <a:lumMod val="20000"/>
              <a:lumOff val="80000"/>
              <a:alpha val="42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a-G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სტრატეგიული მიზნები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37315" y="54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ka-GE" sz="4000" b="1" dirty="0">
                <a:solidFill>
                  <a:schemeClr val="accent1"/>
                </a:solidFill>
              </a:rPr>
              <a:t>შედეგებზე </a:t>
            </a:r>
            <a:r>
              <a:rPr lang="ka-GE" sz="4000" b="1" dirty="0" err="1">
                <a:solidFill>
                  <a:schemeClr val="accent1"/>
                </a:solidFill>
              </a:rPr>
              <a:t>ორიენტირებულობა</a:t>
            </a:r>
            <a:br>
              <a:rPr lang="ka-GE" sz="4000" b="1" dirty="0">
                <a:solidFill>
                  <a:schemeClr val="accent1"/>
                </a:solidFill>
              </a:rPr>
            </a:br>
            <a:r>
              <a:rPr lang="ka-GE" sz="2800" dirty="0">
                <a:solidFill>
                  <a:srgbClr val="FF0000"/>
                </a:solidFill>
              </a:rPr>
              <a:t>(არა აქტივობებზე)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803886" y="1657725"/>
            <a:ext cx="2553558" cy="766923"/>
          </a:xfrm>
          <a:prstGeom prst="downArrow">
            <a:avLst>
              <a:gd name="adj1" fmla="val 98821"/>
              <a:gd name="adj2" fmla="val 1736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>
                <a:solidFill>
                  <a:schemeClr val="bg1"/>
                </a:solidFill>
              </a:rPr>
              <a:t>ხედვა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2667920" y="3029182"/>
            <a:ext cx="1701153" cy="891747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>
                <a:solidFill>
                  <a:schemeClr val="tx1"/>
                </a:solidFill>
              </a:rPr>
              <a:t>მიზანი - 1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(Goal)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2645642" y="4283535"/>
            <a:ext cx="1723431" cy="87321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>
                <a:solidFill>
                  <a:schemeClr val="tx1"/>
                </a:solidFill>
              </a:rPr>
              <a:t>ამოცანა - 1.1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(objective)</a:t>
            </a:r>
          </a:p>
        </p:txBody>
      </p:sp>
      <p:sp>
        <p:nvSpPr>
          <p:cNvPr id="34" name="Down Arrow 33"/>
          <p:cNvSpPr/>
          <p:nvPr/>
        </p:nvSpPr>
        <p:spPr>
          <a:xfrm rot="16200000">
            <a:off x="4830698" y="4746722"/>
            <a:ext cx="530044" cy="2222498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ka-GE" sz="1400" dirty="0"/>
              <a:t>აქტივობა - 1.1.1</a:t>
            </a:r>
            <a:endParaRPr lang="en-US" sz="1400" dirty="0"/>
          </a:p>
          <a:p>
            <a:pPr algn="ctr"/>
            <a:r>
              <a:rPr lang="en-US" sz="1100" dirty="0"/>
              <a:t>(activity)</a:t>
            </a:r>
            <a:endParaRPr lang="en-US" sz="1400" dirty="0"/>
          </a:p>
        </p:txBody>
      </p:sp>
      <p:sp>
        <p:nvSpPr>
          <p:cNvPr id="4" name="Up Arrow 3"/>
          <p:cNvSpPr/>
          <p:nvPr/>
        </p:nvSpPr>
        <p:spPr>
          <a:xfrm>
            <a:off x="7714981" y="5264151"/>
            <a:ext cx="1769175" cy="843767"/>
          </a:xfrm>
          <a:prstGeom prst="upArrow">
            <a:avLst>
              <a:gd name="adj1" fmla="val 10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ka-GE" sz="1000" dirty="0"/>
              <a:t>აქტივობის </a:t>
            </a:r>
          </a:p>
          <a:p>
            <a:pPr algn="ctr"/>
            <a:r>
              <a:rPr lang="ka-GE" sz="1600" dirty="0"/>
              <a:t>შედეგი 1.1.1</a:t>
            </a:r>
            <a:endParaRPr lang="en-US" sz="1600" dirty="0"/>
          </a:p>
          <a:p>
            <a:pPr algn="ctr"/>
            <a:r>
              <a:rPr lang="ka-GE" sz="1100" dirty="0"/>
              <a:t>(</a:t>
            </a:r>
            <a:r>
              <a:rPr lang="en-US" sz="1100" dirty="0"/>
              <a:t>Output</a:t>
            </a:r>
            <a:r>
              <a:rPr lang="ka-GE" sz="1100" dirty="0"/>
              <a:t>)</a:t>
            </a:r>
            <a:endParaRPr lang="en-US" sz="1400" dirty="0"/>
          </a:p>
        </p:txBody>
      </p:sp>
      <p:sp>
        <p:nvSpPr>
          <p:cNvPr id="36" name="Up Arrow 35"/>
          <p:cNvSpPr/>
          <p:nvPr/>
        </p:nvSpPr>
        <p:spPr>
          <a:xfrm>
            <a:off x="7714978" y="4180000"/>
            <a:ext cx="1769175" cy="809710"/>
          </a:xfrm>
          <a:prstGeom prst="upArrow">
            <a:avLst>
              <a:gd name="adj1" fmla="val 100000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ka-GE" sz="1000" dirty="0"/>
              <a:t>ამოცანის </a:t>
            </a:r>
          </a:p>
          <a:p>
            <a:pPr algn="ctr"/>
            <a:r>
              <a:rPr lang="ka-GE" sz="1600" dirty="0"/>
              <a:t>შედეგი 1.1</a:t>
            </a:r>
          </a:p>
          <a:p>
            <a:pPr algn="ctr"/>
            <a:r>
              <a:rPr lang="en-US" sz="1100" dirty="0"/>
              <a:t>(Outcome)</a:t>
            </a:r>
            <a:endParaRPr lang="en-US" sz="1400" dirty="0"/>
          </a:p>
        </p:txBody>
      </p:sp>
      <p:sp>
        <p:nvSpPr>
          <p:cNvPr id="37" name="Up Arrow 36"/>
          <p:cNvSpPr/>
          <p:nvPr/>
        </p:nvSpPr>
        <p:spPr>
          <a:xfrm>
            <a:off x="7714980" y="2921232"/>
            <a:ext cx="1769175" cy="891747"/>
          </a:xfrm>
          <a:prstGeom prst="upArrow">
            <a:avLst>
              <a:gd name="adj1" fmla="val 100000"/>
              <a:gd name="adj2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გავლენა 1</a:t>
            </a:r>
            <a:endParaRPr lang="en-US" sz="1600" dirty="0"/>
          </a:p>
          <a:p>
            <a:pPr algn="ctr"/>
            <a:r>
              <a:rPr lang="en-US" sz="1200" dirty="0"/>
              <a:t>(Impact)</a:t>
            </a:r>
            <a:r>
              <a:rPr lang="ka-GE" sz="1200" dirty="0"/>
              <a:t> </a:t>
            </a:r>
            <a:endParaRPr lang="en-US" sz="1600" dirty="0"/>
          </a:p>
        </p:txBody>
      </p:sp>
      <p:cxnSp>
        <p:nvCxnSpPr>
          <p:cNvPr id="6" name="Curved Connector 5"/>
          <p:cNvCxnSpPr>
            <a:endCxn id="29" idx="0"/>
          </p:cNvCxnSpPr>
          <p:nvPr/>
        </p:nvCxnSpPr>
        <p:spPr>
          <a:xfrm rot="10800000" flipV="1">
            <a:off x="3518496" y="2121173"/>
            <a:ext cx="1285390" cy="908008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endCxn id="34" idx="0"/>
          </p:cNvCxnSpPr>
          <p:nvPr/>
        </p:nvCxnSpPr>
        <p:spPr>
          <a:xfrm rot="16200000" flipH="1">
            <a:off x="3400166" y="5273666"/>
            <a:ext cx="702628" cy="465982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7" idx="0"/>
          </p:cNvCxnSpPr>
          <p:nvPr/>
        </p:nvCxnSpPr>
        <p:spPr>
          <a:xfrm rot="16200000" flipV="1">
            <a:off x="7567485" y="1889149"/>
            <a:ext cx="822044" cy="1242121"/>
          </a:xfrm>
          <a:prstGeom prst="curved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34" idx="2"/>
          </p:cNvCxnSpPr>
          <p:nvPr/>
        </p:nvCxnSpPr>
        <p:spPr>
          <a:xfrm>
            <a:off x="6206969" y="5857972"/>
            <a:ext cx="1508008" cy="1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endCxn id="30" idx="0"/>
          </p:cNvCxnSpPr>
          <p:nvPr/>
        </p:nvCxnSpPr>
        <p:spPr>
          <a:xfrm rot="16200000" flipH="1">
            <a:off x="3326054" y="4102231"/>
            <a:ext cx="362607" cy="1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endCxn id="36" idx="2"/>
          </p:cNvCxnSpPr>
          <p:nvPr/>
        </p:nvCxnSpPr>
        <p:spPr>
          <a:xfrm rot="5400000" flipH="1" flipV="1">
            <a:off x="8472802" y="5116475"/>
            <a:ext cx="253527" cy="1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endCxn id="37" idx="2"/>
          </p:cNvCxnSpPr>
          <p:nvPr/>
        </p:nvCxnSpPr>
        <p:spPr>
          <a:xfrm rot="5400000" flipH="1" flipV="1">
            <a:off x="8424237" y="3988306"/>
            <a:ext cx="350656" cy="3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369073" y="3465384"/>
            <a:ext cx="3345905" cy="6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4369073" y="4711085"/>
            <a:ext cx="3345905" cy="6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B53BCB-CEDC-4A70-9D88-4F6AFDC0FA0B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92EBF13-015F-4D94-8B1B-A41142886A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A6DF87E-A8A6-43F0-A11B-AA5B687DD5D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15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3" grpId="0" animBg="1"/>
      <p:bldP spid="29" grpId="0" animBg="1"/>
      <p:bldP spid="30" grpId="0" animBg="1"/>
      <p:bldP spid="34" grpId="0" animBg="1"/>
      <p:bldP spid="4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37315" y="54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ka-GE" sz="4000" b="1" dirty="0">
                <a:solidFill>
                  <a:schemeClr val="accent1"/>
                </a:solidFill>
              </a:rPr>
              <a:t>ინდიკატორები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630" y="2109457"/>
            <a:ext cx="7632071" cy="347653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B1A5B86-A7FD-4192-831E-297C2BCA04AB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519E2E-7789-4C36-9ABC-D1426F714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D5ACB7-C0B8-4268-A1F3-382B27ED089A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7019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37315" y="54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ka-GE" sz="4000" b="1" dirty="0">
                <a:solidFill>
                  <a:schemeClr val="accent1"/>
                </a:solidFill>
              </a:rPr>
              <a:t>ლოგიკური ჩარჩო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/>
          <a:stretch/>
        </p:blipFill>
        <p:spPr>
          <a:xfrm>
            <a:off x="1542108" y="1447151"/>
            <a:ext cx="9089680" cy="423530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97700DC-F45C-49E1-8F48-1E729DBC70E3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8C71EE-2B22-49A5-8D33-372F0BF4AC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6CFE882-1A94-474B-91D1-F7FE98D90C21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3953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" b="10191"/>
          <a:stretch/>
        </p:blipFill>
        <p:spPr>
          <a:xfrm>
            <a:off x="1523999" y="756018"/>
            <a:ext cx="10261601" cy="5875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485" y="341203"/>
            <a:ext cx="7886700" cy="400418"/>
          </a:xfrm>
        </p:spPr>
        <p:txBody>
          <a:bodyPr>
            <a:normAutofit/>
          </a:bodyPr>
          <a:lstStyle/>
          <a:p>
            <a:r>
              <a:rPr lang="ka-GE" sz="2000" b="1" dirty="0"/>
              <a:t>სამოქმედო გეგმის შაბლონი</a:t>
            </a:r>
            <a:endParaRPr lang="en-US" sz="20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23BC8D-E8F6-43F8-8EDF-DC13FC92520B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A6FAD1-AEDD-4541-AB0A-CB4696FD7D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BFF775-DB6B-44CC-8B39-9C484CB0A2A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5530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23" y="1413163"/>
            <a:ext cx="8748022" cy="45627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8123" y="9460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ka-GE" sz="2100" b="1" u="sng" dirty="0"/>
              <a:t>მონიტორინგი და შეფასება</a:t>
            </a:r>
            <a:endParaRPr lang="en-US" sz="2100" b="1" u="sng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9C97C0-AA8A-489A-B501-8C44A659ED7E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56C9D8-4DD4-43C8-8DD1-1C4E7EA5DE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53B577-327F-4A4B-8E29-0BF1408E224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8001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8123" y="9460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ka-GE" sz="3600" b="1" u="sng" dirty="0"/>
              <a:t>მონიტორინგი</a:t>
            </a:r>
            <a:endParaRPr lang="en-US" sz="3600" b="1" u="sng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9C97C0-AA8A-489A-B501-8C44A659ED7E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56C9D8-4DD4-43C8-8DD1-1C4E7EA5DE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53B577-327F-4A4B-8E29-0BF1408E224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79724EA-3637-43FF-BD59-776137ED2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640768"/>
              </p:ext>
            </p:extLst>
          </p:nvPr>
        </p:nvGraphicFramePr>
        <p:xfrm>
          <a:off x="1533236" y="1674318"/>
          <a:ext cx="9993747" cy="3585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339">
                  <a:extLst>
                    <a:ext uri="{9D8B030D-6E8A-4147-A177-3AD203B41FA5}">
                      <a16:colId xmlns:a16="http://schemas.microsoft.com/office/drawing/2014/main" val="3538311076"/>
                    </a:ext>
                  </a:extLst>
                </a:gridCol>
                <a:gridCol w="1795443">
                  <a:extLst>
                    <a:ext uri="{9D8B030D-6E8A-4147-A177-3AD203B41FA5}">
                      <a16:colId xmlns:a16="http://schemas.microsoft.com/office/drawing/2014/main" val="730697682"/>
                    </a:ext>
                  </a:extLst>
                </a:gridCol>
                <a:gridCol w="1281990">
                  <a:extLst>
                    <a:ext uri="{9D8B030D-6E8A-4147-A177-3AD203B41FA5}">
                      <a16:colId xmlns:a16="http://schemas.microsoft.com/office/drawing/2014/main" val="3279816806"/>
                    </a:ext>
                  </a:extLst>
                </a:gridCol>
                <a:gridCol w="1359610">
                  <a:extLst>
                    <a:ext uri="{9D8B030D-6E8A-4147-A177-3AD203B41FA5}">
                      <a16:colId xmlns:a16="http://schemas.microsoft.com/office/drawing/2014/main" val="1801222114"/>
                    </a:ext>
                  </a:extLst>
                </a:gridCol>
                <a:gridCol w="1976582">
                  <a:extLst>
                    <a:ext uri="{9D8B030D-6E8A-4147-A177-3AD203B41FA5}">
                      <a16:colId xmlns:a16="http://schemas.microsoft.com/office/drawing/2014/main" val="2071217967"/>
                    </a:ext>
                  </a:extLst>
                </a:gridCol>
                <a:gridCol w="1913095">
                  <a:extLst>
                    <a:ext uri="{9D8B030D-6E8A-4147-A177-3AD203B41FA5}">
                      <a16:colId xmlns:a16="http://schemas.microsoft.com/office/drawing/2014/main" val="4164420445"/>
                    </a:ext>
                  </a:extLst>
                </a:gridCol>
                <a:gridCol w="1282688">
                  <a:extLst>
                    <a:ext uri="{9D8B030D-6E8A-4147-A177-3AD203B41FA5}">
                      <a16:colId xmlns:a16="http://schemas.microsoft.com/office/drawing/2014/main" val="2941518228"/>
                    </a:ext>
                  </a:extLst>
                </a:gridCol>
              </a:tblGrid>
              <a:tr h="690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200" dirty="0">
                          <a:effectLst/>
                        </a:rPr>
                        <a:t>#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ანგარიშის ტიპი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პერიოდი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100" dirty="0">
                          <a:effectLst/>
                        </a:rPr>
                        <a:t>სავალდებულოობა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საფუძველი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გამოქვეყნების ვადა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შინაარსი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5488629"/>
                  </a:ext>
                </a:extLst>
              </a:tr>
              <a:tr h="1531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პროგრესანგარიში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600" dirty="0">
                          <a:effectLst/>
                        </a:rPr>
                        <a:t>1 თვე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600" dirty="0">
                          <a:effectLst/>
                        </a:rPr>
                        <a:t>3 თვე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600" dirty="0">
                          <a:effectLst/>
                        </a:rPr>
                        <a:t>6 თვე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600" dirty="0">
                          <a:effectLst/>
                        </a:rPr>
                        <a:t>მაქსიმუმ 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600" dirty="0">
                          <a:effectLst/>
                        </a:rPr>
                        <a:t>6 თვიანი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600" dirty="0">
                          <a:effectLst/>
                        </a:rPr>
                        <a:t>სტატუსანგარიშები (აქტივობების დონე)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600" dirty="0">
                          <a:effectLst/>
                        </a:rPr>
                        <a:t>გამოქვეყნება არ არის სავალდებულო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600" dirty="0">
                          <a:effectLst/>
                        </a:rPr>
                        <a:t>აქტივობები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6818418"/>
                  </a:ext>
                </a:extLst>
              </a:tr>
              <a:tr h="1363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წლიური ანგარიში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1 წელი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დიახ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სტატუს ანგარიშები (ამოცანების და აქტივობების დონე)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საანგარიშო პერიოდის დასრულებიდან </a:t>
                      </a:r>
                      <a:r>
                        <a:rPr lang="ka-GE" sz="1400" b="1" dirty="0">
                          <a:effectLst/>
                        </a:rPr>
                        <a:t>60 კალენდარული დღე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ამოცანები;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აქტივობები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3499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788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B6B91-0825-413F-AD6C-7A939567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365125"/>
            <a:ext cx="9728200" cy="1325563"/>
          </a:xfrm>
        </p:spPr>
        <p:txBody>
          <a:bodyPr/>
          <a:lstStyle/>
          <a:p>
            <a:r>
              <a:rPr lang="ka-GE" dirty="0"/>
              <a:t>პროგრეს ანგარიში </a:t>
            </a:r>
            <a:br>
              <a:rPr lang="ka-GE" dirty="0"/>
            </a:br>
            <a:r>
              <a:rPr lang="ka-GE" sz="3200" dirty="0"/>
              <a:t>აქტივობები</a:t>
            </a:r>
            <a:endParaRPr lang="ka-GE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D3CFFA-F2DC-4C9C-8DA0-1F7AF4079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032049"/>
              </p:ext>
            </p:extLst>
          </p:nvPr>
        </p:nvGraphicFramePr>
        <p:xfrm>
          <a:off x="1625600" y="1810327"/>
          <a:ext cx="9947563" cy="4682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905">
                  <a:extLst>
                    <a:ext uri="{9D8B030D-6E8A-4147-A177-3AD203B41FA5}">
                      <a16:colId xmlns:a16="http://schemas.microsoft.com/office/drawing/2014/main" val="427865625"/>
                    </a:ext>
                  </a:extLst>
                </a:gridCol>
                <a:gridCol w="2951109">
                  <a:extLst>
                    <a:ext uri="{9D8B030D-6E8A-4147-A177-3AD203B41FA5}">
                      <a16:colId xmlns:a16="http://schemas.microsoft.com/office/drawing/2014/main" val="1544360808"/>
                    </a:ext>
                  </a:extLst>
                </a:gridCol>
                <a:gridCol w="2173183">
                  <a:extLst>
                    <a:ext uri="{9D8B030D-6E8A-4147-A177-3AD203B41FA5}">
                      <a16:colId xmlns:a16="http://schemas.microsoft.com/office/drawing/2014/main" val="3083871059"/>
                    </a:ext>
                  </a:extLst>
                </a:gridCol>
                <a:gridCol w="2173183">
                  <a:extLst>
                    <a:ext uri="{9D8B030D-6E8A-4147-A177-3AD203B41FA5}">
                      <a16:colId xmlns:a16="http://schemas.microsoft.com/office/drawing/2014/main" val="685219727"/>
                    </a:ext>
                  </a:extLst>
                </a:gridCol>
                <a:gridCol w="2173183">
                  <a:extLst>
                    <a:ext uri="{9D8B030D-6E8A-4147-A177-3AD203B41FA5}">
                      <a16:colId xmlns:a16="http://schemas.microsoft.com/office/drawing/2014/main" val="438668516"/>
                    </a:ext>
                  </a:extLst>
                </a:gridCol>
              </a:tblGrid>
              <a:tr h="641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#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 სტატუსი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პროგრესი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მოკლე აღწერა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ფერი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0460514"/>
                  </a:ext>
                </a:extLst>
              </a:tr>
              <a:tr h="636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1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არ დაწყებულა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0%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40383"/>
                  </a:ext>
                </a:extLst>
              </a:tr>
              <a:tr h="717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2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მიმდინარე - ნაწილობრივ შესრულდა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1%-50%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643685"/>
                  </a:ext>
                </a:extLst>
              </a:tr>
              <a:tr h="717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3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მიმდინარე - მეტწილად შესრულდა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51%-99% 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49059"/>
                  </a:ext>
                </a:extLst>
              </a:tr>
              <a:tr h="41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4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განხორციელდა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100%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3706"/>
                  </a:ext>
                </a:extLst>
              </a:tr>
              <a:tr h="540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5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განხორციელდა დაგვიანებით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100%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607243"/>
                  </a:ext>
                </a:extLst>
              </a:tr>
              <a:tr h="47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6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გაუქმებულია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0%-99%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721151"/>
                  </a:ext>
                </a:extLst>
              </a:tr>
              <a:tr h="5331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7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შეჩერებულია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0%-99%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3928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38FEF3A-5E91-40D4-BE9C-7E7CD59E2423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30DB03-796F-4333-9083-78A8E53980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746F1A-ABED-4A6E-964B-1ACECC5449A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4359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B6B91-0825-413F-AD6C-7A939567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99" y="365125"/>
            <a:ext cx="9947563" cy="1325563"/>
          </a:xfrm>
        </p:spPr>
        <p:txBody>
          <a:bodyPr/>
          <a:lstStyle/>
          <a:p>
            <a:r>
              <a:rPr lang="ka-GE" dirty="0"/>
              <a:t>წლიური ანგარიში</a:t>
            </a:r>
            <a:br>
              <a:rPr lang="ka-GE" dirty="0"/>
            </a:br>
            <a:r>
              <a:rPr lang="ka-GE" sz="3200" dirty="0"/>
              <a:t>ამოცანები + აქტივობები</a:t>
            </a:r>
            <a:endParaRPr lang="ka-GE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D3CFFA-F2DC-4C9C-8DA0-1F7AF4079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476961"/>
              </p:ext>
            </p:extLst>
          </p:nvPr>
        </p:nvGraphicFramePr>
        <p:xfrm>
          <a:off x="6613237" y="1782618"/>
          <a:ext cx="5237021" cy="4611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073">
                  <a:extLst>
                    <a:ext uri="{9D8B030D-6E8A-4147-A177-3AD203B41FA5}">
                      <a16:colId xmlns:a16="http://schemas.microsoft.com/office/drawing/2014/main" val="427865625"/>
                    </a:ext>
                  </a:extLst>
                </a:gridCol>
                <a:gridCol w="1553648">
                  <a:extLst>
                    <a:ext uri="{9D8B030D-6E8A-4147-A177-3AD203B41FA5}">
                      <a16:colId xmlns:a16="http://schemas.microsoft.com/office/drawing/2014/main" val="1544360808"/>
                    </a:ext>
                  </a:extLst>
                </a:gridCol>
                <a:gridCol w="1144100">
                  <a:extLst>
                    <a:ext uri="{9D8B030D-6E8A-4147-A177-3AD203B41FA5}">
                      <a16:colId xmlns:a16="http://schemas.microsoft.com/office/drawing/2014/main" val="3083871059"/>
                    </a:ext>
                  </a:extLst>
                </a:gridCol>
                <a:gridCol w="1427197">
                  <a:extLst>
                    <a:ext uri="{9D8B030D-6E8A-4147-A177-3AD203B41FA5}">
                      <a16:colId xmlns:a16="http://schemas.microsoft.com/office/drawing/2014/main" val="685219727"/>
                    </a:ext>
                  </a:extLst>
                </a:gridCol>
                <a:gridCol w="861003">
                  <a:extLst>
                    <a:ext uri="{9D8B030D-6E8A-4147-A177-3AD203B41FA5}">
                      <a16:colId xmlns:a16="http://schemas.microsoft.com/office/drawing/2014/main" val="438668516"/>
                    </a:ext>
                  </a:extLst>
                </a:gridCol>
              </a:tblGrid>
              <a:tr h="782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#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 სტატუსი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პროგრესის შესაბამისად 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მოკლე აღწერა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ფერი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0460514"/>
                  </a:ext>
                </a:extLst>
              </a:tr>
              <a:tr h="427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1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200" dirty="0">
                          <a:effectLst/>
                        </a:rPr>
                        <a:t>არ დაწყებულა</a:t>
                      </a:r>
                      <a:endParaRPr lang="ka-G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0%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40383"/>
                  </a:ext>
                </a:extLst>
              </a:tr>
              <a:tr h="683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2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200" dirty="0">
                          <a:effectLst/>
                        </a:rPr>
                        <a:t>მიმდინარე - ნაწილობრივ შესრულდა</a:t>
                      </a:r>
                      <a:endParaRPr lang="ka-G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1%-50%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643685"/>
                  </a:ext>
                </a:extLst>
              </a:tr>
              <a:tr h="738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3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200" dirty="0">
                          <a:effectLst/>
                        </a:rPr>
                        <a:t>მიმდინარე - მეტწილად შესრულდა</a:t>
                      </a:r>
                      <a:endParaRPr lang="ka-G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51%-99% 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49059"/>
                  </a:ext>
                </a:extLst>
              </a:tr>
              <a:tr h="434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4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200" dirty="0">
                          <a:effectLst/>
                        </a:rPr>
                        <a:t>განხორციელდა</a:t>
                      </a:r>
                      <a:endParaRPr lang="ka-G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100%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3706"/>
                  </a:ext>
                </a:extLst>
              </a:tr>
              <a:tr h="628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5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200" dirty="0">
                          <a:effectLst/>
                        </a:rPr>
                        <a:t>განხორციელდა დაგვიანებით</a:t>
                      </a:r>
                      <a:endParaRPr lang="ka-G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100%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607243"/>
                  </a:ext>
                </a:extLst>
              </a:tr>
              <a:tr h="432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6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200" dirty="0">
                          <a:effectLst/>
                        </a:rPr>
                        <a:t>გაუქმებულია</a:t>
                      </a:r>
                      <a:endParaRPr lang="ka-G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0%-99%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721151"/>
                  </a:ext>
                </a:extLst>
              </a:tr>
              <a:tr h="484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7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200" dirty="0">
                          <a:effectLst/>
                        </a:rPr>
                        <a:t>შეჩერებულია</a:t>
                      </a:r>
                      <a:endParaRPr lang="ka-G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0%-99%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3928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38FEF3A-5E91-40D4-BE9C-7E7CD59E2423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30DB03-796F-4333-9083-78A8E53980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746F1A-ABED-4A6E-964B-1ACECC5449A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B4E992C-4EB9-458C-83CC-FF9B5CD8F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751092"/>
              </p:ext>
            </p:extLst>
          </p:nvPr>
        </p:nvGraphicFramePr>
        <p:xfrm>
          <a:off x="1560945" y="1782617"/>
          <a:ext cx="4221020" cy="4611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0756">
                  <a:extLst>
                    <a:ext uri="{9D8B030D-6E8A-4147-A177-3AD203B41FA5}">
                      <a16:colId xmlns:a16="http://schemas.microsoft.com/office/drawing/2014/main" val="3944724759"/>
                    </a:ext>
                  </a:extLst>
                </a:gridCol>
                <a:gridCol w="1720264">
                  <a:extLst>
                    <a:ext uri="{9D8B030D-6E8A-4147-A177-3AD203B41FA5}">
                      <a16:colId xmlns:a16="http://schemas.microsoft.com/office/drawing/2014/main" val="3870855633"/>
                    </a:ext>
                  </a:extLst>
                </a:gridCol>
              </a:tblGrid>
              <a:tr h="530967">
                <a:tc>
                  <a:txBody>
                    <a:bodyPr/>
                    <a:lstStyle/>
                    <a:p>
                      <a:pPr algn="l"/>
                      <a:r>
                        <a:rPr lang="ka-GE" dirty="0"/>
                        <a:t>ამოცანა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LF</a:t>
                      </a:r>
                      <a:endParaRPr lang="ka-GE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473124"/>
                  </a:ext>
                </a:extLst>
              </a:tr>
              <a:tr h="829181">
                <a:tc>
                  <a:txBody>
                    <a:bodyPr/>
                    <a:lstStyle/>
                    <a:p>
                      <a:pPr algn="l"/>
                      <a:r>
                        <a:rPr lang="ka-GE" sz="1600" kern="1200" dirty="0">
                          <a:effectLst/>
                        </a:rPr>
                        <a:t>ამოცანის შედეგის ინდიკატორი</a:t>
                      </a:r>
                      <a:endParaRPr lang="ka-GE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LF</a:t>
                      </a:r>
                      <a:endParaRPr lang="ka-GE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139871"/>
                  </a:ext>
                </a:extLst>
              </a:tr>
              <a:tr h="530967">
                <a:tc>
                  <a:txBody>
                    <a:bodyPr/>
                    <a:lstStyle/>
                    <a:p>
                      <a:pPr algn="l"/>
                      <a:r>
                        <a:rPr lang="ka-GE" sz="1600" kern="1200" dirty="0">
                          <a:effectLst/>
                        </a:rPr>
                        <a:t>საბაზისო მაჩვენებელი</a:t>
                      </a:r>
                      <a:endParaRPr lang="ka-GE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LF</a:t>
                      </a:r>
                      <a:endParaRPr lang="ka-GE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97769"/>
                  </a:ext>
                </a:extLst>
              </a:tr>
              <a:tr h="829181">
                <a:tc>
                  <a:txBody>
                    <a:bodyPr/>
                    <a:lstStyle/>
                    <a:p>
                      <a:pPr algn="l"/>
                      <a:r>
                        <a:rPr lang="ka-GE" sz="1600" kern="1200" dirty="0">
                          <a:effectLst/>
                        </a:rPr>
                        <a:t>შუალედური მაჩვენებელი (არსებობის შემთხვევაში)</a:t>
                      </a:r>
                      <a:endParaRPr lang="ka-GE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LF</a:t>
                      </a:r>
                      <a:endParaRPr lang="ka-GE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782825"/>
                  </a:ext>
                </a:extLst>
              </a:tr>
              <a:tr h="530967">
                <a:tc>
                  <a:txBody>
                    <a:bodyPr/>
                    <a:lstStyle/>
                    <a:p>
                      <a:pPr algn="l"/>
                      <a:r>
                        <a:rPr lang="ka-GE" sz="1600" kern="1200" dirty="0">
                          <a:effectLst/>
                        </a:rPr>
                        <a:t>საბოლოო მაჩვენებელი</a:t>
                      </a:r>
                      <a:endParaRPr lang="ka-GE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LF</a:t>
                      </a:r>
                      <a:endParaRPr lang="ka-GE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122693"/>
                  </a:ext>
                </a:extLst>
              </a:tr>
              <a:tr h="829181">
                <a:tc>
                  <a:txBody>
                    <a:bodyPr/>
                    <a:lstStyle/>
                    <a:p>
                      <a:pPr algn="l"/>
                      <a:r>
                        <a:rPr lang="ka-GE" sz="1600" kern="1200" dirty="0">
                          <a:effectLst/>
                        </a:rPr>
                        <a:t>მაჩვენებელი საანგარიშო წლისთვის</a:t>
                      </a:r>
                      <a:endParaRPr lang="ka-GE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/>
                        <a:t>ავსებს უწყება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7270877"/>
                  </a:ext>
                </a:extLst>
              </a:tr>
              <a:tr h="530967">
                <a:tc>
                  <a:txBody>
                    <a:bodyPr/>
                    <a:lstStyle/>
                    <a:p>
                      <a:pPr algn="l"/>
                      <a:r>
                        <a:rPr lang="ka-GE" sz="1600" kern="1200" dirty="0">
                          <a:effectLst/>
                        </a:rPr>
                        <a:t>პროგრესი (აღწერა)</a:t>
                      </a:r>
                      <a:endParaRPr lang="ka-GE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/>
                        <a:t>ავსებს უწყება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2687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902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606" y="-3"/>
            <a:ext cx="1219200" cy="6858003"/>
            <a:chOff x="0" y="-3"/>
            <a:chExt cx="1219200" cy="68580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2990756" y="101889"/>
            <a:ext cx="7464808" cy="88669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განხორციელების დონე - მაგალითი </a:t>
            </a:r>
          </a:p>
          <a:p>
            <a:pPr algn="ctr"/>
            <a:r>
              <a:rPr lang="ka-G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სამოქმედო გეგმა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XYZ</a:t>
            </a:r>
            <a:r>
              <a:rPr lang="ka-G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F41A9D0-1CAF-4F3C-9735-B6922614D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540741"/>
              </p:ext>
            </p:extLst>
          </p:nvPr>
        </p:nvGraphicFramePr>
        <p:xfrm>
          <a:off x="1431636" y="1168841"/>
          <a:ext cx="10409386" cy="55780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83228">
                  <a:extLst>
                    <a:ext uri="{9D8B030D-6E8A-4147-A177-3AD203B41FA5}">
                      <a16:colId xmlns:a16="http://schemas.microsoft.com/office/drawing/2014/main" val="427865625"/>
                    </a:ext>
                  </a:extLst>
                </a:gridCol>
                <a:gridCol w="1706881">
                  <a:extLst>
                    <a:ext uri="{9D8B030D-6E8A-4147-A177-3AD203B41FA5}">
                      <a16:colId xmlns:a16="http://schemas.microsoft.com/office/drawing/2014/main" val="1363068256"/>
                    </a:ext>
                  </a:extLst>
                </a:gridCol>
                <a:gridCol w="2076929">
                  <a:extLst>
                    <a:ext uri="{9D8B030D-6E8A-4147-A177-3AD203B41FA5}">
                      <a16:colId xmlns:a16="http://schemas.microsoft.com/office/drawing/2014/main" val="414582478"/>
                    </a:ext>
                  </a:extLst>
                </a:gridCol>
                <a:gridCol w="1820817">
                  <a:extLst>
                    <a:ext uri="{9D8B030D-6E8A-4147-A177-3AD203B41FA5}">
                      <a16:colId xmlns:a16="http://schemas.microsoft.com/office/drawing/2014/main" val="3083871059"/>
                    </a:ext>
                  </a:extLst>
                </a:gridCol>
                <a:gridCol w="1847272">
                  <a:extLst>
                    <a:ext uri="{9D8B030D-6E8A-4147-A177-3AD203B41FA5}">
                      <a16:colId xmlns:a16="http://schemas.microsoft.com/office/drawing/2014/main" val="3882639042"/>
                    </a:ext>
                  </a:extLst>
                </a:gridCol>
                <a:gridCol w="674259">
                  <a:extLst>
                    <a:ext uri="{9D8B030D-6E8A-4147-A177-3AD203B41FA5}">
                      <a16:colId xmlns:a16="http://schemas.microsoft.com/office/drawing/2014/main" val="2988861292"/>
                    </a:ext>
                  </a:extLst>
                </a:gridCol>
              </a:tblGrid>
              <a:tr h="519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აქტივობა</a:t>
                      </a:r>
                      <a:endParaRPr lang="ka-GE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პასუხისმგებელი </a:t>
                      </a:r>
                      <a:r>
                        <a:rPr lang="ka-GE" sz="1400" dirty="0">
                          <a:effectLst/>
                        </a:rPr>
                        <a:t>უწყება</a:t>
                      </a:r>
                      <a:endParaRPr lang="ka-GE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 სტატუსი</a:t>
                      </a:r>
                      <a:endParaRPr lang="ka-GE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პროგრესი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მოკლე აღწერა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ფერი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460514"/>
                  </a:ext>
                </a:extLst>
              </a:tr>
              <a:tr h="51939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ამოცანა 1.1</a:t>
                      </a:r>
                      <a:endParaRPr lang="ka-GE" sz="1600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a-GE" sz="1600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a-G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a-G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7140383"/>
                  </a:ext>
                </a:extLst>
              </a:tr>
              <a:tr h="359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dirty="0">
                          <a:effectLst/>
                        </a:rPr>
                        <a:t> აქტივობა 1.1.1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200" dirty="0">
                          <a:effectLst/>
                        </a:rPr>
                        <a:t>სამინისტრო 1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არ დაწყებულა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0%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XZY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643685"/>
                  </a:ext>
                </a:extLst>
              </a:tr>
              <a:tr h="379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აქტივობა 1.1.2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</a:rPr>
                        <a:t>სამინისტრო 1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მიმდინარე - ნაწილობრივ განხორციელდა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20% 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XZY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49059"/>
                  </a:ext>
                </a:extLst>
              </a:tr>
              <a:tr h="466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აქტივობა 1.1.3</a:t>
                      </a:r>
                      <a:endParaRPr lang="ka-GE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</a:rPr>
                        <a:t>სამინისტრო 1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მიმდინარე - მეტწილად განხორციელდა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95%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XZY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3706"/>
                  </a:ext>
                </a:extLst>
              </a:tr>
              <a:tr h="34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აქტივობა 1.1.4</a:t>
                      </a:r>
                      <a:endParaRPr lang="ka-GE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</a:rPr>
                        <a:t>სამინისტრო 2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მიმდინარე - მეტწილად განხორციელდა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XZY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607243"/>
                  </a:ext>
                </a:extLst>
              </a:tr>
              <a:tr h="360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აქტივობა 1.1.5</a:t>
                      </a:r>
                      <a:endParaRPr lang="ka-GE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</a:rPr>
                        <a:t>სამინისტრო 2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</a:rPr>
                        <a:t>შეჩერებულია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40%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XZY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721151"/>
                  </a:ext>
                </a:extLst>
              </a:tr>
              <a:tr h="52150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ამოცანა 1.2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ka-G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39285"/>
                  </a:ext>
                </a:extLst>
              </a:tr>
              <a:tr h="3799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dirty="0">
                          <a:effectLst/>
                        </a:rPr>
                        <a:t> აქტივობა 1.2.1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200" dirty="0">
                          <a:effectLst/>
                        </a:rPr>
                        <a:t>სამინისტრო 1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განხორციელდა დაგვიანებით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XZY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720472"/>
                  </a:ext>
                </a:extLst>
              </a:tr>
              <a:tr h="379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აქტივობა 1.2.2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</a:rPr>
                        <a:t>სამინისტრო 1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მიმდინარე - ნაწილობრივ განხორციელდა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XZY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64521"/>
                  </a:ext>
                </a:extLst>
              </a:tr>
              <a:tr h="379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აქტივობა 1.2.3</a:t>
                      </a:r>
                      <a:endParaRPr lang="ka-GE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</a:rPr>
                        <a:t>სამინისტრო 2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განხორციელდა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XZY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194339"/>
                  </a:ext>
                </a:extLst>
              </a:tr>
              <a:tr h="379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აქტივობა 1.2.4</a:t>
                      </a:r>
                      <a:endParaRPr lang="ka-GE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</a:rPr>
                        <a:t>სამინისტრო 2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მიმდინარე - მეტწილად განხორციელდა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XZY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271435"/>
                  </a:ext>
                </a:extLst>
              </a:tr>
              <a:tr h="477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dirty="0">
                          <a:effectLst/>
                        </a:rPr>
                        <a:t>აქტივობა 1.2.6</a:t>
                      </a:r>
                      <a:endParaRPr lang="ka-GE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</a:rPr>
                        <a:t>სამინისტრო 2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განხორციელდა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XZY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26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30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12" y="0"/>
            <a:ext cx="1219200" cy="6858003"/>
            <a:chOff x="0" y="-3"/>
            <a:chExt cx="1219200" cy="685800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sp>
        <p:nvSpPr>
          <p:cNvPr id="17" name="Block Arc 16"/>
          <p:cNvSpPr/>
          <p:nvPr/>
        </p:nvSpPr>
        <p:spPr>
          <a:xfrm>
            <a:off x="3747019" y="1647574"/>
            <a:ext cx="5652354" cy="4738285"/>
          </a:xfrm>
          <a:prstGeom prst="blockArc">
            <a:avLst>
              <a:gd name="adj1" fmla="val 12600000"/>
              <a:gd name="adj2" fmla="val 16200000"/>
              <a:gd name="adj3" fmla="val 4534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Block Arc 17"/>
          <p:cNvSpPr/>
          <p:nvPr/>
        </p:nvSpPr>
        <p:spPr>
          <a:xfrm>
            <a:off x="3747019" y="1647574"/>
            <a:ext cx="5652354" cy="4738285"/>
          </a:xfrm>
          <a:prstGeom prst="blockArc">
            <a:avLst>
              <a:gd name="adj1" fmla="val 9000000"/>
              <a:gd name="adj2" fmla="val 12600000"/>
              <a:gd name="adj3" fmla="val 4534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Block Arc 18"/>
          <p:cNvSpPr/>
          <p:nvPr/>
        </p:nvSpPr>
        <p:spPr>
          <a:xfrm>
            <a:off x="3747019" y="1647574"/>
            <a:ext cx="5652354" cy="4738285"/>
          </a:xfrm>
          <a:prstGeom prst="blockArc">
            <a:avLst>
              <a:gd name="adj1" fmla="val 5400000"/>
              <a:gd name="adj2" fmla="val 9000000"/>
              <a:gd name="adj3" fmla="val 4534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Block Arc 19"/>
          <p:cNvSpPr/>
          <p:nvPr/>
        </p:nvSpPr>
        <p:spPr>
          <a:xfrm>
            <a:off x="3747019" y="1647574"/>
            <a:ext cx="5652354" cy="4738285"/>
          </a:xfrm>
          <a:prstGeom prst="blockArc">
            <a:avLst>
              <a:gd name="adj1" fmla="val 1800000"/>
              <a:gd name="adj2" fmla="val 5400000"/>
              <a:gd name="adj3" fmla="val 4534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Block Arc 20"/>
          <p:cNvSpPr/>
          <p:nvPr/>
        </p:nvSpPr>
        <p:spPr>
          <a:xfrm>
            <a:off x="3747019" y="1647574"/>
            <a:ext cx="5652354" cy="4738285"/>
          </a:xfrm>
          <a:prstGeom prst="blockArc">
            <a:avLst>
              <a:gd name="adj1" fmla="val 19800000"/>
              <a:gd name="adj2" fmla="val 1800000"/>
              <a:gd name="adj3" fmla="val 4534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Block Arc 21"/>
          <p:cNvSpPr/>
          <p:nvPr/>
        </p:nvSpPr>
        <p:spPr>
          <a:xfrm>
            <a:off x="3747019" y="1647574"/>
            <a:ext cx="5652354" cy="4738285"/>
          </a:xfrm>
          <a:prstGeom prst="blockArc">
            <a:avLst>
              <a:gd name="adj1" fmla="val 16200000"/>
              <a:gd name="adj2" fmla="val 19800000"/>
              <a:gd name="adj3" fmla="val 4534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5320091" y="2991960"/>
            <a:ext cx="2537354" cy="2033581"/>
          </a:xfrm>
          <a:custGeom>
            <a:avLst/>
            <a:gdLst>
              <a:gd name="connsiteX0" fmla="*/ 0 w 2572450"/>
              <a:gd name="connsiteY0" fmla="*/ 1112266 h 2224531"/>
              <a:gd name="connsiteX1" fmla="*/ 1286225 w 2572450"/>
              <a:gd name="connsiteY1" fmla="*/ 0 h 2224531"/>
              <a:gd name="connsiteX2" fmla="*/ 2572450 w 2572450"/>
              <a:gd name="connsiteY2" fmla="*/ 1112266 h 2224531"/>
              <a:gd name="connsiteX3" fmla="*/ 1286225 w 2572450"/>
              <a:gd name="connsiteY3" fmla="*/ 2224532 h 2224531"/>
              <a:gd name="connsiteX4" fmla="*/ 0 w 2572450"/>
              <a:gd name="connsiteY4" fmla="*/ 1112266 h 222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450" h="2224531">
                <a:moveTo>
                  <a:pt x="0" y="1112266"/>
                </a:moveTo>
                <a:cubicBezTo>
                  <a:pt x="0" y="497978"/>
                  <a:pt x="575863" y="0"/>
                  <a:pt x="1286225" y="0"/>
                </a:cubicBezTo>
                <a:cubicBezTo>
                  <a:pt x="1996587" y="0"/>
                  <a:pt x="2572450" y="497978"/>
                  <a:pt x="2572450" y="1112266"/>
                </a:cubicBezTo>
                <a:cubicBezTo>
                  <a:pt x="2572450" y="1726554"/>
                  <a:pt x="1996587" y="2224532"/>
                  <a:pt x="1286225" y="2224532"/>
                </a:cubicBezTo>
                <a:cubicBezTo>
                  <a:pt x="575863" y="2224532"/>
                  <a:pt x="0" y="1726554"/>
                  <a:pt x="0" y="1112266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6097" tIns="365145" rIns="416097" bIns="365145" numCol="1" spcCol="1270" anchor="ctr" anchorCtr="0">
            <a:no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Cambria" panose="02040503050406030204" pitchFamily="18" charset="0"/>
              </a:rPr>
              <a:t>PAR</a:t>
            </a:r>
            <a:endParaRPr lang="ka-GE" sz="2400" b="1" dirty="0">
              <a:latin typeface="Cambria" panose="02040503050406030204" pitchFamily="18" charset="0"/>
            </a:endParaRPr>
          </a:p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a-GE" sz="2400" b="1" dirty="0">
                <a:latin typeface="Cambria" panose="02040503050406030204" pitchFamily="18" charset="0"/>
              </a:rPr>
              <a:t>2020</a:t>
            </a:r>
            <a:endParaRPr lang="en-US" sz="2400" b="1" dirty="0">
              <a:latin typeface="Cambria" panose="02040503050406030204" pitchFamily="18" charset="0"/>
            </a:endParaRPr>
          </a:p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err="1">
                <a:solidFill>
                  <a:srgbClr val="92D050"/>
                </a:solidFill>
                <a:latin typeface="Cambria" panose="02040503050406030204" pitchFamily="18" charset="0"/>
              </a:rPr>
              <a:t>AoG</a:t>
            </a:r>
            <a:endParaRPr lang="en-US" sz="1600" dirty="0">
              <a:solidFill>
                <a:srgbClr val="92D05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577122" y="821140"/>
            <a:ext cx="2082455" cy="1584862"/>
          </a:xfrm>
          <a:custGeom>
            <a:avLst/>
            <a:gdLst>
              <a:gd name="connsiteX0" fmla="*/ 0 w 1800715"/>
              <a:gd name="connsiteY0" fmla="*/ 778586 h 1557172"/>
              <a:gd name="connsiteX1" fmla="*/ 900358 w 1800715"/>
              <a:gd name="connsiteY1" fmla="*/ 0 h 1557172"/>
              <a:gd name="connsiteX2" fmla="*/ 1800716 w 1800715"/>
              <a:gd name="connsiteY2" fmla="*/ 778586 h 1557172"/>
              <a:gd name="connsiteX3" fmla="*/ 900358 w 1800715"/>
              <a:gd name="connsiteY3" fmla="*/ 1557172 h 1557172"/>
              <a:gd name="connsiteX4" fmla="*/ 0 w 1800715"/>
              <a:gd name="connsiteY4" fmla="*/ 778586 h 155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715" h="1557172">
                <a:moveTo>
                  <a:pt x="0" y="778586"/>
                </a:moveTo>
                <a:cubicBezTo>
                  <a:pt x="0" y="348585"/>
                  <a:pt x="403104" y="0"/>
                  <a:pt x="900358" y="0"/>
                </a:cubicBezTo>
                <a:cubicBezTo>
                  <a:pt x="1397612" y="0"/>
                  <a:pt x="1800716" y="348585"/>
                  <a:pt x="1800716" y="778586"/>
                </a:cubicBezTo>
                <a:cubicBezTo>
                  <a:pt x="1800716" y="1208587"/>
                  <a:pt x="1397612" y="1557172"/>
                  <a:pt x="900358" y="1557172"/>
                </a:cubicBezTo>
                <a:cubicBezTo>
                  <a:pt x="403104" y="1557172"/>
                  <a:pt x="0" y="1208587"/>
                  <a:pt x="0" y="7785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1489" tIns="245823" rIns="281489" bIns="24582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a-GE" sz="1400" b="1" dirty="0">
                <a:latin typeface="Cambria" panose="02040503050406030204" pitchFamily="18" charset="0"/>
              </a:rPr>
              <a:t>პოლიტიკის დაგეგმვის და კოორდინაციის რეფორმა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err="1">
                <a:solidFill>
                  <a:srgbClr val="92D050"/>
                </a:solidFill>
                <a:latin typeface="Cambria" panose="02040503050406030204" pitchFamily="18" charset="0"/>
              </a:rPr>
              <a:t>AoG</a:t>
            </a:r>
            <a:endParaRPr lang="en-US" sz="1200" b="1" dirty="0">
              <a:solidFill>
                <a:srgbClr val="92D050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7887180" y="1884489"/>
            <a:ext cx="2082455" cy="1584862"/>
          </a:xfrm>
          <a:custGeom>
            <a:avLst/>
            <a:gdLst>
              <a:gd name="connsiteX0" fmla="*/ 0 w 1800715"/>
              <a:gd name="connsiteY0" fmla="*/ 778586 h 1557172"/>
              <a:gd name="connsiteX1" fmla="*/ 900358 w 1800715"/>
              <a:gd name="connsiteY1" fmla="*/ 0 h 1557172"/>
              <a:gd name="connsiteX2" fmla="*/ 1800716 w 1800715"/>
              <a:gd name="connsiteY2" fmla="*/ 778586 h 1557172"/>
              <a:gd name="connsiteX3" fmla="*/ 900358 w 1800715"/>
              <a:gd name="connsiteY3" fmla="*/ 1557172 h 1557172"/>
              <a:gd name="connsiteX4" fmla="*/ 0 w 1800715"/>
              <a:gd name="connsiteY4" fmla="*/ 778586 h 155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715" h="1557172">
                <a:moveTo>
                  <a:pt x="0" y="778586"/>
                </a:moveTo>
                <a:cubicBezTo>
                  <a:pt x="0" y="348585"/>
                  <a:pt x="403104" y="0"/>
                  <a:pt x="900358" y="0"/>
                </a:cubicBezTo>
                <a:cubicBezTo>
                  <a:pt x="1397612" y="0"/>
                  <a:pt x="1800716" y="348585"/>
                  <a:pt x="1800716" y="778586"/>
                </a:cubicBezTo>
                <a:cubicBezTo>
                  <a:pt x="1800716" y="1208587"/>
                  <a:pt x="1397612" y="1557172"/>
                  <a:pt x="900358" y="1557172"/>
                </a:cubicBezTo>
                <a:cubicBezTo>
                  <a:pt x="403104" y="1557172"/>
                  <a:pt x="0" y="1208587"/>
                  <a:pt x="0" y="7785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1489" tIns="245823" rIns="281489" bIns="24582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a-GE" sz="1400" b="1" dirty="0">
                <a:latin typeface="Cambria" panose="02040503050406030204" pitchFamily="18" charset="0"/>
              </a:rPr>
              <a:t>საჯარო სამსახურის რეფორმა</a:t>
            </a:r>
            <a:endParaRPr lang="en-US" sz="1400" b="1" dirty="0">
              <a:latin typeface="Cambria" panose="02040503050406030204" pitchFamily="18" charset="0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rgbClr val="92D050"/>
                </a:solidFill>
                <a:latin typeface="Cambria" panose="02040503050406030204" pitchFamily="18" charset="0"/>
              </a:rPr>
              <a:t>CSB</a:t>
            </a:r>
          </a:p>
        </p:txBody>
      </p:sp>
      <p:sp>
        <p:nvSpPr>
          <p:cNvPr id="26" name="Freeform 25"/>
          <p:cNvSpPr/>
          <p:nvPr/>
        </p:nvSpPr>
        <p:spPr>
          <a:xfrm>
            <a:off x="8026882" y="4330446"/>
            <a:ext cx="2082455" cy="1584862"/>
          </a:xfrm>
          <a:custGeom>
            <a:avLst/>
            <a:gdLst>
              <a:gd name="connsiteX0" fmla="*/ 0 w 1800715"/>
              <a:gd name="connsiteY0" fmla="*/ 778586 h 1557172"/>
              <a:gd name="connsiteX1" fmla="*/ 900358 w 1800715"/>
              <a:gd name="connsiteY1" fmla="*/ 0 h 1557172"/>
              <a:gd name="connsiteX2" fmla="*/ 1800716 w 1800715"/>
              <a:gd name="connsiteY2" fmla="*/ 778586 h 1557172"/>
              <a:gd name="connsiteX3" fmla="*/ 900358 w 1800715"/>
              <a:gd name="connsiteY3" fmla="*/ 1557172 h 1557172"/>
              <a:gd name="connsiteX4" fmla="*/ 0 w 1800715"/>
              <a:gd name="connsiteY4" fmla="*/ 778586 h 155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715" h="1557172">
                <a:moveTo>
                  <a:pt x="0" y="778586"/>
                </a:moveTo>
                <a:cubicBezTo>
                  <a:pt x="0" y="348585"/>
                  <a:pt x="403104" y="0"/>
                  <a:pt x="900358" y="0"/>
                </a:cubicBezTo>
                <a:cubicBezTo>
                  <a:pt x="1397612" y="0"/>
                  <a:pt x="1800716" y="348585"/>
                  <a:pt x="1800716" y="778586"/>
                </a:cubicBezTo>
                <a:cubicBezTo>
                  <a:pt x="1800716" y="1208587"/>
                  <a:pt x="1397612" y="1557172"/>
                  <a:pt x="900358" y="1557172"/>
                </a:cubicBezTo>
                <a:cubicBezTo>
                  <a:pt x="403104" y="1557172"/>
                  <a:pt x="0" y="1208587"/>
                  <a:pt x="0" y="7785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1489" tIns="245823" rIns="281489" bIns="24582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a-GE" sz="1600" b="1" dirty="0">
                <a:latin typeface="Cambria" panose="02040503050406030204" pitchFamily="18" charset="0"/>
              </a:rPr>
              <a:t>ანგარიშვალდებულება</a:t>
            </a:r>
            <a:endParaRPr lang="en-US" sz="1600" b="1" dirty="0">
              <a:latin typeface="Cambria" panose="02040503050406030204" pitchFamily="18" charset="0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err="1">
                <a:solidFill>
                  <a:srgbClr val="92D050"/>
                </a:solidFill>
                <a:latin typeface="Cambria" panose="02040503050406030204" pitchFamily="18" charset="0"/>
              </a:rPr>
              <a:t>MoJ</a:t>
            </a:r>
            <a:endParaRPr lang="ka-GE" sz="1600" b="1" dirty="0">
              <a:solidFill>
                <a:srgbClr val="92D05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577123" y="5361800"/>
            <a:ext cx="1899079" cy="1476490"/>
          </a:xfrm>
          <a:custGeom>
            <a:avLst/>
            <a:gdLst>
              <a:gd name="connsiteX0" fmla="*/ 0 w 1800715"/>
              <a:gd name="connsiteY0" fmla="*/ 778586 h 1557172"/>
              <a:gd name="connsiteX1" fmla="*/ 900358 w 1800715"/>
              <a:gd name="connsiteY1" fmla="*/ 0 h 1557172"/>
              <a:gd name="connsiteX2" fmla="*/ 1800716 w 1800715"/>
              <a:gd name="connsiteY2" fmla="*/ 778586 h 1557172"/>
              <a:gd name="connsiteX3" fmla="*/ 900358 w 1800715"/>
              <a:gd name="connsiteY3" fmla="*/ 1557172 h 1557172"/>
              <a:gd name="connsiteX4" fmla="*/ 0 w 1800715"/>
              <a:gd name="connsiteY4" fmla="*/ 778586 h 155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715" h="1557172">
                <a:moveTo>
                  <a:pt x="0" y="778586"/>
                </a:moveTo>
                <a:cubicBezTo>
                  <a:pt x="0" y="348585"/>
                  <a:pt x="403104" y="0"/>
                  <a:pt x="900358" y="0"/>
                </a:cubicBezTo>
                <a:cubicBezTo>
                  <a:pt x="1397612" y="0"/>
                  <a:pt x="1800716" y="348585"/>
                  <a:pt x="1800716" y="778586"/>
                </a:cubicBezTo>
                <a:cubicBezTo>
                  <a:pt x="1800716" y="1208587"/>
                  <a:pt x="1397612" y="1557172"/>
                  <a:pt x="900358" y="1557172"/>
                </a:cubicBezTo>
                <a:cubicBezTo>
                  <a:pt x="403104" y="1557172"/>
                  <a:pt x="0" y="1208587"/>
                  <a:pt x="0" y="7785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1489" tIns="245823" rIns="281489" bIns="24582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a-GE" sz="1400" b="1" dirty="0">
                <a:latin typeface="Cambria" panose="02040503050406030204" pitchFamily="18" charset="0"/>
              </a:rPr>
              <a:t>სერვისების მიწოდება</a:t>
            </a:r>
            <a:endParaRPr lang="en-US" sz="1400" b="1" dirty="0">
              <a:latin typeface="Cambria" panose="02040503050406030204" pitchFamily="18" charset="0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rgbClr val="92D050"/>
                </a:solidFill>
                <a:latin typeface="Cambria" panose="02040503050406030204" pitchFamily="18" charset="0"/>
              </a:rPr>
              <a:t>PSDA</a:t>
            </a:r>
          </a:p>
        </p:txBody>
      </p:sp>
      <p:sp>
        <p:nvSpPr>
          <p:cNvPr id="28" name="Freeform 27"/>
          <p:cNvSpPr/>
          <p:nvPr/>
        </p:nvSpPr>
        <p:spPr>
          <a:xfrm>
            <a:off x="2949018" y="4330446"/>
            <a:ext cx="2082455" cy="1584862"/>
          </a:xfrm>
          <a:custGeom>
            <a:avLst/>
            <a:gdLst>
              <a:gd name="connsiteX0" fmla="*/ 0 w 1800715"/>
              <a:gd name="connsiteY0" fmla="*/ 778586 h 1557172"/>
              <a:gd name="connsiteX1" fmla="*/ 900358 w 1800715"/>
              <a:gd name="connsiteY1" fmla="*/ 0 h 1557172"/>
              <a:gd name="connsiteX2" fmla="*/ 1800716 w 1800715"/>
              <a:gd name="connsiteY2" fmla="*/ 778586 h 1557172"/>
              <a:gd name="connsiteX3" fmla="*/ 900358 w 1800715"/>
              <a:gd name="connsiteY3" fmla="*/ 1557172 h 1557172"/>
              <a:gd name="connsiteX4" fmla="*/ 0 w 1800715"/>
              <a:gd name="connsiteY4" fmla="*/ 778586 h 155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715" h="1557172">
                <a:moveTo>
                  <a:pt x="0" y="778586"/>
                </a:moveTo>
                <a:cubicBezTo>
                  <a:pt x="0" y="348585"/>
                  <a:pt x="403104" y="0"/>
                  <a:pt x="900358" y="0"/>
                </a:cubicBezTo>
                <a:cubicBezTo>
                  <a:pt x="1397612" y="0"/>
                  <a:pt x="1800716" y="348585"/>
                  <a:pt x="1800716" y="778586"/>
                </a:cubicBezTo>
                <a:cubicBezTo>
                  <a:pt x="1800716" y="1208587"/>
                  <a:pt x="1397612" y="1557172"/>
                  <a:pt x="900358" y="1557172"/>
                </a:cubicBezTo>
                <a:cubicBezTo>
                  <a:pt x="403104" y="1557172"/>
                  <a:pt x="0" y="1208587"/>
                  <a:pt x="0" y="7785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1489" tIns="245823" rIns="281489" bIns="24582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a-GE" sz="1400" b="1" dirty="0">
                <a:latin typeface="Cambria" panose="02040503050406030204" pitchFamily="18" charset="0"/>
              </a:rPr>
              <a:t>საჯარო ფინანსების მართვა</a:t>
            </a:r>
            <a:endParaRPr lang="en-US" sz="1400" b="1" dirty="0">
              <a:latin typeface="Cambria" panose="02040503050406030204" pitchFamily="18" charset="0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err="1">
                <a:solidFill>
                  <a:srgbClr val="92D050"/>
                </a:solidFill>
                <a:latin typeface="Cambria" panose="02040503050406030204" pitchFamily="18" charset="0"/>
              </a:rPr>
              <a:t>MoF</a:t>
            </a:r>
            <a:endParaRPr lang="en-US" sz="1400" b="1" dirty="0">
              <a:solidFill>
                <a:srgbClr val="92D050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111632" y="1884489"/>
            <a:ext cx="2082455" cy="1584862"/>
          </a:xfrm>
          <a:custGeom>
            <a:avLst/>
            <a:gdLst>
              <a:gd name="connsiteX0" fmla="*/ 0 w 1800715"/>
              <a:gd name="connsiteY0" fmla="*/ 778586 h 1557172"/>
              <a:gd name="connsiteX1" fmla="*/ 900358 w 1800715"/>
              <a:gd name="connsiteY1" fmla="*/ 0 h 1557172"/>
              <a:gd name="connsiteX2" fmla="*/ 1800716 w 1800715"/>
              <a:gd name="connsiteY2" fmla="*/ 778586 h 1557172"/>
              <a:gd name="connsiteX3" fmla="*/ 900358 w 1800715"/>
              <a:gd name="connsiteY3" fmla="*/ 1557172 h 1557172"/>
              <a:gd name="connsiteX4" fmla="*/ 0 w 1800715"/>
              <a:gd name="connsiteY4" fmla="*/ 778586 h 155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715" h="1557172">
                <a:moveTo>
                  <a:pt x="0" y="778586"/>
                </a:moveTo>
                <a:cubicBezTo>
                  <a:pt x="0" y="348585"/>
                  <a:pt x="403104" y="0"/>
                  <a:pt x="900358" y="0"/>
                </a:cubicBezTo>
                <a:cubicBezTo>
                  <a:pt x="1397612" y="0"/>
                  <a:pt x="1800716" y="348585"/>
                  <a:pt x="1800716" y="778586"/>
                </a:cubicBezTo>
                <a:cubicBezTo>
                  <a:pt x="1800716" y="1208587"/>
                  <a:pt x="1397612" y="1557172"/>
                  <a:pt x="900358" y="1557172"/>
                </a:cubicBezTo>
                <a:cubicBezTo>
                  <a:pt x="403104" y="1557172"/>
                  <a:pt x="0" y="1208587"/>
                  <a:pt x="0" y="7785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1489" tIns="245823" rIns="281489" bIns="24582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a-GE" sz="1200" b="1" dirty="0">
                <a:latin typeface="Cambria" panose="02040503050406030204" pitchFamily="18" charset="0"/>
              </a:rPr>
              <a:t>ადგილობრივი თვითმმართველობების განვითარება</a:t>
            </a:r>
            <a:endParaRPr lang="en-US" sz="1200" b="1" dirty="0">
              <a:latin typeface="Cambria" panose="02040503050406030204" pitchFamily="18" charset="0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92D050"/>
                </a:solidFill>
                <a:latin typeface="Cambria" panose="02040503050406030204" pitchFamily="18" charset="0"/>
              </a:rPr>
              <a:t>MRDI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56136" y="98219"/>
            <a:ext cx="7524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3200" dirty="0">
                <a:solidFill>
                  <a:schemeClr val="accent1"/>
                </a:solidFill>
              </a:rPr>
              <a:t>საჯარო მმართველობის რეფორმა (</a:t>
            </a:r>
            <a:r>
              <a:rPr lang="en-US" sz="3200" dirty="0">
                <a:solidFill>
                  <a:schemeClr val="accent1"/>
                </a:solidFill>
              </a:rPr>
              <a:t>PAR)</a:t>
            </a:r>
          </a:p>
        </p:txBody>
      </p:sp>
    </p:spTree>
    <p:extLst>
      <p:ext uri="{BB962C8B-B14F-4D97-AF65-F5344CB8AC3E}">
        <p14:creationId xmlns:p14="http://schemas.microsoft.com/office/powerpoint/2010/main" val="119520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606" y="-3"/>
            <a:ext cx="1219200" cy="6858003"/>
            <a:chOff x="0" y="-3"/>
            <a:chExt cx="1219200" cy="68580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2990756" y="218283"/>
            <a:ext cx="7258500" cy="47211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განხორციელების დონე</a:t>
            </a:r>
            <a:endParaRPr lang="ka-GE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34830" y="2726895"/>
            <a:ext cx="2711061" cy="14042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მთლიანი გეგმა</a:t>
            </a:r>
          </a:p>
          <a:p>
            <a:pPr algn="ctr"/>
            <a:endParaRPr lang="ka-GE" dirty="0"/>
          </a:p>
          <a:p>
            <a:pPr algn="ctr"/>
            <a:r>
              <a:rPr lang="ka-GE" dirty="0"/>
              <a:t>სტატუსების მიხედვით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378965486"/>
              </p:ext>
            </p:extLst>
          </p:nvPr>
        </p:nvGraphicFramePr>
        <p:xfrm>
          <a:off x="4179128" y="868218"/>
          <a:ext cx="7360417" cy="559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43569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606" y="-3"/>
            <a:ext cx="1219200" cy="6858003"/>
            <a:chOff x="0" y="-3"/>
            <a:chExt cx="1219200" cy="68580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2990756" y="218283"/>
            <a:ext cx="7258500" cy="47211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განხორციელების დონე</a:t>
            </a:r>
            <a:endParaRPr lang="ka-GE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96567" y="2726894"/>
            <a:ext cx="2711061" cy="14042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მთლიანი გეგმა</a:t>
            </a:r>
          </a:p>
          <a:p>
            <a:pPr algn="ctr"/>
            <a:endParaRPr lang="ka-GE" dirty="0"/>
          </a:p>
          <a:p>
            <a:pPr algn="ctr"/>
            <a:r>
              <a:rPr lang="ka-GE" dirty="0"/>
              <a:t>პროგრესის მიხედვით</a:t>
            </a:r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C504583E-9CC4-46F3-957C-46A4A5986B78}"/>
              </a:ext>
            </a:extLst>
          </p:cNvPr>
          <p:cNvSpPr/>
          <p:nvPr/>
        </p:nvSpPr>
        <p:spPr>
          <a:xfrm>
            <a:off x="5739064" y="1804737"/>
            <a:ext cx="4728410" cy="34169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600" dirty="0"/>
              <a:t>63%</a:t>
            </a:r>
          </a:p>
        </p:txBody>
      </p:sp>
    </p:spTree>
    <p:extLst>
      <p:ext uri="{BB962C8B-B14F-4D97-AF65-F5344CB8AC3E}">
        <p14:creationId xmlns:p14="http://schemas.microsoft.com/office/powerpoint/2010/main" val="661338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606" y="-3"/>
            <a:ext cx="1219200" cy="6858003"/>
            <a:chOff x="0" y="-3"/>
            <a:chExt cx="1219200" cy="68580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2990756" y="218283"/>
            <a:ext cx="7258500" cy="47211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განხორციელების დონე</a:t>
            </a:r>
            <a:endParaRPr lang="ka-GE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34830" y="2726895"/>
            <a:ext cx="2711061" cy="14042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გეგმით გათვალისწინებული აქტივობების / უწყებების მიხედვით</a:t>
            </a:r>
          </a:p>
        </p:txBody>
      </p:sp>
      <p:graphicFrame>
        <p:nvGraphicFramePr>
          <p:cNvPr id="18" name="Chart 17"/>
          <p:cNvGraphicFramePr/>
          <p:nvPr/>
        </p:nvGraphicFramePr>
        <p:xfrm>
          <a:off x="4179128" y="868218"/>
          <a:ext cx="7360417" cy="559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3447" y="5511398"/>
            <a:ext cx="808867" cy="809622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007053" y="6321019"/>
            <a:ext cx="1204413" cy="34445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b="1" dirty="0">
                <a:solidFill>
                  <a:schemeClr val="tx1"/>
                </a:solidFill>
              </a:rPr>
              <a:t>სამინისტრო 1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15673" y="6321020"/>
            <a:ext cx="1204413" cy="34445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b="1" dirty="0">
                <a:solidFill>
                  <a:schemeClr val="tx1"/>
                </a:solidFill>
              </a:rPr>
              <a:t>სამინისტრო 2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18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606" y="-3"/>
            <a:ext cx="1219200" cy="6858003"/>
            <a:chOff x="0" y="-3"/>
            <a:chExt cx="1219200" cy="68580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2990756" y="218283"/>
            <a:ext cx="7258500" cy="4721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პროგრეს ანგარიშის სტრუქტურა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C652222-84D2-4952-966B-A7A2E6137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040374"/>
              </p:ext>
            </p:extLst>
          </p:nvPr>
        </p:nvGraphicFramePr>
        <p:xfrm>
          <a:off x="1383632" y="866274"/>
          <a:ext cx="10491536" cy="5876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477">
                  <a:extLst>
                    <a:ext uri="{9D8B030D-6E8A-4147-A177-3AD203B41FA5}">
                      <a16:colId xmlns:a16="http://schemas.microsoft.com/office/drawing/2014/main" val="4147361646"/>
                    </a:ext>
                  </a:extLst>
                </a:gridCol>
                <a:gridCol w="2039555">
                  <a:extLst>
                    <a:ext uri="{9D8B030D-6E8A-4147-A177-3AD203B41FA5}">
                      <a16:colId xmlns:a16="http://schemas.microsoft.com/office/drawing/2014/main" val="1362177487"/>
                    </a:ext>
                  </a:extLst>
                </a:gridCol>
                <a:gridCol w="8035504">
                  <a:extLst>
                    <a:ext uri="{9D8B030D-6E8A-4147-A177-3AD203B41FA5}">
                      <a16:colId xmlns:a16="http://schemas.microsoft.com/office/drawing/2014/main" val="2658370304"/>
                    </a:ext>
                  </a:extLst>
                </a:gridCol>
              </a:tblGrid>
              <a:tr h="6617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#</a:t>
                      </a:r>
                      <a:endParaRPr lang="ka-G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</a:rPr>
                        <a:t>თავის დასახელება</a:t>
                      </a:r>
                      <a:endParaRPr lang="ka-G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</a:rPr>
                        <a:t>რისგან უნდა შედგებოდეს თავი</a:t>
                      </a:r>
                      <a:endParaRPr lang="ka-G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/>
                </a:tc>
                <a:extLst>
                  <a:ext uri="{0D108BD9-81ED-4DB2-BD59-A6C34878D82A}">
                    <a16:rowId xmlns:a16="http://schemas.microsoft.com/office/drawing/2014/main" val="2411572133"/>
                  </a:ext>
                </a:extLst>
              </a:tr>
              <a:tr h="18506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1</a:t>
                      </a:r>
                      <a:endParaRPr lang="ka-G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მოკლე შეჯამება (Executive Summary</a:t>
                      </a:r>
                      <a:r>
                        <a:rPr lang="en-US" sz="1200">
                          <a:effectLst/>
                        </a:rPr>
                        <a:t>/Resume</a:t>
                      </a:r>
                      <a:r>
                        <a:rPr lang="ka-GE" sz="1200">
                          <a:effectLst/>
                        </a:rPr>
                        <a:t>) </a:t>
                      </a:r>
                      <a:endParaRPr lang="ka-G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მთლიანი ანგარიში წარმოდგენილი შემჭიდროვებულ ფორმატში და მოცემული უნდა იყოს ინფორმაცია: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200" dirty="0">
                          <a:effectLst/>
                        </a:rPr>
                        <a:t>შესავალი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200" dirty="0">
                          <a:effectLst/>
                        </a:rPr>
                        <a:t>ზოგადი პროგრესი (მათ შორის განხორციელების დონე)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200" dirty="0">
                          <a:effectLst/>
                        </a:rPr>
                        <a:t>გამოწვევები და რეკომენდაციები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მიღწევების თვალსაჩინოებისათვის შეიძლება სქემების, ცხრილებისა და სურათების გამოყენება.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რეკომენდებულია, რომ მოკლე შეჯამების ნაწილი შეადგენდეს მთლიანი ანგარიშის 10%-ს.</a:t>
                      </a:r>
                      <a:endParaRPr lang="ka-G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extLst>
                  <a:ext uri="{0D108BD9-81ED-4DB2-BD59-A6C34878D82A}">
                    <a16:rowId xmlns:a16="http://schemas.microsoft.com/office/drawing/2014/main" val="2016412099"/>
                  </a:ext>
                </a:extLst>
              </a:tr>
              <a:tr h="8187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2</a:t>
                      </a:r>
                      <a:endParaRPr lang="ka-G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შესავალი</a:t>
                      </a:r>
                      <a:endParaRPr lang="ka-G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200">
                          <a:effectLst/>
                        </a:rPr>
                        <a:t>ინფორმაცია კონკრეტული პოლიტიკის დოკუმენტის შესახებ;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200">
                          <a:effectLst/>
                        </a:rPr>
                        <a:t>შემმუშავებელი უწყება;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200">
                          <a:effectLst/>
                        </a:rPr>
                        <a:t>საანგარიშო პერიოდი;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200">
                          <a:effectLst/>
                        </a:rPr>
                        <a:t>სხვა მეთოდოლოგიური საკითხები.</a:t>
                      </a:r>
                      <a:endParaRPr lang="ka-G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extLst>
                  <a:ext uri="{0D108BD9-81ED-4DB2-BD59-A6C34878D82A}">
                    <a16:rowId xmlns:a16="http://schemas.microsoft.com/office/drawing/2014/main" val="2845574578"/>
                  </a:ext>
                </a:extLst>
              </a:tr>
              <a:tr h="11325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3</a:t>
                      </a:r>
                      <a:endParaRPr lang="ka-G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ზოგადი პროგრესი</a:t>
                      </a:r>
                      <a:endParaRPr lang="ka-G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200">
                          <a:effectLst/>
                        </a:rPr>
                        <a:t>საანგარიშო პერიოდში განსახორციელებელი აქტივობების რაოდენობა;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200">
                          <a:effectLst/>
                        </a:rPr>
                        <a:t>ზოგადი განხორციელების დონე სტატუსებისა და  პროცენტული მაჩვენებლების შესაბამისად;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200">
                          <a:effectLst/>
                        </a:rPr>
                        <a:t>განხორციელების დონე ამოცანების პერსპექტივაში;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200">
                          <a:effectLst/>
                        </a:rPr>
                        <a:t>საუკეთესო და ყველაზე საგანგაშო სფეროები ამოცანების შესაბამისად.</a:t>
                      </a:r>
                      <a:endParaRPr lang="ka-G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extLst>
                  <a:ext uri="{0D108BD9-81ED-4DB2-BD59-A6C34878D82A}">
                    <a16:rowId xmlns:a16="http://schemas.microsoft.com/office/drawing/2014/main" val="1076120435"/>
                  </a:ext>
                </a:extLst>
              </a:tr>
              <a:tr h="800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4</a:t>
                      </a:r>
                      <a:endParaRPr lang="ka-G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გამოწვევები და რეკომენდაციები</a:t>
                      </a:r>
                      <a:endParaRPr lang="ka-G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200">
                          <a:effectLst/>
                        </a:rPr>
                        <a:t>ძირითადი პრობლემები, რაც განხორციელებასთან არის დაკავშირებული;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200">
                          <a:effectLst/>
                        </a:rPr>
                        <a:t>რისკები, რაც შეიძლება ამ პრობლემებმა გამოიწვიოს;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200">
                          <a:effectLst/>
                        </a:rPr>
                        <a:t>რეკომენდაციები, რაც აღნიშნულ პრობლემებსა და რისკებს დააბალანსებდა.</a:t>
                      </a:r>
                      <a:endParaRPr lang="ka-G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extLst>
                  <a:ext uri="{0D108BD9-81ED-4DB2-BD59-A6C34878D82A}">
                    <a16:rowId xmlns:a16="http://schemas.microsoft.com/office/drawing/2014/main" val="2067287536"/>
                  </a:ext>
                </a:extLst>
              </a:tr>
              <a:tr h="6123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5</a:t>
                      </a:r>
                      <a:endParaRPr lang="ka-G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დანართი -  კონსოლიდირებული სტატუს ანგარიში</a:t>
                      </a:r>
                      <a:endParaRPr lang="ka-G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200" dirty="0">
                          <a:effectLst/>
                        </a:rPr>
                        <a:t>პასუხისმგებელი უწყებების მიერ ექსელის ფაილში მოწოდებული ინფორმაცია კონსოლიდირებულად წარმოდგენილი უნდა იყოს დანართის სახით.</a:t>
                      </a:r>
                      <a:endParaRPr lang="ka-G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extLst>
                  <a:ext uri="{0D108BD9-81ED-4DB2-BD59-A6C34878D82A}">
                    <a16:rowId xmlns:a16="http://schemas.microsoft.com/office/drawing/2014/main" val="1120407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235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606" y="-3"/>
            <a:ext cx="1219200" cy="6858003"/>
            <a:chOff x="0" y="-3"/>
            <a:chExt cx="1219200" cy="68580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2980025" y="-3"/>
            <a:ext cx="7258500" cy="4721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წლიური ანგარიშის სტრუქტურა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02AF56-B689-4CB5-B1B9-41D6BBC46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185614"/>
              </p:ext>
            </p:extLst>
          </p:nvPr>
        </p:nvGraphicFramePr>
        <p:xfrm>
          <a:off x="1271194" y="530108"/>
          <a:ext cx="10676162" cy="6270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340">
                  <a:extLst>
                    <a:ext uri="{9D8B030D-6E8A-4147-A177-3AD203B41FA5}">
                      <a16:colId xmlns:a16="http://schemas.microsoft.com/office/drawing/2014/main" val="2550031612"/>
                    </a:ext>
                  </a:extLst>
                </a:gridCol>
                <a:gridCol w="2362903">
                  <a:extLst>
                    <a:ext uri="{9D8B030D-6E8A-4147-A177-3AD203B41FA5}">
                      <a16:colId xmlns:a16="http://schemas.microsoft.com/office/drawing/2014/main" val="1311590434"/>
                    </a:ext>
                  </a:extLst>
                </a:gridCol>
                <a:gridCol w="8083919">
                  <a:extLst>
                    <a:ext uri="{9D8B030D-6E8A-4147-A177-3AD203B41FA5}">
                      <a16:colId xmlns:a16="http://schemas.microsoft.com/office/drawing/2014/main" val="1207273307"/>
                    </a:ext>
                  </a:extLst>
                </a:gridCol>
              </a:tblGrid>
              <a:tr h="1992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#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თავის დასახელება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სავალდებულო შინაარსი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extLst>
                  <a:ext uri="{0D108BD9-81ED-4DB2-BD59-A6C34878D82A}">
                    <a16:rowId xmlns:a16="http://schemas.microsoft.com/office/drawing/2014/main" val="2656053087"/>
                  </a:ext>
                </a:extLst>
              </a:tr>
              <a:tr h="726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1</a:t>
                      </a:r>
                      <a:endParaRPr lang="ka-G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მოკლე შეჯამება (Executive Summary</a:t>
                      </a:r>
                      <a:r>
                        <a:rPr lang="en-US" sz="1000">
                          <a:effectLst/>
                        </a:rPr>
                        <a:t>/Resume</a:t>
                      </a:r>
                      <a:r>
                        <a:rPr lang="ka-GE" sz="1000">
                          <a:effectLst/>
                        </a:rPr>
                        <a:t>) 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მთლიანი ანგარიში წარმოდგენილი შემჭიდროვებულ ფორმატში და მოცემული უნდა იყოს ინფორმაცია: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000" dirty="0">
                          <a:effectLst/>
                        </a:rPr>
                        <a:t>შესავალი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000" dirty="0">
                          <a:effectLst/>
                        </a:rPr>
                        <a:t>ზოგადი პროგრესი (მათ შორის განხორციელების დონე)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000" dirty="0">
                          <a:effectLst/>
                        </a:rPr>
                        <a:t>დეტალური პროგრესი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000" dirty="0">
                          <a:effectLst/>
                        </a:rPr>
                        <a:t>გამოწვევები და რეკომენდაციები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 მიღწევების თვალსაჩინოებისათვის შეიძლება სქემების, ცხრილებისა და სურათების გამოყენება.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 რეკომენდებულია, რომ მოკლე შეჯამების ნაწილი შეადგენდეს მთლიანი ანგარიშის 10%-ს.</a:t>
                      </a:r>
                      <a:endParaRPr lang="ka-G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extLst>
                  <a:ext uri="{0D108BD9-81ED-4DB2-BD59-A6C34878D82A}">
                    <a16:rowId xmlns:a16="http://schemas.microsoft.com/office/drawing/2014/main" val="45267614"/>
                  </a:ext>
                </a:extLst>
              </a:tr>
              <a:tr h="258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ka-G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შესავალი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ინფორმაცია: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000" dirty="0">
                          <a:effectLst/>
                        </a:rPr>
                        <a:t>პოლიტიკის სფეროსა და დოკუმენტის შესახებ;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000" dirty="0">
                          <a:effectLst/>
                        </a:rPr>
                        <a:t>მაკოორდინირებელი ორგანოს შესახებ;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000" dirty="0">
                          <a:effectLst/>
                        </a:rPr>
                        <a:t>საანგარიშო პერიოდის შესახებ;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სხვა მეთოდოლოგიური საკითხების შესახებ.</a:t>
                      </a:r>
                      <a:endParaRPr lang="ka-G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extLst>
                  <a:ext uri="{0D108BD9-81ED-4DB2-BD59-A6C34878D82A}">
                    <a16:rowId xmlns:a16="http://schemas.microsoft.com/office/drawing/2014/main" val="3917069931"/>
                  </a:ext>
                </a:extLst>
              </a:tr>
              <a:tr h="622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3</a:t>
                      </a:r>
                      <a:endParaRPr lang="ka-G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ზოგადი პროგრესი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ამ ნაწილში აღიწერება წინსვლა სტრატეგიის ყოველი ამოცანის შესრულებასთან მიმართებით მიზნების ჭრილში. ასევე მოცემული უნდა იყოს ინფორმაცია კონკრეტულ წელს განხორციელებული მნიშვნელოვანი აქტივობების შესახებ. საჭიროების შემთხვევაში გამოყენებული უნდა იქნეს ცხრილები და სქემები.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 ასევე ამ ნაწილში მოცემული უნდა იყოს დეტალური ინფორმაცია განხორციელების დონის შესახებ კონსოლიდირებულად ამოცანების და პასუხისმგებელი უწყებებისა მიხედვით.</a:t>
                      </a:r>
                      <a:endParaRPr lang="ka-G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extLst>
                  <a:ext uri="{0D108BD9-81ED-4DB2-BD59-A6C34878D82A}">
                    <a16:rowId xmlns:a16="http://schemas.microsoft.com/office/drawing/2014/main" val="2604915036"/>
                  </a:ext>
                </a:extLst>
              </a:tr>
              <a:tr h="726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r>
                        <a:rPr lang="ka-GE" sz="1000" dirty="0">
                          <a:effectLst/>
                        </a:rPr>
                        <a:t>.1</a:t>
                      </a:r>
                      <a:endParaRPr lang="ka-G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დეტალური პროგრესი პირველი მიზნის პირველ ამოცანასთან (ნომინალურად) დაკავშირებით </a:t>
                      </a:r>
                      <a:endParaRPr lang="ka-G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წარმოდგენილი უნდა იყოს ინფორმაცია თითოეულ ამოცანასთან მიმართებით: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000" dirty="0">
                          <a:effectLst/>
                        </a:rPr>
                        <a:t>ამოცანის შედეგის ინდიკატორთან მიმართებაში პროგრესის შესახებ;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000" dirty="0">
                          <a:effectLst/>
                        </a:rPr>
                        <a:t>წარმატებული ისტორიები;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000" dirty="0">
                          <a:effectLst/>
                        </a:rPr>
                        <a:t>რისკები;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000" dirty="0">
                          <a:effectLst/>
                        </a:rPr>
                        <a:t>შემდგომი ნაბიჯები.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 სევე აღწერილი უნდა იყოს როგორც უმთავრესი გატარებული რეფორმები, ასევე სამიზნე ნიშნულების მიუღწევლობის სავარაუდო მიზეზები (არსებობის შემთხვევაში). ეს ინფორმაცია ქმნის წარმოდგენას იმაზე, თუ რამდენად უახლოვდება სტრატეგია სამიზნე ნიშნულებს.</a:t>
                      </a:r>
                      <a:endParaRPr lang="ka-G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extLst>
                  <a:ext uri="{0D108BD9-81ED-4DB2-BD59-A6C34878D82A}">
                    <a16:rowId xmlns:a16="http://schemas.microsoft.com/office/drawing/2014/main" val="2520916949"/>
                  </a:ext>
                </a:extLst>
              </a:tr>
              <a:tr h="726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3.2</a:t>
                      </a:r>
                      <a:endParaRPr lang="ka-G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დეტალური პროგრესი პირველი მიზნის მეორე ამოცანასთან (ნომინალურად) დაკავშირებით </a:t>
                      </a:r>
                      <a:endParaRPr lang="ka-G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იგივე</a:t>
                      </a:r>
                      <a:endParaRPr lang="ka-G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extLst>
                  <a:ext uri="{0D108BD9-81ED-4DB2-BD59-A6C34878D82A}">
                    <a16:rowId xmlns:a16="http://schemas.microsoft.com/office/drawing/2014/main" val="2609860581"/>
                  </a:ext>
                </a:extLst>
              </a:tr>
              <a:tr h="486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3.3</a:t>
                      </a:r>
                      <a:endParaRPr lang="ka-G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დეტალური პროგრესი სხვა ყველა ამოცანასთან დაკავშირებით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იგივე</a:t>
                      </a:r>
                    </a:p>
                  </a:txBody>
                  <a:tcPr marL="19875" marR="19875" marT="0" marB="0"/>
                </a:tc>
                <a:extLst>
                  <a:ext uri="{0D108BD9-81ED-4DB2-BD59-A6C34878D82A}">
                    <a16:rowId xmlns:a16="http://schemas.microsoft.com/office/drawing/2014/main" val="4201434821"/>
                  </a:ext>
                </a:extLst>
              </a:tr>
              <a:tr h="31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4</a:t>
                      </a:r>
                      <a:endParaRPr lang="ka-G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გამოწვევები და რეკომენდაციები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000">
                          <a:effectLst/>
                        </a:rPr>
                        <a:t>ძირითადი პრობლემები, რაც განხორციელებასთან არის დაკავშირებული;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000">
                          <a:effectLst/>
                        </a:rPr>
                        <a:t>რისკები, რაც შეიძლება ამ პრობლემებმა გამოიწვიოს;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000">
                          <a:effectLst/>
                        </a:rPr>
                        <a:t>რეკომენდაციები, რაც აღნიშნულ პრობლემებსა და რისკებს დააბალანსებდა.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extLst>
                  <a:ext uri="{0D108BD9-81ED-4DB2-BD59-A6C34878D82A}">
                    <a16:rowId xmlns:a16="http://schemas.microsoft.com/office/drawing/2014/main" val="219200749"/>
                  </a:ext>
                </a:extLst>
              </a:tr>
              <a:tr h="206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5</a:t>
                      </a:r>
                      <a:endParaRPr lang="ka-G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დანართი -  კონსოლიდირებული სტატუსანგარიში (აქტივობის დონე)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წლის განმავლობაში დაგეგმილი თითოეული აქტივობის განხორციელების შესახებ კონსოლიდირებული  სტატუსანგარიშში.</a:t>
                      </a:r>
                      <a:endParaRPr lang="ka-G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5" marR="19875" marT="0" marB="0"/>
                </a:tc>
                <a:extLst>
                  <a:ext uri="{0D108BD9-81ED-4DB2-BD59-A6C34878D82A}">
                    <a16:rowId xmlns:a16="http://schemas.microsoft.com/office/drawing/2014/main" val="2461057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344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606" y="-3"/>
            <a:ext cx="1219200" cy="6858003"/>
            <a:chOff x="0" y="-3"/>
            <a:chExt cx="1219200" cy="68580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2990756" y="218283"/>
            <a:ext cx="7258500" cy="47211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/>
              <a:t>ანგარიშების მომზადების პრინციპები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D48896-232F-4FC8-A001-5E2681805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453536"/>
              </p:ext>
            </p:extLst>
          </p:nvPr>
        </p:nvGraphicFramePr>
        <p:xfrm>
          <a:off x="1913020" y="1168839"/>
          <a:ext cx="9288379" cy="5147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0727">
                  <a:extLst>
                    <a:ext uri="{9D8B030D-6E8A-4147-A177-3AD203B41FA5}">
                      <a16:colId xmlns:a16="http://schemas.microsoft.com/office/drawing/2014/main" val="3478139436"/>
                    </a:ext>
                  </a:extLst>
                </a:gridCol>
                <a:gridCol w="7287652">
                  <a:extLst>
                    <a:ext uri="{9D8B030D-6E8A-4147-A177-3AD203B41FA5}">
                      <a16:colId xmlns:a16="http://schemas.microsoft.com/office/drawing/2014/main" val="465410625"/>
                    </a:ext>
                  </a:extLst>
                </a:gridCol>
              </a:tblGrid>
              <a:tr h="323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პრინციპი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განმარტება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6043666"/>
                  </a:ext>
                </a:extLst>
              </a:tr>
              <a:tr h="993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დროულობა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ანგარიშები უნდა იწერებოდეს, ერთი მხრივ, დროულად, ხოლო, მეორე მხრივ, პერიოდის იმგვარი შერჩევით, რომ დაემთხვეს შემდეგი წლის ბიუჯეტირების პროცესს.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394181"/>
                  </a:ext>
                </a:extLst>
              </a:tr>
              <a:tr h="993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ფოკუსირებული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ანგარიშებში წარმოსადგენია მხოლოდ ყველაზე მნიშვნელოვანი ინფორმაცია, მაგალითად, მიზნებზე, ამოცანებზე, მათ შესაბამის ინდიკატორებსა და სამიზნე მაჩვენებელებზე.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3164181"/>
                  </a:ext>
                </a:extLst>
              </a:tr>
              <a:tr h="1662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შესაბამისი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ანგარიშგება უნდა ხდებოდეს მხოლოდ რელევანტურ და სტრატეგიულ გადადგმულ ნაბიჯებზე. ყოველდღიური ადმინისტრაციული ხასიათის ინფორმაცია აქტივობების შესახებ ამძიმებს ანგარიშის დოკუმენტს და არ სძენს მას დამატებით ღირებულებას.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7077822"/>
                  </a:ext>
                </a:extLst>
              </a:tr>
              <a:tr h="1175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მკითხველზე ორიენტირებული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ინფორმაცია წარმოდგენილი უნდა იყოს მომხმარებლისთვის გასაგები და ადვილად აღქმადი საშუალებებით (გრაფიკები და ცხრილები, სადაც შესაძლებელია მონაცემებისა და პროგრესის უკეთ წარმოჩენა).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9430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00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3"/>
            <a:ext cx="8066362" cy="6858003"/>
            <a:chOff x="0" y="-3"/>
            <a:chExt cx="8066362" cy="68580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023" y="460121"/>
              <a:ext cx="2861339" cy="2885096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5583320" y="3911064"/>
            <a:ext cx="2104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Q/A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" y="114239"/>
            <a:ext cx="1080000" cy="1080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64D4438-5614-4248-9758-A8C51A31AC2B}"/>
              </a:ext>
            </a:extLst>
          </p:cNvPr>
          <p:cNvSpPr txBox="1">
            <a:spLocks/>
          </p:cNvSpPr>
          <p:nvPr/>
        </p:nvSpPr>
        <p:spPr>
          <a:xfrm>
            <a:off x="8303135" y="6255015"/>
            <a:ext cx="3736465" cy="4744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i="1" dirty="0">
                <a:solidFill>
                  <a:schemeClr val="accent4"/>
                </a:solidFill>
              </a:rPr>
              <a:t>gbobghiashvili@gov.ge</a:t>
            </a:r>
          </a:p>
        </p:txBody>
      </p:sp>
    </p:spTree>
    <p:extLst>
      <p:ext uri="{BB962C8B-B14F-4D97-AF65-F5344CB8AC3E}">
        <p14:creationId xmlns:p14="http://schemas.microsoft.com/office/powerpoint/2010/main" val="390757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024" y="79969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ka-GE" b="1" dirty="0">
                <a:solidFill>
                  <a:schemeClr val="accent1"/>
                </a:solidFill>
              </a:rPr>
              <a:t>პოლიტიკის დაგეგმვისა და კოორდინაციის რეფორმა</a:t>
            </a:r>
            <a:br>
              <a:rPr lang="ka-GE" b="1" dirty="0">
                <a:solidFill>
                  <a:schemeClr val="accent1"/>
                </a:solidFill>
              </a:rPr>
            </a:br>
            <a:br>
              <a:rPr lang="ka-GE" dirty="0"/>
            </a:br>
            <a:r>
              <a:rPr lang="ka-GE" dirty="0"/>
              <a:t>პრინციპები: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16024" y="2788467"/>
          <a:ext cx="7886700" cy="3687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4CF8F01-34F0-49ED-A650-B03677DA8D76}"/>
              </a:ext>
            </a:extLst>
          </p:cNvPr>
          <p:cNvGrpSpPr/>
          <p:nvPr/>
        </p:nvGrpSpPr>
        <p:grpSpPr>
          <a:xfrm>
            <a:off x="1112" y="0"/>
            <a:ext cx="1219200" cy="6858003"/>
            <a:chOff x="0" y="-3"/>
            <a:chExt cx="1219200" cy="68580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B34D4A-FBFE-4414-8A1E-05EF8607F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2F3507-C5AB-4FCD-8C5A-288F51EFE148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112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93" y="155357"/>
            <a:ext cx="9524863" cy="654728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2B1ABFC-378D-46C0-BA43-266DC693895C}"/>
              </a:ext>
            </a:extLst>
          </p:cNvPr>
          <p:cNvGrpSpPr/>
          <p:nvPr/>
        </p:nvGrpSpPr>
        <p:grpSpPr>
          <a:xfrm>
            <a:off x="1112" y="0"/>
            <a:ext cx="1219200" cy="6858003"/>
            <a:chOff x="0" y="-3"/>
            <a:chExt cx="1219200" cy="68580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5020E3-5EC2-4CC2-AC8D-AD91CC1A0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9D2059-BC34-484B-8039-EC69908CEF6E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28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812800" y="196152"/>
            <a:ext cx="7625216" cy="1198080"/>
            <a:chOff x="0" y="-698675"/>
            <a:chExt cx="7625216" cy="1198080"/>
          </a:xfrm>
        </p:grpSpPr>
        <p:sp>
          <p:nvSpPr>
            <p:cNvPr id="22" name="Rounded Rectangle 21"/>
            <p:cNvSpPr/>
            <p:nvPr/>
          </p:nvSpPr>
          <p:spPr>
            <a:xfrm>
              <a:off x="63374" y="-698675"/>
              <a:ext cx="7561842" cy="1198080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 txBox="1"/>
            <p:nvPr/>
          </p:nvSpPr>
          <p:spPr>
            <a:xfrm>
              <a:off x="0" y="-581705"/>
              <a:ext cx="7444872" cy="1081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2800" dirty="0"/>
                <a:t>პოლიტიკის დაგეგმვისა და კოორდინაციის რეფორმა (</a:t>
              </a:r>
              <a:r>
                <a:rPr lang="en-US" sz="2800" dirty="0"/>
                <a:t>PPC Reform) </a:t>
              </a:r>
            </a:p>
          </p:txBody>
        </p:sp>
      </p:grpSp>
      <p:graphicFrame>
        <p:nvGraphicFramePr>
          <p:cNvPr id="24" name="Content Placeholder 4"/>
          <p:cNvGraphicFramePr>
            <a:graphicFrameLocks noGrp="1"/>
          </p:cNvGraphicFramePr>
          <p:nvPr>
            <p:ph idx="1"/>
          </p:nvPr>
        </p:nvGraphicFramePr>
        <p:xfrm>
          <a:off x="2994733" y="2407467"/>
          <a:ext cx="7324725" cy="420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5" name="Rounded Rectangle 24"/>
          <p:cNvSpPr/>
          <p:nvPr/>
        </p:nvSpPr>
        <p:spPr>
          <a:xfrm>
            <a:off x="4266103" y="1666120"/>
            <a:ext cx="4781982" cy="469461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ka-GE" sz="2800" dirty="0"/>
              <a:t>ცვლილებები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360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03862913-D440-4CC3-BE67-5CB85566C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graphicEl>
                                              <a:dgm id="{03862913-D440-4CC3-BE67-5CB85566C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B5E21E34-FB87-480E-98B3-5DE0C552A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graphicEl>
                                              <a:dgm id="{B5E21E34-FB87-480E-98B3-5DE0C552A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BC242979-B2D9-471E-B075-FF5AE4532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graphicEl>
                                              <a:dgm id="{BC242979-B2D9-471E-B075-FF5AE4532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8A231CD7-61F7-49E4-A950-5F42311F8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graphicEl>
                                              <a:dgm id="{8A231CD7-61F7-49E4-A950-5F42311F8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DF1AA311-8E51-443B-BD8B-E40E2C82E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graphicEl>
                                              <a:dgm id="{DF1AA311-8E51-443B-BD8B-E40E2C82E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14A38F01-BA06-40B9-8633-9A4272C50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graphicEl>
                                              <a:dgm id="{14A38F01-BA06-40B9-8633-9A4272C50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85B95368-E2E2-485C-B05E-79AB359A6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graphicEl>
                                              <a:dgm id="{85B95368-E2E2-485C-B05E-79AB359A6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B663B5F2-8E09-4ADD-9714-8EE516BE7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graphicEl>
                                              <a:dgm id="{B663B5F2-8E09-4ADD-9714-8EE516BE7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200" cy="6858003"/>
            <a:chOff x="0" y="-3"/>
            <a:chExt cx="1219200" cy="685800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921" y="2944368"/>
            <a:ext cx="707690" cy="707690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5338470" y="3152657"/>
            <a:ext cx="1486677" cy="388058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dirty="0"/>
              <a:t>წესი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5691618" y="4530406"/>
            <a:ext cx="2267059" cy="431911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dirty="0"/>
              <a:t>სახელმძღვანელო</a:t>
            </a: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82" y="4306824"/>
            <a:ext cx="904255" cy="9042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82" y="5576773"/>
            <a:ext cx="910043" cy="910043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5593589" y="5629649"/>
            <a:ext cx="2463115" cy="644715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sz="1600" dirty="0"/>
              <a:t>ინსტრუქციები (10)</a:t>
            </a:r>
            <a:endParaRPr lang="en-US" sz="1600" dirty="0"/>
          </a:p>
        </p:txBody>
      </p:sp>
      <p:sp>
        <p:nvSpPr>
          <p:cNvPr id="21" name="Freeform 20"/>
          <p:cNvSpPr/>
          <p:nvPr/>
        </p:nvSpPr>
        <p:spPr>
          <a:xfrm>
            <a:off x="3219449" y="1774909"/>
            <a:ext cx="6638543" cy="388058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sz="2400" b="1" dirty="0"/>
              <a:t>მარეგულირებელი და მეთოდოლოგიური დოკუმენტები</a:t>
            </a:r>
            <a:endParaRPr lang="en-US" sz="24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0034FF-873E-42D6-8553-3379B9746291}"/>
              </a:ext>
            </a:extLst>
          </p:cNvPr>
          <p:cNvGrpSpPr/>
          <p:nvPr/>
        </p:nvGrpSpPr>
        <p:grpSpPr>
          <a:xfrm>
            <a:off x="1647824" y="188885"/>
            <a:ext cx="10239375" cy="1116039"/>
            <a:chOff x="0" y="0"/>
            <a:chExt cx="7561842" cy="1216800"/>
          </a:xfrm>
        </p:grpSpPr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D6E939FC-7360-4396-BE05-96E5575D3A56}"/>
                </a:ext>
              </a:extLst>
            </p:cNvPr>
            <p:cNvSpPr/>
            <p:nvPr/>
          </p:nvSpPr>
          <p:spPr>
            <a:xfrm>
              <a:off x="0" y="0"/>
              <a:ext cx="7561842" cy="12168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>
              <a:extLst>
                <a:ext uri="{FF2B5EF4-FFF2-40B4-BE49-F238E27FC236}">
                  <a16:creationId xmlns:a16="http://schemas.microsoft.com/office/drawing/2014/main" id="{3BB2C68C-9E2D-42C5-8B85-AE8813CD33AE}"/>
                </a:ext>
              </a:extLst>
            </p:cNvPr>
            <p:cNvSpPr txBox="1"/>
            <p:nvPr/>
          </p:nvSpPr>
          <p:spPr>
            <a:xfrm>
              <a:off x="59399" y="59399"/>
              <a:ext cx="744304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3200" b="1" dirty="0">
                  <a:solidFill>
                    <a:schemeClr val="bg1"/>
                  </a:solidFill>
                </a:rPr>
                <a:t>პოლიტიკის დაგეგმვისა და კოორდინაციის სისტემა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F490E1-DE16-43BF-AC2C-DF11B09BE24B}"/>
              </a:ext>
            </a:extLst>
          </p:cNvPr>
          <p:cNvGrpSpPr/>
          <p:nvPr/>
        </p:nvGrpSpPr>
        <p:grpSpPr>
          <a:xfrm>
            <a:off x="1705458" y="1646921"/>
            <a:ext cx="10239375" cy="5010150"/>
            <a:chOff x="0" y="0"/>
            <a:chExt cx="7561842" cy="1216800"/>
          </a:xfrm>
        </p:grpSpPr>
        <p:sp>
          <p:nvSpPr>
            <p:cNvPr id="24" name="Rounded Rectangle 12">
              <a:extLst>
                <a:ext uri="{FF2B5EF4-FFF2-40B4-BE49-F238E27FC236}">
                  <a16:creationId xmlns:a16="http://schemas.microsoft.com/office/drawing/2014/main" id="{327C701C-F16B-46AB-A21F-5C1C06F5B898}"/>
                </a:ext>
              </a:extLst>
            </p:cNvPr>
            <p:cNvSpPr/>
            <p:nvPr/>
          </p:nvSpPr>
          <p:spPr>
            <a:xfrm>
              <a:off x="0" y="0"/>
              <a:ext cx="7561842" cy="12168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5D8BC3A9-41D6-45A9-8E49-49AA6EBD2561}"/>
                </a:ext>
              </a:extLst>
            </p:cNvPr>
            <p:cNvSpPr txBox="1"/>
            <p:nvPr/>
          </p:nvSpPr>
          <p:spPr>
            <a:xfrm>
              <a:off x="59399" y="59399"/>
              <a:ext cx="744304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ka-GE" sz="2800" dirty="0"/>
                <a:t>სიტუაციის ანალიზის ჩატარების ინსტრუქცია;</a:t>
              </a:r>
              <a:endParaRPr lang="en-US" sz="2800" dirty="0"/>
            </a:p>
            <a:p>
              <a:pPr marL="342900" indent="-342900">
                <a:buFont typeface="+mj-lt"/>
                <a:buAutoNum type="arabicPeriod"/>
              </a:pPr>
              <a:r>
                <a:rPr lang="ka-GE" sz="2800" dirty="0"/>
                <a:t>ლოგიკური ჩარჩოს შემუშავების ინსტრუქცია;</a:t>
              </a:r>
              <a:endParaRPr lang="en-US" sz="2800" dirty="0"/>
            </a:p>
            <a:p>
              <a:pPr marL="342900" indent="-342900">
                <a:buFont typeface="+mj-lt"/>
                <a:buAutoNum type="arabicPeriod"/>
              </a:pPr>
              <a:r>
                <a:rPr lang="ka-GE" sz="2800" dirty="0"/>
                <a:t>ინდიკატორების პასპორტის შემუშავების ინსტრუქცია;</a:t>
              </a:r>
              <a:endParaRPr lang="en-US" sz="2800" dirty="0"/>
            </a:p>
            <a:p>
              <a:pPr marL="342900" indent="-342900">
                <a:buFont typeface="+mj-lt"/>
                <a:buAutoNum type="arabicPeriod"/>
              </a:pPr>
              <a:r>
                <a:rPr lang="ka-GE" sz="2800" dirty="0"/>
                <a:t>სამოქმედო გეგმის შემუშავების ინსტრუქცია;</a:t>
              </a:r>
              <a:endParaRPr lang="en-US" sz="2800" dirty="0"/>
            </a:p>
            <a:p>
              <a:pPr marL="342900" indent="-342900">
                <a:buFont typeface="+mj-lt"/>
                <a:buAutoNum type="arabicPeriod"/>
              </a:pPr>
              <a:r>
                <a:rPr lang="ka-GE" sz="2800" dirty="0"/>
                <a:t>ბიუჯეტირების ინსტრუმენტი;</a:t>
              </a:r>
              <a:endParaRPr lang="en-US" sz="2800" dirty="0"/>
            </a:p>
            <a:p>
              <a:pPr marL="342900" indent="-342900">
                <a:buFont typeface="+mj-lt"/>
                <a:buAutoNum type="arabicPeriod"/>
              </a:pPr>
              <a:r>
                <a:rPr lang="ka-GE" sz="2800" dirty="0"/>
                <a:t>საკოორდინაციო მექანიზმის შემუშავების ინსტრუქცია;</a:t>
              </a:r>
              <a:endParaRPr lang="en-US" sz="2800" dirty="0"/>
            </a:p>
            <a:p>
              <a:pPr marL="342900" indent="-342900">
                <a:buFont typeface="+mj-lt"/>
                <a:buAutoNum type="arabicPeriod"/>
              </a:pPr>
              <a:r>
                <a:rPr lang="ka-GE" sz="2800" dirty="0"/>
                <a:t>მონიტორინგის ინსტრუქცია;</a:t>
              </a:r>
              <a:endParaRPr lang="en-US" sz="2800" dirty="0"/>
            </a:p>
            <a:p>
              <a:pPr marL="342900" indent="-342900">
                <a:buFont typeface="+mj-lt"/>
                <a:buAutoNum type="arabicPeriod"/>
              </a:pPr>
              <a:r>
                <a:rPr lang="ka-GE" sz="2800" dirty="0"/>
                <a:t>შეფასების ინსტრუქცია;</a:t>
              </a:r>
              <a:endParaRPr lang="en-US" sz="2800" dirty="0"/>
            </a:p>
            <a:p>
              <a:pPr marL="342900" indent="-342900">
                <a:buFont typeface="+mj-lt"/>
                <a:buAutoNum type="arabicPeriod"/>
              </a:pPr>
              <a:r>
                <a:rPr lang="ka-GE" sz="2800" dirty="0"/>
                <a:t>ხარისხის უზრუნველყოფის ინსტრუმენტი;</a:t>
              </a:r>
              <a:endParaRPr lang="en-US" sz="2800" dirty="0"/>
            </a:p>
            <a:p>
              <a:pPr marL="342900" indent="-342900">
                <a:buFont typeface="+mj-lt"/>
                <a:buAutoNum type="arabicPeriod"/>
              </a:pPr>
              <a:r>
                <a:rPr lang="ka-GE" sz="2800" dirty="0"/>
                <a:t>ლექსიკონი.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934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97" y="3578896"/>
            <a:ext cx="1179245" cy="1179245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3351880" y="5339408"/>
            <a:ext cx="1486677" cy="388058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dirty="0"/>
              <a:t>კონცეფცია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5828413" y="5295556"/>
            <a:ext cx="1420614" cy="431911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dirty="0"/>
              <a:t>სტრატეგია</a:t>
            </a: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97" y="3299592"/>
            <a:ext cx="1847849" cy="18478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915" y="3367327"/>
            <a:ext cx="1712381" cy="1712381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8498052" y="5211080"/>
            <a:ext cx="1648105" cy="644715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sz="1600" dirty="0"/>
              <a:t>სამოქმედო გეგმა</a:t>
            </a:r>
            <a:endParaRPr lang="en-US" sz="1600" dirty="0"/>
          </a:p>
        </p:txBody>
      </p:sp>
      <p:sp>
        <p:nvSpPr>
          <p:cNvPr id="21" name="Freeform 20"/>
          <p:cNvSpPr/>
          <p:nvPr/>
        </p:nvSpPr>
        <p:spPr>
          <a:xfrm>
            <a:off x="4298441" y="2108590"/>
            <a:ext cx="4480560" cy="388058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sz="2400" b="1" dirty="0"/>
              <a:t>პოლიტიკის დოკუმენტები</a:t>
            </a:r>
            <a:endParaRPr lang="en-US" sz="24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158045-7444-44AD-BBBC-C371A72CCF04}"/>
              </a:ext>
            </a:extLst>
          </p:cNvPr>
          <p:cNvGrpSpPr/>
          <p:nvPr/>
        </p:nvGrpSpPr>
        <p:grpSpPr>
          <a:xfrm>
            <a:off x="1647824" y="188885"/>
            <a:ext cx="10239375" cy="1116039"/>
            <a:chOff x="0" y="0"/>
            <a:chExt cx="7561842" cy="1216800"/>
          </a:xfrm>
        </p:grpSpPr>
        <p:sp>
          <p:nvSpPr>
            <p:cNvPr id="22" name="Rounded Rectangle 12">
              <a:extLst>
                <a:ext uri="{FF2B5EF4-FFF2-40B4-BE49-F238E27FC236}">
                  <a16:creationId xmlns:a16="http://schemas.microsoft.com/office/drawing/2014/main" id="{908B0991-12A8-4EAB-82DD-2B9F3AB0B325}"/>
                </a:ext>
              </a:extLst>
            </p:cNvPr>
            <p:cNvSpPr/>
            <p:nvPr/>
          </p:nvSpPr>
          <p:spPr>
            <a:xfrm>
              <a:off x="0" y="0"/>
              <a:ext cx="7561842" cy="12168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22C7F30B-63B4-4757-A553-14F6968000EF}"/>
                </a:ext>
              </a:extLst>
            </p:cNvPr>
            <p:cNvSpPr txBox="1"/>
            <p:nvPr/>
          </p:nvSpPr>
          <p:spPr>
            <a:xfrm>
              <a:off x="59399" y="59399"/>
              <a:ext cx="744304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3200" b="1" dirty="0">
                  <a:solidFill>
                    <a:schemeClr val="bg1"/>
                  </a:solidFill>
                </a:rPr>
                <a:t>პოლიტიკის დაგეგმვისა და კოორდინაციის სისტემა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55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43199" y="287639"/>
            <a:ext cx="7924801" cy="1111291"/>
          </a:xfrm>
        </p:spPr>
        <p:txBody>
          <a:bodyPr>
            <a:normAutofit fontScale="90000"/>
          </a:bodyPr>
          <a:lstStyle/>
          <a:p>
            <a:pPr algn="ctr"/>
            <a:r>
              <a:rPr lang="ka-GE" sz="4000" dirty="0">
                <a:solidFill>
                  <a:schemeClr val="accent1"/>
                </a:solidFill>
              </a:rPr>
              <a:t>პოლიტიკის დაგეგმვის </a:t>
            </a:r>
            <a:r>
              <a:rPr lang="ka-GE" b="1" dirty="0">
                <a:solidFill>
                  <a:schemeClr val="accent1"/>
                </a:solidFill>
              </a:rPr>
              <a:t>იერარქია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45557" y="2000658"/>
            <a:ext cx="1532156" cy="4151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1"/>
                </a:solidFill>
              </a:rPr>
              <a:t>I </a:t>
            </a:r>
            <a:r>
              <a:rPr lang="ka-GE" sz="2800" dirty="0">
                <a:solidFill>
                  <a:schemeClr val="accent1"/>
                </a:solidFill>
              </a:rPr>
              <a:t>დონე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endParaRPr lang="ka-GE" sz="2800" dirty="0">
              <a:solidFill>
                <a:schemeClr val="accent1"/>
              </a:solidFill>
            </a:endParaRPr>
          </a:p>
          <a:p>
            <a:endParaRPr lang="en-US" sz="2800" dirty="0">
              <a:solidFill>
                <a:schemeClr val="accent1"/>
              </a:solidFill>
            </a:endParaRPr>
          </a:p>
          <a:p>
            <a:endParaRPr lang="ka-GE" sz="2800" dirty="0">
              <a:solidFill>
                <a:schemeClr val="accent1"/>
              </a:solidFill>
            </a:endParaRPr>
          </a:p>
          <a:p>
            <a:endParaRPr lang="ka-GE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II</a:t>
            </a:r>
            <a:r>
              <a:rPr lang="ka-GE" sz="2800" dirty="0">
                <a:solidFill>
                  <a:schemeClr val="accent1"/>
                </a:solidFill>
              </a:rPr>
              <a:t> დონე</a:t>
            </a:r>
            <a:endParaRPr lang="en-US" sz="2800" dirty="0">
              <a:solidFill>
                <a:schemeClr val="accent1"/>
              </a:solidFill>
            </a:endParaRPr>
          </a:p>
          <a:p>
            <a:endParaRPr lang="en-US" sz="2800" dirty="0">
              <a:solidFill>
                <a:schemeClr val="accent1"/>
              </a:solidFill>
            </a:endParaRPr>
          </a:p>
          <a:p>
            <a:endParaRPr lang="ka-GE" sz="2800" dirty="0">
              <a:solidFill>
                <a:schemeClr val="accent1"/>
              </a:solidFill>
            </a:endParaRP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III</a:t>
            </a:r>
            <a:r>
              <a:rPr lang="ka-GE" sz="2800" dirty="0">
                <a:solidFill>
                  <a:schemeClr val="accent1"/>
                </a:solidFill>
              </a:rPr>
              <a:t> დონე</a:t>
            </a:r>
            <a:endParaRPr lang="en-US" sz="2800" dirty="0">
              <a:solidFill>
                <a:schemeClr val="accent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graphicFrame>
        <p:nvGraphicFramePr>
          <p:cNvPr id="2" name="Diagram 1"/>
          <p:cNvGraphicFramePr/>
          <p:nvPr/>
        </p:nvGraphicFramePr>
        <p:xfrm>
          <a:off x="4256491" y="2113964"/>
          <a:ext cx="5519928" cy="403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Curved Right Arrow 13"/>
          <p:cNvSpPr/>
          <p:nvPr/>
        </p:nvSpPr>
        <p:spPr>
          <a:xfrm rot="2026190">
            <a:off x="5303629" y="2296634"/>
            <a:ext cx="932688" cy="165263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2059562">
            <a:off x="4317702" y="3754433"/>
            <a:ext cx="932688" cy="165263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915656" y="2394039"/>
            <a:ext cx="1369808" cy="914251"/>
            <a:chOff x="6391656" y="2394038"/>
            <a:chExt cx="1369808" cy="91425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91656" y="2394038"/>
              <a:ext cx="575542" cy="57607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85922" y="2407110"/>
              <a:ext cx="575542" cy="5760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478503" y="2974344"/>
              <a:ext cx="4972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AoG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14102" y="3000512"/>
              <a:ext cx="5148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MoF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003429" y="3577653"/>
            <a:ext cx="1197764" cy="1144380"/>
            <a:chOff x="7479429" y="3577653"/>
            <a:chExt cx="1197764" cy="114438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82834" y="3577653"/>
              <a:ext cx="397448" cy="39781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479429" y="4460423"/>
              <a:ext cx="1197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sz="1050" dirty="0"/>
                <a:t>სამინისტროები</a:t>
              </a:r>
              <a:endParaRPr lang="en-US" sz="105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05213" y="4056023"/>
              <a:ext cx="397448" cy="39781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82007" y="4062604"/>
              <a:ext cx="397448" cy="39781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78311" y="3579713"/>
              <a:ext cx="397448" cy="397819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9473207" y="4953881"/>
            <a:ext cx="955720" cy="850112"/>
            <a:chOff x="7949207" y="4953881"/>
            <a:chExt cx="955720" cy="85011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49207" y="4953881"/>
              <a:ext cx="233397" cy="23361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83072" y="4953881"/>
              <a:ext cx="233397" cy="23361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5048" y="4954327"/>
              <a:ext cx="233397" cy="23361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78380" y="5254179"/>
              <a:ext cx="233397" cy="23361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86256" y="5271605"/>
              <a:ext cx="233397" cy="23361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93061" y="5271606"/>
              <a:ext cx="233397" cy="23361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8147989" y="5550077"/>
              <a:ext cx="75693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sz="1050" dirty="0"/>
                <a:t>უწყებები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666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18BE85-BC1F-4815-812D-FE932758E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8918BE85-BC1F-4815-812D-FE932758E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5CEA9C-CBAE-4AF9-B765-B656F4787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145CEA9C-CBAE-4AF9-B765-B656F4787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DBA55A-FB7F-4B09-8BCD-FD622EE25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98DBA55A-FB7F-4B09-8BCD-FD622EE25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2" grpId="0" uiExpand="1">
        <p:bldSub>
          <a:bldDgm bld="one"/>
        </p:bldSub>
      </p:bldGraphic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977105"/>
              </p:ext>
            </p:extLst>
          </p:nvPr>
        </p:nvGraphicFramePr>
        <p:xfrm>
          <a:off x="2812801" y="88840"/>
          <a:ext cx="7782047" cy="6660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090">
                  <a:extLst>
                    <a:ext uri="{9D8B030D-6E8A-4147-A177-3AD203B41FA5}">
                      <a16:colId xmlns:a16="http://schemas.microsoft.com/office/drawing/2014/main" val="1591378784"/>
                    </a:ext>
                  </a:extLst>
                </a:gridCol>
                <a:gridCol w="587023">
                  <a:extLst>
                    <a:ext uri="{9D8B030D-6E8A-4147-A177-3AD203B41FA5}">
                      <a16:colId xmlns:a16="http://schemas.microsoft.com/office/drawing/2014/main" val="2329974570"/>
                    </a:ext>
                  </a:extLst>
                </a:gridCol>
                <a:gridCol w="3307370">
                  <a:extLst>
                    <a:ext uri="{9D8B030D-6E8A-4147-A177-3AD203B41FA5}">
                      <a16:colId xmlns:a16="http://schemas.microsoft.com/office/drawing/2014/main" val="3414355201"/>
                    </a:ext>
                  </a:extLst>
                </a:gridCol>
                <a:gridCol w="2427258">
                  <a:extLst>
                    <a:ext uri="{9D8B030D-6E8A-4147-A177-3AD203B41FA5}">
                      <a16:colId xmlns:a16="http://schemas.microsoft.com/office/drawing/2014/main" val="1607015492"/>
                    </a:ext>
                  </a:extLst>
                </a:gridCol>
                <a:gridCol w="1167306">
                  <a:extLst>
                    <a:ext uri="{9D8B030D-6E8A-4147-A177-3AD203B41FA5}">
                      <a16:colId xmlns:a16="http://schemas.microsoft.com/office/drawing/2014/main" val="2100878293"/>
                    </a:ext>
                  </a:extLst>
                </a:gridCol>
              </a:tblGrid>
              <a:tr h="56918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პოლიტიკის დოკუმენტების იერარქია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/>
                </a:tc>
                <a:extLst>
                  <a:ext uri="{0D108BD9-81ED-4DB2-BD59-A6C34878D82A}">
                    <a16:rowId xmlns:a16="http://schemas.microsoft.com/office/drawing/2014/main" val="2085948717"/>
                  </a:ext>
                </a:extLst>
              </a:tr>
              <a:tr h="39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#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დონე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პოლიტიკის დოკუმენტის დასახელება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შემუშავების კომპეტენცია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დამტკიცება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1019"/>
                  </a:ext>
                </a:extLst>
              </a:tr>
              <a:tr h="399545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ეროვნული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ეროვნული განვითარების სტრატეგია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მთავრობის ადმინისტრაცია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900" dirty="0">
                          <a:effectLst/>
                        </a:rPr>
                        <a:t>მთავრობა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56951"/>
                  </a:ext>
                </a:extLst>
              </a:tr>
              <a:tr h="635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სამთავრობო პროგრამა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მმართველი პოლიტიკური პარტია / მთავრობის ადმინისტრაცია/ სამინისტროები/ სსიპები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900" dirty="0">
                          <a:effectLst/>
                        </a:rPr>
                        <a:t>პარლამენტი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34591"/>
                  </a:ext>
                </a:extLst>
              </a:tr>
              <a:tr h="780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ძირითადი მონაცემების და მიმართულებების დოკუმენტი (BDD)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 panose="020F0502020204030204" pitchFamily="34" charset="0"/>
                        <a:buChar char="-"/>
                      </a:pPr>
                      <a:r>
                        <a:rPr lang="ka-GE" sz="1100" dirty="0">
                          <a:effectLst/>
                        </a:rPr>
                        <a:t>სახელმწიფო ბიუჯეტი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ფინანსთა სამინისტრო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900" dirty="0">
                          <a:effectLst/>
                        </a:rPr>
                        <a:t>პარლამენტი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178738"/>
                  </a:ext>
                </a:extLst>
              </a:tr>
              <a:tr h="3995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მთავრობის წლიური სამოქმედო გეგმა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მთავრობის ადმინისტრაცია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900" dirty="0">
                          <a:effectLst/>
                        </a:rPr>
                        <a:t>მთავრობა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91514"/>
                  </a:ext>
                </a:extLst>
              </a:tr>
              <a:tr h="39954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/>
                </a:tc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საერთაშორის</a:t>
                      </a:r>
                      <a:r>
                        <a:rPr lang="ka-GE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ო ვალდებულებები/ ხელშეკრულებები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კანონმდებლობის შესაბამისად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კანონმდებლობის შესაბამისად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176844"/>
                  </a:ext>
                </a:extLst>
              </a:tr>
              <a:tr h="89738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სექტორული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vert="vert27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მულტისექტორული და სექტორული სტრატეგიები 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 panose="020F0502020204030204" pitchFamily="34" charset="0"/>
                        <a:buChar char="-"/>
                      </a:pPr>
                      <a:r>
                        <a:rPr lang="ka-GE" sz="1100" dirty="0">
                          <a:effectLst/>
                        </a:rPr>
                        <a:t>შესაბამისი სამოქმედო გეგმები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4192" marR="5419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სამინისტროები ან მთავრობასთან ანგარიშვალდებული სსიპ-ები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მთავრობა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845281"/>
                  </a:ext>
                </a:extLst>
              </a:tr>
              <a:tr h="799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მულტისექტორული და სექტორული სამოქმედო გეგმები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სამინისტროები ან მთავრობასთან უშუალო დაქვემდებარებაში არსებული სსიპ-ები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მთავრობა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66264"/>
                  </a:ext>
                </a:extLst>
              </a:tr>
              <a:tr h="72232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ინსტიტუციური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vert="vert27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ინსტიტუციური განვითარების სტრატეგიები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 panose="020F0502020204030204" pitchFamily="34" charset="0"/>
                        <a:buChar char="-"/>
                      </a:pPr>
                      <a:r>
                        <a:rPr lang="ka-GE" sz="1100" dirty="0">
                          <a:effectLst/>
                        </a:rPr>
                        <a:t>შესაბამისი სამოქმედო გეგმები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4192" marR="5419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საჯარო უწყებები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მთავრობა ან სამინისტრო ან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უწყება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362602"/>
                  </a:ext>
                </a:extLst>
              </a:tr>
              <a:tr h="658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საშუალოვადიანი სამოქმედო გეგმები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სამინისტროები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სამინისტრო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016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381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1524</TotalTime>
  <Words>1289</Words>
  <Application>Microsoft Office PowerPoint</Application>
  <PresentationFormat>Widescreen</PresentationFormat>
  <Paragraphs>436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Sylfaen</vt:lpstr>
      <vt:lpstr>Symbol</vt:lpstr>
      <vt:lpstr>Office Theme</vt:lpstr>
      <vt:lpstr>PowerPoint Presentation</vt:lpstr>
      <vt:lpstr>PowerPoint Presentation</vt:lpstr>
      <vt:lpstr>პოლიტიკის დაგეგმვისა და კოორდინაციის რეფორმა  პრინციპები:</vt:lpstr>
      <vt:lpstr>PowerPoint Presentation</vt:lpstr>
      <vt:lpstr>PowerPoint Presentation</vt:lpstr>
      <vt:lpstr>PowerPoint Presentation</vt:lpstr>
      <vt:lpstr>PowerPoint Presentation</vt:lpstr>
      <vt:lpstr>პოლიტიკის დაგეგმვის იერარქია</vt:lpstr>
      <vt:lpstr>PowerPoint Presentation</vt:lpstr>
      <vt:lpstr>PowerPoint Presentation</vt:lpstr>
      <vt:lpstr>შედეგებზე ორიენტირებულობა (არა აქტივობებზე)</vt:lpstr>
      <vt:lpstr>ინდიკატორები</vt:lpstr>
      <vt:lpstr>ლოგიკური ჩარჩო</vt:lpstr>
      <vt:lpstr>სამოქმედო გეგმის შაბლონი</vt:lpstr>
      <vt:lpstr>მონიტორინგი და შეფასება</vt:lpstr>
      <vt:lpstr>მონიტორინგი</vt:lpstr>
      <vt:lpstr>პროგრეს ანგარიში  აქტივობები</vt:lpstr>
      <vt:lpstr>წლიური ანგარიში ამოცანები + აქტივობები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პოლიტიკის დაგეგმვის, მონიტორინგის და შეფასების სახელმძღვანელო</dc:title>
  <dc:creator>Natia Tsikaradze</dc:creator>
  <cp:lastModifiedBy>Giorgi Bobghiashvili</cp:lastModifiedBy>
  <cp:revision>84</cp:revision>
  <dcterms:created xsi:type="dcterms:W3CDTF">2019-07-23T15:44:20Z</dcterms:created>
  <dcterms:modified xsi:type="dcterms:W3CDTF">2020-01-28T09:55:55Z</dcterms:modified>
</cp:coreProperties>
</file>