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70" r:id="rId12"/>
    <p:sldId id="266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42"/>
    <p:restoredTop sz="94627"/>
  </p:normalViewPr>
  <p:slideViewPr>
    <p:cSldViewPr snapToGrid="0" snapToObjects="1">
      <p:cViewPr varScale="1">
        <p:scale>
          <a:sx n="93" d="100"/>
          <a:sy n="93" d="100"/>
        </p:scale>
        <p:origin x="124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48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73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75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19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89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71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9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24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679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405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31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4/10/20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76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5" r:id="rId6"/>
    <p:sldLayoutId id="2147483720" r:id="rId7"/>
    <p:sldLayoutId id="2147483721" r:id="rId8"/>
    <p:sldLayoutId id="2147483722" r:id="rId9"/>
    <p:sldLayoutId id="2147483724" r:id="rId10"/>
    <p:sldLayoutId id="2147483723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B695AA2-4B70-477F-AF90-536B720A1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5081C6-C499-41DB-9565-779F6756BB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20495"/>
          <a:stretch/>
        </p:blipFill>
        <p:spPr>
          <a:xfrm>
            <a:off x="20" y="-22"/>
            <a:ext cx="12191977" cy="68580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D3949E-4AE1-244A-8765-4F202AB9A7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1" y="1020431"/>
            <a:ext cx="10225530" cy="1475013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chemeClr val="tx1"/>
                </a:solidFill>
              </a:rPr>
              <a:t>COVID-19 Response</a:t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>Georgia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466780-05C9-8B48-A499-DBF4E7245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6704" y="2887545"/>
            <a:ext cx="4886960" cy="54145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b="1" dirty="0">
                <a:solidFill>
                  <a:schemeClr val="tx1"/>
                </a:solidFill>
              </a:rPr>
              <a:t>Needs Assessment for EU funded action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5055305-B79F-1443-98C7-5F2D1DF0F761}"/>
              </a:ext>
            </a:extLst>
          </p:cNvPr>
          <p:cNvSpPr txBox="1">
            <a:spLocks/>
          </p:cNvSpPr>
          <p:nvPr/>
        </p:nvSpPr>
        <p:spPr>
          <a:xfrm>
            <a:off x="6908800" y="5797945"/>
            <a:ext cx="4886960" cy="5414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b="1" dirty="0">
                <a:solidFill>
                  <a:schemeClr val="tx1"/>
                </a:solidFill>
              </a:rPr>
              <a:t>April 2020</a:t>
            </a:r>
          </a:p>
        </p:txBody>
      </p:sp>
    </p:spTree>
    <p:extLst>
      <p:ext uri="{BB962C8B-B14F-4D97-AF65-F5344CB8AC3E}">
        <p14:creationId xmlns:p14="http://schemas.microsoft.com/office/powerpoint/2010/main" val="15464071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22E81-68B8-2749-BFAF-903C2AA21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Strengthening first-point-of contact strategy for possible COVID-19 cases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7E07E-B6C9-6443-B7FE-AF9A9317F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International donor assistance to build capacity of primary care providers, develop call centers which have clear algorithms and visual aids to triage calls and indicate the appropriate patient pathway.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019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BB53F82-F191-4EEB-AB7B-F69E634FA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F8D28-1C75-B14F-A59A-B5213F91A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r>
              <a:rPr lang="en-US"/>
              <a:t>Needs assessment using WHO COVID-19 Essential Supplies Forecasting Tool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616AA08-3831-473D-B61B-89484A33C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431B918-3A1C-46BA-9430-CAD97D9DA0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8400935A-2F82-4DC4-A4E1-E12EFB8C2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0">
            <a:extLst>
              <a:ext uri="{FF2B5EF4-FFF2-40B4-BE49-F238E27FC236}">
                <a16:creationId xmlns:a16="http://schemas.microsoft.com/office/drawing/2014/main" id="{A3D5D599-1CAE-4C92-B5AE-8E51AF6D4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2180496"/>
            <a:ext cx="5404639" cy="4045683"/>
          </a:xfrm>
          <a:prstGeom prst="rect">
            <a:avLst/>
          </a:prstGeom>
          <a:solidFill>
            <a:schemeClr val="bg1"/>
          </a:solidFill>
          <a:ln w="38100">
            <a:solidFill>
              <a:srgbClr val="4653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6078064-94C5-8F4A-8261-96CD78EDE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5805" y="2180496"/>
            <a:ext cx="5275001" cy="4045683"/>
          </a:xfrm>
        </p:spPr>
        <p:txBody>
          <a:bodyPr>
            <a:normAutofit/>
          </a:bodyPr>
          <a:lstStyle/>
          <a:p>
            <a:r>
              <a:rPr lang="en-US" dirty="0"/>
              <a:t>If the trend continues, in </a:t>
            </a:r>
            <a:r>
              <a:rPr lang="en-US" b="1" dirty="0">
                <a:solidFill>
                  <a:schemeClr val="accent1"/>
                </a:solidFill>
              </a:rPr>
              <a:t>six weeks 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7D5F10-7D43-2D4C-9494-4FADC76863AA}"/>
              </a:ext>
            </a:extLst>
          </p:cNvPr>
          <p:cNvSpPr/>
          <p:nvPr/>
        </p:nvSpPr>
        <p:spPr>
          <a:xfrm>
            <a:off x="457200" y="107830"/>
            <a:ext cx="12690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accent1"/>
                </a:solidFill>
              </a:rPr>
              <a:t>Please note, this is not an epi tool and is only used in forecasting supplies for shorter period of time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9779685-5666-E044-8195-2D9D1C1DA7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549792"/>
              </p:ext>
            </p:extLst>
          </p:nvPr>
        </p:nvGraphicFramePr>
        <p:xfrm>
          <a:off x="631099" y="2626233"/>
          <a:ext cx="4748742" cy="2609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7154">
                  <a:extLst>
                    <a:ext uri="{9D8B030D-6E8A-4147-A177-3AD203B41FA5}">
                      <a16:colId xmlns:a16="http://schemas.microsoft.com/office/drawing/2014/main" val="4029533726"/>
                    </a:ext>
                  </a:extLst>
                </a:gridCol>
                <a:gridCol w="1791588">
                  <a:extLst>
                    <a:ext uri="{9D8B030D-6E8A-4147-A177-3AD203B41FA5}">
                      <a16:colId xmlns:a16="http://schemas.microsoft.com/office/drawing/2014/main" val="2130341369"/>
                    </a:ext>
                  </a:extLst>
                </a:gridCol>
              </a:tblGrid>
              <a:tr h="11008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300" u="none" strike="noStrike" dirty="0">
                          <a:effectLst/>
                        </a:rPr>
                        <a:t>Total Forecast Cases</a:t>
                      </a:r>
                      <a:endParaRPr lang="en-US" sz="3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TR" sz="33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300.787</a:t>
                      </a:r>
                      <a:endParaRPr lang="en-TR" sz="33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7851511"/>
                  </a:ext>
                </a:extLst>
              </a:tr>
              <a:tr h="11008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Estimated total price for equipment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TR" sz="33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$194 million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60441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3335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A7EF7-7FC7-AE46-91E4-7430A3504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208" y="411314"/>
            <a:ext cx="11029616" cy="1188720"/>
          </a:xfrm>
        </p:spPr>
        <p:txBody>
          <a:bodyPr>
            <a:normAutofit/>
          </a:bodyPr>
          <a:lstStyle/>
          <a:p>
            <a:r>
              <a:rPr lang="en-US" dirty="0"/>
              <a:t>Needs assessment using WHO COVID-19 Essential Supplies Forecasting Tool – </a:t>
            </a:r>
            <a:r>
              <a:rPr lang="en-US" u="sng" dirty="0"/>
              <a:t>Hygiene, PPE &amp; Diagnostics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5F56A8-A96C-FA40-A9B0-0390816544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8037670"/>
              </p:ext>
            </p:extLst>
          </p:nvPr>
        </p:nvGraphicFramePr>
        <p:xfrm>
          <a:off x="609684" y="1724725"/>
          <a:ext cx="10862663" cy="4846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240">
                  <a:extLst>
                    <a:ext uri="{9D8B030D-6E8A-4147-A177-3AD203B41FA5}">
                      <a16:colId xmlns:a16="http://schemas.microsoft.com/office/drawing/2014/main" val="1424672358"/>
                    </a:ext>
                  </a:extLst>
                </a:gridCol>
                <a:gridCol w="1954286">
                  <a:extLst>
                    <a:ext uri="{9D8B030D-6E8A-4147-A177-3AD203B41FA5}">
                      <a16:colId xmlns:a16="http://schemas.microsoft.com/office/drawing/2014/main" val="1687809394"/>
                    </a:ext>
                  </a:extLst>
                </a:gridCol>
                <a:gridCol w="1956608">
                  <a:extLst>
                    <a:ext uri="{9D8B030D-6E8A-4147-A177-3AD203B41FA5}">
                      <a16:colId xmlns:a16="http://schemas.microsoft.com/office/drawing/2014/main" val="3970097330"/>
                    </a:ext>
                  </a:extLst>
                </a:gridCol>
                <a:gridCol w="2373741">
                  <a:extLst>
                    <a:ext uri="{9D8B030D-6E8A-4147-A177-3AD203B41FA5}">
                      <a16:colId xmlns:a16="http://schemas.microsoft.com/office/drawing/2014/main" val="1798919042"/>
                    </a:ext>
                  </a:extLst>
                </a:gridCol>
                <a:gridCol w="3854788">
                  <a:extLst>
                    <a:ext uri="{9D8B030D-6E8A-4147-A177-3AD203B41FA5}">
                      <a16:colId xmlns:a16="http://schemas.microsoft.com/office/drawing/2014/main" val="4039810753"/>
                    </a:ext>
                  </a:extLst>
                </a:gridCol>
              </a:tblGrid>
              <a:tr h="39866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Grouping</a:t>
                      </a:r>
                      <a:endParaRPr lang="en-US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Item</a:t>
                      </a:r>
                      <a:endParaRPr lang="en-US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Total quantity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Estimated price/unit</a:t>
                      </a:r>
                      <a:endParaRPr lang="en-US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Estimated total price</a:t>
                      </a:r>
                      <a:endParaRPr lang="en-US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38298508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Hygiene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Chlorine, HTH 70%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   5.466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4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19.131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28486126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Hygiene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Alcohol-based hand rub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26.999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8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224.092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50514439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Hygiene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Liquid soap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   6.361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1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   5.725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40532116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Gown, protective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402.790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1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322.232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24191588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Scrubs, tops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13.411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3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34.869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9123189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Scrubs, pants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13.411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3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34.869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23220348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Apron, disposable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196.103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 dirty="0">
                          <a:effectLst/>
                        </a:rPr>
                        <a:t> $                                                                                                                39.221 </a:t>
                      </a:r>
                      <a:endParaRPr lang="en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0082786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Apron, heavy duty, reusable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   7.006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4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28.024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36439033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Gum boots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   7.006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5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32.228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74746100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Diagnostics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Triple packaging boxes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   1.752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30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52.560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4267596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Diagnostics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Viral Transport Medium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296.665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1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207.666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81106615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Diagnostics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Safety box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   7.984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1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   6.387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48516113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Diagnostics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Lab extraction kit (250 extractions)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   1.306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960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1.253.760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97098723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Diagnostics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Lab screening test kit (94 tests)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   3.472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140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486.080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33200700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Diagnostics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Lab confirmation test kit (94 tests)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   3.472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80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277.760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19697316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Diagnostics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RT-PCR kit (100 tests)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 dirty="0">
                          <a:effectLst/>
                        </a:rPr>
                        <a:t>                                                     3.264 </a:t>
                      </a:r>
                      <a:endParaRPr lang="en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260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848.640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0342624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Hygiene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Bio-hazardous bag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188.829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28.324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5544025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Gloves, heavy duty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   7.006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2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12.611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04000985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Gloves, examination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5.189.565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311.374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82279734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Gloves, surgical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182.932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0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73.173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13169290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Goggles, protective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      6.913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3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   19.356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87182189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Face shield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186.152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1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111.691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41838445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Mask, particulate respirator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    522.315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2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$                                                                                                             783.473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03884562"/>
                  </a:ext>
                </a:extLst>
              </a:tr>
              <a:tr h="18533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PPE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Mask, medical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>
                          <a:effectLst/>
                        </a:rPr>
                        <a:t>                                           3.870.062 </a:t>
                      </a:r>
                      <a:endParaRPr lang="en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 dirty="0">
                          <a:effectLst/>
                        </a:rPr>
                        <a:t> $                                                                        1 </a:t>
                      </a:r>
                      <a:endParaRPr lang="en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TR" sz="800" u="none" strike="noStrike" dirty="0">
                          <a:effectLst/>
                        </a:rPr>
                        <a:t> $                                                                                                         2.709.043 </a:t>
                      </a:r>
                      <a:endParaRPr lang="en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746000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C38AF34-B12A-884F-AA3C-EEC57C979018}"/>
              </a:ext>
            </a:extLst>
          </p:cNvPr>
          <p:cNvSpPr txBox="1"/>
          <p:nvPr/>
        </p:nvSpPr>
        <p:spPr>
          <a:xfrm>
            <a:off x="581192" y="129325"/>
            <a:ext cx="10724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Please note, this is not an epi tool and is only used in forecasting supplies for shorter period of time </a:t>
            </a:r>
          </a:p>
        </p:txBody>
      </p:sp>
    </p:spTree>
    <p:extLst>
      <p:ext uri="{BB962C8B-B14F-4D97-AF65-F5344CB8AC3E}">
        <p14:creationId xmlns:p14="http://schemas.microsoft.com/office/powerpoint/2010/main" val="1507570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49E11-2C25-0046-BA55-A98887138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535744"/>
            <a:ext cx="11029616" cy="1188720"/>
          </a:xfrm>
        </p:spPr>
        <p:txBody>
          <a:bodyPr/>
          <a:lstStyle/>
          <a:p>
            <a:r>
              <a:rPr lang="en-US" dirty="0"/>
              <a:t>Needs assessment using WHO COVID-19 Essential Supplies Forecasting Tool – </a:t>
            </a:r>
            <a:r>
              <a:rPr lang="en-US" u="sng" dirty="0"/>
              <a:t>drugs &amp; biomedical equipment (1)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D2F307-C40B-B74D-AB2A-45960B099A08}"/>
              </a:ext>
            </a:extLst>
          </p:cNvPr>
          <p:cNvSpPr/>
          <p:nvPr/>
        </p:nvSpPr>
        <p:spPr>
          <a:xfrm>
            <a:off x="526474" y="0"/>
            <a:ext cx="116655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Please note, this is not an epi tool and is only used in forecasting supplies for shorter period of time 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3CA8EDD-9F0B-7D40-8052-BF999D8E8A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4744535"/>
              </p:ext>
            </p:extLst>
          </p:nvPr>
        </p:nvGraphicFramePr>
        <p:xfrm>
          <a:off x="526474" y="1890876"/>
          <a:ext cx="10751127" cy="482858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24871">
                  <a:extLst>
                    <a:ext uri="{9D8B030D-6E8A-4147-A177-3AD203B41FA5}">
                      <a16:colId xmlns:a16="http://schemas.microsoft.com/office/drawing/2014/main" val="927359363"/>
                    </a:ext>
                  </a:extLst>
                </a:gridCol>
                <a:gridCol w="2778146">
                  <a:extLst>
                    <a:ext uri="{9D8B030D-6E8A-4147-A177-3AD203B41FA5}">
                      <a16:colId xmlns:a16="http://schemas.microsoft.com/office/drawing/2014/main" val="3253263971"/>
                    </a:ext>
                  </a:extLst>
                </a:gridCol>
                <a:gridCol w="1781813">
                  <a:extLst>
                    <a:ext uri="{9D8B030D-6E8A-4147-A177-3AD203B41FA5}">
                      <a16:colId xmlns:a16="http://schemas.microsoft.com/office/drawing/2014/main" val="3285540252"/>
                    </a:ext>
                  </a:extLst>
                </a:gridCol>
                <a:gridCol w="2078398">
                  <a:extLst>
                    <a:ext uri="{9D8B030D-6E8A-4147-A177-3AD203B41FA5}">
                      <a16:colId xmlns:a16="http://schemas.microsoft.com/office/drawing/2014/main" val="1844663223"/>
                    </a:ext>
                  </a:extLst>
                </a:gridCol>
                <a:gridCol w="3287899">
                  <a:extLst>
                    <a:ext uri="{9D8B030D-6E8A-4147-A177-3AD203B41FA5}">
                      <a16:colId xmlns:a16="http://schemas.microsoft.com/office/drawing/2014/main" val="2037424409"/>
                    </a:ext>
                  </a:extLst>
                </a:gridCol>
              </a:tblGrid>
              <a:tr h="13795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Grouping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Item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Total quantity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Estimated price/unit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Estimated total price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46117593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Drugs and consumables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Drugs modules 40 patients (severe + critical)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1.504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8.000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12.031.464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1116815148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Drugs and consumables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Medical supply, consumables, 40 patients (severe + critical)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     975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1.800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1.755.039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1480052617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>
                          <a:effectLst/>
                        </a:rPr>
                        <a:t>Biomedical Equipment</a:t>
                      </a:r>
                      <a:endParaRPr lang="en-TR" sz="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Patient monitor, multiparametric w/o ECG, with accessories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15.238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2.990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45.561.620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3068445515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Pulse oximeter - fingertip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14.012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25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    350.300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3345869718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Concentrator O2, 10 L, with accessories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17.514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1.600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28.022.400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737464364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dirty="0">
                          <a:effectLst/>
                        </a:rPr>
                        <a:t>O2 need (m3)</a:t>
                      </a:r>
                      <a:endParaRPr lang="en-TR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212.984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-  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                    -  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540606101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Flowmeter, Thorpe tube, for pipe oxygen 0-15L/min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2.277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250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    569.250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713593505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CPAP, for neonate, with accessories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     176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1.800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    316.800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1117451151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CPAP, for adult, with accessories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1.402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2.500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3.505.000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3507922335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Suction pump, manual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     876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2.800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2.452.800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3390951170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>
                          <a:effectLst/>
                        </a:rPr>
                        <a:t>Biomedical Equipment</a:t>
                      </a:r>
                      <a:endParaRPr lang="en-TR" sz="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Electronic drop counter, IV fluids monitor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          -  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-  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                    -  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2221273887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Clinical Chemistry Analyser, portable (PoC)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     438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480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    210.240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1405978424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Patient monitor, multiparametric w/ECG, with accessories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2.277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9.200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20.948.400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1690055315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Cricothyrotomy, set, emergency, 6 mm, sterile, single use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     438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550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    240.900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4002579806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Laryngoscope, FO, diameter 28 mm, w/blades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     438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80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       35.040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1916640031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Laryngoscope, FO, neonate, diameter 19 mm, w/blades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     438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120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                                           52.560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3650318642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b="0" dirty="0">
                          <a:effectLst/>
                        </a:rPr>
                        <a:t>Biomedical Equipment</a:t>
                      </a:r>
                      <a:endParaRPr lang="en-TR" sz="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Self-inflating bag, adult/child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                                                         438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>
                          <a:effectLst/>
                        </a:rPr>
                        <a:t> $                                                                     65 </a:t>
                      </a:r>
                      <a:endParaRPr lang="en-TR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TR" sz="800" dirty="0">
                          <a:effectLst/>
                        </a:rPr>
                        <a:t> $                                                                                                                28.470 </a:t>
                      </a:r>
                      <a:endParaRPr lang="en-TR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70" marR="28270" marT="0" marB="0"/>
                </a:tc>
                <a:extLst>
                  <a:ext uri="{0D108BD9-81ED-4DB2-BD59-A6C34878D82A}">
                    <a16:rowId xmlns:a16="http://schemas.microsoft.com/office/drawing/2014/main" val="4286802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050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49E11-2C25-0046-BA55-A98887138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591162"/>
            <a:ext cx="11029616" cy="1188720"/>
          </a:xfrm>
        </p:spPr>
        <p:txBody>
          <a:bodyPr/>
          <a:lstStyle/>
          <a:p>
            <a:r>
              <a:rPr lang="en-US" dirty="0"/>
              <a:t>Needs assessment using WHO COVID-19 Essential Supplies Forecasting Tool -</a:t>
            </a:r>
            <a:r>
              <a:rPr lang="en-US" u="sng" dirty="0"/>
              <a:t> drugs &amp; biomedical equipment (2)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1D71E27-8C3C-0D4C-8FFC-5DDC2C60EE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5528775"/>
              </p:ext>
            </p:extLst>
          </p:nvPr>
        </p:nvGraphicFramePr>
        <p:xfrm>
          <a:off x="678005" y="2001713"/>
          <a:ext cx="10835990" cy="470389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032477">
                  <a:extLst>
                    <a:ext uri="{9D8B030D-6E8A-4147-A177-3AD203B41FA5}">
                      <a16:colId xmlns:a16="http://schemas.microsoft.com/office/drawing/2014/main" val="476014051"/>
                    </a:ext>
                  </a:extLst>
                </a:gridCol>
                <a:gridCol w="2603652">
                  <a:extLst>
                    <a:ext uri="{9D8B030D-6E8A-4147-A177-3AD203B41FA5}">
                      <a16:colId xmlns:a16="http://schemas.microsoft.com/office/drawing/2014/main" val="965511808"/>
                    </a:ext>
                  </a:extLst>
                </a:gridCol>
                <a:gridCol w="1798214">
                  <a:extLst>
                    <a:ext uri="{9D8B030D-6E8A-4147-A177-3AD203B41FA5}">
                      <a16:colId xmlns:a16="http://schemas.microsoft.com/office/drawing/2014/main" val="2790259374"/>
                    </a:ext>
                  </a:extLst>
                </a:gridCol>
                <a:gridCol w="2080790">
                  <a:extLst>
                    <a:ext uri="{9D8B030D-6E8A-4147-A177-3AD203B41FA5}">
                      <a16:colId xmlns:a16="http://schemas.microsoft.com/office/drawing/2014/main" val="1557406345"/>
                    </a:ext>
                  </a:extLst>
                </a:gridCol>
                <a:gridCol w="3320857">
                  <a:extLst>
                    <a:ext uri="{9D8B030D-6E8A-4147-A177-3AD203B41FA5}">
                      <a16:colId xmlns:a16="http://schemas.microsoft.com/office/drawing/2014/main" val="488534965"/>
                    </a:ext>
                  </a:extLst>
                </a:gridCol>
              </a:tblGrid>
              <a:tr h="1834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Grouping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Item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Total quantity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Estimated price/unit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Estimated total price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48253286"/>
                  </a:ext>
                </a:extLst>
              </a:tr>
              <a:tr h="645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Self-inflating bag, child/neonate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438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20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          8.760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24156522"/>
                  </a:ext>
                </a:extLst>
              </a:tr>
              <a:tr h="645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Suction bulb, for newborn, reusable, autoclavable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438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15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          6.570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59476186"/>
                  </a:ext>
                </a:extLst>
              </a:tr>
              <a:tr h="645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Suction pump, manual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876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2.800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2.452.800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60768970"/>
                  </a:ext>
                </a:extLst>
              </a:tr>
              <a:tr h="645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Patient ventilator, intensive care, for adult, paediatric and neonate w/breathing circuits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1.139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7.500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8.542.500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7285177"/>
                  </a:ext>
                </a:extLst>
              </a:tr>
              <a:tr h="645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High Flow Nasal Cannula, with accessories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17.514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30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    525.420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74023674"/>
                  </a:ext>
                </a:extLst>
              </a:tr>
              <a:tr h="645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Suction pump, electrical, w/accessories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17.514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1.800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31.525.200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95047950"/>
                  </a:ext>
                </a:extLst>
              </a:tr>
              <a:tr h="645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 dirty="0">
                          <a:effectLst/>
                        </a:rPr>
                        <a:t>Biomedical Equipment</a:t>
                      </a:r>
                      <a:endParaRPr lang="en-TR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Infusion pump, w/accessories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17.514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1.000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dirty="0">
                          <a:effectLst/>
                        </a:rPr>
                        <a:t> $                                                                                                      17.514.000 </a:t>
                      </a:r>
                      <a:endParaRPr lang="en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62453541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0D2F307-C40B-B74D-AB2A-45960B099A08}"/>
              </a:ext>
            </a:extLst>
          </p:cNvPr>
          <p:cNvSpPr/>
          <p:nvPr/>
        </p:nvSpPr>
        <p:spPr>
          <a:xfrm>
            <a:off x="526474" y="0"/>
            <a:ext cx="116655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Please note, this is not an epi tool and is only used in forecasting supplies for shorter period of time </a:t>
            </a:r>
          </a:p>
        </p:txBody>
      </p:sp>
    </p:spTree>
    <p:extLst>
      <p:ext uri="{BB962C8B-B14F-4D97-AF65-F5344CB8AC3E}">
        <p14:creationId xmlns:p14="http://schemas.microsoft.com/office/powerpoint/2010/main" val="931478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49E11-2C25-0046-BA55-A98887138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442360"/>
            <a:ext cx="11029616" cy="1188720"/>
          </a:xfrm>
        </p:spPr>
        <p:txBody>
          <a:bodyPr/>
          <a:lstStyle/>
          <a:p>
            <a:r>
              <a:rPr lang="en-US" dirty="0"/>
              <a:t>Needs assessment using WHO COVID-19 Essential Supplies Forecasting Tool - </a:t>
            </a:r>
            <a:r>
              <a:rPr lang="en-US" u="sng" dirty="0"/>
              <a:t>drugs &amp; biomedical equipment (3)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85E1F38-62EB-2F40-A0F3-53F786557B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885615"/>
              </p:ext>
            </p:extLst>
          </p:nvPr>
        </p:nvGraphicFramePr>
        <p:xfrm>
          <a:off x="698788" y="1953490"/>
          <a:ext cx="10794423" cy="45720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138930">
                  <a:extLst>
                    <a:ext uri="{9D8B030D-6E8A-4147-A177-3AD203B41FA5}">
                      <a16:colId xmlns:a16="http://schemas.microsoft.com/office/drawing/2014/main" val="1350580470"/>
                    </a:ext>
                  </a:extLst>
                </a:gridCol>
                <a:gridCol w="2483249">
                  <a:extLst>
                    <a:ext uri="{9D8B030D-6E8A-4147-A177-3AD203B41FA5}">
                      <a16:colId xmlns:a16="http://schemas.microsoft.com/office/drawing/2014/main" val="1670821688"/>
                    </a:ext>
                  </a:extLst>
                </a:gridCol>
                <a:gridCol w="1791316">
                  <a:extLst>
                    <a:ext uri="{9D8B030D-6E8A-4147-A177-3AD203B41FA5}">
                      <a16:colId xmlns:a16="http://schemas.microsoft.com/office/drawing/2014/main" val="1199738762"/>
                    </a:ext>
                  </a:extLst>
                </a:gridCol>
                <a:gridCol w="2072809">
                  <a:extLst>
                    <a:ext uri="{9D8B030D-6E8A-4147-A177-3AD203B41FA5}">
                      <a16:colId xmlns:a16="http://schemas.microsoft.com/office/drawing/2014/main" val="797782011"/>
                    </a:ext>
                  </a:extLst>
                </a:gridCol>
                <a:gridCol w="3308119">
                  <a:extLst>
                    <a:ext uri="{9D8B030D-6E8A-4147-A177-3AD203B41FA5}">
                      <a16:colId xmlns:a16="http://schemas.microsoft.com/office/drawing/2014/main" val="3556860629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Biomedical Equipment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Drill, for vascular access, w/accessories adult and paediatric, w/transport bag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438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850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    372.300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0531553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Defibrillator, semiautomatic, w/accessories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438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4.600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2.014.800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041325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Electrocardiograph, portable, w/accessories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438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1.450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    635.100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3153777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Ultrasound, portable, w/ transducers and trolley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438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8.000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3.504.000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6939559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Table, resuscitation, neonate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438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3.500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1.533.000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8331314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Infant scale, electronic, 0-20 kg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438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100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       43.800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3408233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Scale, electronic, 50g/0-200kg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438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100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       43.800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6079787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>
                          <a:effectLst/>
                        </a:rPr>
                        <a:t>Biomedical Equipment</a:t>
                      </a:r>
                      <a:endParaRPr lang="en-TR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Autoclave, 40-60L, with accessories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438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500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                                               219.000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007522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b="0" dirty="0">
                          <a:effectLst/>
                        </a:rPr>
                        <a:t>Biomedical Equipment</a:t>
                      </a:r>
                      <a:endParaRPr lang="en-TR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Autoclave, 90L, with accessories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                                                         438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>
                          <a:effectLst/>
                        </a:rPr>
                        <a:t> $                                                              1.200 </a:t>
                      </a:r>
                      <a:endParaRPr lang="en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R" sz="1100" dirty="0">
                          <a:effectLst/>
                        </a:rPr>
                        <a:t> $                                                                                                             525.600 </a:t>
                      </a:r>
                      <a:endParaRPr lang="en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1493731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0D2F307-C40B-B74D-AB2A-45960B099A08}"/>
              </a:ext>
            </a:extLst>
          </p:cNvPr>
          <p:cNvSpPr/>
          <p:nvPr/>
        </p:nvSpPr>
        <p:spPr>
          <a:xfrm>
            <a:off x="526474" y="0"/>
            <a:ext cx="116655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Please note, this is not an epi tool and is only used in forecasting supplies for shorter period of time </a:t>
            </a:r>
          </a:p>
        </p:txBody>
      </p:sp>
    </p:spTree>
    <p:extLst>
      <p:ext uri="{BB962C8B-B14F-4D97-AF65-F5344CB8AC3E}">
        <p14:creationId xmlns:p14="http://schemas.microsoft.com/office/powerpoint/2010/main" val="1547341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99049-7226-E04D-A353-1EB40409E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647" y="2988156"/>
            <a:ext cx="11029616" cy="118872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1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845690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E30AF-E074-4F4A-BC51-F924389A5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cases in Georgia (April 10, 2020)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B230D-34AD-E345-9F46-670B725B5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cap="all" dirty="0"/>
              <a:t>CONFIRMED CORONAVIRUS CASES - </a:t>
            </a:r>
            <a:r>
              <a:rPr lang="en-US" sz="2000" b="1" cap="all" dirty="0">
                <a:solidFill>
                  <a:schemeClr val="accent1"/>
                </a:solidFill>
              </a:rPr>
              <a:t>234</a:t>
            </a:r>
          </a:p>
          <a:p>
            <a:pPr lvl="1"/>
            <a:r>
              <a:rPr lang="en-US" sz="1800" cap="all" dirty="0"/>
              <a:t>RECOVERED - </a:t>
            </a:r>
            <a:r>
              <a:rPr lang="en-US" sz="1800" b="1" cap="all" dirty="0">
                <a:solidFill>
                  <a:schemeClr val="accent1"/>
                </a:solidFill>
              </a:rPr>
              <a:t>54</a:t>
            </a:r>
          </a:p>
          <a:p>
            <a:pPr lvl="1"/>
            <a:r>
              <a:rPr lang="en-US" sz="1800" cap="all" dirty="0"/>
              <a:t>FATAL OUTCOME- </a:t>
            </a:r>
            <a:r>
              <a:rPr lang="en-US" sz="1800" b="1" cap="all" dirty="0">
                <a:solidFill>
                  <a:schemeClr val="accent1"/>
                </a:solidFill>
              </a:rPr>
              <a:t>3</a:t>
            </a:r>
          </a:p>
          <a:p>
            <a:r>
              <a:rPr lang="en-US" sz="2000" cap="all" dirty="0"/>
              <a:t>UNDER QUARANTINE - </a:t>
            </a:r>
            <a:r>
              <a:rPr lang="en-US" sz="2000" b="1" cap="all" dirty="0">
                <a:solidFill>
                  <a:schemeClr val="accent1"/>
                </a:solidFill>
              </a:rPr>
              <a:t>4908</a:t>
            </a:r>
          </a:p>
          <a:p>
            <a:r>
              <a:rPr lang="en-US" sz="2000" cap="all" dirty="0"/>
              <a:t>UNDER HOSPITAL SUPERVISION - </a:t>
            </a:r>
            <a:r>
              <a:rPr lang="en-US" sz="2000" b="1" cap="all" dirty="0">
                <a:solidFill>
                  <a:schemeClr val="accent1"/>
                </a:solidFill>
              </a:rPr>
              <a:t>429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7430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01855-642C-9E4B-8EFB-6BC36DF28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response (</a:t>
            </a:r>
            <a:r>
              <a:rPr lang="en-US" dirty="0" err="1"/>
              <a:t>i</a:t>
            </a:r>
            <a:r>
              <a:rPr lang="en-US" dirty="0"/>
              <a:t>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6F39A-EC3A-BD42-95C0-A80A24417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706624"/>
            <a:ext cx="11029615" cy="3634486"/>
          </a:xfrm>
        </p:spPr>
        <p:txBody>
          <a:bodyPr>
            <a:normAutofit/>
          </a:bodyPr>
          <a:lstStyle/>
          <a:p>
            <a:r>
              <a:rPr lang="en-US" dirty="0"/>
              <a:t>January 2020, The first Government Decree #164 on “Approval of Measures to Prevent the Possible Spread of the New Coronavirus in Georgia and Approval of an Emergency Response Plan for Cases Caused by COVID-19” adopted;</a:t>
            </a:r>
          </a:p>
          <a:p>
            <a:r>
              <a:rPr lang="en-US" dirty="0"/>
              <a:t>National Multisectoral Committee established; </a:t>
            </a:r>
          </a:p>
          <a:p>
            <a:r>
              <a:rPr lang="en-US" dirty="0"/>
              <a:t>Epi surveillance strategy developed;</a:t>
            </a:r>
          </a:p>
          <a:p>
            <a:r>
              <a:rPr lang="en-US" dirty="0"/>
              <a:t>Early February Lugar Laboratory acquired diagnostic tests; </a:t>
            </a:r>
          </a:p>
          <a:p>
            <a:r>
              <a:rPr lang="en-US" dirty="0"/>
              <a:t>Risk-communication strategy developed and is being amended as necessary;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114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BB860-454F-B84C-94E6-E4052AE79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response (ii)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58999-687A-4D41-A029-F33AA1C22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- point-of-contact strategy</a:t>
            </a:r>
            <a:r>
              <a:rPr lang="en-TR" dirty="0"/>
              <a:t> developed;</a:t>
            </a:r>
          </a:p>
          <a:p>
            <a:r>
              <a:rPr lang="en-US" dirty="0"/>
              <a:t>Temporary travel ban imposed; exception applies to citizens of Georgia living in abroad; </a:t>
            </a:r>
            <a:endParaRPr lang="en-TR" dirty="0"/>
          </a:p>
          <a:p>
            <a:r>
              <a:rPr lang="en-US" dirty="0"/>
              <a:t>State of emergency declared,  and national quarantine enforced. </a:t>
            </a:r>
          </a:p>
          <a:p>
            <a:r>
              <a:rPr lang="en-US" dirty="0"/>
              <a:t>Designated hospitals identifies – both, for fever management and control, and COVID-19 treatment; </a:t>
            </a:r>
          </a:p>
          <a:p>
            <a:r>
              <a:rPr lang="en-US" dirty="0"/>
              <a:t>As the number of cases grow, predetermined hospitals will be engaged in the process; </a:t>
            </a:r>
          </a:p>
          <a:p>
            <a:r>
              <a:rPr lang="en-US" dirty="0"/>
              <a:t>Portion of primary healthcare workers trained, and call centers established;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929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C9A84-EAA7-2E4E-B828-A74DE95AA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capacities at 234 known cumulative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2CEE8-7238-8C4F-B7A8-7F80C2190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4373" y="4433746"/>
            <a:ext cx="4845575" cy="1188720"/>
          </a:xfrm>
        </p:spPr>
        <p:txBody>
          <a:bodyPr>
            <a:noAutofit/>
          </a:bodyPr>
          <a:lstStyle/>
          <a:p>
            <a:r>
              <a:rPr lang="en-US" sz="1400" dirty="0"/>
              <a:t>Total number of healthcare workers  - </a:t>
            </a:r>
            <a:r>
              <a:rPr lang="en-US" sz="1400" b="1" dirty="0">
                <a:solidFill>
                  <a:schemeClr val="accent1"/>
                </a:solidFill>
              </a:rPr>
              <a:t>32, 869</a:t>
            </a:r>
          </a:p>
          <a:p>
            <a:r>
              <a:rPr lang="en-US" sz="1400" dirty="0"/>
              <a:t>Specialized doctors  - </a:t>
            </a:r>
            <a:r>
              <a:rPr lang="en-US" sz="1400" b="1" dirty="0">
                <a:solidFill>
                  <a:schemeClr val="accent1"/>
                </a:solidFill>
              </a:rPr>
              <a:t>17, 990</a:t>
            </a:r>
          </a:p>
          <a:p>
            <a:r>
              <a:rPr lang="en-US" sz="1400" dirty="0"/>
              <a:t>Nurses – </a:t>
            </a:r>
            <a:r>
              <a:rPr lang="en-US" sz="1400" b="1" dirty="0">
                <a:solidFill>
                  <a:schemeClr val="accent1"/>
                </a:solidFill>
              </a:rPr>
              <a:t>14,879</a:t>
            </a:r>
          </a:p>
        </p:txBody>
      </p:sp>
      <p:pic>
        <p:nvPicPr>
          <p:cNvPr id="6" name="Graphic 5" descr="Bed">
            <a:extLst>
              <a:ext uri="{FF2B5EF4-FFF2-40B4-BE49-F238E27FC236}">
                <a16:creationId xmlns:a16="http://schemas.microsoft.com/office/drawing/2014/main" id="{451BC68E-1E0F-0643-A082-12F216DB31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1192" y="2257737"/>
            <a:ext cx="914400" cy="914400"/>
          </a:xfrm>
          <a:prstGeom prst="rect">
            <a:avLst/>
          </a:prstGeom>
        </p:spPr>
      </p:pic>
      <p:pic>
        <p:nvPicPr>
          <p:cNvPr id="8" name="Graphic 7" descr="Doctor">
            <a:extLst>
              <a:ext uri="{FF2B5EF4-FFF2-40B4-BE49-F238E27FC236}">
                <a16:creationId xmlns:a16="http://schemas.microsoft.com/office/drawing/2014/main" id="{E8647B55-8EEE-EE4A-991F-2134C0D339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1192" y="4303644"/>
            <a:ext cx="914400" cy="9144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E9F099-8469-0543-B3B8-53409FA83E3E}"/>
              </a:ext>
            </a:extLst>
          </p:cNvPr>
          <p:cNvSpPr txBox="1">
            <a:spLocks/>
          </p:cNvSpPr>
          <p:nvPr/>
        </p:nvSpPr>
        <p:spPr>
          <a:xfrm>
            <a:off x="1846773" y="2559223"/>
            <a:ext cx="4845575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Total number of hospital beds – </a:t>
            </a:r>
            <a:r>
              <a:rPr lang="en-US" sz="1400" b="1" dirty="0">
                <a:solidFill>
                  <a:schemeClr val="accent1"/>
                </a:solidFill>
              </a:rPr>
              <a:t>17,514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sz="1400" dirty="0"/>
              <a:t>	Of which, </a:t>
            </a:r>
          </a:p>
          <a:p>
            <a:r>
              <a:rPr lang="en-US" sz="1400" dirty="0"/>
              <a:t>ICU beds </a:t>
            </a:r>
            <a:r>
              <a:rPr lang="en-US" sz="1400" b="1" dirty="0">
                <a:solidFill>
                  <a:schemeClr val="accent1"/>
                </a:solidFill>
              </a:rPr>
              <a:t>– 2,290 (13 %)</a:t>
            </a:r>
          </a:p>
          <a:p>
            <a:r>
              <a:rPr lang="en-US" sz="1400" dirty="0"/>
              <a:t>Ventilators – </a:t>
            </a:r>
            <a:r>
              <a:rPr lang="en-US" sz="1400" b="1" dirty="0">
                <a:solidFill>
                  <a:schemeClr val="accent1"/>
                </a:solidFill>
              </a:rPr>
              <a:t>2,400</a:t>
            </a:r>
          </a:p>
        </p:txBody>
      </p:sp>
      <p:pic>
        <p:nvPicPr>
          <p:cNvPr id="11" name="Graphic 10" descr="Test tubes">
            <a:extLst>
              <a:ext uri="{FF2B5EF4-FFF2-40B4-BE49-F238E27FC236}">
                <a16:creationId xmlns:a16="http://schemas.microsoft.com/office/drawing/2014/main" id="{C1A22C44-2ECE-2441-99D5-DDA2E2CD3A5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39948" y="2386512"/>
            <a:ext cx="914400" cy="914400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A14185F-1E60-104B-802A-FB9C492DFFEA}"/>
              </a:ext>
            </a:extLst>
          </p:cNvPr>
          <p:cNvSpPr txBox="1">
            <a:spLocks/>
          </p:cNvSpPr>
          <p:nvPr/>
        </p:nvSpPr>
        <p:spPr>
          <a:xfrm>
            <a:off x="7454348" y="2257737"/>
            <a:ext cx="4845575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Total number of lab staff – </a:t>
            </a:r>
            <a:r>
              <a:rPr lang="en-US" sz="1400" b="1" dirty="0">
                <a:solidFill>
                  <a:schemeClr val="accent1"/>
                </a:solidFill>
              </a:rPr>
              <a:t>445</a:t>
            </a:r>
          </a:p>
          <a:p>
            <a:r>
              <a:rPr lang="en-US" sz="1400" b="1" dirty="0">
                <a:solidFill>
                  <a:schemeClr val="accent1"/>
                </a:solidFill>
              </a:rPr>
              <a:t>Lugar laboratory is the major diagnostic center</a:t>
            </a:r>
          </a:p>
        </p:txBody>
      </p:sp>
    </p:spTree>
    <p:extLst>
      <p:ext uri="{BB962C8B-B14F-4D97-AF65-F5344CB8AC3E}">
        <p14:creationId xmlns:p14="http://schemas.microsoft.com/office/powerpoint/2010/main" val="159201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F34C1-2072-184F-8F2E-400D3F4CA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 for international donor assistance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98E9B-BC7F-A242-906A-4C9F66560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current needs immediate international donor assistance is required in following priority areas:</a:t>
            </a:r>
            <a:endParaRPr lang="en-TR" dirty="0"/>
          </a:p>
          <a:p>
            <a:pPr lvl="1"/>
            <a:r>
              <a:rPr lang="en-US" b="1" dirty="0"/>
              <a:t>Enhancing capacity of health facilities in critical care and case management;</a:t>
            </a:r>
          </a:p>
          <a:p>
            <a:pPr lvl="1"/>
            <a:r>
              <a:rPr lang="en-US" b="1" dirty="0"/>
              <a:t>Personal Protective Equipment and Testing capacity building;</a:t>
            </a:r>
          </a:p>
          <a:p>
            <a:pPr lvl="1"/>
            <a:r>
              <a:rPr lang="en-US" b="1" dirty="0"/>
              <a:t>Providing technical assistance in strengthening emergency response capacity of hospitals and public health services;</a:t>
            </a:r>
          </a:p>
          <a:p>
            <a:pPr lvl="1"/>
            <a:r>
              <a:rPr lang="en-US" b="1" dirty="0"/>
              <a:t>Building information system for effective COVID 19 surveillance, data management and contract tracing; </a:t>
            </a:r>
          </a:p>
          <a:p>
            <a:pPr lvl="1"/>
            <a:r>
              <a:rPr lang="en-US" b="1" dirty="0"/>
              <a:t>Strengthening first-point-of contact strategy for possible COVID-19 cases. </a:t>
            </a:r>
            <a:endParaRPr lang="en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776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92989FB-1024-49B7-BDF1-B3CE27D486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CD982C-1613-434F-9A9D-87461A431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22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b="1">
                <a:solidFill>
                  <a:schemeClr val="bg1">
                    <a:lumMod val="85000"/>
                    <a:lumOff val="15000"/>
                  </a:schemeClr>
                </a:solidFill>
              </a:rPr>
              <a:t>Enhancing capacity of health facilities</a:t>
            </a:r>
            <a:endParaRPr lang="en-US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87D6F4-EC95-4EF1-A8AD-4B70386C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F792DF-9D0A-4DB6-9A9E-7312F5A7E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7498080" cy="9144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BC7EA7B-802E-41F4-8926-C4475287A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6851" y="723898"/>
            <a:ext cx="7498616" cy="5676901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A4BA511-24EA-AA4F-9E61-68F4B20C8D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326801"/>
              </p:ext>
            </p:extLst>
          </p:nvPr>
        </p:nvGraphicFramePr>
        <p:xfrm>
          <a:off x="4598438" y="1476688"/>
          <a:ext cx="7012371" cy="4171324"/>
        </p:xfrm>
        <a:graphic>
          <a:graphicData uri="http://schemas.openxmlformats.org/drawingml/2006/table">
            <a:tbl>
              <a:tblPr firstRow="1" firstCol="1" bandRow="1"/>
              <a:tblGrid>
                <a:gridCol w="2319565">
                  <a:extLst>
                    <a:ext uri="{9D8B030D-6E8A-4147-A177-3AD203B41FA5}">
                      <a16:colId xmlns:a16="http://schemas.microsoft.com/office/drawing/2014/main" val="2520479825"/>
                    </a:ext>
                  </a:extLst>
                </a:gridCol>
                <a:gridCol w="1271176">
                  <a:extLst>
                    <a:ext uri="{9D8B030D-6E8A-4147-A177-3AD203B41FA5}">
                      <a16:colId xmlns:a16="http://schemas.microsoft.com/office/drawing/2014/main" val="2839865960"/>
                    </a:ext>
                  </a:extLst>
                </a:gridCol>
                <a:gridCol w="3421630">
                  <a:extLst>
                    <a:ext uri="{9D8B030D-6E8A-4147-A177-3AD203B41FA5}">
                      <a16:colId xmlns:a16="http://schemas.microsoft.com/office/drawing/2014/main" val="3667247183"/>
                    </a:ext>
                  </a:extLst>
                </a:gridCol>
              </a:tblGrid>
              <a:tr h="605757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Hospital</a:t>
                      </a:r>
                      <a:endParaRPr lang="en-US" sz="27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Location</a:t>
                      </a:r>
                      <a:endParaRPr lang="en-US" sz="27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Investment required in infrastructure</a:t>
                      </a:r>
                      <a:endParaRPr lang="en-US" sz="27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599525"/>
                  </a:ext>
                </a:extLst>
              </a:tr>
              <a:tr h="874148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Infectious Disease Hospital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>
                      <a:noFill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Tbilisi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Procurement of a new building, its refurbishment, Hospital equipment and supplies for up to 200 beds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049324"/>
                  </a:ext>
                </a:extLst>
              </a:tr>
              <a:tr h="605757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 Republican Hospital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>
                      <a:noFill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Tbilisi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Refurbishment, Hospital equipment and supplies for 350 beds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3680984"/>
                  </a:ext>
                </a:extLst>
              </a:tr>
              <a:tr h="605757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Rukhi Hospital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>
                      <a:noFill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Rukhi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Hospital equipment and supplies for 350 beds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648456"/>
                  </a:ext>
                </a:extLst>
              </a:tr>
              <a:tr h="874148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Republican Hospital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>
                      <a:noFill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Batumi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is a newly built building. Investment is needed for Hospital equipment and supplies for 200 beds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019960"/>
                  </a:ext>
                </a:extLst>
              </a:tr>
              <a:tr h="605757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Lisi Oncology Hospital 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>
                      <a:noFill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Tbilisi</a:t>
                      </a:r>
                      <a:endParaRPr lang="en-US" sz="2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Hospital rehabilitation, equipment and supplies for 300 beds</a:t>
                      </a:r>
                      <a:endParaRPr lang="en-US" sz="2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606" marR="102606" marT="14251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384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9477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351C-96D3-B44D-9BD6-A1A2EE783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Providing technical assistance in strengthening emergency response capacity of hospitals and public health services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04FBC-E7CA-A94A-BD69-795505590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International technical assistance in needs assessment, emergency response planning, monitoring and evaluation. </a:t>
            </a:r>
            <a:endParaRPr lang="en-TR" dirty="0"/>
          </a:p>
          <a:p>
            <a:r>
              <a:rPr lang="en-US" dirty="0"/>
              <a:t>Improving infection prevention and control in local clinics and improve capacity of physicians and nurses in managing severe COVID 19 cases is another area for potential donor input. </a:t>
            </a:r>
            <a:endParaRPr lang="en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884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6A95E-2472-2F4A-A507-81232D531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Building information system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01D08-1043-6049-B7F5-C48B33377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ensure rapid response, Georgia requires international donor assistance in bolstering effective COVID-19 surveillance, data management and contract tracing systems. These systems can be built on existing e-government structures. </a:t>
            </a:r>
            <a:endParaRPr lang="en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132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RegularSeed_2SEEDS">
      <a:dk1>
        <a:srgbClr val="000000"/>
      </a:dk1>
      <a:lt1>
        <a:srgbClr val="FFFFFF"/>
      </a:lt1>
      <a:dk2>
        <a:srgbClr val="412429"/>
      </a:dk2>
      <a:lt2>
        <a:srgbClr val="E2E8E7"/>
      </a:lt2>
      <a:accent1>
        <a:srgbClr val="C32941"/>
      </a:accent1>
      <a:accent2>
        <a:srgbClr val="D53B93"/>
      </a:accent2>
      <a:accent3>
        <a:srgbClr val="D5633B"/>
      </a:accent3>
      <a:accent4>
        <a:srgbClr val="27BB6E"/>
      </a:accent4>
      <a:accent5>
        <a:srgbClr val="32B5A8"/>
      </a:accent5>
      <a:accent6>
        <a:srgbClr val="2993C3"/>
      </a:accent6>
      <a:hlink>
        <a:srgbClr val="309283"/>
      </a:hlink>
      <a:folHlink>
        <a:srgbClr val="7F7F7F"/>
      </a:folHlink>
    </a:clrScheme>
    <a:fontScheme name="Dividend">
      <a:maj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1707</Words>
  <Application>Microsoft Macintosh PowerPoint</Application>
  <PresentationFormat>Widescreen</PresentationFormat>
  <Paragraphs>382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Avenir Next LT Pro</vt:lpstr>
      <vt:lpstr>Calibri</vt:lpstr>
      <vt:lpstr>Times New Roman</vt:lpstr>
      <vt:lpstr>Wingdings 2</vt:lpstr>
      <vt:lpstr>DividendVTI</vt:lpstr>
      <vt:lpstr>COVID-19 Response Georgia </vt:lpstr>
      <vt:lpstr>Covid-19 cases in Georgia (April 10, 2020) </vt:lpstr>
      <vt:lpstr>covid-19 response (i) </vt:lpstr>
      <vt:lpstr>covid-19 response (ii) </vt:lpstr>
      <vt:lpstr>Current capacities at 234 known cumulative cases</vt:lpstr>
      <vt:lpstr>Need for international donor assistance</vt:lpstr>
      <vt:lpstr>Enhancing capacity of health facilities</vt:lpstr>
      <vt:lpstr>Providing technical assistance in strengthening emergency response capacity of hospitals and public health services</vt:lpstr>
      <vt:lpstr>Building information system</vt:lpstr>
      <vt:lpstr>Strengthening first-point-of contact strategy for possible COVID-19 cases</vt:lpstr>
      <vt:lpstr>Needs assessment using WHO COVID-19 Essential Supplies Forecasting Tool</vt:lpstr>
      <vt:lpstr>Needs assessment using WHO COVID-19 Essential Supplies Forecasting Tool – Hygiene, PPE &amp; Diagnostics</vt:lpstr>
      <vt:lpstr>Needs assessment using WHO COVID-19 Essential Supplies Forecasting Tool – drugs &amp; biomedical equipment (1)</vt:lpstr>
      <vt:lpstr>Needs assessment using WHO COVID-19 Essential Supplies Forecasting Tool - drugs &amp; biomedical equipment (2)</vt:lpstr>
      <vt:lpstr>Needs assessment using WHO COVID-19 Essential Supplies Forecasting Tool - drugs &amp; biomedical equipment (3)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Response Georgia </dc:title>
  <dc:creator>Lika Gamgebeli</dc:creator>
  <cp:lastModifiedBy>Lika Gamgebeli</cp:lastModifiedBy>
  <cp:revision>2</cp:revision>
  <dcterms:created xsi:type="dcterms:W3CDTF">2020-04-10T16:18:49Z</dcterms:created>
  <dcterms:modified xsi:type="dcterms:W3CDTF">2020-04-10T16:26:21Z</dcterms:modified>
</cp:coreProperties>
</file>