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5" autoAdjust="0"/>
    <p:restoredTop sz="94660"/>
  </p:normalViewPr>
  <p:slideViewPr>
    <p:cSldViewPr>
      <p:cViewPr varScale="1">
        <p:scale>
          <a:sx n="69" d="100"/>
          <a:sy n="69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[Cancer_analysis_2018.xlsx]Sheet1!$C$34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[Cancer_analysis_2018.xlsx]Sheet1!$C$35:$C$52</c:f>
              <c:numCache>
                <c:formatCode>General</c:formatCode>
                <c:ptCount val="18"/>
                <c:pt idx="0">
                  <c:v>97</c:v>
                </c:pt>
                <c:pt idx="1">
                  <c:v>113</c:v>
                </c:pt>
                <c:pt idx="2">
                  <c:v>122</c:v>
                </c:pt>
                <c:pt idx="3">
                  <c:v>121</c:v>
                </c:pt>
                <c:pt idx="4">
                  <c:v>133</c:v>
                </c:pt>
                <c:pt idx="5">
                  <c:v>139</c:v>
                </c:pt>
                <c:pt idx="6">
                  <c:v>141</c:v>
                </c:pt>
                <c:pt idx="7">
                  <c:v>115</c:v>
                </c:pt>
                <c:pt idx="8">
                  <c:v>129</c:v>
                </c:pt>
                <c:pt idx="9">
                  <c:v>128</c:v>
                </c:pt>
                <c:pt idx="10">
                  <c:v>126</c:v>
                </c:pt>
                <c:pt idx="11">
                  <c:v>95</c:v>
                </c:pt>
                <c:pt idx="12">
                  <c:v>94</c:v>
                </c:pt>
                <c:pt idx="13">
                  <c:v>110</c:v>
                </c:pt>
                <c:pt idx="14">
                  <c:v>130</c:v>
                </c:pt>
                <c:pt idx="15">
                  <c:v>264</c:v>
                </c:pt>
                <c:pt idx="16">
                  <c:v>254</c:v>
                </c:pt>
                <c:pt idx="17">
                  <c:v>218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EE-4043-8956-72F6AABEEBB4}"/>
            </c:ext>
          </c:extLst>
        </c:ser>
        <c:ser>
          <c:idx val="1"/>
          <c:order val="1"/>
          <c:tx>
            <c:strRef>
              <c:f>[Cancer_analysis_2018.xlsx]Sheet1!$D$34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[Cancer_analysis_2018.xlsx]Sheet1!$D$35:$D$52</c:f>
              <c:numCache>
                <c:formatCode>General</c:formatCode>
                <c:ptCount val="18"/>
                <c:pt idx="0">
                  <c:v>347</c:v>
                </c:pt>
                <c:pt idx="1">
                  <c:v>355</c:v>
                </c:pt>
                <c:pt idx="2">
                  <c:v>361</c:v>
                </c:pt>
                <c:pt idx="3">
                  <c:v>366</c:v>
                </c:pt>
                <c:pt idx="4">
                  <c:v>375</c:v>
                </c:pt>
                <c:pt idx="5">
                  <c:v>380</c:v>
                </c:pt>
                <c:pt idx="6">
                  <c:v>388</c:v>
                </c:pt>
                <c:pt idx="7">
                  <c:v>396</c:v>
                </c:pt>
                <c:pt idx="8">
                  <c:v>406</c:v>
                </c:pt>
                <c:pt idx="9">
                  <c:v>413</c:v>
                </c:pt>
                <c:pt idx="10">
                  <c:v>416</c:v>
                </c:pt>
                <c:pt idx="11">
                  <c:v>423</c:v>
                </c:pt>
                <c:pt idx="12">
                  <c:v>427</c:v>
                </c:pt>
                <c:pt idx="13">
                  <c:v>433</c:v>
                </c:pt>
                <c:pt idx="14">
                  <c:v>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EE-4043-8956-72F6AABEEBB4}"/>
            </c:ext>
          </c:extLst>
        </c:ser>
        <c:ser>
          <c:idx val="2"/>
          <c:order val="2"/>
          <c:tx>
            <c:strRef>
              <c:f>[Cancer_analysis_2018.xlsx]Sheet1!$E$34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[Cancer_analysis_2018.xlsx]Sheet1!$E$35:$E$52</c:f>
              <c:numCache>
                <c:formatCode>General</c:formatCode>
                <c:ptCount val="18"/>
                <c:pt idx="0">
                  <c:v>449</c:v>
                </c:pt>
                <c:pt idx="1">
                  <c:v>460</c:v>
                </c:pt>
                <c:pt idx="2">
                  <c:v>468</c:v>
                </c:pt>
                <c:pt idx="3">
                  <c:v>478</c:v>
                </c:pt>
                <c:pt idx="4">
                  <c:v>490</c:v>
                </c:pt>
                <c:pt idx="5">
                  <c:v>497</c:v>
                </c:pt>
                <c:pt idx="6">
                  <c:v>506</c:v>
                </c:pt>
                <c:pt idx="7">
                  <c:v>515</c:v>
                </c:pt>
                <c:pt idx="8">
                  <c:v>529</c:v>
                </c:pt>
                <c:pt idx="9">
                  <c:v>537</c:v>
                </c:pt>
                <c:pt idx="10">
                  <c:v>542</c:v>
                </c:pt>
                <c:pt idx="11">
                  <c:v>552</c:v>
                </c:pt>
                <c:pt idx="12">
                  <c:v>554</c:v>
                </c:pt>
                <c:pt idx="13">
                  <c:v>559</c:v>
                </c:pt>
                <c:pt idx="14">
                  <c:v>569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EE-4043-8956-72F6AABEEBB4}"/>
            </c:ext>
          </c:extLst>
        </c:ser>
        <c:ser>
          <c:idx val="3"/>
          <c:order val="3"/>
          <c:tx>
            <c:strRef>
              <c:f>[Cancer_analysis_2018.xlsx]Sheet1!$F$34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[Cancer_analysis_2018.xlsx]Sheet1!$F$35:$F$52</c:f>
              <c:numCache>
                <c:formatCode>General</c:formatCode>
                <c:ptCount val="18"/>
                <c:pt idx="0">
                  <c:v>260</c:v>
                </c:pt>
                <c:pt idx="1">
                  <c:v>261</c:v>
                </c:pt>
                <c:pt idx="2">
                  <c:v>263</c:v>
                </c:pt>
                <c:pt idx="3">
                  <c:v>264</c:v>
                </c:pt>
                <c:pt idx="4">
                  <c:v>269</c:v>
                </c:pt>
                <c:pt idx="5">
                  <c:v>270</c:v>
                </c:pt>
                <c:pt idx="6">
                  <c:v>272</c:v>
                </c:pt>
                <c:pt idx="7">
                  <c:v>277</c:v>
                </c:pt>
                <c:pt idx="8">
                  <c:v>278</c:v>
                </c:pt>
                <c:pt idx="9">
                  <c:v>284</c:v>
                </c:pt>
                <c:pt idx="10">
                  <c:v>288</c:v>
                </c:pt>
                <c:pt idx="11">
                  <c:v>290</c:v>
                </c:pt>
                <c:pt idx="12">
                  <c:v>294</c:v>
                </c:pt>
                <c:pt idx="13">
                  <c:v>298</c:v>
                </c:pt>
                <c:pt idx="14">
                  <c:v>300</c:v>
                </c:pt>
                <c:pt idx="15">
                  <c:v>309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EE-4043-8956-72F6AABEE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36448"/>
        <c:axId val="132220608"/>
      </c:lineChart>
      <c:catAx>
        <c:axId val="1225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20608"/>
        <c:crosses val="autoZero"/>
        <c:auto val="1"/>
        <c:lblAlgn val="ctr"/>
        <c:lblOffset val="100"/>
        <c:noMultiLvlLbl val="0"/>
      </c:catAx>
      <c:valAx>
        <c:axId val="13222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584864391951"/>
          <c:y val="4.4002950964555969E-2"/>
          <c:w val="0.87501075386410032"/>
          <c:h val="0.85288461778517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0.193</c:v>
                </c:pt>
                <c:pt idx="1">
                  <c:v>0.193</c:v>
                </c:pt>
                <c:pt idx="2">
                  <c:v>0.23200000000000001</c:v>
                </c:pt>
                <c:pt idx="3">
                  <c:v>0.28699999999999998</c:v>
                </c:pt>
                <c:pt idx="4">
                  <c:v>9.5000000000000001E-2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2F-43E2-BF9F-ADB4F8BE55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0.224</c:v>
                </c:pt>
                <c:pt idx="1">
                  <c:v>0.17599999999999999</c:v>
                </c:pt>
                <c:pt idx="2">
                  <c:v>0.216</c:v>
                </c:pt>
                <c:pt idx="3">
                  <c:v>0.27200000000000002</c:v>
                </c:pt>
                <c:pt idx="4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2F-43E2-BF9F-ADB4F8BE55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სტადია</c:v>
                </c:pt>
                <c:pt idx="1">
                  <c:v>II სტადია</c:v>
                </c:pt>
                <c:pt idx="2">
                  <c:v>III სტადია</c:v>
                </c:pt>
                <c:pt idx="3">
                  <c:v>IV სტადია</c:v>
                </c:pt>
                <c:pt idx="4">
                  <c:v>უცნობი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0.22700000000000001</c:v>
                </c:pt>
                <c:pt idx="1">
                  <c:v>0.17499999999999999</c:v>
                </c:pt>
                <c:pt idx="2">
                  <c:v>0.20599999999999999</c:v>
                </c:pt>
                <c:pt idx="3">
                  <c:v>0.25800000000000001</c:v>
                </c:pt>
                <c:pt idx="4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2F-43E2-BF9F-ADB4F8BE5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0"/>
        <c:axId val="122750464"/>
        <c:axId val="227400448"/>
      </c:barChart>
      <c:catAx>
        <c:axId val="12275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7400448"/>
        <c:crosses val="autoZero"/>
        <c:auto val="1"/>
        <c:lblAlgn val="ctr"/>
        <c:lblOffset val="100"/>
        <c:noMultiLvlLbl val="0"/>
      </c:catAx>
      <c:valAx>
        <c:axId val="22740044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12275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8775882181397"/>
          <c:y val="0.11123859517560303"/>
          <c:w val="8.6260389326334203E-2"/>
          <c:h val="0.215005667250035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727740763173832E-2"/>
          <c:y val="0.14014172655482451"/>
          <c:w val="0.9329241096361478"/>
          <c:h val="0.2691878574752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20899</c:v>
                </c:pt>
                <c:pt idx="1">
                  <c:v>24280</c:v>
                </c:pt>
                <c:pt idx="2">
                  <c:v>6352</c:v>
                </c:pt>
                <c:pt idx="3">
                  <c:v>9059</c:v>
                </c:pt>
                <c:pt idx="4">
                  <c:v>1199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8A-4BE2-B569-5F5F74C79C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23423</c:v>
                </c:pt>
                <c:pt idx="1">
                  <c:v>25691</c:v>
                </c:pt>
                <c:pt idx="2">
                  <c:v>4830</c:v>
                </c:pt>
                <c:pt idx="3">
                  <c:v>8440</c:v>
                </c:pt>
                <c:pt idx="4">
                  <c:v>1122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8A-4BE2-B569-5F5F74C79C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cat>
            <c:strRef>
              <c:f>Sheet1!$A$2:$A$6</c:f>
              <c:strCache>
                <c:ptCount val="5"/>
                <c:pt idx="0">
                  <c:v>ძუძუს კიბოს სკრინინგი</c:v>
                </c:pt>
                <c:pt idx="1">
                  <c:v>საშვილოსნოს ყელის კიბოს სკრინინგი</c:v>
                </c:pt>
                <c:pt idx="2">
                  <c:v>კოლორექტალური კიბოს სკრინინგი</c:v>
                </c:pt>
                <c:pt idx="3">
                  <c:v>პროსტატის კიბოს მართვა</c:v>
                </c:pt>
                <c:pt idx="4">
                  <c:v>ორგანიზებული სკრინინგის პილოტი (საშვილოსნოს ყელის კიბოს სკრინინგი-გურჯაანის მუნიციპალიტეტში)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22440</c:v>
                </c:pt>
                <c:pt idx="1">
                  <c:v>21788</c:v>
                </c:pt>
                <c:pt idx="2">
                  <c:v>6021</c:v>
                </c:pt>
                <c:pt idx="3">
                  <c:v>6552</c:v>
                </c:pt>
                <c:pt idx="4">
                  <c:v>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8A-4BE2-B569-5F5F74C79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968704"/>
        <c:axId val="144582336"/>
        <c:axId val="0"/>
      </c:bar3DChart>
      <c:catAx>
        <c:axId val="1449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82336"/>
        <c:crosses val="autoZero"/>
        <c:auto val="1"/>
        <c:lblAlgn val="ctr"/>
        <c:lblOffset val="100"/>
        <c:noMultiLvlLbl val="0"/>
      </c:catAx>
      <c:valAx>
        <c:axId val="14458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01718703584395"/>
          <c:y val="0.9024532648603053"/>
          <c:w val="0.35941868853850406"/>
          <c:h val="7.1909722933930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სხივური თერაპია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3005</c:v>
                </c:pt>
                <c:pt idx="1">
                  <c:v>3203</c:v>
                </c:pt>
                <c:pt idx="2">
                  <c:v>3455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36-4012-A2CD-9F22B9CAC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ქიმიოთერაპია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52662</c:v>
                </c:pt>
                <c:pt idx="1">
                  <c:v>47770</c:v>
                </c:pt>
                <c:pt idx="2">
                  <c:v>41368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36-4012-A2CD-9F22B9CAC2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სულ ონკოლოგია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61693</c:v>
                </c:pt>
                <c:pt idx="1">
                  <c:v>68847</c:v>
                </c:pt>
                <c:pt idx="2">
                  <c:v>72478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36-4012-A2CD-9F22B9CAC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153344"/>
        <c:axId val="144426112"/>
      </c:barChart>
      <c:catAx>
        <c:axId val="25215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26112"/>
        <c:crosses val="autoZero"/>
        <c:auto val="1"/>
        <c:lblAlgn val="ctr"/>
        <c:lblOffset val="100"/>
        <c:noMultiLvlLbl val="0"/>
      </c:catAx>
      <c:valAx>
        <c:axId val="14442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15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A0CD5-11E9-4A0D-833F-846F92B10B70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34D0-550B-47F4-AB7C-45B42F75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6AE968-DF55-435B-97AE-3A063614047B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52C5CCE-9C86-4273-9117-8FD8AAE4F24D}" type="slidenum">
              <a:rPr lang="en-US" altLang="en-US" sz="1200">
                <a:ea typeface="MS PGothic" pitchFamily="34" charset="-128"/>
              </a:rPr>
              <a:pPr algn="r" eaLnBrk="1" hangingPunct="1"/>
              <a:t>3</a:t>
            </a:fld>
            <a:endParaRPr lang="en-US" altLang="en-U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719E74-E9AD-4633-B6B8-1DE24CD3A281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3892" y="8685559"/>
            <a:ext cx="2972498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3864D1F2-A6FD-4ED9-B888-38E3F64A3716}" type="slidenum">
              <a:rPr lang="en-US" altLang="en-US" sz="1200">
                <a:ea typeface="MS PGothic" pitchFamily="34" charset="-128"/>
              </a:rPr>
              <a:pPr algn="r" eaLnBrk="1" hangingPunct="1"/>
              <a:t>7</a:t>
            </a:fld>
            <a:endParaRPr lang="en-US" altLang="en-US" sz="120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ონკოლოგიური დაავადებების მართვა საქართველოში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04.02.2019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4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ადამიანური რესურსი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FF0000"/>
                </a:solidFill>
              </a:rPr>
              <a:t>ქიმიოთერაპევტი</a:t>
            </a:r>
          </a:p>
          <a:p>
            <a:r>
              <a:rPr lang="ka-GE" dirty="0" smtClean="0">
                <a:solidFill>
                  <a:srgbClr val="FF0000"/>
                </a:solidFill>
              </a:rPr>
              <a:t>ონკოქირურგი</a:t>
            </a:r>
            <a:endParaRPr lang="ka-GE" dirty="0">
              <a:solidFill>
                <a:srgbClr val="FF0000"/>
              </a:solidFill>
            </a:endParaRPr>
          </a:p>
          <a:p>
            <a:r>
              <a:rPr lang="ka-GE" dirty="0"/>
              <a:t>21 </a:t>
            </a:r>
            <a:r>
              <a:rPr lang="ka-GE" dirty="0"/>
              <a:t>რადიაციული ონკოლოგი </a:t>
            </a:r>
            <a:endParaRPr lang="ka-GE" dirty="0"/>
          </a:p>
          <a:p>
            <a:r>
              <a:rPr lang="ka-GE" dirty="0" smtClean="0"/>
              <a:t>6 </a:t>
            </a:r>
            <a:r>
              <a:rPr lang="ka-GE" dirty="0"/>
              <a:t>ბირთვული მედიცინის ექიმი</a:t>
            </a:r>
          </a:p>
          <a:p>
            <a:r>
              <a:rPr lang="ka-GE" dirty="0" smtClean="0"/>
              <a:t>18 </a:t>
            </a:r>
            <a:r>
              <a:rPr lang="ka-GE" dirty="0"/>
              <a:t>სამედიცინო ფიზიკოსი</a:t>
            </a:r>
          </a:p>
          <a:p>
            <a:r>
              <a:rPr lang="ka-GE" dirty="0" smtClean="0"/>
              <a:t>40 </a:t>
            </a:r>
            <a:r>
              <a:rPr lang="ka-GE" dirty="0"/>
              <a:t>რადიაციული ტექნოლოგი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108012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სერვისები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8280920" cy="437004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tx1"/>
                </a:solidFill>
              </a:rPr>
              <a:t>პრევენცია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tx1"/>
                </a:solidFill>
              </a:rPr>
              <a:t>დიაგნოსტიკა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tx1"/>
                </a:solidFill>
              </a:rPr>
              <a:t>მკურნალობა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25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/>
              <a:t>სკრინინგი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ka-GE" dirty="0"/>
              <a:t>ძუძუს კიბოს </a:t>
            </a:r>
            <a:r>
              <a:rPr lang="ka-GE" dirty="0" smtClean="0"/>
              <a:t>სკრინინგი - </a:t>
            </a:r>
            <a:r>
              <a:rPr lang="ka-GE" dirty="0"/>
              <a:t>40-70 წლის </a:t>
            </a:r>
            <a:r>
              <a:rPr lang="ka-GE" dirty="0" smtClean="0"/>
              <a:t>ქალებისთვის</a:t>
            </a:r>
          </a:p>
          <a:p>
            <a:pPr lvl="0"/>
            <a:r>
              <a:rPr lang="ka-GE" dirty="0" smtClean="0"/>
              <a:t>საშვილოსნოს </a:t>
            </a:r>
            <a:r>
              <a:rPr lang="ka-GE" dirty="0"/>
              <a:t>ყელის კიბოს სკრინინგი </a:t>
            </a:r>
            <a:r>
              <a:rPr lang="ka-GE" dirty="0" smtClean="0"/>
              <a:t>- 25-60 </a:t>
            </a:r>
            <a:r>
              <a:rPr lang="ka-GE" dirty="0"/>
              <a:t>წლის </a:t>
            </a:r>
            <a:r>
              <a:rPr lang="ka-GE" dirty="0" smtClean="0"/>
              <a:t>ქალებისთვის</a:t>
            </a:r>
          </a:p>
          <a:p>
            <a:pPr lvl="0"/>
            <a:r>
              <a:rPr lang="ka-GE" dirty="0" smtClean="0"/>
              <a:t>პროსტატის </a:t>
            </a:r>
            <a:r>
              <a:rPr lang="ka-GE" dirty="0"/>
              <a:t>კიბოს სკრინინგი</a:t>
            </a:r>
            <a:r>
              <a:rPr lang="en-US" dirty="0"/>
              <a:t> 50-70 </a:t>
            </a:r>
            <a:r>
              <a:rPr lang="ka-GE" dirty="0"/>
              <a:t>წლის </a:t>
            </a:r>
            <a:r>
              <a:rPr lang="en-US" dirty="0" err="1"/>
              <a:t>კაცე</a:t>
            </a:r>
            <a:r>
              <a:rPr lang="ka-GE" dirty="0" smtClean="0"/>
              <a:t>ბისთვის</a:t>
            </a:r>
          </a:p>
          <a:p>
            <a:pPr lvl="0"/>
            <a:r>
              <a:rPr lang="ka-GE" dirty="0" smtClean="0"/>
              <a:t>კოლორექტული </a:t>
            </a:r>
            <a:r>
              <a:rPr lang="ka-GE" dirty="0"/>
              <a:t>კიბოს სკრინინგი 50-70 წლის </a:t>
            </a:r>
            <a:r>
              <a:rPr lang="ka-GE" dirty="0" smtClean="0"/>
              <a:t>მოსახლეობისთვის</a:t>
            </a:r>
          </a:p>
          <a:p>
            <a:pPr marL="0" lvl="0" indent="0">
              <a:buNone/>
            </a:pPr>
            <a:r>
              <a:rPr lang="ka-GE" dirty="0" smtClean="0"/>
              <a:t>&amp; </a:t>
            </a:r>
            <a:r>
              <a:rPr lang="en-US" sz="2200" dirty="0" smtClean="0"/>
              <a:t>2015 </a:t>
            </a:r>
            <a:r>
              <a:rPr lang="ka-GE" sz="2200" dirty="0"/>
              <a:t>წლიდან გურჯაანის მუნიციპალიტეტში დაიწყო საშვილოსნოს ყელის კიბოს ორგანიზებული სკრინინგის   პილოტური </a:t>
            </a:r>
            <a:r>
              <a:rPr lang="ka-GE" sz="2200" dirty="0" smtClean="0"/>
              <a:t>პროგრამა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0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ka-GE" dirty="0"/>
              <a:t>კიბოს სკრინინგის სახელმწიფო პროგრამა, 2015-2017წწ, რეგიონები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7757423"/>
              </p:ext>
            </p:extLst>
          </p:nvPr>
        </p:nvGraphicFramePr>
        <p:xfrm>
          <a:off x="467544" y="1700808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217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936104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მკურნალობა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352928" cy="5400600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sz="4400" dirty="0">
                <a:solidFill>
                  <a:schemeClr val="tx1"/>
                </a:solidFill>
              </a:rPr>
              <a:t>საყოველთაო ჯანდაცვის </a:t>
            </a:r>
            <a:r>
              <a:rPr lang="ka-GE" sz="4400" dirty="0" smtClean="0">
                <a:solidFill>
                  <a:schemeClr val="tx1"/>
                </a:solidFill>
              </a:rPr>
              <a:t>პროგრამა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ka-GE" sz="3400" dirty="0" smtClean="0">
                <a:solidFill>
                  <a:schemeClr val="tx1"/>
                </a:solidFill>
              </a:rPr>
              <a:t>ქიმიოთერაპიას</a:t>
            </a:r>
            <a:r>
              <a:rPr lang="ka-GE" sz="3400" dirty="0">
                <a:solidFill>
                  <a:schemeClr val="tx1"/>
                </a:solidFill>
              </a:rPr>
              <a:t>, ჰორმონოთერაპიას და სხივური თერაპიას და ამ პროცედურებთან დაკავშირებული გამოკვლევებსა და მედიკამენტებს – წლიური ლიმიტი 12 000 </a:t>
            </a:r>
            <a:r>
              <a:rPr lang="ka-GE" sz="3400" dirty="0" smtClean="0">
                <a:solidFill>
                  <a:schemeClr val="tx1"/>
                </a:solidFill>
              </a:rPr>
              <a:t>ლარი </a:t>
            </a:r>
          </a:p>
          <a:p>
            <a:pPr marL="914400" lvl="1" indent="-457200" algn="l">
              <a:buFont typeface="Wingdings" panose="05000000000000000000" pitchFamily="2" charset="2"/>
              <a:buChar char="ü"/>
            </a:pPr>
            <a:r>
              <a:rPr lang="ka-GE" sz="3400" dirty="0" smtClean="0">
                <a:solidFill>
                  <a:schemeClr val="tx1"/>
                </a:solidFill>
              </a:rPr>
              <a:t>გეგმური </a:t>
            </a:r>
            <a:r>
              <a:rPr lang="ka-GE" sz="3400" dirty="0">
                <a:solidFill>
                  <a:schemeClr val="tx1"/>
                </a:solidFill>
              </a:rPr>
              <a:t>ქირურგიული ოპერაციებს და მასთან დაკავში­რე­ბუ­ლი </a:t>
            </a:r>
            <a:r>
              <a:rPr lang="ka-GE" sz="3400" dirty="0" smtClean="0">
                <a:solidFill>
                  <a:schemeClr val="tx1"/>
                </a:solidFill>
              </a:rPr>
              <a:t>ლაბორატორიულ-ინსტრუმენ­ტუ­ლი </a:t>
            </a:r>
            <a:r>
              <a:rPr lang="ka-GE" sz="3400" dirty="0">
                <a:solidFill>
                  <a:schemeClr val="tx1"/>
                </a:solidFill>
              </a:rPr>
              <a:t>გამო­კვლევებს -  წლიური ლიმიტი 15 000 </a:t>
            </a:r>
            <a:r>
              <a:rPr lang="ka-GE" sz="3400" dirty="0" smtClean="0">
                <a:solidFill>
                  <a:schemeClr val="tx1"/>
                </a:solidFill>
              </a:rPr>
              <a:t>ლარი</a:t>
            </a:r>
          </a:p>
          <a:p>
            <a:pPr algn="l"/>
            <a:endParaRPr lang="ka-GE" sz="3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sz="4400" dirty="0" smtClean="0">
                <a:solidFill>
                  <a:schemeClr val="tx1"/>
                </a:solidFill>
              </a:rPr>
              <a:t>რეფერალური </a:t>
            </a:r>
            <a:r>
              <a:rPr lang="ka-GE" sz="4400" dirty="0">
                <a:solidFill>
                  <a:schemeClr val="tx1"/>
                </a:solidFill>
              </a:rPr>
              <a:t>მომსახურების სახელმწიფო </a:t>
            </a:r>
            <a:r>
              <a:rPr lang="ka-GE" sz="4400" dirty="0" smtClean="0">
                <a:solidFill>
                  <a:schemeClr val="tx1"/>
                </a:solidFill>
              </a:rPr>
              <a:t>პროგრამა</a:t>
            </a:r>
          </a:p>
          <a:p>
            <a:pPr algn="l"/>
            <a:endParaRPr lang="ka-GE" sz="44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sz="4400" dirty="0" smtClean="0">
                <a:solidFill>
                  <a:schemeClr val="tx1"/>
                </a:solidFill>
              </a:rPr>
              <a:t>თბილისის </a:t>
            </a:r>
            <a:r>
              <a:rPr lang="ka-GE" sz="4400" dirty="0">
                <a:solidFill>
                  <a:schemeClr val="tx1"/>
                </a:solidFill>
              </a:rPr>
              <a:t>მუნიციპალიტეტის </a:t>
            </a:r>
            <a:r>
              <a:rPr lang="ka-GE" sz="4400" dirty="0" smtClean="0">
                <a:solidFill>
                  <a:schemeClr val="tx1"/>
                </a:solidFill>
              </a:rPr>
              <a:t>მერია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ka-GE" sz="4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sz="4400" dirty="0" smtClean="0">
                <a:solidFill>
                  <a:schemeClr val="tx1"/>
                </a:solidFill>
              </a:rPr>
              <a:t>აჭარის </a:t>
            </a:r>
            <a:r>
              <a:rPr lang="ka-GE" sz="4400" dirty="0">
                <a:solidFill>
                  <a:schemeClr val="tx1"/>
                </a:solidFill>
              </a:rPr>
              <a:t>ავტონომიური რესპუბლიკის ჯანდაცვის </a:t>
            </a:r>
            <a:r>
              <a:rPr lang="ka-GE" sz="4400" dirty="0" smtClean="0">
                <a:solidFill>
                  <a:schemeClr val="tx1"/>
                </a:solidFill>
              </a:rPr>
              <a:t>სამინისტრო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ka-GE" sz="4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a-GE" sz="4400" dirty="0" smtClean="0">
                <a:solidFill>
                  <a:schemeClr val="tx1"/>
                </a:solidFill>
              </a:rPr>
              <a:t> </a:t>
            </a:r>
            <a:r>
              <a:rPr lang="ka-GE" sz="4400" dirty="0">
                <a:solidFill>
                  <a:schemeClr val="tx1"/>
                </a:solidFill>
              </a:rPr>
              <a:t>საქართველოს სოლიდარობის </a:t>
            </a:r>
            <a:r>
              <a:rPr lang="ka-GE" sz="4400" dirty="0" smtClean="0">
                <a:solidFill>
                  <a:schemeClr val="tx1"/>
                </a:solidFill>
              </a:rPr>
              <a:t>ფონდი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0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ka-GE" dirty="0" smtClean="0"/>
              <a:t>საყოველთაო ჯანდაცვის პროგრამა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016824" cy="364996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61834418"/>
              </p:ext>
            </p:extLst>
          </p:nvPr>
        </p:nvGraphicFramePr>
        <p:xfrm>
          <a:off x="611560" y="2006600"/>
          <a:ext cx="8208912" cy="408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787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ka-GE" dirty="0" smtClean="0"/>
              <a:t>გმადლობთ ყურადღებისათვის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3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050" y="1268760"/>
            <a:ext cx="8231414" cy="4979858"/>
          </a:xfrm>
        </p:spPr>
        <p:txBody>
          <a:bodyPr>
            <a:normAutofit/>
          </a:bodyPr>
          <a:lstStyle/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1" y="1268760"/>
            <a:ext cx="823141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233" y="68431"/>
            <a:ext cx="8585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dirty="0"/>
              <a:t>არაგადამდები ავადმყოფობებით გარდაცვალების </a:t>
            </a:r>
            <a:r>
              <a:rPr lang="ka-GE" sz="2400" dirty="0" smtClean="0"/>
              <a:t>სტრუქტურა</a:t>
            </a:r>
          </a:p>
          <a:p>
            <a:pPr algn="ctr"/>
            <a:r>
              <a:rPr lang="ka-GE" sz="2400" dirty="0" smtClean="0"/>
              <a:t> </a:t>
            </a:r>
            <a:r>
              <a:rPr lang="ka-GE" sz="2400" b="1" dirty="0"/>
              <a:t>(</a:t>
            </a:r>
            <a:r>
              <a:rPr lang="ka-GE" sz="2400" dirty="0"/>
              <a:t>ჯანმო</a:t>
            </a:r>
            <a:r>
              <a:rPr lang="ka-GE" sz="2400" b="1" dirty="0"/>
              <a:t>-</a:t>
            </a:r>
            <a:r>
              <a:rPr lang="ka-GE" sz="2400" dirty="0"/>
              <a:t>ს შეფასება</a:t>
            </a:r>
            <a:r>
              <a:rPr lang="ka-GE" sz="2400" b="1" dirty="0"/>
              <a:t>, 2014) 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051" y="6277962"/>
            <a:ext cx="6719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წყარო</a:t>
            </a:r>
            <a:r>
              <a:rPr lang="ka-GE" i="1" dirty="0"/>
              <a:t>: </a:t>
            </a:r>
            <a:r>
              <a:rPr lang="ka-GE" dirty="0"/>
              <a:t>ჯანმრთელობის მსოფლიო ორგანიზაცია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1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www.ncdc.ge</a:t>
            </a:r>
            <a:endParaRPr lang="ru-RU" altLang="en-US" sz="1800" dirty="0">
              <a:solidFill>
                <a:schemeClr val="bg1"/>
              </a:solidFill>
            </a:endParaRP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425450" y="1255713"/>
            <a:ext cx="856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ka-GE" altLang="en-US" b="1"/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287338" y="76200"/>
            <a:ext cx="856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b="1" i="1">
              <a:solidFill>
                <a:srgbClr val="C00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13363"/>
            <a:ext cx="79200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469900" y="840581"/>
            <a:ext cx="848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ka-GE" altLang="en-US" dirty="0"/>
              <a:t>კიბოს კვლევის საერთაშორისო სააგენტოს (</a:t>
            </a:r>
            <a:r>
              <a:rPr lang="en-US" altLang="en-US" dirty="0"/>
              <a:t>IARC) </a:t>
            </a:r>
            <a:r>
              <a:rPr lang="ka-GE" altLang="en-US" dirty="0"/>
              <a:t>გათვლებით, 2012 წელს, საქართველოში ავთვისებიანი სიმსივნეების ახალი შემთხვევების ინციდენტობის მაჩვენებელი 3-ჯერ აღემატება ქვეყნის რუტინული სტატისტიკის მონაცემებით გამოთვლილ მაჩვენებელს. </a:t>
            </a:r>
            <a:endParaRPr lang="en-US" altLang="en-US" dirty="0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287338" y="76200"/>
            <a:ext cx="8569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a-GE" altLang="en-US" sz="2400" b="1" dirty="0" smtClean="0"/>
              <a:t>ონკოლოგიური დაავადებების </a:t>
            </a:r>
          </a:p>
          <a:p>
            <a:pPr algn="ctr"/>
            <a:r>
              <a:rPr lang="ka-GE" altLang="en-US" sz="2400" b="1" dirty="0" smtClean="0"/>
              <a:t>გავრცელება</a:t>
            </a:r>
            <a:endParaRPr lang="en-US" altLang="en-US" sz="24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613885" y="2060848"/>
            <a:ext cx="2016125" cy="85883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BBE0E3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+mn-cs"/>
              </a:rPr>
              <a:t>IARC International Agency for Research on Cancer</a:t>
            </a:r>
            <a:endParaRPr lang="en-US" sz="1400" dirty="0">
              <a:solidFill>
                <a:srgbClr val="0033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oup 10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69518"/>
              </p:ext>
            </p:extLst>
          </p:nvPr>
        </p:nvGraphicFramePr>
        <p:xfrm>
          <a:off x="625062" y="2916927"/>
          <a:ext cx="8123402" cy="2396436"/>
        </p:xfrm>
        <a:graphic>
          <a:graphicData uri="http://schemas.openxmlformats.org/drawingml/2006/table">
            <a:tbl>
              <a:tblPr/>
              <a:tblGrid>
                <a:gridCol w="2533543"/>
                <a:gridCol w="1200921"/>
                <a:gridCol w="1258118"/>
                <a:gridCol w="1110104"/>
                <a:gridCol w="1036097"/>
                <a:gridCol w="984619"/>
              </a:tblGrid>
              <a:tr h="114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საქართველო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გ</a:t>
                      </a:r>
                      <a:r>
                        <a:rPr kumimoji="0" lang="ka-G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ლობოკანი 2012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რუტინული ანგარიშგება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5" marR="36945" marT="18473" marB="18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</a:t>
                      </a: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რეგისტრი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რეგისტრი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რეგისტრი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323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პოპულაცია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ka-G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304</a:t>
                      </a:r>
                      <a:r>
                        <a:rPr kumimoji="0" lang="ka-G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3 727000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3 7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ka-G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ka-G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3720400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 smtClean="0"/>
                        <a:t>3</a:t>
                      </a:r>
                      <a:r>
                        <a:rPr lang="ka-GE" sz="1400" dirty="0" smtClean="0"/>
                        <a:t> </a:t>
                      </a:r>
                      <a:r>
                        <a:rPr lang="en-US" sz="1400" dirty="0" smtClean="0"/>
                        <a:t>728</a:t>
                      </a:r>
                      <a:r>
                        <a:rPr lang="ka-GE" sz="1400" dirty="0" smtClean="0"/>
                        <a:t> </a:t>
                      </a:r>
                      <a:r>
                        <a:rPr lang="en-US" sz="1400" dirty="0" smtClean="0"/>
                        <a:t>0</a:t>
                      </a:r>
                      <a:r>
                        <a:rPr lang="ka-GE" sz="1400" dirty="0" smtClean="0"/>
                        <a:t>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6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ახალი შემთხვევების რაოდენობა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5 229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598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9 623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8 857 </a:t>
                      </a:r>
                      <a:endParaRPr kumimoji="0" lang="en-US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6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მაჩვენებელი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100,000 </a:t>
                      </a:r>
                      <a:r>
                        <a:rPr kumimoji="0" lang="ka-GE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მოსახლეზე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288.1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140.3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ka-GE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8.6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a-GE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237.6</a:t>
                      </a:r>
                      <a:endParaRPr kumimoji="0" lang="en-US" alt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945" marR="36945" marT="18473" marB="18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5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chemeClr val="tx1"/>
                </a:solidFill>
              </a:rPr>
              <a:t>ავთვისებიანი ახალწარმონაქმნების ინციდენტობა 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092280" y="6327259"/>
            <a:ext cx="144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www.ncdc.ge</a:t>
            </a:r>
            <a:endParaRPr lang="ru-RU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62481728"/>
              </p:ext>
            </p:extLst>
          </p:nvPr>
        </p:nvGraphicFramePr>
        <p:xfrm>
          <a:off x="827584" y="1556792"/>
          <a:ext cx="792739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37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chemeClr val="tx1"/>
                </a:solidFill>
              </a:rPr>
              <a:t>ახალი შემთხვევების განაწილება  დაავადების სტადიის  მიხედვით</a:t>
            </a:r>
            <a:endParaRPr lang="en-US" sz="2800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092280" y="6327259"/>
            <a:ext cx="144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www.ncdc.ge</a:t>
            </a:r>
            <a:endParaRPr lang="ru-RU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3401336"/>
              </p:ext>
            </p:extLst>
          </p:nvPr>
        </p:nvGraphicFramePr>
        <p:xfrm>
          <a:off x="683568" y="1484784"/>
          <a:ext cx="785539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11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640960" cy="3852143"/>
          </a:xfrm>
        </p:spPr>
        <p:txBody>
          <a:bodyPr>
            <a:normAutofit/>
          </a:bodyPr>
          <a:lstStyle/>
          <a:p>
            <a:r>
              <a:rPr lang="ka-GE" sz="2400" dirty="0"/>
              <a:t>სქესობრივი</a:t>
            </a:r>
            <a:br>
              <a:rPr lang="ka-GE" sz="2400" dirty="0"/>
            </a:br>
            <a:r>
              <a:rPr lang="ka-GE" sz="2400" dirty="0" smtClean="0"/>
              <a:t>მამაკაცი - 4170 </a:t>
            </a:r>
            <a:r>
              <a:rPr lang="ka-GE" sz="2400" dirty="0"/>
              <a:t>ახალი შემთხვევა, </a:t>
            </a:r>
            <a:r>
              <a:rPr lang="ka-GE" sz="2400" dirty="0" smtClean="0"/>
              <a:t>233.1</a:t>
            </a:r>
            <a:br>
              <a:rPr lang="ka-GE" sz="2400" dirty="0" smtClean="0"/>
            </a:br>
            <a:r>
              <a:rPr lang="ka-GE" sz="2400" dirty="0" smtClean="0"/>
              <a:t>ქალებში - 5315 </a:t>
            </a:r>
            <a:r>
              <a:rPr lang="ka-GE" sz="2400" dirty="0"/>
              <a:t>ახალი შემთხვევა, </a:t>
            </a:r>
            <a:r>
              <a:rPr lang="ka-GE" sz="2400" dirty="0" smtClean="0"/>
              <a:t>274.1</a:t>
            </a:r>
            <a:r>
              <a:rPr lang="ka-GE" sz="2400" dirty="0"/>
              <a:t>.</a:t>
            </a:r>
            <a:br>
              <a:rPr lang="ka-GE" sz="2400" dirty="0"/>
            </a:b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>ასაკობრივი</a:t>
            </a:r>
            <a:br>
              <a:rPr lang="ka-GE" sz="2400" dirty="0" smtClean="0"/>
            </a:br>
            <a:r>
              <a:rPr lang="ka-GE" sz="2400" dirty="0" smtClean="0"/>
              <a:t>0 </a:t>
            </a:r>
            <a:r>
              <a:rPr lang="ka-GE" sz="2400" dirty="0"/>
              <a:t>–</a:t>
            </a:r>
            <a:r>
              <a:rPr lang="ka-GE" sz="2400" dirty="0" smtClean="0"/>
              <a:t> 15 – 0.8%</a:t>
            </a:r>
            <a:br>
              <a:rPr lang="ka-GE" sz="2400" dirty="0" smtClean="0"/>
            </a:br>
            <a:r>
              <a:rPr lang="ka-GE" sz="2400" dirty="0" smtClean="0"/>
              <a:t>15 – 20 – 0.5%</a:t>
            </a:r>
            <a:br>
              <a:rPr lang="ka-GE" sz="2400" dirty="0" smtClean="0"/>
            </a:br>
            <a:r>
              <a:rPr lang="ka-GE" sz="2400" dirty="0" smtClean="0"/>
              <a:t>30 – 70 </a:t>
            </a:r>
            <a:r>
              <a:rPr lang="ka-GE" sz="2400" dirty="0"/>
              <a:t>–</a:t>
            </a:r>
            <a:r>
              <a:rPr lang="ka-GE" sz="2400" dirty="0" smtClean="0"/>
              <a:t> 69.6</a:t>
            </a:r>
            <a:r>
              <a:rPr lang="ka-GE" sz="2400" dirty="0"/>
              <a:t>% </a:t>
            </a:r>
            <a:r>
              <a:rPr lang="ka-GE" sz="2400" dirty="0" smtClean="0"/>
              <a:t/>
            </a:r>
            <a:br>
              <a:rPr lang="ka-GE" sz="2400" dirty="0" smtClean="0"/>
            </a:br>
            <a:r>
              <a:rPr lang="ka-GE" sz="2400" dirty="0" smtClean="0"/>
              <a:t>≥70 – 26.5</a:t>
            </a:r>
            <a:r>
              <a:rPr lang="ka-GE" sz="2400" dirty="0"/>
              <a:t>% </a:t>
            </a:r>
            <a:r>
              <a:rPr lang="ka-GE" sz="2400" dirty="0" smtClean="0"/>
              <a:t/>
            </a:r>
            <a:br>
              <a:rPr lang="ka-GE" sz="2400" dirty="0" smtClean="0"/>
            </a:b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27584" y="188641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ონკოლოგიური დაავადებების განაწილება, </a:t>
            </a:r>
          </a:p>
          <a:p>
            <a:pPr algn="ctr"/>
            <a:r>
              <a:rPr lang="ka-GE" sz="28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2017</a:t>
            </a:r>
            <a:endParaRPr lang="en-US" sz="2800" b="1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7092280" y="6327259"/>
            <a:ext cx="144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www.ncdc.ge</a:t>
            </a:r>
            <a:endParaRPr lang="ru-RU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8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157163"/>
            <a:ext cx="9144000" cy="6700837"/>
            <a:chOff x="0" y="157163"/>
            <a:chExt cx="9144000" cy="6700837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0" y="6165850"/>
              <a:ext cx="9144000" cy="692150"/>
            </a:xfrm>
            <a:prstGeom prst="rect">
              <a:avLst/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3559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42" y="815976"/>
              <a:ext cx="8267700" cy="447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Rectangle 2"/>
            <p:cNvSpPr>
              <a:spLocks noChangeArrowheads="1"/>
            </p:cNvSpPr>
            <p:nvPr/>
          </p:nvSpPr>
          <p:spPr bwMode="auto">
            <a:xfrm>
              <a:off x="407988" y="157163"/>
              <a:ext cx="81962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</a:rPr>
                <a:t>Network of oncological facilities, Georgia, 2015</a:t>
              </a:r>
              <a:endParaRPr lang="ru-RU" altLang="en-US" sz="2400" b="1">
                <a:solidFill>
                  <a:srgbClr val="C00000"/>
                </a:solidFill>
                <a:latin typeface="AcadMtavr" pitchFamily="2" charset="0"/>
                <a:ea typeface="MS PGothic" pitchFamily="34" charset="-128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971550" y="4978400"/>
              <a:ext cx="6480175" cy="140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  </a:t>
              </a:r>
              <a:r>
                <a:rPr lang="ru-RU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</a:t>
              </a:r>
              <a:r>
                <a:rPr lang="ka-GE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სტაციონარები</a:t>
              </a:r>
              <a:r>
                <a:rPr lang="en-US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</a:t>
              </a: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(&gt;80</a:t>
              </a:r>
              <a:r>
                <a:rPr lang="ka-GE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</a:t>
              </a:r>
              <a:r>
                <a:rPr lang="ka-GE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საწოლზე</a:t>
              </a:r>
              <a:r>
                <a:rPr lang="en-US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)</a:t>
              </a:r>
              <a:endParaRPr lang="en-US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anose="020B0600070205080204" pitchFamily="34" charset="-128"/>
              </a:endParaRPr>
            </a:p>
            <a:p>
              <a:pPr eaLnBrk="1" hangingPunct="1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cadMtavr" pitchFamily="2" charset="0"/>
                  <a:ea typeface="MS PGothic" panose="020B0600070205080204" pitchFamily="34" charset="-128"/>
                </a:rPr>
                <a:t>   </a:t>
              </a:r>
              <a:r>
                <a:rPr lang="ka-GE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სტაციონარები</a:t>
              </a:r>
              <a:r>
                <a:rPr lang="en-US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 </a:t>
              </a:r>
              <a:r>
                <a:rPr lang="ka-GE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(&lt;</a:t>
              </a:r>
              <a:r>
                <a:rPr lang="en-US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MS PGothic" panose="020B0600070205080204" pitchFamily="34" charset="-128"/>
                </a:rPr>
                <a:t>80 </a:t>
              </a:r>
              <a:r>
                <a:rPr lang="ka-GE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საწოლზზე) </a:t>
              </a:r>
              <a:r>
                <a:rPr lang="en-US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დ</a:t>
              </a:r>
              <a:r>
                <a:rPr lang="ka-GE" altLang="en-US" sz="1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ა ამბულატორიები</a:t>
              </a:r>
              <a:endParaRPr lang="ru-RU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en-US" sz="2400" b="1" dirty="0">
                <a:latin typeface="AcadMtavr" pitchFamily="2" charset="0"/>
                <a:ea typeface="MS PGothic" panose="020B0600070205080204" pitchFamily="34" charset="-128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968375" y="5373688"/>
              <a:ext cx="215900" cy="2159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71550" y="5670550"/>
              <a:ext cx="215900" cy="215900"/>
            </a:xfrm>
            <a:prstGeom prst="ellipse">
              <a:avLst/>
            </a:prstGeom>
            <a:solidFill>
              <a:srgbClr val="33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4" name="TextBox 1"/>
            <p:cNvSpPr txBox="1">
              <a:spLocks noChangeArrowheads="1"/>
            </p:cNvSpPr>
            <p:nvPr/>
          </p:nvSpPr>
          <p:spPr bwMode="auto">
            <a:xfrm>
              <a:off x="5795938" y="1770182"/>
              <a:ext cx="28083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Population   3.7 million</a:t>
              </a:r>
            </a:p>
          </p:txBody>
        </p:sp>
        <p:sp>
          <p:nvSpPr>
            <p:cNvPr id="23565" name="TextBox 12"/>
            <p:cNvSpPr txBox="1">
              <a:spLocks noChangeArrowheads="1"/>
            </p:cNvSpPr>
            <p:nvPr/>
          </p:nvSpPr>
          <p:spPr bwMode="auto">
            <a:xfrm>
              <a:off x="5795938" y="1200746"/>
              <a:ext cx="280831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Area – 69000 sq.km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9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dirty="0" smtClean="0"/>
              <a:t>რადიაციულ-ონკოლოგიური სერვისები</a:t>
            </a: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856984" cy="5828624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ე</a:t>
            </a:r>
            <a:r>
              <a:rPr lang="ka-GE" sz="3100" dirty="0" smtClean="0">
                <a:solidFill>
                  <a:schemeClr val="tx1"/>
                </a:solidFill>
              </a:rPr>
              <a:t>ქვსი რადიოთერაპიული დეპარტამენტი</a:t>
            </a:r>
            <a:endParaRPr lang="ka-GE" sz="31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 smtClean="0">
                <a:solidFill>
                  <a:schemeClr val="tx1"/>
                </a:solidFill>
              </a:rPr>
              <a:t>ერთი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ka-GE" sz="2600" dirty="0" smtClean="0">
                <a:solidFill>
                  <a:schemeClr val="tx1"/>
                </a:solidFill>
              </a:rPr>
              <a:t>აქსელერატორი</a:t>
            </a:r>
            <a:r>
              <a:rPr lang="en-US" sz="2600" dirty="0" smtClean="0">
                <a:solidFill>
                  <a:schemeClr val="tx1"/>
                </a:solidFill>
              </a:rPr>
              <a:t>  </a:t>
            </a:r>
            <a:r>
              <a:rPr lang="ka-GE" sz="2600" dirty="0" smtClean="0">
                <a:solidFill>
                  <a:schemeClr val="tx1"/>
                </a:solidFill>
              </a:rPr>
              <a:t>- აჭარის ონკოლოგიურ ცენტრში </a:t>
            </a:r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ka-GE" sz="2600" dirty="0" smtClean="0">
                <a:solidFill>
                  <a:schemeClr val="tx1"/>
                </a:solidFill>
              </a:rPr>
              <a:t>ბათუმი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endParaRPr lang="ka-GE" sz="26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 smtClean="0">
                <a:solidFill>
                  <a:schemeClr val="tx1"/>
                </a:solidFill>
              </a:rPr>
              <a:t>ერთი კობალტ</a:t>
            </a:r>
            <a:r>
              <a:rPr lang="en-US" sz="2600" dirty="0" smtClean="0">
                <a:solidFill>
                  <a:schemeClr val="tx1"/>
                </a:solidFill>
              </a:rPr>
              <a:t>-60 </a:t>
            </a:r>
            <a:r>
              <a:rPr lang="ka-GE" sz="2600" dirty="0" smtClean="0">
                <a:solidFill>
                  <a:schemeClr val="tx1"/>
                </a:solidFill>
              </a:rPr>
              <a:t>- ონკოლოგიის ეროვნული ცენტრი </a:t>
            </a:r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ka-GE" sz="2600" dirty="0" smtClean="0">
                <a:solidFill>
                  <a:schemeClr val="tx1"/>
                </a:solidFill>
              </a:rPr>
              <a:t>თბილისი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სამი აქსელერატორი - </a:t>
            </a:r>
            <a:r>
              <a:rPr lang="ka-GE" sz="2600" dirty="0" smtClean="0">
                <a:solidFill>
                  <a:schemeClr val="tx1"/>
                </a:solidFill>
              </a:rPr>
              <a:t>მაღალი </a:t>
            </a:r>
            <a:r>
              <a:rPr lang="ka-GE" sz="2600" dirty="0">
                <a:solidFill>
                  <a:schemeClr val="tx1"/>
                </a:solidFill>
              </a:rPr>
              <a:t>სამედიცინო ტექნოლოგიების </a:t>
            </a:r>
            <a:r>
              <a:rPr lang="ka-GE" sz="2600" dirty="0" smtClean="0">
                <a:solidFill>
                  <a:schemeClr val="tx1"/>
                </a:solidFill>
              </a:rPr>
              <a:t>ცენტრი </a:t>
            </a:r>
            <a:r>
              <a:rPr lang="ka-GE" sz="2600" dirty="0">
                <a:solidFill>
                  <a:schemeClr val="tx1"/>
                </a:solidFill>
              </a:rPr>
              <a:t>(თბილისი)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სამი აქსელერატორი - კლინიკური </a:t>
            </a:r>
            <a:r>
              <a:rPr lang="ka-GE" sz="2600" dirty="0">
                <a:solidFill>
                  <a:schemeClr val="tx1"/>
                </a:solidFill>
              </a:rPr>
              <a:t>მედიცინის სამეცნიერო-კვლევითი </a:t>
            </a:r>
            <a:r>
              <a:rPr lang="ka-GE" sz="2600" dirty="0" smtClean="0">
                <a:solidFill>
                  <a:schemeClr val="tx1"/>
                </a:solidFill>
              </a:rPr>
              <a:t>ინსტიტუტი </a:t>
            </a:r>
            <a:r>
              <a:rPr lang="ka-GE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თბილისი)</a:t>
            </a: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ერთი აქსელერატორი - </a:t>
            </a:r>
            <a:r>
              <a:rPr lang="ka-GE" sz="2600" dirty="0">
                <a:solidFill>
                  <a:schemeClr val="tx1"/>
                </a:solidFill>
              </a:rPr>
              <a:t>ზ. ცხაკაიას სახელობის დასავლეთ საქართველოს ინტერვენციული მედიცინის ეროვნული ცენტრი (ევექსი, ქუთაისი) 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ორი აქსელერატორის და ერთი კობალტ-</a:t>
            </a:r>
            <a:r>
              <a:rPr lang="en-US" sz="2600" dirty="0">
                <a:solidFill>
                  <a:schemeClr val="tx1"/>
                </a:solidFill>
              </a:rPr>
              <a:t>60 </a:t>
            </a:r>
            <a:r>
              <a:rPr lang="ka-GE" sz="2600" dirty="0">
                <a:solidFill>
                  <a:schemeClr val="tx1"/>
                </a:solidFill>
              </a:rPr>
              <a:t>- </a:t>
            </a:r>
            <a:r>
              <a:rPr lang="ka-GE" sz="2600" dirty="0" smtClean="0">
                <a:solidFill>
                  <a:schemeClr val="tx1"/>
                </a:solidFill>
              </a:rPr>
              <a:t>სხივური </a:t>
            </a:r>
            <a:r>
              <a:rPr lang="ka-GE" sz="2600" dirty="0">
                <a:solidFill>
                  <a:schemeClr val="tx1"/>
                </a:solidFill>
              </a:rPr>
              <a:t>მედიცინის </a:t>
            </a:r>
            <a:r>
              <a:rPr lang="ka-GE" sz="2600" dirty="0" smtClean="0">
                <a:solidFill>
                  <a:schemeClr val="tx1"/>
                </a:solidFill>
              </a:rPr>
              <a:t>ცენტრი </a:t>
            </a:r>
            <a:r>
              <a:rPr lang="ka-GE" sz="2600" dirty="0">
                <a:solidFill>
                  <a:schemeClr val="tx1"/>
                </a:solidFill>
              </a:rPr>
              <a:t>(თბილისი) </a:t>
            </a:r>
            <a:endParaRPr lang="ka-GE" sz="2600" dirty="0">
              <a:solidFill>
                <a:schemeClr val="tx1"/>
              </a:solidFill>
            </a:endParaRPr>
          </a:p>
          <a:p>
            <a:pPr lvl="1" algn="l"/>
            <a:endParaRPr lang="en-US" sz="26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a-GE" sz="3100" dirty="0" smtClean="0">
                <a:solidFill>
                  <a:schemeClr val="tx1"/>
                </a:solidFill>
              </a:rPr>
              <a:t>სამი ბრახითერაპიის განყოფილება</a:t>
            </a:r>
            <a:endParaRPr lang="en-US" sz="31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ონკოლოგიის ეროვნული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 </a:t>
            </a:r>
            <a:endParaRPr lang="ka-GE" sz="26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sz="2600" dirty="0">
                <a:solidFill>
                  <a:schemeClr val="tx1"/>
                </a:solidFill>
              </a:rPr>
              <a:t>კლინიკური მედიცინის სამეცნიერო-კვლევითი ინსტიტუტი (თბილისი)</a:t>
            </a:r>
            <a:endParaRPr lang="en-US" sz="2600" dirty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r>
              <a:rPr lang="ka-GE" sz="2600" dirty="0" smtClean="0">
                <a:solidFill>
                  <a:schemeClr val="tx1"/>
                </a:solidFill>
              </a:rPr>
              <a:t>ერთი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Cyberknife</a:t>
            </a:r>
            <a:r>
              <a:rPr lang="en-US" sz="2600" dirty="0" smtClean="0">
                <a:solidFill>
                  <a:schemeClr val="tx1"/>
                </a:solidFill>
              </a:rPr>
              <a:t> - </a:t>
            </a:r>
            <a:r>
              <a:rPr lang="ka-GE" sz="2600" dirty="0">
                <a:solidFill>
                  <a:schemeClr val="tx1"/>
                </a:solidFill>
              </a:rPr>
              <a:t>მაღალი სამედიცინო </a:t>
            </a:r>
            <a:r>
              <a:rPr lang="ka-GE" sz="2600" dirty="0" smtClean="0">
                <a:solidFill>
                  <a:schemeClr val="tx1"/>
                </a:solidFill>
              </a:rPr>
              <a:t> ტექნოლოგიების ცენტრი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ka-GE" sz="2600" dirty="0">
                <a:solidFill>
                  <a:schemeClr val="tx1"/>
                </a:solidFill>
              </a:rPr>
              <a:t>თბილისი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endParaRPr lang="ka-GE" dirty="0" smtClean="0">
              <a:solidFill>
                <a:schemeClr val="tx1"/>
              </a:solidFill>
            </a:endParaRPr>
          </a:p>
          <a:p>
            <a:pPr lvl="1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692696"/>
          </a:xfrm>
        </p:spPr>
        <p:txBody>
          <a:bodyPr>
            <a:normAutofit/>
          </a:bodyPr>
          <a:lstStyle/>
          <a:p>
            <a:r>
              <a:rPr lang="ka-GE" sz="3200" dirty="0" smtClean="0"/>
              <a:t>ბირთვული მედიცინის სერვისები</a:t>
            </a: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496944" cy="547260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ს</a:t>
            </a:r>
            <a:r>
              <a:rPr lang="ka-GE" dirty="0" smtClean="0">
                <a:solidFill>
                  <a:schemeClr val="tx1"/>
                </a:solidFill>
              </a:rPr>
              <a:t>ამი ბირთვული მედიცინის დეპარტამენტი</a:t>
            </a:r>
            <a:endParaRPr lang="ka-GE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 </a:t>
            </a:r>
            <a:endParaRPr lang="ka-GE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 smtClean="0">
                <a:solidFill>
                  <a:schemeClr val="tx1"/>
                </a:solidFill>
              </a:rPr>
              <a:t>ავერისის </a:t>
            </a:r>
            <a:r>
              <a:rPr lang="ka-GE" dirty="0" smtClean="0">
                <a:solidFill>
                  <a:schemeClr val="tx1"/>
                </a:solidFill>
              </a:rPr>
              <a:t>კლინიკა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ka-GE" dirty="0" smtClean="0">
                <a:solidFill>
                  <a:schemeClr val="tx1"/>
                </a:solidFill>
              </a:rPr>
              <a:t>თბილისი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ka-GE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სხივური მედიცინის ცენტრი (თბილისი) </a:t>
            </a:r>
          </a:p>
          <a:p>
            <a:pPr lvl="1" algn="l"/>
            <a:endParaRPr lang="ka-G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ka-GE" dirty="0" smtClean="0">
                <a:solidFill>
                  <a:schemeClr val="tx1"/>
                </a:solidFill>
              </a:rPr>
              <a:t>ბირთვული დიაგნოსტიკის სიმძლავრეები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მაღალი სამედიცინო ტექნოლოგიების ცენტრი (თბილისი)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SPECT </a:t>
            </a:r>
            <a:r>
              <a:rPr lang="en-US" dirty="0">
                <a:solidFill>
                  <a:schemeClr val="tx1"/>
                </a:solidFill>
              </a:rPr>
              <a:t>gamma camera, a PET/CT </a:t>
            </a:r>
            <a:r>
              <a:rPr lang="en-US" dirty="0" smtClean="0">
                <a:solidFill>
                  <a:schemeClr val="tx1"/>
                </a:solidFill>
              </a:rPr>
              <a:t>scanner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 smtClean="0">
                <a:solidFill>
                  <a:schemeClr val="tx1"/>
                </a:solidFill>
              </a:rPr>
              <a:t>ავერსისი კლინიკა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ka-GE" dirty="0" smtClean="0">
                <a:solidFill>
                  <a:schemeClr val="tx1"/>
                </a:solidFill>
              </a:rPr>
              <a:t>თბილისის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SPECT gamma </a:t>
            </a:r>
            <a:r>
              <a:rPr lang="en-US" dirty="0" smtClean="0">
                <a:solidFill>
                  <a:schemeClr val="tx1"/>
                </a:solidFill>
              </a:rPr>
              <a:t>camera</a:t>
            </a:r>
            <a:endParaRPr lang="ka-GE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სხივური მედიცინის ცენტრი (თბილისი) </a:t>
            </a:r>
            <a:r>
              <a:rPr lang="ka-GE" dirty="0" smtClean="0">
                <a:solidFill>
                  <a:schemeClr val="tx1"/>
                </a:solidFill>
              </a:rPr>
              <a:t>- </a:t>
            </a:r>
            <a:r>
              <a:rPr lang="en-US" dirty="0" smtClean="0">
                <a:solidFill>
                  <a:schemeClr val="tx1"/>
                </a:solidFill>
              </a:rPr>
              <a:t>SPECT gamma camera</a:t>
            </a:r>
            <a:endParaRPr lang="ka-GE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ka-GE" dirty="0">
                <a:solidFill>
                  <a:schemeClr val="tx1"/>
                </a:solidFill>
              </a:rPr>
              <a:t>კლინიკური მედიცინის სამეცნიერო-კვლევითი ინსტიტუტი (თბილისი</a:t>
            </a:r>
            <a:r>
              <a:rPr lang="ka-GE" dirty="0" smtClean="0">
                <a:solidFill>
                  <a:schemeClr val="tx1"/>
                </a:solidFill>
              </a:rPr>
              <a:t>) - </a:t>
            </a:r>
            <a:r>
              <a:rPr lang="en-US" dirty="0">
                <a:solidFill>
                  <a:schemeClr val="tx1"/>
                </a:solidFill>
              </a:rPr>
              <a:t>SPECT gamma camera, a PET/CT scanner</a:t>
            </a:r>
            <a:endParaRPr lang="ka-GE" dirty="0">
              <a:solidFill>
                <a:schemeClr val="tx1"/>
              </a:solidFill>
            </a:endParaRPr>
          </a:p>
          <a:p>
            <a:pPr lvl="1" algn="l"/>
            <a:endParaRPr lang="ka-GE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02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487</Words>
  <Application>Microsoft Office PowerPoint</Application>
  <PresentationFormat>On-screen Show (4:3)</PresentationFormat>
  <Paragraphs>113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ონკოლოგიური დაავადებების მართვა საქართველოში</vt:lpstr>
      <vt:lpstr>PowerPoint Presentation</vt:lpstr>
      <vt:lpstr>PowerPoint Presentation</vt:lpstr>
      <vt:lpstr>PowerPoint Presentation</vt:lpstr>
      <vt:lpstr>PowerPoint Presentation</vt:lpstr>
      <vt:lpstr>სქესობრივი მამაკაცი - 4170 ახალი შემთხვევა, 233.1 ქალებში - 5315 ახალი შემთხვევა, 274.1.  ასაკობრივი 0 – 15 – 0.8% 15 – 20 – 0.5% 30 – 70 – 69.6%  ≥70 – 26.5%  </vt:lpstr>
      <vt:lpstr>PowerPoint Presentation</vt:lpstr>
      <vt:lpstr>რადიაციულ-ონკოლოგიური სერვისები</vt:lpstr>
      <vt:lpstr>ბირთვული მედიცინის სერვისები</vt:lpstr>
      <vt:lpstr>ადამიანური რესურსი</vt:lpstr>
      <vt:lpstr>სერვისები</vt:lpstr>
      <vt:lpstr>სკრინინგი </vt:lpstr>
      <vt:lpstr>კიბოს სკრინინგის სახელმწიფო პროგრამა, 2015-2017წწ, რეგიონები </vt:lpstr>
      <vt:lpstr>მკურნალობა</vt:lpstr>
      <vt:lpstr>საყოველთაო ჯანდაცვის პროგრამა</vt:lpstr>
      <vt:lpstr>გმადლობთ ყურადღებისათვის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ონკოლოგიური დაავადებების მართვა საქართველოში</dc:title>
  <dc:creator>user</dc:creator>
  <cp:lastModifiedBy>Mariam Mchedlishvili</cp:lastModifiedBy>
  <cp:revision>20</cp:revision>
  <dcterms:created xsi:type="dcterms:W3CDTF">2019-02-02T21:01:24Z</dcterms:created>
  <dcterms:modified xsi:type="dcterms:W3CDTF">2019-02-02T23:33:47Z</dcterms:modified>
</cp:coreProperties>
</file>