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0" r:id="rId2"/>
    <p:sldId id="331" r:id="rId3"/>
    <p:sldId id="332" r:id="rId4"/>
    <p:sldId id="333" r:id="rId5"/>
    <p:sldId id="334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a Gamgebeli" initials="LG" lastIdx="1" clrIdx="0">
    <p:extLst>
      <p:ext uri="{19B8F6BF-5375-455C-9EA6-DF929625EA0E}">
        <p15:presenceInfo xmlns:p15="http://schemas.microsoft.com/office/powerpoint/2012/main" userId="S::lika.gamgebeli@undp.org::17e563f5-7e12-425e-991b-457d90111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B5493"/>
    <a:srgbClr val="7A81FF"/>
    <a:srgbClr val="009193"/>
    <a:srgbClr val="F47A3B"/>
    <a:srgbClr val="188E77"/>
    <a:srgbClr val="2886BE"/>
    <a:srgbClr val="0C68BA"/>
    <a:srgbClr val="FFFFFF"/>
    <a:srgbClr val="21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07"/>
  </p:normalViewPr>
  <p:slideViewPr>
    <p:cSldViewPr snapToGrid="0" snapToObjects="1">
      <p:cViewPr varScale="1">
        <p:scale>
          <a:sx n="105" d="100"/>
          <a:sy n="105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0E54-1C76-734A-BEAD-E7890E373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7B63-BB00-A34A-88FE-80F9A57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B2EB4-B134-5947-B93D-59F28876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82EE4-C864-424D-8E78-ABCC543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510D-A7F9-3E42-9FB5-CE172EFE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6787C-E1DE-8A42-B563-CFA20C2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9DBCA-5AC0-214C-AF5F-434C60FA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72C6F-DAB0-CB49-8E56-E60501D6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62C3-7FC1-3348-8BB3-781B22B2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D9C1-7D17-9F48-9D94-A6F8EAD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40E5-B11C-284A-84B9-AC308EB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698E-99B4-B249-8BDB-44887E1C04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88E77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B307-1597-184B-A6AE-31B0C4AA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4438-8A71-484B-A336-47B6166A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AFB9-B8AB-0744-83D1-EA2D8E7D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F526-8772-E345-B33C-485EA54A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475A-8782-5B4C-A490-F74C6B01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FCB0-DC7F-134C-8533-01ED206B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6CA5-9F88-1441-AD60-C687C6AB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D2F9-CF64-1947-BF11-3A6346E0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A5A1-2766-DB4C-8FA9-24606AB6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7A61-08A4-334C-867F-D0B6A69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D70A-EE53-BA49-A7C9-9F3B32F4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10CD9-AF48-7D40-9A13-767DC16E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841A-DE83-D946-A0A6-F76EE999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18A8-B8B7-BF45-A8D0-CB0B00D9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9011F-68C3-694B-B226-D228E46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3363-8DAC-A549-8ACE-85C4C8FC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D457-7915-B940-9BAF-B788A42C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5B2AF-F9CA-534C-81A1-C81718A3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549CB-81FB-D944-91FB-D66E83352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1E31-D220-D747-BFCA-00D3F23F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883DF-0E30-8C46-BF67-E4A991CF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7F726-1C8F-3445-9F26-BF2B2AC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A2306-43E7-3244-A1F7-1337227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AA44-905E-2C4E-9614-9C90697C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B570-73B3-474F-851C-856654BC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1D77A-34D3-734A-94F6-54F4D3A4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BD6F2-E01C-174E-B786-F32ED3E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EA7BA-643C-4241-8C6C-4D2C3489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A42B0-BC64-0A49-900B-5F75488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FF9B7-C613-E34E-96AB-8A3990FE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B306-40D7-FD41-BD47-63BE62F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10AE-9BAA-9044-A87D-FB42B4A3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2B71E-317A-B44C-9C42-64B6E2F2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2D620-6684-A240-A661-B07C8B2A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60C83-84F8-7345-9AE2-46F7B03F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7FAB8-92A5-5A4F-9325-85E8219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627D-042E-614F-9271-ABC1CC2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01D8E-D0A1-F24C-B6E7-CFEB32E6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3328-41A5-9547-A415-7DD9BFE2E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7DE9-F416-4146-85D5-CCD1BB6A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D458-4185-814B-B3EB-1A1A0F1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F45C-BF59-3249-97EC-C8251B45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97310-1ACE-3147-BD8D-E3E7702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E0E1D-A3AA-8949-962B-CE58C1B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915D-0C96-814C-9E0F-4EA74B11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42C2-0036-E34E-88F8-09511A0B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F0ED-71E1-3945-BC42-6515D325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09C20-9B22-884B-B89E-656FF4B803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66849" y="6053361"/>
            <a:ext cx="3525151" cy="8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50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50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50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100" dirty="0" smtClean="0"/>
              <a:t>გამონაკლისები (2)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>
                <a:latin typeface="Sylfaen" panose="010A0502050306030303" pitchFamily="18" charset="0"/>
              </a:rPr>
              <a:t>გეოგრაფიული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ხელმისაწვდომობის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გათვალისწინებით</a:t>
            </a:r>
            <a:endParaRPr lang="ka-GE" dirty="0" smtClean="0"/>
          </a:p>
          <a:p>
            <a:endParaRPr lang="ka-G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35668"/>
              </p:ext>
            </p:extLst>
          </p:nvPr>
        </p:nvGraphicFramePr>
        <p:xfrm>
          <a:off x="838200" y="2775672"/>
          <a:ext cx="10515600" cy="2405928"/>
        </p:xfrm>
        <a:graphic>
          <a:graphicData uri="http://schemas.openxmlformats.org/drawingml/2006/table">
            <a:tbl>
              <a:tblPr/>
              <a:tblGrid>
                <a:gridCol w="1795272">
                  <a:extLst>
                    <a:ext uri="{9D8B030D-6E8A-4147-A177-3AD203B41FA5}">
                      <a16:colId xmlns:a16="http://schemas.microsoft.com/office/drawing/2014/main" val="3041753499"/>
                    </a:ext>
                  </a:extLst>
                </a:gridCol>
                <a:gridCol w="3730752">
                  <a:extLst>
                    <a:ext uri="{9D8B030D-6E8A-4147-A177-3AD203B41FA5}">
                      <a16:colId xmlns:a16="http://schemas.microsoft.com/office/drawing/2014/main" val="3241247035"/>
                    </a:ext>
                  </a:extLst>
                </a:gridCol>
                <a:gridCol w="4158261">
                  <a:extLst>
                    <a:ext uri="{9D8B030D-6E8A-4147-A177-3AD203B41FA5}">
                      <a16:colId xmlns:a16="http://schemas.microsoft.com/office/drawing/2014/main" val="1967378585"/>
                    </a:ext>
                  </a:extLst>
                </a:gridCol>
                <a:gridCol w="831315">
                  <a:extLst>
                    <a:ext uri="{9D8B030D-6E8A-4147-A177-3AD203B41FA5}">
                      <a16:colId xmlns:a16="http://schemas.microsoft.com/office/drawing/2014/main" val="2624588999"/>
                    </a:ext>
                  </a:extLst>
                </a:gridCol>
              </a:tblGrid>
              <a:tr h="202431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გლდანი-ნაძალადევი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"თბ.  №24   ბავშვთა პოლიკლინიკა"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ლიბანის №1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05398"/>
                  </a:ext>
                </a:extLst>
              </a:tr>
              <a:tr h="202431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გლდანი-ნაძალადევი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დიაგნოსტიკური ცენტრი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ზაჰესი, კასკადის ქუჩა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N41-</a:t>
                      </a:r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ის მიმდებარე.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45929"/>
                  </a:ext>
                </a:extLst>
              </a:tr>
              <a:tr h="404861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ვაკე-საბურთალო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"ქ. თბილისის  № 14 შერეული პოლიკლინიკა"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ვაშლიჯვარი, 14–ბ კორპ.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სართული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79637"/>
                  </a:ext>
                </a:extLst>
              </a:tr>
              <a:tr h="202431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ისანი-სამგორი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 მოზრდილთა 25-ე პოლიკლინიკა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 ჭიჭინაძის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6266"/>
                  </a:ext>
                </a:extLst>
              </a:tr>
              <a:tr h="272328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ისანი-სამგორი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ლილოს სამედიცინო ცენტრი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</a:t>
                      </a:r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ლილოს დასახლება; ფრანგულიანის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00006"/>
                  </a:ext>
                </a:extLst>
              </a:tr>
              <a:tr h="202431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ისანი-სამგორი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"მკურნალი+"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ვარკეთილი 3, მ/რ 1, კორპ. 16ა.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42839"/>
                  </a:ext>
                </a:extLst>
              </a:tr>
              <a:tr h="202431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ძველი თბილისი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უნიკა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თბილისი,ვ,გორგასალის ქ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28705"/>
                  </a:ext>
                </a:extLst>
              </a:tr>
              <a:tr h="202431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ძველი თბილისი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"ჯანმრთელობა"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ფონიჭალა №3, მე-20 კორ.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13541"/>
                  </a:ext>
                </a:extLst>
              </a:tr>
              <a:tr h="404861"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ბათუმი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მახინჯაურის მრავალპროფილიანი პოლიკლინიკა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ბათუმი, თამარ  მეფის გამზირი, შესახვევი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III, N17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4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40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100" dirty="0" smtClean="0"/>
              <a:t>გამონაკლისები </a:t>
            </a:r>
            <a:r>
              <a:rPr lang="ka-GE" sz="3100" dirty="0" smtClean="0"/>
              <a:t>(3)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ka-GE" sz="2400" dirty="0" smtClean="0">
                <a:latin typeface="Sylfaen" panose="010A0502050306030303" pitchFamily="18" charset="0"/>
              </a:rPr>
              <a:t>ორ ლოკაციაზე არსებული დაწესებულებები</a:t>
            </a:r>
            <a:endParaRPr lang="ka-GE" dirty="0" smtClean="0"/>
          </a:p>
          <a:p>
            <a:endParaRPr lang="ka-G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39919"/>
              </p:ext>
            </p:extLst>
          </p:nvPr>
        </p:nvGraphicFramePr>
        <p:xfrm>
          <a:off x="640080" y="2273300"/>
          <a:ext cx="11036809" cy="2558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1496">
                  <a:extLst>
                    <a:ext uri="{9D8B030D-6E8A-4147-A177-3AD203B41FA5}">
                      <a16:colId xmlns:a16="http://schemas.microsoft.com/office/drawing/2014/main" val="1157128030"/>
                    </a:ext>
                  </a:extLst>
                </a:gridCol>
                <a:gridCol w="5138928">
                  <a:extLst>
                    <a:ext uri="{9D8B030D-6E8A-4147-A177-3AD203B41FA5}">
                      <a16:colId xmlns:a16="http://schemas.microsoft.com/office/drawing/2014/main" val="771894517"/>
                    </a:ext>
                  </a:extLst>
                </a:gridCol>
                <a:gridCol w="786385">
                  <a:extLst>
                    <a:ext uri="{9D8B030D-6E8A-4147-A177-3AD203B41FA5}">
                      <a16:colId xmlns:a16="http://schemas.microsoft.com/office/drawing/2014/main" val="69295842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დიდუბე-ჩუღურეთი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4611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ქ. თბილისის </a:t>
                      </a:r>
                      <a:r>
                        <a:rPr lang="en-US" sz="1400" u="none" strike="noStrike" dirty="0">
                          <a:effectLst/>
                        </a:rPr>
                        <a:t>N3 </a:t>
                      </a:r>
                      <a:r>
                        <a:rPr lang="ka-GE" sz="1400" u="none" strike="noStrike" dirty="0">
                          <a:effectLst/>
                        </a:rPr>
                        <a:t>სამკურნალო პროფილაქტიკური ცენტრი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თბილისი, ბ. პაიჭაძის ქ. </a:t>
                      </a:r>
                      <a:r>
                        <a:rPr lang="en-US" sz="1400" u="none" strike="noStrike">
                          <a:effectLst/>
                        </a:rPr>
                        <a:t>N1 (</a:t>
                      </a:r>
                      <a:r>
                        <a:rPr lang="ka-GE" sz="1400" u="none" strike="noStrike">
                          <a:effectLst/>
                        </a:rPr>
                        <a:t>დ/მ </a:t>
                      </a:r>
                      <a:r>
                        <a:rPr lang="en-US" sz="1400" u="none" strike="noStrike">
                          <a:effectLst/>
                        </a:rPr>
                        <a:t>VI </a:t>
                      </a:r>
                      <a:r>
                        <a:rPr lang="ka-GE" sz="1400" u="none" strike="noStrike">
                          <a:effectLst/>
                        </a:rPr>
                        <a:t>კვ)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11,994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0997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ქ. თბილისის </a:t>
                      </a:r>
                      <a:r>
                        <a:rPr lang="en-US" sz="1400" u="none" strike="noStrike" dirty="0">
                          <a:effectLst/>
                        </a:rPr>
                        <a:t>N3 </a:t>
                      </a:r>
                      <a:r>
                        <a:rPr lang="ka-GE" sz="1400" u="none" strike="noStrike" dirty="0">
                          <a:effectLst/>
                        </a:rPr>
                        <a:t>სამკურნალო პროფილაქტიკური ცენტრი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თბილისი, ზ. ჭავჭავაძის ქ. </a:t>
                      </a:r>
                      <a:r>
                        <a:rPr lang="en-US" sz="1400" u="none" strike="noStrike">
                          <a:effectLst/>
                        </a:rPr>
                        <a:t>N7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  6,356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330958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ისანი-სამგორი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458977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ავერსის კლინიკა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ბოგდან ხმელნიცკის №153ა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10,886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037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ავერსის კლინიკა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თბილისი, ნავთლუღის ქ. №11-13 (თბილისი, ვაჟა-ფშაველას გამზირი №27ბ)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  11,585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310141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u="none" strike="noStrike" dirty="0">
                          <a:effectLst/>
                        </a:rPr>
                        <a:t>ვაკე-საბურთალო</a:t>
                      </a:r>
                      <a:endParaRPr lang="ka-G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83288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ქ. თბილისის №14 შერეული პოლიკლინიკა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დიდი დიღომი, ი. პეტრიწის ქ.</a:t>
                      </a:r>
                      <a:r>
                        <a:rPr lang="en-US" sz="1400" u="none" strike="noStrike">
                          <a:effectLst/>
                        </a:rPr>
                        <a:t>N11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10,721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24317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"ქ. თბილისის  № 14 შერეული პოლიკლინიკა"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ვაშლიჯვარი, 14–ბ კორპ. </a:t>
                      </a:r>
                      <a:r>
                        <a:rPr lang="en-US" sz="1400" u="none" strike="noStrike">
                          <a:effectLst/>
                        </a:rPr>
                        <a:t>I </a:t>
                      </a:r>
                      <a:r>
                        <a:rPr lang="ka-GE" sz="1400" u="none" strike="noStrike">
                          <a:effectLst/>
                        </a:rPr>
                        <a:t>სართული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10,709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171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35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100" dirty="0" smtClean="0"/>
              <a:t>გამონაკლისები </a:t>
            </a:r>
            <a:r>
              <a:rPr lang="ka-GE" sz="3100" dirty="0" smtClean="0"/>
              <a:t>(5)</a:t>
            </a:r>
            <a:endParaRPr lang="en-US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26200"/>
              </p:ext>
            </p:extLst>
          </p:nvPr>
        </p:nvGraphicFramePr>
        <p:xfrm>
          <a:off x="987550" y="2247900"/>
          <a:ext cx="9537191" cy="880872"/>
        </p:xfrm>
        <a:graphic>
          <a:graphicData uri="http://schemas.openxmlformats.org/drawingml/2006/table">
            <a:tbl>
              <a:tblPr/>
              <a:tblGrid>
                <a:gridCol w="6044184">
                  <a:extLst>
                    <a:ext uri="{9D8B030D-6E8A-4147-A177-3AD203B41FA5}">
                      <a16:colId xmlns:a16="http://schemas.microsoft.com/office/drawing/2014/main" val="3659779071"/>
                    </a:ext>
                  </a:extLst>
                </a:gridCol>
                <a:gridCol w="2855423">
                  <a:extLst>
                    <a:ext uri="{9D8B030D-6E8A-4147-A177-3AD203B41FA5}">
                      <a16:colId xmlns:a16="http://schemas.microsoft.com/office/drawing/2014/main" val="4287687307"/>
                    </a:ext>
                  </a:extLst>
                </a:gridCol>
                <a:gridCol w="637584">
                  <a:extLst>
                    <a:ext uri="{9D8B030D-6E8A-4147-A177-3AD203B41FA5}">
                      <a16:colId xmlns:a16="http://schemas.microsoft.com/office/drawing/2014/main" val="3935509931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გლდანი-ნაძალადევი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773460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ავადმყოფთა მომსახურე სასულიერო პირთა ორდენის (კამილიელების) ფილიალი საქართველოში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ანაპის 414,დივიზიის ქ.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7,178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1956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82512"/>
              </p:ext>
            </p:extLst>
          </p:nvPr>
        </p:nvGraphicFramePr>
        <p:xfrm>
          <a:off x="987551" y="3834384"/>
          <a:ext cx="9537191" cy="905256"/>
        </p:xfrm>
        <a:graphic>
          <a:graphicData uri="http://schemas.openxmlformats.org/drawingml/2006/table">
            <a:tbl>
              <a:tblPr/>
              <a:tblGrid>
                <a:gridCol w="6044184">
                  <a:extLst>
                    <a:ext uri="{9D8B030D-6E8A-4147-A177-3AD203B41FA5}">
                      <a16:colId xmlns:a16="http://schemas.microsoft.com/office/drawing/2014/main" val="3659779071"/>
                    </a:ext>
                  </a:extLst>
                </a:gridCol>
                <a:gridCol w="2855423">
                  <a:extLst>
                    <a:ext uri="{9D8B030D-6E8A-4147-A177-3AD203B41FA5}">
                      <a16:colId xmlns:a16="http://schemas.microsoft.com/office/drawing/2014/main" val="4287687307"/>
                    </a:ext>
                  </a:extLst>
                </a:gridCol>
                <a:gridCol w="637584">
                  <a:extLst>
                    <a:ext uri="{9D8B030D-6E8A-4147-A177-3AD203B41FA5}">
                      <a16:colId xmlns:a16="http://schemas.microsoft.com/office/drawing/2014/main" val="3935509931"/>
                    </a:ext>
                  </a:extLst>
                </a:gridCol>
              </a:tblGrid>
              <a:tr h="417576">
                <a:tc>
                  <a:txBody>
                    <a:bodyPr/>
                    <a:lstStyle/>
                    <a:p>
                      <a:pPr algn="l" fontAlgn="ctr"/>
                      <a:r>
                        <a:rPr lang="ka-G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დიდუბე-ჩუღურეთი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864671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ააიპ ბერძნული სამედიცინო ფონდი "ჰიპოკრატე"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ნინოშვილის 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67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51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700" dirty="0" smtClean="0"/>
              <a:t>გამონაკლისები </a:t>
            </a:r>
            <a:r>
              <a:rPr lang="ka-GE" sz="2700" dirty="0" smtClean="0"/>
              <a:t>(6)</a:t>
            </a:r>
            <a:br>
              <a:rPr lang="ka-GE" sz="2700" dirty="0" smtClean="0"/>
            </a:br>
            <a:r>
              <a:rPr lang="en-US" sz="2700" dirty="0">
                <a:latin typeface="Sylfaen" panose="010A0502050306030303" pitchFamily="18" charset="0"/>
              </a:rPr>
              <a:t>სამედიცინო </a:t>
            </a:r>
            <a:r>
              <a:rPr lang="en-US" sz="2700" dirty="0" err="1">
                <a:latin typeface="Sylfaen" panose="010A0502050306030303" pitchFamily="18" charset="0"/>
              </a:rPr>
              <a:t>დაწესებულებებ</a:t>
            </a:r>
            <a:r>
              <a:rPr lang="ka-GE" sz="2700" dirty="0"/>
              <a:t>ი - მიმაგრებული ბენეფიციარების რაოდენობა &gt;</a:t>
            </a:r>
            <a:r>
              <a:rPr lang="ka-GE" sz="2700" dirty="0" smtClean="0"/>
              <a:t>7,000</a:t>
            </a:r>
            <a:endParaRPr lang="en-US" sz="3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16216"/>
              </p:ext>
            </p:extLst>
          </p:nvPr>
        </p:nvGraphicFramePr>
        <p:xfrm>
          <a:off x="755904" y="1867492"/>
          <a:ext cx="10597896" cy="3901540"/>
        </p:xfrm>
        <a:graphic>
          <a:graphicData uri="http://schemas.openxmlformats.org/drawingml/2006/table">
            <a:tbl>
              <a:tblPr/>
              <a:tblGrid>
                <a:gridCol w="4666488">
                  <a:extLst>
                    <a:ext uri="{9D8B030D-6E8A-4147-A177-3AD203B41FA5}">
                      <a16:colId xmlns:a16="http://schemas.microsoft.com/office/drawing/2014/main" val="2397369560"/>
                    </a:ext>
                  </a:extLst>
                </a:gridCol>
                <a:gridCol w="4237482">
                  <a:extLst>
                    <a:ext uri="{9D8B030D-6E8A-4147-A177-3AD203B41FA5}">
                      <a16:colId xmlns:a16="http://schemas.microsoft.com/office/drawing/2014/main" val="3713022662"/>
                    </a:ext>
                  </a:extLst>
                </a:gridCol>
                <a:gridCol w="912659">
                  <a:extLst>
                    <a:ext uri="{9D8B030D-6E8A-4147-A177-3AD203B41FA5}">
                      <a16:colId xmlns:a16="http://schemas.microsoft.com/office/drawing/2014/main" val="1499670069"/>
                    </a:ext>
                  </a:extLst>
                </a:gridCol>
                <a:gridCol w="781267">
                  <a:extLst>
                    <a:ext uri="{9D8B030D-6E8A-4147-A177-3AD203B41FA5}">
                      <a16:colId xmlns:a16="http://schemas.microsoft.com/office/drawing/2014/main" val="3959122420"/>
                    </a:ext>
                  </a:extLst>
                </a:gridCol>
              </a:tblGrid>
              <a:tr h="655761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დაწესებულება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მისამართი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30.04. ძირითადი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30.04. დამატებითი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76802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გლდანი-ნაძალადევი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263374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№1 პოლიკლინიკა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ე.ბეჟანიშვილის ქ.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10,477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37331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MEDHOUSE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გლდანი, მე-3 მკრ, მ.აბაშიძის #7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10,188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904920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ბავშვთა და მოზრდილთა ჯანმრთელობის ცენტრი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ბუაჩიძის ქ.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N12.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339932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სამკურნალო-პროფილაქტიკური ცენტრი პირველი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ხუდადოვის №10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8,106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07929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4 პოლიკლინიკა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გურამიშვილის გამზ.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N9.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7,065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529491"/>
                  </a:ext>
                </a:extLst>
              </a:tr>
              <a:tr h="408041">
                <a:tc>
                  <a:txBody>
                    <a:bodyPr/>
                    <a:lstStyle/>
                    <a:p>
                      <a:pPr algn="l" fontAlgn="ctr"/>
                      <a:r>
                        <a:rPr lang="ka-G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დიდუბე-ჩუღურეთი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221361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  № 21 ბავშვთა პოლიკლინიკა 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თბილისი,დიღმის მას.მე-5 კვარტ.მე-5-ა კორპ.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7,007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27972"/>
                  </a:ext>
                </a:extLst>
              </a:tr>
              <a:tr h="403205">
                <a:tc>
                  <a:txBody>
                    <a:bodyPr/>
                    <a:lstStyle/>
                    <a:p>
                      <a:pPr algn="l" fontAlgn="ctr"/>
                      <a:r>
                        <a:rPr lang="ka-G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ვაკე-საბურთალო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248029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,,პრემიუმ მედსერვისი"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ი. ჭავჭავაძის გამზ.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N33 </a:t>
                      </a:r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10,126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346742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"ქ. თბ.მოზრდილთა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  </a:t>
                      </a:r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ვაჟა-ფშაველას გამზირი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92186"/>
                  </a:ext>
                </a:extLst>
              </a:tr>
              <a:tr h="218587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კლინიკა ნიუმედი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მარიჯანის ქ. №4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884119"/>
                  </a:ext>
                </a:extLst>
              </a:tr>
              <a:tr h="2486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ჯანმრთელობის ცენტრი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ალ. ყაზბეგის გამზირი №14ბ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7,664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39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63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700" dirty="0" smtClean="0"/>
              <a:t>გამონაკლისები </a:t>
            </a:r>
            <a:r>
              <a:rPr lang="ka-GE" sz="2700" dirty="0" smtClean="0"/>
              <a:t>(7)</a:t>
            </a:r>
            <a:br>
              <a:rPr lang="ka-GE" sz="2700" dirty="0" smtClean="0"/>
            </a:br>
            <a:r>
              <a:rPr lang="en-US" sz="2700" dirty="0">
                <a:latin typeface="Sylfaen" panose="010A0502050306030303" pitchFamily="18" charset="0"/>
              </a:rPr>
              <a:t>სამედიცინო </a:t>
            </a:r>
            <a:r>
              <a:rPr lang="en-US" sz="2700" dirty="0" err="1">
                <a:latin typeface="Sylfaen" panose="010A0502050306030303" pitchFamily="18" charset="0"/>
              </a:rPr>
              <a:t>დაწესებულებებ</a:t>
            </a:r>
            <a:r>
              <a:rPr lang="ka-GE" sz="2700" dirty="0"/>
              <a:t>ი - მიმაგრებული ბენეფიციარების რაოდენობა &gt;</a:t>
            </a:r>
            <a:r>
              <a:rPr lang="ka-GE" sz="2700" dirty="0" smtClean="0"/>
              <a:t>7,000</a:t>
            </a:r>
            <a:endParaRPr lang="en-US" sz="3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48021"/>
              </p:ext>
            </p:extLst>
          </p:nvPr>
        </p:nvGraphicFramePr>
        <p:xfrm>
          <a:off x="838200" y="1572764"/>
          <a:ext cx="10411968" cy="5147124"/>
        </p:xfrm>
        <a:graphic>
          <a:graphicData uri="http://schemas.openxmlformats.org/drawingml/2006/table">
            <a:tbl>
              <a:tblPr/>
              <a:tblGrid>
                <a:gridCol w="5280822">
                  <a:extLst>
                    <a:ext uri="{9D8B030D-6E8A-4147-A177-3AD203B41FA5}">
                      <a16:colId xmlns:a16="http://schemas.microsoft.com/office/drawing/2014/main" val="2397369560"/>
                    </a:ext>
                  </a:extLst>
                </a:gridCol>
                <a:gridCol w="3718834">
                  <a:extLst>
                    <a:ext uri="{9D8B030D-6E8A-4147-A177-3AD203B41FA5}">
                      <a16:colId xmlns:a16="http://schemas.microsoft.com/office/drawing/2014/main" val="3713022662"/>
                    </a:ext>
                  </a:extLst>
                </a:gridCol>
                <a:gridCol w="644751">
                  <a:extLst>
                    <a:ext uri="{9D8B030D-6E8A-4147-A177-3AD203B41FA5}">
                      <a16:colId xmlns:a16="http://schemas.microsoft.com/office/drawing/2014/main" val="1499670069"/>
                    </a:ext>
                  </a:extLst>
                </a:gridCol>
                <a:gridCol w="767561">
                  <a:extLst>
                    <a:ext uri="{9D8B030D-6E8A-4147-A177-3AD203B41FA5}">
                      <a16:colId xmlns:a16="http://schemas.microsoft.com/office/drawing/2014/main" val="3959122420"/>
                    </a:ext>
                  </a:extLst>
                </a:gridCol>
              </a:tblGrid>
              <a:tr h="561504"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დაწესებულება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მისამართი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30.04. ძირითადი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30.04. დამატებითი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76802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ისანი-სამგორი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31336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"სამკურნალო-სადიაგნოსტიკო ცენტრი სამგორი მედი"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კახეთის გზატკეცილი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11,526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628297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 საოჯახო მედიცინის ცენტრი ისანი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ქ.თბილისი,იუნკერთა ქ.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10,006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495268"/>
                  </a:ext>
                </a:extLst>
              </a:tr>
              <a:tr h="436725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თბილისის სამკურნალო-პროფილაქტიკური ცენტრი-ძველი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ავლაბარი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თბილისი, ფაღავას №25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8,529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000133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ctr"/>
                      <a:r>
                        <a:rPr lang="ka-G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ძველი თბილისი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094311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ბიჯი უნიმედი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ქ.თბილისი,რუსთავის გზატკეცილი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N28.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12,982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773522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"კლინიკა ვაკეში"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 თბილისი, ზაქარია ფალიაშვილის ქ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N85/24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12,591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91852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პოლიკლინიკა ვერე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ქ.თბილისი, ლ.ქიაჩელის ქ.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N18-20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12,415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489419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ს.ს."საზღვაო ჰოსპიტალი"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ბათუმი, მელიქიშვილის ქუჩა #102 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11,727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17,037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279077"/>
                  </a:ext>
                </a:extLst>
              </a:tr>
              <a:tr h="436725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ქუთაისის ბავშვთა და მოზრდილთა №4 სამკურნალო-დიაგნოსტიკური ცენტრი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ქუთაისი, მესხის ქ.№5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10,637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307275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"ქუთაისის მოზრდილთა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 </a:t>
                      </a:r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ქუთაისი,ჩხობაძის ქ. 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9,571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426218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მეზღვაურთა სამედიცინო ცენტრი-2010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ქ.ბათუმი, ტაბიძის ქ.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7,475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4,375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661217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ctr"/>
                      <a:r>
                        <a:rPr lang="ka-G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ბათუმი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771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ს.ს."საზღვაო ჰოსპიტალი"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ბათუმი, მელიქიშვილის ქუჩა #102 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11,727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17,037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37845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სს მეზღვაურთა სამედიცინო ცენტრი-2010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ქ.ბათუმი, ტაბიძის ქ.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N2</a:t>
                      </a:r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7,475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4,375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861611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ctr"/>
                      <a:r>
                        <a:rPr lang="ka-G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713478"/>
                  </a:ext>
                </a:extLst>
              </a:tr>
              <a:tr h="436725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შპს ქუთაისის ბავშვთა და მოზრდილთა №4 სამკურნალო-დიაგნოსტიკური ცენტრი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ქუთაისი, მესხის ქ.№5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10,637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2,678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623918"/>
                  </a:ext>
                </a:extLst>
              </a:tr>
              <a:tr h="218363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შ.პ.ს. "ქუთაისის მოზრდილთა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N5 </a:t>
                      </a:r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პოლიკლინიკა"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ქუთაისი,ჩხობაძის ქ. 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9,571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1,391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73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59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754</Words>
  <Application>Microsoft Office PowerPoint</Application>
  <PresentationFormat>Widescreen</PresentationFormat>
  <Paragraphs>212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Sylfaen</vt:lpstr>
      <vt:lpstr>Office Theme</vt:lpstr>
      <vt:lpstr>გამონაკლისები (2)</vt:lpstr>
      <vt:lpstr>გამონაკლისები (3)</vt:lpstr>
      <vt:lpstr>გამონაკლისები (5)</vt:lpstr>
      <vt:lpstr>გამონაკლისები (6) სამედიცინო დაწესებულებები - მიმაგრებული ბენეფიციარების რაოდენობა &gt;7,000</vt:lpstr>
      <vt:lpstr>გამონაკლისები (7) სამედიცინო დაწესებულებები - მიმაგრებული ბენეფიციარების რაოდენობა &gt;7,000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პირველადი ჯანმრთელობის დაცვის (პჯდ) რეფორმა</dc:title>
  <dc:creator>Lika Gamgebeli</dc:creator>
  <cp:lastModifiedBy>Lela Tsotsoria</cp:lastModifiedBy>
  <cp:revision>28</cp:revision>
  <dcterms:created xsi:type="dcterms:W3CDTF">2019-11-12T13:34:34Z</dcterms:created>
  <dcterms:modified xsi:type="dcterms:W3CDTF">2020-04-30T12:22:45Z</dcterms:modified>
</cp:coreProperties>
</file>