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0" r:id="rId4"/>
    <p:sldId id="263" r:id="rId5"/>
    <p:sldId id="258" r:id="rId6"/>
    <p:sldId id="257" r:id="rId7"/>
    <p:sldId id="261" r:id="rId8"/>
    <p:sldId id="264" r:id="rId9"/>
    <p:sldId id="262" r:id="rId10"/>
    <p:sldId id="268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B1584-E9D5-4E63-995E-7D5762DDF4CF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ka-GE"/>
        </a:p>
      </dgm:t>
    </dgm:pt>
    <dgm:pt modelId="{B5E98D89-CC0B-4678-91F6-49D18B458D9C}">
      <dgm:prSet phldrT="[Text]" custT="1"/>
      <dgm:spPr/>
      <dgm:t>
        <a:bodyPr/>
        <a:lstStyle/>
        <a:p>
          <a:r>
            <a:rPr lang="en-GB" sz="1400" dirty="0"/>
            <a:t>Promote advocacy, awareness and </a:t>
          </a:r>
          <a:r>
            <a:rPr lang="en-US" sz="1400" dirty="0"/>
            <a:t>education, and partnerships for HCV associated </a:t>
          </a:r>
          <a:r>
            <a:rPr lang="en-GB" sz="1400" dirty="0"/>
            <a:t>resource mobilization</a:t>
          </a:r>
          <a:endParaRPr lang="ka-GE" sz="1400" dirty="0"/>
        </a:p>
      </dgm:t>
    </dgm:pt>
    <dgm:pt modelId="{C8564A05-4026-4032-B561-9B01BF686F9B}" type="parTrans" cxnId="{446A590E-03C2-474B-A94D-74F8F44A86D8}">
      <dgm:prSet/>
      <dgm:spPr/>
      <dgm:t>
        <a:bodyPr/>
        <a:lstStyle/>
        <a:p>
          <a:endParaRPr lang="ka-GE" sz="1400"/>
        </a:p>
      </dgm:t>
    </dgm:pt>
    <dgm:pt modelId="{0CA4CA67-B774-40A4-8AF6-7224F044F156}" type="sibTrans" cxnId="{446A590E-03C2-474B-A94D-74F8F44A86D8}">
      <dgm:prSet/>
      <dgm:spPr/>
      <dgm:t>
        <a:bodyPr/>
        <a:lstStyle/>
        <a:p>
          <a:endParaRPr lang="ka-GE" sz="1400"/>
        </a:p>
      </dgm:t>
    </dgm:pt>
    <dgm:pt modelId="{67208C14-0A51-41B1-B8AE-924CD1EA6CED}">
      <dgm:prSet phldrT="[Text]" custT="1"/>
      <dgm:spPr/>
      <dgm:t>
        <a:bodyPr/>
        <a:lstStyle/>
        <a:p>
          <a:r>
            <a:rPr lang="en-GB" sz="1800" dirty="0"/>
            <a:t>Prevent HCV transmission</a:t>
          </a:r>
          <a:endParaRPr lang="ka-GE" sz="1800" dirty="0"/>
        </a:p>
      </dgm:t>
    </dgm:pt>
    <dgm:pt modelId="{F254FFBA-4E49-438B-9EC0-C5D68F78B712}" type="parTrans" cxnId="{588ED0FA-7C7E-4BC3-B14B-4675E8E7366F}">
      <dgm:prSet/>
      <dgm:spPr/>
      <dgm:t>
        <a:bodyPr/>
        <a:lstStyle/>
        <a:p>
          <a:endParaRPr lang="ka-GE" sz="1400"/>
        </a:p>
      </dgm:t>
    </dgm:pt>
    <dgm:pt modelId="{8FF53A88-B35A-43FA-AEDA-4E745A30AF3B}" type="sibTrans" cxnId="{588ED0FA-7C7E-4BC3-B14B-4675E8E7366F}">
      <dgm:prSet/>
      <dgm:spPr/>
      <dgm:t>
        <a:bodyPr/>
        <a:lstStyle/>
        <a:p>
          <a:endParaRPr lang="ka-GE" sz="1400"/>
        </a:p>
      </dgm:t>
    </dgm:pt>
    <dgm:pt modelId="{6BC3A7A1-E44E-4A7D-BBBF-D2440C7F6E79}">
      <dgm:prSet phldrT="[Text]" custT="1"/>
      <dgm:spPr/>
      <dgm:t>
        <a:bodyPr/>
        <a:lstStyle/>
        <a:p>
          <a:r>
            <a:rPr lang="en-US" sz="1800" dirty="0"/>
            <a:t>Identify </a:t>
          </a:r>
          <a:r>
            <a:rPr lang="en-US" sz="1800" dirty="0" smtClean="0"/>
            <a:t>persons infected </a:t>
          </a:r>
          <a:r>
            <a:rPr lang="en-US" sz="1800" dirty="0"/>
            <a:t>with HCV</a:t>
          </a:r>
          <a:endParaRPr lang="ka-GE" sz="1800" dirty="0"/>
        </a:p>
      </dgm:t>
    </dgm:pt>
    <dgm:pt modelId="{89BF1086-16CD-43A7-9290-EEE57CDC58B9}" type="parTrans" cxnId="{A135D141-9935-4228-B459-3C714D56034D}">
      <dgm:prSet/>
      <dgm:spPr/>
      <dgm:t>
        <a:bodyPr/>
        <a:lstStyle/>
        <a:p>
          <a:endParaRPr lang="ka-GE" sz="1400"/>
        </a:p>
      </dgm:t>
    </dgm:pt>
    <dgm:pt modelId="{9C4E64E2-E8F2-4225-B4BE-AF7751232820}" type="sibTrans" cxnId="{A135D141-9935-4228-B459-3C714D56034D}">
      <dgm:prSet/>
      <dgm:spPr/>
      <dgm:t>
        <a:bodyPr/>
        <a:lstStyle/>
        <a:p>
          <a:endParaRPr lang="ka-GE" sz="1400"/>
        </a:p>
      </dgm:t>
    </dgm:pt>
    <dgm:pt modelId="{7875AAE6-FB61-4792-A58B-1089DA3FC329}">
      <dgm:prSet custT="1"/>
      <dgm:spPr/>
      <dgm:t>
        <a:bodyPr/>
        <a:lstStyle/>
        <a:p>
          <a:r>
            <a:rPr lang="en-GB" sz="1800" dirty="0"/>
            <a:t>Improve HCV </a:t>
          </a:r>
          <a:r>
            <a:rPr lang="en-GB" sz="1800" dirty="0" smtClean="0"/>
            <a:t>laboratory diagnostics</a:t>
          </a:r>
          <a:endParaRPr lang="ka-GE" sz="1800" dirty="0"/>
        </a:p>
      </dgm:t>
    </dgm:pt>
    <dgm:pt modelId="{73035D02-0F7F-4269-BAE0-5EB8F38FD141}" type="parTrans" cxnId="{B07B38C8-3321-41B0-8503-38B947CE3B24}">
      <dgm:prSet/>
      <dgm:spPr/>
      <dgm:t>
        <a:bodyPr/>
        <a:lstStyle/>
        <a:p>
          <a:endParaRPr lang="ka-GE" sz="1400"/>
        </a:p>
      </dgm:t>
    </dgm:pt>
    <dgm:pt modelId="{AE99839E-CFBA-48C5-9148-EED4233196A3}" type="sibTrans" cxnId="{B07B38C8-3321-41B0-8503-38B947CE3B24}">
      <dgm:prSet/>
      <dgm:spPr/>
      <dgm:t>
        <a:bodyPr/>
        <a:lstStyle/>
        <a:p>
          <a:endParaRPr lang="ka-GE" sz="1400"/>
        </a:p>
      </dgm:t>
    </dgm:pt>
    <dgm:pt modelId="{8AFF682F-707D-463C-AFC7-0F431B0E6ACF}">
      <dgm:prSet custT="1"/>
      <dgm:spPr/>
      <dgm:t>
        <a:bodyPr/>
        <a:lstStyle/>
        <a:p>
          <a:r>
            <a:rPr lang="en-GB" sz="1800" dirty="0"/>
            <a:t>Improve HCV Surveillance</a:t>
          </a:r>
          <a:endParaRPr lang="ka-GE" sz="1800" dirty="0"/>
        </a:p>
      </dgm:t>
    </dgm:pt>
    <dgm:pt modelId="{61D32D1B-0959-491A-A0E6-98ADD28FDC9D}" type="parTrans" cxnId="{5CF38E4B-BE92-409F-9A03-7A1B4FC8E96B}">
      <dgm:prSet/>
      <dgm:spPr/>
      <dgm:t>
        <a:bodyPr/>
        <a:lstStyle/>
        <a:p>
          <a:endParaRPr lang="ka-GE" sz="1400"/>
        </a:p>
      </dgm:t>
    </dgm:pt>
    <dgm:pt modelId="{7968E20B-5FB8-4218-8066-CDB63B82C9B8}" type="sibTrans" cxnId="{5CF38E4B-BE92-409F-9A03-7A1B4FC8E96B}">
      <dgm:prSet/>
      <dgm:spPr/>
      <dgm:t>
        <a:bodyPr/>
        <a:lstStyle/>
        <a:p>
          <a:endParaRPr lang="ka-GE" sz="1400"/>
        </a:p>
      </dgm:t>
    </dgm:pt>
    <dgm:pt modelId="{713E7C88-D0AA-46E9-A7BD-D975F86E0C8D}">
      <dgm:prSet custT="1"/>
      <dgm:spPr/>
      <dgm:t>
        <a:bodyPr/>
        <a:lstStyle/>
        <a:p>
          <a:r>
            <a:rPr lang="en-US" sz="1800" dirty="0"/>
            <a:t>Provide HCV </a:t>
          </a:r>
          <a:r>
            <a:rPr lang="en-US" sz="1800" dirty="0" smtClean="0"/>
            <a:t>care </a:t>
          </a:r>
          <a:r>
            <a:rPr lang="en-US" sz="1800" dirty="0"/>
            <a:t>and </a:t>
          </a:r>
          <a:r>
            <a:rPr lang="en-US" sz="1800" dirty="0" smtClean="0"/>
            <a:t>treatment</a:t>
          </a:r>
          <a:endParaRPr lang="ka-GE" sz="1800" dirty="0"/>
        </a:p>
      </dgm:t>
    </dgm:pt>
    <dgm:pt modelId="{1358BB85-FA67-4D01-B237-3A21ABA00CFA}" type="parTrans" cxnId="{03CB155A-3BC0-443D-8572-236962695DF3}">
      <dgm:prSet/>
      <dgm:spPr/>
      <dgm:t>
        <a:bodyPr/>
        <a:lstStyle/>
        <a:p>
          <a:endParaRPr lang="ka-GE" sz="1400"/>
        </a:p>
      </dgm:t>
    </dgm:pt>
    <dgm:pt modelId="{735E7573-0B0B-44BA-A5FB-181255134242}" type="sibTrans" cxnId="{03CB155A-3BC0-443D-8572-236962695DF3}">
      <dgm:prSet/>
      <dgm:spPr/>
      <dgm:t>
        <a:bodyPr/>
        <a:lstStyle/>
        <a:p>
          <a:endParaRPr lang="ka-GE" sz="1400"/>
        </a:p>
      </dgm:t>
    </dgm:pt>
    <dgm:pt modelId="{345A4BFA-8B7A-4BF5-9367-CF2ED92426B9}" type="pres">
      <dgm:prSet presAssocID="{3C8B1584-E9D5-4E63-995E-7D5762DDF4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6D0235-C1EC-4B87-9D52-3AFB8D3631F0}" type="pres">
      <dgm:prSet presAssocID="{B5E98D89-CC0B-4678-91F6-49D18B458D9C}" presName="linNode" presStyleCnt="0"/>
      <dgm:spPr/>
      <dgm:t>
        <a:bodyPr/>
        <a:lstStyle/>
        <a:p>
          <a:endParaRPr lang="en-US"/>
        </a:p>
      </dgm:t>
    </dgm:pt>
    <dgm:pt modelId="{1B7753D2-64D8-46FA-B67D-38E4E21E6834}" type="pres">
      <dgm:prSet presAssocID="{B5E98D89-CC0B-4678-91F6-49D18B458D9C}" presName="parentText" presStyleLbl="node1" presStyleIdx="0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307B2-34B4-49DD-ACD7-14EB1546384B}" type="pres">
      <dgm:prSet presAssocID="{0CA4CA67-B774-40A4-8AF6-7224F044F156}" presName="sp" presStyleCnt="0"/>
      <dgm:spPr/>
      <dgm:t>
        <a:bodyPr/>
        <a:lstStyle/>
        <a:p>
          <a:endParaRPr lang="en-US"/>
        </a:p>
      </dgm:t>
    </dgm:pt>
    <dgm:pt modelId="{1BFD374D-93F9-4A52-9C27-E59E8ACFB39C}" type="pres">
      <dgm:prSet presAssocID="{67208C14-0A51-41B1-B8AE-924CD1EA6CED}" presName="linNode" presStyleCnt="0"/>
      <dgm:spPr/>
      <dgm:t>
        <a:bodyPr/>
        <a:lstStyle/>
        <a:p>
          <a:endParaRPr lang="en-US"/>
        </a:p>
      </dgm:t>
    </dgm:pt>
    <dgm:pt modelId="{8892EE52-01F2-4FD9-8DC4-1838F8B4F4EA}" type="pres">
      <dgm:prSet presAssocID="{67208C14-0A51-41B1-B8AE-924CD1EA6CED}" presName="parentText" presStyleLbl="node1" presStyleIdx="1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23D03-1ED0-4464-9EA7-158BF8DCB5B8}" type="pres">
      <dgm:prSet presAssocID="{8FF53A88-B35A-43FA-AEDA-4E745A30AF3B}" presName="sp" presStyleCnt="0"/>
      <dgm:spPr/>
      <dgm:t>
        <a:bodyPr/>
        <a:lstStyle/>
        <a:p>
          <a:endParaRPr lang="en-US"/>
        </a:p>
      </dgm:t>
    </dgm:pt>
    <dgm:pt modelId="{0EF2BEC0-7DB2-4FE1-B6D5-84B5C9BBDF15}" type="pres">
      <dgm:prSet presAssocID="{6BC3A7A1-E44E-4A7D-BBBF-D2440C7F6E79}" presName="linNode" presStyleCnt="0"/>
      <dgm:spPr/>
      <dgm:t>
        <a:bodyPr/>
        <a:lstStyle/>
        <a:p>
          <a:endParaRPr lang="en-US"/>
        </a:p>
      </dgm:t>
    </dgm:pt>
    <dgm:pt modelId="{F6DAD194-8CB7-4225-B1A0-033216129C7C}" type="pres">
      <dgm:prSet presAssocID="{6BC3A7A1-E44E-4A7D-BBBF-D2440C7F6E79}" presName="parentText" presStyleLbl="node1" presStyleIdx="2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4677B-968D-467F-A92F-791501D6ADC3}" type="pres">
      <dgm:prSet presAssocID="{9C4E64E2-E8F2-4225-B4BE-AF7751232820}" presName="sp" presStyleCnt="0"/>
      <dgm:spPr/>
      <dgm:t>
        <a:bodyPr/>
        <a:lstStyle/>
        <a:p>
          <a:endParaRPr lang="en-US"/>
        </a:p>
      </dgm:t>
    </dgm:pt>
    <dgm:pt modelId="{A3F98184-5D53-4804-B1C9-084053BD402C}" type="pres">
      <dgm:prSet presAssocID="{7875AAE6-FB61-4792-A58B-1089DA3FC329}" presName="linNode" presStyleCnt="0"/>
      <dgm:spPr/>
      <dgm:t>
        <a:bodyPr/>
        <a:lstStyle/>
        <a:p>
          <a:endParaRPr lang="en-US"/>
        </a:p>
      </dgm:t>
    </dgm:pt>
    <dgm:pt modelId="{77D043D0-4B61-4F02-B2F2-D7C7B7189ED2}" type="pres">
      <dgm:prSet presAssocID="{7875AAE6-FB61-4792-A58B-1089DA3FC329}" presName="parentText" presStyleLbl="node1" presStyleIdx="3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955FE-E085-4FDF-80F3-AEAC20D39CDA}" type="pres">
      <dgm:prSet presAssocID="{AE99839E-CFBA-48C5-9148-EED4233196A3}" presName="sp" presStyleCnt="0"/>
      <dgm:spPr/>
      <dgm:t>
        <a:bodyPr/>
        <a:lstStyle/>
        <a:p>
          <a:endParaRPr lang="en-US"/>
        </a:p>
      </dgm:t>
    </dgm:pt>
    <dgm:pt modelId="{783E77F5-E947-4983-8D2D-BF9F07EC65B8}" type="pres">
      <dgm:prSet presAssocID="{713E7C88-D0AA-46E9-A7BD-D975F86E0C8D}" presName="linNode" presStyleCnt="0"/>
      <dgm:spPr/>
      <dgm:t>
        <a:bodyPr/>
        <a:lstStyle/>
        <a:p>
          <a:endParaRPr lang="en-US"/>
        </a:p>
      </dgm:t>
    </dgm:pt>
    <dgm:pt modelId="{A27F57A2-62BC-4BEC-A551-53D71431E83D}" type="pres">
      <dgm:prSet presAssocID="{713E7C88-D0AA-46E9-A7BD-D975F86E0C8D}" presName="parentText" presStyleLbl="node1" presStyleIdx="4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CECEF-C905-4DF9-AA6E-24F42E007FB4}" type="pres">
      <dgm:prSet presAssocID="{735E7573-0B0B-44BA-A5FB-181255134242}" presName="sp" presStyleCnt="0"/>
      <dgm:spPr/>
      <dgm:t>
        <a:bodyPr/>
        <a:lstStyle/>
        <a:p>
          <a:endParaRPr lang="en-US"/>
        </a:p>
      </dgm:t>
    </dgm:pt>
    <dgm:pt modelId="{7256C1D1-A037-4E95-BECE-E27CE409CD2F}" type="pres">
      <dgm:prSet presAssocID="{8AFF682F-707D-463C-AFC7-0F431B0E6ACF}" presName="linNode" presStyleCnt="0"/>
      <dgm:spPr/>
      <dgm:t>
        <a:bodyPr/>
        <a:lstStyle/>
        <a:p>
          <a:endParaRPr lang="en-US"/>
        </a:p>
      </dgm:t>
    </dgm:pt>
    <dgm:pt modelId="{DAE32236-2964-4F68-A826-66814E08FBE6}" type="pres">
      <dgm:prSet presAssocID="{8AFF682F-707D-463C-AFC7-0F431B0E6ACF}" presName="parentText" presStyleLbl="node1" presStyleIdx="5" presStyleCnt="6" custScaleX="271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79D59B-1FDB-412E-883D-E1F8B52EA902}" type="presOf" srcId="{67208C14-0A51-41B1-B8AE-924CD1EA6CED}" destId="{8892EE52-01F2-4FD9-8DC4-1838F8B4F4EA}" srcOrd="0" destOrd="0" presId="urn:microsoft.com/office/officeart/2005/8/layout/vList5"/>
    <dgm:cxn modelId="{694E49A2-1A35-4E6D-9252-AABF21754DD1}" type="presOf" srcId="{7875AAE6-FB61-4792-A58B-1089DA3FC329}" destId="{77D043D0-4B61-4F02-B2F2-D7C7B7189ED2}" srcOrd="0" destOrd="0" presId="urn:microsoft.com/office/officeart/2005/8/layout/vList5"/>
    <dgm:cxn modelId="{446A590E-03C2-474B-A94D-74F8F44A86D8}" srcId="{3C8B1584-E9D5-4E63-995E-7D5762DDF4CF}" destId="{B5E98D89-CC0B-4678-91F6-49D18B458D9C}" srcOrd="0" destOrd="0" parTransId="{C8564A05-4026-4032-B561-9B01BF686F9B}" sibTransId="{0CA4CA67-B774-40A4-8AF6-7224F044F156}"/>
    <dgm:cxn modelId="{03CB155A-3BC0-443D-8572-236962695DF3}" srcId="{3C8B1584-E9D5-4E63-995E-7D5762DDF4CF}" destId="{713E7C88-D0AA-46E9-A7BD-D975F86E0C8D}" srcOrd="4" destOrd="0" parTransId="{1358BB85-FA67-4D01-B237-3A21ABA00CFA}" sibTransId="{735E7573-0B0B-44BA-A5FB-181255134242}"/>
    <dgm:cxn modelId="{5CF38E4B-BE92-409F-9A03-7A1B4FC8E96B}" srcId="{3C8B1584-E9D5-4E63-995E-7D5762DDF4CF}" destId="{8AFF682F-707D-463C-AFC7-0F431B0E6ACF}" srcOrd="5" destOrd="0" parTransId="{61D32D1B-0959-491A-A0E6-98ADD28FDC9D}" sibTransId="{7968E20B-5FB8-4218-8066-CDB63B82C9B8}"/>
    <dgm:cxn modelId="{491A74B8-4199-430D-9AF9-9E60D6362A59}" type="presOf" srcId="{3C8B1584-E9D5-4E63-995E-7D5762DDF4CF}" destId="{345A4BFA-8B7A-4BF5-9367-CF2ED92426B9}" srcOrd="0" destOrd="0" presId="urn:microsoft.com/office/officeart/2005/8/layout/vList5"/>
    <dgm:cxn modelId="{B81E9459-15EC-4A7E-82E8-721CD9900E74}" type="presOf" srcId="{8AFF682F-707D-463C-AFC7-0F431B0E6ACF}" destId="{DAE32236-2964-4F68-A826-66814E08FBE6}" srcOrd="0" destOrd="0" presId="urn:microsoft.com/office/officeart/2005/8/layout/vList5"/>
    <dgm:cxn modelId="{B07B38C8-3321-41B0-8503-38B947CE3B24}" srcId="{3C8B1584-E9D5-4E63-995E-7D5762DDF4CF}" destId="{7875AAE6-FB61-4792-A58B-1089DA3FC329}" srcOrd="3" destOrd="0" parTransId="{73035D02-0F7F-4269-BAE0-5EB8F38FD141}" sibTransId="{AE99839E-CFBA-48C5-9148-EED4233196A3}"/>
    <dgm:cxn modelId="{7BE1B735-11C9-47C9-A5DA-97D69926D2F8}" type="presOf" srcId="{6BC3A7A1-E44E-4A7D-BBBF-D2440C7F6E79}" destId="{F6DAD194-8CB7-4225-B1A0-033216129C7C}" srcOrd="0" destOrd="0" presId="urn:microsoft.com/office/officeart/2005/8/layout/vList5"/>
    <dgm:cxn modelId="{A135D141-9935-4228-B459-3C714D56034D}" srcId="{3C8B1584-E9D5-4E63-995E-7D5762DDF4CF}" destId="{6BC3A7A1-E44E-4A7D-BBBF-D2440C7F6E79}" srcOrd="2" destOrd="0" parTransId="{89BF1086-16CD-43A7-9290-EEE57CDC58B9}" sibTransId="{9C4E64E2-E8F2-4225-B4BE-AF7751232820}"/>
    <dgm:cxn modelId="{0F05EC88-73D6-4B16-B955-E6629229AE32}" type="presOf" srcId="{713E7C88-D0AA-46E9-A7BD-D975F86E0C8D}" destId="{A27F57A2-62BC-4BEC-A551-53D71431E83D}" srcOrd="0" destOrd="0" presId="urn:microsoft.com/office/officeart/2005/8/layout/vList5"/>
    <dgm:cxn modelId="{A545F445-9D85-4959-B9AF-D3FA2A070C10}" type="presOf" srcId="{B5E98D89-CC0B-4678-91F6-49D18B458D9C}" destId="{1B7753D2-64D8-46FA-B67D-38E4E21E6834}" srcOrd="0" destOrd="0" presId="urn:microsoft.com/office/officeart/2005/8/layout/vList5"/>
    <dgm:cxn modelId="{588ED0FA-7C7E-4BC3-B14B-4675E8E7366F}" srcId="{3C8B1584-E9D5-4E63-995E-7D5762DDF4CF}" destId="{67208C14-0A51-41B1-B8AE-924CD1EA6CED}" srcOrd="1" destOrd="0" parTransId="{F254FFBA-4E49-438B-9EC0-C5D68F78B712}" sibTransId="{8FF53A88-B35A-43FA-AEDA-4E745A30AF3B}"/>
    <dgm:cxn modelId="{70889387-A062-4060-A881-5763E6F150C1}" type="presParOf" srcId="{345A4BFA-8B7A-4BF5-9367-CF2ED92426B9}" destId="{946D0235-C1EC-4B87-9D52-3AFB8D3631F0}" srcOrd="0" destOrd="0" presId="urn:microsoft.com/office/officeart/2005/8/layout/vList5"/>
    <dgm:cxn modelId="{8C021CF2-1B8F-4595-ADEE-1389929813B5}" type="presParOf" srcId="{946D0235-C1EC-4B87-9D52-3AFB8D3631F0}" destId="{1B7753D2-64D8-46FA-B67D-38E4E21E6834}" srcOrd="0" destOrd="0" presId="urn:microsoft.com/office/officeart/2005/8/layout/vList5"/>
    <dgm:cxn modelId="{D1A73F3C-6065-4A82-B416-632BCF6FCC79}" type="presParOf" srcId="{345A4BFA-8B7A-4BF5-9367-CF2ED92426B9}" destId="{C1D307B2-34B4-49DD-ACD7-14EB1546384B}" srcOrd="1" destOrd="0" presId="urn:microsoft.com/office/officeart/2005/8/layout/vList5"/>
    <dgm:cxn modelId="{CEBA64B5-9DEE-4590-A545-B062A165E457}" type="presParOf" srcId="{345A4BFA-8B7A-4BF5-9367-CF2ED92426B9}" destId="{1BFD374D-93F9-4A52-9C27-E59E8ACFB39C}" srcOrd="2" destOrd="0" presId="urn:microsoft.com/office/officeart/2005/8/layout/vList5"/>
    <dgm:cxn modelId="{8C401400-8E6B-4ED7-8A74-21AE23CC403A}" type="presParOf" srcId="{1BFD374D-93F9-4A52-9C27-E59E8ACFB39C}" destId="{8892EE52-01F2-4FD9-8DC4-1838F8B4F4EA}" srcOrd="0" destOrd="0" presId="urn:microsoft.com/office/officeart/2005/8/layout/vList5"/>
    <dgm:cxn modelId="{8AC8BDAC-64FC-4DB4-B022-0A54EBFC1B46}" type="presParOf" srcId="{345A4BFA-8B7A-4BF5-9367-CF2ED92426B9}" destId="{97123D03-1ED0-4464-9EA7-158BF8DCB5B8}" srcOrd="3" destOrd="0" presId="urn:microsoft.com/office/officeart/2005/8/layout/vList5"/>
    <dgm:cxn modelId="{ECB20D92-4DE6-4E7F-A347-AE2AE2937F3B}" type="presParOf" srcId="{345A4BFA-8B7A-4BF5-9367-CF2ED92426B9}" destId="{0EF2BEC0-7DB2-4FE1-B6D5-84B5C9BBDF15}" srcOrd="4" destOrd="0" presId="urn:microsoft.com/office/officeart/2005/8/layout/vList5"/>
    <dgm:cxn modelId="{FE0CDB2A-A209-4BAB-B3C7-8C0A95523440}" type="presParOf" srcId="{0EF2BEC0-7DB2-4FE1-B6D5-84B5C9BBDF15}" destId="{F6DAD194-8CB7-4225-B1A0-033216129C7C}" srcOrd="0" destOrd="0" presId="urn:microsoft.com/office/officeart/2005/8/layout/vList5"/>
    <dgm:cxn modelId="{5125FE7F-4D1F-4B85-A0DF-D4F96A82BE80}" type="presParOf" srcId="{345A4BFA-8B7A-4BF5-9367-CF2ED92426B9}" destId="{9314677B-968D-467F-A92F-791501D6ADC3}" srcOrd="5" destOrd="0" presId="urn:microsoft.com/office/officeart/2005/8/layout/vList5"/>
    <dgm:cxn modelId="{C55CD39D-8182-4408-A0FE-4F47199C66C0}" type="presParOf" srcId="{345A4BFA-8B7A-4BF5-9367-CF2ED92426B9}" destId="{A3F98184-5D53-4804-B1C9-084053BD402C}" srcOrd="6" destOrd="0" presId="urn:microsoft.com/office/officeart/2005/8/layout/vList5"/>
    <dgm:cxn modelId="{CFD41031-8719-4A10-B4BD-AE67888F3198}" type="presParOf" srcId="{A3F98184-5D53-4804-B1C9-084053BD402C}" destId="{77D043D0-4B61-4F02-B2F2-D7C7B7189ED2}" srcOrd="0" destOrd="0" presId="urn:microsoft.com/office/officeart/2005/8/layout/vList5"/>
    <dgm:cxn modelId="{FE260146-5D26-4495-88C4-C6A0E53FE21D}" type="presParOf" srcId="{345A4BFA-8B7A-4BF5-9367-CF2ED92426B9}" destId="{01E955FE-E085-4FDF-80F3-AEAC20D39CDA}" srcOrd="7" destOrd="0" presId="urn:microsoft.com/office/officeart/2005/8/layout/vList5"/>
    <dgm:cxn modelId="{2C182A2E-58A3-412C-8AEF-7349D426C873}" type="presParOf" srcId="{345A4BFA-8B7A-4BF5-9367-CF2ED92426B9}" destId="{783E77F5-E947-4983-8D2D-BF9F07EC65B8}" srcOrd="8" destOrd="0" presId="urn:microsoft.com/office/officeart/2005/8/layout/vList5"/>
    <dgm:cxn modelId="{CE8752DB-D225-498F-B5EA-E17F848C72AF}" type="presParOf" srcId="{783E77F5-E947-4983-8D2D-BF9F07EC65B8}" destId="{A27F57A2-62BC-4BEC-A551-53D71431E83D}" srcOrd="0" destOrd="0" presId="urn:microsoft.com/office/officeart/2005/8/layout/vList5"/>
    <dgm:cxn modelId="{AF85A818-6399-480D-93E6-9260E95371F9}" type="presParOf" srcId="{345A4BFA-8B7A-4BF5-9367-CF2ED92426B9}" destId="{7BBCECEF-C905-4DF9-AA6E-24F42E007FB4}" srcOrd="9" destOrd="0" presId="urn:microsoft.com/office/officeart/2005/8/layout/vList5"/>
    <dgm:cxn modelId="{77B6E66A-4E05-43E3-8F50-BB2496ABF289}" type="presParOf" srcId="{345A4BFA-8B7A-4BF5-9367-CF2ED92426B9}" destId="{7256C1D1-A037-4E95-BECE-E27CE409CD2F}" srcOrd="10" destOrd="0" presId="urn:microsoft.com/office/officeart/2005/8/layout/vList5"/>
    <dgm:cxn modelId="{7D7E81D8-A2D0-4CE9-8B86-E5BA52C5F41F}" type="presParOf" srcId="{7256C1D1-A037-4E95-BECE-E27CE409CD2F}" destId="{DAE32236-2964-4F68-A826-66814E08FBE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8FADE-2BE9-4B20-A0E7-131F9111E6D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91040-028F-4828-A0D5-CC36F767DDA7}">
      <dgm:prSet phldrT="[Text]" custT="1"/>
      <dgm:spPr/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Future Plans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31F77E-D51F-4856-9F2D-78455C98CFAD}" type="parTrans" cxnId="{35B901A9-0B04-451D-A97A-2E0BEA133394}">
      <dgm:prSet/>
      <dgm:spPr/>
      <dgm:t>
        <a:bodyPr/>
        <a:lstStyle/>
        <a:p>
          <a:endParaRPr lang="en-US"/>
        </a:p>
      </dgm:t>
    </dgm:pt>
    <dgm:pt modelId="{2E7983EF-CC21-4707-9DA2-881FDB55CE00}" type="sibTrans" cxnId="{35B901A9-0B04-451D-A97A-2E0BEA133394}">
      <dgm:prSet/>
      <dgm:spPr/>
      <dgm:t>
        <a:bodyPr/>
        <a:lstStyle/>
        <a:p>
          <a:endParaRPr lang="en-US"/>
        </a:p>
      </dgm:t>
    </dgm:pt>
    <dgm:pt modelId="{64ADB0C5-D14B-4D2A-8E1E-7232E3076E5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Follow-up and  Linkage to Care 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61AB9-C2A0-447D-A7B0-64A255CF86FB}" type="parTrans" cxnId="{BC994678-C39A-4517-B1DE-8F6B45AD99C2}">
      <dgm:prSet/>
      <dgm:spPr/>
      <dgm:t>
        <a:bodyPr/>
        <a:lstStyle/>
        <a:p>
          <a:endParaRPr lang="en-US"/>
        </a:p>
      </dgm:t>
    </dgm:pt>
    <dgm:pt modelId="{69606000-0B19-44B2-BFF7-FC2347AE1BCB}" type="sibTrans" cxnId="{BC994678-C39A-4517-B1DE-8F6B45AD99C2}">
      <dgm:prSet/>
      <dgm:spPr/>
      <dgm:t>
        <a:bodyPr/>
        <a:lstStyle/>
        <a:p>
          <a:endParaRPr lang="en-US"/>
        </a:p>
      </dgm:t>
    </dgm:pt>
    <dgm:pt modelId="{A75B9523-E6F2-4F3D-9E8C-3BE892C1600C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400" dirty="0"/>
            <a:t>Strengthen the Involvement of the Primary Healthcare Sector</a:t>
          </a:r>
        </a:p>
      </dgm:t>
    </dgm:pt>
    <dgm:pt modelId="{1C5D606E-307E-463F-A727-C497DF40A74E}" type="parTrans" cxnId="{A70AFC2E-BE59-4E8E-AF22-1BCF5D47252D}">
      <dgm:prSet/>
      <dgm:spPr/>
      <dgm:t>
        <a:bodyPr/>
        <a:lstStyle/>
        <a:p>
          <a:endParaRPr lang="en-US"/>
        </a:p>
      </dgm:t>
    </dgm:pt>
    <dgm:pt modelId="{BB1DBFDD-5AD7-478E-8A28-E35057DBB9DE}" type="sibTrans" cxnId="{A70AFC2E-BE59-4E8E-AF22-1BCF5D47252D}">
      <dgm:prSet/>
      <dgm:spPr/>
      <dgm:t>
        <a:bodyPr/>
        <a:lstStyle/>
        <a:p>
          <a:endParaRPr lang="en-US"/>
        </a:p>
      </dgm:t>
    </dgm:pt>
    <dgm:pt modelId="{9AFE71B2-092E-4616-9534-58239811960D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1400" dirty="0"/>
            <a:t>Implement the  </a:t>
          </a:r>
          <a:r>
            <a:rPr lang="en-US" sz="1400" dirty="0" err="1"/>
            <a:t>Samegrelo-Zemo</a:t>
          </a:r>
          <a:r>
            <a:rPr lang="en-US" sz="1400" dirty="0"/>
            <a:t> </a:t>
          </a:r>
          <a:r>
            <a:rPr lang="en-US" sz="1400" dirty="0" err="1"/>
            <a:t>Svaneti</a:t>
          </a:r>
          <a:r>
            <a:rPr lang="en-US" sz="1400" dirty="0"/>
            <a:t> Project </a:t>
          </a:r>
          <a:r>
            <a:rPr lang="en-US" sz="1400" dirty="0" smtClean="0"/>
            <a:t>Countrywide</a:t>
          </a:r>
          <a:endParaRPr lang="en-US" sz="1400" dirty="0"/>
        </a:p>
      </dgm:t>
    </dgm:pt>
    <dgm:pt modelId="{2ED32E75-8C75-4D97-9FAB-B837DC191EE1}" type="parTrans" cxnId="{1F9A6360-7536-4607-A11E-28F97C2C0DA0}">
      <dgm:prSet/>
      <dgm:spPr/>
      <dgm:t>
        <a:bodyPr/>
        <a:lstStyle/>
        <a:p>
          <a:endParaRPr lang="en-US"/>
        </a:p>
      </dgm:t>
    </dgm:pt>
    <dgm:pt modelId="{07FEA178-B291-44BD-B2FA-CAB5F9BC3A00}" type="sibTrans" cxnId="{1F9A6360-7536-4607-A11E-28F97C2C0DA0}">
      <dgm:prSet/>
      <dgm:spPr/>
      <dgm:t>
        <a:bodyPr/>
        <a:lstStyle/>
        <a:p>
          <a:endParaRPr lang="en-US"/>
        </a:p>
      </dgm:t>
    </dgm:pt>
    <dgm:pt modelId="{85811389-751B-4E16-819C-C49EFCFDA149}">
      <dgm:prSet phldrT="[Text]"/>
      <dgm:spPr>
        <a:solidFill>
          <a:schemeClr val="accent6"/>
        </a:solidFill>
      </dgm:spPr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 Enrollment of the Harm Reduction Network </a:t>
          </a:r>
        </a:p>
      </dgm:t>
    </dgm:pt>
    <dgm:pt modelId="{26948961-313C-4D55-A16E-0DA713A08D77}" type="parTrans" cxnId="{732A13E6-76DE-4310-A0D6-2B78743A775D}">
      <dgm:prSet/>
      <dgm:spPr/>
      <dgm:t>
        <a:bodyPr/>
        <a:lstStyle/>
        <a:p>
          <a:endParaRPr lang="en-US"/>
        </a:p>
      </dgm:t>
    </dgm:pt>
    <dgm:pt modelId="{4C2C24C8-BD0F-41D0-B6BD-AB60EBEFEAE9}" type="sibTrans" cxnId="{732A13E6-76DE-4310-A0D6-2B78743A775D}">
      <dgm:prSet/>
      <dgm:spPr/>
      <dgm:t>
        <a:bodyPr/>
        <a:lstStyle/>
        <a:p>
          <a:endParaRPr lang="en-US"/>
        </a:p>
      </dgm:t>
    </dgm:pt>
    <dgm:pt modelId="{430BEAC3-D20C-4CD6-AB3D-15452F4ACFD4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Communication campaigns </a:t>
          </a:r>
          <a:r>
            <a:rPr lang="en-US" sz="11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n-US" sz="1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90BB76-67E7-442E-8317-006A8CFAF6F7}" type="parTrans" cxnId="{9A56F4DA-7EF7-4EDB-BD7F-C1F8D8661429}">
      <dgm:prSet/>
      <dgm:spPr/>
      <dgm:t>
        <a:bodyPr/>
        <a:lstStyle/>
        <a:p>
          <a:endParaRPr lang="en-US"/>
        </a:p>
      </dgm:t>
    </dgm:pt>
    <dgm:pt modelId="{45FBCFCA-D6B7-4CF6-A85C-2FCF47061C8F}" type="sibTrans" cxnId="{9A56F4DA-7EF7-4EDB-BD7F-C1F8D8661429}">
      <dgm:prSet/>
      <dgm:spPr/>
      <dgm:t>
        <a:bodyPr/>
        <a:lstStyle/>
        <a:p>
          <a:endParaRPr lang="en-US"/>
        </a:p>
      </dgm:t>
    </dgm:pt>
    <dgm:pt modelId="{2B4F5236-5E9F-4B52-9651-5AD223775D65}">
      <dgm:prSet phldrT="[Text]" custScaleX="116508" custScaleY="106896"/>
      <dgm:spPr>
        <a:solidFill>
          <a:schemeClr val="tx2"/>
        </a:solidFill>
      </dgm:spPr>
      <dgm:t>
        <a:bodyPr/>
        <a:lstStyle/>
        <a:p>
          <a:endParaRPr lang="en-US"/>
        </a:p>
      </dgm:t>
    </dgm:pt>
    <dgm:pt modelId="{F6C04432-D266-45AD-BB6A-4A22E80A34F9}" type="parTrans" cxnId="{3EE6CBAE-E16D-4C98-B07C-6F16E3008A0A}">
      <dgm:prSet/>
      <dgm:spPr/>
      <dgm:t>
        <a:bodyPr/>
        <a:lstStyle/>
        <a:p>
          <a:endParaRPr lang="en-US"/>
        </a:p>
      </dgm:t>
    </dgm:pt>
    <dgm:pt modelId="{803962C0-3780-4921-AF54-F3282FC10601}" type="sibTrans" cxnId="{3EE6CBAE-E16D-4C98-B07C-6F16E3008A0A}">
      <dgm:prSet/>
      <dgm:spPr/>
      <dgm:t>
        <a:bodyPr/>
        <a:lstStyle/>
        <a:p>
          <a:endParaRPr lang="en-US"/>
        </a:p>
      </dgm:t>
    </dgm:pt>
    <dgm:pt modelId="{4790CB5E-DD44-41E9-B330-D0FD5D4C8B09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</a:t>
          </a:r>
          <a:r>
            <a:rPr lang="en-US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Routine Screening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15AA57-DEFC-47B2-B284-AC1EA49880D2}" type="parTrans" cxnId="{76AB2FC1-63DA-4639-A5B2-65363E8C0690}">
      <dgm:prSet/>
      <dgm:spPr/>
      <dgm:t>
        <a:bodyPr/>
        <a:lstStyle/>
        <a:p>
          <a:endParaRPr lang="en-US"/>
        </a:p>
      </dgm:t>
    </dgm:pt>
    <dgm:pt modelId="{659F921D-2307-428E-B45A-71D9AEFFCC04}" type="sibTrans" cxnId="{76AB2FC1-63DA-4639-A5B2-65363E8C0690}">
      <dgm:prSet/>
      <dgm:spPr/>
      <dgm:t>
        <a:bodyPr/>
        <a:lstStyle/>
        <a:p>
          <a:endParaRPr lang="en-US"/>
        </a:p>
      </dgm:t>
    </dgm:pt>
    <dgm:pt modelId="{42539450-DDB2-431E-A2BA-210156788B3F}" type="pres">
      <dgm:prSet presAssocID="{F688FADE-2BE9-4B20-A0E7-131F9111E6D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AC2375-6C9C-4F63-8648-F21D77A27A07}" type="pres">
      <dgm:prSet presAssocID="{19E91040-028F-4828-A0D5-CC36F767DDA7}" presName="centerShape" presStyleLbl="node0" presStyleIdx="0" presStyleCnt="1"/>
      <dgm:spPr/>
      <dgm:t>
        <a:bodyPr/>
        <a:lstStyle/>
        <a:p>
          <a:endParaRPr lang="en-US"/>
        </a:p>
      </dgm:t>
    </dgm:pt>
    <dgm:pt modelId="{95CC651E-E6CB-4AF7-B0BF-B3C9FE0EF28D}" type="pres">
      <dgm:prSet presAssocID="{64ADB0C5-D14B-4D2A-8E1E-7232E3076E50}" presName="node" presStyleLbl="node1" presStyleIdx="0" presStyleCnt="6" custScaleX="115895" custScaleY="114167" custRadScaleRad="100455" custRadScaleInc="8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B7FB7-1F47-437D-BCC9-BBC6A0711CA2}" type="pres">
      <dgm:prSet presAssocID="{64ADB0C5-D14B-4D2A-8E1E-7232E3076E50}" presName="dummy" presStyleCnt="0"/>
      <dgm:spPr/>
    </dgm:pt>
    <dgm:pt modelId="{31B6BE16-F7FA-4701-98C9-8A3D4598735B}" type="pres">
      <dgm:prSet presAssocID="{69606000-0B19-44B2-BFF7-FC2347AE1BCB}" presName="sibTrans" presStyleLbl="sibTrans2D1" presStyleIdx="0" presStyleCnt="6"/>
      <dgm:spPr/>
      <dgm:t>
        <a:bodyPr/>
        <a:lstStyle/>
        <a:p>
          <a:endParaRPr lang="en-US"/>
        </a:p>
      </dgm:t>
    </dgm:pt>
    <dgm:pt modelId="{70B75FF9-864F-4A9A-ADB1-E997D494BF0F}" type="pres">
      <dgm:prSet presAssocID="{430BEAC3-D20C-4CD6-AB3D-15452F4ACFD4}" presName="node" presStyleLbl="node1" presStyleIdx="1" presStyleCnt="6" custScaleX="121215" custScaleY="116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57509-D1F5-4014-B55B-4DD3B18A96BE}" type="pres">
      <dgm:prSet presAssocID="{430BEAC3-D20C-4CD6-AB3D-15452F4ACFD4}" presName="dummy" presStyleCnt="0"/>
      <dgm:spPr/>
    </dgm:pt>
    <dgm:pt modelId="{5C630C70-46A1-444F-AF25-6898009598B9}" type="pres">
      <dgm:prSet presAssocID="{45FBCFCA-D6B7-4CF6-A85C-2FCF47061C8F}" presName="sibTrans" presStyleLbl="sibTrans2D1" presStyleIdx="1" presStyleCnt="6"/>
      <dgm:spPr/>
      <dgm:t>
        <a:bodyPr/>
        <a:lstStyle/>
        <a:p>
          <a:endParaRPr lang="en-US"/>
        </a:p>
      </dgm:t>
    </dgm:pt>
    <dgm:pt modelId="{391CA048-53E0-4262-8F01-334C5406D851}" type="pres">
      <dgm:prSet presAssocID="{4790CB5E-DD44-41E9-B330-D0FD5D4C8B09}" presName="node" presStyleLbl="node1" presStyleIdx="2" presStyleCnt="6" custScaleX="116508" custScaleY="10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6DEC1-C977-44A3-8AF7-0D9BE12DE433}" type="pres">
      <dgm:prSet presAssocID="{4790CB5E-DD44-41E9-B330-D0FD5D4C8B09}" presName="dummy" presStyleCnt="0"/>
      <dgm:spPr/>
    </dgm:pt>
    <dgm:pt modelId="{9DDCEAB4-E956-4130-B538-9512386293BF}" type="pres">
      <dgm:prSet presAssocID="{659F921D-2307-428E-B45A-71D9AEFFCC04}" presName="sibTrans" presStyleLbl="sibTrans2D1" presStyleIdx="2" presStyleCnt="6"/>
      <dgm:spPr/>
      <dgm:t>
        <a:bodyPr/>
        <a:lstStyle/>
        <a:p>
          <a:endParaRPr lang="en-US"/>
        </a:p>
      </dgm:t>
    </dgm:pt>
    <dgm:pt modelId="{05C59391-168D-4863-BE3C-20B89E7F512B}" type="pres">
      <dgm:prSet presAssocID="{A75B9523-E6F2-4F3D-9E8C-3BE892C1600C}" presName="node" presStyleLbl="node1" presStyleIdx="3" presStyleCnt="6" custScaleX="126038" custScaleY="1216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C5B64-8124-4404-88F0-548F502D759D}" type="pres">
      <dgm:prSet presAssocID="{A75B9523-E6F2-4F3D-9E8C-3BE892C1600C}" presName="dummy" presStyleCnt="0"/>
      <dgm:spPr/>
    </dgm:pt>
    <dgm:pt modelId="{32039755-8215-435C-8C51-A19D05C96043}" type="pres">
      <dgm:prSet presAssocID="{BB1DBFDD-5AD7-478E-8A28-E35057DBB9DE}" presName="sibTrans" presStyleLbl="sibTrans2D1" presStyleIdx="3" presStyleCnt="6"/>
      <dgm:spPr/>
      <dgm:t>
        <a:bodyPr/>
        <a:lstStyle/>
        <a:p>
          <a:endParaRPr lang="en-US"/>
        </a:p>
      </dgm:t>
    </dgm:pt>
    <dgm:pt modelId="{11C2AD67-9AC6-4195-9670-CC670A2C5339}" type="pres">
      <dgm:prSet presAssocID="{9AFE71B2-092E-4616-9534-58239811960D}" presName="node" presStyleLbl="node1" presStyleIdx="4" presStyleCnt="6" custScaleX="125790" custScaleY="1291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7C129D-1CB8-4884-9495-CF5DB1C1293E}" type="pres">
      <dgm:prSet presAssocID="{9AFE71B2-092E-4616-9534-58239811960D}" presName="dummy" presStyleCnt="0"/>
      <dgm:spPr/>
    </dgm:pt>
    <dgm:pt modelId="{9E12DCF7-2379-468E-AA7C-DAFA3B46EDC6}" type="pres">
      <dgm:prSet presAssocID="{07FEA178-B291-44BD-B2FA-CAB5F9BC3A00}" presName="sibTrans" presStyleLbl="sibTrans2D1" presStyleIdx="4" presStyleCnt="6"/>
      <dgm:spPr/>
      <dgm:t>
        <a:bodyPr/>
        <a:lstStyle/>
        <a:p>
          <a:endParaRPr lang="en-US"/>
        </a:p>
      </dgm:t>
    </dgm:pt>
    <dgm:pt modelId="{29ECC9DD-978B-4E02-BD17-B408D4256F03}" type="pres">
      <dgm:prSet presAssocID="{85811389-751B-4E16-819C-C49EFCFDA149}" presName="node" presStyleLbl="node1" presStyleIdx="5" presStyleCnt="6" custScaleX="116508" custScaleY="10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5E49D5-D8A0-463F-8B73-3CBFF5B6FAF1}" type="pres">
      <dgm:prSet presAssocID="{85811389-751B-4E16-819C-C49EFCFDA149}" presName="dummy" presStyleCnt="0"/>
      <dgm:spPr/>
    </dgm:pt>
    <dgm:pt modelId="{652A055A-CBFA-46C6-B7D8-C84127D37251}" type="pres">
      <dgm:prSet presAssocID="{4C2C24C8-BD0F-41D0-B6BD-AB60EBEFEAE9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BC33B94F-56BC-4E2B-9AEF-90411FDEB3DD}" type="presOf" srcId="{F688FADE-2BE9-4B20-A0E7-131F9111E6D3}" destId="{42539450-DDB2-431E-A2BA-210156788B3F}" srcOrd="0" destOrd="0" presId="urn:microsoft.com/office/officeart/2005/8/layout/radial6"/>
    <dgm:cxn modelId="{9A56F4DA-7EF7-4EDB-BD7F-C1F8D8661429}" srcId="{19E91040-028F-4828-A0D5-CC36F767DDA7}" destId="{430BEAC3-D20C-4CD6-AB3D-15452F4ACFD4}" srcOrd="1" destOrd="0" parTransId="{0390BB76-67E7-442E-8317-006A8CFAF6F7}" sibTransId="{45FBCFCA-D6B7-4CF6-A85C-2FCF47061C8F}"/>
    <dgm:cxn modelId="{FCDEE1D1-BD78-49CD-921B-799BEEF9F2BA}" type="presOf" srcId="{45FBCFCA-D6B7-4CF6-A85C-2FCF47061C8F}" destId="{5C630C70-46A1-444F-AF25-6898009598B9}" srcOrd="0" destOrd="0" presId="urn:microsoft.com/office/officeart/2005/8/layout/radial6"/>
    <dgm:cxn modelId="{1F9A6360-7536-4607-A11E-28F97C2C0DA0}" srcId="{19E91040-028F-4828-A0D5-CC36F767DDA7}" destId="{9AFE71B2-092E-4616-9534-58239811960D}" srcOrd="4" destOrd="0" parTransId="{2ED32E75-8C75-4D97-9FAB-B837DC191EE1}" sibTransId="{07FEA178-B291-44BD-B2FA-CAB5F9BC3A00}"/>
    <dgm:cxn modelId="{A70AFC2E-BE59-4E8E-AF22-1BCF5D47252D}" srcId="{19E91040-028F-4828-A0D5-CC36F767DDA7}" destId="{A75B9523-E6F2-4F3D-9E8C-3BE892C1600C}" srcOrd="3" destOrd="0" parTransId="{1C5D606E-307E-463F-A727-C497DF40A74E}" sibTransId="{BB1DBFDD-5AD7-478E-8A28-E35057DBB9DE}"/>
    <dgm:cxn modelId="{35B901A9-0B04-451D-A97A-2E0BEA133394}" srcId="{F688FADE-2BE9-4B20-A0E7-131F9111E6D3}" destId="{19E91040-028F-4828-A0D5-CC36F767DDA7}" srcOrd="0" destOrd="0" parTransId="{6431F77E-D51F-4856-9F2D-78455C98CFAD}" sibTransId="{2E7983EF-CC21-4707-9DA2-881FDB55CE00}"/>
    <dgm:cxn modelId="{76AB2FC1-63DA-4639-A5B2-65363E8C0690}" srcId="{19E91040-028F-4828-A0D5-CC36F767DDA7}" destId="{4790CB5E-DD44-41E9-B330-D0FD5D4C8B09}" srcOrd="2" destOrd="0" parTransId="{FA15AA57-DEFC-47B2-B284-AC1EA49880D2}" sibTransId="{659F921D-2307-428E-B45A-71D9AEFFCC04}"/>
    <dgm:cxn modelId="{9E738990-B5EC-4693-BF86-1E671887EB9F}" type="presOf" srcId="{69606000-0B19-44B2-BFF7-FC2347AE1BCB}" destId="{31B6BE16-F7FA-4701-98C9-8A3D4598735B}" srcOrd="0" destOrd="0" presId="urn:microsoft.com/office/officeart/2005/8/layout/radial6"/>
    <dgm:cxn modelId="{74C01122-E6EC-4BE9-BD67-4E90A31DEF79}" type="presOf" srcId="{430BEAC3-D20C-4CD6-AB3D-15452F4ACFD4}" destId="{70B75FF9-864F-4A9A-ADB1-E997D494BF0F}" srcOrd="0" destOrd="0" presId="urn:microsoft.com/office/officeart/2005/8/layout/radial6"/>
    <dgm:cxn modelId="{7801419A-3C0A-4090-B17B-11576F8E17C1}" type="presOf" srcId="{659F921D-2307-428E-B45A-71D9AEFFCC04}" destId="{9DDCEAB4-E956-4130-B538-9512386293BF}" srcOrd="0" destOrd="0" presId="urn:microsoft.com/office/officeart/2005/8/layout/radial6"/>
    <dgm:cxn modelId="{3EE6CBAE-E16D-4C98-B07C-6F16E3008A0A}" srcId="{F688FADE-2BE9-4B20-A0E7-131F9111E6D3}" destId="{2B4F5236-5E9F-4B52-9651-5AD223775D65}" srcOrd="1" destOrd="0" parTransId="{F6C04432-D266-45AD-BB6A-4A22E80A34F9}" sibTransId="{803962C0-3780-4921-AF54-F3282FC10601}"/>
    <dgm:cxn modelId="{395171FD-92F1-4F9E-98CE-B19C0894F43F}" type="presOf" srcId="{4790CB5E-DD44-41E9-B330-D0FD5D4C8B09}" destId="{391CA048-53E0-4262-8F01-334C5406D851}" srcOrd="0" destOrd="0" presId="urn:microsoft.com/office/officeart/2005/8/layout/radial6"/>
    <dgm:cxn modelId="{79878D03-D83E-4F36-AC32-F5DD319B850C}" type="presOf" srcId="{9AFE71B2-092E-4616-9534-58239811960D}" destId="{11C2AD67-9AC6-4195-9670-CC670A2C5339}" srcOrd="0" destOrd="0" presId="urn:microsoft.com/office/officeart/2005/8/layout/radial6"/>
    <dgm:cxn modelId="{EF4FD8A4-2713-48AC-B0C4-1548EFDEE2A4}" type="presOf" srcId="{85811389-751B-4E16-819C-C49EFCFDA149}" destId="{29ECC9DD-978B-4E02-BD17-B408D4256F03}" srcOrd="0" destOrd="0" presId="urn:microsoft.com/office/officeart/2005/8/layout/radial6"/>
    <dgm:cxn modelId="{F6AFC58E-ABBC-4ABF-B6DE-4EFD0A442F63}" type="presOf" srcId="{4C2C24C8-BD0F-41D0-B6BD-AB60EBEFEAE9}" destId="{652A055A-CBFA-46C6-B7D8-C84127D37251}" srcOrd="0" destOrd="0" presId="urn:microsoft.com/office/officeart/2005/8/layout/radial6"/>
    <dgm:cxn modelId="{66399768-0776-45FC-AE42-9DBF06EC7054}" type="presOf" srcId="{64ADB0C5-D14B-4D2A-8E1E-7232E3076E50}" destId="{95CC651E-E6CB-4AF7-B0BF-B3C9FE0EF28D}" srcOrd="0" destOrd="0" presId="urn:microsoft.com/office/officeart/2005/8/layout/radial6"/>
    <dgm:cxn modelId="{538AA7DB-401F-4F2A-8151-CAECF15AC6C6}" type="presOf" srcId="{07FEA178-B291-44BD-B2FA-CAB5F9BC3A00}" destId="{9E12DCF7-2379-468E-AA7C-DAFA3B46EDC6}" srcOrd="0" destOrd="0" presId="urn:microsoft.com/office/officeart/2005/8/layout/radial6"/>
    <dgm:cxn modelId="{BC994678-C39A-4517-B1DE-8F6B45AD99C2}" srcId="{19E91040-028F-4828-A0D5-CC36F767DDA7}" destId="{64ADB0C5-D14B-4D2A-8E1E-7232E3076E50}" srcOrd="0" destOrd="0" parTransId="{AB961AB9-C2A0-447D-A7B0-64A255CF86FB}" sibTransId="{69606000-0B19-44B2-BFF7-FC2347AE1BCB}"/>
    <dgm:cxn modelId="{1B7E211C-F151-4C53-BD2F-E583407EE09A}" type="presOf" srcId="{A75B9523-E6F2-4F3D-9E8C-3BE892C1600C}" destId="{05C59391-168D-4863-BE3C-20B89E7F512B}" srcOrd="0" destOrd="0" presId="urn:microsoft.com/office/officeart/2005/8/layout/radial6"/>
    <dgm:cxn modelId="{145A9404-3489-42A9-9D28-EF52E53E9084}" type="presOf" srcId="{19E91040-028F-4828-A0D5-CC36F767DDA7}" destId="{BFAC2375-6C9C-4F63-8648-F21D77A27A07}" srcOrd="0" destOrd="0" presId="urn:microsoft.com/office/officeart/2005/8/layout/radial6"/>
    <dgm:cxn modelId="{FDF1B581-59BC-46E4-B60E-10370B6C2316}" type="presOf" srcId="{BB1DBFDD-5AD7-478E-8A28-E35057DBB9DE}" destId="{32039755-8215-435C-8C51-A19D05C96043}" srcOrd="0" destOrd="0" presId="urn:microsoft.com/office/officeart/2005/8/layout/radial6"/>
    <dgm:cxn modelId="{732A13E6-76DE-4310-A0D6-2B78743A775D}" srcId="{19E91040-028F-4828-A0D5-CC36F767DDA7}" destId="{85811389-751B-4E16-819C-C49EFCFDA149}" srcOrd="5" destOrd="0" parTransId="{26948961-313C-4D55-A16E-0DA713A08D77}" sibTransId="{4C2C24C8-BD0F-41D0-B6BD-AB60EBEFEAE9}"/>
    <dgm:cxn modelId="{83522E85-9F4F-4D87-B7C1-B1B546C5C3B4}" type="presParOf" srcId="{42539450-DDB2-431E-A2BA-210156788B3F}" destId="{BFAC2375-6C9C-4F63-8648-F21D77A27A07}" srcOrd="0" destOrd="0" presId="urn:microsoft.com/office/officeart/2005/8/layout/radial6"/>
    <dgm:cxn modelId="{8A26F24C-4CF5-45ED-8C38-5B108E976FEF}" type="presParOf" srcId="{42539450-DDB2-431E-A2BA-210156788B3F}" destId="{95CC651E-E6CB-4AF7-B0BF-B3C9FE0EF28D}" srcOrd="1" destOrd="0" presId="urn:microsoft.com/office/officeart/2005/8/layout/radial6"/>
    <dgm:cxn modelId="{5E74E994-FCD2-444D-A348-6A7A3C58E65E}" type="presParOf" srcId="{42539450-DDB2-431E-A2BA-210156788B3F}" destId="{DB6B7FB7-1F47-437D-BCC9-BBC6A0711CA2}" srcOrd="2" destOrd="0" presId="urn:microsoft.com/office/officeart/2005/8/layout/radial6"/>
    <dgm:cxn modelId="{D343AAF2-1132-4CF4-8DDD-D16C069D0E57}" type="presParOf" srcId="{42539450-DDB2-431E-A2BA-210156788B3F}" destId="{31B6BE16-F7FA-4701-98C9-8A3D4598735B}" srcOrd="3" destOrd="0" presId="urn:microsoft.com/office/officeart/2005/8/layout/radial6"/>
    <dgm:cxn modelId="{FEA8F0BA-8DCC-4082-B234-97E0A7DB59B5}" type="presParOf" srcId="{42539450-DDB2-431E-A2BA-210156788B3F}" destId="{70B75FF9-864F-4A9A-ADB1-E997D494BF0F}" srcOrd="4" destOrd="0" presId="urn:microsoft.com/office/officeart/2005/8/layout/radial6"/>
    <dgm:cxn modelId="{F19C9F1F-030D-467D-86F5-FA3578511A67}" type="presParOf" srcId="{42539450-DDB2-431E-A2BA-210156788B3F}" destId="{51C57509-D1F5-4014-B55B-4DD3B18A96BE}" srcOrd="5" destOrd="0" presId="urn:microsoft.com/office/officeart/2005/8/layout/radial6"/>
    <dgm:cxn modelId="{916B1101-3D6A-443C-BE76-171477D3ADE6}" type="presParOf" srcId="{42539450-DDB2-431E-A2BA-210156788B3F}" destId="{5C630C70-46A1-444F-AF25-6898009598B9}" srcOrd="6" destOrd="0" presId="urn:microsoft.com/office/officeart/2005/8/layout/radial6"/>
    <dgm:cxn modelId="{A1A7047A-694E-4714-8844-3FA13D8196D2}" type="presParOf" srcId="{42539450-DDB2-431E-A2BA-210156788B3F}" destId="{391CA048-53E0-4262-8F01-334C5406D851}" srcOrd="7" destOrd="0" presId="urn:microsoft.com/office/officeart/2005/8/layout/radial6"/>
    <dgm:cxn modelId="{003273C2-8D04-4042-971B-9294C03D937F}" type="presParOf" srcId="{42539450-DDB2-431E-A2BA-210156788B3F}" destId="{8666DEC1-C977-44A3-8AF7-0D9BE12DE433}" srcOrd="8" destOrd="0" presId="urn:microsoft.com/office/officeart/2005/8/layout/radial6"/>
    <dgm:cxn modelId="{CECC80D8-65DF-4E5E-AC89-8C23868CA309}" type="presParOf" srcId="{42539450-DDB2-431E-A2BA-210156788B3F}" destId="{9DDCEAB4-E956-4130-B538-9512386293BF}" srcOrd="9" destOrd="0" presId="urn:microsoft.com/office/officeart/2005/8/layout/radial6"/>
    <dgm:cxn modelId="{8712DFF1-BAD5-4334-9856-7867FF404887}" type="presParOf" srcId="{42539450-DDB2-431E-A2BA-210156788B3F}" destId="{05C59391-168D-4863-BE3C-20B89E7F512B}" srcOrd="10" destOrd="0" presId="urn:microsoft.com/office/officeart/2005/8/layout/radial6"/>
    <dgm:cxn modelId="{4AAE7C8C-AF9F-4266-8EBD-EB523B6145B6}" type="presParOf" srcId="{42539450-DDB2-431E-A2BA-210156788B3F}" destId="{174C5B64-8124-4404-88F0-548F502D759D}" srcOrd="11" destOrd="0" presId="urn:microsoft.com/office/officeart/2005/8/layout/radial6"/>
    <dgm:cxn modelId="{EA6F5391-7FFB-44D6-8310-D2CDE70D3234}" type="presParOf" srcId="{42539450-DDB2-431E-A2BA-210156788B3F}" destId="{32039755-8215-435C-8C51-A19D05C96043}" srcOrd="12" destOrd="0" presId="urn:microsoft.com/office/officeart/2005/8/layout/radial6"/>
    <dgm:cxn modelId="{E8B445D8-38F9-4E10-9D66-B5DD7566DAE0}" type="presParOf" srcId="{42539450-DDB2-431E-A2BA-210156788B3F}" destId="{11C2AD67-9AC6-4195-9670-CC670A2C5339}" srcOrd="13" destOrd="0" presId="urn:microsoft.com/office/officeart/2005/8/layout/radial6"/>
    <dgm:cxn modelId="{A723BBB4-99D9-468B-8A57-87B395EAF271}" type="presParOf" srcId="{42539450-DDB2-431E-A2BA-210156788B3F}" destId="{047C129D-1CB8-4884-9495-CF5DB1C1293E}" srcOrd="14" destOrd="0" presId="urn:microsoft.com/office/officeart/2005/8/layout/radial6"/>
    <dgm:cxn modelId="{F5BC2211-7AB4-420E-9346-8B2DFE025007}" type="presParOf" srcId="{42539450-DDB2-431E-A2BA-210156788B3F}" destId="{9E12DCF7-2379-468E-AA7C-DAFA3B46EDC6}" srcOrd="15" destOrd="0" presId="urn:microsoft.com/office/officeart/2005/8/layout/radial6"/>
    <dgm:cxn modelId="{A0A9897F-11F5-4316-84BA-29A1DCE418F9}" type="presParOf" srcId="{42539450-DDB2-431E-A2BA-210156788B3F}" destId="{29ECC9DD-978B-4E02-BD17-B408D4256F03}" srcOrd="16" destOrd="0" presId="urn:microsoft.com/office/officeart/2005/8/layout/radial6"/>
    <dgm:cxn modelId="{C5CCA8DB-5A1C-4D71-BCB2-C9FDB01B1213}" type="presParOf" srcId="{42539450-DDB2-431E-A2BA-210156788B3F}" destId="{615E49D5-D8A0-463F-8B73-3CBFF5B6FAF1}" srcOrd="17" destOrd="0" presId="urn:microsoft.com/office/officeart/2005/8/layout/radial6"/>
    <dgm:cxn modelId="{05F486FE-996B-44B9-B437-B7ACE61B055F}" type="presParOf" srcId="{42539450-DDB2-431E-A2BA-210156788B3F}" destId="{652A055A-CBFA-46C6-B7D8-C84127D37251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753D2-64D8-46FA-B67D-38E4E21E6834}">
      <dsp:nvSpPr>
        <dsp:cNvPr id="0" name=""/>
        <dsp:cNvSpPr/>
      </dsp:nvSpPr>
      <dsp:spPr>
        <a:xfrm>
          <a:off x="41030" y="1116"/>
          <a:ext cx="3381246" cy="6498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Promote advocacy, awareness and </a:t>
          </a:r>
          <a:r>
            <a:rPr lang="en-US" sz="1400" kern="1200" dirty="0"/>
            <a:t>education, and partnerships for HCV associated </a:t>
          </a:r>
          <a:r>
            <a:rPr lang="en-GB" sz="1400" kern="1200" dirty="0"/>
            <a:t>resource mobilization</a:t>
          </a:r>
          <a:endParaRPr lang="ka-GE" sz="1400" kern="1200" dirty="0"/>
        </a:p>
      </dsp:txBody>
      <dsp:txXfrm>
        <a:off x="72755" y="32841"/>
        <a:ext cx="3317796" cy="586446"/>
      </dsp:txXfrm>
    </dsp:sp>
    <dsp:sp modelId="{8892EE52-01F2-4FD9-8DC4-1838F8B4F4EA}">
      <dsp:nvSpPr>
        <dsp:cNvPr id="0" name=""/>
        <dsp:cNvSpPr/>
      </dsp:nvSpPr>
      <dsp:spPr>
        <a:xfrm>
          <a:off x="41030" y="683507"/>
          <a:ext cx="3381246" cy="6498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Prevent HCV transmission</a:t>
          </a:r>
          <a:endParaRPr lang="ka-GE" sz="1800" kern="1200" dirty="0"/>
        </a:p>
      </dsp:txBody>
      <dsp:txXfrm>
        <a:off x="72755" y="715232"/>
        <a:ext cx="3317796" cy="586446"/>
      </dsp:txXfrm>
    </dsp:sp>
    <dsp:sp modelId="{F6DAD194-8CB7-4225-B1A0-033216129C7C}">
      <dsp:nvSpPr>
        <dsp:cNvPr id="0" name=""/>
        <dsp:cNvSpPr/>
      </dsp:nvSpPr>
      <dsp:spPr>
        <a:xfrm>
          <a:off x="41030" y="1365898"/>
          <a:ext cx="3381246" cy="6498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Identify </a:t>
          </a:r>
          <a:r>
            <a:rPr lang="en-US" sz="1800" kern="1200" dirty="0" smtClean="0"/>
            <a:t>persons infected </a:t>
          </a:r>
          <a:r>
            <a:rPr lang="en-US" sz="1800" kern="1200" dirty="0"/>
            <a:t>with HCV</a:t>
          </a:r>
          <a:endParaRPr lang="ka-GE" sz="1800" kern="1200" dirty="0"/>
        </a:p>
      </dsp:txBody>
      <dsp:txXfrm>
        <a:off x="72755" y="1397623"/>
        <a:ext cx="3317796" cy="586446"/>
      </dsp:txXfrm>
    </dsp:sp>
    <dsp:sp modelId="{77D043D0-4B61-4F02-B2F2-D7C7B7189ED2}">
      <dsp:nvSpPr>
        <dsp:cNvPr id="0" name=""/>
        <dsp:cNvSpPr/>
      </dsp:nvSpPr>
      <dsp:spPr>
        <a:xfrm>
          <a:off x="41030" y="2048289"/>
          <a:ext cx="3381246" cy="6498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Improve HCV </a:t>
          </a:r>
          <a:r>
            <a:rPr lang="en-GB" sz="1800" kern="1200" dirty="0" smtClean="0"/>
            <a:t>laboratory diagnostics</a:t>
          </a:r>
          <a:endParaRPr lang="ka-GE" sz="1800" kern="1200" dirty="0"/>
        </a:p>
      </dsp:txBody>
      <dsp:txXfrm>
        <a:off x="72755" y="2080014"/>
        <a:ext cx="3317796" cy="586446"/>
      </dsp:txXfrm>
    </dsp:sp>
    <dsp:sp modelId="{A27F57A2-62BC-4BEC-A551-53D71431E83D}">
      <dsp:nvSpPr>
        <dsp:cNvPr id="0" name=""/>
        <dsp:cNvSpPr/>
      </dsp:nvSpPr>
      <dsp:spPr>
        <a:xfrm>
          <a:off x="41030" y="2730680"/>
          <a:ext cx="3381246" cy="64989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Provide HCV </a:t>
          </a:r>
          <a:r>
            <a:rPr lang="en-US" sz="1800" kern="1200" dirty="0" smtClean="0"/>
            <a:t>care </a:t>
          </a:r>
          <a:r>
            <a:rPr lang="en-US" sz="1800" kern="1200" dirty="0"/>
            <a:t>and </a:t>
          </a:r>
          <a:r>
            <a:rPr lang="en-US" sz="1800" kern="1200" dirty="0" smtClean="0"/>
            <a:t>treatment</a:t>
          </a:r>
          <a:endParaRPr lang="ka-GE" sz="1800" kern="1200" dirty="0"/>
        </a:p>
      </dsp:txBody>
      <dsp:txXfrm>
        <a:off x="72755" y="2762405"/>
        <a:ext cx="3317796" cy="586446"/>
      </dsp:txXfrm>
    </dsp:sp>
    <dsp:sp modelId="{DAE32236-2964-4F68-A826-66814E08FBE6}">
      <dsp:nvSpPr>
        <dsp:cNvPr id="0" name=""/>
        <dsp:cNvSpPr/>
      </dsp:nvSpPr>
      <dsp:spPr>
        <a:xfrm>
          <a:off x="41030" y="3413071"/>
          <a:ext cx="3381246" cy="6498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/>
            <a:t>Improve HCV Surveillance</a:t>
          </a:r>
          <a:endParaRPr lang="ka-GE" sz="1800" kern="1200" dirty="0"/>
        </a:p>
      </dsp:txBody>
      <dsp:txXfrm>
        <a:off x="72755" y="3444796"/>
        <a:ext cx="3317796" cy="586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A055A-CBFA-46C6-B7D8-C84127D37251}">
      <dsp:nvSpPr>
        <dsp:cNvPr id="0" name=""/>
        <dsp:cNvSpPr/>
      </dsp:nvSpPr>
      <dsp:spPr>
        <a:xfrm>
          <a:off x="2778219" y="580614"/>
          <a:ext cx="4135417" cy="4135417"/>
        </a:xfrm>
        <a:prstGeom prst="blockArc">
          <a:avLst>
            <a:gd name="adj1" fmla="val 12599982"/>
            <a:gd name="adj2" fmla="val 16210394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2DCF7-2379-468E-AA7C-DAFA3B46EDC6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9000000"/>
            <a:gd name="adj2" fmla="val 126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39755-8215-435C-8C51-A19D05C96043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5400000"/>
            <a:gd name="adj2" fmla="val 90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CEAB4-E956-4130-B538-9512386293BF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1800000"/>
            <a:gd name="adj2" fmla="val 54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30C70-46A1-444F-AF25-6898009598B9}">
      <dsp:nvSpPr>
        <dsp:cNvPr id="0" name=""/>
        <dsp:cNvSpPr/>
      </dsp:nvSpPr>
      <dsp:spPr>
        <a:xfrm>
          <a:off x="2778214" y="580623"/>
          <a:ext cx="4135417" cy="4135417"/>
        </a:xfrm>
        <a:prstGeom prst="blockArc">
          <a:avLst>
            <a:gd name="adj1" fmla="val 19800000"/>
            <a:gd name="adj2" fmla="val 1800000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6BE16-F7FA-4701-98C9-8A3D4598735B}">
      <dsp:nvSpPr>
        <dsp:cNvPr id="0" name=""/>
        <dsp:cNvSpPr/>
      </dsp:nvSpPr>
      <dsp:spPr>
        <a:xfrm>
          <a:off x="2778209" y="580614"/>
          <a:ext cx="4135417" cy="4135417"/>
        </a:xfrm>
        <a:prstGeom prst="blockArc">
          <a:avLst>
            <a:gd name="adj1" fmla="val 16210412"/>
            <a:gd name="adj2" fmla="val 19800018"/>
            <a:gd name="adj3" fmla="val 45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AC2375-6C9C-4F63-8648-F21D77A27A07}">
      <dsp:nvSpPr>
        <dsp:cNvPr id="0" name=""/>
        <dsp:cNvSpPr/>
      </dsp:nvSpPr>
      <dsp:spPr>
        <a:xfrm>
          <a:off x="3916513" y="1718922"/>
          <a:ext cx="1858818" cy="1858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Future Plans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88731" y="1991140"/>
        <a:ext cx="1314382" cy="1314382"/>
      </dsp:txXfrm>
    </dsp:sp>
    <dsp:sp modelId="{95CC651E-E6CB-4AF7-B0BF-B3C9FE0EF28D}">
      <dsp:nvSpPr>
        <dsp:cNvPr id="0" name=""/>
        <dsp:cNvSpPr/>
      </dsp:nvSpPr>
      <dsp:spPr>
        <a:xfrm>
          <a:off x="4098041" y="-115289"/>
          <a:ext cx="1507994" cy="1485510"/>
        </a:xfrm>
        <a:prstGeom prst="ellips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Follow-up and  Linkage to Care </a:t>
          </a:r>
          <a:endParaRPr lang="en-US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18882" y="102259"/>
        <a:ext cx="1066312" cy="1050414"/>
      </dsp:txXfrm>
    </dsp:sp>
    <dsp:sp modelId="{70B75FF9-864F-4A9A-ADB1-E997D494BF0F}">
      <dsp:nvSpPr>
        <dsp:cNvPr id="0" name=""/>
        <dsp:cNvSpPr/>
      </dsp:nvSpPr>
      <dsp:spPr>
        <a:xfrm>
          <a:off x="5807436" y="880420"/>
          <a:ext cx="1577216" cy="1514955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 Communication campaigns </a:t>
          </a:r>
          <a:r>
            <a:rPr lang="en-US" sz="11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n-US" sz="1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38414" y="1102280"/>
        <a:ext cx="1115260" cy="1071235"/>
      </dsp:txXfrm>
    </dsp:sp>
    <dsp:sp modelId="{391CA048-53E0-4262-8F01-334C5406D851}">
      <dsp:nvSpPr>
        <dsp:cNvPr id="0" name=""/>
        <dsp:cNvSpPr/>
      </dsp:nvSpPr>
      <dsp:spPr>
        <a:xfrm>
          <a:off x="5838059" y="2963314"/>
          <a:ext cx="1515970" cy="139090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</a:t>
          </a:r>
          <a:r>
            <a:rPr lang="en-US" sz="13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Routine Screening</a:t>
          </a:r>
          <a:endParaRPr lang="en-US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60068" y="3167007"/>
        <a:ext cx="1071952" cy="983515"/>
      </dsp:txXfrm>
    </dsp:sp>
    <dsp:sp modelId="{05C59391-168D-4863-BE3C-20B89E7F512B}">
      <dsp:nvSpPr>
        <dsp:cNvPr id="0" name=""/>
        <dsp:cNvSpPr/>
      </dsp:nvSpPr>
      <dsp:spPr>
        <a:xfrm>
          <a:off x="4025936" y="3877688"/>
          <a:ext cx="1639972" cy="158302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Strengthen the Involvement of the Primary Healthcare Sector</a:t>
          </a:r>
        </a:p>
      </dsp:txBody>
      <dsp:txXfrm>
        <a:off x="4266104" y="4109516"/>
        <a:ext cx="1159636" cy="1119364"/>
      </dsp:txXfrm>
    </dsp:sp>
    <dsp:sp modelId="{11C2AD67-9AC6-4195-9670-CC670A2C5339}">
      <dsp:nvSpPr>
        <dsp:cNvPr id="0" name=""/>
        <dsp:cNvSpPr/>
      </dsp:nvSpPr>
      <dsp:spPr>
        <a:xfrm>
          <a:off x="2277428" y="2818721"/>
          <a:ext cx="1636745" cy="1680087"/>
        </a:xfrm>
        <a:prstGeom prst="ellipse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Implement the  </a:t>
          </a:r>
          <a:r>
            <a:rPr lang="en-US" sz="1400" kern="1200" dirty="0" err="1"/>
            <a:t>Samegrelo-Zemo</a:t>
          </a:r>
          <a:r>
            <a:rPr lang="en-US" sz="1400" kern="1200" dirty="0"/>
            <a:t> </a:t>
          </a:r>
          <a:r>
            <a:rPr lang="en-US" sz="1400" kern="1200" dirty="0" err="1"/>
            <a:t>Svaneti</a:t>
          </a:r>
          <a:r>
            <a:rPr lang="en-US" sz="1400" kern="1200" dirty="0"/>
            <a:t> Project </a:t>
          </a:r>
          <a:r>
            <a:rPr lang="en-US" sz="1400" kern="1200" dirty="0" smtClean="0"/>
            <a:t>Countrywide</a:t>
          </a:r>
          <a:endParaRPr lang="en-US" sz="1400" kern="1200" dirty="0"/>
        </a:p>
      </dsp:txBody>
      <dsp:txXfrm>
        <a:off x="2517124" y="3064764"/>
        <a:ext cx="1157353" cy="1188001"/>
      </dsp:txXfrm>
    </dsp:sp>
    <dsp:sp modelId="{29ECC9DD-978B-4E02-BD17-B408D4256F03}">
      <dsp:nvSpPr>
        <dsp:cNvPr id="0" name=""/>
        <dsp:cNvSpPr/>
      </dsp:nvSpPr>
      <dsp:spPr>
        <a:xfrm>
          <a:off x="2337816" y="942447"/>
          <a:ext cx="1515970" cy="1390901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Intensify Enrollment of the Harm Reduction Network </a:t>
          </a:r>
        </a:p>
      </dsp:txBody>
      <dsp:txXfrm>
        <a:off x="2559825" y="1146140"/>
        <a:ext cx="1071952" cy="983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5070D-6614-41A2-8B79-2C958FE9FB56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72EA2-EABE-4704-98A1-C8489DBF9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9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CBED4-FF19-44B7-8DDE-5284BACB1013}" type="slidenum">
              <a:rPr lang="ka-GE" smtClean="0"/>
              <a:t>10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92227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5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7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8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4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4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1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1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2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1BB0B-A80E-42DE-BE31-0C702D97363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C195A-D9C8-4DAA-BFBD-E1A5A5A8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893763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Key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Challenges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Strategies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Reach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HCV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Elimination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err="1"/>
              <a:t>Amiran</a:t>
            </a:r>
            <a:r>
              <a:rPr lang="en-US" sz="1800" dirty="0"/>
              <a:t> </a:t>
            </a:r>
            <a:r>
              <a:rPr lang="en-US" sz="1800" dirty="0" err="1"/>
              <a:t>Gamkrelidze</a:t>
            </a:r>
            <a:r>
              <a:rPr lang="en-US" sz="1800" dirty="0"/>
              <a:t> MD, PhD, Professor</a:t>
            </a:r>
          </a:p>
          <a:p>
            <a:r>
              <a:rPr lang="en-US" sz="1800" dirty="0"/>
              <a:t>Director General</a:t>
            </a:r>
          </a:p>
          <a:p>
            <a:r>
              <a:rPr lang="en-US" sz="1800" dirty="0"/>
              <a:t>National Center for Disease Control and </a:t>
            </a:r>
            <a:r>
              <a:rPr lang="en-US" sz="1800" dirty="0" smtClean="0"/>
              <a:t>Public Health</a:t>
            </a:r>
          </a:p>
          <a:p>
            <a:r>
              <a:rPr lang="en-US" sz="1800" dirty="0"/>
              <a:t> Vienna, Austria; 11th of April</a:t>
            </a:r>
          </a:p>
          <a:p>
            <a:endParaRPr lang="en-US" sz="1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49" y="6471274"/>
            <a:ext cx="4396918" cy="32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73159708"/>
              </p:ext>
            </p:extLst>
          </p:nvPr>
        </p:nvGraphicFramePr>
        <p:xfrm>
          <a:off x="1126839" y="609902"/>
          <a:ext cx="9662082" cy="534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0" y="6316133"/>
            <a:ext cx="12192000" cy="541867"/>
            <a:chOff x="0" y="6316133"/>
            <a:chExt cx="12192000" cy="541867"/>
          </a:xfrm>
        </p:grpSpPr>
        <p:sp>
          <p:nvSpPr>
            <p:cNvPr id="7" name="Rectangle 6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a-GE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335656" y="6412505"/>
              <a:ext cx="16283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spc="50" dirty="0" smtClean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6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8406063" y="4539916"/>
            <a:ext cx="690382" cy="16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278295" y="1007443"/>
            <a:ext cx="1611906" cy="184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78219" y="849659"/>
            <a:ext cx="2725003" cy="2862322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cs typeface="Calibri" panose="020F0502020204030204" pitchFamily="34" charset="0"/>
              </a:rPr>
              <a:t>68,010</a:t>
            </a:r>
            <a:r>
              <a:rPr lang="en-US" dirty="0" smtClean="0"/>
              <a:t> </a:t>
            </a:r>
            <a:r>
              <a:rPr lang="en-US" dirty="0"/>
              <a:t>adults were Diagnosed HCV RNA+ by Screening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14,617 HCV </a:t>
            </a:r>
            <a:r>
              <a:rPr lang="en-US" dirty="0"/>
              <a:t>RNA+ individuals have not initiated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50.2% </a:t>
            </a:r>
            <a:r>
              <a:rPr lang="en-US" dirty="0"/>
              <a:t>of cases are left to find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55349" y="3978408"/>
            <a:ext cx="2697346" cy="147732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1,35 million </a:t>
            </a:r>
            <a:r>
              <a:rPr lang="en-US" dirty="0"/>
              <a:t>adults have been screened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1,5 million </a:t>
            </a:r>
            <a:r>
              <a:rPr lang="en-US" dirty="0"/>
              <a:t>adults are left to screen</a:t>
            </a:r>
          </a:p>
        </p:txBody>
      </p:sp>
      <p:pic>
        <p:nvPicPr>
          <p:cNvPr id="16" name="Picture 4" descr="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" y="6340303"/>
            <a:ext cx="63531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9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>
          <a:xfrm>
            <a:off x="541467" y="4858752"/>
            <a:ext cx="7080250" cy="48133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</a:rPr>
              <a:t>HCV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Elimination Program 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</a:rPr>
              <a:t>Providers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</a:rPr>
              <a:t>TAG 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</a:rPr>
              <a:t>Members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1592" y="-71309"/>
            <a:ext cx="8601075" cy="11690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u="sng" dirty="0">
                <a:solidFill>
                  <a:schemeClr val="accent1"/>
                </a:solidFill>
                <a:latin typeface="+mn-lt"/>
              </a:rPr>
              <a:t>Acknowledgements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984" y="1701981"/>
            <a:ext cx="2129956" cy="11575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92" y="1898521"/>
            <a:ext cx="2482253" cy="797015"/>
          </a:xfrm>
          <a:prstGeom prst="rect">
            <a:avLst/>
          </a:prstGeom>
        </p:spPr>
      </p:pic>
      <p:pic>
        <p:nvPicPr>
          <p:cNvPr id="15" name="Picture 2" descr="https://upload.wikimedia.org/wikipedia/en/thumb/5/56/Gilead_Sciences_Logo.svg/1280px-Gilead_Sciences_Logo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730" y="1916447"/>
            <a:ext cx="2119415" cy="594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www.liver-institute.org/images/lifer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48" y="3142596"/>
            <a:ext cx="2063783" cy="1001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heartlandtrc.org/wp-content/uploads/2016/04/EHC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592" y="3142596"/>
            <a:ext cx="1877359" cy="101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hepatitis-delta.org/assets/WHA-logo-en-jpe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708" y="3307626"/>
            <a:ext cx="2904331" cy="75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www.worldhepatitisday.org/sites/default/files/campaign_materials/nohep.logo_squar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328" y="3142596"/>
            <a:ext cx="1945612" cy="137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40" y="1815057"/>
            <a:ext cx="2578567" cy="75610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803" y="5032071"/>
            <a:ext cx="3451079" cy="11992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963" y="3917196"/>
            <a:ext cx="2571750" cy="1714500"/>
          </a:xfrm>
          <a:prstGeom prst="rect">
            <a:avLst/>
          </a:prstGeom>
        </p:spPr>
      </p:pic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E80A222-27A2-499A-9E2A-14884A5A6E9E}" type="slidenum">
              <a:rPr lang="en-US" smtClean="0"/>
              <a:t>11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0" y="6316133"/>
            <a:ext cx="12192000" cy="541867"/>
            <a:chOff x="0" y="6316133"/>
            <a:chExt cx="12192000" cy="541867"/>
          </a:xfrm>
        </p:grpSpPr>
        <p:sp>
          <p:nvSpPr>
            <p:cNvPr id="25" name="Rectangle 2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a-GE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335656" y="6412505"/>
              <a:ext cx="16283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spc="50" dirty="0" smtClean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6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27" name="Picture 4" descr="Logo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" y="6340303"/>
            <a:ext cx="63531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55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4666" y="91289"/>
            <a:ext cx="10515600" cy="1325563"/>
          </a:xfrm>
        </p:spPr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HCV Elimination Program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63280" y="1307009"/>
            <a:ext cx="5282930" cy="15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b="1" dirty="0" smtClean="0">
                <a:solidFill>
                  <a:srgbClr val="C00000"/>
                </a:solidFill>
                <a:latin typeface="+mj-lt"/>
              </a:rPr>
              <a:t>Goal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en-US" sz="9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1800" b="1" dirty="0" smtClean="0">
                <a:solidFill>
                  <a:srgbClr val="003564"/>
                </a:solidFill>
                <a:latin typeface="+mj-lt"/>
              </a:rPr>
              <a:t>Elimination of HCV by ensuring prevention, diagnostics and treatment of the disease</a:t>
            </a:r>
            <a:endParaRPr lang="en-US" altLang="en-US" sz="1800" b="1" dirty="0">
              <a:solidFill>
                <a:srgbClr val="003564"/>
              </a:solidFill>
              <a:latin typeface="+mj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91306" y="2759360"/>
            <a:ext cx="4826879" cy="43674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b="1" dirty="0" smtClean="0">
                <a:solidFill>
                  <a:srgbClr val="C00000"/>
                </a:solidFill>
              </a:rPr>
              <a:t>Targets</a:t>
            </a:r>
            <a:endParaRPr lang="en-US" altLang="en-US" b="1" dirty="0">
              <a:solidFill>
                <a:srgbClr val="C00000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29926" y="3329129"/>
            <a:ext cx="3777557" cy="70455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+mj-lt"/>
              </a:rPr>
              <a:t>90-95-95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90798" y="4035126"/>
            <a:ext cx="6227896" cy="216982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>
              <a:spcBef>
                <a:spcPts val="675"/>
              </a:spcBef>
              <a:spcAft>
                <a:spcPts val="675"/>
              </a:spcAft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+mj-lt"/>
              </a:rPr>
              <a:t>By 2020</a:t>
            </a: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90% 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of people living with HCV are diagnosed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nl-NL" sz="2000" b="1" dirty="0" smtClean="0">
                <a:solidFill>
                  <a:srgbClr val="FF0000"/>
                </a:solidFill>
                <a:latin typeface="+mj-lt"/>
              </a:rPr>
              <a:t>n=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135,000)</a:t>
            </a:r>
            <a:endParaRPr lang="en-US" sz="2000" b="1" dirty="0" smtClean="0">
              <a:solidFill>
                <a:srgbClr val="005594"/>
              </a:solidFill>
              <a:latin typeface="+mj-lt"/>
            </a:endParaRP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95%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of those diagnosed are treated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(n=128,250)</a:t>
            </a:r>
          </a:p>
          <a:p>
            <a:pPr marL="417017" algn="ctr">
              <a:spcBef>
                <a:spcPts val="675"/>
              </a:spcBef>
              <a:spcAft>
                <a:spcPts val="675"/>
              </a:spcAft>
              <a:buClr>
                <a:schemeClr val="accent5">
                  <a:lumMod val="25000"/>
                </a:schemeClr>
              </a:buClr>
              <a:buSzPct val="135000"/>
              <a:buFont typeface="Wingdings" panose="05000000000000000000" pitchFamily="2" charset="2"/>
              <a:buChar char="ü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95%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of those treated are cured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(n=122,000)</a:t>
            </a:r>
            <a:endParaRPr lang="en-US" sz="2000" b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0592420"/>
              </p:ext>
            </p:extLst>
          </p:nvPr>
        </p:nvGraphicFramePr>
        <p:xfrm>
          <a:off x="7313549" y="2051047"/>
          <a:ext cx="3463308" cy="4064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Picture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431" y="365125"/>
            <a:ext cx="1043891" cy="15663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893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877" y="111907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Advocacy, Awareness, Education, and Partnerships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463648" y="1474519"/>
            <a:ext cx="2053773" cy="195730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awareness and misconceptions about HVC program</a:t>
            </a:r>
          </a:p>
        </p:txBody>
      </p:sp>
      <p:sp>
        <p:nvSpPr>
          <p:cNvPr id="11" name="Oval 10"/>
          <p:cNvSpPr/>
          <p:nvPr/>
        </p:nvSpPr>
        <p:spPr>
          <a:xfrm>
            <a:off x="463648" y="3944535"/>
            <a:ext cx="2053773" cy="195730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evidence-based communication strategies to address local population HCV screening and linkage to care barrier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17421" y="2307102"/>
            <a:ext cx="288387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7421" y="4923186"/>
            <a:ext cx="28838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05153" y="1728505"/>
            <a:ext cx="5889324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Qualitative and quantitative surveys to inform communication strategy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Expand current public awareness campaigns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5153" y="4468540"/>
            <a:ext cx="6121180" cy="923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based communication interventions in partnership with Cures Patients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Communication training for major </a:t>
            </a:r>
            <a:r>
              <a:rPr lang="en-US" dirty="0" smtClean="0"/>
              <a:t>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4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934" y="-252942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Blood safety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9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421432" y="662395"/>
            <a:ext cx="1746036" cy="173747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Ratio of non paid to paid/replacement blood donations of 30:70 can not guarantee desired level of safety of the blood components</a:t>
            </a:r>
          </a:p>
        </p:txBody>
      </p:sp>
      <p:sp>
        <p:nvSpPr>
          <p:cNvPr id="11" name="Oval 10"/>
          <p:cNvSpPr/>
          <p:nvPr/>
        </p:nvSpPr>
        <p:spPr>
          <a:xfrm>
            <a:off x="362165" y="2581708"/>
            <a:ext cx="1746036" cy="173747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More than 50% of HCV antibody positive blood donors are lost from confirmation to treatment phase</a:t>
            </a:r>
          </a:p>
        </p:txBody>
      </p:sp>
      <p:sp>
        <p:nvSpPr>
          <p:cNvPr id="12" name="Oval 11"/>
          <p:cNvSpPr/>
          <p:nvPr/>
        </p:nvSpPr>
        <p:spPr>
          <a:xfrm>
            <a:off x="362165" y="4495238"/>
            <a:ext cx="1746036" cy="17374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Quality control systems and post-transfusion surveillance are weak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167468" y="1521401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108201" y="3474666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108201" y="5393979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679704" y="723413"/>
            <a:ext cx="6637155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Fundamental reform of the current blood safety system according to the recommendations of international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Develop </a:t>
            </a:r>
            <a:r>
              <a:rPr lang="en-US" sz="1400" b="1" dirty="0"/>
              <a:t>effective strategy for phased transition to all-voluntary donor pool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Encourage and enhance </a:t>
            </a:r>
            <a:r>
              <a:rPr lang="en-US" sz="1400" b="1" dirty="0"/>
              <a:t>informational, educational activities  for popularization of  voluntary unpaid donations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effective targets with incentives for blood banks that meet targets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79705" y="3324952"/>
            <a:ext cx="6637155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follow-up and traceability mechanisms for HCV positive blood donors to involve them in the treatment schemes</a:t>
            </a:r>
          </a:p>
          <a:p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733576" y="4826491"/>
            <a:ext cx="6637155" cy="116955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standardization of  procedures for all blood banks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Mandate proficiency testing to identify and follow up poor performing 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Implement comprehensive external quality assessments at least every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Establish a “look-back” surveillance system with the capacity to investigate suspected window-phase or occult infections among blood </a:t>
            </a:r>
            <a:r>
              <a:rPr lang="en-US" sz="1400" b="1" dirty="0" smtClean="0"/>
              <a:t>donors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420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031" y="28096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Infection </a:t>
            </a:r>
            <a:r>
              <a:rPr lang="en-US" b="1" u="sng" dirty="0">
                <a:solidFill>
                  <a:schemeClr val="accent1"/>
                </a:solidFill>
              </a:rPr>
              <a:t>Control</a:t>
            </a:r>
            <a:r>
              <a:rPr lang="ka-GE" b="1" u="sng" dirty="0" smtClean="0">
                <a:solidFill>
                  <a:schemeClr val="accent1"/>
                </a:solidFill>
              </a:rPr>
              <a:t> 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904031" y="801384"/>
            <a:ext cx="1782898" cy="17502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Professional medical associations </a:t>
            </a:r>
            <a:r>
              <a:rPr lang="ka-GE" sz="1050" b="1" dirty="0"/>
              <a:t>are less involved in </a:t>
            </a:r>
            <a:r>
              <a:rPr lang="en-US" sz="1050" b="1" dirty="0"/>
              <a:t>infection prevention and control </a:t>
            </a:r>
            <a:r>
              <a:rPr lang="ka-GE" sz="1050" b="1" dirty="0"/>
              <a:t>issues to educate medical personel</a:t>
            </a:r>
            <a:endParaRPr lang="en-US" sz="1050" b="1" dirty="0"/>
          </a:p>
        </p:txBody>
      </p:sp>
      <p:sp>
        <p:nvSpPr>
          <p:cNvPr id="15" name="Oval 14"/>
          <p:cNvSpPr/>
          <p:nvPr/>
        </p:nvSpPr>
        <p:spPr>
          <a:xfrm>
            <a:off x="904031" y="2654210"/>
            <a:ext cx="1782898" cy="173896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M</a:t>
            </a:r>
            <a:r>
              <a:rPr lang="en-US" sz="1050" b="1" dirty="0" smtClean="0"/>
              <a:t>anagement </a:t>
            </a:r>
            <a:r>
              <a:rPr lang="en-US" sz="1050" b="1" dirty="0"/>
              <a:t>of health care </a:t>
            </a:r>
            <a:r>
              <a:rPr lang="en-US" sz="1050" b="1" dirty="0" smtClean="0"/>
              <a:t>facilities </a:t>
            </a:r>
            <a:r>
              <a:rPr lang="en-US" sz="1050" b="1" dirty="0"/>
              <a:t>pay </a:t>
            </a:r>
            <a:r>
              <a:rPr lang="en-US" sz="1050" b="1" dirty="0" smtClean="0"/>
              <a:t>little attention </a:t>
            </a:r>
            <a:r>
              <a:rPr lang="en-US" sz="1050" b="1" dirty="0"/>
              <a:t>to the  infection prevention and control </a:t>
            </a:r>
            <a:r>
              <a:rPr lang="en-US" sz="1050" b="1" dirty="0" smtClean="0"/>
              <a:t>practices</a:t>
            </a:r>
            <a:endParaRPr lang="en-US" sz="1050" b="1" dirty="0"/>
          </a:p>
        </p:txBody>
      </p:sp>
      <p:sp>
        <p:nvSpPr>
          <p:cNvPr id="16" name="Oval 15"/>
          <p:cNvSpPr/>
          <p:nvPr/>
        </p:nvSpPr>
        <p:spPr>
          <a:xfrm>
            <a:off x="904031" y="4495741"/>
            <a:ext cx="1782898" cy="175026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 There </a:t>
            </a:r>
            <a:r>
              <a:rPr lang="en-US" sz="1050" b="1" dirty="0"/>
              <a:t>is no data (research was not conducted) in the healthcare settings (dialysis, endoscopy, dentist, others) about risk of transmission of </a:t>
            </a:r>
            <a:r>
              <a:rPr lang="en-US" sz="1050" b="1" dirty="0" smtClean="0"/>
              <a:t>HCV</a:t>
            </a:r>
            <a:endParaRPr lang="en-US" sz="1050" b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792176" y="1729026"/>
            <a:ext cx="2262903" cy="292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764563" y="3551036"/>
            <a:ext cx="2278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747311" y="5403863"/>
            <a:ext cx="2278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48776" y="1287128"/>
            <a:ext cx="5992836" cy="10772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Further strengthening of infection control in health and non-health facilities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Infection </a:t>
            </a:r>
            <a:r>
              <a:rPr lang="en-US" sz="1600" b="1" dirty="0"/>
              <a:t>prevention and control training needs to be expanded and should include the professional medical </a:t>
            </a:r>
            <a:r>
              <a:rPr lang="en-US" sz="1600" b="1" dirty="0" smtClean="0"/>
              <a:t>associations</a:t>
            </a:r>
            <a:endParaRPr lang="en-US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148776" y="2926081"/>
            <a:ext cx="5824024" cy="15696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Professional </a:t>
            </a:r>
            <a:r>
              <a:rPr lang="en-US" sz="1600" b="1" dirty="0"/>
              <a:t>medical associations should </a:t>
            </a:r>
            <a:r>
              <a:rPr lang="en-US" sz="1600" b="1" dirty="0" smtClean="0"/>
              <a:t>develop curriculum </a:t>
            </a:r>
            <a:r>
              <a:rPr lang="en-US" sz="1600" b="1" dirty="0"/>
              <a:t>of infection prevention and control and train their </a:t>
            </a:r>
            <a:r>
              <a:rPr lang="en-US" sz="1600" b="1" dirty="0" smtClean="0"/>
              <a:t>association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Universal </a:t>
            </a:r>
            <a:r>
              <a:rPr lang="en-US" sz="1600" b="1" dirty="0"/>
              <a:t>Health Care (UHC) program can be leveraged to increase IPC practices in health facilities that wish to be included in the program by meeting quality </a:t>
            </a:r>
            <a:r>
              <a:rPr lang="en-US" sz="1600" b="1" dirty="0" smtClean="0"/>
              <a:t>criteria</a:t>
            </a:r>
            <a:endParaRPr lang="en-US" sz="1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48776" y="5106572"/>
            <a:ext cx="5824024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Studies in select healthcare settings (dialysis, endoscopy, dentist, others) to assess risk of transmission of </a:t>
            </a:r>
            <a:r>
              <a:rPr lang="en-US" sz="1600" b="1" dirty="0" smtClean="0"/>
              <a:t>HCV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9439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Identify Persons Infected with HCV and Link to Care</a:t>
            </a:r>
            <a:r>
              <a:rPr lang="ka-GE" b="1" u="sng" dirty="0" smtClean="0">
                <a:solidFill>
                  <a:schemeClr val="accent1"/>
                </a:solidFill>
              </a:rPr>
              <a:t> </a:t>
            </a:r>
            <a:r>
              <a:rPr lang="en-US" b="1" u="sng" dirty="0" smtClean="0">
                <a:solidFill>
                  <a:schemeClr val="accent1"/>
                </a:solidFill>
              </a:rPr>
              <a:t>HCV</a:t>
            </a:r>
            <a:br>
              <a:rPr lang="en-US" b="1" u="sng" dirty="0" smtClean="0">
                <a:solidFill>
                  <a:schemeClr val="accent1"/>
                </a:solidFill>
              </a:rPr>
            </a:b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904031" y="1572993"/>
            <a:ext cx="2053773" cy="195730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Screening the entire adult population by the year 2020</a:t>
            </a:r>
          </a:p>
        </p:txBody>
      </p:sp>
      <p:sp>
        <p:nvSpPr>
          <p:cNvPr id="10" name="Oval 9"/>
          <p:cNvSpPr/>
          <p:nvPr/>
        </p:nvSpPr>
        <p:spPr>
          <a:xfrm>
            <a:off x="838200" y="4229403"/>
            <a:ext cx="2053773" cy="195730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</a:t>
            </a:r>
            <a:r>
              <a:rPr lang="en-US" sz="1050" b="1" dirty="0" smtClean="0"/>
              <a:t>inking </a:t>
            </a:r>
            <a:r>
              <a:rPr lang="en-US" sz="1050" b="1" dirty="0"/>
              <a:t>those who were found positive by screening and those found positive by confirmatory testing to further diagnostic tests and treatment</a:t>
            </a:r>
            <a:r>
              <a:rPr lang="ka-GE" sz="1050" b="1" dirty="0"/>
              <a:t/>
            </a:r>
            <a:br>
              <a:rPr lang="ka-GE" sz="1050" b="1" dirty="0"/>
            </a:br>
            <a:endParaRPr lang="en-US" sz="105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026812" y="2541915"/>
            <a:ext cx="2261310" cy="9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029989" y="5181510"/>
            <a:ext cx="2092499" cy="14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88122" y="1690688"/>
            <a:ext cx="6457133" cy="2092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Expand the </a:t>
            </a:r>
            <a:r>
              <a:rPr lang="en-US" sz="1400" b="1" dirty="0" err="1"/>
              <a:t>Samegrelo-Zemo</a:t>
            </a:r>
            <a:r>
              <a:rPr lang="en-US" sz="1400" b="1" dirty="0"/>
              <a:t> </a:t>
            </a:r>
            <a:r>
              <a:rPr lang="en-US" sz="1400" b="1" dirty="0" err="1"/>
              <a:t>Svaneti</a:t>
            </a:r>
            <a:r>
              <a:rPr lang="en-US" sz="1400" b="1" dirty="0"/>
              <a:t> model of integrated screening in the primary healthcare sector on the country level and </a:t>
            </a:r>
            <a:r>
              <a:rPr lang="en-US" sz="1400" b="1" dirty="0" smtClean="0"/>
              <a:t>maintain </a:t>
            </a:r>
            <a:r>
              <a:rPr lang="en-US" sz="1400" b="1" dirty="0"/>
              <a:t>the existing screening models (screening pregnant women, blood donors, hospitalized patients, </a:t>
            </a:r>
            <a:r>
              <a:rPr lang="en-US" sz="1400" b="1" dirty="0" smtClean="0"/>
              <a:t>public service </a:t>
            </a:r>
            <a:r>
              <a:rPr lang="en-US" sz="1400" b="1" dirty="0"/>
              <a:t>halls)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Define responsibilities </a:t>
            </a:r>
            <a:r>
              <a:rPr lang="en-US" sz="1400" b="1" dirty="0"/>
              <a:t>for the </a:t>
            </a:r>
            <a:r>
              <a:rPr lang="en-US" sz="1400" b="1" dirty="0" smtClean="0"/>
              <a:t>primary healthcare doctors and village </a:t>
            </a:r>
            <a:r>
              <a:rPr lang="en-US" sz="1400" b="1" dirty="0"/>
              <a:t>doctors </a:t>
            </a:r>
            <a:r>
              <a:rPr lang="en-US" sz="1400" b="1" dirty="0" smtClean="0"/>
              <a:t>and </a:t>
            </a:r>
            <a:r>
              <a:rPr lang="en-US" sz="1400" b="1" dirty="0"/>
              <a:t>universal healthcare program’s service providers to </a:t>
            </a:r>
            <a:r>
              <a:rPr lang="en-US" sz="1400" b="1" dirty="0" smtClean="0"/>
              <a:t>screen adults registered </a:t>
            </a:r>
            <a:r>
              <a:rPr lang="en-US" sz="1400" b="1" dirty="0"/>
              <a:t>within the primary healthcare </a:t>
            </a:r>
            <a:r>
              <a:rPr lang="en-US" sz="1400" b="1" dirty="0" smtClean="0"/>
              <a:t>sector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88122" y="4641076"/>
            <a:ext cx="6352185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Involve the primary healthcare system and public healthcare providers in tracking </a:t>
            </a:r>
            <a:r>
              <a:rPr lang="en-US" sz="1400" b="1" dirty="0" smtClean="0"/>
              <a:t>those </a:t>
            </a:r>
            <a:r>
              <a:rPr lang="en-US" sz="1400" b="1" dirty="0"/>
              <a:t>individuals who were lost to follow up after confirmatory testing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Screening high risk groups and ensuring their confirmation testing and treatment initiation as a part of micro elimination efforts in these groups (dialysis patients, </a:t>
            </a:r>
            <a:r>
              <a:rPr lang="en-US" sz="1400" b="1" dirty="0" smtClean="0"/>
              <a:t>hemophiliacs, </a:t>
            </a:r>
            <a:r>
              <a:rPr lang="en-US" sz="1400" b="1" dirty="0"/>
              <a:t>HIV positive individuals, TB patients, OST beneficiaries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28860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-220457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HCV Laboratory Diagnostics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33555" y="959967"/>
            <a:ext cx="1410578" cy="122246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Ensure rapid tests are high quality, consistent with WHO Testing Guidelines</a:t>
            </a:r>
          </a:p>
        </p:txBody>
      </p:sp>
      <p:sp>
        <p:nvSpPr>
          <p:cNvPr id="13" name="Oval 12"/>
          <p:cNvSpPr/>
          <p:nvPr/>
        </p:nvSpPr>
        <p:spPr>
          <a:xfrm>
            <a:off x="333555" y="2359531"/>
            <a:ext cx="1410578" cy="122246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050" b="1" dirty="0">
                <a:latin typeface="Sylfaen" pitchFamily="18" charset="0"/>
              </a:rPr>
              <a:t>Use of existing </a:t>
            </a:r>
            <a:r>
              <a:rPr lang="en-US" sz="1050" b="1" dirty="0" err="1">
                <a:latin typeface="Sylfaen" pitchFamily="18" charset="0"/>
              </a:rPr>
              <a:t>GenXpert</a:t>
            </a:r>
            <a:r>
              <a:rPr lang="en-US" sz="1050" b="1" dirty="0">
                <a:latin typeface="Sylfaen" pitchFamily="18" charset="0"/>
              </a:rPr>
              <a:t> platforms throughout the country</a:t>
            </a:r>
            <a:endParaRPr lang="en-US" sz="1050" b="1" dirty="0"/>
          </a:p>
          <a:p>
            <a:pPr algn="ctr"/>
            <a:endParaRPr lang="en-US" sz="1050" b="1" dirty="0"/>
          </a:p>
        </p:txBody>
      </p:sp>
      <p:sp>
        <p:nvSpPr>
          <p:cNvPr id="14" name="Oval 13"/>
          <p:cNvSpPr/>
          <p:nvPr/>
        </p:nvSpPr>
        <p:spPr>
          <a:xfrm>
            <a:off x="333555" y="3768797"/>
            <a:ext cx="1410578" cy="122246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Revise</a:t>
            </a:r>
            <a:endParaRPr lang="en-US" sz="105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050" b="1" dirty="0" smtClean="0"/>
              <a:t> </a:t>
            </a:r>
            <a:r>
              <a:rPr lang="en-US" sz="1050" b="1" dirty="0"/>
              <a:t>PCR testing following HCV Core Ag negative tests PCR</a:t>
            </a:r>
          </a:p>
          <a:p>
            <a:pPr algn="ctr"/>
            <a:endParaRPr lang="en-US" sz="1050" b="1" dirty="0"/>
          </a:p>
        </p:txBody>
      </p:sp>
      <p:sp>
        <p:nvSpPr>
          <p:cNvPr id="15" name="Oval 14"/>
          <p:cNvSpPr/>
          <p:nvPr/>
        </p:nvSpPr>
        <p:spPr>
          <a:xfrm>
            <a:off x="333555" y="5091674"/>
            <a:ext cx="1410578" cy="122246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Proficiency testing at all levels as well as a mechanism for corrective action of non-conforming testing sites </a:t>
            </a:r>
          </a:p>
        </p:txBody>
      </p:sp>
      <p:cxnSp>
        <p:nvCxnSpPr>
          <p:cNvPr id="16" name="Straight Arrow Connector 15"/>
          <p:cNvCxnSpPr>
            <a:stCxn id="9" idx="6"/>
          </p:cNvCxnSpPr>
          <p:nvPr/>
        </p:nvCxnSpPr>
        <p:spPr>
          <a:xfrm flipV="1">
            <a:off x="1744133" y="1571197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744133" y="3007465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744133" y="4398562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744133" y="5789658"/>
            <a:ext cx="29972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68332" y="1146517"/>
            <a:ext cx="5297989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Conduct assessment of HCV tests to ensure only high quality tests being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standardized protocol for validation and verification of  HCV Rapid diagnostic </a:t>
            </a:r>
            <a:r>
              <a:rPr lang="en-US" sz="1400" b="1" dirty="0" smtClean="0"/>
              <a:t>tests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868334" y="2627885"/>
            <a:ext cx="5297989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the plan of using existing </a:t>
            </a:r>
            <a:r>
              <a:rPr lang="en-US" sz="1400" b="1" dirty="0" err="1"/>
              <a:t>GenXpert</a:t>
            </a:r>
            <a:r>
              <a:rPr lang="en-US" sz="1400" b="1" dirty="0"/>
              <a:t> platforms in the HCV elimination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Develop the new EQA schemes  for </a:t>
            </a:r>
            <a:r>
              <a:rPr lang="en-US" sz="1400" b="1" dirty="0" err="1"/>
              <a:t>Genexpert</a:t>
            </a:r>
            <a:r>
              <a:rPr lang="en-US" sz="1400" b="1" dirty="0"/>
              <a:t> platforms as part of the National EQA </a:t>
            </a:r>
            <a:r>
              <a:rPr lang="en-US" sz="1400" b="1" dirty="0" smtClean="0"/>
              <a:t>program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868331" y="4094654"/>
            <a:ext cx="5297989" cy="7386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Review of the performance of HCV core Ag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Present the data to the scientific committee to simplify the </a:t>
            </a:r>
            <a:r>
              <a:rPr lang="en-US" sz="1400" b="1" dirty="0" err="1"/>
              <a:t>HCVcore</a:t>
            </a:r>
            <a:r>
              <a:rPr lang="en-US" sz="1400" b="1" dirty="0"/>
              <a:t> Ag testing </a:t>
            </a:r>
            <a:r>
              <a:rPr lang="en-US" sz="1400" b="1" dirty="0" smtClean="0"/>
              <a:t>algorithm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868332" y="5345980"/>
            <a:ext cx="5297989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Mandate proficiency testing to identify weaknesses and prepare recommendations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Implement comprehensive external quality assessments at least once a years</a:t>
            </a:r>
          </a:p>
        </p:txBody>
      </p:sp>
    </p:spTree>
    <p:extLst>
      <p:ext uri="{BB962C8B-B14F-4D97-AF65-F5344CB8AC3E}">
        <p14:creationId xmlns:p14="http://schemas.microsoft.com/office/powerpoint/2010/main" val="250878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3235"/>
            <a:ext cx="1051560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chemeClr val="accent1"/>
                </a:solidFill>
              </a:rPr>
              <a:t>HCV Care and Treatment</a:t>
            </a:r>
            <a:r>
              <a:rPr lang="ka-GE" b="1" u="sng" dirty="0">
                <a:solidFill>
                  <a:schemeClr val="accent1"/>
                </a:solidFill>
              </a:rPr>
              <a:t> </a:t>
            </a:r>
            <a:endParaRPr lang="en-US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599233" y="445739"/>
            <a:ext cx="1381967" cy="132581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Declined enrollment in treatment </a:t>
            </a:r>
            <a:r>
              <a:rPr lang="en-US" sz="800" b="1" dirty="0" smtClean="0"/>
              <a:t>program</a:t>
            </a:r>
            <a:r>
              <a:rPr lang="ka-GE" sz="800" b="1" dirty="0" smtClean="0"/>
              <a:t>; </a:t>
            </a:r>
            <a:r>
              <a:rPr lang="en-US" sz="800" b="1" dirty="0"/>
              <a:t>Unnecessary </a:t>
            </a:r>
            <a:r>
              <a:rPr lang="en-US" sz="800" b="1" dirty="0" smtClean="0"/>
              <a:t>barriers</a:t>
            </a:r>
            <a:r>
              <a:rPr lang="ka-GE" sz="800" b="1" dirty="0" smtClean="0"/>
              <a:t> </a:t>
            </a:r>
            <a:r>
              <a:rPr lang="en-US" sz="800" b="1" dirty="0"/>
              <a:t>preventing same-site testing and treatment </a:t>
            </a:r>
            <a:endParaRPr lang="en-US" sz="8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981200" y="1189463"/>
            <a:ext cx="3233351" cy="42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1" idx="6"/>
          </p:cNvCxnSpPr>
          <p:nvPr/>
        </p:nvCxnSpPr>
        <p:spPr>
          <a:xfrm>
            <a:off x="1955797" y="3982121"/>
            <a:ext cx="3258754" cy="21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55796" y="5595279"/>
            <a:ext cx="3258755" cy="24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17065" y="1038544"/>
            <a:ext cx="5173134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Increase </a:t>
            </a:r>
            <a:r>
              <a:rPr lang="en-US" sz="1200" b="1" dirty="0"/>
              <a:t>the number of providers that can provide single window testing and treatment </a:t>
            </a:r>
            <a:r>
              <a:rPr lang="en-US" sz="1200" b="1" dirty="0" smtClean="0"/>
              <a:t>services</a:t>
            </a:r>
            <a:endParaRPr lang="ka-GE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Remove financial barriers for diagnosis and care and treatment for persons who are at-risk for re-infection (e.g. PWID) following cure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00133" y="5109243"/>
            <a:ext cx="5173134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Minimize on-treatment monitoring utilizing best practices from WHO, EASL, and AASLD guidelines and expert </a:t>
            </a:r>
            <a:r>
              <a:rPr lang="en-US" sz="1100" b="1" dirty="0" smtClean="0"/>
              <a:t>opinion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Introduce non-specialist treatment sites in a deliberate and phased approach to ensure high quality of care and treatment </a:t>
            </a:r>
            <a:r>
              <a:rPr lang="en-US" sz="1100" b="1" dirty="0" smtClean="0"/>
              <a:t>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/>
              <a:t>Incorporate hepatocellular carcinoma surveillance of cirrhotic patients, following SVR, as part of the Elimination </a:t>
            </a:r>
            <a:r>
              <a:rPr lang="en-US" sz="1100" b="1" dirty="0" smtClean="0"/>
              <a:t>Program</a:t>
            </a:r>
            <a:endParaRPr lang="en-US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00133" y="3718878"/>
            <a:ext cx="517313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prstClr val="black"/>
                </a:solidFill>
              </a:rPr>
              <a:t>Nationwide decentralization of HCV treatment and care services (total of 69 PHCs  - at least one in each district to be introduced countrywide) </a:t>
            </a:r>
            <a:endParaRPr lang="en-US" sz="1200" b="1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prstClr val="black"/>
                </a:solidFill>
              </a:rPr>
              <a:t>Treatment and care at PHCs is under regular supervision of clinical group </a:t>
            </a:r>
            <a:r>
              <a:rPr lang="en-US" sz="1200" b="1" dirty="0" smtClean="0">
                <a:solidFill>
                  <a:prstClr val="black"/>
                </a:solidFill>
              </a:rPr>
              <a:t>experts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3829" y="1858903"/>
            <a:ext cx="1381967" cy="132581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Limited access to pan-genotypic DAAs preventing to eliminate genotype testing, to simplify the workup and reduce costs </a:t>
            </a:r>
            <a:endParaRPr lang="en-US" sz="800" b="1" dirty="0"/>
          </a:p>
        </p:txBody>
      </p:sp>
      <p:sp>
        <p:nvSpPr>
          <p:cNvPr id="21" name="Oval 20"/>
          <p:cNvSpPr/>
          <p:nvPr/>
        </p:nvSpPr>
        <p:spPr>
          <a:xfrm>
            <a:off x="573830" y="3319216"/>
            <a:ext cx="1381967" cy="13258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Insufficient number of treatment centers (including PHCs, HR sites, TB clinics etc.) in some geographic  and especially in rural areas </a:t>
            </a:r>
          </a:p>
        </p:txBody>
      </p:sp>
      <p:sp>
        <p:nvSpPr>
          <p:cNvPr id="22" name="Oval 21"/>
          <p:cNvSpPr/>
          <p:nvPr/>
        </p:nvSpPr>
        <p:spPr>
          <a:xfrm>
            <a:off x="573831" y="4840083"/>
            <a:ext cx="1381967" cy="132581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Missing SVR Data (21%)</a:t>
            </a:r>
          </a:p>
        </p:txBody>
      </p:sp>
      <p:cxnSp>
        <p:nvCxnSpPr>
          <p:cNvPr id="26" name="Straight Arrow Connector 25"/>
          <p:cNvCxnSpPr>
            <a:stCxn id="19" idx="6"/>
          </p:cNvCxnSpPr>
          <p:nvPr/>
        </p:nvCxnSpPr>
        <p:spPr>
          <a:xfrm>
            <a:off x="1955796" y="2521808"/>
            <a:ext cx="3258755" cy="42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00133" y="2382765"/>
            <a:ext cx="517313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Unrestricted provision of SOF/VEL for all genotypes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Introduction of SOF/VEL/VOX for patients who failed on prior NS5A inhibitors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91233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757" y="-245017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accent1"/>
                </a:solidFill>
              </a:rPr>
              <a:t>Surveillance and Program Effectiveness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6451600"/>
            <a:ext cx="12192000" cy="406400"/>
            <a:chOff x="0" y="6316133"/>
            <a:chExt cx="12192000" cy="541867"/>
          </a:xfrm>
        </p:grpSpPr>
        <p:sp>
          <p:nvSpPr>
            <p:cNvPr id="5" name="Rectangle 4"/>
            <p:cNvSpPr/>
            <p:nvPr/>
          </p:nvSpPr>
          <p:spPr>
            <a:xfrm>
              <a:off x="0" y="6316133"/>
              <a:ext cx="12192000" cy="541867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a-GE" sz="1350">
                <a:solidFill>
                  <a:prstClr val="white"/>
                </a:solidFill>
              </a:endParaRPr>
            </a:p>
          </p:txBody>
        </p:sp>
        <p:sp>
          <p:nvSpPr>
            <p:cNvPr id="6" name="TextBox 9"/>
            <p:cNvSpPr txBox="1"/>
            <p:nvPr/>
          </p:nvSpPr>
          <p:spPr>
            <a:xfrm>
              <a:off x="10335656" y="6412505"/>
              <a:ext cx="16283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spc="38" dirty="0">
                  <a:ln w="0"/>
                  <a:solidFill>
                    <a:schemeClr val="accent5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www.NCDC.ge</a:t>
              </a:r>
              <a:endParaRPr lang="ka-GE" sz="1200" b="1" spc="38" dirty="0">
                <a:ln w="0"/>
                <a:solidFill>
                  <a:schemeClr val="accent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endParaRPr>
            </a:p>
          </p:txBody>
        </p:sp>
      </p:grp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4551"/>
            <a:ext cx="5915608" cy="44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510179" y="691258"/>
            <a:ext cx="1593490" cy="15103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a case-based reporting system for acute hepatitis C cases</a:t>
            </a:r>
          </a:p>
        </p:txBody>
      </p:sp>
      <p:sp>
        <p:nvSpPr>
          <p:cNvPr id="10" name="Oval 9"/>
          <p:cNvSpPr/>
          <p:nvPr/>
        </p:nvSpPr>
        <p:spPr>
          <a:xfrm>
            <a:off x="510179" y="2453516"/>
            <a:ext cx="1547646" cy="148158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Monitoring for re-infection in high risk population </a:t>
            </a:r>
            <a:r>
              <a:rPr lang="en-US" sz="1000" b="1" dirty="0" smtClean="0"/>
              <a:t>and ensure linkage-to-care</a:t>
            </a:r>
            <a:endParaRPr lang="en-US" sz="1000" b="1" dirty="0"/>
          </a:p>
        </p:txBody>
      </p:sp>
      <p:sp>
        <p:nvSpPr>
          <p:cNvPr id="12" name="Oval 11"/>
          <p:cNvSpPr/>
          <p:nvPr/>
        </p:nvSpPr>
        <p:spPr>
          <a:xfrm>
            <a:off x="510179" y="4315349"/>
            <a:ext cx="1535279" cy="148729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Lack of monitoring in “young” persons who are Anti HCV positive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213674" y="1472148"/>
            <a:ext cx="3882326" cy="144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208366" y="3191774"/>
            <a:ext cx="3959521" cy="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208366" y="5137947"/>
            <a:ext cx="3957130" cy="2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98116" y="954857"/>
            <a:ext cx="5445369" cy="923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The case-definitions have been </a:t>
            </a:r>
            <a:r>
              <a:rPr lang="en-US" b="1" dirty="0" smtClean="0"/>
              <a:t>reviewed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Acute HCV case reporting will become </a:t>
            </a:r>
            <a:r>
              <a:rPr lang="en-US" b="1" dirty="0" smtClean="0"/>
              <a:t>obligatory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Each acute HCV case will be individually </a:t>
            </a:r>
            <a:r>
              <a:rPr lang="en-US" b="1" dirty="0" smtClean="0"/>
              <a:t>investigated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15368" y="2866026"/>
            <a:ext cx="519671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Starting the pilot project on monitoring re-infection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99722" y="4836323"/>
            <a:ext cx="519671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Activities for enhancing surveillance in the young population are in the planning phase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955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1188</Words>
  <Application>Microsoft Office PowerPoint</Application>
  <PresentationFormat>Widescreen</PresentationFormat>
  <Paragraphs>131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Sylfaen</vt:lpstr>
      <vt:lpstr>Wingdings</vt:lpstr>
      <vt:lpstr>Office Theme</vt:lpstr>
      <vt:lpstr>Key Challenges and Strategies to Reach HCV Elimination</vt:lpstr>
      <vt:lpstr>HCV Elimination Program</vt:lpstr>
      <vt:lpstr>Advocacy, Awareness, Education, and Partnerships</vt:lpstr>
      <vt:lpstr>Blood safety</vt:lpstr>
      <vt:lpstr>Infection Control </vt:lpstr>
      <vt:lpstr>Identify Persons Infected with HCV and Link to Care HCV </vt:lpstr>
      <vt:lpstr>HCV Laboratory Diagnostics</vt:lpstr>
      <vt:lpstr>HCV Care and Treatment </vt:lpstr>
      <vt:lpstr>Surveillance and Program Effectiveness</vt:lpstr>
      <vt:lpstr>PowerPoint Presentation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Sofo Surguladze</dc:creator>
  <cp:lastModifiedBy>Amiran Gamkrelidze</cp:lastModifiedBy>
  <cp:revision>45</cp:revision>
  <dcterms:created xsi:type="dcterms:W3CDTF">2019-03-27T10:30:07Z</dcterms:created>
  <dcterms:modified xsi:type="dcterms:W3CDTF">2019-04-05T12:28:27Z</dcterms:modified>
</cp:coreProperties>
</file>