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6"/>
  </p:notesMasterIdLst>
  <p:sldIdLst>
    <p:sldId id="304" r:id="rId2"/>
    <p:sldId id="297" r:id="rId3"/>
    <p:sldId id="301" r:id="rId4"/>
    <p:sldId id="303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76">
          <p15:clr>
            <a:srgbClr val="A4A3A4"/>
          </p15:clr>
        </p15:guide>
        <p15:guide id="2" pos="4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1F2F2"/>
    <a:srgbClr val="F8F8F8"/>
    <a:srgbClr val="1D6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9" d="100"/>
          <a:sy n="119" d="100"/>
        </p:scale>
        <p:origin x="-402" y="198"/>
      </p:cViewPr>
      <p:guideLst>
        <p:guide orient="horz" pos="276"/>
        <p:guide pos="4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1.xml"/><Relationship Id="rId4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2.xml"/><Relationship Id="rId4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598250218722658"/>
          <c:y val="0.12683970059298144"/>
          <c:w val="0.71434580052493446"/>
          <c:h val="0.73933858267716535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0070C0">
                    <a:shade val="30000"/>
                    <a:satMod val="115000"/>
                  </a:srgb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3688-4B34-BF6B-CD6E5FF8B64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Sheet1!$A$1:$A$9</c:f>
              <c:strCache>
                <c:ptCount val="9"/>
                <c:pt idx="0">
                  <c:v>Cured***</c:v>
                </c:pt>
                <c:pt idx="1">
                  <c:v>Tested for SVR</c:v>
                </c:pt>
                <c:pt idx="2">
                  <c:v>Eligible for SVR Testing</c:v>
                </c:pt>
                <c:pt idx="3">
                  <c:v>Completed ≥1 Round of Treatment</c:v>
                </c:pt>
                <c:pt idx="4">
                  <c:v>Initiated HCV Treatment</c:v>
                </c:pt>
                <c:pt idx="5">
                  <c:v>Positive for Current HCV Infection</c:v>
                </c:pt>
                <c:pt idx="6">
                  <c:v>Tested for HCV RNA or Core Antigen  </c:v>
                </c:pt>
                <c:pt idx="7">
                  <c:v>Positive Anti-HCV Test (Tx eligible)**</c:v>
                </c:pt>
                <c:pt idx="8">
                  <c:v>Positive Anti-HCV Test (Total)*</c:v>
                </c:pt>
              </c:strCache>
            </c:strRef>
          </c:cat>
          <c:val>
            <c:numRef>
              <c:f>Sheet1!$B$1:$B$9</c:f>
              <c:numCache>
                <c:formatCode>#,##0</c:formatCode>
                <c:ptCount val="9"/>
                <c:pt idx="0">
                  <c:v>48441</c:v>
                </c:pt>
                <c:pt idx="1">
                  <c:v>49010</c:v>
                </c:pt>
                <c:pt idx="2">
                  <c:v>65383</c:v>
                </c:pt>
                <c:pt idx="3">
                  <c:v>66961</c:v>
                </c:pt>
                <c:pt idx="4">
                  <c:v>71233</c:v>
                </c:pt>
                <c:pt idx="5">
                  <c:v>88990</c:v>
                </c:pt>
                <c:pt idx="6">
                  <c:v>110605</c:v>
                </c:pt>
                <c:pt idx="7">
                  <c:v>131888</c:v>
                </c:pt>
                <c:pt idx="8">
                  <c:v>136938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02-4A75-B573-9ACD225ED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79837568"/>
        <c:axId val="142868864"/>
      </c:barChart>
      <c:catAx>
        <c:axId val="17983756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868864"/>
        <c:crosses val="autoZero"/>
        <c:auto val="1"/>
        <c:lblAlgn val="ctr"/>
        <c:lblOffset val="100"/>
        <c:noMultiLvlLbl val="0"/>
      </c:catAx>
      <c:valAx>
        <c:axId val="14286886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79837568"/>
        <c:crosses val="autoZero"/>
        <c:crossBetween val="between"/>
      </c:valAx>
      <c:spPr>
        <a:solidFill>
          <a:schemeClr val="bg1"/>
        </a:solidFill>
        <a:ln>
          <a:solidFill>
            <a:schemeClr val="accent1">
              <a:lumMod val="50000"/>
              <a:alpha val="89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66524107879605"/>
          <c:y val="2.7196580971718877E-2"/>
          <c:w val="0.78463237476893943"/>
          <c:h val="0.735527056345187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Patients Initiating Treatment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solidFill>
                <a:schemeClr val="accent1"/>
              </a:solidFill>
            </a:ln>
            <a:effectLst/>
          </c:spPr>
          <c:invertIfNegative val="0"/>
          <c:cat>
            <c:numRef>
              <c:f>Sheet1!$A$2:$A$66</c:f>
              <c:numCache>
                <c:formatCode>[$-409]mmm\-yy;@</c:formatCode>
                <c:ptCount val="65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  <c:pt idx="49">
                  <c:v>43586</c:v>
                </c:pt>
                <c:pt idx="50">
                  <c:v>43617</c:v>
                </c:pt>
                <c:pt idx="51">
                  <c:v>43647</c:v>
                </c:pt>
                <c:pt idx="52">
                  <c:v>43678</c:v>
                </c:pt>
                <c:pt idx="53">
                  <c:v>43709</c:v>
                </c:pt>
                <c:pt idx="54">
                  <c:v>43739</c:v>
                </c:pt>
                <c:pt idx="55">
                  <c:v>43770</c:v>
                </c:pt>
                <c:pt idx="56">
                  <c:v>43800</c:v>
                </c:pt>
                <c:pt idx="57">
                  <c:v>43831</c:v>
                </c:pt>
                <c:pt idx="58">
                  <c:v>43862</c:v>
                </c:pt>
                <c:pt idx="59">
                  <c:v>43891</c:v>
                </c:pt>
                <c:pt idx="60">
                  <c:v>43922</c:v>
                </c:pt>
                <c:pt idx="61">
                  <c:v>43952</c:v>
                </c:pt>
                <c:pt idx="62">
                  <c:v>43983</c:v>
                </c:pt>
                <c:pt idx="63">
                  <c:v>44013</c:v>
                </c:pt>
                <c:pt idx="64">
                  <c:v>44044</c:v>
                </c:pt>
              </c:numCache>
            </c:numRef>
          </c:cat>
          <c:val>
            <c:numRef>
              <c:f>Sheet1!$B$2:$B$66</c:f>
              <c:numCache>
                <c:formatCode>General</c:formatCode>
                <c:ptCount val="65"/>
                <c:pt idx="0">
                  <c:v>0</c:v>
                </c:pt>
                <c:pt idx="1">
                  <c:v>298</c:v>
                </c:pt>
                <c:pt idx="2">
                  <c:v>562</c:v>
                </c:pt>
                <c:pt idx="3">
                  <c:v>1000</c:v>
                </c:pt>
                <c:pt idx="4">
                  <c:v>1125</c:v>
                </c:pt>
                <c:pt idx="5">
                  <c:v>287</c:v>
                </c:pt>
                <c:pt idx="6">
                  <c:v>1136</c:v>
                </c:pt>
                <c:pt idx="7">
                  <c:v>638</c:v>
                </c:pt>
                <c:pt idx="8">
                  <c:v>891</c:v>
                </c:pt>
                <c:pt idx="9">
                  <c:v>15</c:v>
                </c:pt>
                <c:pt idx="10">
                  <c:v>629</c:v>
                </c:pt>
                <c:pt idx="11">
                  <c:v>518</c:v>
                </c:pt>
                <c:pt idx="12">
                  <c:v>1346</c:v>
                </c:pt>
                <c:pt idx="13">
                  <c:v>810</c:v>
                </c:pt>
                <c:pt idx="14">
                  <c:v>1164</c:v>
                </c:pt>
                <c:pt idx="15">
                  <c:v>1263</c:v>
                </c:pt>
                <c:pt idx="16">
                  <c:v>3296</c:v>
                </c:pt>
                <c:pt idx="17">
                  <c:v>4593</c:v>
                </c:pt>
                <c:pt idx="18">
                  <c:v>3689</c:v>
                </c:pt>
                <c:pt idx="19">
                  <c:v>2191</c:v>
                </c:pt>
                <c:pt idx="20">
                  <c:v>2139</c:v>
                </c:pt>
                <c:pt idx="21">
                  <c:v>1966</c:v>
                </c:pt>
                <c:pt idx="22">
                  <c:v>1460</c:v>
                </c:pt>
                <c:pt idx="23">
                  <c:v>1382</c:v>
                </c:pt>
                <c:pt idx="24">
                  <c:v>1262</c:v>
                </c:pt>
                <c:pt idx="25">
                  <c:v>1354</c:v>
                </c:pt>
                <c:pt idx="26">
                  <c:v>1162</c:v>
                </c:pt>
                <c:pt idx="27">
                  <c:v>1163</c:v>
                </c:pt>
                <c:pt idx="28">
                  <c:v>1003</c:v>
                </c:pt>
                <c:pt idx="29">
                  <c:v>1041</c:v>
                </c:pt>
                <c:pt idx="30">
                  <c:v>1023</c:v>
                </c:pt>
                <c:pt idx="31">
                  <c:v>1065</c:v>
                </c:pt>
                <c:pt idx="32">
                  <c:v>908</c:v>
                </c:pt>
                <c:pt idx="33">
                  <c:v>342</c:v>
                </c:pt>
                <c:pt idx="34">
                  <c:v>1025</c:v>
                </c:pt>
                <c:pt idx="35">
                  <c:v>1586</c:v>
                </c:pt>
                <c:pt idx="36">
                  <c:v>120</c:v>
                </c:pt>
                <c:pt idx="37">
                  <c:v>960</c:v>
                </c:pt>
                <c:pt idx="38">
                  <c:v>974</c:v>
                </c:pt>
                <c:pt idx="39">
                  <c:v>729</c:v>
                </c:pt>
                <c:pt idx="40">
                  <c:v>781</c:v>
                </c:pt>
                <c:pt idx="41">
                  <c:v>1064</c:v>
                </c:pt>
                <c:pt idx="42">
                  <c:v>1073</c:v>
                </c:pt>
                <c:pt idx="43">
                  <c:v>833</c:v>
                </c:pt>
                <c:pt idx="44">
                  <c:v>715</c:v>
                </c:pt>
                <c:pt idx="45">
                  <c:v>804</c:v>
                </c:pt>
                <c:pt idx="46">
                  <c:v>923</c:v>
                </c:pt>
                <c:pt idx="47">
                  <c:v>1059</c:v>
                </c:pt>
                <c:pt idx="48">
                  <c:v>942</c:v>
                </c:pt>
                <c:pt idx="49">
                  <c:v>1047</c:v>
                </c:pt>
                <c:pt idx="50">
                  <c:v>867</c:v>
                </c:pt>
                <c:pt idx="51">
                  <c:v>1068</c:v>
                </c:pt>
                <c:pt idx="52">
                  <c:v>964</c:v>
                </c:pt>
                <c:pt idx="53">
                  <c:v>1324</c:v>
                </c:pt>
                <c:pt idx="54">
                  <c:v>1346</c:v>
                </c:pt>
                <c:pt idx="55">
                  <c:v>1103</c:v>
                </c:pt>
                <c:pt idx="56">
                  <c:v>509</c:v>
                </c:pt>
                <c:pt idx="57">
                  <c:v>649</c:v>
                </c:pt>
                <c:pt idx="58">
                  <c:v>2240</c:v>
                </c:pt>
                <c:pt idx="59">
                  <c:v>805</c:v>
                </c:pt>
                <c:pt idx="60">
                  <c:v>523</c:v>
                </c:pt>
                <c:pt idx="61">
                  <c:v>689</c:v>
                </c:pt>
                <c:pt idx="62">
                  <c:v>649</c:v>
                </c:pt>
                <c:pt idx="63">
                  <c:v>601</c:v>
                </c:pt>
                <c:pt idx="64">
                  <c:v>540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43732736"/>
        <c:axId val="14373465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Cumulative Initiated Treatment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Sheet1!$A$2:$A$66</c:f>
              <c:numCache>
                <c:formatCode>[$-409]mmm\-yy;@</c:formatCode>
                <c:ptCount val="65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  <c:pt idx="49">
                  <c:v>43586</c:v>
                </c:pt>
                <c:pt idx="50">
                  <c:v>43617</c:v>
                </c:pt>
                <c:pt idx="51">
                  <c:v>43647</c:v>
                </c:pt>
                <c:pt idx="52">
                  <c:v>43678</c:v>
                </c:pt>
                <c:pt idx="53">
                  <c:v>43709</c:v>
                </c:pt>
                <c:pt idx="54">
                  <c:v>43739</c:v>
                </c:pt>
                <c:pt idx="55">
                  <c:v>43770</c:v>
                </c:pt>
                <c:pt idx="56">
                  <c:v>43800</c:v>
                </c:pt>
                <c:pt idx="57">
                  <c:v>43831</c:v>
                </c:pt>
                <c:pt idx="58">
                  <c:v>43862</c:v>
                </c:pt>
                <c:pt idx="59">
                  <c:v>43891</c:v>
                </c:pt>
                <c:pt idx="60">
                  <c:v>43922</c:v>
                </c:pt>
                <c:pt idx="61">
                  <c:v>43952</c:v>
                </c:pt>
                <c:pt idx="62">
                  <c:v>43983</c:v>
                </c:pt>
                <c:pt idx="63">
                  <c:v>44013</c:v>
                </c:pt>
                <c:pt idx="64">
                  <c:v>44044</c:v>
                </c:pt>
              </c:numCache>
            </c:numRef>
          </c:cat>
          <c:val>
            <c:numRef>
              <c:f>Sheet1!$C$2:$C$66</c:f>
              <c:numCache>
                <c:formatCode>General</c:formatCode>
                <c:ptCount val="65"/>
                <c:pt idx="0">
                  <c:v>0</c:v>
                </c:pt>
                <c:pt idx="1">
                  <c:v>298</c:v>
                </c:pt>
                <c:pt idx="2">
                  <c:v>860</c:v>
                </c:pt>
                <c:pt idx="3">
                  <c:v>1860</c:v>
                </c:pt>
                <c:pt idx="4">
                  <c:v>2985</c:v>
                </c:pt>
                <c:pt idx="5">
                  <c:v>3272</c:v>
                </c:pt>
                <c:pt idx="6">
                  <c:v>4408</c:v>
                </c:pt>
                <c:pt idx="7">
                  <c:v>5046</c:v>
                </c:pt>
                <c:pt idx="8">
                  <c:v>5937</c:v>
                </c:pt>
                <c:pt idx="9">
                  <c:v>5952</c:v>
                </c:pt>
                <c:pt idx="10">
                  <c:v>6581</c:v>
                </c:pt>
                <c:pt idx="11">
                  <c:v>7099</c:v>
                </c:pt>
                <c:pt idx="12">
                  <c:v>8445</c:v>
                </c:pt>
                <c:pt idx="13">
                  <c:v>9255</c:v>
                </c:pt>
                <c:pt idx="14">
                  <c:v>10419</c:v>
                </c:pt>
                <c:pt idx="15">
                  <c:v>11682</c:v>
                </c:pt>
                <c:pt idx="16">
                  <c:v>14978</c:v>
                </c:pt>
                <c:pt idx="17">
                  <c:v>19571</c:v>
                </c:pt>
                <c:pt idx="18">
                  <c:v>23260</c:v>
                </c:pt>
                <c:pt idx="19">
                  <c:v>25451</c:v>
                </c:pt>
                <c:pt idx="20">
                  <c:v>27590</c:v>
                </c:pt>
                <c:pt idx="21">
                  <c:v>29556</c:v>
                </c:pt>
                <c:pt idx="22">
                  <c:v>31016</c:v>
                </c:pt>
                <c:pt idx="23">
                  <c:v>32398</c:v>
                </c:pt>
                <c:pt idx="24">
                  <c:v>33660</c:v>
                </c:pt>
                <c:pt idx="25">
                  <c:v>35014</c:v>
                </c:pt>
                <c:pt idx="26">
                  <c:v>36176</c:v>
                </c:pt>
                <c:pt idx="27">
                  <c:v>37339</c:v>
                </c:pt>
                <c:pt idx="28">
                  <c:v>38342</c:v>
                </c:pt>
                <c:pt idx="29">
                  <c:v>39383</c:v>
                </c:pt>
                <c:pt idx="30">
                  <c:v>40406</c:v>
                </c:pt>
                <c:pt idx="31">
                  <c:v>41471</c:v>
                </c:pt>
                <c:pt idx="32">
                  <c:v>42379</c:v>
                </c:pt>
                <c:pt idx="33">
                  <c:v>42721</c:v>
                </c:pt>
                <c:pt idx="34">
                  <c:v>43746</c:v>
                </c:pt>
                <c:pt idx="35">
                  <c:v>45332</c:v>
                </c:pt>
                <c:pt idx="36">
                  <c:v>45452</c:v>
                </c:pt>
                <c:pt idx="37">
                  <c:v>46412</c:v>
                </c:pt>
                <c:pt idx="38">
                  <c:v>47386</c:v>
                </c:pt>
                <c:pt idx="39">
                  <c:v>48115</c:v>
                </c:pt>
                <c:pt idx="40">
                  <c:v>48896</c:v>
                </c:pt>
                <c:pt idx="41">
                  <c:v>49960</c:v>
                </c:pt>
                <c:pt idx="42">
                  <c:v>51033</c:v>
                </c:pt>
                <c:pt idx="43">
                  <c:v>51866</c:v>
                </c:pt>
                <c:pt idx="44">
                  <c:v>52581</c:v>
                </c:pt>
                <c:pt idx="45">
                  <c:v>53385</c:v>
                </c:pt>
                <c:pt idx="46">
                  <c:v>54308</c:v>
                </c:pt>
                <c:pt idx="47">
                  <c:v>55367</c:v>
                </c:pt>
                <c:pt idx="48">
                  <c:v>56309</c:v>
                </c:pt>
                <c:pt idx="49">
                  <c:v>57356</c:v>
                </c:pt>
                <c:pt idx="50">
                  <c:v>58223</c:v>
                </c:pt>
                <c:pt idx="51">
                  <c:v>59291</c:v>
                </c:pt>
                <c:pt idx="52">
                  <c:v>60255</c:v>
                </c:pt>
                <c:pt idx="53">
                  <c:v>61579</c:v>
                </c:pt>
                <c:pt idx="54">
                  <c:v>62925</c:v>
                </c:pt>
                <c:pt idx="55">
                  <c:v>64028</c:v>
                </c:pt>
                <c:pt idx="56">
                  <c:v>64537</c:v>
                </c:pt>
                <c:pt idx="57">
                  <c:v>65186</c:v>
                </c:pt>
                <c:pt idx="58">
                  <c:v>67426</c:v>
                </c:pt>
                <c:pt idx="59">
                  <c:v>68231</c:v>
                </c:pt>
                <c:pt idx="60">
                  <c:v>68754</c:v>
                </c:pt>
                <c:pt idx="61">
                  <c:v>69443</c:v>
                </c:pt>
                <c:pt idx="62">
                  <c:v>70092</c:v>
                </c:pt>
                <c:pt idx="63">
                  <c:v>70693</c:v>
                </c:pt>
                <c:pt idx="64">
                  <c:v>71233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3751040"/>
        <c:axId val="143749120"/>
      </c:lineChart>
      <c:dateAx>
        <c:axId val="1437327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Month of Treatment Initiation</a:t>
                </a:r>
              </a:p>
            </c:rich>
          </c:tx>
          <c:layout>
            <c:manualLayout>
              <c:xMode val="edge"/>
              <c:yMode val="edge"/>
              <c:x val="0.40591431284714258"/>
              <c:y val="0.8891547705066058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734656"/>
        <c:crosses val="autoZero"/>
        <c:auto val="1"/>
        <c:lblOffset val="100"/>
        <c:baseTimeUnit val="months"/>
        <c:majorUnit val="3"/>
        <c:majorTimeUnit val="months"/>
      </c:dateAx>
      <c:valAx>
        <c:axId val="143734656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Patients Initiating Treatment per Month</a:t>
                </a:r>
              </a:p>
            </c:rich>
          </c:tx>
          <c:layout>
            <c:manualLayout>
              <c:xMode val="edge"/>
              <c:yMode val="edge"/>
              <c:x val="1.9279784813907196E-2"/>
              <c:y val="6.9626714423567507E-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732736"/>
        <c:crosses val="autoZero"/>
        <c:crossBetween val="midCat"/>
      </c:valAx>
      <c:valAx>
        <c:axId val="14374912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Cumulative Patients Initiated Treatment</a:t>
                </a:r>
              </a:p>
            </c:rich>
          </c:tx>
          <c:layout>
            <c:manualLayout>
              <c:xMode val="edge"/>
              <c:yMode val="edge"/>
              <c:x val="0.96665846903655517"/>
              <c:y val="6.9735473498960338E-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751040"/>
        <c:crosses val="max"/>
        <c:crossBetween val="between"/>
      </c:valAx>
      <c:dateAx>
        <c:axId val="143751040"/>
        <c:scaling>
          <c:orientation val="minMax"/>
        </c:scaling>
        <c:delete val="1"/>
        <c:axPos val="b"/>
        <c:numFmt formatCode="[$-409]mmm\-yy;@" sourceLinked="1"/>
        <c:majorTickMark val="out"/>
        <c:minorTickMark val="none"/>
        <c:tickLblPos val="nextTo"/>
        <c:crossAx val="143749120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770557399495535"/>
          <c:y val="0.94366488038826313"/>
          <c:w val="0.6245887796569638"/>
          <c:h val="5.63351196117368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tx1"/>
          </a:solidFill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04991779016112E-2"/>
          <c:y val="3.6250386636192469E-2"/>
          <c:w val="0.80288439777916376"/>
          <c:h val="0.70775078417085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Positive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Sheet1!$A$2:$A$69</c:f>
              <c:numCache>
                <c:formatCode>mmm\-yy</c:formatCode>
                <c:ptCount val="68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  <c:pt idx="65">
                  <c:v>43983</c:v>
                </c:pt>
                <c:pt idx="66">
                  <c:v>44013</c:v>
                </c:pt>
                <c:pt idx="67">
                  <c:v>44044</c:v>
                </c:pt>
              </c:numCache>
            </c:numRef>
          </c:cat>
          <c:val>
            <c:numRef>
              <c:f>Sheet1!$B$2:$B$69</c:f>
              <c:numCache>
                <c:formatCode>General</c:formatCode>
                <c:ptCount val="68"/>
                <c:pt idx="0">
                  <c:v>142</c:v>
                </c:pt>
                <c:pt idx="1">
                  <c:v>226</c:v>
                </c:pt>
                <c:pt idx="2">
                  <c:v>222</c:v>
                </c:pt>
                <c:pt idx="3">
                  <c:v>476</c:v>
                </c:pt>
                <c:pt idx="4">
                  <c:v>2375</c:v>
                </c:pt>
                <c:pt idx="5">
                  <c:v>2157</c:v>
                </c:pt>
                <c:pt idx="6">
                  <c:v>2026</c:v>
                </c:pt>
                <c:pt idx="7">
                  <c:v>1955</c:v>
                </c:pt>
                <c:pt idx="8">
                  <c:v>1996</c:v>
                </c:pt>
                <c:pt idx="9">
                  <c:v>1749</c:v>
                </c:pt>
                <c:pt idx="10">
                  <c:v>1970</c:v>
                </c:pt>
                <c:pt idx="11">
                  <c:v>2027</c:v>
                </c:pt>
                <c:pt idx="12">
                  <c:v>1625</c:v>
                </c:pt>
                <c:pt idx="13">
                  <c:v>2148</c:v>
                </c:pt>
                <c:pt idx="14">
                  <c:v>2162</c:v>
                </c:pt>
                <c:pt idx="15">
                  <c:v>1476</c:v>
                </c:pt>
                <c:pt idx="16">
                  <c:v>1503</c:v>
                </c:pt>
                <c:pt idx="17">
                  <c:v>2416</c:v>
                </c:pt>
                <c:pt idx="18">
                  <c:v>2083</c:v>
                </c:pt>
                <c:pt idx="19">
                  <c:v>1983</c:v>
                </c:pt>
                <c:pt idx="20">
                  <c:v>2017</c:v>
                </c:pt>
                <c:pt idx="21">
                  <c:v>1827</c:v>
                </c:pt>
                <c:pt idx="22">
                  <c:v>3054</c:v>
                </c:pt>
                <c:pt idx="23">
                  <c:v>2752</c:v>
                </c:pt>
                <c:pt idx="24">
                  <c:v>2717</c:v>
                </c:pt>
                <c:pt idx="25">
                  <c:v>3089</c:v>
                </c:pt>
                <c:pt idx="26">
                  <c:v>3083</c:v>
                </c:pt>
                <c:pt idx="27">
                  <c:v>2724</c:v>
                </c:pt>
                <c:pt idx="28">
                  <c:v>2281</c:v>
                </c:pt>
                <c:pt idx="29">
                  <c:v>2734</c:v>
                </c:pt>
                <c:pt idx="30">
                  <c:v>3017</c:v>
                </c:pt>
                <c:pt idx="31">
                  <c:v>2756</c:v>
                </c:pt>
                <c:pt idx="32">
                  <c:v>2621</c:v>
                </c:pt>
                <c:pt idx="33">
                  <c:v>2869</c:v>
                </c:pt>
                <c:pt idx="34">
                  <c:v>2572</c:v>
                </c:pt>
                <c:pt idx="35">
                  <c:v>2458</c:v>
                </c:pt>
                <c:pt idx="36">
                  <c:v>2007</c:v>
                </c:pt>
                <c:pt idx="37">
                  <c:v>2087</c:v>
                </c:pt>
                <c:pt idx="38">
                  <c:v>1878</c:v>
                </c:pt>
                <c:pt idx="39">
                  <c:v>2256</c:v>
                </c:pt>
                <c:pt idx="40">
                  <c:v>2575</c:v>
                </c:pt>
                <c:pt idx="41">
                  <c:v>2430</c:v>
                </c:pt>
                <c:pt idx="42">
                  <c:v>2221</c:v>
                </c:pt>
                <c:pt idx="43">
                  <c:v>2017</c:v>
                </c:pt>
                <c:pt idx="44">
                  <c:v>1912</c:v>
                </c:pt>
                <c:pt idx="45">
                  <c:v>1950</c:v>
                </c:pt>
                <c:pt idx="46">
                  <c:v>1868</c:v>
                </c:pt>
                <c:pt idx="47">
                  <c:v>1733</c:v>
                </c:pt>
                <c:pt idx="48">
                  <c:v>1695</c:v>
                </c:pt>
                <c:pt idx="49">
                  <c:v>1774</c:v>
                </c:pt>
                <c:pt idx="50">
                  <c:v>1918</c:v>
                </c:pt>
                <c:pt idx="51">
                  <c:v>1610</c:v>
                </c:pt>
                <c:pt idx="52">
                  <c:v>1907</c:v>
                </c:pt>
                <c:pt idx="53">
                  <c:v>1595</c:v>
                </c:pt>
                <c:pt idx="54">
                  <c:v>1812</c:v>
                </c:pt>
                <c:pt idx="55">
                  <c:v>1966</c:v>
                </c:pt>
                <c:pt idx="56">
                  <c:v>1881</c:v>
                </c:pt>
                <c:pt idx="57">
                  <c:v>2077</c:v>
                </c:pt>
                <c:pt idx="58">
                  <c:v>1679</c:v>
                </c:pt>
                <c:pt idx="59">
                  <c:v>1488</c:v>
                </c:pt>
                <c:pt idx="60">
                  <c:v>1388</c:v>
                </c:pt>
                <c:pt idx="61">
                  <c:v>1385</c:v>
                </c:pt>
                <c:pt idx="62">
                  <c:v>1028</c:v>
                </c:pt>
                <c:pt idx="63">
                  <c:v>523</c:v>
                </c:pt>
                <c:pt idx="64">
                  <c:v>779</c:v>
                </c:pt>
                <c:pt idx="65">
                  <c:v>1121</c:v>
                </c:pt>
                <c:pt idx="66">
                  <c:v>1168</c:v>
                </c:pt>
                <c:pt idx="67">
                  <c:v>840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9A0-49DB-80B7-4773B0CA68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Negative</c:v>
                </c:pt>
              </c:strCache>
            </c:strRef>
          </c:tx>
          <c:spPr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92D050"/>
              </a:solidFill>
            </a:ln>
            <a:effectLst/>
          </c:spPr>
          <c:invertIfNegative val="0"/>
          <c:cat>
            <c:numRef>
              <c:f>Sheet1!$A$2:$A$69</c:f>
              <c:numCache>
                <c:formatCode>mmm\-yy</c:formatCode>
                <c:ptCount val="68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  <c:pt idx="65">
                  <c:v>43983</c:v>
                </c:pt>
                <c:pt idx="66">
                  <c:v>44013</c:v>
                </c:pt>
                <c:pt idx="67">
                  <c:v>44044</c:v>
                </c:pt>
              </c:numCache>
            </c:numRef>
          </c:cat>
          <c:val>
            <c:numRef>
              <c:f>Sheet1!$C$2:$C$69</c:f>
              <c:numCache>
                <c:formatCode>General</c:formatCode>
                <c:ptCount val="68"/>
                <c:pt idx="0">
                  <c:v>893</c:v>
                </c:pt>
                <c:pt idx="1">
                  <c:v>1699</c:v>
                </c:pt>
                <c:pt idx="2">
                  <c:v>1919</c:v>
                </c:pt>
                <c:pt idx="3">
                  <c:v>1427</c:v>
                </c:pt>
                <c:pt idx="4">
                  <c:v>1386</c:v>
                </c:pt>
                <c:pt idx="5">
                  <c:v>1707</c:v>
                </c:pt>
                <c:pt idx="6">
                  <c:v>1699</c:v>
                </c:pt>
                <c:pt idx="7">
                  <c:v>1756</c:v>
                </c:pt>
                <c:pt idx="8">
                  <c:v>2186</c:v>
                </c:pt>
                <c:pt idx="9">
                  <c:v>2130</c:v>
                </c:pt>
                <c:pt idx="10">
                  <c:v>2950</c:v>
                </c:pt>
                <c:pt idx="11">
                  <c:v>2626</c:v>
                </c:pt>
                <c:pt idx="12">
                  <c:v>2805</c:v>
                </c:pt>
                <c:pt idx="13">
                  <c:v>3952</c:v>
                </c:pt>
                <c:pt idx="14">
                  <c:v>3680</c:v>
                </c:pt>
                <c:pt idx="15">
                  <c:v>2760</c:v>
                </c:pt>
                <c:pt idx="16">
                  <c:v>2820</c:v>
                </c:pt>
                <c:pt idx="17">
                  <c:v>3192</c:v>
                </c:pt>
                <c:pt idx="18">
                  <c:v>3000</c:v>
                </c:pt>
                <c:pt idx="19">
                  <c:v>3167</c:v>
                </c:pt>
                <c:pt idx="20">
                  <c:v>3900</c:v>
                </c:pt>
                <c:pt idx="21">
                  <c:v>5328</c:v>
                </c:pt>
                <c:pt idx="22">
                  <c:v>14311</c:v>
                </c:pt>
                <c:pt idx="23">
                  <c:v>17575</c:v>
                </c:pt>
                <c:pt idx="24">
                  <c:v>16909</c:v>
                </c:pt>
                <c:pt idx="25">
                  <c:v>18273</c:v>
                </c:pt>
                <c:pt idx="26">
                  <c:v>18993</c:v>
                </c:pt>
                <c:pt idx="27">
                  <c:v>18622</c:v>
                </c:pt>
                <c:pt idx="28">
                  <c:v>16888</c:v>
                </c:pt>
                <c:pt idx="29">
                  <c:v>21269</c:v>
                </c:pt>
                <c:pt idx="30">
                  <c:v>24140</c:v>
                </c:pt>
                <c:pt idx="31">
                  <c:v>24505</c:v>
                </c:pt>
                <c:pt idx="32">
                  <c:v>27339</c:v>
                </c:pt>
                <c:pt idx="33">
                  <c:v>31190</c:v>
                </c:pt>
                <c:pt idx="34">
                  <c:v>27987</c:v>
                </c:pt>
                <c:pt idx="35">
                  <c:v>25966</c:v>
                </c:pt>
                <c:pt idx="36">
                  <c:v>21012</c:v>
                </c:pt>
                <c:pt idx="37">
                  <c:v>22419</c:v>
                </c:pt>
                <c:pt idx="38">
                  <c:v>20815</c:v>
                </c:pt>
                <c:pt idx="39">
                  <c:v>29570</c:v>
                </c:pt>
                <c:pt idx="40">
                  <c:v>35655</c:v>
                </c:pt>
                <c:pt idx="41">
                  <c:v>33933</c:v>
                </c:pt>
                <c:pt idx="42">
                  <c:v>36604</c:v>
                </c:pt>
                <c:pt idx="43">
                  <c:v>35389</c:v>
                </c:pt>
                <c:pt idx="44">
                  <c:v>32701</c:v>
                </c:pt>
                <c:pt idx="45">
                  <c:v>37066</c:v>
                </c:pt>
                <c:pt idx="46">
                  <c:v>33885</c:v>
                </c:pt>
                <c:pt idx="47">
                  <c:v>37755</c:v>
                </c:pt>
                <c:pt idx="48">
                  <c:v>37799</c:v>
                </c:pt>
                <c:pt idx="49">
                  <c:v>41835</c:v>
                </c:pt>
                <c:pt idx="50">
                  <c:v>44704</c:v>
                </c:pt>
                <c:pt idx="51">
                  <c:v>44802</c:v>
                </c:pt>
                <c:pt idx="52">
                  <c:v>59554</c:v>
                </c:pt>
                <c:pt idx="53">
                  <c:v>49437</c:v>
                </c:pt>
                <c:pt idx="54">
                  <c:v>62829</c:v>
                </c:pt>
                <c:pt idx="55">
                  <c:v>71820</c:v>
                </c:pt>
                <c:pt idx="56">
                  <c:v>77745</c:v>
                </c:pt>
                <c:pt idx="57">
                  <c:v>92716</c:v>
                </c:pt>
                <c:pt idx="58">
                  <c:v>84403</c:v>
                </c:pt>
                <c:pt idx="59">
                  <c:v>74480</c:v>
                </c:pt>
                <c:pt idx="60">
                  <c:v>62204</c:v>
                </c:pt>
                <c:pt idx="61">
                  <c:v>69411</c:v>
                </c:pt>
                <c:pt idx="62">
                  <c:v>58092</c:v>
                </c:pt>
                <c:pt idx="63">
                  <c:v>30758</c:v>
                </c:pt>
                <c:pt idx="64">
                  <c:v>47088</c:v>
                </c:pt>
                <c:pt idx="65">
                  <c:v>85571</c:v>
                </c:pt>
                <c:pt idx="66">
                  <c:v>104593</c:v>
                </c:pt>
                <c:pt idx="67">
                  <c:v>75759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43800192"/>
        <c:axId val="143810560"/>
      </c:barChart>
      <c:lineChart>
        <c:grouping val="standar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Cumulative Persons Screened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Sheet1!$A$2:$A$69</c:f>
              <c:numCache>
                <c:formatCode>mmm\-yy</c:formatCode>
                <c:ptCount val="68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  <c:pt idx="65">
                  <c:v>43983</c:v>
                </c:pt>
                <c:pt idx="66">
                  <c:v>44013</c:v>
                </c:pt>
                <c:pt idx="67">
                  <c:v>44044</c:v>
                </c:pt>
              </c:numCache>
            </c:numRef>
          </c:cat>
          <c:val>
            <c:numRef>
              <c:f>Sheet1!$E$2:$E$69</c:f>
              <c:numCache>
                <c:formatCode>General</c:formatCode>
                <c:ptCount val="68"/>
                <c:pt idx="0">
                  <c:v>1035</c:v>
                </c:pt>
                <c:pt idx="1">
                  <c:v>2960</c:v>
                </c:pt>
                <c:pt idx="2">
                  <c:v>5101</c:v>
                </c:pt>
                <c:pt idx="3">
                  <c:v>7004</c:v>
                </c:pt>
                <c:pt idx="4">
                  <c:v>10765</c:v>
                </c:pt>
                <c:pt idx="5">
                  <c:v>14629</c:v>
                </c:pt>
                <c:pt idx="6">
                  <c:v>18354</c:v>
                </c:pt>
                <c:pt idx="7">
                  <c:v>22065</c:v>
                </c:pt>
                <c:pt idx="8">
                  <c:v>26247</c:v>
                </c:pt>
                <c:pt idx="9">
                  <c:v>30126</c:v>
                </c:pt>
                <c:pt idx="10">
                  <c:v>35046</c:v>
                </c:pt>
                <c:pt idx="11">
                  <c:v>39699</c:v>
                </c:pt>
                <c:pt idx="12">
                  <c:v>44129</c:v>
                </c:pt>
                <c:pt idx="13">
                  <c:v>50229</c:v>
                </c:pt>
                <c:pt idx="14">
                  <c:v>56071</c:v>
                </c:pt>
                <c:pt idx="15">
                  <c:v>60307</c:v>
                </c:pt>
                <c:pt idx="16">
                  <c:v>64630</c:v>
                </c:pt>
                <c:pt idx="17">
                  <c:v>70238</c:v>
                </c:pt>
                <c:pt idx="18">
                  <c:v>75321</c:v>
                </c:pt>
                <c:pt idx="19">
                  <c:v>80471</c:v>
                </c:pt>
                <c:pt idx="20">
                  <c:v>86388</c:v>
                </c:pt>
                <c:pt idx="21">
                  <c:v>93543</c:v>
                </c:pt>
                <c:pt idx="22">
                  <c:v>110908</c:v>
                </c:pt>
                <c:pt idx="23">
                  <c:v>131235</c:v>
                </c:pt>
                <c:pt idx="24">
                  <c:v>150861</c:v>
                </c:pt>
                <c:pt idx="25">
                  <c:v>172223</c:v>
                </c:pt>
                <c:pt idx="26">
                  <c:v>194299</c:v>
                </c:pt>
                <c:pt idx="27">
                  <c:v>215647</c:v>
                </c:pt>
                <c:pt idx="28">
                  <c:v>234816</c:v>
                </c:pt>
                <c:pt idx="29">
                  <c:v>258819</c:v>
                </c:pt>
                <c:pt idx="30">
                  <c:v>285976</c:v>
                </c:pt>
                <c:pt idx="31">
                  <c:v>313237</c:v>
                </c:pt>
                <c:pt idx="32">
                  <c:v>343200</c:v>
                </c:pt>
                <c:pt idx="33">
                  <c:v>377264</c:v>
                </c:pt>
                <c:pt idx="34">
                  <c:v>407825</c:v>
                </c:pt>
                <c:pt idx="35">
                  <c:v>436252</c:v>
                </c:pt>
                <c:pt idx="36">
                  <c:v>459271</c:v>
                </c:pt>
                <c:pt idx="37">
                  <c:v>483777</c:v>
                </c:pt>
                <c:pt idx="38">
                  <c:v>506470</c:v>
                </c:pt>
                <c:pt idx="39">
                  <c:v>538296</c:v>
                </c:pt>
                <c:pt idx="40">
                  <c:v>576526</c:v>
                </c:pt>
                <c:pt idx="41">
                  <c:v>612889</c:v>
                </c:pt>
                <c:pt idx="42">
                  <c:v>651714</c:v>
                </c:pt>
                <c:pt idx="43">
                  <c:v>689120</c:v>
                </c:pt>
                <c:pt idx="44">
                  <c:v>723733</c:v>
                </c:pt>
                <c:pt idx="45">
                  <c:v>762749</c:v>
                </c:pt>
                <c:pt idx="46">
                  <c:v>798502</c:v>
                </c:pt>
                <c:pt idx="47">
                  <c:v>837990</c:v>
                </c:pt>
                <c:pt idx="48">
                  <c:v>877484</c:v>
                </c:pt>
                <c:pt idx="49">
                  <c:v>921093</c:v>
                </c:pt>
                <c:pt idx="50">
                  <c:v>967715</c:v>
                </c:pt>
                <c:pt idx="51">
                  <c:v>1014127</c:v>
                </c:pt>
                <c:pt idx="52">
                  <c:v>1075588</c:v>
                </c:pt>
                <c:pt idx="53">
                  <c:v>1126620</c:v>
                </c:pt>
                <c:pt idx="54">
                  <c:v>1191261</c:v>
                </c:pt>
                <c:pt idx="55">
                  <c:v>1265047</c:v>
                </c:pt>
                <c:pt idx="56">
                  <c:v>1344673</c:v>
                </c:pt>
                <c:pt idx="57">
                  <c:v>1439466</c:v>
                </c:pt>
                <c:pt idx="58">
                  <c:v>1525548</c:v>
                </c:pt>
                <c:pt idx="59">
                  <c:v>1601516</c:v>
                </c:pt>
                <c:pt idx="60">
                  <c:v>1665108</c:v>
                </c:pt>
                <c:pt idx="61">
                  <c:v>1735904</c:v>
                </c:pt>
                <c:pt idx="62">
                  <c:v>1795024</c:v>
                </c:pt>
                <c:pt idx="63">
                  <c:v>1826305</c:v>
                </c:pt>
                <c:pt idx="64">
                  <c:v>1874172</c:v>
                </c:pt>
                <c:pt idx="65">
                  <c:v>1960864</c:v>
                </c:pt>
                <c:pt idx="66">
                  <c:v>2066625</c:v>
                </c:pt>
                <c:pt idx="67">
                  <c:v>2143224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3818752"/>
        <c:axId val="143812480"/>
      </c:lineChart>
      <c:dateAx>
        <c:axId val="1438001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Month of Most Recent Screening</a:t>
                </a:r>
              </a:p>
            </c:rich>
          </c:tx>
          <c:layout>
            <c:manualLayout>
              <c:xMode val="edge"/>
              <c:yMode val="edge"/>
              <c:x val="0.38020926438249275"/>
              <c:y val="0.85084832412820621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810560"/>
        <c:crosses val="autoZero"/>
        <c:auto val="1"/>
        <c:lblOffset val="100"/>
        <c:baseTimeUnit val="months"/>
        <c:majorUnit val="3"/>
        <c:majorTimeUnit val="months"/>
      </c:dateAx>
      <c:valAx>
        <c:axId val="143810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Persons Screened per Month</a:t>
                </a:r>
              </a:p>
            </c:rich>
          </c:tx>
          <c:layout>
            <c:manualLayout>
              <c:xMode val="edge"/>
              <c:yMode val="edge"/>
              <c:x val="0"/>
              <c:y val="0.1461458219110882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800192"/>
        <c:crosses val="autoZero"/>
        <c:crossBetween val="midCat"/>
      </c:valAx>
      <c:valAx>
        <c:axId val="14381248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Cumulative Persons Screened</a:t>
                </a:r>
              </a:p>
            </c:rich>
          </c:tx>
          <c:layout>
            <c:manualLayout>
              <c:xMode val="edge"/>
              <c:yMode val="edge"/>
              <c:x val="0.97179163415383896"/>
              <c:y val="0.1575675860251356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818752"/>
        <c:crosses val="max"/>
        <c:crossBetween val="between"/>
      </c:valAx>
      <c:dateAx>
        <c:axId val="14381875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143812480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04991779016112E-2"/>
          <c:y val="3.6250386636192469E-2"/>
          <c:w val="0.80288439777916376"/>
          <c:h val="0.70775078417085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Positive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Sheet1!$A$2:$A$69</c:f>
              <c:numCache>
                <c:formatCode>mmm\-yy</c:formatCode>
                <c:ptCount val="68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  <c:pt idx="65">
                  <c:v>43983</c:v>
                </c:pt>
                <c:pt idx="66">
                  <c:v>44013</c:v>
                </c:pt>
                <c:pt idx="67">
                  <c:v>44044</c:v>
                </c:pt>
              </c:numCache>
            </c:numRef>
          </c:cat>
          <c:val>
            <c:numRef>
              <c:f>Sheet1!$B$2:$B$69</c:f>
              <c:numCache>
                <c:formatCode>General</c:formatCode>
                <c:ptCount val="68"/>
                <c:pt idx="0">
                  <c:v>172</c:v>
                </c:pt>
                <c:pt idx="1">
                  <c:v>297</c:v>
                </c:pt>
                <c:pt idx="2">
                  <c:v>337</c:v>
                </c:pt>
                <c:pt idx="3">
                  <c:v>771</c:v>
                </c:pt>
                <c:pt idx="4">
                  <c:v>2225</c:v>
                </c:pt>
                <c:pt idx="5">
                  <c:v>2184</c:v>
                </c:pt>
                <c:pt idx="6">
                  <c:v>1905</c:v>
                </c:pt>
                <c:pt idx="7">
                  <c:v>1990</c:v>
                </c:pt>
                <c:pt idx="8">
                  <c:v>1843</c:v>
                </c:pt>
                <c:pt idx="9">
                  <c:v>1500</c:v>
                </c:pt>
                <c:pt idx="10">
                  <c:v>1882</c:v>
                </c:pt>
                <c:pt idx="11">
                  <c:v>1905</c:v>
                </c:pt>
                <c:pt idx="12">
                  <c:v>1684</c:v>
                </c:pt>
                <c:pt idx="13">
                  <c:v>2157</c:v>
                </c:pt>
                <c:pt idx="14">
                  <c:v>2120</c:v>
                </c:pt>
                <c:pt idx="15">
                  <c:v>1453</c:v>
                </c:pt>
                <c:pt idx="16">
                  <c:v>1426</c:v>
                </c:pt>
                <c:pt idx="17">
                  <c:v>2090</c:v>
                </c:pt>
                <c:pt idx="18">
                  <c:v>1865</c:v>
                </c:pt>
                <c:pt idx="19">
                  <c:v>1935</c:v>
                </c:pt>
                <c:pt idx="20">
                  <c:v>1959</c:v>
                </c:pt>
                <c:pt idx="21">
                  <c:v>1777</c:v>
                </c:pt>
                <c:pt idx="22">
                  <c:v>2927</c:v>
                </c:pt>
                <c:pt idx="23">
                  <c:v>2776</c:v>
                </c:pt>
                <c:pt idx="24">
                  <c:v>2579</c:v>
                </c:pt>
                <c:pt idx="25">
                  <c:v>2851</c:v>
                </c:pt>
                <c:pt idx="26">
                  <c:v>2634</c:v>
                </c:pt>
                <c:pt idx="27">
                  <c:v>2250</c:v>
                </c:pt>
                <c:pt idx="28">
                  <c:v>1590</c:v>
                </c:pt>
                <c:pt idx="29">
                  <c:v>2211</c:v>
                </c:pt>
                <c:pt idx="30">
                  <c:v>2544</c:v>
                </c:pt>
                <c:pt idx="31">
                  <c:v>2377</c:v>
                </c:pt>
                <c:pt idx="32">
                  <c:v>2028</c:v>
                </c:pt>
                <c:pt idx="33">
                  <c:v>2129</c:v>
                </c:pt>
                <c:pt idx="34">
                  <c:v>1689</c:v>
                </c:pt>
                <c:pt idx="35">
                  <c:v>1570</c:v>
                </c:pt>
                <c:pt idx="36">
                  <c:v>1279</c:v>
                </c:pt>
                <c:pt idx="37">
                  <c:v>1308</c:v>
                </c:pt>
                <c:pt idx="38">
                  <c:v>1548</c:v>
                </c:pt>
                <c:pt idx="39">
                  <c:v>1902</c:v>
                </c:pt>
                <c:pt idx="40">
                  <c:v>2151</c:v>
                </c:pt>
                <c:pt idx="41">
                  <c:v>2073</c:v>
                </c:pt>
                <c:pt idx="42">
                  <c:v>1877</c:v>
                </c:pt>
                <c:pt idx="43">
                  <c:v>1687</c:v>
                </c:pt>
                <c:pt idx="44">
                  <c:v>1575</c:v>
                </c:pt>
                <c:pt idx="45">
                  <c:v>1574</c:v>
                </c:pt>
                <c:pt idx="46">
                  <c:v>1540</c:v>
                </c:pt>
                <c:pt idx="47">
                  <c:v>1452</c:v>
                </c:pt>
                <c:pt idx="48">
                  <c:v>1352</c:v>
                </c:pt>
                <c:pt idx="49">
                  <c:v>1418</c:v>
                </c:pt>
                <c:pt idx="50">
                  <c:v>1514</c:v>
                </c:pt>
                <c:pt idx="51">
                  <c:v>1264</c:v>
                </c:pt>
                <c:pt idx="52">
                  <c:v>1506</c:v>
                </c:pt>
                <c:pt idx="53">
                  <c:v>1219</c:v>
                </c:pt>
                <c:pt idx="54">
                  <c:v>1416</c:v>
                </c:pt>
                <c:pt idx="55">
                  <c:v>1505</c:v>
                </c:pt>
                <c:pt idx="56">
                  <c:v>1442</c:v>
                </c:pt>
                <c:pt idx="57">
                  <c:v>1574</c:v>
                </c:pt>
                <c:pt idx="58">
                  <c:v>1252</c:v>
                </c:pt>
                <c:pt idx="59">
                  <c:v>1080</c:v>
                </c:pt>
                <c:pt idx="60">
                  <c:v>1017</c:v>
                </c:pt>
                <c:pt idx="61">
                  <c:v>983</c:v>
                </c:pt>
                <c:pt idx="62">
                  <c:v>704</c:v>
                </c:pt>
                <c:pt idx="63">
                  <c:v>324</c:v>
                </c:pt>
                <c:pt idx="64">
                  <c:v>525</c:v>
                </c:pt>
                <c:pt idx="65">
                  <c:v>762</c:v>
                </c:pt>
                <c:pt idx="66">
                  <c:v>790</c:v>
                </c:pt>
                <c:pt idx="67">
                  <c:v>566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9A0-49DB-80B7-4773B0CA68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Negative</c:v>
                </c:pt>
              </c:strCache>
            </c:strRef>
          </c:tx>
          <c:spPr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92D050"/>
              </a:solidFill>
            </a:ln>
            <a:effectLst/>
          </c:spPr>
          <c:invertIfNegative val="0"/>
          <c:cat>
            <c:numRef>
              <c:f>Sheet1!$A$2:$A$69</c:f>
              <c:numCache>
                <c:formatCode>mmm\-yy</c:formatCode>
                <c:ptCount val="68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  <c:pt idx="65">
                  <c:v>43983</c:v>
                </c:pt>
                <c:pt idx="66">
                  <c:v>44013</c:v>
                </c:pt>
                <c:pt idx="67">
                  <c:v>44044</c:v>
                </c:pt>
              </c:numCache>
            </c:numRef>
          </c:cat>
          <c:val>
            <c:numRef>
              <c:f>Sheet1!$C$2:$C$69</c:f>
              <c:numCache>
                <c:formatCode>General</c:formatCode>
                <c:ptCount val="68"/>
                <c:pt idx="0">
                  <c:v>2267</c:v>
                </c:pt>
                <c:pt idx="1">
                  <c:v>4366</c:v>
                </c:pt>
                <c:pt idx="2">
                  <c:v>5103</c:v>
                </c:pt>
                <c:pt idx="3">
                  <c:v>3306</c:v>
                </c:pt>
                <c:pt idx="4">
                  <c:v>3795</c:v>
                </c:pt>
                <c:pt idx="5">
                  <c:v>3780</c:v>
                </c:pt>
                <c:pt idx="6">
                  <c:v>3674</c:v>
                </c:pt>
                <c:pt idx="7">
                  <c:v>4107</c:v>
                </c:pt>
                <c:pt idx="8">
                  <c:v>4805</c:v>
                </c:pt>
                <c:pt idx="9">
                  <c:v>4764</c:v>
                </c:pt>
                <c:pt idx="10">
                  <c:v>7461</c:v>
                </c:pt>
                <c:pt idx="11">
                  <c:v>6717</c:v>
                </c:pt>
                <c:pt idx="12">
                  <c:v>6809</c:v>
                </c:pt>
                <c:pt idx="13">
                  <c:v>9677</c:v>
                </c:pt>
                <c:pt idx="14">
                  <c:v>8787</c:v>
                </c:pt>
                <c:pt idx="15">
                  <c:v>6688</c:v>
                </c:pt>
                <c:pt idx="16">
                  <c:v>7334</c:v>
                </c:pt>
                <c:pt idx="17">
                  <c:v>8226</c:v>
                </c:pt>
                <c:pt idx="18">
                  <c:v>8222</c:v>
                </c:pt>
                <c:pt idx="19">
                  <c:v>9045</c:v>
                </c:pt>
                <c:pt idx="20">
                  <c:v>9722</c:v>
                </c:pt>
                <c:pt idx="21">
                  <c:v>13662</c:v>
                </c:pt>
                <c:pt idx="22">
                  <c:v>34211</c:v>
                </c:pt>
                <c:pt idx="23">
                  <c:v>39991</c:v>
                </c:pt>
                <c:pt idx="24">
                  <c:v>38152</c:v>
                </c:pt>
                <c:pt idx="25">
                  <c:v>38603</c:v>
                </c:pt>
                <c:pt idx="26">
                  <c:v>39468</c:v>
                </c:pt>
                <c:pt idx="27">
                  <c:v>37152</c:v>
                </c:pt>
                <c:pt idx="28">
                  <c:v>31556</c:v>
                </c:pt>
                <c:pt idx="29">
                  <c:v>38999</c:v>
                </c:pt>
                <c:pt idx="30">
                  <c:v>45217</c:v>
                </c:pt>
                <c:pt idx="31">
                  <c:v>44078</c:v>
                </c:pt>
                <c:pt idx="32">
                  <c:v>45686</c:v>
                </c:pt>
                <c:pt idx="33">
                  <c:v>50210</c:v>
                </c:pt>
                <c:pt idx="34">
                  <c:v>43484</c:v>
                </c:pt>
                <c:pt idx="35">
                  <c:v>37787</c:v>
                </c:pt>
                <c:pt idx="36">
                  <c:v>29339</c:v>
                </c:pt>
                <c:pt idx="37">
                  <c:v>30584</c:v>
                </c:pt>
                <c:pt idx="38">
                  <c:v>30367</c:v>
                </c:pt>
                <c:pt idx="39">
                  <c:v>43417</c:v>
                </c:pt>
                <c:pt idx="40">
                  <c:v>50255</c:v>
                </c:pt>
                <c:pt idx="41">
                  <c:v>45650</c:v>
                </c:pt>
                <c:pt idx="42">
                  <c:v>48869</c:v>
                </c:pt>
                <c:pt idx="43">
                  <c:v>45660</c:v>
                </c:pt>
                <c:pt idx="44">
                  <c:v>40170</c:v>
                </c:pt>
                <c:pt idx="45">
                  <c:v>42892</c:v>
                </c:pt>
                <c:pt idx="46">
                  <c:v>37072</c:v>
                </c:pt>
                <c:pt idx="47">
                  <c:v>39623</c:v>
                </c:pt>
                <c:pt idx="48">
                  <c:v>37795</c:v>
                </c:pt>
                <c:pt idx="49">
                  <c:v>40416</c:v>
                </c:pt>
                <c:pt idx="50">
                  <c:v>40457</c:v>
                </c:pt>
                <c:pt idx="51">
                  <c:v>38194</c:v>
                </c:pt>
                <c:pt idx="52">
                  <c:v>46186</c:v>
                </c:pt>
                <c:pt idx="53">
                  <c:v>36631</c:v>
                </c:pt>
                <c:pt idx="54">
                  <c:v>48925</c:v>
                </c:pt>
                <c:pt idx="55">
                  <c:v>56672</c:v>
                </c:pt>
                <c:pt idx="56">
                  <c:v>56739</c:v>
                </c:pt>
                <c:pt idx="57">
                  <c:v>63066</c:v>
                </c:pt>
                <c:pt idx="58">
                  <c:v>56189</c:v>
                </c:pt>
                <c:pt idx="59">
                  <c:v>44453</c:v>
                </c:pt>
                <c:pt idx="60">
                  <c:v>32742</c:v>
                </c:pt>
                <c:pt idx="61">
                  <c:v>33593</c:v>
                </c:pt>
                <c:pt idx="62">
                  <c:v>25855</c:v>
                </c:pt>
                <c:pt idx="63">
                  <c:v>11863</c:v>
                </c:pt>
                <c:pt idx="64">
                  <c:v>16371</c:v>
                </c:pt>
                <c:pt idx="65">
                  <c:v>28680</c:v>
                </c:pt>
                <c:pt idx="66">
                  <c:v>35237</c:v>
                </c:pt>
                <c:pt idx="67">
                  <c:v>24226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43946496"/>
        <c:axId val="143948416"/>
      </c:barChart>
      <c:lineChart>
        <c:grouping val="standar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Percent Positive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Sheet1!$A$2:$A$69</c:f>
              <c:numCache>
                <c:formatCode>mmm\-yy</c:formatCode>
                <c:ptCount val="68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  <c:pt idx="65">
                  <c:v>43983</c:v>
                </c:pt>
                <c:pt idx="66">
                  <c:v>44013</c:v>
                </c:pt>
                <c:pt idx="67">
                  <c:v>44044</c:v>
                </c:pt>
              </c:numCache>
            </c:numRef>
          </c:cat>
          <c:val>
            <c:numRef>
              <c:f>Sheet1!$E$2:$E$69</c:f>
              <c:numCache>
                <c:formatCode>0.0%</c:formatCode>
                <c:ptCount val="68"/>
                <c:pt idx="0">
                  <c:v>7.0520705207052073E-2</c:v>
                </c:pt>
                <c:pt idx="1">
                  <c:v>6.3692901565515769E-2</c:v>
                </c:pt>
                <c:pt idx="2">
                  <c:v>6.1948529411764708E-2</c:v>
                </c:pt>
                <c:pt idx="3">
                  <c:v>0.18910963944076528</c:v>
                </c:pt>
                <c:pt idx="4">
                  <c:v>0.36960132890365449</c:v>
                </c:pt>
                <c:pt idx="5">
                  <c:v>0.36619718309859156</c:v>
                </c:pt>
                <c:pt idx="6">
                  <c:v>0.34145904283921852</c:v>
                </c:pt>
                <c:pt idx="7">
                  <c:v>0.32639002788256521</c:v>
                </c:pt>
                <c:pt idx="8">
                  <c:v>0.27722623345367026</c:v>
                </c:pt>
                <c:pt idx="9">
                  <c:v>0.23946360153256704</c:v>
                </c:pt>
                <c:pt idx="10">
                  <c:v>0.2014342288344215</c:v>
                </c:pt>
                <c:pt idx="11">
                  <c:v>0.220946416144746</c:v>
                </c:pt>
                <c:pt idx="12">
                  <c:v>0.19828093724243495</c:v>
                </c:pt>
                <c:pt idx="13">
                  <c:v>0.18227142132837587</c:v>
                </c:pt>
                <c:pt idx="14">
                  <c:v>0.19437058769597507</c:v>
                </c:pt>
                <c:pt idx="15">
                  <c:v>0.17847930229701511</c:v>
                </c:pt>
                <c:pt idx="16">
                  <c:v>0.16278538812785387</c:v>
                </c:pt>
                <c:pt idx="17">
                  <c:v>0.20259790616518031</c:v>
                </c:pt>
                <c:pt idx="18">
                  <c:v>0.18489144443342917</c:v>
                </c:pt>
                <c:pt idx="19">
                  <c:v>0.17622950819672131</c:v>
                </c:pt>
                <c:pt idx="20">
                  <c:v>0.16770824415717833</c:v>
                </c:pt>
                <c:pt idx="21">
                  <c:v>0.11509812811710603</c:v>
                </c:pt>
                <c:pt idx="22">
                  <c:v>7.8814152619958E-2</c:v>
                </c:pt>
                <c:pt idx="23">
                  <c:v>6.4909860406388104E-2</c:v>
                </c:pt>
                <c:pt idx="24">
                  <c:v>6.331786599887064E-2</c:v>
                </c:pt>
                <c:pt idx="25">
                  <c:v>6.8775027741593095E-2</c:v>
                </c:pt>
                <c:pt idx="26">
                  <c:v>6.2562348582015107E-2</c:v>
                </c:pt>
                <c:pt idx="27">
                  <c:v>5.7103700319780723E-2</c:v>
                </c:pt>
                <c:pt idx="28">
                  <c:v>4.7969589090689678E-2</c:v>
                </c:pt>
                <c:pt idx="29">
                  <c:v>5.3652026207231251E-2</c:v>
                </c:pt>
                <c:pt idx="30">
                  <c:v>5.3265216389941583E-2</c:v>
                </c:pt>
                <c:pt idx="31">
                  <c:v>5.1167796792594984E-2</c:v>
                </c:pt>
                <c:pt idx="32">
                  <c:v>4.2503248522446239E-2</c:v>
                </c:pt>
                <c:pt idx="33">
                  <c:v>4.0677124133055659E-2</c:v>
                </c:pt>
                <c:pt idx="34">
                  <c:v>3.7389591127443382E-2</c:v>
                </c:pt>
                <c:pt idx="35">
                  <c:v>3.9891251873872498E-2</c:v>
                </c:pt>
                <c:pt idx="36">
                  <c:v>4.1772813377751648E-2</c:v>
                </c:pt>
                <c:pt idx="37">
                  <c:v>4.1013420293490532E-2</c:v>
                </c:pt>
                <c:pt idx="38">
                  <c:v>4.8503838320538929E-2</c:v>
                </c:pt>
                <c:pt idx="39">
                  <c:v>4.1969152011297688E-2</c:v>
                </c:pt>
                <c:pt idx="40">
                  <c:v>4.1044918520780065E-2</c:v>
                </c:pt>
                <c:pt idx="41">
                  <c:v>4.3438174465142594E-2</c:v>
                </c:pt>
                <c:pt idx="42">
                  <c:v>3.698813699601939E-2</c:v>
                </c:pt>
                <c:pt idx="43">
                  <c:v>3.5630557374279261E-2</c:v>
                </c:pt>
                <c:pt idx="44">
                  <c:v>3.772906934962271E-2</c:v>
                </c:pt>
                <c:pt idx="45">
                  <c:v>3.5397832051455046E-2</c:v>
                </c:pt>
                <c:pt idx="46">
                  <c:v>3.9883973894126179E-2</c:v>
                </c:pt>
                <c:pt idx="47">
                  <c:v>3.5349969567863661E-2</c:v>
                </c:pt>
                <c:pt idx="48">
                  <c:v>3.4536490663396938E-2</c:v>
                </c:pt>
                <c:pt idx="49">
                  <c:v>3.3895874169335947E-2</c:v>
                </c:pt>
                <c:pt idx="50">
                  <c:v>3.6072526268137527E-2</c:v>
                </c:pt>
                <c:pt idx="51">
                  <c:v>3.2034061533782757E-2</c:v>
                </c:pt>
                <c:pt idx="52">
                  <c:v>3.1577623081439236E-2</c:v>
                </c:pt>
                <c:pt idx="53">
                  <c:v>3.2206076618229856E-2</c:v>
                </c:pt>
                <c:pt idx="54">
                  <c:v>2.8128165908504001E-2</c:v>
                </c:pt>
                <c:pt idx="55">
                  <c:v>2.5869329803874384E-2</c:v>
                </c:pt>
                <c:pt idx="56">
                  <c:v>2.4784723535174712E-2</c:v>
                </c:pt>
                <c:pt idx="57">
                  <c:v>2.4350247524752476E-2</c:v>
                </c:pt>
                <c:pt idx="58">
                  <c:v>2.1796277919952648E-2</c:v>
                </c:pt>
                <c:pt idx="59">
                  <c:v>2.3719060900885072E-2</c:v>
                </c:pt>
                <c:pt idx="60">
                  <c:v>3.0125299920021328E-2</c:v>
                </c:pt>
                <c:pt idx="61">
                  <c:v>2.843012494215641E-2</c:v>
                </c:pt>
                <c:pt idx="62">
                  <c:v>2.6507022101735757E-2</c:v>
                </c:pt>
                <c:pt idx="63">
                  <c:v>2.6585706080249447E-2</c:v>
                </c:pt>
                <c:pt idx="64">
                  <c:v>3.107244318181818E-2</c:v>
                </c:pt>
                <c:pt idx="65">
                  <c:v>2.5881393927043E-2</c:v>
                </c:pt>
                <c:pt idx="66">
                  <c:v>2.1927998445610237E-2</c:v>
                </c:pt>
                <c:pt idx="67">
                  <c:v>2.2829945143594706E-2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3952512"/>
        <c:axId val="143950592"/>
      </c:lineChart>
      <c:dateAx>
        <c:axId val="14394649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Month of First Screening</a:t>
                </a:r>
              </a:p>
            </c:rich>
          </c:tx>
          <c:layout>
            <c:manualLayout>
              <c:xMode val="edge"/>
              <c:yMode val="edge"/>
              <c:x val="0.38020926438249275"/>
              <c:y val="0.85084832412820621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948416"/>
        <c:crosses val="autoZero"/>
        <c:auto val="1"/>
        <c:lblOffset val="100"/>
        <c:baseTimeUnit val="months"/>
        <c:majorUnit val="3"/>
        <c:majorTimeUnit val="months"/>
      </c:dateAx>
      <c:valAx>
        <c:axId val="143948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Persons Screened per Month</a:t>
                </a:r>
              </a:p>
            </c:rich>
          </c:tx>
          <c:layout>
            <c:manualLayout>
              <c:xMode val="edge"/>
              <c:yMode val="edge"/>
              <c:x val="0"/>
              <c:y val="0.1461458219110882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946496"/>
        <c:crosses val="autoZero"/>
        <c:crossBetween val="midCat"/>
      </c:valAx>
      <c:valAx>
        <c:axId val="143950592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Percent</a:t>
                </a:r>
                <a:r>
                  <a:rPr lang="en-US" sz="1200" baseline="0" dirty="0"/>
                  <a:t> Positive at First Screening</a:t>
                </a:r>
                <a:endParaRPr lang="en-US" sz="1200" dirty="0"/>
              </a:p>
            </c:rich>
          </c:tx>
          <c:layout>
            <c:manualLayout>
              <c:xMode val="edge"/>
              <c:yMode val="edge"/>
              <c:x val="0.96128112364332841"/>
              <c:y val="0.12702810978436724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952512"/>
        <c:crosses val="max"/>
        <c:crossBetween val="between"/>
      </c:valAx>
      <c:dateAx>
        <c:axId val="14395251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143950592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0.0675</cdr:x>
      <cdr:y>0.92281</cdr:y>
    </cdr:from>
    <cdr:to>
      <cdr:x>0.25</cdr:x>
      <cdr:y>0.97963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9468" y="6086008"/>
          <a:ext cx="2188564" cy="374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0.03875</cdr:x>
      <cdr:y>0.94554</cdr:y>
    </cdr:from>
    <cdr:to>
      <cdr:x>0.22125</cdr:x>
      <cdr:y>0.96372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4694" y="6235909"/>
          <a:ext cx="2188564" cy="1199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0.5261</cdr:x>
      <cdr:y>0.21176</cdr:y>
    </cdr:from>
    <cdr:to>
      <cdr:x>0.6011</cdr:x>
      <cdr:y>0.26078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414247" y="1452281"/>
          <a:ext cx="914400" cy="336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0.29706</cdr:x>
      <cdr:y>0.07843</cdr:y>
    </cdr:from>
    <cdr:to>
      <cdr:x>0.37206</cdr:x>
      <cdr:y>0.21176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21741" y="537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0.35833</cdr:x>
      <cdr:y>0.24815</cdr:y>
    </cdr:from>
    <cdr:to>
      <cdr:x>0.45833</cdr:x>
      <cdr:y>0.29259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276600" y="1276348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0.375</cdr:x>
      <cdr:y>0.29259</cdr:y>
    </cdr:from>
    <cdr:to>
      <cdr:x>0.475</cdr:x>
      <cdr:y>0.42593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29000" y="1504948"/>
          <a:ext cx="9144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0.30443</cdr:x>
      <cdr:y>0.42656</cdr:y>
    </cdr:from>
    <cdr:to>
      <cdr:x>0.41277</cdr:x>
      <cdr:y>0.48694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2783708" y="2194015"/>
          <a:ext cx="990661" cy="3105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200" dirty="0"/>
            <a:t>80.0%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0.30396</cdr:x>
      <cdr:y>0.75962</cdr:y>
    </cdr:from>
    <cdr:to>
      <cdr:x>0.4123</cdr:x>
      <cdr:y>0.8241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2779410" y="3907093"/>
          <a:ext cx="990661" cy="3316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/>
            <a:t>98.8%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51386-5C04-4964-B461-72D69E7F67D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35EB3-898C-4191-B9C0-65943B895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35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42698" y="185352"/>
            <a:ext cx="5438140" cy="4141523"/>
          </a:xfrm>
        </p:spPr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C74DD4-A335-4789-BC77-41EF11F6F6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642698" y="4370769"/>
            <a:ext cx="5438140" cy="107173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shows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number of people with a positive HCV test results presenting to four pilot provider sites in Tbilisi by week.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the first four weeks of the program at least 700 people presented to the 4 sites combined, peaking during the second week at a 1000 people.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Notes Placeholder 2"/>
          <p:cNvSpPr txBox="1">
            <a:spLocks/>
          </p:cNvSpPr>
          <p:nvPr/>
        </p:nvSpPr>
        <p:spPr>
          <a:xfrm>
            <a:off x="642698" y="5444975"/>
            <a:ext cx="5438140" cy="101614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here are the same trends by month BUT  for 12 provider sites enrolled in the program as of October 18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peak volume of Hepatitis C –infected persons seeking care occurred in May and thereafter stabilized  at approximately 2300 people per month.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Notes Placeholder 2"/>
          <p:cNvSpPr txBox="1">
            <a:spLocks/>
          </p:cNvSpPr>
          <p:nvPr/>
        </p:nvSpPr>
        <p:spPr>
          <a:xfrm>
            <a:off x="642698" y="6461116"/>
            <a:ext cx="5438140" cy="123809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demonstrates  number of persons with current HCV-infection and indications for treatment, who were approved by the committee ,depicted in blue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those who started treatment depicted in  orange, by month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Initially in May and June proportionally a low percentage of patients eligible to start treatment were approved. However as the process was refined, in July and August larger proportion of patients started treatment.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Notes Placeholder 2"/>
          <p:cNvSpPr txBox="1">
            <a:spLocks/>
          </p:cNvSpPr>
          <p:nvPr/>
        </p:nvSpPr>
        <p:spPr>
          <a:xfrm>
            <a:off x="642698" y="7918253"/>
            <a:ext cx="5438140" cy="8839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Here are the demographic characteristics of 3 722 people who started treatment.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86% of patients were  male.  Median age was 51.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Available data of Family score was equally distributed among those with less than 70.000 score and those with &gt;70,000</a:t>
            </a:r>
          </a:p>
        </p:txBody>
      </p:sp>
      <p:sp>
        <p:nvSpPr>
          <p:cNvPr id="9" name="Notes Placeholder 2"/>
          <p:cNvSpPr txBox="1">
            <a:spLocks/>
          </p:cNvSpPr>
          <p:nvPr/>
        </p:nvSpPr>
        <p:spPr>
          <a:xfrm>
            <a:off x="642698" y="8887493"/>
            <a:ext cx="5438140" cy="49133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Among patients who started treatment the majority resided in Tbilisi followed by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Imereti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Adjara regions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7260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C351-1350-4C0F-B4C2-C03EF98DF785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C878-4C92-47B5-A887-5920EDE59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41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3094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79811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958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958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Population Health Sciences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0B24DC-2007-EF47-9156-B4CE3FA4638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Bristol Medical School 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02300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3000"/>
              </a:lnSpc>
              <a:defRPr sz="2800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dirty="0"/>
              <a:t>Bottom band: NCHHSTP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5015565"/>
            <a:ext cx="9144000" cy="134374"/>
          </a:xfrm>
          <a:prstGeom prst="rect">
            <a:avLst/>
          </a:prstGeom>
        </p:spPr>
      </p:pic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1158875"/>
            <a:ext cx="8229600" cy="3341688"/>
          </a:xfrm>
        </p:spPr>
        <p:txBody>
          <a:bodyPr/>
          <a:lstStyle>
            <a:lvl1pPr marL="342892" indent="-342892">
              <a:buClr>
                <a:srgbClr val="006A71"/>
              </a:buClr>
              <a:buFont typeface="Wingdings" panose="05000000000000000000" pitchFamily="2" charset="2"/>
              <a:buChar char="§"/>
              <a:defRPr sz="2000">
                <a:solidFill>
                  <a:schemeClr val="accent4">
                    <a:lumMod val="75000"/>
                  </a:schemeClr>
                </a:solidFill>
              </a:defRPr>
            </a:lvl1pPr>
            <a:lvl2pPr>
              <a:buClr>
                <a:srgbClr val="9A4E9E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>
                <a:srgbClr val="C00000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2000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2558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A6C54-B8F4-491D-A1D2-A75312E66E03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C3C9-F06A-481B-A2B5-38BF2C9B2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77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93477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2922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7362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63221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F15F-C097-4354-82A0-DD3F6041ACC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5C3F-4E4A-4CBA-B5ED-A870A13D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69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52290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2953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75F3A-37DD-4CB1-8753-8C47C960DBB1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03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672" r:id="rId12"/>
    <p:sldLayoutId id="2147483673" r:id="rId13"/>
  </p:sldLayoutIdLst>
  <p:transition>
    <p:fade/>
  </p:transition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1" y="180871"/>
            <a:ext cx="8991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37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Georgia Hepatitis C Elimination Program Care Cascade, April 28, 2015 –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August 31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, 2020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9308" y="1465"/>
            <a:ext cx="9144000" cy="5143500"/>
            <a:chOff x="0" y="2"/>
            <a:chExt cx="9144000" cy="5143500"/>
          </a:xfrm>
        </p:grpSpPr>
        <p:graphicFrame>
          <p:nvGraphicFramePr>
            <p:cNvPr id="7" name="Chart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99188584"/>
                </p:ext>
              </p:extLst>
            </p:nvPr>
          </p:nvGraphicFramePr>
          <p:xfrm>
            <a:off x="0" y="2"/>
            <a:ext cx="9144000" cy="51435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7" name="TextBox 1"/>
            <p:cNvSpPr txBox="1"/>
            <p:nvPr/>
          </p:nvSpPr>
          <p:spPr>
            <a:xfrm>
              <a:off x="2783766" y="2619393"/>
              <a:ext cx="990600" cy="305475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94.0%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TextBox 1"/>
            <p:cNvSpPr txBox="1"/>
            <p:nvPr/>
          </p:nvSpPr>
          <p:spPr>
            <a:xfrm>
              <a:off x="2783766" y="1376105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80.4%</a:t>
              </a:r>
            </a:p>
          </p:txBody>
        </p:sp>
        <p:sp>
          <p:nvSpPr>
            <p:cNvPr id="21" name="Down Arrow 20"/>
            <p:cNvSpPr/>
            <p:nvPr/>
          </p:nvSpPr>
          <p:spPr>
            <a:xfrm>
              <a:off x="2591388" y="1849511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TextBox 1"/>
            <p:cNvSpPr txBox="1"/>
            <p:nvPr/>
          </p:nvSpPr>
          <p:spPr>
            <a:xfrm>
              <a:off x="2783706" y="1785065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80.5%</a:t>
              </a:r>
              <a:endParaRPr lang="en-US" sz="1100" dirty="0"/>
            </a:p>
          </p:txBody>
        </p:sp>
        <p:sp>
          <p:nvSpPr>
            <p:cNvPr id="30" name="TextBox 1"/>
            <p:cNvSpPr txBox="1"/>
            <p:nvPr/>
          </p:nvSpPr>
          <p:spPr>
            <a:xfrm>
              <a:off x="2783706" y="950737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96.3% </a:t>
              </a:r>
            </a:p>
          </p:txBody>
        </p:sp>
        <p:sp>
          <p:nvSpPr>
            <p:cNvPr id="31" name="TextBox 1"/>
            <p:cNvSpPr txBox="1"/>
            <p:nvPr/>
          </p:nvSpPr>
          <p:spPr>
            <a:xfrm>
              <a:off x="2783706" y="3070450"/>
              <a:ext cx="99066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97.6%</a:t>
              </a:r>
            </a:p>
          </p:txBody>
        </p:sp>
        <p:sp>
          <p:nvSpPr>
            <p:cNvPr id="32" name="TextBox 1"/>
            <p:cNvSpPr txBox="1"/>
            <p:nvPr/>
          </p:nvSpPr>
          <p:spPr>
            <a:xfrm>
              <a:off x="2783706" y="3488777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75.0%</a:t>
              </a:r>
            </a:p>
          </p:txBody>
        </p:sp>
        <p:sp>
          <p:nvSpPr>
            <p:cNvPr id="34" name="Down Arrow 33"/>
            <p:cNvSpPr/>
            <p:nvPr/>
          </p:nvSpPr>
          <p:spPr>
            <a:xfrm>
              <a:off x="2580776" y="991138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Down Arrow 34"/>
            <p:cNvSpPr/>
            <p:nvPr/>
          </p:nvSpPr>
          <p:spPr>
            <a:xfrm>
              <a:off x="2580776" y="1421756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" name="Down Arrow 35"/>
            <p:cNvSpPr/>
            <p:nvPr/>
          </p:nvSpPr>
          <p:spPr>
            <a:xfrm>
              <a:off x="2591388" y="2255176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Down Arrow 39"/>
            <p:cNvSpPr/>
            <p:nvPr/>
          </p:nvSpPr>
          <p:spPr>
            <a:xfrm>
              <a:off x="2580776" y="2692447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Down Arrow 40"/>
            <p:cNvSpPr/>
            <p:nvPr/>
          </p:nvSpPr>
          <p:spPr>
            <a:xfrm>
              <a:off x="2574502" y="3091980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Down Arrow 41"/>
            <p:cNvSpPr/>
            <p:nvPr/>
          </p:nvSpPr>
          <p:spPr>
            <a:xfrm>
              <a:off x="2574502" y="3534614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Down Arrow 42"/>
            <p:cNvSpPr/>
            <p:nvPr/>
          </p:nvSpPr>
          <p:spPr>
            <a:xfrm>
              <a:off x="2579549" y="395035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29308" y="4418533"/>
            <a:ext cx="8962291" cy="707886"/>
          </a:xfrm>
          <a:prstGeom prst="rect">
            <a:avLst/>
          </a:prstGeom>
          <a:solidFill>
            <a:srgbClr val="FFFFCC">
              <a:alpha val="54118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* Among persons with national ID number;  ** Age ≥ 12 with no mortality data prior to confirmation  </a:t>
            </a:r>
          </a:p>
          <a:p>
            <a:r>
              <a:rPr lang="en-US" sz="1000" dirty="0"/>
              <a:t>*** Per-protocol, includes retreatments. Among 49,342 persons tested after their </a:t>
            </a:r>
            <a:r>
              <a:rPr lang="en-US" sz="1000" b="1" dirty="0"/>
              <a:t>1</a:t>
            </a:r>
            <a:r>
              <a:rPr lang="en-US" sz="1000" b="1" baseline="30000" dirty="0"/>
              <a:t>st</a:t>
            </a:r>
            <a:r>
              <a:rPr lang="en-US" sz="1000" b="1" dirty="0"/>
              <a:t> round of treatment</a:t>
            </a:r>
            <a:r>
              <a:rPr lang="en-US" sz="1000" dirty="0"/>
              <a:t>, 47,660 (</a:t>
            </a:r>
            <a:r>
              <a:rPr lang="en-US" sz="1000" dirty="0">
                <a:solidFill>
                  <a:srgbClr val="FF0000"/>
                </a:solidFill>
              </a:rPr>
              <a:t>96.6%</a:t>
            </a:r>
            <a:r>
              <a:rPr lang="en-US" sz="1000" dirty="0"/>
              <a:t>) achieved SVR </a:t>
            </a:r>
          </a:p>
          <a:p>
            <a:r>
              <a:rPr lang="en-US" sz="1000" dirty="0"/>
              <a:t>(Including </a:t>
            </a:r>
            <a:r>
              <a:rPr lang="en-US" sz="1000" dirty="0">
                <a:solidFill>
                  <a:srgbClr val="FF0000"/>
                </a:solidFill>
              </a:rPr>
              <a:t>82.3%</a:t>
            </a:r>
            <a:r>
              <a:rPr lang="en-US" sz="1000" dirty="0"/>
              <a:t> for </a:t>
            </a:r>
            <a:r>
              <a:rPr lang="en-US" sz="1000" b="1" dirty="0"/>
              <a:t>SOF-based regimens</a:t>
            </a:r>
            <a:r>
              <a:rPr lang="en-US" sz="1000" dirty="0"/>
              <a:t>, </a:t>
            </a:r>
            <a:r>
              <a:rPr lang="en-US" sz="1000" dirty="0">
                <a:solidFill>
                  <a:srgbClr val="FF0000"/>
                </a:solidFill>
              </a:rPr>
              <a:t>98.2%</a:t>
            </a:r>
            <a:r>
              <a:rPr lang="en-US" sz="1000" dirty="0"/>
              <a:t> for </a:t>
            </a:r>
            <a:r>
              <a:rPr lang="en-US" sz="1000" b="1" dirty="0"/>
              <a:t>SOF/LED regimens</a:t>
            </a:r>
            <a:r>
              <a:rPr lang="en-US" sz="1000" dirty="0"/>
              <a:t>, and </a:t>
            </a:r>
            <a:r>
              <a:rPr lang="en-US" sz="1000" dirty="0">
                <a:solidFill>
                  <a:srgbClr val="FF0000"/>
                </a:solidFill>
              </a:rPr>
              <a:t>98.6% </a:t>
            </a:r>
            <a:r>
              <a:rPr lang="en-US" sz="1000" dirty="0"/>
              <a:t>for </a:t>
            </a:r>
            <a:r>
              <a:rPr lang="en-US" sz="1000" b="1" dirty="0"/>
              <a:t>SOF/VEL regimens</a:t>
            </a:r>
            <a:r>
              <a:rPr lang="en-US" sz="1000" dirty="0"/>
              <a:t>).  1,746 persons were </a:t>
            </a:r>
            <a:r>
              <a:rPr lang="en-US" sz="1000" b="1" dirty="0"/>
              <a:t>retreated</a:t>
            </a:r>
            <a:r>
              <a:rPr lang="en-US" sz="1000" dirty="0"/>
              <a:t> with a 2</a:t>
            </a:r>
            <a:r>
              <a:rPr lang="en-US" sz="1000" baseline="30000" dirty="0"/>
              <a:t>nd</a:t>
            </a:r>
            <a:r>
              <a:rPr lang="en-US" sz="1000" dirty="0"/>
              <a:t> round of treatment, with </a:t>
            </a:r>
            <a:r>
              <a:rPr lang="en-US" sz="1000" dirty="0">
                <a:solidFill>
                  <a:srgbClr val="FF0000"/>
                </a:solidFill>
              </a:rPr>
              <a:t>94.1%</a:t>
            </a:r>
            <a:r>
              <a:rPr lang="en-US" sz="1000" dirty="0"/>
              <a:t> (909/966) of those tested achieving SVR. Overall SVR by </a:t>
            </a:r>
            <a:r>
              <a:rPr lang="en-US" sz="1000" b="1" dirty="0"/>
              <a:t>Intention-to-Treat analysis: </a:t>
            </a:r>
            <a:r>
              <a:rPr lang="en-US" sz="1000" dirty="0">
                <a:solidFill>
                  <a:srgbClr val="FF0000"/>
                </a:solidFill>
              </a:rPr>
              <a:t>73.4%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7609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862127497"/>
              </p:ext>
            </p:extLst>
          </p:nvPr>
        </p:nvGraphicFramePr>
        <p:xfrm>
          <a:off x="119270" y="622997"/>
          <a:ext cx="8835887" cy="4257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9270" y="253666"/>
            <a:ext cx="8971741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750" b="1" dirty="0">
                <a:solidFill>
                  <a:schemeClr val="accent1">
                    <a:lumMod val="75000"/>
                  </a:schemeClr>
                </a:solidFill>
              </a:rPr>
              <a:t>Patients initiating treatment, Georgia HCV elimination program, April 2015 – August 2020</a:t>
            </a:r>
          </a:p>
        </p:txBody>
      </p:sp>
    </p:spTree>
    <p:extLst>
      <p:ext uri="{BB962C8B-B14F-4D97-AF65-F5344CB8AC3E}">
        <p14:creationId xmlns:p14="http://schemas.microsoft.com/office/powerpoint/2010/main" val="1405450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253666"/>
            <a:ext cx="87747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Persons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Screened per Month, Georgia, January 2015 – August 2020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7108846"/>
              </p:ext>
            </p:extLst>
          </p:nvPr>
        </p:nvGraphicFramePr>
        <p:xfrm>
          <a:off x="304801" y="622998"/>
          <a:ext cx="8458200" cy="415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48200" y="4897279"/>
            <a:ext cx="48026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* Among all persons with national ID.  Does not include  persons with 15-digit code</a:t>
            </a:r>
          </a:p>
        </p:txBody>
      </p:sp>
    </p:spTree>
    <p:extLst>
      <p:ext uri="{BB962C8B-B14F-4D97-AF65-F5344CB8AC3E}">
        <p14:creationId xmlns:p14="http://schemas.microsoft.com/office/powerpoint/2010/main" val="257137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253666"/>
            <a:ext cx="87747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Persons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Newly Screened per Month, Georgia, January 2015 – August 2020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4525756"/>
              </p:ext>
            </p:extLst>
          </p:nvPr>
        </p:nvGraphicFramePr>
        <p:xfrm>
          <a:off x="304801" y="622998"/>
          <a:ext cx="8458200" cy="415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48200" y="4897279"/>
            <a:ext cx="48026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* Among all persons with national ID.  Does not include  persons with 15-digit code</a:t>
            </a:r>
          </a:p>
        </p:txBody>
      </p:sp>
    </p:spTree>
    <p:extLst>
      <p:ext uri="{BB962C8B-B14F-4D97-AF65-F5344CB8AC3E}">
        <p14:creationId xmlns:p14="http://schemas.microsoft.com/office/powerpoint/2010/main" val="3189316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2968</TotalTime>
  <Words>477</Words>
  <Application>Microsoft Office PowerPoint</Application>
  <PresentationFormat>On-screen Show (16:9)</PresentationFormat>
  <Paragraphs>43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SRA International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Byram, Mary Beth</dc:creator>
  <cp:lastModifiedBy>Lika</cp:lastModifiedBy>
  <cp:revision>237</cp:revision>
  <dcterms:created xsi:type="dcterms:W3CDTF">2016-06-09T19:37:31Z</dcterms:created>
  <dcterms:modified xsi:type="dcterms:W3CDTF">2020-09-24T10:55:38Z</dcterms:modified>
</cp:coreProperties>
</file>