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1.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2.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9"/>
  </p:notesMasterIdLst>
  <p:handoutMasterIdLst>
    <p:handoutMasterId r:id="rId30"/>
  </p:handoutMasterIdLst>
  <p:sldIdLst>
    <p:sldId id="314" r:id="rId2"/>
    <p:sldId id="355" r:id="rId3"/>
    <p:sldId id="359" r:id="rId4"/>
    <p:sldId id="328" r:id="rId5"/>
    <p:sldId id="427" r:id="rId6"/>
    <p:sldId id="429" r:id="rId7"/>
    <p:sldId id="430" r:id="rId8"/>
    <p:sldId id="431" r:id="rId9"/>
    <p:sldId id="394" r:id="rId10"/>
    <p:sldId id="433" r:id="rId11"/>
    <p:sldId id="377" r:id="rId12"/>
    <p:sldId id="330" r:id="rId13"/>
    <p:sldId id="422" r:id="rId14"/>
    <p:sldId id="404" r:id="rId15"/>
    <p:sldId id="395" r:id="rId16"/>
    <p:sldId id="380" r:id="rId17"/>
    <p:sldId id="426" r:id="rId18"/>
    <p:sldId id="396" r:id="rId19"/>
    <p:sldId id="407" r:id="rId20"/>
    <p:sldId id="374" r:id="rId21"/>
    <p:sldId id="369" r:id="rId22"/>
    <p:sldId id="372" r:id="rId23"/>
    <p:sldId id="375" r:id="rId24"/>
    <p:sldId id="399" r:id="rId25"/>
    <p:sldId id="420" r:id="rId26"/>
    <p:sldId id="418" r:id="rId27"/>
    <p:sldId id="354" r:id="rId28"/>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ePack by Diakov" initials="RbD" lastIdx="3" clrIdx="0"/>
  <p:cmAuthor id="1" name="George Gotsadze" initials="GG" lastIdx="39" clrIdx="1">
    <p:extLst>
      <p:ext uri="{19B8F6BF-5375-455C-9EA6-DF929625EA0E}">
        <p15:presenceInfo xmlns:p15="http://schemas.microsoft.com/office/powerpoint/2012/main" userId="8ec7e39908ee1db4" providerId="Windows Live"/>
      </p:ext>
    </p:extLst>
  </p:cmAuthor>
  <p:cmAuthor id="2" name="Lela Sulaberidze" initials="LS" lastIdx="10" clrIdx="2">
    <p:extLst>
      <p:ext uri="{19B8F6BF-5375-455C-9EA6-DF929625EA0E}">
        <p15:presenceInfo xmlns:p15="http://schemas.microsoft.com/office/powerpoint/2012/main" userId="30db70f7-e6ad-43b1-93d4-8b0c8d100dde" providerId="Windows Live"/>
      </p:ext>
    </p:extLst>
  </p:cmAuthor>
  <p:cmAuthor id="3" name="l.sulaberidze@curatio.com" initials="l" lastIdx="15" clrIdx="3">
    <p:extLst>
      <p:ext uri="{19B8F6BF-5375-455C-9EA6-DF929625EA0E}">
        <p15:presenceInfo xmlns:p15="http://schemas.microsoft.com/office/powerpoint/2012/main" userId="9d22395a39b6108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698F"/>
    <a:srgbClr val="DC3557"/>
    <a:srgbClr val="FF9300"/>
    <a:srgbClr val="A4BBDB"/>
    <a:srgbClr val="6FAFDC"/>
    <a:srgbClr val="629AC0"/>
    <a:srgbClr val="FF7099"/>
    <a:srgbClr val="C93150"/>
    <a:srgbClr val="FF365F"/>
    <a:srgbClr val="5E9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72" autoAdjust="0"/>
    <p:restoredTop sz="95741" autoAdjust="0"/>
  </p:normalViewPr>
  <p:slideViewPr>
    <p:cSldViewPr>
      <p:cViewPr varScale="1">
        <p:scale>
          <a:sx n="120" d="100"/>
          <a:sy n="120" d="100"/>
        </p:scale>
        <p:origin x="1168" y="176"/>
      </p:cViewPr>
      <p:guideLst>
        <p:guide orient="horz" pos="180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134" y="58"/>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Users/macbook/Dropbox%20(Personal)/5%20Barometer/12%20Wave/Working/2001-2017%20NHA%20L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Users/macbook/Dropbox%20(Personal)/5%20Barometer/12%20Wave/Working/2001-2017%20NHA%20L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macbook/Dropbox%20(Personal)/5%20Barometer/12%20Wave/Working/2001-2017%20NHA%20L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macbook\Dropbox%20(Personal)\5%20Barometer\11th%20WAVE%20Pharma\Working\Barometer%2011_Result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macbook/Dropbox%20(Personal)/5%20Barometer/12%20Wave/Working/Barometer%2012_Result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Users/macbook/Dropbox%20(Personal)/5%20Barometer/12%20Wave/Working/Barometer%2012_Results.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Users/macbook/Dropbox%20(Personal)/5%20Barometer/12%20Wave/Working/&#4335;&#4304;&#4316;&#4307;&#4304;&#4330;&#4309;&#4312;&#4321;%20&#4312;&#4316;&#4324;&#4314;&#4304;&#4330;&#4312;&#4304;_Geostat_22%2008%2020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ka-GE" sz="1200" dirty="0"/>
              <a:t>ჯანდაცვაზე</a:t>
            </a:r>
            <a:r>
              <a:rPr lang="ka-GE" sz="1200" baseline="0" dirty="0"/>
              <a:t> სახელმწიფო დანახარჯის განაწილება ამბულატორიული და სტაციონარული მომსახურების მიხედვით </a:t>
            </a:r>
            <a:endParaRPr lang="en-US" sz="1200" dirty="0"/>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2.268041237113402E-2"/>
          <c:y val="0.15069306930693069"/>
          <c:w val="0.95463917525773201"/>
          <c:h val="0.69724955172682623"/>
        </c:manualLayout>
      </c:layout>
      <c:barChart>
        <c:barDir val="col"/>
        <c:grouping val="stacked"/>
        <c:varyColors val="0"/>
        <c:ser>
          <c:idx val="0"/>
          <c:order val="0"/>
          <c:tx>
            <c:strRef>
              <c:f>'Public expend by service typ'!$A$10</c:f>
              <c:strCache>
                <c:ptCount val="1"/>
                <c:pt idx="0">
                  <c:v>ამბულატორიული მომსახურება, პრევენცია და საზ.ჯანდაცვა</c:v>
                </c:pt>
              </c:strCache>
            </c:strRef>
          </c:tx>
          <c:spPr>
            <a:solidFill>
              <a:srgbClr val="22698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'Public expend by service typ'!$B$9:$H$9</c:f>
              <c:numCache>
                <c:formatCode>General</c:formatCode>
                <c:ptCount val="7"/>
                <c:pt idx="0">
                  <c:v>2012</c:v>
                </c:pt>
                <c:pt idx="1">
                  <c:v>2013</c:v>
                </c:pt>
                <c:pt idx="2">
                  <c:v>2014</c:v>
                </c:pt>
                <c:pt idx="3">
                  <c:v>2015</c:v>
                </c:pt>
                <c:pt idx="4">
                  <c:v>2016</c:v>
                </c:pt>
                <c:pt idx="5">
                  <c:v>2017</c:v>
                </c:pt>
                <c:pt idx="6">
                  <c:v>2018</c:v>
                </c:pt>
              </c:numCache>
            </c:numRef>
          </c:cat>
          <c:val>
            <c:numRef>
              <c:f>'Public expend by service typ'!$B$10:$H$10</c:f>
              <c:numCache>
                <c:formatCode>0.0%</c:formatCode>
                <c:ptCount val="7"/>
                <c:pt idx="0">
                  <c:v>0.13911516234676777</c:v>
                </c:pt>
                <c:pt idx="1">
                  <c:v>0.11511954715788816</c:v>
                </c:pt>
                <c:pt idx="2">
                  <c:v>0.19573548706068591</c:v>
                </c:pt>
                <c:pt idx="3">
                  <c:v>0.22465090936763552</c:v>
                </c:pt>
                <c:pt idx="4">
                  <c:v>0.24821094491083923</c:v>
                </c:pt>
                <c:pt idx="5">
                  <c:v>0.24036334441264473</c:v>
                </c:pt>
                <c:pt idx="6">
                  <c:v>0.23157783889264261</c:v>
                </c:pt>
              </c:numCache>
            </c:numRef>
          </c:val>
          <c:extLst>
            <c:ext xmlns:c16="http://schemas.microsoft.com/office/drawing/2014/chart" uri="{C3380CC4-5D6E-409C-BE32-E72D297353CC}">
              <c16:uniqueId val="{00000000-B2D0-2B42-BD2B-7B1D6797D18A}"/>
            </c:ext>
          </c:extLst>
        </c:ser>
        <c:ser>
          <c:idx val="1"/>
          <c:order val="1"/>
          <c:tx>
            <c:strRef>
              <c:f>'Public expend by service typ'!$A$11</c:f>
              <c:strCache>
                <c:ptCount val="1"/>
                <c:pt idx="0">
                  <c:v>სტაციონარული მომსახურება</c:v>
                </c:pt>
              </c:strCache>
            </c:strRef>
          </c:tx>
          <c:spPr>
            <a:solidFill>
              <a:srgbClr val="DC35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'Public expend by service typ'!$B$9:$H$9</c:f>
              <c:numCache>
                <c:formatCode>General</c:formatCode>
                <c:ptCount val="7"/>
                <c:pt idx="0">
                  <c:v>2012</c:v>
                </c:pt>
                <c:pt idx="1">
                  <c:v>2013</c:v>
                </c:pt>
                <c:pt idx="2">
                  <c:v>2014</c:v>
                </c:pt>
                <c:pt idx="3">
                  <c:v>2015</c:v>
                </c:pt>
                <c:pt idx="4">
                  <c:v>2016</c:v>
                </c:pt>
                <c:pt idx="5">
                  <c:v>2017</c:v>
                </c:pt>
                <c:pt idx="6">
                  <c:v>2018</c:v>
                </c:pt>
              </c:numCache>
            </c:numRef>
          </c:cat>
          <c:val>
            <c:numRef>
              <c:f>'Public expend by service typ'!$B$11:$H$11</c:f>
              <c:numCache>
                <c:formatCode>0.0%</c:formatCode>
                <c:ptCount val="7"/>
                <c:pt idx="0">
                  <c:v>0.22669680708830778</c:v>
                </c:pt>
                <c:pt idx="1">
                  <c:v>0.23677808286414875</c:v>
                </c:pt>
                <c:pt idx="2">
                  <c:v>0.51224879379365806</c:v>
                </c:pt>
                <c:pt idx="3">
                  <c:v>0.61206009865783539</c:v>
                </c:pt>
                <c:pt idx="4">
                  <c:v>0.65704372778048448</c:v>
                </c:pt>
                <c:pt idx="5">
                  <c:v>0.63266869009937698</c:v>
                </c:pt>
                <c:pt idx="6">
                  <c:v>0.65503134921135009</c:v>
                </c:pt>
              </c:numCache>
            </c:numRef>
          </c:val>
          <c:extLst>
            <c:ext xmlns:c16="http://schemas.microsoft.com/office/drawing/2014/chart" uri="{C3380CC4-5D6E-409C-BE32-E72D297353CC}">
              <c16:uniqueId val="{00000001-B2D0-2B42-BD2B-7B1D6797D18A}"/>
            </c:ext>
          </c:extLst>
        </c:ser>
        <c:dLbls>
          <c:showLegendKey val="0"/>
          <c:showVal val="0"/>
          <c:showCatName val="0"/>
          <c:showSerName val="0"/>
          <c:showPercent val="0"/>
          <c:showBubbleSize val="0"/>
        </c:dLbls>
        <c:gapWidth val="50"/>
        <c:overlap val="100"/>
        <c:axId val="2115826784"/>
        <c:axId val="2115997584"/>
      </c:barChart>
      <c:catAx>
        <c:axId val="2115826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5997584"/>
        <c:crosses val="autoZero"/>
        <c:auto val="1"/>
        <c:lblAlgn val="ctr"/>
        <c:lblOffset val="100"/>
        <c:noMultiLvlLbl val="0"/>
      </c:catAx>
      <c:valAx>
        <c:axId val="2115997584"/>
        <c:scaling>
          <c:orientation val="minMax"/>
          <c:max val="1"/>
        </c:scaling>
        <c:delete val="1"/>
        <c:axPos val="l"/>
        <c:numFmt formatCode="0.0%" sourceLinked="1"/>
        <c:majorTickMark val="none"/>
        <c:minorTickMark val="none"/>
        <c:tickLblPos val="nextTo"/>
        <c:crossAx val="21158267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1403287912398502"/>
          <c:y val="3.6781609195402298E-2"/>
          <c:w val="0.87210649588612343"/>
          <c:h val="0.85186394311628899"/>
        </c:manualLayout>
      </c:layout>
      <c:barChart>
        <c:barDir val="bar"/>
        <c:grouping val="percentStacked"/>
        <c:varyColors val="0"/>
        <c:ser>
          <c:idx val="0"/>
          <c:order val="0"/>
          <c:tx>
            <c:strRef>
              <c:f>'ფინანს ხელმისაწვ'!$B$192</c:f>
              <c:strCache>
                <c:ptCount val="1"/>
                <c:pt idx="0">
                  <c:v>მნიშვნელოვნად/ოდნავ გაიზარდა</c:v>
                </c:pt>
              </c:strCache>
            </c:strRef>
          </c:tx>
          <c:spPr>
            <a:solidFill>
              <a:srgbClr val="DC35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ხელმისაწვ'!$S$191:$AA$191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ხელმისაწვ'!$S$192:$AA$192</c:f>
              <c:numCache>
                <c:formatCode>0.0%</c:formatCode>
                <c:ptCount val="9"/>
                <c:pt idx="0">
                  <c:v>0.22700000000000001</c:v>
                </c:pt>
                <c:pt idx="1">
                  <c:v>0.24099999999999999</c:v>
                </c:pt>
                <c:pt idx="2">
                  <c:v>0.36799999999999999</c:v>
                </c:pt>
                <c:pt idx="3">
                  <c:v>0.46200000000000002</c:v>
                </c:pt>
                <c:pt idx="4">
                  <c:v>0.55200000000000005</c:v>
                </c:pt>
                <c:pt idx="5">
                  <c:v>0.59299999999999997</c:v>
                </c:pt>
                <c:pt idx="6">
                  <c:v>0.35699999999999998</c:v>
                </c:pt>
                <c:pt idx="7">
                  <c:v>0.56100000000000005</c:v>
                </c:pt>
                <c:pt idx="8">
                  <c:v>0.54800000000000004</c:v>
                </c:pt>
              </c:numCache>
            </c:numRef>
          </c:val>
          <c:extLst>
            <c:ext xmlns:c16="http://schemas.microsoft.com/office/drawing/2014/chart" uri="{C3380CC4-5D6E-409C-BE32-E72D297353CC}">
              <c16:uniqueId val="{00000000-C20E-EC48-AB3A-521D192AB589}"/>
            </c:ext>
          </c:extLst>
        </c:ser>
        <c:ser>
          <c:idx val="1"/>
          <c:order val="1"/>
          <c:tx>
            <c:strRef>
              <c:f>'ფინანს ხელმისაწვ'!$B$193</c:f>
              <c:strCache>
                <c:ptCount val="1"/>
                <c:pt idx="0">
                  <c:v>არ შეცვლილა</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ხელმისაწვ'!$S$191:$AA$191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ხელმისაწვ'!$S$193:$AA$193</c:f>
              <c:numCache>
                <c:formatCode>0.0%</c:formatCode>
                <c:ptCount val="9"/>
                <c:pt idx="0">
                  <c:v>0.216</c:v>
                </c:pt>
                <c:pt idx="1">
                  <c:v>0.31</c:v>
                </c:pt>
                <c:pt idx="2">
                  <c:v>0.28100000000000003</c:v>
                </c:pt>
                <c:pt idx="3">
                  <c:v>0.23100000000000001</c:v>
                </c:pt>
                <c:pt idx="4">
                  <c:v>0.36199999999999999</c:v>
                </c:pt>
                <c:pt idx="5">
                  <c:v>0.222</c:v>
                </c:pt>
                <c:pt idx="6">
                  <c:v>0.31</c:v>
                </c:pt>
                <c:pt idx="7">
                  <c:v>0.27300000000000002</c:v>
                </c:pt>
                <c:pt idx="8">
                  <c:v>0.19400000000000001</c:v>
                </c:pt>
              </c:numCache>
            </c:numRef>
          </c:val>
          <c:extLst>
            <c:ext xmlns:c16="http://schemas.microsoft.com/office/drawing/2014/chart" uri="{C3380CC4-5D6E-409C-BE32-E72D297353CC}">
              <c16:uniqueId val="{00000001-C20E-EC48-AB3A-521D192AB589}"/>
            </c:ext>
          </c:extLst>
        </c:ser>
        <c:ser>
          <c:idx val="2"/>
          <c:order val="2"/>
          <c:tx>
            <c:strRef>
              <c:f>'ფინანს ხელმისაწვ'!$B$194</c:f>
              <c:strCache>
                <c:ptCount val="1"/>
                <c:pt idx="0">
                  <c:v>ოდნავ/მნიშვნელოვნად შემცირდა</c:v>
                </c:pt>
              </c:strCache>
            </c:strRef>
          </c:tx>
          <c:spPr>
            <a:solidFill>
              <a:srgbClr val="22698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ხელმისაწვ'!$S$191:$AA$191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ხელმისაწვ'!$S$194:$AA$194</c:f>
              <c:numCache>
                <c:formatCode>0.0%</c:formatCode>
                <c:ptCount val="9"/>
                <c:pt idx="0">
                  <c:v>0.35199999999999998</c:v>
                </c:pt>
                <c:pt idx="1">
                  <c:v>0.32200000000000001</c:v>
                </c:pt>
                <c:pt idx="2">
                  <c:v>0.17499999999999999</c:v>
                </c:pt>
                <c:pt idx="3">
                  <c:v>0.17899999999999999</c:v>
                </c:pt>
                <c:pt idx="4">
                  <c:v>1.7000000000000001E-2</c:v>
                </c:pt>
                <c:pt idx="5">
                  <c:v>7.3999999999999996E-2</c:v>
                </c:pt>
                <c:pt idx="6">
                  <c:v>0.14299999999999999</c:v>
                </c:pt>
                <c:pt idx="7">
                  <c:v>0.03</c:v>
                </c:pt>
                <c:pt idx="8">
                  <c:v>6.5000000000000002E-2</c:v>
                </c:pt>
              </c:numCache>
            </c:numRef>
          </c:val>
          <c:extLst>
            <c:ext xmlns:c16="http://schemas.microsoft.com/office/drawing/2014/chart" uri="{C3380CC4-5D6E-409C-BE32-E72D297353CC}">
              <c16:uniqueId val="{00000002-C20E-EC48-AB3A-521D192AB589}"/>
            </c:ext>
          </c:extLst>
        </c:ser>
        <c:ser>
          <c:idx val="3"/>
          <c:order val="3"/>
          <c:tx>
            <c:strRef>
              <c:f>'ფინანს ხელმისაწვ'!$B$195</c:f>
              <c:strCache>
                <c:ptCount val="1"/>
                <c:pt idx="0">
                  <c:v>არვიცი / მიჭირს პასუხის გაცემა</c:v>
                </c:pt>
              </c:strCache>
            </c:strRef>
          </c:tx>
          <c:spPr>
            <a:noFill/>
            <a:ln>
              <a:noFill/>
            </a:ln>
            <a:effectLst/>
          </c:spPr>
          <c:invertIfNegative val="0"/>
          <c:cat>
            <c:strRef>
              <c:f>'ფინანს ხელმისაწვ'!$S$191:$AA$191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ხელმისაწვ'!$S$195:$AA$195</c:f>
              <c:numCache>
                <c:formatCode>0.0%</c:formatCode>
                <c:ptCount val="9"/>
                <c:pt idx="0">
                  <c:v>0.20499999999999999</c:v>
                </c:pt>
                <c:pt idx="1">
                  <c:v>0.126</c:v>
                </c:pt>
                <c:pt idx="2">
                  <c:v>0.17499999999999999</c:v>
                </c:pt>
                <c:pt idx="3">
                  <c:v>0.128</c:v>
                </c:pt>
                <c:pt idx="4">
                  <c:v>6.9000000000000006E-2</c:v>
                </c:pt>
                <c:pt idx="5">
                  <c:v>0.111</c:v>
                </c:pt>
                <c:pt idx="6">
                  <c:v>0.19</c:v>
                </c:pt>
                <c:pt idx="7">
                  <c:v>0.13600000000000001</c:v>
                </c:pt>
                <c:pt idx="8">
                  <c:v>0.19400000000000001</c:v>
                </c:pt>
              </c:numCache>
            </c:numRef>
          </c:val>
          <c:extLst>
            <c:ext xmlns:c16="http://schemas.microsoft.com/office/drawing/2014/chart" uri="{C3380CC4-5D6E-409C-BE32-E72D297353CC}">
              <c16:uniqueId val="{00000003-C20E-EC48-AB3A-521D192AB589}"/>
            </c:ext>
          </c:extLst>
        </c:ser>
        <c:dLbls>
          <c:showLegendKey val="0"/>
          <c:showVal val="0"/>
          <c:showCatName val="0"/>
          <c:showSerName val="0"/>
          <c:showPercent val="0"/>
          <c:showBubbleSize val="0"/>
        </c:dLbls>
        <c:gapWidth val="50"/>
        <c:overlap val="100"/>
        <c:axId val="597003360"/>
        <c:axId val="597005680"/>
      </c:barChart>
      <c:catAx>
        <c:axId val="597003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ylfaen" charset="0"/>
                <a:ea typeface="Sylfaen" charset="0"/>
                <a:cs typeface="Sylfaen" charset="0"/>
              </a:defRPr>
            </a:pPr>
            <a:endParaRPr lang="en-US"/>
          </a:p>
        </c:txPr>
        <c:crossAx val="597005680"/>
        <c:crosses val="autoZero"/>
        <c:auto val="1"/>
        <c:lblAlgn val="ctr"/>
        <c:lblOffset val="100"/>
        <c:noMultiLvlLbl val="0"/>
      </c:catAx>
      <c:valAx>
        <c:axId val="597005680"/>
        <c:scaling>
          <c:orientation val="minMax"/>
        </c:scaling>
        <c:delete val="1"/>
        <c:axPos val="b"/>
        <c:numFmt formatCode="0%" sourceLinked="1"/>
        <c:majorTickMark val="none"/>
        <c:minorTickMark val="none"/>
        <c:tickLblPos val="nextTo"/>
        <c:crossAx val="597003360"/>
        <c:crosses val="autoZero"/>
        <c:crossBetween val="between"/>
      </c:valAx>
      <c:spPr>
        <a:noFill/>
        <a:ln>
          <a:noFill/>
        </a:ln>
        <a:effectLst/>
      </c:spPr>
    </c:plotArea>
    <c:legend>
      <c:legendPos val="b"/>
      <c:legendEntry>
        <c:idx val="3"/>
        <c:txPr>
          <a:bodyPr rot="0" spcFirstLastPara="1" vertOverflow="ellipsis" vert="horz" wrap="square" anchor="ctr" anchorCtr="1"/>
          <a:lstStyle/>
          <a:p>
            <a:pPr>
              <a:defRPr sz="100" b="0" i="0" u="none" strike="noStrike" kern="1200" baseline="0">
                <a:solidFill>
                  <a:schemeClr val="bg1"/>
                </a:solidFill>
                <a:latin typeface="Sylfaen" charset="0"/>
                <a:ea typeface="Sylfaen" charset="0"/>
                <a:cs typeface="Sylfaen" charset="0"/>
              </a:defRPr>
            </a:pPr>
            <a:endParaRPr lang="en-US"/>
          </a:p>
        </c:txPr>
      </c:legendEntry>
      <c:layout>
        <c:manualLayout>
          <c:xMode val="edge"/>
          <c:yMode val="edge"/>
          <c:x val="9.9162409030046264E-2"/>
          <c:y val="0.892446345921172"/>
          <c:w val="0.86841632726943596"/>
          <c:h val="0.1046448603535012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Sylfaen" charset="0"/>
              <a:ea typeface="Sylfaen" charset="0"/>
              <a:cs typeface="Sylfaen" charset="0"/>
            </a:defRPr>
          </a:pPr>
          <a:endParaRPr lang="en-US"/>
        </a:p>
      </c:txPr>
    </c:legend>
    <c:plotVisOnly val="1"/>
    <c:dispBlanksAs val="gap"/>
    <c:showDLblsOverMax val="0"/>
  </c:chart>
  <c:spPr>
    <a:noFill/>
    <a:ln>
      <a:noFill/>
    </a:ln>
    <a:effectLst/>
  </c:spPr>
  <c:txPr>
    <a:bodyPr/>
    <a:lstStyle/>
    <a:p>
      <a:pPr>
        <a:defRPr sz="1050">
          <a:latin typeface="Sylfaen" charset="0"/>
          <a:ea typeface="Sylfaen" charset="0"/>
          <a:cs typeface="Sylfaen"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184894953151709"/>
          <c:y val="3.1746031746031703E-2"/>
          <c:w val="0.8750169753376712"/>
          <c:h val="0.84652820200106593"/>
        </c:manualLayout>
      </c:layout>
      <c:barChart>
        <c:barDir val="bar"/>
        <c:grouping val="percentStacked"/>
        <c:varyColors val="0"/>
        <c:ser>
          <c:idx val="0"/>
          <c:order val="0"/>
          <c:tx>
            <c:strRef>
              <c:f>'ფინანს ხელმისაწვ'!$B$132</c:f>
              <c:strCache>
                <c:ptCount val="1"/>
                <c:pt idx="0">
                  <c:v>მნიშვნელოვნად / ოდნავ გაუმჯობესდა</c:v>
                </c:pt>
              </c:strCache>
            </c:strRef>
          </c:tx>
          <c:spPr>
            <a:solidFill>
              <a:srgbClr val="22698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ხელმისაწვ'!$S$131:$AA$131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ხელმისაწვ'!$S$132:$AA$132</c:f>
              <c:numCache>
                <c:formatCode>0.0%</c:formatCode>
                <c:ptCount val="9"/>
                <c:pt idx="0">
                  <c:v>0.42</c:v>
                </c:pt>
                <c:pt idx="1">
                  <c:v>0.33300000000000002</c:v>
                </c:pt>
                <c:pt idx="2">
                  <c:v>8.7999999999999995E-2</c:v>
                </c:pt>
                <c:pt idx="3">
                  <c:v>5.0999999999999997E-2</c:v>
                </c:pt>
                <c:pt idx="4">
                  <c:v>0.10299999999999999</c:v>
                </c:pt>
                <c:pt idx="5">
                  <c:v>3.6999999999999998E-2</c:v>
                </c:pt>
                <c:pt idx="6">
                  <c:v>4.8000000000000001E-2</c:v>
                </c:pt>
                <c:pt idx="7">
                  <c:v>0.106</c:v>
                </c:pt>
                <c:pt idx="8">
                  <c:v>6.5000000000000002E-2</c:v>
                </c:pt>
              </c:numCache>
            </c:numRef>
          </c:val>
          <c:extLst>
            <c:ext xmlns:c16="http://schemas.microsoft.com/office/drawing/2014/chart" uri="{C3380CC4-5D6E-409C-BE32-E72D297353CC}">
              <c16:uniqueId val="{00000000-0AF1-0941-BF56-AF0B42C3FF59}"/>
            </c:ext>
          </c:extLst>
        </c:ser>
        <c:ser>
          <c:idx val="1"/>
          <c:order val="1"/>
          <c:tx>
            <c:strRef>
              <c:f>'ფინანს ხელმისაწვ'!$B$133</c:f>
              <c:strCache>
                <c:ptCount val="1"/>
                <c:pt idx="0">
                  <c:v>არ შეცვლილა</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ხელმისაწვ'!$S$131:$AA$131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ხელმისაწვ'!$S$133:$AA$133</c:f>
              <c:numCache>
                <c:formatCode>0.0%</c:formatCode>
                <c:ptCount val="9"/>
                <c:pt idx="0">
                  <c:v>0.34100000000000003</c:v>
                </c:pt>
                <c:pt idx="1">
                  <c:v>0.34499999999999997</c:v>
                </c:pt>
                <c:pt idx="2">
                  <c:v>0.246</c:v>
                </c:pt>
                <c:pt idx="3">
                  <c:v>0.192</c:v>
                </c:pt>
                <c:pt idx="4">
                  <c:v>0.43099999999999999</c:v>
                </c:pt>
                <c:pt idx="5">
                  <c:v>3.6999999999999998E-2</c:v>
                </c:pt>
                <c:pt idx="6">
                  <c:v>0.28599999999999998</c:v>
                </c:pt>
                <c:pt idx="7">
                  <c:v>0.27300000000000002</c:v>
                </c:pt>
                <c:pt idx="8">
                  <c:v>0.30599999999999999</c:v>
                </c:pt>
              </c:numCache>
            </c:numRef>
          </c:val>
          <c:extLst>
            <c:ext xmlns:c16="http://schemas.microsoft.com/office/drawing/2014/chart" uri="{C3380CC4-5D6E-409C-BE32-E72D297353CC}">
              <c16:uniqueId val="{00000001-0AF1-0941-BF56-AF0B42C3FF59}"/>
            </c:ext>
          </c:extLst>
        </c:ser>
        <c:ser>
          <c:idx val="2"/>
          <c:order val="2"/>
          <c:tx>
            <c:strRef>
              <c:f>'ფინანს ხელმისაწვ'!$B$134</c:f>
              <c:strCache>
                <c:ptCount val="1"/>
                <c:pt idx="0">
                  <c:v>ოდნავ / მნიშვნელოვნად გაუარესდა</c:v>
                </c:pt>
              </c:strCache>
            </c:strRef>
          </c:tx>
          <c:spPr>
            <a:solidFill>
              <a:srgbClr val="DC35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ხელმისაწვ'!$S$131:$AA$131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ხელმისაწვ'!$S$134:$AA$134</c:f>
              <c:numCache>
                <c:formatCode>0.0%</c:formatCode>
                <c:ptCount val="9"/>
                <c:pt idx="0">
                  <c:v>0.182</c:v>
                </c:pt>
                <c:pt idx="1">
                  <c:v>0.28699999999999998</c:v>
                </c:pt>
                <c:pt idx="2">
                  <c:v>0.61399999999999999</c:v>
                </c:pt>
                <c:pt idx="3">
                  <c:v>0.73099999999999998</c:v>
                </c:pt>
                <c:pt idx="4">
                  <c:v>0.41399999999999998</c:v>
                </c:pt>
                <c:pt idx="5">
                  <c:v>0.88900000000000001</c:v>
                </c:pt>
                <c:pt idx="6">
                  <c:v>0.66700000000000004</c:v>
                </c:pt>
                <c:pt idx="7">
                  <c:v>0.56100000000000005</c:v>
                </c:pt>
                <c:pt idx="8">
                  <c:v>0.61299999999999999</c:v>
                </c:pt>
              </c:numCache>
            </c:numRef>
          </c:val>
          <c:extLst>
            <c:ext xmlns:c16="http://schemas.microsoft.com/office/drawing/2014/chart" uri="{C3380CC4-5D6E-409C-BE32-E72D297353CC}">
              <c16:uniqueId val="{00000002-0AF1-0941-BF56-AF0B42C3FF59}"/>
            </c:ext>
          </c:extLst>
        </c:ser>
        <c:ser>
          <c:idx val="3"/>
          <c:order val="3"/>
          <c:tx>
            <c:strRef>
              <c:f>'ფინანს ხელმისაწვ'!$B$135</c:f>
              <c:strCache>
                <c:ptCount val="1"/>
                <c:pt idx="0">
                  <c:v>არვიცი/ მიჭირს პასუხის გაცემა</c:v>
                </c:pt>
              </c:strCache>
            </c:strRef>
          </c:tx>
          <c:spPr>
            <a:noFill/>
            <a:ln>
              <a:noFill/>
            </a:ln>
            <a:effectLst/>
          </c:spPr>
          <c:invertIfNegative val="0"/>
          <c:cat>
            <c:strRef>
              <c:f>'ფინანს ხელმისაწვ'!$S$131:$AA$131</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ხელმისაწვ'!$S$135:$AA$135</c:f>
              <c:numCache>
                <c:formatCode>0.0%</c:formatCode>
                <c:ptCount val="9"/>
                <c:pt idx="0">
                  <c:v>5.7000000000000002E-2</c:v>
                </c:pt>
                <c:pt idx="1">
                  <c:v>3.4000000000000002E-2</c:v>
                </c:pt>
                <c:pt idx="2">
                  <c:v>5.2999999999999999E-2</c:v>
                </c:pt>
                <c:pt idx="3">
                  <c:v>2.5999999999999999E-2</c:v>
                </c:pt>
                <c:pt idx="4">
                  <c:v>5.1999999999999998E-2</c:v>
                </c:pt>
                <c:pt idx="5">
                  <c:v>3.6999999999999998E-2</c:v>
                </c:pt>
                <c:pt idx="7">
                  <c:v>6.0999999999999999E-2</c:v>
                </c:pt>
                <c:pt idx="8">
                  <c:v>1.6E-2</c:v>
                </c:pt>
              </c:numCache>
            </c:numRef>
          </c:val>
          <c:extLst>
            <c:ext xmlns:c16="http://schemas.microsoft.com/office/drawing/2014/chart" uri="{C3380CC4-5D6E-409C-BE32-E72D297353CC}">
              <c16:uniqueId val="{00000003-0AF1-0941-BF56-AF0B42C3FF59}"/>
            </c:ext>
          </c:extLst>
        </c:ser>
        <c:dLbls>
          <c:showLegendKey val="0"/>
          <c:showVal val="0"/>
          <c:showCatName val="0"/>
          <c:showSerName val="0"/>
          <c:showPercent val="0"/>
          <c:showBubbleSize val="0"/>
        </c:dLbls>
        <c:gapWidth val="50"/>
        <c:overlap val="100"/>
        <c:axId val="596964848"/>
        <c:axId val="596967168"/>
      </c:barChart>
      <c:catAx>
        <c:axId val="596964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ylfaen" charset="0"/>
                <a:ea typeface="Sylfaen" charset="0"/>
                <a:cs typeface="Sylfaen" charset="0"/>
              </a:defRPr>
            </a:pPr>
            <a:endParaRPr lang="en-US"/>
          </a:p>
        </c:txPr>
        <c:crossAx val="596967168"/>
        <c:crosses val="autoZero"/>
        <c:auto val="1"/>
        <c:lblAlgn val="ctr"/>
        <c:lblOffset val="100"/>
        <c:noMultiLvlLbl val="0"/>
      </c:catAx>
      <c:valAx>
        <c:axId val="596967168"/>
        <c:scaling>
          <c:orientation val="minMax"/>
        </c:scaling>
        <c:delete val="1"/>
        <c:axPos val="b"/>
        <c:numFmt formatCode="0%" sourceLinked="1"/>
        <c:majorTickMark val="none"/>
        <c:minorTickMark val="none"/>
        <c:tickLblPos val="nextTo"/>
        <c:crossAx val="596964848"/>
        <c:crosses val="autoZero"/>
        <c:crossBetween val="between"/>
      </c:valAx>
      <c:spPr>
        <a:noFill/>
        <a:ln>
          <a:noFill/>
        </a:ln>
        <a:effectLst/>
      </c:spPr>
    </c:plotArea>
    <c:legend>
      <c:legendPos val="b"/>
      <c:legendEntry>
        <c:idx val="3"/>
        <c:txPr>
          <a:bodyPr rot="0" spcFirstLastPara="1" vertOverflow="ellipsis" vert="horz" wrap="square" anchor="ctr" anchorCtr="1"/>
          <a:lstStyle/>
          <a:p>
            <a:pPr>
              <a:defRPr sz="100" b="0" i="0" u="none" strike="noStrike" kern="1200" baseline="0">
                <a:solidFill>
                  <a:schemeClr val="bg1"/>
                </a:solidFill>
                <a:latin typeface="Sylfaen" charset="0"/>
                <a:ea typeface="Sylfaen" charset="0"/>
                <a:cs typeface="Sylfaen" charset="0"/>
              </a:defRPr>
            </a:pPr>
            <a:endParaRPr lang="en-US"/>
          </a:p>
        </c:txPr>
      </c:legendEntry>
      <c:layout>
        <c:manualLayout>
          <c:xMode val="edge"/>
          <c:yMode val="edge"/>
          <c:x val="0.121341452477894"/>
          <c:y val="0.88814031918900638"/>
          <c:w val="0.87865854752210604"/>
          <c:h val="9.4974784455230138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Sylfaen" charset="0"/>
              <a:ea typeface="Sylfaen" charset="0"/>
              <a:cs typeface="Sylfaen" charset="0"/>
            </a:defRPr>
          </a:pPr>
          <a:endParaRPr lang="en-US"/>
        </a:p>
      </c:txPr>
    </c:legend>
    <c:plotVisOnly val="1"/>
    <c:dispBlanksAs val="gap"/>
    <c:showDLblsOverMax val="0"/>
  </c:chart>
  <c:spPr>
    <a:noFill/>
    <a:ln>
      <a:noFill/>
    </a:ln>
    <a:effectLst/>
  </c:spPr>
  <c:txPr>
    <a:bodyPr/>
    <a:lstStyle/>
    <a:p>
      <a:pPr>
        <a:defRPr sz="1050">
          <a:latin typeface="Sylfaen" charset="0"/>
          <a:ea typeface="Sylfaen" charset="0"/>
          <a:cs typeface="Sylfaen"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nSpc>
                <a:spcPct val="150000"/>
              </a:lnSpc>
              <a:defRPr sz="1050" b="0" i="0" u="none" strike="noStrike" kern="1200" baseline="0">
                <a:solidFill>
                  <a:schemeClr val="tx1">
                    <a:lumMod val="75000"/>
                    <a:lumOff val="25000"/>
                  </a:schemeClr>
                </a:solidFill>
                <a:latin typeface="+mn-lt"/>
                <a:ea typeface="+mn-ea"/>
                <a:cs typeface="+mn-cs"/>
              </a:defRPr>
            </a:pPr>
            <a:r>
              <a:rPr lang="ka-GE" sz="1050" b="0" dirty="0"/>
              <a:t>ქრონიკული დაავადებების სამკურნალო მედიკამენტებით უზრუნველყოფის პროგრამის ბიუჯეტი (2017-2018)</a:t>
            </a:r>
          </a:p>
        </c:rich>
      </c:tx>
      <c:overlay val="0"/>
      <c:spPr>
        <a:noFill/>
        <a:ln>
          <a:noFill/>
        </a:ln>
        <a:effectLst/>
      </c:spPr>
      <c:txPr>
        <a:bodyPr rot="0" spcFirstLastPara="1" vertOverflow="ellipsis" vert="horz" wrap="square" anchor="ctr" anchorCtr="1"/>
        <a:lstStyle/>
        <a:p>
          <a:pPr>
            <a:lnSpc>
              <a:spcPct val="150000"/>
            </a:lnSpc>
            <a:defRPr sz="1050" b="0" i="0" u="none" strike="noStrike" kern="1200" baseline="0">
              <a:solidFill>
                <a:schemeClr val="tx1">
                  <a:lumMod val="75000"/>
                  <a:lumOff val="25000"/>
                </a:schemeClr>
              </a:solidFill>
              <a:latin typeface="+mn-lt"/>
              <a:ea typeface="+mn-ea"/>
              <a:cs typeface="+mn-cs"/>
            </a:defRPr>
          </a:pPr>
          <a:endParaRPr lang="en-US"/>
        </a:p>
      </c:txPr>
    </c:title>
    <c:autoTitleDeleted val="0"/>
    <c:plotArea>
      <c:layout>
        <c:manualLayout>
          <c:layoutTarget val="inner"/>
          <c:xMode val="edge"/>
          <c:yMode val="edge"/>
          <c:x val="8.0834382097238491E-2"/>
          <c:y val="0.19808749496659014"/>
          <c:w val="0.87874842685414223"/>
          <c:h val="0.73753280911402719"/>
        </c:manualLayout>
      </c:layout>
      <c:barChart>
        <c:barDir val="col"/>
        <c:grouping val="clustered"/>
        <c:varyColors val="0"/>
        <c:ser>
          <c:idx val="0"/>
          <c:order val="0"/>
          <c:tx>
            <c:strRef>
              <c:f>Budget!$D$31</c:f>
              <c:strCache>
                <c:ptCount val="1"/>
                <c:pt idx="0">
                  <c:v>ქრონიკული დაავადებების სამკურნალო მედიკამენტებით უზრუნველყოფა</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Pt>
            <c:idx val="0"/>
            <c:invertIfNegative val="0"/>
            <c:bubble3D val="0"/>
            <c:spPr>
              <a:solidFill>
                <a:srgbClr val="22698F"/>
              </a:solidFill>
              <a:ln>
                <a:noFill/>
              </a:ln>
              <a:effectLst/>
            </c:spPr>
            <c:extLst>
              <c:ext xmlns:c16="http://schemas.microsoft.com/office/drawing/2014/chart" uri="{C3380CC4-5D6E-409C-BE32-E72D297353CC}">
                <c16:uniqueId val="{00000001-DEC2-934B-ABCE-90F7EB574968}"/>
              </c:ext>
            </c:extLst>
          </c:dPt>
          <c:dPt>
            <c:idx val="1"/>
            <c:invertIfNegative val="0"/>
            <c:bubble3D val="0"/>
            <c:spPr>
              <a:solidFill>
                <a:srgbClr val="DC3557"/>
              </a:solidFill>
              <a:ln>
                <a:noFill/>
              </a:ln>
              <a:effectLst/>
            </c:spPr>
            <c:extLst>
              <c:ext xmlns:c16="http://schemas.microsoft.com/office/drawing/2014/chart" uri="{C3380CC4-5D6E-409C-BE32-E72D297353CC}">
                <c16:uniqueId val="{00000002-DEC2-934B-ABCE-90F7EB574968}"/>
              </c:ext>
            </c:extLst>
          </c:dPt>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Budget!$A$32:$A$34</c:f>
              <c:strCache>
                <c:ptCount val="2"/>
                <c:pt idx="0">
                  <c:v>დამტკიცებული გეგმა</c:v>
                </c:pt>
                <c:pt idx="1">
                  <c:v>ფაქტიური შესრულება</c:v>
                </c:pt>
              </c:strCache>
            </c:strRef>
          </c:cat>
          <c:val>
            <c:numRef>
              <c:f>Budget!$D$32:$D$34</c:f>
              <c:numCache>
                <c:formatCode>#,##0.0</c:formatCode>
                <c:ptCount val="2"/>
                <c:pt idx="0">
                  <c:v>13360</c:v>
                </c:pt>
                <c:pt idx="1">
                  <c:v>10303.566429999999</c:v>
                </c:pt>
              </c:numCache>
            </c:numRef>
          </c:val>
          <c:extLst>
            <c:ext xmlns:c16="http://schemas.microsoft.com/office/drawing/2014/chart" uri="{C3380CC4-5D6E-409C-BE32-E72D297353CC}">
              <c16:uniqueId val="{00000000-DEC2-934B-ABCE-90F7EB574968}"/>
            </c:ext>
          </c:extLst>
        </c:ser>
        <c:dLbls>
          <c:showLegendKey val="0"/>
          <c:showVal val="0"/>
          <c:showCatName val="0"/>
          <c:showSerName val="0"/>
          <c:showPercent val="0"/>
          <c:showBubbleSize val="0"/>
        </c:dLbls>
        <c:gapWidth val="100"/>
        <c:overlap val="-24"/>
        <c:axId val="1040626095"/>
        <c:axId val="1040479215"/>
      </c:barChart>
      <c:catAx>
        <c:axId val="1040626095"/>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en-US"/>
          </a:p>
        </c:txPr>
        <c:crossAx val="1040479215"/>
        <c:crosses val="autoZero"/>
        <c:auto val="1"/>
        <c:lblAlgn val="ctr"/>
        <c:lblOffset val="100"/>
        <c:noMultiLvlLbl val="0"/>
      </c:catAx>
      <c:valAx>
        <c:axId val="1040479215"/>
        <c:scaling>
          <c:orientation val="minMax"/>
        </c:scaling>
        <c:delete val="1"/>
        <c:axPos val="l"/>
        <c:title>
          <c:tx>
            <c:rich>
              <a:bodyPr rot="-5400000" spcFirstLastPara="1" vertOverflow="ellipsis" vert="horz" wrap="square" anchor="ctr" anchorCtr="1"/>
              <a:lstStyle/>
              <a:p>
                <a:pPr>
                  <a:defRPr sz="800" b="1" i="0" u="none" strike="noStrike" kern="1200" baseline="0">
                    <a:solidFill>
                      <a:schemeClr val="tx1">
                        <a:lumMod val="75000"/>
                        <a:lumOff val="25000"/>
                      </a:schemeClr>
                    </a:solidFill>
                    <a:latin typeface="+mn-lt"/>
                    <a:ea typeface="+mn-ea"/>
                    <a:cs typeface="+mn-cs"/>
                  </a:defRPr>
                </a:pPr>
                <a:r>
                  <a:rPr lang="ka-GE"/>
                  <a:t>ბიუჯეტი ათას ლარებში</a:t>
                </a:r>
                <a:endParaRPr lang="en-US"/>
              </a:p>
            </c:rich>
          </c:tx>
          <c:overlay val="0"/>
          <c:spPr>
            <a:noFill/>
            <a:ln>
              <a:noFill/>
            </a:ln>
            <a:effectLst/>
          </c:spPr>
          <c:txPr>
            <a:bodyPr rot="-5400000" spcFirstLastPara="1" vertOverflow="ellipsis" vert="horz" wrap="square" anchor="ctr" anchorCtr="1"/>
            <a:lstStyle/>
            <a:p>
              <a:pPr>
                <a:defRPr sz="800" b="1" i="0" u="none" strike="noStrike" kern="1200" baseline="0">
                  <a:solidFill>
                    <a:schemeClr val="tx1">
                      <a:lumMod val="75000"/>
                      <a:lumOff val="25000"/>
                    </a:schemeClr>
                  </a:solidFill>
                  <a:latin typeface="+mn-lt"/>
                  <a:ea typeface="+mn-ea"/>
                  <a:cs typeface="+mn-cs"/>
                </a:defRPr>
              </a:pPr>
              <a:endParaRPr lang="en-US"/>
            </a:p>
          </c:txPr>
        </c:title>
        <c:numFmt formatCode="#,##0.0" sourceLinked="1"/>
        <c:majorTickMark val="none"/>
        <c:minorTickMark val="none"/>
        <c:tickLblPos val="nextTo"/>
        <c:crossAx val="10406260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solidFill>
            <a:schemeClr val="tx1">
              <a:lumMod val="75000"/>
              <a:lumOff val="25000"/>
            </a:schemeClr>
          </a:solidFill>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ka-GE" sz="1100"/>
              <a:t>ამბულატორიულ მომსახურებაზე დანახარჯები </a:t>
            </a: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'Total expenditures by function'!$A$13</c:f>
              <c:strCache>
                <c:ptCount val="1"/>
                <c:pt idx="0">
                  <c:v>სახელმწიფო</c:v>
                </c:pt>
              </c:strCache>
            </c:strRef>
          </c:tx>
          <c:spPr>
            <a:solidFill>
              <a:srgbClr val="22698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function'!$B$12:$G$12</c:f>
              <c:numCache>
                <c:formatCode>General</c:formatCode>
                <c:ptCount val="6"/>
                <c:pt idx="0">
                  <c:v>2012</c:v>
                </c:pt>
                <c:pt idx="1">
                  <c:v>2013</c:v>
                </c:pt>
                <c:pt idx="2">
                  <c:v>2014</c:v>
                </c:pt>
                <c:pt idx="3">
                  <c:v>2015</c:v>
                </c:pt>
                <c:pt idx="4">
                  <c:v>2016</c:v>
                </c:pt>
                <c:pt idx="5">
                  <c:v>2017</c:v>
                </c:pt>
              </c:numCache>
            </c:numRef>
          </c:cat>
          <c:val>
            <c:numRef>
              <c:f>'Total expenditures by function'!$B$13:$G$13</c:f>
              <c:numCache>
                <c:formatCode>0.0%</c:formatCode>
                <c:ptCount val="6"/>
                <c:pt idx="0">
                  <c:v>0.12728125127659179</c:v>
                </c:pt>
                <c:pt idx="1">
                  <c:v>0.10200610175449744</c:v>
                </c:pt>
                <c:pt idx="2">
                  <c:v>0.28063893620220826</c:v>
                </c:pt>
                <c:pt idx="3">
                  <c:v>0.40724351420518873</c:v>
                </c:pt>
                <c:pt idx="4">
                  <c:v>0.43981034577277051</c:v>
                </c:pt>
                <c:pt idx="5">
                  <c:v>0.43272591373673219</c:v>
                </c:pt>
              </c:numCache>
            </c:numRef>
          </c:val>
          <c:extLst>
            <c:ext xmlns:c16="http://schemas.microsoft.com/office/drawing/2014/chart" uri="{C3380CC4-5D6E-409C-BE32-E72D297353CC}">
              <c16:uniqueId val="{00000000-5D16-EE42-BD9B-0907BE537AF1}"/>
            </c:ext>
          </c:extLst>
        </c:ser>
        <c:ser>
          <c:idx val="1"/>
          <c:order val="1"/>
          <c:tx>
            <c:strRef>
              <c:f>'Total expenditures by function'!$A$14</c:f>
              <c:strCache>
                <c:ptCount val="1"/>
                <c:pt idx="0">
                  <c:v>კერძო დაზღვევის შენატანები</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function'!$B$12:$G$12</c:f>
              <c:numCache>
                <c:formatCode>General</c:formatCode>
                <c:ptCount val="6"/>
                <c:pt idx="0">
                  <c:v>2012</c:v>
                </c:pt>
                <c:pt idx="1">
                  <c:v>2013</c:v>
                </c:pt>
                <c:pt idx="2">
                  <c:v>2014</c:v>
                </c:pt>
                <c:pt idx="3">
                  <c:v>2015</c:v>
                </c:pt>
                <c:pt idx="4">
                  <c:v>2016</c:v>
                </c:pt>
                <c:pt idx="5">
                  <c:v>2017</c:v>
                </c:pt>
              </c:numCache>
            </c:numRef>
          </c:cat>
          <c:val>
            <c:numRef>
              <c:f>'Total expenditures by function'!$B$14:$G$14</c:f>
              <c:numCache>
                <c:formatCode>0.0%</c:formatCode>
                <c:ptCount val="6"/>
                <c:pt idx="0">
                  <c:v>0.11279437653141491</c:v>
                </c:pt>
                <c:pt idx="1">
                  <c:v>0.2266493259716412</c:v>
                </c:pt>
                <c:pt idx="2">
                  <c:v>9.8464666918882754E-2</c:v>
                </c:pt>
                <c:pt idx="3">
                  <c:v>6.9566680406599926E-2</c:v>
                </c:pt>
                <c:pt idx="4">
                  <c:v>6.7456496729352985E-2</c:v>
                </c:pt>
                <c:pt idx="5">
                  <c:v>8.2891610013061223E-2</c:v>
                </c:pt>
              </c:numCache>
            </c:numRef>
          </c:val>
          <c:extLst>
            <c:ext xmlns:c16="http://schemas.microsoft.com/office/drawing/2014/chart" uri="{C3380CC4-5D6E-409C-BE32-E72D297353CC}">
              <c16:uniqueId val="{00000001-5D16-EE42-BD9B-0907BE537AF1}"/>
            </c:ext>
          </c:extLst>
        </c:ser>
        <c:ser>
          <c:idx val="2"/>
          <c:order val="2"/>
          <c:tx>
            <c:strRef>
              <c:f>'Total expenditures by function'!$A$15</c:f>
              <c:strCache>
                <c:ptCount val="1"/>
                <c:pt idx="0">
                  <c:v>ჯიბიდან გადახდები</c:v>
                </c:pt>
              </c:strCache>
            </c:strRef>
          </c:tx>
          <c:spPr>
            <a:solidFill>
              <a:srgbClr val="DC35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function'!$B$12:$G$12</c:f>
              <c:numCache>
                <c:formatCode>General</c:formatCode>
                <c:ptCount val="6"/>
                <c:pt idx="0">
                  <c:v>2012</c:v>
                </c:pt>
                <c:pt idx="1">
                  <c:v>2013</c:v>
                </c:pt>
                <c:pt idx="2">
                  <c:v>2014</c:v>
                </c:pt>
                <c:pt idx="3">
                  <c:v>2015</c:v>
                </c:pt>
                <c:pt idx="4">
                  <c:v>2016</c:v>
                </c:pt>
                <c:pt idx="5">
                  <c:v>2017</c:v>
                </c:pt>
              </c:numCache>
            </c:numRef>
          </c:cat>
          <c:val>
            <c:numRef>
              <c:f>'Total expenditures by function'!$B$15:$G$15</c:f>
              <c:numCache>
                <c:formatCode>0.0%</c:formatCode>
                <c:ptCount val="6"/>
                <c:pt idx="0">
                  <c:v>0.75731359901708972</c:v>
                </c:pt>
                <c:pt idx="1">
                  <c:v>0.67107615830381195</c:v>
                </c:pt>
                <c:pt idx="2">
                  <c:v>0.6189432527106542</c:v>
                </c:pt>
                <c:pt idx="3">
                  <c:v>0.51863380050754582</c:v>
                </c:pt>
                <c:pt idx="4">
                  <c:v>0.49273315749787649</c:v>
                </c:pt>
                <c:pt idx="5">
                  <c:v>0.48424723689915017</c:v>
                </c:pt>
              </c:numCache>
            </c:numRef>
          </c:val>
          <c:extLst>
            <c:ext xmlns:c16="http://schemas.microsoft.com/office/drawing/2014/chart" uri="{C3380CC4-5D6E-409C-BE32-E72D297353CC}">
              <c16:uniqueId val="{00000002-5D16-EE42-BD9B-0907BE537AF1}"/>
            </c:ext>
          </c:extLst>
        </c:ser>
        <c:ser>
          <c:idx val="3"/>
          <c:order val="3"/>
          <c:tx>
            <c:strRef>
              <c:f>'Total expenditures by function'!$A$16</c:f>
              <c:strCache>
                <c:ptCount val="1"/>
                <c:pt idx="0">
                  <c:v>სხვა</c:v>
                </c:pt>
              </c:strCache>
            </c:strRef>
          </c:tx>
          <c:spPr>
            <a:solidFill>
              <a:schemeClr val="accent4"/>
            </a:solidFill>
            <a:ln>
              <a:noFill/>
            </a:ln>
            <a:effectLst/>
          </c:spPr>
          <c:invertIfNegative val="0"/>
          <c:cat>
            <c:numRef>
              <c:f>'Total expenditures by function'!$B$12:$G$12</c:f>
              <c:numCache>
                <c:formatCode>General</c:formatCode>
                <c:ptCount val="6"/>
                <c:pt idx="0">
                  <c:v>2012</c:v>
                </c:pt>
                <c:pt idx="1">
                  <c:v>2013</c:v>
                </c:pt>
                <c:pt idx="2">
                  <c:v>2014</c:v>
                </c:pt>
                <c:pt idx="3">
                  <c:v>2015</c:v>
                </c:pt>
                <c:pt idx="4">
                  <c:v>2016</c:v>
                </c:pt>
                <c:pt idx="5">
                  <c:v>2017</c:v>
                </c:pt>
              </c:numCache>
            </c:numRef>
          </c:cat>
          <c:val>
            <c:numRef>
              <c:f>'Total expenditures by function'!$B$16:$G$16</c:f>
              <c:numCache>
                <c:formatCode>0.0%</c:formatCode>
                <c:ptCount val="6"/>
                <c:pt idx="0">
                  <c:v>2.6107731749034973E-3</c:v>
                </c:pt>
                <c:pt idx="1">
                  <c:v>2.6841397004938246E-4</c:v>
                </c:pt>
                <c:pt idx="2">
                  <c:v>1.9531441682547478E-3</c:v>
                </c:pt>
                <c:pt idx="3">
                  <c:v>4.5560048806654232E-3</c:v>
                </c:pt>
                <c:pt idx="4">
                  <c:v>0</c:v>
                </c:pt>
                <c:pt idx="5">
                  <c:v>1.3523935105639595E-4</c:v>
                </c:pt>
              </c:numCache>
            </c:numRef>
          </c:val>
          <c:extLst>
            <c:ext xmlns:c16="http://schemas.microsoft.com/office/drawing/2014/chart" uri="{C3380CC4-5D6E-409C-BE32-E72D297353CC}">
              <c16:uniqueId val="{00000003-5D16-EE42-BD9B-0907BE537AF1}"/>
            </c:ext>
          </c:extLst>
        </c:ser>
        <c:dLbls>
          <c:showLegendKey val="0"/>
          <c:showVal val="0"/>
          <c:showCatName val="0"/>
          <c:showSerName val="0"/>
          <c:showPercent val="0"/>
          <c:showBubbleSize val="0"/>
        </c:dLbls>
        <c:gapWidth val="50"/>
        <c:overlap val="100"/>
        <c:axId val="2128747040"/>
        <c:axId val="299421567"/>
      </c:barChart>
      <c:catAx>
        <c:axId val="2128747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421567"/>
        <c:crosses val="autoZero"/>
        <c:auto val="1"/>
        <c:lblAlgn val="ctr"/>
        <c:lblOffset val="100"/>
        <c:noMultiLvlLbl val="0"/>
      </c:catAx>
      <c:valAx>
        <c:axId val="299421567"/>
        <c:scaling>
          <c:orientation val="minMax"/>
        </c:scaling>
        <c:delete val="1"/>
        <c:axPos val="l"/>
        <c:numFmt formatCode="0%" sourceLinked="1"/>
        <c:majorTickMark val="none"/>
        <c:minorTickMark val="none"/>
        <c:tickLblPos val="nextTo"/>
        <c:crossAx val="2128747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ka-GE" sz="1200"/>
              <a:t>სტაციონარულ</a:t>
            </a:r>
            <a:r>
              <a:rPr lang="ka-GE" sz="1200" baseline="0"/>
              <a:t> მომსახურებაზე დანახარჯები</a:t>
            </a:r>
            <a:endParaRPr lang="en-US" sz="1200"/>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'Total expenditures by function'!$A$38</c:f>
              <c:strCache>
                <c:ptCount val="1"/>
                <c:pt idx="0">
                  <c:v>სახელმწიფო</c:v>
                </c:pt>
              </c:strCache>
            </c:strRef>
          </c:tx>
          <c:spPr>
            <a:solidFill>
              <a:srgbClr val="22698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function'!$B$37:$G$37</c:f>
              <c:numCache>
                <c:formatCode>General</c:formatCode>
                <c:ptCount val="6"/>
                <c:pt idx="0">
                  <c:v>2012</c:v>
                </c:pt>
                <c:pt idx="1">
                  <c:v>2013</c:v>
                </c:pt>
                <c:pt idx="2">
                  <c:v>2014</c:v>
                </c:pt>
                <c:pt idx="3">
                  <c:v>2015</c:v>
                </c:pt>
                <c:pt idx="4">
                  <c:v>2016</c:v>
                </c:pt>
                <c:pt idx="5">
                  <c:v>2017</c:v>
                </c:pt>
              </c:numCache>
            </c:numRef>
          </c:cat>
          <c:val>
            <c:numRef>
              <c:f>'Total expenditures by function'!$B$38:$G$38</c:f>
              <c:numCache>
                <c:formatCode>0.0%</c:formatCode>
                <c:ptCount val="6"/>
                <c:pt idx="0">
                  <c:v>0.19684862962955207</c:v>
                </c:pt>
                <c:pt idx="1">
                  <c:v>0.24896273546235748</c:v>
                </c:pt>
                <c:pt idx="2">
                  <c:v>0.53376170406751389</c:v>
                </c:pt>
                <c:pt idx="3">
                  <c:v>0.69429510759135049</c:v>
                </c:pt>
                <c:pt idx="4">
                  <c:v>0.70493974036903528</c:v>
                </c:pt>
                <c:pt idx="5">
                  <c:v>0.70562093142275917</c:v>
                </c:pt>
              </c:numCache>
            </c:numRef>
          </c:val>
          <c:extLst>
            <c:ext xmlns:c16="http://schemas.microsoft.com/office/drawing/2014/chart" uri="{C3380CC4-5D6E-409C-BE32-E72D297353CC}">
              <c16:uniqueId val="{00000000-0B54-AD43-B4D4-49892AD6C729}"/>
            </c:ext>
          </c:extLst>
        </c:ser>
        <c:ser>
          <c:idx val="1"/>
          <c:order val="1"/>
          <c:tx>
            <c:strRef>
              <c:f>'Total expenditures by function'!$A$39</c:f>
              <c:strCache>
                <c:ptCount val="1"/>
                <c:pt idx="0">
                  <c:v>კერძო დაზღვევის შენატანები</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function'!$B$37:$G$37</c:f>
              <c:numCache>
                <c:formatCode>General</c:formatCode>
                <c:ptCount val="6"/>
                <c:pt idx="0">
                  <c:v>2012</c:v>
                </c:pt>
                <c:pt idx="1">
                  <c:v>2013</c:v>
                </c:pt>
                <c:pt idx="2">
                  <c:v>2014</c:v>
                </c:pt>
                <c:pt idx="3">
                  <c:v>2015</c:v>
                </c:pt>
                <c:pt idx="4">
                  <c:v>2016</c:v>
                </c:pt>
                <c:pt idx="5">
                  <c:v>2017</c:v>
                </c:pt>
              </c:numCache>
            </c:numRef>
          </c:cat>
          <c:val>
            <c:numRef>
              <c:f>'Total expenditures by function'!$B$39:$G$39</c:f>
              <c:numCache>
                <c:formatCode>0.0%</c:formatCode>
                <c:ptCount val="6"/>
                <c:pt idx="0">
                  <c:v>0.39147531573365763</c:v>
                </c:pt>
                <c:pt idx="1">
                  <c:v>0.40332264095951437</c:v>
                </c:pt>
                <c:pt idx="2">
                  <c:v>0.14490225163768619</c:v>
                </c:pt>
                <c:pt idx="3">
                  <c:v>7.0169461929806762E-2</c:v>
                </c:pt>
                <c:pt idx="4">
                  <c:v>7.2433715867736767E-2</c:v>
                </c:pt>
                <c:pt idx="5">
                  <c:v>8.5502095923588289E-2</c:v>
                </c:pt>
              </c:numCache>
            </c:numRef>
          </c:val>
          <c:extLst>
            <c:ext xmlns:c16="http://schemas.microsoft.com/office/drawing/2014/chart" uri="{C3380CC4-5D6E-409C-BE32-E72D297353CC}">
              <c16:uniqueId val="{00000001-0B54-AD43-B4D4-49892AD6C729}"/>
            </c:ext>
          </c:extLst>
        </c:ser>
        <c:ser>
          <c:idx val="2"/>
          <c:order val="2"/>
          <c:tx>
            <c:strRef>
              <c:f>'Total expenditures by function'!$A$40</c:f>
              <c:strCache>
                <c:ptCount val="1"/>
                <c:pt idx="0">
                  <c:v>ჯიბიდან გადახდები</c:v>
                </c:pt>
              </c:strCache>
            </c:strRef>
          </c:tx>
          <c:spPr>
            <a:solidFill>
              <a:srgbClr val="DC355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'Total expenditures by function'!$B$37:$G$37</c:f>
              <c:numCache>
                <c:formatCode>General</c:formatCode>
                <c:ptCount val="6"/>
                <c:pt idx="0">
                  <c:v>2012</c:v>
                </c:pt>
                <c:pt idx="1">
                  <c:v>2013</c:v>
                </c:pt>
                <c:pt idx="2">
                  <c:v>2014</c:v>
                </c:pt>
                <c:pt idx="3">
                  <c:v>2015</c:v>
                </c:pt>
                <c:pt idx="4">
                  <c:v>2016</c:v>
                </c:pt>
                <c:pt idx="5">
                  <c:v>2017</c:v>
                </c:pt>
              </c:numCache>
            </c:numRef>
          </c:cat>
          <c:val>
            <c:numRef>
              <c:f>'Total expenditures by function'!$B$40:$G$40</c:f>
              <c:numCache>
                <c:formatCode>0.0%</c:formatCode>
                <c:ptCount val="6"/>
                <c:pt idx="0">
                  <c:v>0.41143950059253059</c:v>
                </c:pt>
                <c:pt idx="1">
                  <c:v>0.34729229901051406</c:v>
                </c:pt>
                <c:pt idx="2">
                  <c:v>0.32088711422502153</c:v>
                </c:pt>
                <c:pt idx="3">
                  <c:v>0.23171494256771691</c:v>
                </c:pt>
                <c:pt idx="4">
                  <c:v>0.20483371156074531</c:v>
                </c:pt>
                <c:pt idx="5">
                  <c:v>0.20733830431604905</c:v>
                </c:pt>
              </c:numCache>
            </c:numRef>
          </c:val>
          <c:extLst>
            <c:ext xmlns:c16="http://schemas.microsoft.com/office/drawing/2014/chart" uri="{C3380CC4-5D6E-409C-BE32-E72D297353CC}">
              <c16:uniqueId val="{00000002-0B54-AD43-B4D4-49892AD6C729}"/>
            </c:ext>
          </c:extLst>
        </c:ser>
        <c:ser>
          <c:idx val="3"/>
          <c:order val="3"/>
          <c:tx>
            <c:strRef>
              <c:f>'Total expenditures by function'!$A$41</c:f>
              <c:strCache>
                <c:ptCount val="1"/>
                <c:pt idx="0">
                  <c:v>სხვა</c:v>
                </c:pt>
              </c:strCache>
            </c:strRef>
          </c:tx>
          <c:spPr>
            <a:solidFill>
              <a:schemeClr val="accent4"/>
            </a:solidFill>
            <a:ln>
              <a:noFill/>
            </a:ln>
            <a:effectLst/>
          </c:spPr>
          <c:invertIfNegative val="0"/>
          <c:cat>
            <c:numRef>
              <c:f>'Total expenditures by function'!$B$37:$G$37</c:f>
              <c:numCache>
                <c:formatCode>General</c:formatCode>
                <c:ptCount val="6"/>
                <c:pt idx="0">
                  <c:v>2012</c:v>
                </c:pt>
                <c:pt idx="1">
                  <c:v>2013</c:v>
                </c:pt>
                <c:pt idx="2">
                  <c:v>2014</c:v>
                </c:pt>
                <c:pt idx="3">
                  <c:v>2015</c:v>
                </c:pt>
                <c:pt idx="4">
                  <c:v>2016</c:v>
                </c:pt>
                <c:pt idx="5">
                  <c:v>2017</c:v>
                </c:pt>
              </c:numCache>
            </c:numRef>
          </c:cat>
          <c:val>
            <c:numRef>
              <c:f>'Total expenditures by function'!$B$41:$G$41</c:f>
              <c:numCache>
                <c:formatCode>0.0%</c:formatCode>
                <c:ptCount val="6"/>
                <c:pt idx="0">
                  <c:v>2.3655404425964406E-4</c:v>
                </c:pt>
                <c:pt idx="1">
                  <c:v>4.2232456761410005E-4</c:v>
                </c:pt>
                <c:pt idx="2">
                  <c:v>4.4893006977832364E-4</c:v>
                </c:pt>
                <c:pt idx="3">
                  <c:v>3.8204879111256294E-3</c:v>
                </c:pt>
                <c:pt idx="4">
                  <c:v>1.7792832202482671E-2</c:v>
                </c:pt>
                <c:pt idx="5">
                  <c:v>1.5386683376035618E-3</c:v>
                </c:pt>
              </c:numCache>
            </c:numRef>
          </c:val>
          <c:extLst>
            <c:ext xmlns:c16="http://schemas.microsoft.com/office/drawing/2014/chart" uri="{C3380CC4-5D6E-409C-BE32-E72D297353CC}">
              <c16:uniqueId val="{00000003-0B54-AD43-B4D4-49892AD6C729}"/>
            </c:ext>
          </c:extLst>
        </c:ser>
        <c:dLbls>
          <c:showLegendKey val="0"/>
          <c:showVal val="0"/>
          <c:showCatName val="0"/>
          <c:showSerName val="0"/>
          <c:showPercent val="0"/>
          <c:showBubbleSize val="0"/>
        </c:dLbls>
        <c:gapWidth val="50"/>
        <c:overlap val="100"/>
        <c:axId val="170118208"/>
        <c:axId val="203030096"/>
      </c:barChart>
      <c:catAx>
        <c:axId val="170118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3030096"/>
        <c:crosses val="autoZero"/>
        <c:auto val="1"/>
        <c:lblAlgn val="ctr"/>
        <c:lblOffset val="100"/>
        <c:noMultiLvlLbl val="0"/>
      </c:catAx>
      <c:valAx>
        <c:axId val="203030096"/>
        <c:scaling>
          <c:orientation val="minMax"/>
        </c:scaling>
        <c:delete val="1"/>
        <c:axPos val="l"/>
        <c:numFmt formatCode="0%" sourceLinked="1"/>
        <c:majorTickMark val="none"/>
        <c:minorTickMark val="none"/>
        <c:tickLblPos val="nextTo"/>
        <c:crossAx val="1701182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nSpc>
                <a:spcPct val="150000"/>
              </a:lnSpc>
              <a:defRPr sz="1080" b="0" i="0" u="none" strike="noStrike" kern="1200" spc="0" baseline="0">
                <a:solidFill>
                  <a:schemeClr val="tx1">
                    <a:lumMod val="65000"/>
                    <a:lumOff val="35000"/>
                  </a:schemeClr>
                </a:solidFill>
                <a:latin typeface="+mn-lt"/>
                <a:ea typeface="+mn-ea"/>
                <a:cs typeface="+mn-cs"/>
              </a:defRPr>
            </a:pPr>
            <a:r>
              <a:rPr lang="ka-GE" dirty="0"/>
              <a:t>ამბულატორიული მიმართვიანობა 1 სულ მოსახლეზე წელიწადში (2012-2017)</a:t>
            </a:r>
            <a:endParaRPr lang="en-US" dirty="0"/>
          </a:p>
        </c:rich>
      </c:tx>
      <c:overlay val="0"/>
      <c:spPr>
        <a:noFill/>
        <a:ln>
          <a:noFill/>
        </a:ln>
        <a:effectLst/>
      </c:spPr>
      <c:txPr>
        <a:bodyPr rot="0" spcFirstLastPara="1" vertOverflow="ellipsis" vert="horz" wrap="square" anchor="ctr" anchorCtr="1"/>
        <a:lstStyle/>
        <a:p>
          <a:pPr>
            <a:lnSpc>
              <a:spcPct val="150000"/>
            </a:lnSpc>
            <a:defRPr sz="10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2"/>
          <c:order val="1"/>
          <c:tx>
            <c:strRef>
              <c:f>'visits to PHC'!$A$7</c:f>
              <c:strCache>
                <c:ptCount val="1"/>
                <c:pt idx="0">
                  <c:v>საშუალოდ ერთ ამბულატორიულ ვიზიტში გადახდილი თანხა (ლარებში)</c:v>
                </c:pt>
              </c:strCache>
            </c:strRef>
          </c:tx>
          <c:spPr>
            <a:solidFill>
              <a:srgbClr val="22698F"/>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'visits to PHC'!$F$3:$K$3</c:f>
              <c:numCache>
                <c:formatCode>General</c:formatCode>
                <c:ptCount val="6"/>
                <c:pt idx="0">
                  <c:v>2012</c:v>
                </c:pt>
                <c:pt idx="1">
                  <c:v>2013</c:v>
                </c:pt>
                <c:pt idx="2">
                  <c:v>2014</c:v>
                </c:pt>
                <c:pt idx="3">
                  <c:v>2015</c:v>
                </c:pt>
                <c:pt idx="4">
                  <c:v>2016</c:v>
                </c:pt>
                <c:pt idx="5">
                  <c:v>2017</c:v>
                </c:pt>
              </c:numCache>
            </c:numRef>
          </c:cat>
          <c:val>
            <c:numRef>
              <c:f>'visits to PHC'!$F$7:$K$7</c:f>
              <c:numCache>
                <c:formatCode>0.0</c:formatCode>
                <c:ptCount val="6"/>
                <c:pt idx="1">
                  <c:v>1.23</c:v>
                </c:pt>
                <c:pt idx="2">
                  <c:v>1.52</c:v>
                </c:pt>
                <c:pt idx="3">
                  <c:v>1.51</c:v>
                </c:pt>
                <c:pt idx="4">
                  <c:v>1.62</c:v>
                </c:pt>
                <c:pt idx="5">
                  <c:v>1.47</c:v>
                </c:pt>
              </c:numCache>
            </c:numRef>
          </c:val>
          <c:extLst>
            <c:ext xmlns:c16="http://schemas.microsoft.com/office/drawing/2014/chart" uri="{C3380CC4-5D6E-409C-BE32-E72D297353CC}">
              <c16:uniqueId val="{00000000-7BE3-9E46-A532-6EE6D0097457}"/>
            </c:ext>
          </c:extLst>
        </c:ser>
        <c:dLbls>
          <c:showLegendKey val="0"/>
          <c:showVal val="0"/>
          <c:showCatName val="0"/>
          <c:showSerName val="0"/>
          <c:showPercent val="0"/>
          <c:showBubbleSize val="0"/>
        </c:dLbls>
        <c:gapWidth val="219"/>
        <c:overlap val="-27"/>
        <c:axId val="1005092895"/>
        <c:axId val="1005346367"/>
      </c:barChart>
      <c:lineChart>
        <c:grouping val="standard"/>
        <c:varyColors val="0"/>
        <c:ser>
          <c:idx val="1"/>
          <c:order val="0"/>
          <c:tx>
            <c:strRef>
              <c:f>'visits to PHC'!$A$6</c:f>
              <c:strCache>
                <c:ptCount val="1"/>
                <c:pt idx="0">
                  <c:v>ამბულატორიული მიმართვიანობა 1 სულ მოსახლეზე </c:v>
                </c:pt>
              </c:strCache>
            </c:strRef>
          </c:tx>
          <c:spPr>
            <a:ln w="28575" cap="rnd">
              <a:solidFill>
                <a:srgbClr val="DC3557"/>
              </a:solidFill>
              <a:round/>
            </a:ln>
            <a:effectLst/>
          </c:spPr>
          <c:marker>
            <c:symbol val="circle"/>
            <c:size val="5"/>
            <c:spPr>
              <a:solidFill>
                <a:srgbClr val="DC3557"/>
              </a:solidFill>
              <a:ln w="9525">
                <a:solidFill>
                  <a:srgbClr val="DC3557"/>
                </a:solidFill>
              </a:ln>
              <a:effectLst/>
            </c:spPr>
          </c:marker>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'visits to PHC'!$F$3:$K$3</c:f>
              <c:numCache>
                <c:formatCode>General</c:formatCode>
                <c:ptCount val="6"/>
                <c:pt idx="0">
                  <c:v>2012</c:v>
                </c:pt>
                <c:pt idx="1">
                  <c:v>2013</c:v>
                </c:pt>
                <c:pt idx="2">
                  <c:v>2014</c:v>
                </c:pt>
                <c:pt idx="3">
                  <c:v>2015</c:v>
                </c:pt>
                <c:pt idx="4">
                  <c:v>2016</c:v>
                </c:pt>
                <c:pt idx="5">
                  <c:v>2017</c:v>
                </c:pt>
              </c:numCache>
            </c:numRef>
          </c:cat>
          <c:val>
            <c:numRef>
              <c:f>'visits to PHC'!$F$6:$K$6</c:f>
              <c:numCache>
                <c:formatCode>_(* #,##0.0_);_(* \(#,##0.0\);_(* "-"??_);_(@_)</c:formatCode>
                <c:ptCount val="6"/>
                <c:pt idx="0">
                  <c:v>2.2999999999999998</c:v>
                </c:pt>
                <c:pt idx="1">
                  <c:v>2.7</c:v>
                </c:pt>
                <c:pt idx="2">
                  <c:v>2.9</c:v>
                </c:pt>
                <c:pt idx="3">
                  <c:v>3.2</c:v>
                </c:pt>
                <c:pt idx="4">
                  <c:v>3.2</c:v>
                </c:pt>
                <c:pt idx="5">
                  <c:v>3</c:v>
                </c:pt>
              </c:numCache>
            </c:numRef>
          </c:val>
          <c:smooth val="1"/>
          <c:extLst>
            <c:ext xmlns:c16="http://schemas.microsoft.com/office/drawing/2014/chart" uri="{C3380CC4-5D6E-409C-BE32-E72D297353CC}">
              <c16:uniqueId val="{00000001-7BE3-9E46-A532-6EE6D0097457}"/>
            </c:ext>
          </c:extLst>
        </c:ser>
        <c:dLbls>
          <c:showLegendKey val="0"/>
          <c:showVal val="0"/>
          <c:showCatName val="0"/>
          <c:showSerName val="0"/>
          <c:showPercent val="0"/>
          <c:showBubbleSize val="0"/>
        </c:dLbls>
        <c:marker val="1"/>
        <c:smooth val="0"/>
        <c:axId val="945733663"/>
        <c:axId val="981902943"/>
      </c:lineChart>
      <c:catAx>
        <c:axId val="945733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81902943"/>
        <c:crosses val="autoZero"/>
        <c:auto val="1"/>
        <c:lblAlgn val="ctr"/>
        <c:lblOffset val="100"/>
        <c:noMultiLvlLbl val="0"/>
      </c:catAx>
      <c:valAx>
        <c:axId val="98190294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ka-GE"/>
                  <a:t>ერთ სულ მოსახლეზე ამბ ვიზიტების რაოდეობა</a:t>
                </a:r>
                <a:endParaRPr lang="en-US"/>
              </a:p>
            </c:rich>
          </c:tx>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_(* #,##0.0_);_(* \(#,##0.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45733663"/>
        <c:crosses val="autoZero"/>
        <c:crossBetween val="between"/>
      </c:valAx>
      <c:valAx>
        <c:axId val="1005346367"/>
        <c:scaling>
          <c:orientation val="minMax"/>
          <c:max val="2.5"/>
        </c:scaling>
        <c:delete val="0"/>
        <c:axPos val="r"/>
        <c:title>
          <c:tx>
            <c:rich>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r>
                  <a:rPr lang="ka-GE" dirty="0"/>
                  <a:t>ერთ ამბ. ვიზიტში გადახდილი თანხის მოცულობა</a:t>
                </a:r>
                <a:endParaRPr lang="en-US" dirty="0"/>
              </a:p>
            </c:rich>
          </c:tx>
          <c:layout>
            <c:manualLayout>
              <c:xMode val="edge"/>
              <c:yMode val="edge"/>
              <c:x val="0.96211085118227391"/>
              <c:y val="0.13644654088050315"/>
            </c:manualLayout>
          </c:layout>
          <c:overlay val="0"/>
          <c:spPr>
            <a:noFill/>
            <a:ln>
              <a:noFill/>
            </a:ln>
            <a:effectLst/>
          </c:spPr>
          <c:txPr>
            <a:bodyPr rot="-54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05092895"/>
        <c:crosses val="max"/>
        <c:crossBetween val="between"/>
        <c:minorUnit val="0.5"/>
      </c:valAx>
      <c:catAx>
        <c:axId val="1005092895"/>
        <c:scaling>
          <c:orientation val="minMax"/>
        </c:scaling>
        <c:delete val="1"/>
        <c:axPos val="b"/>
        <c:numFmt formatCode="General" sourceLinked="1"/>
        <c:majorTickMark val="out"/>
        <c:minorTickMark val="none"/>
        <c:tickLblPos val="nextTo"/>
        <c:crossAx val="1005346367"/>
        <c:crossesAt val="0"/>
        <c:auto val="1"/>
        <c:lblAlgn val="ctr"/>
        <c:lblOffset val="100"/>
        <c:noMultiLvlLbl val="0"/>
      </c:catAx>
      <c:spPr>
        <a:noFill/>
        <a:ln>
          <a:noFill/>
        </a:ln>
        <a:effectLst/>
      </c:spPr>
    </c:plotArea>
    <c:legend>
      <c:legendPos val="b"/>
      <c:layout>
        <c:manualLayout>
          <c:xMode val="edge"/>
          <c:yMode val="edge"/>
          <c:x val="2.9020950777153623E-2"/>
          <c:y val="0.87039271034516907"/>
          <c:w val="0.93307736599019286"/>
          <c:h val="9.501609468627741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9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Sylfaen" pitchFamily="18" charset="0"/>
                <a:ea typeface="+mn-ea"/>
                <a:cs typeface="+mn-cs"/>
              </a:defRPr>
            </a:pPr>
            <a:r>
              <a:rPr lang="ka-GE" sz="1400"/>
              <a:t>ჰოსპიტალური სერვისების უტილიზაცია</a:t>
            </a:r>
            <a:endParaRPr lang="en-US" sz="14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Sylfaen" pitchFamily="18" charset="0"/>
              <a:ea typeface="+mn-ea"/>
              <a:cs typeface="+mn-cs"/>
            </a:defRPr>
          </a:pPr>
          <a:endParaRPr lang="en-US"/>
        </a:p>
      </c:txPr>
    </c:title>
    <c:autoTitleDeleted val="0"/>
    <c:plotArea>
      <c:layout>
        <c:manualLayout>
          <c:layoutTarget val="inner"/>
          <c:xMode val="edge"/>
          <c:yMode val="edge"/>
          <c:x val="0.1357264189645474"/>
          <c:y val="0.14829381241179695"/>
          <c:w val="0.8391220777761409"/>
          <c:h val="0.67748875666482478"/>
        </c:manualLayout>
      </c:layout>
      <c:lineChart>
        <c:grouping val="standard"/>
        <c:varyColors val="0"/>
        <c:ser>
          <c:idx val="0"/>
          <c:order val="0"/>
          <c:tx>
            <c:strRef>
              <c:f>'Utilization_NCDC (2)'!$A$47</c:f>
              <c:strCache>
                <c:ptCount val="1"/>
                <c:pt idx="0">
                  <c:v>გეგმიური ქირურგიული ოპერაციების მოხმარება 1000 მოსახლეზე</c:v>
                </c:pt>
              </c:strCache>
            </c:strRef>
          </c:tx>
          <c:spPr>
            <a:ln w="28575" cap="rnd">
              <a:solidFill>
                <a:schemeClr val="accent1"/>
              </a:solidFill>
              <a:round/>
            </a:ln>
            <a:effectLst/>
          </c:spPr>
          <c:marker>
            <c:symbol val="circle"/>
            <c:size val="9"/>
            <c:spPr>
              <a:solidFill>
                <a:schemeClr val="accent1"/>
              </a:solidFill>
              <a:ln w="9525">
                <a:solidFill>
                  <a:schemeClr val="accent1"/>
                </a:solidFill>
              </a:ln>
              <a:effectLst/>
            </c:spPr>
          </c:marker>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ylfaen" pitchFamily="18"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'Utilization_NCDC (2)'!$B$46:$N$46</c:f>
              <c:numCache>
                <c:formatCode>General</c:formatCode>
                <c:ptCount val="6"/>
                <c:pt idx="0">
                  <c:v>2012</c:v>
                </c:pt>
                <c:pt idx="1">
                  <c:v>2013</c:v>
                </c:pt>
                <c:pt idx="2">
                  <c:v>2014</c:v>
                </c:pt>
                <c:pt idx="3">
                  <c:v>2015</c:v>
                </c:pt>
                <c:pt idx="4">
                  <c:v>2016</c:v>
                </c:pt>
                <c:pt idx="5">
                  <c:v>2017</c:v>
                </c:pt>
              </c:numCache>
            </c:numRef>
          </c:cat>
          <c:val>
            <c:numRef>
              <c:f>'Utilization_NCDC (2)'!$B$47:$N$47</c:f>
              <c:numCache>
                <c:formatCode>0.0</c:formatCode>
                <c:ptCount val="6"/>
                <c:pt idx="0">
                  <c:v>38.592078092735122</c:v>
                </c:pt>
                <c:pt idx="1">
                  <c:v>40.354789251418886</c:v>
                </c:pt>
                <c:pt idx="2">
                  <c:v>39.760982954239928</c:v>
                </c:pt>
                <c:pt idx="3">
                  <c:v>47.416583899283282</c:v>
                </c:pt>
                <c:pt idx="4">
                  <c:v>48.634741784037558</c:v>
                </c:pt>
                <c:pt idx="5">
                  <c:v>44.785944206008587</c:v>
                </c:pt>
              </c:numCache>
            </c:numRef>
          </c:val>
          <c:smooth val="1"/>
          <c:extLst>
            <c:ext xmlns:c16="http://schemas.microsoft.com/office/drawing/2014/chart" uri="{C3380CC4-5D6E-409C-BE32-E72D297353CC}">
              <c16:uniqueId val="{00000000-9482-3445-BA9F-C0ACAA2482A3}"/>
            </c:ext>
          </c:extLst>
        </c:ser>
        <c:ser>
          <c:idx val="1"/>
          <c:order val="1"/>
          <c:tx>
            <c:strRef>
              <c:f>'Utilization_NCDC (2)'!$A$48</c:f>
              <c:strCache>
                <c:ptCount val="1"/>
                <c:pt idx="0">
                  <c:v>გადაუდებელი ქირურგიული ოპერაციების მოხმარება 1000 მოსახლეზე</c:v>
                </c:pt>
              </c:strCache>
            </c:strRef>
          </c:tx>
          <c:spPr>
            <a:ln w="28575" cap="rnd">
              <a:solidFill>
                <a:srgbClr val="DC3557"/>
              </a:solidFill>
              <a:round/>
            </a:ln>
            <a:effectLst/>
          </c:spPr>
          <c:marker>
            <c:symbol val="triangle"/>
            <c:size val="9"/>
            <c:spPr>
              <a:solidFill>
                <a:srgbClr val="DC3557"/>
              </a:solidFill>
              <a:ln w="9525">
                <a:solidFill>
                  <a:srgbClr val="DC3557"/>
                </a:solidFill>
              </a:ln>
              <a:effectLst/>
            </c:spPr>
          </c:marker>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ylfaen" pitchFamily="18"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'Utilization_NCDC (2)'!$B$46:$N$46</c:f>
              <c:numCache>
                <c:formatCode>General</c:formatCode>
                <c:ptCount val="6"/>
                <c:pt idx="0">
                  <c:v>2012</c:v>
                </c:pt>
                <c:pt idx="1">
                  <c:v>2013</c:v>
                </c:pt>
                <c:pt idx="2">
                  <c:v>2014</c:v>
                </c:pt>
                <c:pt idx="3">
                  <c:v>2015</c:v>
                </c:pt>
                <c:pt idx="4">
                  <c:v>2016</c:v>
                </c:pt>
                <c:pt idx="5">
                  <c:v>2017</c:v>
                </c:pt>
              </c:numCache>
            </c:numRef>
          </c:cat>
          <c:val>
            <c:numRef>
              <c:f>'Utilization_NCDC (2)'!$B$48:$N$48</c:f>
              <c:numCache>
                <c:formatCode>0.0</c:formatCode>
                <c:ptCount val="6"/>
                <c:pt idx="0">
                  <c:v>5.8389873689291747</c:v>
                </c:pt>
                <c:pt idx="1">
                  <c:v>10.61166850472066</c:v>
                </c:pt>
                <c:pt idx="2">
                  <c:v>15.235252997795344</c:v>
                </c:pt>
                <c:pt idx="3">
                  <c:v>18.741040989987383</c:v>
                </c:pt>
                <c:pt idx="4">
                  <c:v>23.287189805499665</c:v>
                </c:pt>
                <c:pt idx="5">
                  <c:v>19.280042918454935</c:v>
                </c:pt>
              </c:numCache>
            </c:numRef>
          </c:val>
          <c:smooth val="1"/>
          <c:extLst>
            <c:ext xmlns:c16="http://schemas.microsoft.com/office/drawing/2014/chart" uri="{C3380CC4-5D6E-409C-BE32-E72D297353CC}">
              <c16:uniqueId val="{00000001-9482-3445-BA9F-C0ACAA2482A3}"/>
            </c:ext>
          </c:extLst>
        </c:ser>
        <c:dLbls>
          <c:showLegendKey val="0"/>
          <c:showVal val="0"/>
          <c:showCatName val="0"/>
          <c:showSerName val="0"/>
          <c:showPercent val="0"/>
          <c:showBubbleSize val="0"/>
        </c:dLbls>
        <c:marker val="1"/>
        <c:smooth val="0"/>
        <c:axId val="1435231263"/>
        <c:axId val="1435114303"/>
      </c:lineChart>
      <c:catAx>
        <c:axId val="14352312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ylfaen" pitchFamily="18" charset="0"/>
                <a:ea typeface="+mn-ea"/>
                <a:cs typeface="+mn-cs"/>
              </a:defRPr>
            </a:pPr>
            <a:endParaRPr lang="en-US"/>
          </a:p>
        </c:txPr>
        <c:crossAx val="1435114303"/>
        <c:crosses val="autoZero"/>
        <c:auto val="1"/>
        <c:lblAlgn val="ctr"/>
        <c:lblOffset val="100"/>
        <c:noMultiLvlLbl val="0"/>
      </c:catAx>
      <c:valAx>
        <c:axId val="1435114303"/>
        <c:scaling>
          <c:orientation val="minMax"/>
          <c:max val="50"/>
        </c:scaling>
        <c:delete val="0"/>
        <c:axPos val="l"/>
        <c:title>
          <c:tx>
            <c:rich>
              <a:bodyPr rot="-5400000" spcFirstLastPara="1" vertOverflow="ellipsis" vert="horz" wrap="square" anchor="ctr" anchorCtr="1"/>
              <a:lstStyle/>
              <a:p>
                <a:pPr>
                  <a:defRPr sz="900" b="0" i="1" u="none" strike="noStrike" kern="1200" baseline="0">
                    <a:solidFill>
                      <a:schemeClr val="tx1">
                        <a:lumMod val="65000"/>
                        <a:lumOff val="35000"/>
                      </a:schemeClr>
                    </a:solidFill>
                    <a:latin typeface="Sylfaen" pitchFamily="18" charset="0"/>
                    <a:ea typeface="+mn-ea"/>
                    <a:cs typeface="+mn-cs"/>
                  </a:defRPr>
                </a:pPr>
                <a:r>
                  <a:rPr lang="ka-GE" sz="900" i="1"/>
                  <a:t>უტილიზაციის მაჩვენებელი 1000 მოსხლეზე</a:t>
                </a:r>
              </a:p>
            </c:rich>
          </c:tx>
          <c:layout>
            <c:manualLayout>
              <c:xMode val="edge"/>
              <c:yMode val="edge"/>
              <c:x val="2.2865041953841446E-2"/>
              <c:y val="0.15197174003674532"/>
            </c:manualLayout>
          </c:layout>
          <c:overlay val="0"/>
          <c:spPr>
            <a:noFill/>
            <a:ln>
              <a:noFill/>
            </a:ln>
            <a:effectLst/>
          </c:spPr>
          <c:txPr>
            <a:bodyPr rot="-5400000" spcFirstLastPara="1" vertOverflow="ellipsis" vert="horz" wrap="square" anchor="ctr" anchorCtr="1"/>
            <a:lstStyle/>
            <a:p>
              <a:pPr>
                <a:defRPr sz="900" b="0" i="1" u="none" strike="noStrike" kern="1200" baseline="0">
                  <a:solidFill>
                    <a:schemeClr val="tx1">
                      <a:lumMod val="65000"/>
                      <a:lumOff val="35000"/>
                    </a:schemeClr>
                  </a:solidFill>
                  <a:latin typeface="Sylfaen" pitchFamily="18"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ylfaen" pitchFamily="18" charset="0"/>
                <a:ea typeface="+mn-ea"/>
                <a:cs typeface="+mn-cs"/>
              </a:defRPr>
            </a:pPr>
            <a:endParaRPr lang="en-US"/>
          </a:p>
        </c:txPr>
        <c:crossAx val="14352312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Sylfaen"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latin typeface="Sylfaen" pitchFamily="18"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nSpc>
                <a:spcPct val="150000"/>
              </a:lnSpc>
              <a:defRPr sz="1200" b="1" i="0" u="none" strike="noStrike" kern="1200" baseline="0">
                <a:solidFill>
                  <a:schemeClr val="tx1">
                    <a:lumMod val="75000"/>
                    <a:lumOff val="25000"/>
                  </a:schemeClr>
                </a:solidFill>
                <a:latin typeface="+mn-lt"/>
                <a:ea typeface="+mn-ea"/>
                <a:cs typeface="+mn-cs"/>
              </a:defRPr>
            </a:pPr>
            <a:r>
              <a:rPr lang="ka-GE" sz="1200" dirty="0">
                <a:solidFill>
                  <a:schemeClr val="tx1">
                    <a:lumMod val="75000"/>
                    <a:lumOff val="25000"/>
                  </a:schemeClr>
                </a:solidFill>
              </a:rPr>
              <a:t>მოსახლეობის საყოველთაო
ჯანმრთელობის დაცვის</a:t>
            </a:r>
            <a:r>
              <a:rPr lang="ka-GE" sz="1200" baseline="0" dirty="0">
                <a:solidFill>
                  <a:schemeClr val="tx1">
                    <a:lumMod val="75000"/>
                    <a:lumOff val="25000"/>
                  </a:schemeClr>
                </a:solidFill>
              </a:rPr>
              <a:t> პროგრამის </a:t>
            </a:r>
            <a:r>
              <a:rPr lang="en-US" sz="1200" baseline="0" dirty="0" err="1">
                <a:solidFill>
                  <a:schemeClr val="tx1">
                    <a:lumMod val="75000"/>
                    <a:lumOff val="25000"/>
                  </a:schemeClr>
                </a:solidFill>
              </a:rPr>
              <a:t>ჯამური</a:t>
            </a:r>
            <a:r>
              <a:rPr lang="en-US" sz="1200" baseline="0" dirty="0">
                <a:solidFill>
                  <a:schemeClr val="tx1">
                    <a:lumMod val="75000"/>
                    <a:lumOff val="25000"/>
                  </a:schemeClr>
                </a:solidFill>
              </a:rPr>
              <a:t> </a:t>
            </a:r>
            <a:r>
              <a:rPr lang="ka-GE" sz="1200" baseline="0" dirty="0">
                <a:solidFill>
                  <a:schemeClr val="tx1">
                    <a:lumMod val="75000"/>
                    <a:lumOff val="25000"/>
                  </a:schemeClr>
                </a:solidFill>
              </a:rPr>
              <a:t>ბიუჯეტი</a:t>
            </a:r>
            <a:r>
              <a:rPr lang="en-US" sz="1200" baseline="0" dirty="0">
                <a:solidFill>
                  <a:schemeClr val="tx1">
                    <a:lumMod val="75000"/>
                    <a:lumOff val="25000"/>
                  </a:schemeClr>
                </a:solidFill>
              </a:rPr>
              <a:t> 2013-2018 </a:t>
            </a:r>
            <a:r>
              <a:rPr lang="en-US" sz="1200" baseline="0" dirty="0" err="1">
                <a:solidFill>
                  <a:schemeClr val="tx1">
                    <a:lumMod val="75000"/>
                    <a:lumOff val="25000"/>
                  </a:schemeClr>
                </a:solidFill>
              </a:rPr>
              <a:t>წლებში</a:t>
            </a:r>
            <a:endParaRPr lang="ka-GE" sz="1200" dirty="0">
              <a:solidFill>
                <a:schemeClr val="tx1">
                  <a:lumMod val="75000"/>
                  <a:lumOff val="25000"/>
                </a:schemeClr>
              </a:solidFill>
            </a:endParaRPr>
          </a:p>
        </c:rich>
      </c:tx>
      <c:overlay val="0"/>
      <c:spPr>
        <a:noFill/>
        <a:ln>
          <a:noFill/>
        </a:ln>
        <a:effectLst/>
      </c:spPr>
      <c:txPr>
        <a:bodyPr rot="0" spcFirstLastPara="1" vertOverflow="ellipsis" vert="horz" wrap="square" anchor="ctr" anchorCtr="1"/>
        <a:lstStyle/>
        <a:p>
          <a:pPr>
            <a:lnSpc>
              <a:spcPct val="150000"/>
            </a:lnSpc>
            <a:defRPr sz="1200" b="1" i="0" u="none" strike="noStrike" kern="1200" baseline="0">
              <a:solidFill>
                <a:schemeClr val="tx1">
                  <a:lumMod val="75000"/>
                  <a:lumOff val="25000"/>
                </a:schemeClr>
              </a:solidFill>
              <a:latin typeface="+mn-lt"/>
              <a:ea typeface="+mn-ea"/>
              <a:cs typeface="+mn-cs"/>
            </a:defRPr>
          </a:pPr>
          <a:endParaRPr lang="en-US"/>
        </a:p>
      </c:txPr>
    </c:title>
    <c:autoTitleDeleted val="0"/>
    <c:plotArea>
      <c:layout>
        <c:manualLayout>
          <c:layoutTarget val="inner"/>
          <c:xMode val="edge"/>
          <c:yMode val="edge"/>
          <c:x val="9.4258203766821438E-2"/>
          <c:y val="0.2345848079207821"/>
          <c:w val="0.84987325886080345"/>
          <c:h val="0.63563281331919708"/>
        </c:manualLayout>
      </c:layout>
      <c:barChart>
        <c:barDir val="col"/>
        <c:grouping val="clustered"/>
        <c:varyColors val="0"/>
        <c:ser>
          <c:idx val="0"/>
          <c:order val="0"/>
          <c:tx>
            <c:strRef>
              <c:f>Budget!$C$31</c:f>
              <c:strCache>
                <c:ptCount val="1"/>
                <c:pt idx="0">
                  <c:v>მოსახლეობის საყოველთაო
ჯანმრთელობის დაცვა</c:v>
                </c:pt>
              </c:strCache>
            </c:strRef>
          </c:tx>
          <c:spPr>
            <a:solidFill>
              <a:srgbClr val="22698F"/>
            </a:solidFill>
            <a:ln>
              <a:noFill/>
            </a:ln>
            <a:effectLst/>
          </c:spPr>
          <c:invertIfNegative val="0"/>
          <c:dPt>
            <c:idx val="1"/>
            <c:invertIfNegative val="0"/>
            <c:bubble3D val="0"/>
            <c:spPr>
              <a:solidFill>
                <a:srgbClr val="DC3557"/>
              </a:solidFill>
              <a:ln>
                <a:noFill/>
              </a:ln>
              <a:effectLst/>
            </c:spPr>
            <c:extLst>
              <c:ext xmlns:c16="http://schemas.microsoft.com/office/drawing/2014/chart" uri="{C3380CC4-5D6E-409C-BE32-E72D297353CC}">
                <c16:uniqueId val="{00000001-9BEE-EE41-B20F-1056E647019A}"/>
              </c:ext>
            </c:extLst>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2-9BEE-EE41-B20F-1056E647019A}"/>
                </c:ext>
              </c:extLst>
            </c:dLbl>
            <c:dLbl>
              <c:idx val="1"/>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9BEE-EE41-B20F-1056E647019A}"/>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Budget!$A$32:$A$34</c:f>
              <c:strCache>
                <c:ptCount val="2"/>
                <c:pt idx="0">
                  <c:v>დამტკიცებული გეგმა</c:v>
                </c:pt>
                <c:pt idx="1">
                  <c:v>ფაქტიური შესრულება</c:v>
                </c:pt>
              </c:strCache>
            </c:strRef>
          </c:cat>
          <c:val>
            <c:numRef>
              <c:f>Budget!$C$32:$C$34</c:f>
              <c:numCache>
                <c:formatCode>#,##0.0</c:formatCode>
                <c:ptCount val="2"/>
                <c:pt idx="0">
                  <c:v>2828.2809999999999</c:v>
                </c:pt>
                <c:pt idx="1">
                  <c:v>3133.3147981400002</c:v>
                </c:pt>
              </c:numCache>
            </c:numRef>
          </c:val>
          <c:extLst>
            <c:ext xmlns:c16="http://schemas.microsoft.com/office/drawing/2014/chart" uri="{C3380CC4-5D6E-409C-BE32-E72D297353CC}">
              <c16:uniqueId val="{00000000-9BEE-EE41-B20F-1056E647019A}"/>
            </c:ext>
          </c:extLst>
        </c:ser>
        <c:dLbls>
          <c:showLegendKey val="0"/>
          <c:showVal val="0"/>
          <c:showCatName val="0"/>
          <c:showSerName val="0"/>
          <c:showPercent val="0"/>
          <c:showBubbleSize val="0"/>
        </c:dLbls>
        <c:gapWidth val="100"/>
        <c:overlap val="-24"/>
        <c:axId val="1034523919"/>
        <c:axId val="1034513871"/>
      </c:barChart>
      <c:catAx>
        <c:axId val="1034523919"/>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crossAx val="1034513871"/>
        <c:crosses val="autoZero"/>
        <c:auto val="1"/>
        <c:lblAlgn val="ctr"/>
        <c:lblOffset val="100"/>
        <c:noMultiLvlLbl val="0"/>
      </c:catAx>
      <c:valAx>
        <c:axId val="1034513871"/>
        <c:scaling>
          <c:orientation val="minMax"/>
          <c:min val="2500"/>
        </c:scaling>
        <c:delete val="1"/>
        <c:axPos val="l"/>
        <c:title>
          <c:tx>
            <c:rich>
              <a:bodyPr rot="-540000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r>
                  <a:rPr lang="ka-GE" b="0" i="1">
                    <a:solidFill>
                      <a:schemeClr val="tx1">
                        <a:lumMod val="75000"/>
                        <a:lumOff val="25000"/>
                      </a:schemeClr>
                    </a:solidFill>
                  </a:rPr>
                  <a:t>ბიუჯეტი მილიონ</a:t>
                </a:r>
                <a:r>
                  <a:rPr lang="ka-GE" b="0" i="1" baseline="0">
                    <a:solidFill>
                      <a:schemeClr val="tx1">
                        <a:lumMod val="75000"/>
                        <a:lumOff val="25000"/>
                      </a:schemeClr>
                    </a:solidFill>
                  </a:rPr>
                  <a:t> ლარებში</a:t>
                </a:r>
                <a:endParaRPr lang="en-US" b="0" i="1">
                  <a:solidFill>
                    <a:schemeClr val="tx1">
                      <a:lumMod val="75000"/>
                      <a:lumOff val="25000"/>
                    </a:schemeClr>
                  </a:solidFill>
                </a:endParaRP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title>
        <c:numFmt formatCode="#,##0.0" sourceLinked="1"/>
        <c:majorTickMark val="out"/>
        <c:minorTickMark val="none"/>
        <c:tickLblPos val="nextTo"/>
        <c:crossAx val="10345239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manualLayout>
          <c:layoutTarget val="inner"/>
          <c:xMode val="edge"/>
          <c:yMode val="edge"/>
          <c:x val="0.12838080284182976"/>
          <c:y val="2.3094688221709E-2"/>
          <c:w val="0.85574618128515434"/>
          <c:h val="0.85202335967021647"/>
        </c:manualLayout>
      </c:layout>
      <c:barChart>
        <c:barDir val="bar"/>
        <c:grouping val="percentStacked"/>
        <c:varyColors val="0"/>
        <c:ser>
          <c:idx val="0"/>
          <c:order val="0"/>
          <c:tx>
            <c:strRef>
              <c:f>'ფინანს ხელმისაწვ'!$B$101</c:f>
              <c:strCache>
                <c:ptCount val="1"/>
                <c:pt idx="0">
                  <c:v>მნიშვნელოვნად / ოდნავ გაიაფდა</c:v>
                </c:pt>
              </c:strCache>
            </c:strRef>
          </c:tx>
          <c:spPr>
            <a:solidFill>
              <a:srgbClr val="22698F"/>
            </a:solidFill>
            <a:ln>
              <a:noFill/>
            </a:ln>
            <a:effectLst/>
          </c:spPr>
          <c:invertIfNegative val="0"/>
          <c:dLbls>
            <c:dLbl>
              <c:idx val="0"/>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2-5AC0-844D-B6F2-3EEE736B8B5C}"/>
                </c:ext>
              </c:extLst>
            </c:dLbl>
            <c:dLbl>
              <c:idx val="1"/>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1-5AC0-844D-B6F2-3EEE736B8B5C}"/>
                </c:ext>
              </c:extLst>
            </c:dLbl>
            <c:dLbl>
              <c:idx val="2"/>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0-5AC0-844D-B6F2-3EEE736B8B5C}"/>
                </c:ext>
              </c:extLst>
            </c:dLbl>
            <c:dLbl>
              <c:idx val="3"/>
              <c:layout>
                <c:manualLayout>
                  <c:x val="7.56894895310111E-3"/>
                  <c:y val="3.550260790416578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AC0-844D-B6F2-3EEE736B8B5C}"/>
                </c:ext>
              </c:extLst>
            </c:dLbl>
            <c:dLbl>
              <c:idx val="4"/>
              <c:layout>
                <c:manualLayout>
                  <c:x val="4.654771709103890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AC0-844D-B6F2-3EEE736B8B5C}"/>
                </c:ext>
              </c:extLst>
            </c:dLbl>
            <c:dLbl>
              <c:idx val="6"/>
              <c:layout>
                <c:manualLayout>
                  <c:x val="3.0275795812404632E-3"/>
                  <c:y val="3.2543681298102486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AC0-844D-B6F2-3EEE736B8B5C}"/>
                </c:ext>
              </c:extLst>
            </c:dLbl>
            <c:dLbl>
              <c:idx val="7"/>
              <c:layout>
                <c:manualLayout>
                  <c:x val="6.055159162480884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AC0-844D-B6F2-3EEE736B8B5C}"/>
                </c:ext>
              </c:extLst>
            </c:dLbl>
            <c:spPr>
              <a:noFill/>
              <a:ln>
                <a:noFill/>
              </a:ln>
              <a:effectLst/>
            </c:spPr>
            <c:txPr>
              <a:bodyPr rot="0" spcFirstLastPara="1" vertOverflow="ellipsis" vert="horz" wrap="square" anchor="ctr" anchorCtr="1"/>
              <a:lstStyle/>
              <a:p>
                <a:pPr>
                  <a:defRPr sz="1050" b="1" i="0" u="none" strike="noStrike" kern="1200" baseline="0">
                    <a:solidFill>
                      <a:schemeClr val="tx1">
                        <a:lumMod val="75000"/>
                        <a:lumOff val="25000"/>
                      </a:schemeClr>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ხელმისაწვ'!$S$100:$AA$100</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ხელმისაწვ'!$S$101:$AA$101</c:f>
              <c:numCache>
                <c:formatCode>0.0%</c:formatCode>
                <c:ptCount val="9"/>
                <c:pt idx="0">
                  <c:v>6.8000000000000005E-2</c:v>
                </c:pt>
                <c:pt idx="1">
                  <c:v>0.10299999999999999</c:v>
                </c:pt>
                <c:pt idx="2">
                  <c:v>5.2999999999999999E-2</c:v>
                </c:pt>
                <c:pt idx="3">
                  <c:v>1.2999999999999999E-2</c:v>
                </c:pt>
                <c:pt idx="4">
                  <c:v>1.7000000000000001E-2</c:v>
                </c:pt>
                <c:pt idx="6">
                  <c:v>2.4E-2</c:v>
                </c:pt>
                <c:pt idx="7">
                  <c:v>1.4999999999999999E-2</c:v>
                </c:pt>
              </c:numCache>
            </c:numRef>
          </c:val>
          <c:extLst>
            <c:ext xmlns:c16="http://schemas.microsoft.com/office/drawing/2014/chart" uri="{C3380CC4-5D6E-409C-BE32-E72D297353CC}">
              <c16:uniqueId val="{00000000-E302-CF47-8AA6-FDF12DD1FFF3}"/>
            </c:ext>
          </c:extLst>
        </c:ser>
        <c:ser>
          <c:idx val="1"/>
          <c:order val="1"/>
          <c:tx>
            <c:strRef>
              <c:f>'ფინანს ხელმისაწვ'!$B$102</c:f>
              <c:strCache>
                <c:ptCount val="1"/>
                <c:pt idx="0">
                  <c:v>არ შეცვლილა</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tx1">
                        <a:lumMod val="75000"/>
                        <a:lumOff val="25000"/>
                      </a:schemeClr>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ხელმისაწვ'!$S$100:$AA$100</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ხელმისაწვ'!$S$102:$AA$102</c:f>
              <c:numCache>
                <c:formatCode>0.0%</c:formatCode>
                <c:ptCount val="9"/>
                <c:pt idx="0">
                  <c:v>0.52300000000000002</c:v>
                </c:pt>
                <c:pt idx="1">
                  <c:v>0.41399999999999998</c:v>
                </c:pt>
                <c:pt idx="2">
                  <c:v>0.35099999999999998</c:v>
                </c:pt>
                <c:pt idx="3">
                  <c:v>0.20499999999999999</c:v>
                </c:pt>
                <c:pt idx="4">
                  <c:v>0.41399999999999998</c:v>
                </c:pt>
                <c:pt idx="5">
                  <c:v>0.185</c:v>
                </c:pt>
                <c:pt idx="6">
                  <c:v>0.26200000000000001</c:v>
                </c:pt>
                <c:pt idx="7">
                  <c:v>0.27300000000000002</c:v>
                </c:pt>
                <c:pt idx="8">
                  <c:v>0.27400000000000002</c:v>
                </c:pt>
              </c:numCache>
            </c:numRef>
          </c:val>
          <c:extLst>
            <c:ext xmlns:c16="http://schemas.microsoft.com/office/drawing/2014/chart" uri="{C3380CC4-5D6E-409C-BE32-E72D297353CC}">
              <c16:uniqueId val="{00000001-E302-CF47-8AA6-FDF12DD1FFF3}"/>
            </c:ext>
          </c:extLst>
        </c:ser>
        <c:ser>
          <c:idx val="2"/>
          <c:order val="2"/>
          <c:tx>
            <c:strRef>
              <c:f>'ფინანს ხელმისაწვ'!$B$103</c:f>
              <c:strCache>
                <c:ptCount val="1"/>
                <c:pt idx="0">
                  <c:v>ოდნავ / მნიშვნელოვნად გაძვირდა</c:v>
                </c:pt>
              </c:strCache>
            </c:strRef>
          </c:tx>
          <c:spPr>
            <a:solidFill>
              <a:srgbClr val="DC3557"/>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ხელმისაწვ'!$S$100:$AA$100</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ხელმისაწვ'!$S$103:$AA$103</c:f>
              <c:numCache>
                <c:formatCode>0.0%</c:formatCode>
                <c:ptCount val="9"/>
                <c:pt idx="0">
                  <c:v>0.318</c:v>
                </c:pt>
                <c:pt idx="1">
                  <c:v>0.437</c:v>
                </c:pt>
                <c:pt idx="2">
                  <c:v>0.56100000000000005</c:v>
                </c:pt>
                <c:pt idx="3">
                  <c:v>0.76900000000000002</c:v>
                </c:pt>
                <c:pt idx="4">
                  <c:v>0.55200000000000005</c:v>
                </c:pt>
                <c:pt idx="5">
                  <c:v>0.81499999999999995</c:v>
                </c:pt>
                <c:pt idx="6">
                  <c:v>0.69</c:v>
                </c:pt>
                <c:pt idx="7">
                  <c:v>0.66700000000000004</c:v>
                </c:pt>
                <c:pt idx="8">
                  <c:v>0.67700000000000005</c:v>
                </c:pt>
              </c:numCache>
            </c:numRef>
          </c:val>
          <c:extLst>
            <c:ext xmlns:c16="http://schemas.microsoft.com/office/drawing/2014/chart" uri="{C3380CC4-5D6E-409C-BE32-E72D297353CC}">
              <c16:uniqueId val="{00000002-E302-CF47-8AA6-FDF12DD1FFF3}"/>
            </c:ext>
          </c:extLst>
        </c:ser>
        <c:ser>
          <c:idx val="3"/>
          <c:order val="3"/>
          <c:tx>
            <c:strRef>
              <c:f>'ფინანს ხელმისაწვ'!$B$104</c:f>
              <c:strCache>
                <c:ptCount val="1"/>
                <c:pt idx="0">
                  <c:v>არვიცი / მიჭირს პასუხის გაცემა</c:v>
                </c:pt>
              </c:strCache>
            </c:strRef>
          </c:tx>
          <c:spPr>
            <a:noFill/>
            <a:ln>
              <a:noFill/>
            </a:ln>
            <a:effectLst/>
          </c:spPr>
          <c:invertIfNegative val="0"/>
          <c:cat>
            <c:strRef>
              <c:f>'ფინანს ხელმისაწვ'!$S$100:$AA$100</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ხელმისაწვ'!$S$104:$AA$104</c:f>
              <c:numCache>
                <c:formatCode>0.0%</c:formatCode>
                <c:ptCount val="9"/>
                <c:pt idx="0">
                  <c:v>9.0999999999999998E-2</c:v>
                </c:pt>
                <c:pt idx="1">
                  <c:v>4.5999999999999999E-2</c:v>
                </c:pt>
                <c:pt idx="2">
                  <c:v>3.5000000000000003E-2</c:v>
                </c:pt>
                <c:pt idx="3">
                  <c:v>1.2999999999999999E-2</c:v>
                </c:pt>
                <c:pt idx="4">
                  <c:v>1.7000000000000001E-2</c:v>
                </c:pt>
                <c:pt idx="6">
                  <c:v>2.4E-2</c:v>
                </c:pt>
                <c:pt idx="7">
                  <c:v>4.4999999999999998E-2</c:v>
                </c:pt>
                <c:pt idx="8">
                  <c:v>4.8000000000000001E-2</c:v>
                </c:pt>
              </c:numCache>
            </c:numRef>
          </c:val>
          <c:extLst>
            <c:ext xmlns:c16="http://schemas.microsoft.com/office/drawing/2014/chart" uri="{C3380CC4-5D6E-409C-BE32-E72D297353CC}">
              <c16:uniqueId val="{00000003-E302-CF47-8AA6-FDF12DD1FFF3}"/>
            </c:ext>
          </c:extLst>
        </c:ser>
        <c:dLbls>
          <c:showLegendKey val="0"/>
          <c:showVal val="0"/>
          <c:showCatName val="0"/>
          <c:showSerName val="0"/>
          <c:showPercent val="0"/>
          <c:showBubbleSize val="0"/>
        </c:dLbls>
        <c:gapWidth val="50"/>
        <c:overlap val="100"/>
        <c:axId val="596928672"/>
        <c:axId val="596930992"/>
      </c:barChart>
      <c:catAx>
        <c:axId val="5969286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ylfaen" charset="0"/>
                <a:ea typeface="Sylfaen" charset="0"/>
                <a:cs typeface="Sylfaen" charset="0"/>
              </a:defRPr>
            </a:pPr>
            <a:endParaRPr lang="en-US"/>
          </a:p>
        </c:txPr>
        <c:crossAx val="596930992"/>
        <c:crosses val="autoZero"/>
        <c:auto val="1"/>
        <c:lblAlgn val="ctr"/>
        <c:lblOffset val="100"/>
        <c:noMultiLvlLbl val="0"/>
      </c:catAx>
      <c:valAx>
        <c:axId val="596930992"/>
        <c:scaling>
          <c:orientation val="minMax"/>
        </c:scaling>
        <c:delete val="1"/>
        <c:axPos val="b"/>
        <c:numFmt formatCode="0%" sourceLinked="1"/>
        <c:majorTickMark val="none"/>
        <c:minorTickMark val="none"/>
        <c:tickLblPos val="nextTo"/>
        <c:crossAx val="596928672"/>
        <c:crosses val="autoZero"/>
        <c:crossBetween val="between"/>
      </c:valAx>
      <c:spPr>
        <a:noFill/>
        <a:ln>
          <a:noFill/>
        </a:ln>
        <a:effectLst/>
      </c:spPr>
    </c:plotArea>
    <c:legend>
      <c:legendPos val="b"/>
      <c:legendEntry>
        <c:idx val="3"/>
        <c:txPr>
          <a:bodyPr rot="0" spcFirstLastPara="1" vertOverflow="ellipsis" vert="horz" wrap="square" anchor="ctr" anchorCtr="1"/>
          <a:lstStyle/>
          <a:p>
            <a:pPr>
              <a:defRPr sz="100" b="0" i="0" u="none" strike="noStrike" kern="1200" baseline="0">
                <a:solidFill>
                  <a:schemeClr val="bg1"/>
                </a:solidFill>
                <a:latin typeface="Sylfaen" charset="0"/>
                <a:ea typeface="Sylfaen" charset="0"/>
                <a:cs typeface="Sylfaen" charset="0"/>
              </a:defRPr>
            </a:pPr>
            <a:endParaRPr lang="en-US"/>
          </a:p>
        </c:txPr>
      </c:legendEntry>
      <c:layout>
        <c:manualLayout>
          <c:xMode val="edge"/>
          <c:yMode val="edge"/>
          <c:x val="0.15084514649641687"/>
          <c:y val="0.89214777802067391"/>
          <c:w val="0.81884838015777106"/>
          <c:h val="9.2328409481277907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Sylfaen" charset="0"/>
              <a:ea typeface="Sylfaen" charset="0"/>
              <a:cs typeface="Sylfaen" charset="0"/>
            </a:defRPr>
          </a:pPr>
          <a:endParaRPr lang="en-US"/>
        </a:p>
      </c:txPr>
    </c:legend>
    <c:plotVisOnly val="1"/>
    <c:dispBlanksAs val="gap"/>
    <c:showDLblsOverMax val="0"/>
  </c:chart>
  <c:spPr>
    <a:noFill/>
    <a:ln>
      <a:noFill/>
    </a:ln>
    <a:effectLst/>
  </c:spPr>
  <c:txPr>
    <a:bodyPr/>
    <a:lstStyle/>
    <a:p>
      <a:pPr>
        <a:defRPr sz="1050">
          <a:latin typeface="Sylfaen" charset="0"/>
          <a:ea typeface="Sylfaen" charset="0"/>
          <a:cs typeface="Sylfaen"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428142100164776"/>
          <c:y val="3.2941176470588203E-2"/>
          <c:w val="0.88571857899835227"/>
          <c:h val="0.83682854228963888"/>
        </c:manualLayout>
      </c:layout>
      <c:barChart>
        <c:barDir val="bar"/>
        <c:grouping val="percentStacked"/>
        <c:varyColors val="0"/>
        <c:ser>
          <c:idx val="0"/>
          <c:order val="0"/>
          <c:tx>
            <c:strRef>
              <c:f>'ფინანს ხელმისაწვ'!$B$48</c:f>
              <c:strCache>
                <c:ptCount val="1"/>
                <c:pt idx="0">
                  <c:v>მნიშვნელოვნად / ოდნავ გაიაფდა</c:v>
                </c:pt>
              </c:strCache>
            </c:strRef>
          </c:tx>
          <c:spPr>
            <a:solidFill>
              <a:srgbClr val="22698F"/>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ხელმისაწვ'!$S$47:$AA$47</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ხელმისაწვ'!$S$48:$AA$48</c:f>
              <c:numCache>
                <c:formatCode>0.0%</c:formatCode>
                <c:ptCount val="9"/>
                <c:pt idx="0">
                  <c:v>0.193</c:v>
                </c:pt>
                <c:pt idx="1">
                  <c:v>9.1999999999999998E-2</c:v>
                </c:pt>
                <c:pt idx="2">
                  <c:v>1.7999999999999999E-2</c:v>
                </c:pt>
                <c:pt idx="4">
                  <c:v>8.5999999999999993E-2</c:v>
                </c:pt>
                <c:pt idx="6">
                  <c:v>9.5000000000000001E-2</c:v>
                </c:pt>
                <c:pt idx="7">
                  <c:v>0.03</c:v>
                </c:pt>
                <c:pt idx="8">
                  <c:v>4.8000000000000001E-2</c:v>
                </c:pt>
              </c:numCache>
            </c:numRef>
          </c:val>
          <c:extLst>
            <c:ext xmlns:c16="http://schemas.microsoft.com/office/drawing/2014/chart" uri="{C3380CC4-5D6E-409C-BE32-E72D297353CC}">
              <c16:uniqueId val="{00000000-43AB-A840-B686-61C42B5844CD}"/>
            </c:ext>
          </c:extLst>
        </c:ser>
        <c:ser>
          <c:idx val="1"/>
          <c:order val="1"/>
          <c:tx>
            <c:strRef>
              <c:f>'ფინანს ხელმისაწვ'!$B$49</c:f>
              <c:strCache>
                <c:ptCount val="1"/>
                <c:pt idx="0">
                  <c:v>არ შეცვლილა</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tx1">
                        <a:lumMod val="75000"/>
                        <a:lumOff val="25000"/>
                      </a:schemeClr>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ხელმისაწვ'!$S$47:$AA$47</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ხელმისაწვ'!$S$49:$AA$49</c:f>
              <c:numCache>
                <c:formatCode>0.0%</c:formatCode>
                <c:ptCount val="9"/>
                <c:pt idx="0">
                  <c:v>0.39800000000000002</c:v>
                </c:pt>
                <c:pt idx="1">
                  <c:v>0.31</c:v>
                </c:pt>
                <c:pt idx="2">
                  <c:v>8.7999999999999995E-2</c:v>
                </c:pt>
                <c:pt idx="3">
                  <c:v>2.5999999999999999E-2</c:v>
                </c:pt>
                <c:pt idx="4">
                  <c:v>0.29299999999999998</c:v>
                </c:pt>
                <c:pt idx="5">
                  <c:v>3.6999999999999998E-2</c:v>
                </c:pt>
                <c:pt idx="6">
                  <c:v>0.14299999999999999</c:v>
                </c:pt>
                <c:pt idx="7">
                  <c:v>0.16699999999999998</c:v>
                </c:pt>
                <c:pt idx="8">
                  <c:v>0.19400000000000001</c:v>
                </c:pt>
              </c:numCache>
            </c:numRef>
          </c:val>
          <c:extLst>
            <c:ext xmlns:c16="http://schemas.microsoft.com/office/drawing/2014/chart" uri="{C3380CC4-5D6E-409C-BE32-E72D297353CC}">
              <c16:uniqueId val="{00000001-43AB-A840-B686-61C42B5844CD}"/>
            </c:ext>
          </c:extLst>
        </c:ser>
        <c:ser>
          <c:idx val="2"/>
          <c:order val="2"/>
          <c:tx>
            <c:strRef>
              <c:f>'ფინანს ხელმისაწვ'!$B$50</c:f>
              <c:strCache>
                <c:ptCount val="1"/>
                <c:pt idx="0">
                  <c:v>ოდნავ / მნიშვნელოვნად გაძვირდა</c:v>
                </c:pt>
              </c:strCache>
            </c:strRef>
          </c:tx>
          <c:spPr>
            <a:solidFill>
              <a:srgbClr val="DC3557"/>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Sylfaen" charset="0"/>
                    <a:ea typeface="Sylfaen" charset="0"/>
                    <a:cs typeface="Sylfaen"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'ფინანს ხელმისაწვ'!$S$47:$AA$47</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ხელმისაწვ'!$S$50:$AA$50</c:f>
              <c:numCache>
                <c:formatCode>0.0%</c:formatCode>
                <c:ptCount val="9"/>
                <c:pt idx="0">
                  <c:v>0.35199999999999998</c:v>
                </c:pt>
                <c:pt idx="1">
                  <c:v>0.56299999999999994</c:v>
                </c:pt>
                <c:pt idx="2">
                  <c:v>0.89500000000000002</c:v>
                </c:pt>
                <c:pt idx="3">
                  <c:v>0.94899999999999995</c:v>
                </c:pt>
                <c:pt idx="4">
                  <c:v>0.60299999999999998</c:v>
                </c:pt>
                <c:pt idx="5">
                  <c:v>0.96299999999999997</c:v>
                </c:pt>
                <c:pt idx="6">
                  <c:v>0.76200000000000001</c:v>
                </c:pt>
                <c:pt idx="7">
                  <c:v>0.74199999999999999</c:v>
                </c:pt>
                <c:pt idx="8">
                  <c:v>0.72599999999999998</c:v>
                </c:pt>
              </c:numCache>
            </c:numRef>
          </c:val>
          <c:extLst>
            <c:ext xmlns:c16="http://schemas.microsoft.com/office/drawing/2014/chart" uri="{C3380CC4-5D6E-409C-BE32-E72D297353CC}">
              <c16:uniqueId val="{00000002-43AB-A840-B686-61C42B5844CD}"/>
            </c:ext>
          </c:extLst>
        </c:ser>
        <c:ser>
          <c:idx val="3"/>
          <c:order val="3"/>
          <c:tx>
            <c:strRef>
              <c:f>'ფინანს ხელმისაწვ'!$B$51</c:f>
              <c:strCache>
                <c:ptCount val="1"/>
                <c:pt idx="0">
                  <c:v>არვიცი / მიჭირს პასუხის გაცემა</c:v>
                </c:pt>
              </c:strCache>
            </c:strRef>
          </c:tx>
          <c:spPr>
            <a:noFill/>
            <a:ln>
              <a:noFill/>
            </a:ln>
            <a:effectLst/>
          </c:spPr>
          <c:invertIfNegative val="0"/>
          <c:cat>
            <c:strRef>
              <c:f>'ფინანს ხელმისაწვ'!$S$47:$AA$47</c:f>
              <c:strCache>
                <c:ptCount val="9"/>
                <c:pt idx="0">
                  <c:v>III ტალღა</c:v>
                </c:pt>
                <c:pt idx="1">
                  <c:v>IV ტალღა</c:v>
                </c:pt>
                <c:pt idx="2">
                  <c:v>V ტალღა</c:v>
                </c:pt>
                <c:pt idx="3">
                  <c:v>VI ტალღა</c:v>
                </c:pt>
                <c:pt idx="4">
                  <c:v>VII ტალღა</c:v>
                </c:pt>
                <c:pt idx="5">
                  <c:v>VIII ტალღა</c:v>
                </c:pt>
                <c:pt idx="6">
                  <c:v>IX ტალღა</c:v>
                </c:pt>
                <c:pt idx="7">
                  <c:v>XI ტალღა</c:v>
                </c:pt>
                <c:pt idx="8">
                  <c:v>XII ტალღა</c:v>
                </c:pt>
              </c:strCache>
            </c:strRef>
          </c:cat>
          <c:val>
            <c:numRef>
              <c:f>'ფინანს ხელმისაწვ'!$S$51:$AA$51</c:f>
              <c:numCache>
                <c:formatCode>0.0%</c:formatCode>
                <c:ptCount val="9"/>
                <c:pt idx="0">
                  <c:v>5.7000000000000002E-2</c:v>
                </c:pt>
                <c:pt idx="1">
                  <c:v>3.4000000000000002E-2</c:v>
                </c:pt>
                <c:pt idx="3">
                  <c:v>2.5999999999999999E-2</c:v>
                </c:pt>
                <c:pt idx="4">
                  <c:v>1.7000000000000001E-2</c:v>
                </c:pt>
                <c:pt idx="7">
                  <c:v>6.0999999999999999E-2</c:v>
                </c:pt>
                <c:pt idx="8">
                  <c:v>3.2000000000000001E-2</c:v>
                </c:pt>
              </c:numCache>
            </c:numRef>
          </c:val>
          <c:extLst>
            <c:ext xmlns:c16="http://schemas.microsoft.com/office/drawing/2014/chart" uri="{C3380CC4-5D6E-409C-BE32-E72D297353CC}">
              <c16:uniqueId val="{00000003-43AB-A840-B686-61C42B5844CD}"/>
            </c:ext>
          </c:extLst>
        </c:ser>
        <c:dLbls>
          <c:showLegendKey val="0"/>
          <c:showVal val="0"/>
          <c:showCatName val="0"/>
          <c:showSerName val="0"/>
          <c:showPercent val="0"/>
          <c:showBubbleSize val="0"/>
        </c:dLbls>
        <c:gapWidth val="50"/>
        <c:overlap val="100"/>
        <c:axId val="596833040"/>
        <c:axId val="596773504"/>
      </c:barChart>
      <c:catAx>
        <c:axId val="5968330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Sylfaen" charset="0"/>
                <a:ea typeface="Sylfaen" charset="0"/>
                <a:cs typeface="Sylfaen" charset="0"/>
              </a:defRPr>
            </a:pPr>
            <a:endParaRPr lang="en-US"/>
          </a:p>
        </c:txPr>
        <c:crossAx val="596773504"/>
        <c:crosses val="autoZero"/>
        <c:auto val="1"/>
        <c:lblAlgn val="ctr"/>
        <c:lblOffset val="100"/>
        <c:noMultiLvlLbl val="0"/>
      </c:catAx>
      <c:valAx>
        <c:axId val="596773504"/>
        <c:scaling>
          <c:orientation val="minMax"/>
        </c:scaling>
        <c:delete val="1"/>
        <c:axPos val="b"/>
        <c:numFmt formatCode="0%" sourceLinked="1"/>
        <c:majorTickMark val="none"/>
        <c:minorTickMark val="none"/>
        <c:tickLblPos val="nextTo"/>
        <c:crossAx val="596833040"/>
        <c:crosses val="autoZero"/>
        <c:crossBetween val="between"/>
      </c:valAx>
      <c:spPr>
        <a:noFill/>
        <a:ln>
          <a:noFill/>
        </a:ln>
        <a:effectLst/>
      </c:spPr>
    </c:plotArea>
    <c:legend>
      <c:legendPos val="b"/>
      <c:legendEntry>
        <c:idx val="3"/>
        <c:txPr>
          <a:bodyPr rot="0" spcFirstLastPara="1" vertOverflow="ellipsis" vert="horz" wrap="square" anchor="ctr" anchorCtr="1"/>
          <a:lstStyle/>
          <a:p>
            <a:pPr>
              <a:defRPr sz="100" b="0" i="0" u="none" strike="noStrike" kern="1200" baseline="0">
                <a:solidFill>
                  <a:schemeClr val="bg1"/>
                </a:solidFill>
                <a:latin typeface="Sylfaen" charset="0"/>
                <a:ea typeface="Sylfaen" charset="0"/>
                <a:cs typeface="Sylfaen" charset="0"/>
              </a:defRPr>
            </a:pPr>
            <a:endParaRPr lang="en-US"/>
          </a:p>
        </c:txPr>
      </c:legendEntry>
      <c:layout>
        <c:manualLayout>
          <c:xMode val="edge"/>
          <c:yMode val="edge"/>
          <c:x val="5.8056063437617801E-2"/>
          <c:y val="0.88104027039488952"/>
          <c:w val="0.94194393656238218"/>
          <c:h val="8.8377242043548465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Sylfaen" charset="0"/>
              <a:ea typeface="Sylfaen" charset="0"/>
              <a:cs typeface="Sylfaen" charset="0"/>
            </a:defRPr>
          </a:pPr>
          <a:endParaRPr lang="en-US"/>
        </a:p>
      </c:txPr>
    </c:legend>
    <c:plotVisOnly val="1"/>
    <c:dispBlanksAs val="gap"/>
    <c:showDLblsOverMax val="0"/>
  </c:chart>
  <c:spPr>
    <a:noFill/>
    <a:ln>
      <a:noFill/>
    </a:ln>
    <a:effectLst/>
  </c:spPr>
  <c:txPr>
    <a:bodyPr/>
    <a:lstStyle/>
    <a:p>
      <a:pPr>
        <a:defRPr sz="1050">
          <a:latin typeface="Sylfaen" charset="0"/>
          <a:ea typeface="Sylfaen" charset="0"/>
          <a:cs typeface="Sylfaen" charset="0"/>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r>
              <a:rPr lang="ka-GE" sz="1200" b="1" dirty="0">
                <a:solidFill>
                  <a:schemeClr val="tx1">
                    <a:lumMod val="75000"/>
                    <a:lumOff val="25000"/>
                  </a:schemeClr>
                </a:solidFill>
              </a:rPr>
              <a:t>ჯანდაცვის ჯგუფის ინფლაციის დონე საქართველოში 2012-201</a:t>
            </a:r>
            <a:r>
              <a:rPr lang="en-US" sz="1200" b="1" dirty="0">
                <a:solidFill>
                  <a:schemeClr val="tx1">
                    <a:lumMod val="75000"/>
                    <a:lumOff val="25000"/>
                  </a:schemeClr>
                </a:solidFill>
                <a:latin typeface="Sylfaen" pitchFamily="18" charset="0"/>
              </a:rPr>
              <a:t>8</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title>
    <c:autoTitleDeleted val="0"/>
    <c:plotArea>
      <c:layout>
        <c:manualLayout>
          <c:layoutTarget val="inner"/>
          <c:xMode val="edge"/>
          <c:yMode val="edge"/>
          <c:x val="0.11682180739096647"/>
          <c:y val="8.2435646232398269E-2"/>
          <c:w val="0.85988582571940819"/>
          <c:h val="0.62112842955892389"/>
        </c:manualLayout>
      </c:layout>
      <c:barChart>
        <c:barDir val="col"/>
        <c:grouping val="clustered"/>
        <c:varyColors val="0"/>
        <c:ser>
          <c:idx val="1"/>
          <c:order val="1"/>
          <c:tx>
            <c:strRef>
              <c:f>medicnes!$A$7</c:f>
              <c:strCache>
                <c:ptCount val="1"/>
                <c:pt idx="0">
                  <c:v>      ამბულატორიული სამედიცინო  მომსახურება</c:v>
                </c:pt>
              </c:strCache>
            </c:strRef>
          </c:tx>
          <c:spPr>
            <a:solidFill>
              <a:srgbClr val="FF9300"/>
            </a:solidFill>
            <a:ln>
              <a:noFill/>
            </a:ln>
            <a:effectLst>
              <a:outerShdw blurRad="40000" dist="23000" dir="5400000" rotWithShape="0">
                <a:srgbClr val="000000">
                  <a:alpha val="35000"/>
                </a:srgbClr>
              </a:outerShdw>
            </a:effectLst>
          </c:spPr>
          <c:invertIfNegative val="0"/>
          <c:cat>
            <c:numRef>
              <c:f>medicnes!$B$5:$J$5</c:f>
              <c:numCache>
                <c:formatCode>General</c:formatCode>
                <c:ptCount val="7"/>
                <c:pt idx="0">
                  <c:v>2012</c:v>
                </c:pt>
                <c:pt idx="1">
                  <c:v>2013</c:v>
                </c:pt>
                <c:pt idx="2">
                  <c:v>2014</c:v>
                </c:pt>
                <c:pt idx="3">
                  <c:v>2015</c:v>
                </c:pt>
                <c:pt idx="4">
                  <c:v>2016</c:v>
                </c:pt>
                <c:pt idx="5">
                  <c:v>2017</c:v>
                </c:pt>
                <c:pt idx="6">
                  <c:v>2018</c:v>
                </c:pt>
              </c:numCache>
            </c:numRef>
          </c:cat>
          <c:val>
            <c:numRef>
              <c:f>medicnes!$B$7:$J$7</c:f>
              <c:numCache>
                <c:formatCode>0.0</c:formatCode>
                <c:ptCount val="7"/>
                <c:pt idx="0">
                  <c:v>17.105499999999999</c:v>
                </c:pt>
                <c:pt idx="1">
                  <c:v>5.7887000000000004</c:v>
                </c:pt>
                <c:pt idx="2">
                  <c:v>4.2499000000000002</c:v>
                </c:pt>
                <c:pt idx="3">
                  <c:v>7.7408999999999999</c:v>
                </c:pt>
                <c:pt idx="4">
                  <c:v>5.7824999999999998</c:v>
                </c:pt>
                <c:pt idx="5">
                  <c:v>6.6</c:v>
                </c:pt>
                <c:pt idx="6">
                  <c:v>3.4</c:v>
                </c:pt>
              </c:numCache>
            </c:numRef>
          </c:val>
          <c:extLst>
            <c:ext xmlns:c16="http://schemas.microsoft.com/office/drawing/2014/chart" uri="{C3380CC4-5D6E-409C-BE32-E72D297353CC}">
              <c16:uniqueId val="{00000000-5A0C-3740-947A-E349B4926849}"/>
            </c:ext>
          </c:extLst>
        </c:ser>
        <c:ser>
          <c:idx val="2"/>
          <c:order val="2"/>
          <c:tx>
            <c:strRef>
              <c:f>medicnes!$A$8</c:f>
              <c:strCache>
                <c:ptCount val="1"/>
                <c:pt idx="0">
                  <c:v>      საავადმყოფოების მომსახურება</c:v>
                </c:pt>
              </c:strCache>
            </c:strRef>
          </c:tx>
          <c:spPr>
            <a:solidFill>
              <a:srgbClr val="22698F"/>
            </a:solidFill>
            <a:ln>
              <a:noFill/>
            </a:ln>
            <a:effectLst>
              <a:outerShdw blurRad="40000" dist="23000" dir="5400000" rotWithShape="0">
                <a:srgbClr val="000000">
                  <a:alpha val="35000"/>
                </a:srgbClr>
              </a:outerShdw>
            </a:effectLst>
          </c:spPr>
          <c:invertIfNegative val="0"/>
          <c:cat>
            <c:numRef>
              <c:f>medicnes!$B$5:$J$5</c:f>
              <c:numCache>
                <c:formatCode>General</c:formatCode>
                <c:ptCount val="7"/>
                <c:pt idx="0">
                  <c:v>2012</c:v>
                </c:pt>
                <c:pt idx="1">
                  <c:v>2013</c:v>
                </c:pt>
                <c:pt idx="2">
                  <c:v>2014</c:v>
                </c:pt>
                <c:pt idx="3">
                  <c:v>2015</c:v>
                </c:pt>
                <c:pt idx="4">
                  <c:v>2016</c:v>
                </c:pt>
                <c:pt idx="5">
                  <c:v>2017</c:v>
                </c:pt>
                <c:pt idx="6">
                  <c:v>2018</c:v>
                </c:pt>
              </c:numCache>
            </c:numRef>
          </c:cat>
          <c:val>
            <c:numRef>
              <c:f>medicnes!$B$8:$J$8</c:f>
              <c:numCache>
                <c:formatCode>0.0</c:formatCode>
                <c:ptCount val="7"/>
                <c:pt idx="0">
                  <c:v>1.5138</c:v>
                </c:pt>
                <c:pt idx="1">
                  <c:v>0.83560000000000001</c:v>
                </c:pt>
                <c:pt idx="2">
                  <c:v>4.5362</c:v>
                </c:pt>
                <c:pt idx="3">
                  <c:v>2.8586999999999998</c:v>
                </c:pt>
                <c:pt idx="4">
                  <c:v>0.91520000000000001</c:v>
                </c:pt>
                <c:pt idx="5">
                  <c:v>2.8</c:v>
                </c:pt>
                <c:pt idx="6">
                  <c:v>1.1000000000000001</c:v>
                </c:pt>
              </c:numCache>
            </c:numRef>
          </c:val>
          <c:extLst>
            <c:ext xmlns:c16="http://schemas.microsoft.com/office/drawing/2014/chart" uri="{C3380CC4-5D6E-409C-BE32-E72D297353CC}">
              <c16:uniqueId val="{00000001-5A0C-3740-947A-E349B4926849}"/>
            </c:ext>
          </c:extLst>
        </c:ser>
        <c:ser>
          <c:idx val="3"/>
          <c:order val="3"/>
          <c:tx>
            <c:strRef>
              <c:f>medicnes!$A$9</c:f>
              <c:strCache>
                <c:ptCount val="1"/>
                <c:pt idx="0">
                  <c:v>      სამედიცინო პროდუქცია, აპარატურა და მოწყობილობა</c:v>
                </c:pt>
              </c:strCache>
            </c:strRef>
          </c:tx>
          <c:spPr>
            <a:solidFill>
              <a:srgbClr val="DC3557"/>
            </a:solidFill>
            <a:ln>
              <a:noFill/>
            </a:ln>
            <a:effectLst>
              <a:outerShdw blurRad="40000" dist="23000" dir="5400000" rotWithShape="0">
                <a:srgbClr val="000000">
                  <a:alpha val="35000"/>
                </a:srgbClr>
              </a:outerShdw>
            </a:effectLst>
          </c:spPr>
          <c:invertIfNegative val="0"/>
          <c:cat>
            <c:numRef>
              <c:f>medicnes!$B$5:$J$5</c:f>
              <c:numCache>
                <c:formatCode>General</c:formatCode>
                <c:ptCount val="7"/>
                <c:pt idx="0">
                  <c:v>2012</c:v>
                </c:pt>
                <c:pt idx="1">
                  <c:v>2013</c:v>
                </c:pt>
                <c:pt idx="2">
                  <c:v>2014</c:v>
                </c:pt>
                <c:pt idx="3">
                  <c:v>2015</c:v>
                </c:pt>
                <c:pt idx="4">
                  <c:v>2016</c:v>
                </c:pt>
                <c:pt idx="5">
                  <c:v>2017</c:v>
                </c:pt>
                <c:pt idx="6">
                  <c:v>2018</c:v>
                </c:pt>
              </c:numCache>
            </c:numRef>
          </c:cat>
          <c:val>
            <c:numRef>
              <c:f>medicnes!$B$9:$J$9</c:f>
              <c:numCache>
                <c:formatCode>0.0</c:formatCode>
                <c:ptCount val="7"/>
                <c:pt idx="0">
                  <c:v>-8.4827999999999992</c:v>
                </c:pt>
                <c:pt idx="1">
                  <c:v>-0.52339999999999998</c:v>
                </c:pt>
                <c:pt idx="2">
                  <c:v>13.778</c:v>
                </c:pt>
                <c:pt idx="3">
                  <c:v>24.1907</c:v>
                </c:pt>
                <c:pt idx="4">
                  <c:v>-0.88290000000000002</c:v>
                </c:pt>
                <c:pt idx="5">
                  <c:v>15</c:v>
                </c:pt>
                <c:pt idx="6">
                  <c:v>4</c:v>
                </c:pt>
              </c:numCache>
            </c:numRef>
          </c:val>
          <c:extLst>
            <c:ext xmlns:c16="http://schemas.microsoft.com/office/drawing/2014/chart" uri="{C3380CC4-5D6E-409C-BE32-E72D297353CC}">
              <c16:uniqueId val="{00000002-5A0C-3740-947A-E349B4926849}"/>
            </c:ext>
          </c:extLst>
        </c:ser>
        <c:dLbls>
          <c:showLegendKey val="0"/>
          <c:showVal val="0"/>
          <c:showCatName val="0"/>
          <c:showSerName val="0"/>
          <c:showPercent val="0"/>
          <c:showBubbleSize val="0"/>
        </c:dLbls>
        <c:gapWidth val="150"/>
        <c:overlap val="-10"/>
        <c:axId val="110940720"/>
        <c:axId val="110942768"/>
      </c:barChart>
      <c:lineChart>
        <c:grouping val="standard"/>
        <c:varyColors val="0"/>
        <c:ser>
          <c:idx val="0"/>
          <c:order val="0"/>
          <c:tx>
            <c:strRef>
              <c:f>medicnes!$A$6</c:f>
              <c:strCache>
                <c:ptCount val="1"/>
                <c:pt idx="0">
                  <c:v>ჯანმრთელობის დაცვა</c:v>
                </c:pt>
              </c:strCache>
            </c:strRef>
          </c:tx>
          <c:spPr>
            <a:ln w="31750" cap="rnd">
              <a:solidFill>
                <a:schemeClr val="accent1"/>
              </a:solidFill>
              <a:round/>
            </a:ln>
            <a:effectLst>
              <a:outerShdw blurRad="40000" dist="23000" dir="5400000" rotWithShape="0">
                <a:srgbClr val="000000">
                  <a:alpha val="35000"/>
                </a:srgbClr>
              </a:outerShdw>
            </a:effectLst>
          </c:spPr>
          <c:marker>
            <c:symbol val="circle"/>
            <c:size val="6"/>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12700">
                <a:solidFill>
                  <a:schemeClr val="lt2"/>
                </a:solidFill>
                <a:round/>
              </a:ln>
              <a:effectLst>
                <a:outerShdw blurRad="40000" dist="23000" dir="5400000" rotWithShape="0">
                  <a:srgbClr val="000000">
                    <a:alpha val="35000"/>
                  </a:srgbClr>
                </a:outerShdw>
              </a:effectLst>
            </c:spPr>
          </c:marker>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medicnes!$B$5:$J$5</c:f>
              <c:numCache>
                <c:formatCode>General</c:formatCode>
                <c:ptCount val="7"/>
                <c:pt idx="0">
                  <c:v>2012</c:v>
                </c:pt>
                <c:pt idx="1">
                  <c:v>2013</c:v>
                </c:pt>
                <c:pt idx="2">
                  <c:v>2014</c:v>
                </c:pt>
                <c:pt idx="3">
                  <c:v>2015</c:v>
                </c:pt>
                <c:pt idx="4">
                  <c:v>2016</c:v>
                </c:pt>
                <c:pt idx="5">
                  <c:v>2017</c:v>
                </c:pt>
                <c:pt idx="6">
                  <c:v>2018</c:v>
                </c:pt>
              </c:numCache>
            </c:numRef>
          </c:cat>
          <c:val>
            <c:numRef>
              <c:f>medicnes!$B$6:$J$6</c:f>
              <c:numCache>
                <c:formatCode>0.0</c:formatCode>
                <c:ptCount val="7"/>
                <c:pt idx="0">
                  <c:v>2.8129</c:v>
                </c:pt>
                <c:pt idx="1">
                  <c:v>1.5445</c:v>
                </c:pt>
                <c:pt idx="2">
                  <c:v>6.6935000000000002</c:v>
                </c:pt>
                <c:pt idx="3">
                  <c:v>10.5349</c:v>
                </c:pt>
                <c:pt idx="4">
                  <c:v>2.0684999999999998</c:v>
                </c:pt>
                <c:pt idx="5">
                  <c:v>8.1</c:v>
                </c:pt>
                <c:pt idx="6">
                  <c:v>2.9</c:v>
                </c:pt>
              </c:numCache>
            </c:numRef>
          </c:val>
          <c:smooth val="1"/>
          <c:extLst>
            <c:ext xmlns:c16="http://schemas.microsoft.com/office/drawing/2014/chart" uri="{C3380CC4-5D6E-409C-BE32-E72D297353CC}">
              <c16:uniqueId val="{00000003-5A0C-3740-947A-E349B4926849}"/>
            </c:ext>
          </c:extLst>
        </c:ser>
        <c:dLbls>
          <c:showLegendKey val="0"/>
          <c:showVal val="0"/>
          <c:showCatName val="0"/>
          <c:showSerName val="0"/>
          <c:showPercent val="0"/>
          <c:showBubbleSize val="0"/>
        </c:dLbls>
        <c:marker val="1"/>
        <c:smooth val="0"/>
        <c:axId val="53048000"/>
        <c:axId val="52894448"/>
      </c:lineChart>
      <c:catAx>
        <c:axId val="110940720"/>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10942768"/>
        <c:crosses val="autoZero"/>
        <c:auto val="1"/>
        <c:lblAlgn val="ctr"/>
        <c:lblOffset val="100"/>
        <c:noMultiLvlLbl val="0"/>
      </c:catAx>
      <c:valAx>
        <c:axId val="110942768"/>
        <c:scaling>
          <c:orientation val="minMax"/>
          <c:min val="-10"/>
        </c:scaling>
        <c:delete val="0"/>
        <c:axPos val="l"/>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ka-GE" b="0" dirty="0">
                    <a:solidFill>
                      <a:schemeClr val="tx1">
                        <a:lumMod val="75000"/>
                        <a:lumOff val="25000"/>
                      </a:schemeClr>
                    </a:solidFill>
                  </a:rPr>
                  <a:t>ინფლაციის კოეფიციენტი</a:t>
                </a:r>
                <a:endParaRPr lang="en-US" b="0" dirty="0">
                  <a:solidFill>
                    <a:schemeClr val="tx1">
                      <a:lumMod val="75000"/>
                      <a:lumOff val="25000"/>
                    </a:schemeClr>
                  </a:solidFill>
                </a:endParaRPr>
              </a:p>
            </c:rich>
          </c:tx>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110940720"/>
        <c:crosses val="autoZero"/>
        <c:crossBetween val="between"/>
      </c:valAx>
      <c:valAx>
        <c:axId val="52894448"/>
        <c:scaling>
          <c:orientation val="minMax"/>
          <c:max val="30"/>
          <c:min val="-10"/>
        </c:scaling>
        <c:delete val="1"/>
        <c:axPos val="r"/>
        <c:numFmt formatCode="0.0" sourceLinked="1"/>
        <c:majorTickMark val="none"/>
        <c:minorTickMark val="none"/>
        <c:tickLblPos val="nextTo"/>
        <c:crossAx val="53048000"/>
        <c:crosses val="max"/>
        <c:crossBetween val="between"/>
      </c:valAx>
      <c:catAx>
        <c:axId val="53048000"/>
        <c:scaling>
          <c:orientation val="minMax"/>
        </c:scaling>
        <c:delete val="1"/>
        <c:axPos val="b"/>
        <c:numFmt formatCode="General" sourceLinked="1"/>
        <c:majorTickMark val="none"/>
        <c:minorTickMark val="none"/>
        <c:tickLblPos val="nextTo"/>
        <c:crossAx val="52894448"/>
        <c:crosses val="autoZero"/>
        <c:auto val="1"/>
        <c:lblAlgn val="ctr"/>
        <c:lblOffset val="100"/>
        <c:noMultiLvlLbl val="0"/>
      </c:catAx>
      <c:spPr>
        <a:noFill/>
        <a:ln>
          <a:noFill/>
        </a:ln>
        <a:effectLst/>
      </c:spPr>
    </c:plotArea>
    <c:legend>
      <c:legendPos val="b"/>
      <c:layout>
        <c:manualLayout>
          <c:xMode val="edge"/>
          <c:yMode val="edge"/>
          <c:x val="8.9416453297458398E-2"/>
          <c:y val="0.74956338690673008"/>
          <c:w val="0.69674221985760143"/>
          <c:h val="0.2295613706103433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withinLinear" id="15">
  <a:schemeClr val="accent2"/>
</cs:colorStyle>
</file>

<file path=ppt/charts/colors11.xml><?xml version="1.0" encoding="utf-8"?>
<cs:colorStyle xmlns:cs="http://schemas.microsoft.com/office/drawing/2012/chartStyle" xmlns:a="http://schemas.openxmlformats.org/drawingml/2006/main" meth="withinLinear" id="15">
  <a:schemeClr val="accent2"/>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5">
  <a:schemeClr val="accent2"/>
</cs:colorStyle>
</file>

<file path=ppt/charts/colors8.xml><?xml version="1.0" encoding="utf-8"?>
<cs:colorStyle xmlns:cs="http://schemas.microsoft.com/office/drawing/2012/chartStyle" xmlns:a="http://schemas.openxmlformats.org/drawingml/2006/main" meth="withinLinear" id="14">
  <a:schemeClr val="accent1"/>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7">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drawings/drawing1.xml><?xml version="1.0" encoding="utf-8"?>
<c:userShapes xmlns:c="http://schemas.openxmlformats.org/drawingml/2006/chart">
  <cdr:relSizeAnchor xmlns:cdr="http://schemas.openxmlformats.org/drawingml/2006/chartDrawing">
    <cdr:from>
      <cdr:x>0.32673</cdr:x>
      <cdr:y>0.23863</cdr:y>
    </cdr:from>
    <cdr:to>
      <cdr:x>0.80198</cdr:x>
      <cdr:y>0.43749</cdr:y>
    </cdr:to>
    <cdr:sp macro="" textlink="">
      <cdr:nvSpPr>
        <cdr:cNvPr id="2" name="Bent Arrow 1">
          <a:extLst xmlns:a="http://schemas.openxmlformats.org/drawingml/2006/main">
            <a:ext uri="{FF2B5EF4-FFF2-40B4-BE49-F238E27FC236}">
              <a16:creationId xmlns:a16="http://schemas.microsoft.com/office/drawing/2014/main" id="{6BA311AC-6E36-1342-B036-E713E3A194C4}"/>
            </a:ext>
          </a:extLst>
        </cdr:cNvPr>
        <cdr:cNvSpPr/>
      </cdr:nvSpPr>
      <cdr:spPr>
        <a:xfrm xmlns:a="http://schemas.openxmlformats.org/drawingml/2006/main" rot="5400000">
          <a:off x="1805036" y="384051"/>
          <a:ext cx="768097" cy="1843440"/>
        </a:xfrm>
        <a:prstGeom xmlns:a="http://schemas.openxmlformats.org/drawingml/2006/main" prst="bentArrow">
          <a:avLst>
            <a:gd name="adj1" fmla="val 8211"/>
            <a:gd name="adj2" fmla="val 25000"/>
            <a:gd name="adj3" fmla="val 25000"/>
            <a:gd name="adj4" fmla="val 19212"/>
          </a:avLst>
        </a:prstGeom>
        <a:gradFill xmlns:a="http://schemas.openxmlformats.org/drawingml/2006/main">
          <a:gsLst>
            <a:gs pos="0">
              <a:srgbClr val="22698F"/>
            </a:gs>
            <a:gs pos="100000">
              <a:srgbClr val="DC3557"/>
            </a:gs>
          </a:gsLst>
        </a:gradFill>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Pic</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a:t>5/13/2015</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90D488-ACCE-4257-ACA4-A0B0557EA34A}" type="slidenum">
              <a:rPr lang="en-US" smtClean="0"/>
              <a:t>‹#›</a:t>
            </a:fld>
            <a:endParaRPr lang="en-US"/>
          </a:p>
        </p:txBody>
      </p:sp>
    </p:spTree>
    <p:extLst>
      <p:ext uri="{BB962C8B-B14F-4D97-AF65-F5344CB8AC3E}">
        <p14:creationId xmlns:p14="http://schemas.microsoft.com/office/powerpoint/2010/main" val="1984833464"/>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Pic</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a:t>5/13/2015</a:t>
            </a:r>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BC1F28-49BF-4EFD-97C7-2399247998C8}" type="slidenum">
              <a:rPr lang="en-US" smtClean="0"/>
              <a:t>‹#›</a:t>
            </a:fld>
            <a:endParaRPr lang="en-US"/>
          </a:p>
        </p:txBody>
      </p:sp>
    </p:spTree>
    <p:extLst>
      <p:ext uri="{BB962C8B-B14F-4D97-AF65-F5344CB8AC3E}">
        <p14:creationId xmlns:p14="http://schemas.microsoft.com/office/powerpoint/2010/main" val="3954163360"/>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medical products purchased by individuals or households, with or without a prescription, intended for outpatient use; this includes things like corrective lenses, hearing aids, crutches and wheelchairs </a:t>
            </a:r>
          </a:p>
          <a:p>
            <a:endParaRPr lang="en-US" dirty="0"/>
          </a:p>
        </p:txBody>
      </p:sp>
      <p:sp>
        <p:nvSpPr>
          <p:cNvPr id="4" name="Header Placeholder 3"/>
          <p:cNvSpPr>
            <a:spLocks noGrp="1"/>
          </p:cNvSpPr>
          <p:nvPr>
            <p:ph type="hdr" sz="quarter"/>
          </p:nvPr>
        </p:nvSpPr>
        <p:spPr/>
        <p:txBody>
          <a:bodyPr/>
          <a:lstStyle/>
          <a:p>
            <a:r>
              <a:rPr lang="en-US"/>
              <a:t>Pic</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D2BC1F28-49BF-4EFD-97C7-2399247998C8}" type="slidenum">
              <a:rPr lang="en-US" smtClean="0"/>
              <a:t>25</a:t>
            </a:fld>
            <a:endParaRPr lang="en-US"/>
          </a:p>
        </p:txBody>
      </p:sp>
    </p:spTree>
    <p:extLst>
      <p:ext uri="{BB962C8B-B14F-4D97-AF65-F5344CB8AC3E}">
        <p14:creationId xmlns:p14="http://schemas.microsoft.com/office/powerpoint/2010/main" val="316506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14.png"/></Relationships>
</file>

<file path=ppt/slideLayouts/_rels/slideLayout18.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17" name="Rectangle 16"/>
          <p:cNvSpPr/>
          <p:nvPr userDrawn="1"/>
        </p:nvSpPr>
        <p:spPr>
          <a:xfrm>
            <a:off x="0" y="4643437"/>
            <a:ext cx="9144000" cy="1071563"/>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5" name="Rectangle 14"/>
          <p:cNvSpPr/>
          <p:nvPr userDrawn="1"/>
        </p:nvSpPr>
        <p:spPr>
          <a:xfrm>
            <a:off x="0" y="568214"/>
            <a:ext cx="9144000" cy="35960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330200" y="595559"/>
            <a:ext cx="8305800" cy="340144"/>
          </a:xfrm>
          <a:prstGeom prst="rect">
            <a:avLst/>
          </a:prstGeom>
          <a:noFill/>
        </p:spPr>
        <p:txBody>
          <a:bodyPr>
            <a:noAutofit/>
          </a:bodyPr>
          <a:lstStyle>
            <a:lvl1pPr algn="ctr">
              <a:defRPr sz="1500">
                <a:solidFill>
                  <a:schemeClr val="accent1">
                    <a:lumMod val="50000"/>
                  </a:schemeClr>
                </a:solidFill>
                <a:latin typeface="BPG Web 002 Caps" panose="020B0603030804020204" pitchFamily="34" charset="0"/>
                <a:cs typeface="BPG Web 002 Caps" panose="020B0603030804020204" pitchFamily="34" charset="0"/>
              </a:defRPr>
            </a:lvl1pPr>
          </a:lstStyle>
          <a:p>
            <a:r>
              <a:rPr lang="ka-GE" dirty="0"/>
              <a:t>სათაური</a:t>
            </a:r>
            <a:endParaRPr lang="en-US" dirty="0"/>
          </a:p>
        </p:txBody>
      </p:sp>
      <p:sp>
        <p:nvSpPr>
          <p:cNvPr id="3" name="Content Placeholder 2"/>
          <p:cNvSpPr>
            <a:spLocks noGrp="1"/>
          </p:cNvSpPr>
          <p:nvPr>
            <p:ph idx="1" hasCustomPrompt="1"/>
          </p:nvPr>
        </p:nvSpPr>
        <p:spPr>
          <a:xfrm>
            <a:off x="330200" y="1013808"/>
            <a:ext cx="8305801" cy="3536103"/>
          </a:xfrm>
          <a:prstGeom prst="rect">
            <a:avLst/>
          </a:prstGeom>
        </p:spPr>
        <p:txBody>
          <a:bodyPr>
            <a:normAutofit/>
          </a:bodyPr>
          <a:lstStyle>
            <a:lvl1pPr>
              <a:defRPr sz="1500">
                <a:solidFill>
                  <a:schemeClr val="tx1">
                    <a:lumMod val="65000"/>
                    <a:lumOff val="35000"/>
                  </a:schemeClr>
                </a:solidFill>
                <a:latin typeface="BPG Arial" panose="020B0604020202020204" pitchFamily="34" charset="0"/>
                <a:cs typeface="BPG Arial" panose="020B0604020202020204" pitchFamily="34" charset="0"/>
              </a:defRPr>
            </a:lvl1pPr>
            <a:lvl2pPr>
              <a:defRPr sz="1350">
                <a:solidFill>
                  <a:schemeClr val="tx1">
                    <a:lumMod val="65000"/>
                    <a:lumOff val="35000"/>
                  </a:schemeClr>
                </a:solidFill>
                <a:latin typeface="BPG Arial" panose="020B0604020202020204" pitchFamily="34" charset="0"/>
                <a:cs typeface="BPG Arial" panose="020B0604020202020204" pitchFamily="34" charset="0"/>
              </a:defRPr>
            </a:lvl2pPr>
            <a:lvl3pPr>
              <a:defRPr sz="1200">
                <a:solidFill>
                  <a:schemeClr val="tx1">
                    <a:lumMod val="65000"/>
                    <a:lumOff val="35000"/>
                  </a:schemeClr>
                </a:solidFill>
                <a:latin typeface="BPG Arial" panose="020B0604020202020204" pitchFamily="34" charset="0"/>
                <a:cs typeface="BPG Arial" panose="020B0604020202020204" pitchFamily="34" charset="0"/>
              </a:defRPr>
            </a:lvl3pPr>
            <a:lvl4pPr>
              <a:defRPr sz="1050">
                <a:solidFill>
                  <a:schemeClr val="tx1">
                    <a:lumMod val="65000"/>
                    <a:lumOff val="35000"/>
                  </a:schemeClr>
                </a:solidFill>
                <a:latin typeface="BPG Arial" panose="020B0604020202020204" pitchFamily="34" charset="0"/>
                <a:cs typeface="BPG Arial" panose="020B0604020202020204" pitchFamily="34" charset="0"/>
              </a:defRPr>
            </a:lvl4pPr>
            <a:lvl5pPr>
              <a:defRPr sz="1050">
                <a:solidFill>
                  <a:schemeClr val="tx1">
                    <a:lumMod val="65000"/>
                    <a:lumOff val="35000"/>
                  </a:schemeClr>
                </a:solidFill>
                <a:latin typeface="BPG Arial" panose="020B0604020202020204" pitchFamily="34" charset="0"/>
                <a:cs typeface="BPG Arial" panose="020B0604020202020204" pitchFamily="34" charset="0"/>
              </a:defRPr>
            </a:lvl5pPr>
          </a:lstStyle>
          <a:p>
            <a:pPr lvl="0"/>
            <a:r>
              <a:rPr lang="ka-GE" dirty="0"/>
              <a:t>ტექსტი</a:t>
            </a:r>
            <a:endParaRPr lang="en-US" dirty="0"/>
          </a:p>
          <a:p>
            <a:pPr lvl="1"/>
            <a:r>
              <a:rPr lang="ka-GE" dirty="0"/>
              <a:t>მეორე დონე</a:t>
            </a:r>
            <a:endParaRPr lang="en-US" dirty="0"/>
          </a:p>
          <a:p>
            <a:pPr lvl="2"/>
            <a:r>
              <a:rPr lang="ka-GE" dirty="0"/>
              <a:t>მესამე დონე</a:t>
            </a:r>
            <a:endParaRPr lang="en-US" dirty="0"/>
          </a:p>
          <a:p>
            <a:pPr lvl="3"/>
            <a:r>
              <a:rPr lang="ka-GE" dirty="0"/>
              <a:t>მეოთხე დონე</a:t>
            </a:r>
            <a:endParaRPr lang="en-US" dirty="0"/>
          </a:p>
          <a:p>
            <a:pPr lvl="4"/>
            <a:r>
              <a:rPr lang="ka-GE" dirty="0"/>
              <a:t>მეხუთე დონე</a:t>
            </a:r>
            <a:endParaRPr lang="en-US" dirty="0"/>
          </a:p>
        </p:txBody>
      </p:sp>
      <p:sp>
        <p:nvSpPr>
          <p:cNvPr id="6" name="Slide Number Placeholder 5"/>
          <p:cNvSpPr>
            <a:spLocks noGrp="1"/>
          </p:cNvSpPr>
          <p:nvPr>
            <p:ph type="sldNum" sz="quarter" idx="12"/>
          </p:nvPr>
        </p:nvSpPr>
        <p:spPr>
          <a:xfrm>
            <a:off x="7486650" y="5317203"/>
            <a:ext cx="1028700" cy="304271"/>
          </a:xfrm>
        </p:spPr>
        <p:txBody>
          <a:bodyPr/>
          <a:lstStyle/>
          <a:p>
            <a:fld id="{FE3D6103-E181-48C9-9385-0D062BBD200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01804" y="139099"/>
            <a:ext cx="1131887" cy="335589"/>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7597" y="186925"/>
            <a:ext cx="1092625" cy="287763"/>
          </a:xfrm>
          <a:prstGeom prst="rect">
            <a:avLst/>
          </a:prstGeom>
        </p:spPr>
      </p:pic>
      <p:grpSp>
        <p:nvGrpSpPr>
          <p:cNvPr id="4" name="Group 3"/>
          <p:cNvGrpSpPr/>
          <p:nvPr userDrawn="1"/>
        </p:nvGrpSpPr>
        <p:grpSpPr>
          <a:xfrm>
            <a:off x="1" y="909895"/>
            <a:ext cx="9143999" cy="38099"/>
            <a:chOff x="0" y="1226575"/>
            <a:chExt cx="12191999" cy="45719"/>
          </a:xfrm>
        </p:grpSpPr>
        <p:pic>
          <p:nvPicPr>
            <p:cNvPr id="18" name="Pictur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1256820"/>
              <a:ext cx="10058400" cy="15474"/>
            </a:xfrm>
            <a:prstGeom prst="rect">
              <a:avLst/>
            </a:prstGeom>
          </p:spPr>
        </p:pic>
        <p:pic>
          <p:nvPicPr>
            <p:cNvPr id="21" name="Picture 20"/>
            <p:cNvPicPr>
              <a:picLocks noChangeAspect="1"/>
            </p:cNvPicPr>
            <p:nvPr userDrawn="1"/>
          </p:nvPicPr>
          <p:blipFill rotWithShape="1">
            <a:blip r:embed="rId4">
              <a:extLst>
                <a:ext uri="{28A0092B-C50C-407E-A947-70E740481C1C}">
                  <a14:useLocalDpi xmlns:a14="http://schemas.microsoft.com/office/drawing/2010/main" val="0"/>
                </a:ext>
              </a:extLst>
            </a:blip>
            <a:srcRect l="35390" t="-195470" b="-6"/>
            <a:stretch/>
          </p:blipFill>
          <p:spPr>
            <a:xfrm>
              <a:off x="5693228" y="1226575"/>
              <a:ext cx="6498771" cy="45719"/>
            </a:xfrm>
            <a:prstGeom prst="rect">
              <a:avLst/>
            </a:prstGeom>
          </p:spPr>
        </p:pic>
      </p:grpSp>
    </p:spTree>
    <p:extLst>
      <p:ext uri="{BB962C8B-B14F-4D97-AF65-F5344CB8AC3E}">
        <p14:creationId xmlns:p14="http://schemas.microsoft.com/office/powerpoint/2010/main" val="118105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462666" y="971682"/>
            <a:ext cx="8257473" cy="3959688"/>
          </a:xfrm>
        </p:spPr>
        <p:txBody>
          <a:bodyPr anchor="ctr"/>
          <a:lstStyle>
            <a:lvl1pPr marL="0" indent="0" algn="ctr">
              <a:buNone/>
              <a:defRPr/>
            </a:lvl1pPr>
          </a:lstStyle>
          <a:p>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6"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67126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6"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3858985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2666" y="4401481"/>
            <a:ext cx="8257075" cy="472282"/>
          </a:xfrm>
        </p:spPr>
        <p:txBody>
          <a:bodyPr anchor="ctr" anchorCtr="0"/>
          <a:lstStyle>
            <a:lvl1pPr algn="l">
              <a:defRPr sz="2000" b="1">
                <a:solidFill>
                  <a:srgbClr val="006060"/>
                </a:solidFill>
              </a:defRPr>
            </a:lvl1pPr>
          </a:lstStyle>
          <a:p>
            <a:r>
              <a:rPr lang="en-US" dirty="0"/>
              <a:t>Click to edit Master title style</a:t>
            </a:r>
          </a:p>
        </p:txBody>
      </p:sp>
      <p:sp>
        <p:nvSpPr>
          <p:cNvPr id="8" name="Picture Placeholder 2"/>
          <p:cNvSpPr>
            <a:spLocks noGrp="1"/>
          </p:cNvSpPr>
          <p:nvPr>
            <p:ph type="pic" idx="1"/>
          </p:nvPr>
        </p:nvSpPr>
        <p:spPr>
          <a:xfrm>
            <a:off x="462666" y="393179"/>
            <a:ext cx="8257075" cy="393651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9"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10"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531469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normAutofit/>
          </a:bodyPr>
          <a:lstStyle>
            <a:lvl1pPr marL="0" indent="0">
              <a:spcBef>
                <a:spcPts val="600"/>
              </a:spcBef>
              <a:buClr>
                <a:schemeClr val="tx1"/>
              </a:buClr>
              <a:buNone/>
              <a:defRPr sz="2400">
                <a:solidFill>
                  <a:schemeClr val="tx1">
                    <a:lumMod val="75000"/>
                    <a:lumOff val="25000"/>
                  </a:schemeClr>
                </a:solidFill>
              </a:defRPr>
            </a:lvl1pPr>
            <a:lvl2pPr marL="548640" indent="-274320">
              <a:spcBef>
                <a:spcPts val="600"/>
              </a:spcBef>
              <a:buClr>
                <a:schemeClr val="tx1"/>
              </a:buClr>
              <a:defRPr sz="2400">
                <a:solidFill>
                  <a:schemeClr val="tx1">
                    <a:lumMod val="75000"/>
                    <a:lumOff val="25000"/>
                  </a:schemeClr>
                </a:solidFill>
              </a:defRPr>
            </a:lvl2pPr>
            <a:lvl3pPr marL="822960" indent="-274320">
              <a:spcBef>
                <a:spcPts val="600"/>
              </a:spcBef>
              <a:buClr>
                <a:schemeClr val="tx1"/>
              </a:buClr>
              <a:defRPr sz="2400">
                <a:solidFill>
                  <a:schemeClr val="tx1">
                    <a:lumMod val="75000"/>
                    <a:lumOff val="25000"/>
                  </a:schemeClr>
                </a:solidFill>
              </a:defRPr>
            </a:lvl3pPr>
            <a:lvl4pPr>
              <a:spcBef>
                <a:spcPts val="600"/>
              </a:spcBef>
              <a:defRPr sz="2800"/>
            </a:lvl4pPr>
            <a:lvl5pPr>
              <a:spcBef>
                <a:spcPts val="600"/>
              </a:spcBef>
              <a:defRPr sz="2800"/>
            </a:lvl5pPr>
          </a:lstStyle>
          <a:p>
            <a:pPr lvl="0"/>
            <a:r>
              <a:rPr lang="en-US" dirty="0"/>
              <a:t>Chart slide</a:t>
            </a:r>
          </a:p>
        </p:txBody>
      </p:sp>
      <p:sp>
        <p:nvSpPr>
          <p:cNvPr id="7"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00243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pic>
        <p:nvPicPr>
          <p:cNvPr id="4" name="Picture 3" descr="1 (3).png"/>
          <p:cNvPicPr>
            <a:picLocks noChangeAspect="1"/>
          </p:cNvPicPr>
          <p:nvPr userDrawn="1"/>
        </p:nvPicPr>
        <p:blipFill>
          <a:blip r:embed="rId2" cstate="print">
            <a:alphaModFix amt="36000"/>
            <a:extLst>
              <a:ext uri="{28A0092B-C50C-407E-A947-70E740481C1C}">
                <a14:useLocalDpi xmlns:a14="http://schemas.microsoft.com/office/drawing/2010/main" val="0"/>
              </a:ext>
            </a:extLst>
          </a:blip>
          <a:stretch>
            <a:fillRect/>
          </a:stretch>
        </p:blipFill>
        <p:spPr>
          <a:xfrm>
            <a:off x="4273777" y="0"/>
            <a:ext cx="4870223" cy="5715000"/>
          </a:xfrm>
          <a:prstGeom prst="rect">
            <a:avLst/>
          </a:prstGeom>
        </p:spPr>
      </p:pic>
      <p:sp>
        <p:nvSpPr>
          <p:cNvPr id="7" name="Title 1"/>
          <p:cNvSpPr>
            <a:spLocks noGrp="1"/>
          </p:cNvSpPr>
          <p:nvPr>
            <p:ph type="ctrTitle" hasCustomPrompt="1"/>
          </p:nvPr>
        </p:nvSpPr>
        <p:spPr>
          <a:xfrm>
            <a:off x="457200" y="1090871"/>
            <a:ext cx="8229600" cy="3379640"/>
          </a:xfrm>
        </p:spPr>
        <p:txBody>
          <a:bodyPr>
            <a:normAutofit/>
          </a:bodyPr>
          <a:lstStyle>
            <a:lvl1pPr algn="ctr">
              <a:defRPr sz="2400" baseline="0">
                <a:solidFill>
                  <a:srgbClr val="22698F"/>
                </a:solidFill>
              </a:defRPr>
            </a:lvl1pPr>
          </a:lstStyle>
          <a:p>
            <a:r>
              <a:rPr lang="en-US" dirty="0"/>
              <a:t>Insert Section Slide Here</a:t>
            </a:r>
          </a:p>
        </p:txBody>
      </p:sp>
      <p:sp>
        <p:nvSpPr>
          <p:cNvPr id="12"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13"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pic>
        <p:nvPicPr>
          <p:cNvPr id="10" name="Picture 9"/>
          <p:cNvPicPr/>
          <p:nvPr userDrawn="1"/>
        </p:nvPicPr>
        <p:blipFill>
          <a:blip r:embed="rId3" cstate="print">
            <a:extLst>
              <a:ext uri="{28A0092B-C50C-407E-A947-70E740481C1C}">
                <a14:useLocalDpi xmlns:a14="http://schemas.microsoft.com/office/drawing/2010/main" val="0"/>
              </a:ext>
            </a:extLst>
          </a:blip>
          <a:stretch>
            <a:fillRect/>
          </a:stretch>
        </p:blipFill>
        <p:spPr>
          <a:xfrm>
            <a:off x="263613" y="210969"/>
            <a:ext cx="1737594" cy="460860"/>
          </a:xfrm>
          <a:prstGeom prst="rect">
            <a:avLst/>
          </a:prstGeom>
        </p:spPr>
      </p:pic>
    </p:spTree>
    <p:extLst>
      <p:ext uri="{BB962C8B-B14F-4D97-AF65-F5344CB8AC3E}">
        <p14:creationId xmlns:p14="http://schemas.microsoft.com/office/powerpoint/2010/main" val="22463294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2">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11" name="Title 1"/>
          <p:cNvSpPr>
            <a:spLocks noGrp="1"/>
          </p:cNvSpPr>
          <p:nvPr>
            <p:ph type="ctrTitle" hasCustomPrompt="1"/>
          </p:nvPr>
        </p:nvSpPr>
        <p:spPr>
          <a:xfrm>
            <a:off x="462665" y="1833367"/>
            <a:ext cx="8229600" cy="1952254"/>
          </a:xfrm>
        </p:spPr>
        <p:txBody>
          <a:bodyPr>
            <a:normAutofit/>
          </a:bodyPr>
          <a:lstStyle>
            <a:lvl1pPr algn="ctr">
              <a:defRPr sz="2400" baseline="0">
                <a:solidFill>
                  <a:schemeClr val="bg1"/>
                </a:solidFill>
              </a:defRPr>
            </a:lvl1pPr>
          </a:lstStyle>
          <a:p>
            <a:r>
              <a:rPr lang="en-US" dirty="0"/>
              <a:t>Insert Section Slide Here</a:t>
            </a:r>
          </a:p>
        </p:txBody>
      </p:sp>
      <p:sp>
        <p:nvSpPr>
          <p:cNvPr id="6"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a:t>www.curatiofoundation.org</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27711" y="4963022"/>
            <a:ext cx="1907244" cy="565110"/>
          </a:xfrm>
          <a:prstGeom prst="rect">
            <a:avLst/>
          </a:prstGeom>
        </p:spPr>
      </p:pic>
    </p:spTree>
    <p:extLst>
      <p:ext uri="{BB962C8B-B14F-4D97-AF65-F5344CB8AC3E}">
        <p14:creationId xmlns:p14="http://schemas.microsoft.com/office/powerpoint/2010/main" val="1704454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10" name="Title 1"/>
          <p:cNvSpPr>
            <a:spLocks noGrp="1"/>
          </p:cNvSpPr>
          <p:nvPr>
            <p:ph type="ctrTitle" hasCustomPrompt="1"/>
          </p:nvPr>
        </p:nvSpPr>
        <p:spPr>
          <a:xfrm>
            <a:off x="685800" y="2025392"/>
            <a:ext cx="7772400" cy="1225021"/>
          </a:xfrm>
        </p:spPr>
        <p:txBody>
          <a:bodyPr/>
          <a:lstStyle>
            <a:lvl1pPr algn="ctr">
              <a:defRPr>
                <a:solidFill>
                  <a:schemeClr val="bg1"/>
                </a:solidFill>
              </a:defRPr>
            </a:lvl1pPr>
          </a:lstStyle>
          <a:p>
            <a:r>
              <a:rPr lang="en-US" dirty="0"/>
              <a:t>Thank you</a:t>
            </a:r>
          </a:p>
        </p:txBody>
      </p:sp>
      <p:sp>
        <p:nvSpPr>
          <p:cNvPr id="6"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a:t>www.curatiofoundation.org</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28561" y="3643981"/>
            <a:ext cx="3686879" cy="1092409"/>
          </a:xfrm>
          <a:prstGeom prst="rect">
            <a:avLst/>
          </a:prstGeom>
        </p:spPr>
      </p:pic>
    </p:spTree>
    <p:extLst>
      <p:ext uri="{BB962C8B-B14F-4D97-AF65-F5344CB8AC3E}">
        <p14:creationId xmlns:p14="http://schemas.microsoft.com/office/powerpoint/2010/main" val="2953204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452" y="2018223"/>
            <a:ext cx="3414713" cy="1104636"/>
          </a:xfrm>
          <a:prstGeom prst="rect">
            <a:avLst/>
          </a:prstGeom>
        </p:spPr>
        <p:txBody>
          <a:bodyPr/>
          <a:lstStyle>
            <a:lvl1pPr>
              <a:defRPr sz="2400">
                <a:solidFill>
                  <a:schemeClr val="accent5">
                    <a:lumMod val="75000"/>
                  </a:schemeClr>
                </a:solidFill>
                <a:latin typeface="BPG Arial" panose="020B0604020202020204" pitchFamily="34" charset="0"/>
                <a:cs typeface="BPG Arial" panose="020B0604020202020204" pitchFamily="34" charset="0"/>
              </a:defRPr>
            </a:lvl1pPr>
          </a:lstStyle>
          <a:p>
            <a:pPr algn="l"/>
            <a:r>
              <a:rPr lang="ka-GE" dirty="0">
                <a:solidFill>
                  <a:schemeClr val="accent5">
                    <a:lumMod val="75000"/>
                  </a:schemeClr>
                </a:solidFill>
                <a:latin typeface="BPG Arial" panose="020B0604020202020204" pitchFamily="34" charset="0"/>
                <a:cs typeface="BPG Arial" panose="020B0604020202020204" pitchFamily="34" charset="0"/>
              </a:rPr>
              <a:t>ტალღის მთავარი მესიჯი</a:t>
            </a:r>
            <a:endParaRPr lang="en-US" dirty="0">
              <a:solidFill>
                <a:schemeClr val="accent5">
                  <a:lumMod val="75000"/>
                </a:schemeClr>
              </a:solidFill>
              <a:latin typeface="BPG Arial" panose="020B0604020202020204" pitchFamily="34" charset="0"/>
              <a:cs typeface="BPG Arial" panose="020B0604020202020204" pitchFamily="34" charset="0"/>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488" y="377004"/>
            <a:ext cx="2121695" cy="521841"/>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1487" y="4700940"/>
            <a:ext cx="2241578" cy="637056"/>
          </a:xfrm>
          <a:prstGeom prst="rect">
            <a:avLst/>
          </a:prstGeom>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64760" y="0"/>
            <a:ext cx="6042286" cy="5721397"/>
          </a:xfrm>
          <a:prstGeom prst="rect">
            <a:avLst/>
          </a:prstGeom>
        </p:spPr>
      </p:pic>
    </p:spTree>
    <p:extLst>
      <p:ext uri="{BB962C8B-B14F-4D97-AF65-F5344CB8AC3E}">
        <p14:creationId xmlns:p14="http://schemas.microsoft.com/office/powerpoint/2010/main" val="19742910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96948" y="1330891"/>
            <a:ext cx="4755119" cy="3091698"/>
          </a:xfrm>
          <a:prstGeom prst="rect">
            <a:avLst/>
          </a:prstGeom>
        </p:spPr>
        <p:txBody>
          <a:bodyPr/>
          <a:lstStyle>
            <a:lvl1pPr>
              <a:defRPr sz="2700">
                <a:solidFill>
                  <a:schemeClr val="tx1">
                    <a:lumMod val="65000"/>
                    <a:lumOff val="35000"/>
                  </a:schemeClr>
                </a:solidFill>
                <a:latin typeface="BPG Web 002 Caps" panose="020B0603030804020204" pitchFamily="34" charset="0"/>
                <a:cs typeface="BPG Web 002 Caps" panose="020B0603030804020204" pitchFamily="34" charset="0"/>
              </a:defRPr>
            </a:lvl1pPr>
          </a:lstStyle>
          <a:p>
            <a:r>
              <a:rPr lang="ka-GE" dirty="0"/>
              <a:t>ქვესათაური</a:t>
            </a:r>
            <a:endParaRPr lang="en-US" dirty="0"/>
          </a:p>
        </p:txBody>
      </p:sp>
      <p:sp>
        <p:nvSpPr>
          <p:cNvPr id="3" name="Slide Number Placeholder 2"/>
          <p:cNvSpPr>
            <a:spLocks noGrp="1"/>
          </p:cNvSpPr>
          <p:nvPr>
            <p:ph type="sldNum" sz="quarter" idx="10"/>
          </p:nvPr>
        </p:nvSpPr>
        <p:spPr>
          <a:xfrm>
            <a:off x="462665" y="5277143"/>
            <a:ext cx="658350" cy="209271"/>
          </a:xfrm>
        </p:spPr>
        <p:txBody>
          <a:bodyPr/>
          <a:lstStyle/>
          <a:p>
            <a:fld id="{FE3D6103-E181-48C9-9385-0D062BBD2007}" type="slidenum">
              <a:rPr lang="en-US" smtClean="0"/>
              <a:t>‹#›</a:t>
            </a:fld>
            <a:endParaRPr lang="en-US"/>
          </a:p>
        </p:txBody>
      </p:sp>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r="18962"/>
          <a:stretch/>
        </p:blipFill>
        <p:spPr>
          <a:xfrm>
            <a:off x="3933222" y="1"/>
            <a:ext cx="5210778" cy="5714999"/>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59910" y="4339096"/>
            <a:ext cx="1378744" cy="1380598"/>
          </a:xfrm>
          <a:prstGeom prst="rect">
            <a:avLst/>
          </a:prstGeom>
        </p:spPr>
      </p:pic>
      <p:pic>
        <p:nvPicPr>
          <p:cNvPr id="20" name="Picture 1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933844" y="3865666"/>
            <a:ext cx="1378744" cy="1380598"/>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426300" y="4413288"/>
            <a:ext cx="1378744" cy="1380598"/>
          </a:xfrm>
          <a:prstGeom prst="rect">
            <a:avLst/>
          </a:prstGeom>
        </p:spPr>
      </p:pic>
      <p:pic>
        <p:nvPicPr>
          <p:cNvPr id="21" name="Picture 2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384648" y="1956831"/>
            <a:ext cx="1378744" cy="1380598"/>
          </a:xfrm>
          <a:prstGeom prst="rect">
            <a:avLst/>
          </a:prstGeom>
        </p:spPr>
      </p:pic>
      <p:pic>
        <p:nvPicPr>
          <p:cNvPr id="22" name="Picture 2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6038978" y="3471785"/>
            <a:ext cx="1378744" cy="1380598"/>
          </a:xfrm>
          <a:prstGeom prst="rect">
            <a:avLst/>
          </a:prstGeom>
        </p:spPr>
      </p:pic>
      <p:pic>
        <p:nvPicPr>
          <p:cNvPr id="24" name="Picture 2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458873" y="4422520"/>
            <a:ext cx="1378744" cy="1380598"/>
          </a:xfrm>
          <a:prstGeom prst="rect">
            <a:avLst/>
          </a:prstGeom>
        </p:spPr>
      </p:pic>
      <p:pic>
        <p:nvPicPr>
          <p:cNvPr id="9" name="Picture 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57290" y="2073196"/>
            <a:ext cx="1378744" cy="1380598"/>
          </a:xfrm>
          <a:prstGeom prst="rect">
            <a:avLst/>
          </a:prstGeom>
        </p:spPr>
      </p:pic>
      <p:pic>
        <p:nvPicPr>
          <p:cNvPr id="10" name="Picture 9"/>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352973" y="3542728"/>
            <a:ext cx="1378744" cy="1380598"/>
          </a:xfrm>
          <a:prstGeom prst="rect">
            <a:avLst/>
          </a:prstGeom>
        </p:spPr>
      </p:pic>
      <p:pic>
        <p:nvPicPr>
          <p:cNvPr id="11" name="Picture 10"/>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5637761" y="4321105"/>
            <a:ext cx="1378744" cy="1380598"/>
          </a:xfrm>
          <a:prstGeom prst="rect">
            <a:avLst/>
          </a:prstGeom>
        </p:spPr>
      </p:pic>
      <p:pic>
        <p:nvPicPr>
          <p:cNvPr id="12" name="Picture 1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486440" y="3489470"/>
            <a:ext cx="1378744" cy="1380598"/>
          </a:xfrm>
          <a:prstGeom prst="rect">
            <a:avLst/>
          </a:prstGeom>
        </p:spPr>
      </p:pic>
      <p:pic>
        <p:nvPicPr>
          <p:cNvPr id="13" name="Picture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86440" y="4475778"/>
            <a:ext cx="1378744" cy="1380598"/>
          </a:xfrm>
          <a:prstGeom prst="rect">
            <a:avLst/>
          </a:prstGeom>
        </p:spPr>
      </p:pic>
    </p:spTree>
    <p:extLst>
      <p:ext uri="{BB962C8B-B14F-4D97-AF65-F5344CB8AC3E}">
        <p14:creationId xmlns:p14="http://schemas.microsoft.com/office/powerpoint/2010/main" val="436392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heel(1)">
                                      <p:cBhvr>
                                        <p:cTn id="19" dur="2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wheel(1)">
                                      <p:cBhvr>
                                        <p:cTn id="30"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96948" y="1330891"/>
            <a:ext cx="4755119" cy="3091698"/>
          </a:xfrm>
          <a:prstGeom prst="rect">
            <a:avLst/>
          </a:prstGeom>
        </p:spPr>
        <p:txBody>
          <a:bodyPr/>
          <a:lstStyle>
            <a:lvl1pPr>
              <a:defRPr sz="2700">
                <a:solidFill>
                  <a:schemeClr val="tx1">
                    <a:lumMod val="65000"/>
                    <a:lumOff val="35000"/>
                  </a:schemeClr>
                </a:solidFill>
                <a:latin typeface="BPG Web 002 Caps" panose="020B0603030804020204" pitchFamily="34" charset="0"/>
                <a:cs typeface="BPG Web 002 Caps" panose="020B0603030804020204" pitchFamily="34" charset="0"/>
              </a:defRPr>
            </a:lvl1pPr>
          </a:lstStyle>
          <a:p>
            <a:r>
              <a:rPr lang="ka-GE" dirty="0"/>
              <a:t>ქვესათაური</a:t>
            </a:r>
            <a:endParaRPr lang="en-US" dirty="0"/>
          </a:p>
        </p:txBody>
      </p:sp>
      <p:sp>
        <p:nvSpPr>
          <p:cNvPr id="3" name="Slide Number Placeholder 2"/>
          <p:cNvSpPr>
            <a:spLocks noGrp="1"/>
          </p:cNvSpPr>
          <p:nvPr>
            <p:ph type="sldNum" sz="quarter" idx="10"/>
          </p:nvPr>
        </p:nvSpPr>
        <p:spPr>
          <a:xfrm>
            <a:off x="462665" y="5277143"/>
            <a:ext cx="658350" cy="209271"/>
          </a:xfrm>
        </p:spPr>
        <p:txBody>
          <a:bodyPr/>
          <a:lstStyle/>
          <a:p>
            <a:fld id="{FE3D6103-E181-48C9-9385-0D062BBD2007}" type="slidenum">
              <a:rPr lang="en-US" smtClean="0"/>
              <a:t>‹#›</a:t>
            </a:fld>
            <a:endParaRPr lang="en-US"/>
          </a:p>
        </p:txBody>
      </p:sp>
    </p:spTree>
    <p:extLst>
      <p:ext uri="{BB962C8B-B14F-4D97-AF65-F5344CB8AC3E}">
        <p14:creationId xmlns:p14="http://schemas.microsoft.com/office/powerpoint/2010/main" val="426321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3_Title and Content">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514795"/>
            <a:ext cx="9144000" cy="412819"/>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hasCustomPrompt="1"/>
          </p:nvPr>
        </p:nvSpPr>
        <p:spPr>
          <a:xfrm>
            <a:off x="330200" y="580414"/>
            <a:ext cx="8305800" cy="340144"/>
          </a:xfrm>
          <a:prstGeom prst="rect">
            <a:avLst/>
          </a:prstGeom>
          <a:noFill/>
        </p:spPr>
        <p:txBody>
          <a:bodyPr>
            <a:noAutofit/>
          </a:bodyPr>
          <a:lstStyle>
            <a:lvl1pPr algn="ctr">
              <a:defRPr sz="1500" b="0">
                <a:solidFill>
                  <a:schemeClr val="accent1">
                    <a:lumMod val="50000"/>
                  </a:schemeClr>
                </a:solidFill>
                <a:latin typeface="BPG Web 002 Caps" panose="020B0603030804020204" pitchFamily="34" charset="0"/>
                <a:cs typeface="BPG Web 002 Caps" panose="020B0603030804020204" pitchFamily="34" charset="0"/>
              </a:defRPr>
            </a:lvl1pPr>
          </a:lstStyle>
          <a:p>
            <a:r>
              <a:rPr lang="ka-GE" dirty="0"/>
              <a:t>სათაური</a:t>
            </a:r>
            <a:endParaRPr lang="en-US" dirty="0"/>
          </a:p>
        </p:txBody>
      </p:sp>
      <p:sp>
        <p:nvSpPr>
          <p:cNvPr id="3" name="Content Placeholder 2"/>
          <p:cNvSpPr>
            <a:spLocks noGrp="1"/>
          </p:cNvSpPr>
          <p:nvPr>
            <p:ph idx="1" hasCustomPrompt="1"/>
          </p:nvPr>
        </p:nvSpPr>
        <p:spPr>
          <a:xfrm>
            <a:off x="330200" y="1175969"/>
            <a:ext cx="8619970" cy="4062781"/>
          </a:xfrm>
          <a:prstGeom prst="rect">
            <a:avLst/>
          </a:prstGeom>
        </p:spPr>
        <p:txBody>
          <a:bodyPr>
            <a:normAutofit/>
          </a:bodyPr>
          <a:lstStyle>
            <a:lvl1pPr>
              <a:defRPr sz="1800">
                <a:solidFill>
                  <a:schemeClr val="tx1">
                    <a:lumMod val="65000"/>
                    <a:lumOff val="35000"/>
                  </a:schemeClr>
                </a:solidFill>
                <a:latin typeface="BPG Arial" panose="020B0604020202020204" pitchFamily="34" charset="0"/>
                <a:cs typeface="BPG Arial" panose="020B0604020202020204" pitchFamily="34" charset="0"/>
              </a:defRPr>
            </a:lvl1pPr>
            <a:lvl2pPr>
              <a:defRPr sz="1500">
                <a:solidFill>
                  <a:schemeClr val="tx1">
                    <a:lumMod val="65000"/>
                    <a:lumOff val="35000"/>
                  </a:schemeClr>
                </a:solidFill>
                <a:latin typeface="BPG Arial" panose="020B0604020202020204" pitchFamily="34" charset="0"/>
                <a:cs typeface="BPG Arial" panose="020B0604020202020204" pitchFamily="34" charset="0"/>
              </a:defRPr>
            </a:lvl2pPr>
            <a:lvl3pPr>
              <a:defRPr sz="1350">
                <a:solidFill>
                  <a:schemeClr val="tx1">
                    <a:lumMod val="65000"/>
                    <a:lumOff val="35000"/>
                  </a:schemeClr>
                </a:solidFill>
                <a:latin typeface="BPG Arial" panose="020B0604020202020204" pitchFamily="34" charset="0"/>
                <a:cs typeface="BPG Arial" panose="020B0604020202020204" pitchFamily="34" charset="0"/>
              </a:defRPr>
            </a:lvl3pPr>
            <a:lvl4pPr>
              <a:defRPr sz="1200">
                <a:solidFill>
                  <a:schemeClr val="tx1">
                    <a:lumMod val="65000"/>
                    <a:lumOff val="35000"/>
                  </a:schemeClr>
                </a:solidFill>
                <a:latin typeface="BPG Arial" panose="020B0604020202020204" pitchFamily="34" charset="0"/>
                <a:cs typeface="BPG Arial" panose="020B0604020202020204" pitchFamily="34" charset="0"/>
              </a:defRPr>
            </a:lvl4pPr>
            <a:lvl5pPr>
              <a:defRPr sz="1200">
                <a:solidFill>
                  <a:schemeClr val="tx1">
                    <a:lumMod val="65000"/>
                    <a:lumOff val="35000"/>
                  </a:schemeClr>
                </a:solidFill>
                <a:latin typeface="BPG Arial" panose="020B0604020202020204" pitchFamily="34" charset="0"/>
                <a:cs typeface="BPG Arial" panose="020B0604020202020204" pitchFamily="34" charset="0"/>
              </a:defRPr>
            </a:lvl5pPr>
          </a:lstStyle>
          <a:p>
            <a:pPr lvl="0"/>
            <a:r>
              <a:rPr lang="ka-GE" dirty="0"/>
              <a:t>ტექსტი</a:t>
            </a:r>
            <a:endParaRPr lang="en-US" dirty="0"/>
          </a:p>
          <a:p>
            <a:pPr lvl="1"/>
            <a:r>
              <a:rPr lang="ka-GE" dirty="0"/>
              <a:t>მეორე დონე</a:t>
            </a:r>
            <a:endParaRPr lang="en-US" dirty="0"/>
          </a:p>
          <a:p>
            <a:pPr lvl="2"/>
            <a:r>
              <a:rPr lang="ka-GE" dirty="0"/>
              <a:t>მესამე დონე</a:t>
            </a:r>
            <a:endParaRPr lang="en-US" dirty="0"/>
          </a:p>
          <a:p>
            <a:pPr lvl="3"/>
            <a:r>
              <a:rPr lang="ka-GE" dirty="0"/>
              <a:t>მეოთხე დონე</a:t>
            </a:r>
            <a:endParaRPr lang="en-US" dirty="0"/>
          </a:p>
          <a:p>
            <a:pPr lvl="4"/>
            <a:r>
              <a:rPr lang="ka-GE" dirty="0"/>
              <a:t>მეხუთე დონე</a:t>
            </a:r>
            <a:endParaRPr lang="en-US" dirty="0"/>
          </a:p>
        </p:txBody>
      </p:sp>
      <p:sp>
        <p:nvSpPr>
          <p:cNvPr id="6" name="Slide Number Placeholder 5"/>
          <p:cNvSpPr>
            <a:spLocks noGrp="1"/>
          </p:cNvSpPr>
          <p:nvPr>
            <p:ph type="sldNum" sz="quarter" idx="12"/>
          </p:nvPr>
        </p:nvSpPr>
        <p:spPr>
          <a:xfrm>
            <a:off x="7486650" y="5317203"/>
            <a:ext cx="1028700" cy="304271"/>
          </a:xfrm>
        </p:spPr>
        <p:txBody>
          <a:bodyPr/>
          <a:lstStyle/>
          <a:p>
            <a:fld id="{FE3D6103-E181-48C9-9385-0D062BBD2007}"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86650" y="128688"/>
            <a:ext cx="1189037" cy="347702"/>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7597" y="155088"/>
            <a:ext cx="1092625" cy="282897"/>
          </a:xfrm>
          <a:prstGeom prst="rect">
            <a:avLst/>
          </a:prstGeom>
        </p:spPr>
      </p:pic>
      <p:pic>
        <p:nvPicPr>
          <p:cNvPr id="18" name="Pictur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924355"/>
            <a:ext cx="7543800" cy="12895"/>
          </a:xfrm>
          <a:prstGeom prst="rect">
            <a:avLst/>
          </a:prstGeom>
        </p:spPr>
      </p:pic>
      <p:pic>
        <p:nvPicPr>
          <p:cNvPr id="21" name="Picture 20"/>
          <p:cNvPicPr>
            <a:picLocks noChangeAspect="1"/>
          </p:cNvPicPr>
          <p:nvPr userDrawn="1"/>
        </p:nvPicPr>
        <p:blipFill rotWithShape="1">
          <a:blip r:embed="rId4">
            <a:extLst>
              <a:ext uri="{28A0092B-C50C-407E-A947-70E740481C1C}">
                <a14:useLocalDpi xmlns:a14="http://schemas.microsoft.com/office/drawing/2010/main" val="0"/>
              </a:ext>
            </a:extLst>
          </a:blip>
          <a:srcRect l="35390" t="-195470" b="-6"/>
          <a:stretch/>
        </p:blipFill>
        <p:spPr>
          <a:xfrm>
            <a:off x="4269922" y="902409"/>
            <a:ext cx="4874078" cy="38099"/>
          </a:xfrm>
          <a:prstGeom prst="rect">
            <a:avLst/>
          </a:prstGeom>
        </p:spPr>
      </p:pic>
    </p:spTree>
    <p:extLst>
      <p:ext uri="{BB962C8B-B14F-4D97-AF65-F5344CB8AC3E}">
        <p14:creationId xmlns:p14="http://schemas.microsoft.com/office/powerpoint/2010/main" val="221247495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15" name="Rectangle 14"/>
          <p:cNvSpPr/>
          <p:nvPr userDrawn="1"/>
        </p:nvSpPr>
        <p:spPr>
          <a:xfrm>
            <a:off x="0" y="687743"/>
            <a:ext cx="9144000" cy="359608"/>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4455091" y="1277937"/>
            <a:ext cx="4475162" cy="4094828"/>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Title 1"/>
          <p:cNvSpPr>
            <a:spLocks noGrp="1"/>
          </p:cNvSpPr>
          <p:nvPr>
            <p:ph type="title" hasCustomPrompt="1"/>
          </p:nvPr>
        </p:nvSpPr>
        <p:spPr>
          <a:xfrm>
            <a:off x="330200" y="700151"/>
            <a:ext cx="8305800" cy="340144"/>
          </a:xfrm>
          <a:prstGeom prst="rect">
            <a:avLst/>
          </a:prstGeom>
          <a:noFill/>
        </p:spPr>
        <p:txBody>
          <a:bodyPr>
            <a:noAutofit/>
          </a:bodyPr>
          <a:lstStyle>
            <a:lvl1pPr algn="ctr">
              <a:defRPr sz="1500">
                <a:solidFill>
                  <a:schemeClr val="accent1">
                    <a:lumMod val="50000"/>
                  </a:schemeClr>
                </a:solidFill>
                <a:latin typeface="BPG Web 002 Caps" panose="020B0603030804020204" pitchFamily="34" charset="0"/>
                <a:cs typeface="BPG Web 002 Caps" panose="020B0603030804020204" pitchFamily="34" charset="0"/>
              </a:defRPr>
            </a:lvl1pPr>
          </a:lstStyle>
          <a:p>
            <a:r>
              <a:rPr lang="ka-GE" dirty="0"/>
              <a:t>სათაური</a:t>
            </a:r>
            <a:endParaRPr lang="en-US" dirty="0"/>
          </a:p>
        </p:txBody>
      </p:sp>
      <p:sp>
        <p:nvSpPr>
          <p:cNvPr id="18" name="Content Placeholder 2"/>
          <p:cNvSpPr>
            <a:spLocks noGrp="1"/>
          </p:cNvSpPr>
          <p:nvPr>
            <p:ph idx="1" hasCustomPrompt="1"/>
          </p:nvPr>
        </p:nvSpPr>
        <p:spPr>
          <a:xfrm>
            <a:off x="264319" y="1277937"/>
            <a:ext cx="3929063" cy="4094828"/>
          </a:xfrm>
          <a:prstGeom prst="rect">
            <a:avLst/>
          </a:prstGeom>
        </p:spPr>
        <p:txBody>
          <a:bodyPr>
            <a:normAutofit/>
          </a:bodyPr>
          <a:lstStyle>
            <a:lvl1pPr>
              <a:defRPr sz="1800">
                <a:solidFill>
                  <a:schemeClr val="tx1">
                    <a:lumMod val="65000"/>
                    <a:lumOff val="35000"/>
                  </a:schemeClr>
                </a:solidFill>
                <a:latin typeface="BPG Arial" panose="020B0604020202020204" pitchFamily="34" charset="0"/>
                <a:cs typeface="BPG Arial" panose="020B0604020202020204" pitchFamily="34" charset="0"/>
              </a:defRPr>
            </a:lvl1pPr>
            <a:lvl2pPr>
              <a:defRPr sz="1500">
                <a:solidFill>
                  <a:schemeClr val="tx1">
                    <a:lumMod val="65000"/>
                    <a:lumOff val="35000"/>
                  </a:schemeClr>
                </a:solidFill>
                <a:latin typeface="BPG Arial" panose="020B0604020202020204" pitchFamily="34" charset="0"/>
                <a:cs typeface="BPG Arial" panose="020B0604020202020204" pitchFamily="34" charset="0"/>
              </a:defRPr>
            </a:lvl2pPr>
            <a:lvl3pPr>
              <a:defRPr sz="1350">
                <a:solidFill>
                  <a:schemeClr val="tx1">
                    <a:lumMod val="65000"/>
                    <a:lumOff val="35000"/>
                  </a:schemeClr>
                </a:solidFill>
                <a:latin typeface="BPG Arial" panose="020B0604020202020204" pitchFamily="34" charset="0"/>
                <a:cs typeface="BPG Arial" panose="020B0604020202020204" pitchFamily="34" charset="0"/>
              </a:defRPr>
            </a:lvl3pPr>
            <a:lvl4pPr>
              <a:defRPr sz="1200">
                <a:solidFill>
                  <a:schemeClr val="tx1">
                    <a:lumMod val="65000"/>
                    <a:lumOff val="35000"/>
                  </a:schemeClr>
                </a:solidFill>
                <a:latin typeface="BPG Arial" panose="020B0604020202020204" pitchFamily="34" charset="0"/>
                <a:cs typeface="BPG Arial" panose="020B0604020202020204" pitchFamily="34" charset="0"/>
              </a:defRPr>
            </a:lvl4pPr>
            <a:lvl5pPr>
              <a:defRPr sz="1200">
                <a:solidFill>
                  <a:schemeClr val="tx1">
                    <a:lumMod val="65000"/>
                    <a:lumOff val="35000"/>
                  </a:schemeClr>
                </a:solidFill>
                <a:latin typeface="BPG Arial" panose="020B0604020202020204" pitchFamily="34" charset="0"/>
                <a:cs typeface="BPG Arial" panose="020B0604020202020204" pitchFamily="34" charset="0"/>
              </a:defRPr>
            </a:lvl5pPr>
          </a:lstStyle>
          <a:p>
            <a:pPr lvl="0"/>
            <a:r>
              <a:rPr lang="ka-GE" dirty="0"/>
              <a:t>ტექსტი</a:t>
            </a:r>
            <a:endParaRPr lang="en-US" dirty="0"/>
          </a:p>
          <a:p>
            <a:pPr lvl="1"/>
            <a:r>
              <a:rPr lang="ka-GE" dirty="0"/>
              <a:t>მეორე დონე</a:t>
            </a:r>
            <a:endParaRPr lang="en-US" dirty="0"/>
          </a:p>
          <a:p>
            <a:pPr lvl="2"/>
            <a:r>
              <a:rPr lang="ka-GE" dirty="0"/>
              <a:t>მესამე დონე</a:t>
            </a:r>
            <a:endParaRPr lang="en-US" dirty="0"/>
          </a:p>
          <a:p>
            <a:pPr lvl="3"/>
            <a:r>
              <a:rPr lang="ka-GE" dirty="0"/>
              <a:t>მეოთხე დონე</a:t>
            </a:r>
            <a:endParaRPr lang="en-US" dirty="0"/>
          </a:p>
          <a:p>
            <a:pPr lvl="4"/>
            <a:r>
              <a:rPr lang="ka-GE" dirty="0"/>
              <a:t>მეხუთე დონე</a:t>
            </a:r>
            <a:endParaRPr lang="en-US" dirty="0"/>
          </a:p>
        </p:txBody>
      </p:sp>
      <p:sp>
        <p:nvSpPr>
          <p:cNvPr id="19" name="Slide Number Placeholder 5"/>
          <p:cNvSpPr>
            <a:spLocks noGrp="1"/>
          </p:cNvSpPr>
          <p:nvPr>
            <p:ph type="sldNum" sz="quarter" idx="12"/>
          </p:nvPr>
        </p:nvSpPr>
        <p:spPr>
          <a:xfrm>
            <a:off x="8028450" y="5324951"/>
            <a:ext cx="1028700" cy="304271"/>
          </a:xfrm>
        </p:spPr>
        <p:txBody>
          <a:bodyPr/>
          <a:lstStyle>
            <a:lvl1pPr>
              <a:defRPr sz="1100"/>
            </a:lvl1pPr>
          </a:lstStyle>
          <a:p>
            <a:fld id="{FA969263-4F1D-47F5-B30F-BE00AA1F282A}" type="slidenum">
              <a:rPr lang="en-US" smtClean="0"/>
              <a:pPr/>
              <a:t>‹#›</a:t>
            </a:fld>
            <a:endParaRPr lang="en-US"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05995" y="273804"/>
            <a:ext cx="1131887" cy="320410"/>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4319" y="273804"/>
            <a:ext cx="1092625" cy="305093"/>
          </a:xfrm>
          <a:prstGeom prst="rect">
            <a:avLst/>
          </a:prstGeom>
        </p:spPr>
      </p:pic>
      <p:pic>
        <p:nvPicPr>
          <p:cNvPr id="22" name="Picture 2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1047350"/>
            <a:ext cx="7543800" cy="12895"/>
          </a:xfrm>
          <a:prstGeom prst="rect">
            <a:avLst/>
          </a:prstGeom>
        </p:spPr>
      </p:pic>
      <p:pic>
        <p:nvPicPr>
          <p:cNvPr id="23" name="Picture 22"/>
          <p:cNvPicPr>
            <a:picLocks noChangeAspect="1"/>
          </p:cNvPicPr>
          <p:nvPr userDrawn="1"/>
        </p:nvPicPr>
        <p:blipFill rotWithShape="1">
          <a:blip r:embed="rId4">
            <a:extLst>
              <a:ext uri="{28A0092B-C50C-407E-A947-70E740481C1C}">
                <a14:useLocalDpi xmlns:a14="http://schemas.microsoft.com/office/drawing/2010/main" val="0"/>
              </a:ext>
            </a:extLst>
          </a:blip>
          <a:srcRect l="35390" t="-195470" b="-6"/>
          <a:stretch/>
        </p:blipFill>
        <p:spPr>
          <a:xfrm>
            <a:off x="4269922" y="1022146"/>
            <a:ext cx="4874078" cy="38099"/>
          </a:xfrm>
          <a:prstGeom prst="rect">
            <a:avLst/>
          </a:prstGeom>
        </p:spPr>
      </p:pic>
      <p:sp>
        <p:nvSpPr>
          <p:cNvPr id="24" name="Content Placeholder 2"/>
          <p:cNvSpPr>
            <a:spLocks noGrp="1"/>
          </p:cNvSpPr>
          <p:nvPr>
            <p:ph idx="13" hasCustomPrompt="1"/>
          </p:nvPr>
        </p:nvSpPr>
        <p:spPr>
          <a:xfrm>
            <a:off x="4455091" y="1288198"/>
            <a:ext cx="4475162" cy="4094828"/>
          </a:xfrm>
          <a:prstGeom prst="rect">
            <a:avLst/>
          </a:prstGeom>
        </p:spPr>
        <p:txBody>
          <a:bodyPr>
            <a:normAutofit/>
          </a:bodyPr>
          <a:lstStyle>
            <a:lvl1pPr>
              <a:defRPr sz="1800">
                <a:solidFill>
                  <a:schemeClr val="tx1">
                    <a:lumMod val="65000"/>
                    <a:lumOff val="35000"/>
                  </a:schemeClr>
                </a:solidFill>
                <a:latin typeface="BPG Arial" panose="020B0604020202020204" pitchFamily="34" charset="0"/>
                <a:cs typeface="BPG Arial" panose="020B0604020202020204" pitchFamily="34" charset="0"/>
              </a:defRPr>
            </a:lvl1pPr>
            <a:lvl2pPr>
              <a:defRPr sz="1500">
                <a:solidFill>
                  <a:schemeClr val="tx1">
                    <a:lumMod val="65000"/>
                    <a:lumOff val="35000"/>
                  </a:schemeClr>
                </a:solidFill>
                <a:latin typeface="BPG Arial" panose="020B0604020202020204" pitchFamily="34" charset="0"/>
                <a:cs typeface="BPG Arial" panose="020B0604020202020204" pitchFamily="34" charset="0"/>
              </a:defRPr>
            </a:lvl2pPr>
            <a:lvl3pPr>
              <a:defRPr sz="1350">
                <a:solidFill>
                  <a:schemeClr val="tx1">
                    <a:lumMod val="65000"/>
                    <a:lumOff val="35000"/>
                  </a:schemeClr>
                </a:solidFill>
                <a:latin typeface="BPG Arial" panose="020B0604020202020204" pitchFamily="34" charset="0"/>
                <a:cs typeface="BPG Arial" panose="020B0604020202020204" pitchFamily="34" charset="0"/>
              </a:defRPr>
            </a:lvl3pPr>
            <a:lvl4pPr>
              <a:defRPr sz="1200">
                <a:solidFill>
                  <a:schemeClr val="tx1">
                    <a:lumMod val="65000"/>
                    <a:lumOff val="35000"/>
                  </a:schemeClr>
                </a:solidFill>
                <a:latin typeface="BPG Arial" panose="020B0604020202020204" pitchFamily="34" charset="0"/>
                <a:cs typeface="BPG Arial" panose="020B0604020202020204" pitchFamily="34" charset="0"/>
              </a:defRPr>
            </a:lvl4pPr>
            <a:lvl5pPr>
              <a:defRPr sz="1200">
                <a:solidFill>
                  <a:schemeClr val="tx1">
                    <a:lumMod val="65000"/>
                    <a:lumOff val="35000"/>
                  </a:schemeClr>
                </a:solidFill>
                <a:latin typeface="BPG Arial" panose="020B0604020202020204" pitchFamily="34" charset="0"/>
                <a:cs typeface="BPG Arial" panose="020B0604020202020204" pitchFamily="34" charset="0"/>
              </a:defRPr>
            </a:lvl5pPr>
          </a:lstStyle>
          <a:p>
            <a:pPr lvl="0"/>
            <a:r>
              <a:rPr lang="ka-GE" dirty="0"/>
              <a:t>ტექსტი</a:t>
            </a:r>
            <a:endParaRPr lang="en-US" dirty="0"/>
          </a:p>
          <a:p>
            <a:pPr lvl="1"/>
            <a:r>
              <a:rPr lang="ka-GE" dirty="0"/>
              <a:t>მეორე დონე</a:t>
            </a:r>
            <a:endParaRPr lang="en-US" dirty="0"/>
          </a:p>
          <a:p>
            <a:pPr lvl="2"/>
            <a:r>
              <a:rPr lang="ka-GE" dirty="0"/>
              <a:t>მესამე დონე</a:t>
            </a:r>
            <a:endParaRPr lang="en-US" dirty="0"/>
          </a:p>
          <a:p>
            <a:pPr lvl="3"/>
            <a:r>
              <a:rPr lang="ka-GE" dirty="0"/>
              <a:t>მეოთხე დონე</a:t>
            </a:r>
            <a:endParaRPr lang="en-US" dirty="0"/>
          </a:p>
          <a:p>
            <a:pPr lvl="4"/>
            <a:r>
              <a:rPr lang="ka-GE" dirty="0"/>
              <a:t>მეხუთე დონე</a:t>
            </a:r>
            <a:endParaRPr lang="en-US" dirty="0"/>
          </a:p>
        </p:txBody>
      </p:sp>
    </p:spTree>
    <p:extLst>
      <p:ext uri="{BB962C8B-B14F-4D97-AF65-F5344CB8AC3E}">
        <p14:creationId xmlns:p14="http://schemas.microsoft.com/office/powerpoint/2010/main" val="70192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5" name="Rectangle 14"/>
          <p:cNvSpPr/>
          <p:nvPr userDrawn="1"/>
        </p:nvSpPr>
        <p:spPr>
          <a:xfrm>
            <a:off x="4364832" y="0"/>
            <a:ext cx="4779169" cy="571500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1239" y="4829756"/>
            <a:ext cx="2046352" cy="552928"/>
          </a:xfrm>
          <a:prstGeom prst="rect">
            <a:avLst/>
          </a:prstGeom>
        </p:spPr>
      </p:pic>
      <p:pic>
        <p:nvPicPr>
          <p:cNvPr id="21" name="Pictur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13480" y="2125588"/>
            <a:ext cx="2708078" cy="685346"/>
          </a:xfrm>
          <a:prstGeom prst="rect">
            <a:avLst/>
          </a:prstGeom>
        </p:spPr>
      </p:pic>
      <p:sp>
        <p:nvSpPr>
          <p:cNvPr id="12" name="Title 1"/>
          <p:cNvSpPr txBox="1">
            <a:spLocks/>
          </p:cNvSpPr>
          <p:nvPr userDrawn="1"/>
        </p:nvSpPr>
        <p:spPr>
          <a:xfrm>
            <a:off x="4845867" y="2857501"/>
            <a:ext cx="3817097" cy="340144"/>
          </a:xfrm>
          <a:prstGeom prst="rect">
            <a:avLst/>
          </a:prstGeom>
          <a:noFill/>
        </p:spPr>
        <p:txBody>
          <a:bodyPr>
            <a:noAutofit/>
          </a:bodyPr>
          <a:lstStyle>
            <a:lvl1pPr algn="ctr" defTabSz="914400" rtl="0" eaLnBrk="1" latinLnBrk="0" hangingPunct="1">
              <a:lnSpc>
                <a:spcPct val="90000"/>
              </a:lnSpc>
              <a:spcBef>
                <a:spcPct val="0"/>
              </a:spcBef>
              <a:buNone/>
              <a:defRPr sz="2800" kern="1200">
                <a:solidFill>
                  <a:schemeClr val="accent1">
                    <a:lumMod val="50000"/>
                  </a:schemeClr>
                </a:solidFill>
                <a:latin typeface="BPG Web 002 Caps" panose="020B0603030804020204" pitchFamily="34" charset="0"/>
                <a:ea typeface="+mj-ea"/>
                <a:cs typeface="BPG Web 002 Caps" panose="020B0603030804020204" pitchFamily="34" charset="0"/>
              </a:defRPr>
            </a:lvl1pPr>
          </a:lstStyle>
          <a:p>
            <a:endParaRPr lang="en-US" sz="1200" dirty="0">
              <a:latin typeface="BPG Arial" panose="020B0604020202020204" pitchFamily="34" charset="0"/>
              <a:cs typeface="BPG Arial" panose="020B0604020202020204" pitchFamily="34" charset="0"/>
            </a:endParaRPr>
          </a:p>
        </p:txBody>
      </p:sp>
      <p:sp>
        <p:nvSpPr>
          <p:cNvPr id="13" name="Title 1"/>
          <p:cNvSpPr txBox="1">
            <a:spLocks/>
          </p:cNvSpPr>
          <p:nvPr userDrawn="1"/>
        </p:nvSpPr>
        <p:spPr>
          <a:xfrm>
            <a:off x="158970" y="5148244"/>
            <a:ext cx="3817097" cy="340144"/>
          </a:xfrm>
          <a:prstGeom prst="rect">
            <a:avLst/>
          </a:prstGeom>
          <a:noFill/>
        </p:spPr>
        <p:txBody>
          <a:bodyPr>
            <a:noAutofit/>
          </a:bodyPr>
          <a:lstStyle>
            <a:lvl1pPr algn="ctr" defTabSz="914400" rtl="0" eaLnBrk="1" latinLnBrk="0" hangingPunct="1">
              <a:lnSpc>
                <a:spcPct val="90000"/>
              </a:lnSpc>
              <a:spcBef>
                <a:spcPct val="0"/>
              </a:spcBef>
              <a:buNone/>
              <a:defRPr sz="2800" kern="1200">
                <a:solidFill>
                  <a:schemeClr val="accent1">
                    <a:lumMod val="50000"/>
                  </a:schemeClr>
                </a:solidFill>
                <a:latin typeface="BPG Web 002 Caps" panose="020B0603030804020204" pitchFamily="34" charset="0"/>
                <a:ea typeface="+mj-ea"/>
                <a:cs typeface="BPG Web 002 Caps" panose="020B0603030804020204" pitchFamily="34" charset="0"/>
              </a:defRPr>
            </a:lvl1pPr>
          </a:lstStyle>
          <a:p>
            <a:r>
              <a:rPr lang="en-US" sz="1050" dirty="0">
                <a:latin typeface="BPG Arial" panose="020B0604020202020204" pitchFamily="34" charset="0"/>
                <a:cs typeface="BPG Arial" panose="020B0604020202020204" pitchFamily="34" charset="0"/>
              </a:rPr>
              <a:t>www.curatiofoundation.org</a:t>
            </a:r>
          </a:p>
        </p:txBody>
      </p:sp>
      <p:sp>
        <p:nvSpPr>
          <p:cNvPr id="2" name="TextBox 1">
            <a:extLst>
              <a:ext uri="{FF2B5EF4-FFF2-40B4-BE49-F238E27FC236}">
                <a16:creationId xmlns:a16="http://schemas.microsoft.com/office/drawing/2014/main" id="{0329BDD8-9F0C-4EE6-AFD2-868D0EA04EEC}"/>
              </a:ext>
            </a:extLst>
          </p:cNvPr>
          <p:cNvSpPr txBox="1"/>
          <p:nvPr userDrawn="1"/>
        </p:nvSpPr>
        <p:spPr>
          <a:xfrm>
            <a:off x="5224885" y="2012590"/>
            <a:ext cx="3549774" cy="1384995"/>
          </a:xfrm>
          <a:prstGeom prst="rect">
            <a:avLst/>
          </a:prstGeom>
          <a:noFill/>
        </p:spPr>
        <p:txBody>
          <a:bodyPr wrap="square" rtlCol="0">
            <a:spAutoFit/>
          </a:bodyPr>
          <a:lstStyle/>
          <a:p>
            <a:r>
              <a:rPr lang="ka-GE" sz="1400" dirty="0">
                <a:solidFill>
                  <a:schemeClr val="tx1">
                    <a:lumMod val="75000"/>
                    <a:lumOff val="25000"/>
                  </a:schemeClr>
                </a:solidFill>
                <a:latin typeface="BPG Arial" panose="020B0604020202020204" pitchFamily="34" charset="0"/>
                <a:cs typeface="BPG Arial" panose="020B0604020202020204" pitchFamily="34" charset="0"/>
              </a:rPr>
              <a:t>თვალი</a:t>
            </a:r>
            <a:r>
              <a:rPr lang="en-US" sz="1400" dirty="0">
                <a:solidFill>
                  <a:schemeClr val="tx1">
                    <a:lumMod val="75000"/>
                    <a:lumOff val="25000"/>
                  </a:schemeClr>
                </a:solidFill>
                <a:latin typeface="BPG Arial" panose="020B0604020202020204" pitchFamily="34" charset="0"/>
                <a:cs typeface="BPG Arial" panose="020B0604020202020204" pitchFamily="34" charset="0"/>
              </a:rPr>
              <a:t> </a:t>
            </a:r>
            <a:r>
              <a:rPr lang="ka-GE" sz="1400" dirty="0">
                <a:solidFill>
                  <a:schemeClr val="tx1">
                    <a:lumMod val="75000"/>
                    <a:lumOff val="25000"/>
                  </a:schemeClr>
                </a:solidFill>
                <a:latin typeface="BPG Arial" panose="020B0604020202020204" pitchFamily="34" charset="0"/>
                <a:cs typeface="BPG Arial" panose="020B0604020202020204" pitchFamily="34" charset="0"/>
              </a:rPr>
              <a:t>ადევნეთ</a:t>
            </a:r>
            <a:r>
              <a:rPr lang="en-US" sz="1400" dirty="0">
                <a:solidFill>
                  <a:schemeClr val="tx1">
                    <a:lumMod val="75000"/>
                    <a:lumOff val="25000"/>
                  </a:schemeClr>
                </a:solidFill>
                <a:latin typeface="BPG Arial" panose="020B0604020202020204" pitchFamily="34" charset="0"/>
                <a:cs typeface="BPG Arial" panose="020B0604020202020204" pitchFamily="34" charset="0"/>
              </a:rPr>
              <a:t> </a:t>
            </a:r>
            <a:r>
              <a:rPr lang="ka-GE" sz="1400" dirty="0">
                <a:solidFill>
                  <a:schemeClr val="tx1">
                    <a:lumMod val="75000"/>
                    <a:lumOff val="25000"/>
                  </a:schemeClr>
                </a:solidFill>
                <a:latin typeface="BPG Arial" panose="020B0604020202020204" pitchFamily="34" charset="0"/>
                <a:cs typeface="BPG Arial" panose="020B0604020202020204" pitchFamily="34" charset="0"/>
              </a:rPr>
              <a:t>ჯანდაცვის სფეროს ბარომეტრს</a:t>
            </a:r>
            <a:r>
              <a:rPr lang="en-US" sz="1400" dirty="0">
                <a:solidFill>
                  <a:schemeClr val="tx1">
                    <a:lumMod val="75000"/>
                    <a:lumOff val="25000"/>
                  </a:schemeClr>
                </a:solidFill>
                <a:latin typeface="BPG Arial" panose="020B0604020202020204" pitchFamily="34" charset="0"/>
                <a:cs typeface="BPG Arial" panose="020B0604020202020204" pitchFamily="34" charset="0"/>
              </a:rPr>
              <a:t>,</a:t>
            </a:r>
            <a:r>
              <a:rPr lang="ka-GE" sz="1400" dirty="0">
                <a:solidFill>
                  <a:schemeClr val="tx1">
                    <a:lumMod val="75000"/>
                    <a:lumOff val="25000"/>
                  </a:schemeClr>
                </a:solidFill>
                <a:latin typeface="BPG Arial" panose="020B0604020202020204" pitchFamily="34" charset="0"/>
                <a:cs typeface="BPG Arial" panose="020B0604020202020204" pitchFamily="34" charset="0"/>
              </a:rPr>
              <a:t> რომელიც ყოველ 6 თვეში ერთხელ ქვეყნდება საერთაშორისო ფონდი კურაციოს ვებ-გვერდზე</a:t>
            </a:r>
            <a:r>
              <a:rPr lang="en-US" sz="1400" dirty="0">
                <a:solidFill>
                  <a:schemeClr val="tx1">
                    <a:lumMod val="75000"/>
                    <a:lumOff val="25000"/>
                  </a:schemeClr>
                </a:solidFill>
                <a:latin typeface="BPG Arial" panose="020B0604020202020204" pitchFamily="34" charset="0"/>
                <a:cs typeface="BPG Arial" panose="020B0604020202020204" pitchFamily="34" charset="0"/>
              </a:rPr>
              <a:t> </a:t>
            </a:r>
            <a:r>
              <a:rPr lang="ka-GE" sz="1400" dirty="0">
                <a:solidFill>
                  <a:schemeClr val="tx1">
                    <a:lumMod val="75000"/>
                    <a:lumOff val="25000"/>
                  </a:schemeClr>
                </a:solidFill>
                <a:latin typeface="BPG Arial" panose="020B0604020202020204" pitchFamily="34" charset="0"/>
                <a:cs typeface="BPG Arial" panose="020B0604020202020204" pitchFamily="34" charset="0"/>
              </a:rPr>
              <a:t>და ძირითადი მიგნებები ვრცელდება სოციალურ ქსელებზე </a:t>
            </a:r>
            <a:endParaRPr lang="en-US" sz="1400" dirty="0">
              <a:solidFill>
                <a:schemeClr val="tx1">
                  <a:lumMod val="75000"/>
                  <a:lumOff val="25000"/>
                </a:schemeClr>
              </a:solidFill>
              <a:latin typeface="BPG Arial" panose="020B0604020202020204" pitchFamily="34" charset="0"/>
              <a:cs typeface="BPG Arial" panose="020B0604020202020204" pitchFamily="34" charset="0"/>
            </a:endParaRPr>
          </a:p>
        </p:txBody>
      </p:sp>
    </p:spTree>
    <p:extLst>
      <p:ext uri="{BB962C8B-B14F-4D97-AF65-F5344CB8AC3E}">
        <p14:creationId xmlns:p14="http://schemas.microsoft.com/office/powerpoint/2010/main" val="3594037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rgbClr val="22698F"/>
            </a:gs>
            <a:gs pos="89000">
              <a:srgbClr val="067171"/>
            </a:gs>
            <a:gs pos="100000">
              <a:srgbClr val="0C8282"/>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857501"/>
            <a:ext cx="8229600" cy="992129"/>
          </a:xfrm>
        </p:spPr>
        <p:txBody>
          <a:bodyPr>
            <a:normAutofit/>
          </a:bodyPr>
          <a:lstStyle>
            <a:lvl1pPr algn="ct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57200" y="4101203"/>
            <a:ext cx="8229600" cy="446118"/>
          </a:xfrm>
        </p:spPr>
        <p:txBody>
          <a:bodyPr>
            <a:normAutofit/>
          </a:bodyPr>
          <a:lstStyle>
            <a:lvl1pPr marL="0" indent="0" algn="ctr">
              <a:buNone/>
              <a:defRPr sz="20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14" name="Footer Placeholder 4"/>
          <p:cNvSpPr>
            <a:spLocks noGrp="1"/>
          </p:cNvSpPr>
          <p:nvPr>
            <p:ph type="ftr" sz="quarter" idx="3"/>
          </p:nvPr>
        </p:nvSpPr>
        <p:spPr>
          <a:xfrm>
            <a:off x="3124200" y="5257812"/>
            <a:ext cx="2895600" cy="288037"/>
          </a:xfrm>
          <a:prstGeom prst="rect">
            <a:avLst/>
          </a:prstGeom>
        </p:spPr>
        <p:txBody>
          <a:bodyPr vert="horz" lIns="91440" tIns="45720" rIns="91440" bIns="45720" rtlCol="0" anchor="ctr" anchorCtr="0"/>
          <a:lstStyle>
            <a:lvl1pPr algn="ctr">
              <a:lnSpc>
                <a:spcPct val="100000"/>
              </a:lnSpc>
              <a:defRPr sz="1200">
                <a:solidFill>
                  <a:schemeClr val="bg1"/>
                </a:solidFill>
                <a:latin typeface="Calibri"/>
                <a:cs typeface="Calibri"/>
              </a:defRPr>
            </a:lvl1pPr>
          </a:lstStyle>
          <a:p>
            <a:r>
              <a:rPr lang="en-US" dirty="0"/>
              <a:t>www.curatiofoundation.org</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37169" y="1400390"/>
            <a:ext cx="4269662" cy="1265085"/>
          </a:xfrm>
          <a:prstGeom prst="rect">
            <a:avLst/>
          </a:prstGeom>
        </p:spPr>
      </p:pic>
    </p:spTree>
    <p:extLst>
      <p:ext uri="{BB962C8B-B14F-4D97-AF65-F5344CB8AC3E}">
        <p14:creationId xmlns:p14="http://schemas.microsoft.com/office/powerpoint/2010/main" val="1313766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marL="274320" indent="-274320">
              <a:spcBef>
                <a:spcPts val="600"/>
              </a:spcBef>
              <a:buClr>
                <a:schemeClr val="tx1">
                  <a:lumMod val="75000"/>
                  <a:lumOff val="25000"/>
                </a:schemeClr>
              </a:buClr>
              <a:defRPr sz="2400">
                <a:solidFill>
                  <a:schemeClr val="tx1">
                    <a:lumMod val="75000"/>
                    <a:lumOff val="25000"/>
                  </a:schemeClr>
                </a:solidFill>
              </a:defRPr>
            </a:lvl1pPr>
            <a:lvl2pPr marL="548640" indent="-274320">
              <a:spcBef>
                <a:spcPts val="600"/>
              </a:spcBef>
              <a:buClr>
                <a:schemeClr val="tx1">
                  <a:lumMod val="75000"/>
                  <a:lumOff val="25000"/>
                </a:schemeClr>
              </a:buClr>
              <a:defRPr sz="2400">
                <a:solidFill>
                  <a:schemeClr val="tx1">
                    <a:lumMod val="75000"/>
                    <a:lumOff val="25000"/>
                  </a:schemeClr>
                </a:solidFill>
              </a:defRPr>
            </a:lvl2pPr>
            <a:lvl3pPr marL="822960" indent="-274320">
              <a:spcBef>
                <a:spcPts val="600"/>
              </a:spcBef>
              <a:buClr>
                <a:schemeClr val="tx1">
                  <a:lumMod val="75000"/>
                  <a:lumOff val="25000"/>
                </a:schemeClr>
              </a:buClr>
              <a:defRPr sz="2400">
                <a:solidFill>
                  <a:schemeClr val="tx1">
                    <a:lumMod val="75000"/>
                    <a:lumOff val="25000"/>
                  </a:schemeClr>
                </a:solidFill>
              </a:defRPr>
            </a:lvl3pPr>
            <a:lvl4pPr>
              <a:spcBef>
                <a:spcPts val="600"/>
              </a:spcBef>
              <a:defRPr sz="2800"/>
            </a:lvl4pPr>
            <a:lvl5pPr>
              <a:spcBef>
                <a:spcPts val="600"/>
              </a:spcBef>
              <a:defRPr sz="2800"/>
            </a:lvl5pPr>
          </a:lstStyle>
          <a:p>
            <a:pPr lvl="0"/>
            <a:r>
              <a:rPr lang="en-US" dirty="0"/>
              <a:t>Click to edit Master text styles</a:t>
            </a:r>
          </a:p>
          <a:p>
            <a:pPr lvl="1"/>
            <a:r>
              <a:rPr lang="en-US" dirty="0"/>
              <a:t>Second level</a:t>
            </a:r>
          </a:p>
          <a:p>
            <a:pPr lvl="2"/>
            <a:r>
              <a:rPr lang="en-US" dirty="0"/>
              <a:t>Third level</a:t>
            </a:r>
          </a:p>
        </p:txBody>
      </p:sp>
      <p:sp>
        <p:nvSpPr>
          <p:cNvPr id="7"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8"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141485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971682"/>
            <a:ext cx="4038600" cy="3959688"/>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8200" y="971682"/>
            <a:ext cx="4038600" cy="3959688"/>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8"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9"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73793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971682"/>
            <a:ext cx="4040188" cy="480063"/>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534392"/>
            <a:ext cx="4040188" cy="3396977"/>
          </a:xfrm>
        </p:spPr>
        <p:txBody>
          <a:bodyPr>
            <a:normAutofit/>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645026" y="971682"/>
            <a:ext cx="4041775" cy="480063"/>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534392"/>
            <a:ext cx="4041775" cy="3396977"/>
          </a:xfrm>
        </p:spPr>
        <p:txBody>
          <a:bodyPr>
            <a:normAutofit/>
          </a:bodyPr>
          <a:lstStyle>
            <a:lvl1pPr>
              <a:defRPr sz="2400">
                <a:latin typeface="Calibri"/>
                <a:cs typeface="Calibri"/>
              </a:defRPr>
            </a:lvl1pPr>
            <a:lvl2pPr>
              <a:defRPr sz="2400">
                <a:latin typeface="Calibri"/>
                <a:cs typeface="Calibri"/>
              </a:defRPr>
            </a:lvl2pPr>
            <a:lvl3pPr>
              <a:defRPr sz="2400">
                <a:latin typeface="Calibri"/>
                <a:cs typeface="Calibri"/>
              </a:defRPr>
            </a:lvl3pPr>
            <a:lvl4pPr>
              <a:defRPr sz="2400">
                <a:latin typeface="Helvetica"/>
                <a:cs typeface="Helvetica"/>
              </a:defRPr>
            </a:lvl4pPr>
            <a:lvl5pPr>
              <a:defRPr sz="2400">
                <a:latin typeface="Helvetica"/>
                <a:cs typeface="Helvetica"/>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p:txBody>
          <a:bodyPr/>
          <a:lstStyle/>
          <a:p>
            <a:r>
              <a:rPr lang="en-US"/>
              <a:t>www.curatiofoundation.org</a:t>
            </a:r>
          </a:p>
        </p:txBody>
      </p:sp>
      <p:sp>
        <p:nvSpPr>
          <p:cNvPr id="9" name="Slide Number Placeholder 8"/>
          <p:cNvSpPr>
            <a:spLocks noGrp="1"/>
          </p:cNvSpPr>
          <p:nvPr>
            <p:ph type="sldNum" sz="quarter" idx="12"/>
          </p:nvPr>
        </p:nvSpPr>
        <p:spPr/>
        <p:txBody>
          <a:bodyPr/>
          <a:lstStyle/>
          <a:p>
            <a:fld id="{33DB53BD-F05D-F14D-86D2-62F2470A8728}" type="slidenum">
              <a:rPr lang="en-US" smtClean="0"/>
              <a:t>‹#›</a:t>
            </a:fld>
            <a:endParaRPr lang="en-US" dirty="0"/>
          </a:p>
        </p:txBody>
      </p:sp>
    </p:spTree>
    <p:extLst>
      <p:ext uri="{BB962C8B-B14F-4D97-AF65-F5344CB8AC3E}">
        <p14:creationId xmlns:p14="http://schemas.microsoft.com/office/powerpoint/2010/main" val="3484704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7"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spTree>
    <p:extLst>
      <p:ext uri="{BB962C8B-B14F-4D97-AF65-F5344CB8AC3E}">
        <p14:creationId xmlns:p14="http://schemas.microsoft.com/office/powerpoint/2010/main" val="2629523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1 (3).png"/>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4271859" y="0"/>
            <a:ext cx="4870223" cy="5715000"/>
          </a:xfrm>
          <a:prstGeom prst="rect">
            <a:avLst/>
          </a:prstGeom>
        </p:spPr>
      </p:pic>
      <p:sp>
        <p:nvSpPr>
          <p:cNvPr id="2" name="Title Placeholder 1"/>
          <p:cNvSpPr>
            <a:spLocks noGrp="1"/>
          </p:cNvSpPr>
          <p:nvPr>
            <p:ph type="title"/>
          </p:nvPr>
        </p:nvSpPr>
        <p:spPr>
          <a:xfrm>
            <a:off x="457200" y="228865"/>
            <a:ext cx="8229600" cy="67638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971682"/>
            <a:ext cx="8229600" cy="39660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3124200" y="5257813"/>
            <a:ext cx="2895600" cy="228601"/>
          </a:xfrm>
          <a:prstGeom prst="rect">
            <a:avLst/>
          </a:prstGeom>
        </p:spPr>
        <p:txBody>
          <a:bodyPr vert="horz" lIns="91440" tIns="45720" rIns="91440" bIns="45720" rtlCol="0" anchor="ctr"/>
          <a:lstStyle>
            <a:lvl1pPr algn="ctr">
              <a:defRPr sz="1200">
                <a:gradFill flip="none" rotWithShape="1">
                  <a:gsLst>
                    <a:gs pos="0">
                      <a:schemeClr val="tx2"/>
                    </a:gs>
                    <a:gs pos="100000">
                      <a:schemeClr val="accent2"/>
                    </a:gs>
                  </a:gsLst>
                  <a:lin ang="0" scaled="1"/>
                  <a:tileRect/>
                </a:gradFill>
                <a:latin typeface="Calibri"/>
                <a:cs typeface="Calibri"/>
              </a:defRPr>
            </a:lvl1pPr>
          </a:lstStyle>
          <a:p>
            <a:r>
              <a:rPr lang="en-US" dirty="0"/>
              <a:t>www.curatiofoundation.org</a:t>
            </a:r>
          </a:p>
        </p:txBody>
      </p:sp>
      <p:sp>
        <p:nvSpPr>
          <p:cNvPr id="6" name="Slide Number Placeholder 5"/>
          <p:cNvSpPr>
            <a:spLocks noGrp="1"/>
          </p:cNvSpPr>
          <p:nvPr>
            <p:ph type="sldNum" sz="quarter" idx="4"/>
          </p:nvPr>
        </p:nvSpPr>
        <p:spPr>
          <a:xfrm>
            <a:off x="462665" y="5257813"/>
            <a:ext cx="658350" cy="228601"/>
          </a:xfrm>
          <a:prstGeom prst="rect">
            <a:avLst/>
          </a:prstGeom>
        </p:spPr>
        <p:txBody>
          <a:bodyPr vert="horz" lIns="91440" tIns="45720" rIns="91440" bIns="45720" rtlCol="0" anchor="ctr"/>
          <a:lstStyle>
            <a:lvl1pPr algn="l">
              <a:defRPr sz="1050">
                <a:solidFill>
                  <a:srgbClr val="22698F"/>
                </a:solidFill>
                <a:latin typeface="Calibri"/>
                <a:cs typeface="Calibri"/>
              </a:defRPr>
            </a:lvl1pPr>
          </a:lstStyle>
          <a:p>
            <a:fld id="{33DB53BD-F05D-F14D-86D2-62F2470A8728}" type="slidenum">
              <a:rPr lang="en-US" smtClean="0"/>
              <a:pPr/>
              <a:t>‹#›</a:t>
            </a:fld>
            <a:endParaRPr lang="en-US" dirty="0"/>
          </a:p>
        </p:txBody>
      </p:sp>
      <p:pic>
        <p:nvPicPr>
          <p:cNvPr id="9" name="Picture 8"/>
          <p:cNvPicPr/>
          <p:nvPr userDrawn="1"/>
        </p:nvPicPr>
        <p:blipFill>
          <a:blip r:embed="rId22" cstate="print">
            <a:extLst>
              <a:ext uri="{28A0092B-C50C-407E-A947-70E740481C1C}">
                <a14:useLocalDpi xmlns:a14="http://schemas.microsoft.com/office/drawing/2010/main" val="0"/>
              </a:ext>
            </a:extLst>
          </a:blip>
          <a:stretch>
            <a:fillRect/>
          </a:stretch>
        </p:blipFill>
        <p:spPr>
          <a:xfrm>
            <a:off x="7183540" y="5046585"/>
            <a:ext cx="1737594" cy="460860"/>
          </a:xfrm>
          <a:prstGeom prst="rect">
            <a:avLst/>
          </a:prstGeom>
        </p:spPr>
      </p:pic>
    </p:spTree>
    <p:extLst>
      <p:ext uri="{BB962C8B-B14F-4D97-AF65-F5344CB8AC3E}">
        <p14:creationId xmlns:p14="http://schemas.microsoft.com/office/powerpoint/2010/main" val="34867361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692" r:id="rId5"/>
    <p:sldLayoutId id="2147483693" r:id="rId6"/>
    <p:sldLayoutId id="2147483695" r:id="rId7"/>
    <p:sldLayoutId id="2147483696" r:id="rId8"/>
    <p:sldLayoutId id="2147483697" r:id="rId9"/>
    <p:sldLayoutId id="2147483701" r:id="rId10"/>
    <p:sldLayoutId id="2147483698" r:id="rId11"/>
    <p:sldLayoutId id="2147483700" r:id="rId12"/>
    <p:sldLayoutId id="2147483708" r:id="rId13"/>
    <p:sldLayoutId id="2147483705" r:id="rId14"/>
    <p:sldLayoutId id="2147483706" r:id="rId15"/>
    <p:sldLayoutId id="2147483707" r:id="rId16"/>
    <p:sldLayoutId id="2147483709" r:id="rId17"/>
    <p:sldLayoutId id="2147483710" r:id="rId18"/>
    <p:sldLayoutId id="2147483715" r:id="rId19"/>
  </p:sldLayoutIdLst>
  <p:hf hdr="0" dt="0"/>
  <p:txStyles>
    <p:titleStyle>
      <a:lvl1pPr algn="l" defTabSz="457200" rtl="0" eaLnBrk="1" latinLnBrk="0" hangingPunct="1">
        <a:spcBef>
          <a:spcPct val="0"/>
        </a:spcBef>
        <a:buNone/>
        <a:defRPr sz="4000" b="1" i="0" kern="1200" baseline="0">
          <a:solidFill>
            <a:srgbClr val="22698F"/>
          </a:solidFill>
          <a:latin typeface="Calibri"/>
          <a:ea typeface="+mj-ea"/>
          <a:cs typeface="Calibri"/>
        </a:defRPr>
      </a:lvl1pPr>
    </p:titleStyle>
    <p:bodyStyle>
      <a:lvl1pPr marL="27432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1pPr>
      <a:lvl2pPr marL="54864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2pPr>
      <a:lvl3pPr marL="822960" indent="-274320" algn="l" defTabSz="457200" rtl="0" eaLnBrk="1" latinLnBrk="0" hangingPunct="1">
        <a:spcBef>
          <a:spcPts val="600"/>
        </a:spcBef>
        <a:buClr>
          <a:schemeClr val="tx1">
            <a:lumMod val="75000"/>
            <a:lumOff val="25000"/>
          </a:schemeClr>
        </a:buClr>
        <a:buFont typeface="Arial"/>
        <a:buChar char="•"/>
        <a:defRPr sz="2400" kern="1200">
          <a:solidFill>
            <a:schemeClr val="tx1">
              <a:lumMod val="75000"/>
              <a:lumOff val="25000"/>
            </a:schemeClr>
          </a:solidFill>
          <a:latin typeface="Calibri"/>
          <a:ea typeface="+mn-ea"/>
          <a:cs typeface="Calibri"/>
        </a:defRPr>
      </a:lvl3pPr>
      <a:lvl4pPr marL="1600200" indent="-228600" algn="l" defTabSz="457200" rtl="0" eaLnBrk="1" latinLnBrk="0" hangingPunct="1">
        <a:spcBef>
          <a:spcPts val="600"/>
        </a:spcBef>
        <a:buFont typeface="Arial"/>
        <a:buChar char="–"/>
        <a:defRPr sz="2400" kern="1200">
          <a:solidFill>
            <a:schemeClr val="tx1"/>
          </a:solidFill>
          <a:latin typeface="+mn-lt"/>
          <a:ea typeface="+mn-ea"/>
          <a:cs typeface="+mn-cs"/>
        </a:defRPr>
      </a:lvl4pPr>
      <a:lvl5pPr marL="2057400" indent="-228600" algn="l" defTabSz="457200" rtl="0" eaLnBrk="1" latinLnBrk="0" hangingPunct="1">
        <a:spcBef>
          <a:spcPts val="600"/>
        </a:spcBef>
        <a:buFont typeface="Arial"/>
        <a:buChar char="»"/>
        <a:defRPr sz="2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2790" y="1052465"/>
            <a:ext cx="2342705" cy="307240"/>
          </a:xfrm>
        </p:spPr>
        <p:txBody>
          <a:bodyPr>
            <a:noAutofit/>
          </a:bodyPr>
          <a:lstStyle/>
          <a:p>
            <a:r>
              <a:rPr lang="ka-GE" sz="2000" b="0" dirty="0">
                <a:solidFill>
                  <a:srgbClr val="DC3557"/>
                </a:solidFill>
              </a:rPr>
              <a:t>ტალღა </a:t>
            </a:r>
            <a:r>
              <a:rPr lang="en-US" sz="2000" b="0" dirty="0">
                <a:solidFill>
                  <a:srgbClr val="DC3557"/>
                </a:solidFill>
              </a:rPr>
              <a:t>XII </a:t>
            </a:r>
          </a:p>
        </p:txBody>
      </p:sp>
      <p:sp>
        <p:nvSpPr>
          <p:cNvPr id="3" name="Title 1">
            <a:extLst>
              <a:ext uri="{FF2B5EF4-FFF2-40B4-BE49-F238E27FC236}">
                <a16:creationId xmlns:a16="http://schemas.microsoft.com/office/drawing/2014/main" id="{D7395424-AA2A-0140-B0E9-1F0054BA9DBE}"/>
              </a:ext>
            </a:extLst>
          </p:cNvPr>
          <p:cNvSpPr txBox="1">
            <a:spLocks/>
          </p:cNvSpPr>
          <p:nvPr/>
        </p:nvSpPr>
        <p:spPr>
          <a:xfrm>
            <a:off x="577880" y="1666945"/>
            <a:ext cx="4608600" cy="1881845"/>
          </a:xfrm>
          <a:prstGeom prst="rect">
            <a:avLst/>
          </a:prstGeom>
        </p:spPr>
        <p:txBody>
          <a:bodyPr vert="horz" lIns="91440" tIns="45720" rIns="91440" bIns="45720" rtlCol="0" anchor="ctr">
            <a:noAutofit/>
          </a:bodyPr>
          <a:lstStyle>
            <a:lvl1pPr algn="l" defTabSz="457200" rtl="0" eaLnBrk="1" latinLnBrk="0" hangingPunct="1">
              <a:spcBef>
                <a:spcPct val="0"/>
              </a:spcBef>
              <a:buNone/>
              <a:defRPr sz="2400" b="1" i="0" kern="1200" baseline="0">
                <a:solidFill>
                  <a:schemeClr val="accent5">
                    <a:lumMod val="75000"/>
                  </a:schemeClr>
                </a:solidFill>
                <a:latin typeface="BPG Arial" panose="020B0604020202020204" pitchFamily="34" charset="0"/>
                <a:ea typeface="+mj-ea"/>
                <a:cs typeface="BPG Arial" panose="020B0604020202020204" pitchFamily="34" charset="0"/>
              </a:defRPr>
            </a:lvl1pPr>
          </a:lstStyle>
          <a:p>
            <a:pPr algn="r">
              <a:lnSpc>
                <a:spcPct val="150000"/>
              </a:lnSpc>
            </a:pPr>
            <a:r>
              <a:rPr lang="ka-GE" sz="2000" dirty="0">
                <a:solidFill>
                  <a:schemeClr val="tx1">
                    <a:lumMod val="75000"/>
                    <a:lumOff val="25000"/>
                  </a:schemeClr>
                </a:solidFill>
              </a:rPr>
              <a:t>ჯანდაცვის სფეროს გამოწვევა:</a:t>
            </a:r>
            <a:endParaRPr lang="en-US" sz="2000" dirty="0">
              <a:solidFill>
                <a:schemeClr val="tx1">
                  <a:lumMod val="75000"/>
                  <a:lumOff val="25000"/>
                </a:schemeClr>
              </a:solidFill>
            </a:endParaRPr>
          </a:p>
          <a:p>
            <a:pPr algn="r">
              <a:lnSpc>
                <a:spcPct val="150000"/>
              </a:lnSpc>
            </a:pPr>
            <a:r>
              <a:rPr lang="ka-GE" sz="2000" dirty="0">
                <a:solidFill>
                  <a:srgbClr val="DC3557"/>
                </a:solidFill>
              </a:rPr>
              <a:t>პირველადი ჯანდაცვა  </a:t>
            </a:r>
          </a:p>
        </p:txBody>
      </p:sp>
    </p:spTree>
    <p:extLst>
      <p:ext uri="{BB962C8B-B14F-4D97-AF65-F5344CB8AC3E}">
        <p14:creationId xmlns:p14="http://schemas.microsoft.com/office/powerpoint/2010/main" val="366293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A74C6-5992-BB45-A7CE-6ED170ECD68F}"/>
              </a:ext>
            </a:extLst>
          </p:cNvPr>
          <p:cNvSpPr>
            <a:spLocks noGrp="1"/>
          </p:cNvSpPr>
          <p:nvPr>
            <p:ph type="title"/>
          </p:nvPr>
        </p:nvSpPr>
        <p:spPr>
          <a:xfrm>
            <a:off x="330200" y="514795"/>
            <a:ext cx="8305800" cy="405763"/>
          </a:xfrm>
        </p:spPr>
        <p:txBody>
          <a:bodyPr/>
          <a:lstStyle/>
          <a:p>
            <a:r>
              <a:rPr lang="ka-GE" sz="1200" dirty="0"/>
              <a:t>რა არის საჭირო სახელმწიფოს მხრიდან მოსახლეობისთვის მედიკამენტებთან დაკავშირებული ფინანსური ტვირთის შესამსუბუქებლად?</a:t>
            </a:r>
            <a:endParaRPr lang="en-US" sz="1200" dirty="0"/>
          </a:p>
        </p:txBody>
      </p:sp>
      <p:sp>
        <p:nvSpPr>
          <p:cNvPr id="3" name="Content Placeholder 2">
            <a:extLst>
              <a:ext uri="{FF2B5EF4-FFF2-40B4-BE49-F238E27FC236}">
                <a16:creationId xmlns:a16="http://schemas.microsoft.com/office/drawing/2014/main" id="{558B9577-1A78-F643-BA26-B15D3C004B55}"/>
              </a:ext>
            </a:extLst>
          </p:cNvPr>
          <p:cNvSpPr>
            <a:spLocks noGrp="1"/>
          </p:cNvSpPr>
          <p:nvPr>
            <p:ph idx="1"/>
          </p:nvPr>
        </p:nvSpPr>
        <p:spPr>
          <a:xfrm>
            <a:off x="330200" y="1090871"/>
            <a:ext cx="8619970" cy="4339764"/>
          </a:xfrm>
        </p:spPr>
        <p:txBody>
          <a:bodyPr>
            <a:normAutofit lnSpcReduction="10000"/>
          </a:bodyPr>
          <a:lstStyle/>
          <a:p>
            <a:pPr>
              <a:lnSpc>
                <a:spcPct val="140000"/>
              </a:lnSpc>
              <a:spcBef>
                <a:spcPts val="1800"/>
              </a:spcBef>
            </a:pPr>
            <a:r>
              <a:rPr lang="ka-GE" sz="1400" dirty="0"/>
              <a:t>ჯანდაცვის ეროვნულ ანგარიშზე დაყრდნობით მოსახლეობაში მედიკამენტებზე დანახარჯის მოცულობამ 687 მლნ ლარი შეადგინა (2016წ)</a:t>
            </a:r>
          </a:p>
          <a:p>
            <a:pPr>
              <a:lnSpc>
                <a:spcPct val="140000"/>
              </a:lnSpc>
              <a:spcBef>
                <a:spcPts val="1800"/>
              </a:spcBef>
            </a:pPr>
            <a:r>
              <a:rPr lang="ka-GE" sz="1400" dirty="0"/>
              <a:t>2017 წელს საქართველოს მთავრობის ინიციატივით ამოქმედდა ქრონიკული დაავადებების სამკურნალო მედიკამენტების სუბსიდირების სახ. პროგრამა, რომელმაც მოსახლეობას ჯანდაცვის ფინანსური ტვირთი უნდა შეუმსუბუქოს.</a:t>
            </a:r>
          </a:p>
          <a:p>
            <a:pPr>
              <a:lnSpc>
                <a:spcPct val="140000"/>
              </a:lnSpc>
              <a:spcBef>
                <a:spcPts val="1800"/>
              </a:spcBef>
            </a:pPr>
            <a:r>
              <a:rPr lang="ka-GE" sz="1400" dirty="0">
                <a:solidFill>
                  <a:schemeClr val="tx1">
                    <a:lumMod val="75000"/>
                    <a:lumOff val="25000"/>
                  </a:schemeClr>
                </a:solidFill>
              </a:rPr>
              <a:t>თუმცა 2017-2018 წლების სახელმწიფო ბიუჯეტის ანგარიშების მიხედვით ირკვევა, რომ  ქრონიკული დაავადებების სამკურნალო მედიკამენტების სუბსიდირების სახ. პროგრამაზე გამოყოფილი 13.4 მლნ ლარი (რომელიც მედიკამენტებზე მოსახლეობის მიერ ჯიბიდან გადახდილი თანხების მხოლოდ  2%-ია) სრულად ვერ იხარჯება და ისმის კითხვა რატომ?</a:t>
            </a:r>
          </a:p>
          <a:p>
            <a:pPr>
              <a:lnSpc>
                <a:spcPct val="140000"/>
              </a:lnSpc>
              <a:spcBef>
                <a:spcPts val="1800"/>
              </a:spcBef>
            </a:pPr>
            <a:r>
              <a:rPr lang="ka-GE" sz="1400" dirty="0">
                <a:solidFill>
                  <a:srgbClr val="DC3557"/>
                </a:solidFill>
              </a:rPr>
              <a:t>მედიკამენტების სუბსიდირების პროგრამის ეფექტიანობის მისაღწევად საჭიროა იმ ბარიერების შესწავლა და აღმოფხვრა, რომლებიც პროგრამის </a:t>
            </a:r>
            <a:r>
              <a:rPr lang="en-US" sz="1400" dirty="0" err="1">
                <a:solidFill>
                  <a:srgbClr val="DC3557"/>
                </a:solidFill>
              </a:rPr>
              <a:t>ნაკლებ</a:t>
            </a:r>
            <a:r>
              <a:rPr lang="ka-GE" sz="1400" dirty="0">
                <a:solidFill>
                  <a:srgbClr val="DC3557"/>
                </a:solidFill>
              </a:rPr>
              <a:t>ეფექტურობას განსაზღვრავს.</a:t>
            </a:r>
            <a:endParaRPr lang="ka-GE" sz="1400" dirty="0"/>
          </a:p>
          <a:p>
            <a:pPr>
              <a:lnSpc>
                <a:spcPct val="140000"/>
              </a:lnSpc>
            </a:pPr>
            <a:endParaRPr lang="ka-GE" sz="1400" dirty="0"/>
          </a:p>
          <a:p>
            <a:pPr>
              <a:lnSpc>
                <a:spcPct val="140000"/>
              </a:lnSpc>
            </a:pPr>
            <a:endParaRPr lang="ka-GE" sz="1400" dirty="0"/>
          </a:p>
        </p:txBody>
      </p:sp>
      <p:sp>
        <p:nvSpPr>
          <p:cNvPr id="4" name="Slide Number Placeholder 3">
            <a:extLst>
              <a:ext uri="{FF2B5EF4-FFF2-40B4-BE49-F238E27FC236}">
                <a16:creationId xmlns:a16="http://schemas.microsoft.com/office/drawing/2014/main" id="{078281B1-C39F-E746-A0E9-D9D8AD9C071F}"/>
              </a:ext>
            </a:extLst>
          </p:cNvPr>
          <p:cNvSpPr>
            <a:spLocks noGrp="1"/>
          </p:cNvSpPr>
          <p:nvPr>
            <p:ph type="sldNum" sz="quarter" idx="12"/>
          </p:nvPr>
        </p:nvSpPr>
        <p:spPr/>
        <p:txBody>
          <a:bodyPr/>
          <a:lstStyle/>
          <a:p>
            <a:fld id="{FE3D6103-E181-48C9-9385-0D062BBD2007}" type="slidenum">
              <a:rPr lang="en-US" smtClean="0"/>
              <a:t>10</a:t>
            </a:fld>
            <a:endParaRPr lang="en-US"/>
          </a:p>
        </p:txBody>
      </p:sp>
    </p:spTree>
    <p:extLst>
      <p:ext uri="{BB962C8B-B14F-4D97-AF65-F5344CB8AC3E}">
        <p14:creationId xmlns:p14="http://schemas.microsoft.com/office/powerpoint/2010/main" val="3797739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73CCE-2E4C-45CA-9FD9-CF32B8469913}"/>
              </a:ext>
            </a:extLst>
          </p:cNvPr>
          <p:cNvSpPr>
            <a:spLocks noGrp="1"/>
          </p:cNvSpPr>
          <p:nvPr>
            <p:ph type="title"/>
          </p:nvPr>
        </p:nvSpPr>
        <p:spPr/>
        <p:txBody>
          <a:bodyPr/>
          <a:lstStyle/>
          <a:p>
            <a:r>
              <a:rPr lang="ka-GE" dirty="0"/>
              <a:t>კვლევის შედეგები დეტალურად</a:t>
            </a:r>
            <a:endParaRPr lang="en-US" dirty="0"/>
          </a:p>
        </p:txBody>
      </p:sp>
      <p:sp>
        <p:nvSpPr>
          <p:cNvPr id="3" name="Slide Number Placeholder 2">
            <a:extLst>
              <a:ext uri="{FF2B5EF4-FFF2-40B4-BE49-F238E27FC236}">
                <a16:creationId xmlns:a16="http://schemas.microsoft.com/office/drawing/2014/main" id="{03F0928A-CBBA-4516-B65E-4F78B68C0D25}"/>
              </a:ext>
            </a:extLst>
          </p:cNvPr>
          <p:cNvSpPr>
            <a:spLocks noGrp="1"/>
          </p:cNvSpPr>
          <p:nvPr>
            <p:ph type="sldNum" sz="quarter" idx="10"/>
          </p:nvPr>
        </p:nvSpPr>
        <p:spPr/>
        <p:txBody>
          <a:bodyPr/>
          <a:lstStyle/>
          <a:p>
            <a:fld id="{FE3D6103-E181-48C9-9385-0D062BBD2007}" type="slidenum">
              <a:rPr lang="en-US" smtClean="0"/>
              <a:t>11</a:t>
            </a:fld>
            <a:endParaRPr lang="en-US"/>
          </a:p>
        </p:txBody>
      </p:sp>
    </p:spTree>
    <p:extLst>
      <p:ext uri="{BB962C8B-B14F-4D97-AF65-F5344CB8AC3E}">
        <p14:creationId xmlns:p14="http://schemas.microsoft.com/office/powerpoint/2010/main" val="2504398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FED7E-A320-45AC-9615-916570E0E6DB}"/>
              </a:ext>
            </a:extLst>
          </p:cNvPr>
          <p:cNvSpPr>
            <a:spLocks noGrp="1"/>
          </p:cNvSpPr>
          <p:nvPr>
            <p:ph type="title"/>
          </p:nvPr>
        </p:nvSpPr>
        <p:spPr>
          <a:xfrm>
            <a:off x="1269170" y="2012590"/>
            <a:ext cx="6836090" cy="3091698"/>
          </a:xfrm>
        </p:spPr>
        <p:txBody>
          <a:bodyPr/>
          <a:lstStyle/>
          <a:p>
            <a:pPr marL="344488" indent="-344488">
              <a:lnSpc>
                <a:spcPct val="150000"/>
              </a:lnSpc>
            </a:pPr>
            <a:r>
              <a:rPr lang="ka-GE" dirty="0"/>
              <a:t>1.ჯანდაცვის დაფინანსება,</a:t>
            </a:r>
            <a:br>
              <a:rPr lang="ka-GE" dirty="0"/>
            </a:br>
            <a:r>
              <a:rPr lang="ka-GE" dirty="0"/>
              <a:t>პირველადი ჯანდაცვის გამოწვევები</a:t>
            </a:r>
            <a:br>
              <a:rPr lang="ka-GE" dirty="0"/>
            </a:br>
            <a:endParaRPr lang="en-US" dirty="0"/>
          </a:p>
        </p:txBody>
      </p:sp>
      <p:sp>
        <p:nvSpPr>
          <p:cNvPr id="3" name="Slide Number Placeholder 2">
            <a:extLst>
              <a:ext uri="{FF2B5EF4-FFF2-40B4-BE49-F238E27FC236}">
                <a16:creationId xmlns:a16="http://schemas.microsoft.com/office/drawing/2014/main" id="{55A9065A-6FBC-40F7-8CDB-4B6A8CD8EF15}"/>
              </a:ext>
            </a:extLst>
          </p:cNvPr>
          <p:cNvSpPr>
            <a:spLocks noGrp="1"/>
          </p:cNvSpPr>
          <p:nvPr>
            <p:ph type="sldNum" sz="quarter" idx="10"/>
          </p:nvPr>
        </p:nvSpPr>
        <p:spPr/>
        <p:txBody>
          <a:bodyPr/>
          <a:lstStyle/>
          <a:p>
            <a:fld id="{FE3D6103-E181-48C9-9385-0D062BBD2007}" type="slidenum">
              <a:rPr lang="en-US" smtClean="0"/>
              <a:t>12</a:t>
            </a:fld>
            <a:endParaRPr lang="en-US"/>
          </a:p>
        </p:txBody>
      </p:sp>
      <p:pic>
        <p:nvPicPr>
          <p:cNvPr id="5" name="Picture 4">
            <a:extLst>
              <a:ext uri="{FF2B5EF4-FFF2-40B4-BE49-F238E27FC236}">
                <a16:creationId xmlns:a16="http://schemas.microsoft.com/office/drawing/2014/main" id="{F3B3CAF0-3F1D-4587-AEE5-EF8827F6A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7950" y="610712"/>
            <a:ext cx="1036197" cy="1020090"/>
          </a:xfrm>
          <a:prstGeom prst="rect">
            <a:avLst/>
          </a:prstGeom>
        </p:spPr>
      </p:pic>
    </p:spTree>
    <p:extLst>
      <p:ext uri="{BB962C8B-B14F-4D97-AF65-F5344CB8AC3E}">
        <p14:creationId xmlns:p14="http://schemas.microsoft.com/office/powerpoint/2010/main" val="1551304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1E83B-E198-FF4B-8BF0-B5DBA7A549F0}"/>
              </a:ext>
            </a:extLst>
          </p:cNvPr>
          <p:cNvSpPr>
            <a:spLocks noGrp="1"/>
          </p:cNvSpPr>
          <p:nvPr>
            <p:ph type="title"/>
          </p:nvPr>
        </p:nvSpPr>
        <p:spPr/>
        <p:txBody>
          <a:bodyPr/>
          <a:lstStyle/>
          <a:p>
            <a:r>
              <a:rPr lang="ka-GE" sz="1200" dirty="0"/>
              <a:t>ჯანდაცვაზე სახელმწიფო დანახარჯების სტრუქტურა მომსახურების სახეების მიხედვით</a:t>
            </a:r>
            <a:endParaRPr lang="en-US" sz="1200" dirty="0"/>
          </a:p>
        </p:txBody>
      </p:sp>
      <p:sp>
        <p:nvSpPr>
          <p:cNvPr id="3" name="Content Placeholder 2">
            <a:extLst>
              <a:ext uri="{FF2B5EF4-FFF2-40B4-BE49-F238E27FC236}">
                <a16:creationId xmlns:a16="http://schemas.microsoft.com/office/drawing/2014/main" id="{79BFD806-CF9C-F547-A8F5-F4B0B972A7ED}"/>
              </a:ext>
            </a:extLst>
          </p:cNvPr>
          <p:cNvSpPr>
            <a:spLocks noGrp="1"/>
          </p:cNvSpPr>
          <p:nvPr>
            <p:ph idx="1"/>
          </p:nvPr>
        </p:nvSpPr>
        <p:spPr>
          <a:xfrm>
            <a:off x="4610405" y="1167680"/>
            <a:ext cx="4339767" cy="4149523"/>
          </a:xfrm>
        </p:spPr>
        <p:txBody>
          <a:bodyPr>
            <a:normAutofit fontScale="92500"/>
          </a:bodyPr>
          <a:lstStyle/>
          <a:p>
            <a:pPr>
              <a:lnSpc>
                <a:spcPct val="150000"/>
              </a:lnSpc>
              <a:buFont typeface="Courier New" panose="02070309020205020404" pitchFamily="49" charset="0"/>
              <a:buChar char="o"/>
            </a:pPr>
            <a:r>
              <a:rPr lang="ka-GE" sz="1200" dirty="0"/>
              <a:t>2012 წლიდან 2018 წლამდე ჯანდაცვაზე სახელმწიფო დანახარჯის მოცულობა დაახლოებით 3-ჯერ გაიზარდა</a:t>
            </a:r>
          </a:p>
          <a:p>
            <a:pPr>
              <a:lnSpc>
                <a:spcPct val="150000"/>
              </a:lnSpc>
              <a:buFont typeface="Courier New" panose="02070309020205020404" pitchFamily="49" charset="0"/>
              <a:buChar char="o"/>
            </a:pPr>
            <a:r>
              <a:rPr lang="ka-GE" sz="1200" dirty="0"/>
              <a:t>თუმცა, სახელმწიფო დანახარჯებში ამბულატორიულ მომსახურებაზე, პრევენციულ და საზ.ჯანდაცვაზე ერთად დანახარჯის წილი თითქმის გაორმაგდა და 2016 წლის შემდეგ დაახლოებით მეოთხედს შეადგენს</a:t>
            </a:r>
          </a:p>
          <a:p>
            <a:pPr>
              <a:lnSpc>
                <a:spcPct val="150000"/>
              </a:lnSpc>
              <a:buFont typeface="Courier New" panose="02070309020205020404" pitchFamily="49" charset="0"/>
              <a:buChar char="o"/>
            </a:pPr>
            <a:r>
              <a:rPr lang="ka-GE" sz="1200" dirty="0"/>
              <a:t>ხოლო სტაციონარულ მომსახურებაზე დანახარჯის წილი მნიშვნელოვნად გაიზარდა 2012 წლიდან და 2018 წლამდე და 65.5% შეადგინა</a:t>
            </a:r>
          </a:p>
          <a:p>
            <a:pPr>
              <a:lnSpc>
                <a:spcPct val="150000"/>
              </a:lnSpc>
              <a:buFont typeface="Courier New" panose="02070309020205020404" pitchFamily="49" charset="0"/>
              <a:buChar char="o"/>
            </a:pPr>
            <a:r>
              <a:rPr lang="ka-GE" sz="1200" dirty="0">
                <a:solidFill>
                  <a:srgbClr val="DC3557"/>
                </a:solidFill>
              </a:rPr>
              <a:t>საყოველთაო ჯანდაცვის პროგრამის ამოქმედების შემდეგ სახელმწიფოს პრიორიტეტულ მიმართულებად კვლავ სტაციონარული მომსახურებაა, რომლის დანახარჯი ჯანდაცვაზე  სახელმწიფო დანახარჯებში დაახლოებით 2/3-ს შეადგენს</a:t>
            </a:r>
            <a:endParaRPr lang="en-US" sz="1200" dirty="0">
              <a:solidFill>
                <a:srgbClr val="DC3557"/>
              </a:solidFill>
            </a:endParaRPr>
          </a:p>
        </p:txBody>
      </p:sp>
      <p:sp>
        <p:nvSpPr>
          <p:cNvPr id="4" name="Slide Number Placeholder 3">
            <a:extLst>
              <a:ext uri="{FF2B5EF4-FFF2-40B4-BE49-F238E27FC236}">
                <a16:creationId xmlns:a16="http://schemas.microsoft.com/office/drawing/2014/main" id="{14172EA8-D262-E449-A1BF-D07B597E4857}"/>
              </a:ext>
            </a:extLst>
          </p:cNvPr>
          <p:cNvSpPr>
            <a:spLocks noGrp="1"/>
          </p:cNvSpPr>
          <p:nvPr>
            <p:ph type="sldNum" sz="quarter" idx="12"/>
          </p:nvPr>
        </p:nvSpPr>
        <p:spPr/>
        <p:txBody>
          <a:bodyPr/>
          <a:lstStyle/>
          <a:p>
            <a:fld id="{FE3D6103-E181-48C9-9385-0D062BBD2007}" type="slidenum">
              <a:rPr lang="en-US" smtClean="0"/>
              <a:t>13</a:t>
            </a:fld>
            <a:endParaRPr lang="en-US"/>
          </a:p>
        </p:txBody>
      </p:sp>
      <p:sp>
        <p:nvSpPr>
          <p:cNvPr id="7" name="TextBox 6">
            <a:extLst>
              <a:ext uri="{FF2B5EF4-FFF2-40B4-BE49-F238E27FC236}">
                <a16:creationId xmlns:a16="http://schemas.microsoft.com/office/drawing/2014/main" id="{7286C892-006C-EC40-BD90-E88AB8F86856}"/>
              </a:ext>
            </a:extLst>
          </p:cNvPr>
          <p:cNvSpPr txBox="1"/>
          <p:nvPr/>
        </p:nvSpPr>
        <p:spPr>
          <a:xfrm>
            <a:off x="106" y="5138985"/>
            <a:ext cx="5017720" cy="531684"/>
          </a:xfrm>
          <a:prstGeom prst="rect">
            <a:avLst/>
          </a:prstGeom>
          <a:noFill/>
        </p:spPr>
        <p:txBody>
          <a:bodyPr wrap="none" rtlCol="0">
            <a:spAutoFit/>
          </a:bodyPr>
          <a:lstStyle/>
          <a:p>
            <a:pPr>
              <a:lnSpc>
                <a:spcPct val="150000"/>
              </a:lnSpc>
            </a:pPr>
            <a:r>
              <a:rPr lang="ka-GE" sz="1000" i="1" dirty="0">
                <a:solidFill>
                  <a:schemeClr val="tx1">
                    <a:lumMod val="85000"/>
                    <a:lumOff val="15000"/>
                  </a:schemeClr>
                </a:solidFill>
              </a:rPr>
              <a:t>წყარო: ჯანდაცვის ეროვნული ანგარიშები (2012-</a:t>
            </a:r>
            <a:r>
              <a:rPr lang="en-US" sz="1000" i="1" dirty="0">
                <a:solidFill>
                  <a:schemeClr val="tx1">
                    <a:lumMod val="85000"/>
                    <a:lumOff val="15000"/>
                  </a:schemeClr>
                </a:solidFill>
              </a:rPr>
              <a:t>20</a:t>
            </a:r>
            <a:r>
              <a:rPr lang="ka-GE" sz="1000" i="1" dirty="0">
                <a:solidFill>
                  <a:schemeClr val="tx1">
                    <a:lumMod val="85000"/>
                    <a:lumOff val="15000"/>
                  </a:schemeClr>
                </a:solidFill>
              </a:rPr>
              <a:t>17წ)</a:t>
            </a:r>
            <a:endParaRPr lang="en-US" sz="1000" i="1" dirty="0">
              <a:solidFill>
                <a:schemeClr val="tx1">
                  <a:lumMod val="85000"/>
                  <a:lumOff val="15000"/>
                </a:schemeClr>
              </a:solidFill>
            </a:endParaRPr>
          </a:p>
          <a:p>
            <a:pPr>
              <a:lnSpc>
                <a:spcPct val="150000"/>
              </a:lnSpc>
            </a:pPr>
            <a:r>
              <a:rPr lang="ka-GE" sz="1000" i="1" dirty="0">
                <a:solidFill>
                  <a:schemeClr val="tx1">
                    <a:lumMod val="85000"/>
                    <a:lumOff val="15000"/>
                  </a:schemeClr>
                </a:solidFill>
              </a:rPr>
              <a:t>სოც. მომსახურების სააგენტო, სტატისტიკური ინფორმაცია (2013-2018)</a:t>
            </a:r>
          </a:p>
        </p:txBody>
      </p:sp>
      <p:graphicFrame>
        <p:nvGraphicFramePr>
          <p:cNvPr id="9" name="Chart 8">
            <a:extLst>
              <a:ext uri="{FF2B5EF4-FFF2-40B4-BE49-F238E27FC236}">
                <a16:creationId xmlns:a16="http://schemas.microsoft.com/office/drawing/2014/main" id="{0AE7F652-D4E6-ED48-8084-861ADBC5EAED}"/>
              </a:ext>
            </a:extLst>
          </p:cNvPr>
          <p:cNvGraphicFramePr>
            <a:graphicFrameLocks/>
          </p:cNvGraphicFramePr>
          <p:nvPr>
            <p:extLst>
              <p:ext uri="{D42A27DB-BD31-4B8C-83A1-F6EECF244321}">
                <p14:modId xmlns:p14="http://schemas.microsoft.com/office/powerpoint/2010/main" val="1685898526"/>
              </p:ext>
            </p:extLst>
          </p:nvPr>
        </p:nvGraphicFramePr>
        <p:xfrm>
          <a:off x="155425" y="1054959"/>
          <a:ext cx="4570195" cy="40840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5407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40D0-AC4B-C942-B9FF-A448CD532308}"/>
              </a:ext>
            </a:extLst>
          </p:cNvPr>
          <p:cNvSpPr>
            <a:spLocks noGrp="1"/>
          </p:cNvSpPr>
          <p:nvPr>
            <p:ph type="title"/>
          </p:nvPr>
        </p:nvSpPr>
        <p:spPr/>
        <p:txBody>
          <a:bodyPr/>
          <a:lstStyle/>
          <a:p>
            <a:r>
              <a:rPr lang="ka-GE" sz="1200" b="0" dirty="0"/>
              <a:t>ამბულატორიულ და სტაციონარულ მომსახურებაზე დანახარჯების სტრუქტურა ფინანსური წყაროების მიხედვით (2012 – 2017)</a:t>
            </a:r>
            <a:endParaRPr lang="en-US" sz="1200" b="0" dirty="0"/>
          </a:p>
        </p:txBody>
      </p:sp>
      <p:sp>
        <p:nvSpPr>
          <p:cNvPr id="3" name="Content Placeholder 2">
            <a:extLst>
              <a:ext uri="{FF2B5EF4-FFF2-40B4-BE49-F238E27FC236}">
                <a16:creationId xmlns:a16="http://schemas.microsoft.com/office/drawing/2014/main" id="{87DA2CB4-319C-694D-8D9B-BCC6F464B307}"/>
              </a:ext>
            </a:extLst>
          </p:cNvPr>
          <p:cNvSpPr>
            <a:spLocks noGrp="1"/>
          </p:cNvSpPr>
          <p:nvPr>
            <p:ph idx="1"/>
          </p:nvPr>
        </p:nvSpPr>
        <p:spPr>
          <a:xfrm>
            <a:off x="117019" y="4161226"/>
            <a:ext cx="8988575" cy="1461434"/>
          </a:xfrm>
        </p:spPr>
        <p:txBody>
          <a:bodyPr>
            <a:normAutofit/>
          </a:bodyPr>
          <a:lstStyle/>
          <a:p>
            <a:pPr marL="180975" indent="-180975">
              <a:lnSpc>
                <a:spcPct val="120000"/>
              </a:lnSpc>
              <a:buFont typeface="Wingdings" pitchFamily="2" charset="2"/>
              <a:buChar char="q"/>
            </a:pPr>
            <a:r>
              <a:rPr lang="ka-GE" sz="900" dirty="0"/>
              <a:t>2012 წლიდან  201</a:t>
            </a:r>
            <a:r>
              <a:rPr lang="en-US" sz="900" dirty="0"/>
              <a:t>7</a:t>
            </a:r>
            <a:r>
              <a:rPr lang="ka-GE" sz="900" dirty="0"/>
              <a:t> წლამდე ამბულატორიულ და სტაციონარულ მომსახურებაზე დანახარჯებში სახელმწიფო დანახარჯების წილმა 3.5-ჯერ მოიმატა და ამბულატორიული მომსახურების შემთხვევაში მთლიან დანახარჯებში სახელმწიფო სექტორის წილმა 43.3% შეადგინა, ხოლო სტაციონარულ მომსახურებაზე მთლიან დანახარჯში სახელმწიფოს წილი 70.6%-ს გაუტოლდა. </a:t>
            </a:r>
          </a:p>
          <a:p>
            <a:pPr marL="180975" indent="-180975">
              <a:lnSpc>
                <a:spcPct val="120000"/>
              </a:lnSpc>
              <a:buFont typeface="Wingdings" pitchFamily="2" charset="2"/>
              <a:buChar char="q"/>
            </a:pPr>
            <a:r>
              <a:rPr lang="ka-GE" sz="900" dirty="0"/>
              <a:t> ორივე ტიპის მომსახურების დანახარჯებში შემცირდა კერძო დაზღვევის  და ჯიბიდან გადახდების წილი. თუმცა, ამბულატორიულ მომსახურებაზე დანახარჯებში ჯიბიდან გადახდების წილი (48.4%კვლავ აჭარბებს სახელმწიფო სექტორის წილს (48.4.3%). </a:t>
            </a:r>
            <a:endParaRPr lang="en-US" sz="900" dirty="0"/>
          </a:p>
          <a:p>
            <a:pPr marL="180975" indent="-180975">
              <a:lnSpc>
                <a:spcPct val="120000"/>
              </a:lnSpc>
              <a:buFont typeface="Wingdings" pitchFamily="2" charset="2"/>
              <a:buChar char="q"/>
            </a:pPr>
            <a:r>
              <a:rPr lang="ka-GE" sz="900" dirty="0">
                <a:solidFill>
                  <a:srgbClr val="DC3557"/>
                </a:solidFill>
              </a:rPr>
              <a:t>საყოველთაო ჯანდაცვის პროგრამის ამოქმედებამ პჯდ სექტორთან შედარებით სტაციონარულ მომსახურებაზე სახელმწიფო დანახარჯების ზრდას მეტად შეუწყო ხელი.</a:t>
            </a:r>
            <a:endParaRPr lang="ka-GE" sz="900" dirty="0"/>
          </a:p>
        </p:txBody>
      </p:sp>
      <p:sp>
        <p:nvSpPr>
          <p:cNvPr id="7" name="TextBox 6">
            <a:extLst>
              <a:ext uri="{FF2B5EF4-FFF2-40B4-BE49-F238E27FC236}">
                <a16:creationId xmlns:a16="http://schemas.microsoft.com/office/drawing/2014/main" id="{F5D3740F-A262-9147-AB4C-CF40FA74798A}"/>
              </a:ext>
            </a:extLst>
          </p:cNvPr>
          <p:cNvSpPr txBox="1"/>
          <p:nvPr/>
        </p:nvSpPr>
        <p:spPr>
          <a:xfrm>
            <a:off x="117019" y="3867304"/>
            <a:ext cx="3579826" cy="230832"/>
          </a:xfrm>
          <a:prstGeom prst="rect">
            <a:avLst/>
          </a:prstGeom>
          <a:solidFill>
            <a:schemeClr val="bg1">
              <a:lumMod val="95000"/>
            </a:schemeClr>
          </a:solidFill>
        </p:spPr>
        <p:txBody>
          <a:bodyPr wrap="none" rtlCol="0">
            <a:spAutoFit/>
          </a:bodyPr>
          <a:lstStyle/>
          <a:p>
            <a:r>
              <a:rPr lang="ka-GE" sz="900" i="1" dirty="0">
                <a:solidFill>
                  <a:schemeClr val="tx1">
                    <a:lumMod val="85000"/>
                    <a:lumOff val="15000"/>
                  </a:schemeClr>
                </a:solidFill>
              </a:rPr>
              <a:t>წყარო: ჯანდაცვის ეროვნული ანგარიშები (2012-</a:t>
            </a:r>
            <a:r>
              <a:rPr lang="en-US" sz="900" i="1" dirty="0">
                <a:solidFill>
                  <a:schemeClr val="tx1">
                    <a:lumMod val="85000"/>
                    <a:lumOff val="15000"/>
                  </a:schemeClr>
                </a:solidFill>
              </a:rPr>
              <a:t>20</a:t>
            </a:r>
            <a:r>
              <a:rPr lang="ka-GE" sz="900" i="1" dirty="0">
                <a:solidFill>
                  <a:schemeClr val="tx1">
                    <a:lumMod val="85000"/>
                    <a:lumOff val="15000"/>
                  </a:schemeClr>
                </a:solidFill>
              </a:rPr>
              <a:t>17წ)</a:t>
            </a:r>
            <a:endParaRPr lang="en-US" sz="900" i="1" dirty="0">
              <a:solidFill>
                <a:schemeClr val="tx1">
                  <a:lumMod val="85000"/>
                  <a:lumOff val="15000"/>
                </a:schemeClr>
              </a:solidFill>
            </a:endParaRPr>
          </a:p>
        </p:txBody>
      </p:sp>
      <p:graphicFrame>
        <p:nvGraphicFramePr>
          <p:cNvPr id="8" name="Chart 7">
            <a:extLst>
              <a:ext uri="{FF2B5EF4-FFF2-40B4-BE49-F238E27FC236}">
                <a16:creationId xmlns:a16="http://schemas.microsoft.com/office/drawing/2014/main" id="{C765AB7F-343F-F54C-AAD9-C3494BCE46DE}"/>
              </a:ext>
            </a:extLst>
          </p:cNvPr>
          <p:cNvGraphicFramePr>
            <a:graphicFrameLocks/>
          </p:cNvGraphicFramePr>
          <p:nvPr>
            <p:extLst>
              <p:ext uri="{D42A27DB-BD31-4B8C-83A1-F6EECF244321}">
                <p14:modId xmlns:p14="http://schemas.microsoft.com/office/powerpoint/2010/main" val="1836375870"/>
              </p:ext>
            </p:extLst>
          </p:nvPr>
        </p:nvGraphicFramePr>
        <p:xfrm>
          <a:off x="0" y="945243"/>
          <a:ext cx="4357985" cy="28669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7A094E68-D4ED-5949-AAA2-1A5A845A3815}"/>
              </a:ext>
            </a:extLst>
          </p:cNvPr>
          <p:cNvGraphicFramePr>
            <a:graphicFrameLocks/>
          </p:cNvGraphicFramePr>
          <p:nvPr>
            <p:extLst>
              <p:ext uri="{D42A27DB-BD31-4B8C-83A1-F6EECF244321}">
                <p14:modId xmlns:p14="http://schemas.microsoft.com/office/powerpoint/2010/main" val="478809222"/>
              </p:ext>
            </p:extLst>
          </p:nvPr>
        </p:nvGraphicFramePr>
        <p:xfrm>
          <a:off x="4550009" y="945243"/>
          <a:ext cx="4553781" cy="28669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6037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F215-A8FF-7645-BDD6-9ADFFC8F36A3}"/>
              </a:ext>
            </a:extLst>
          </p:cNvPr>
          <p:cNvSpPr>
            <a:spLocks noGrp="1"/>
          </p:cNvSpPr>
          <p:nvPr>
            <p:ph type="title"/>
          </p:nvPr>
        </p:nvSpPr>
        <p:spPr/>
        <p:txBody>
          <a:bodyPr/>
          <a:lstStyle/>
          <a:p>
            <a:r>
              <a:rPr lang="ka-GE" sz="1200" b="0" dirty="0"/>
              <a:t>გეგმიური ამბულატორიული მომსახურების უტილიზაციის მაჩვენებლები (2012 – 2017)</a:t>
            </a:r>
            <a:endParaRPr lang="en-US" sz="1200" b="0" dirty="0"/>
          </a:p>
        </p:txBody>
      </p:sp>
      <p:sp>
        <p:nvSpPr>
          <p:cNvPr id="3" name="Content Placeholder 2">
            <a:extLst>
              <a:ext uri="{FF2B5EF4-FFF2-40B4-BE49-F238E27FC236}">
                <a16:creationId xmlns:a16="http://schemas.microsoft.com/office/drawing/2014/main" id="{A0E40BB9-C165-5945-8C7F-05D89EF2DC06}"/>
              </a:ext>
            </a:extLst>
          </p:cNvPr>
          <p:cNvSpPr>
            <a:spLocks noGrp="1"/>
          </p:cNvSpPr>
          <p:nvPr>
            <p:ph idx="1"/>
          </p:nvPr>
        </p:nvSpPr>
        <p:spPr>
          <a:xfrm>
            <a:off x="4917645" y="1084960"/>
            <a:ext cx="4164762" cy="3347146"/>
          </a:xfrm>
          <a:solidFill>
            <a:schemeClr val="bg1"/>
          </a:solidFill>
        </p:spPr>
        <p:txBody>
          <a:bodyPr>
            <a:normAutofit/>
          </a:bodyPr>
          <a:lstStyle/>
          <a:p>
            <a:pPr>
              <a:lnSpc>
                <a:spcPct val="130000"/>
              </a:lnSpc>
              <a:buFont typeface="Wingdings" pitchFamily="2" charset="2"/>
              <a:buChar char="q"/>
            </a:pPr>
            <a:r>
              <a:rPr lang="ka-GE" sz="1200" dirty="0">
                <a:solidFill>
                  <a:srgbClr val="FF365F"/>
                </a:solidFill>
              </a:rPr>
              <a:t>პირველადი ჯანდაცვის რგოლის გაძლიერებასა და ჯანდაცვის დაფინანსებაში ხარჯთ-ეფექტურობის მიღწევის აუცილებლობაზე </a:t>
            </a:r>
            <a:r>
              <a:rPr lang="ka-GE" sz="1200" dirty="0">
                <a:solidFill>
                  <a:schemeClr val="tx1">
                    <a:lumMod val="75000"/>
                    <a:lumOff val="25000"/>
                  </a:schemeClr>
                </a:solidFill>
              </a:rPr>
              <a:t>მიუთითებს</a:t>
            </a:r>
            <a:r>
              <a:rPr lang="en-US" sz="1200" dirty="0">
                <a:solidFill>
                  <a:schemeClr val="tx1">
                    <a:lumMod val="75000"/>
                    <a:lumOff val="25000"/>
                  </a:schemeClr>
                </a:solidFill>
              </a:rPr>
              <a:t>,</a:t>
            </a:r>
            <a:r>
              <a:rPr lang="ka-GE" sz="1200" dirty="0">
                <a:solidFill>
                  <a:schemeClr val="tx1">
                    <a:lumMod val="75000"/>
                    <a:lumOff val="25000"/>
                  </a:schemeClr>
                </a:solidFill>
              </a:rPr>
              <a:t> ასევე</a:t>
            </a:r>
            <a:r>
              <a:rPr lang="en-US" sz="1200" dirty="0">
                <a:solidFill>
                  <a:schemeClr val="tx1">
                    <a:lumMod val="75000"/>
                    <a:lumOff val="25000"/>
                  </a:schemeClr>
                </a:solidFill>
              </a:rPr>
              <a:t>,</a:t>
            </a:r>
            <a:r>
              <a:rPr lang="ka-GE" sz="1200" dirty="0">
                <a:solidFill>
                  <a:schemeClr val="tx1">
                    <a:lumMod val="75000"/>
                    <a:lumOff val="25000"/>
                  </a:schemeClr>
                </a:solidFill>
              </a:rPr>
              <a:t> ოფიციალური სტატისტიკის მონაცემებიც, რომლის მიხედვითაც </a:t>
            </a:r>
          </a:p>
          <a:p>
            <a:pPr lvl="1">
              <a:lnSpc>
                <a:spcPct val="130000"/>
              </a:lnSpc>
              <a:buFont typeface="Wingdings" pitchFamily="2" charset="2"/>
              <a:buChar char="Ø"/>
            </a:pPr>
            <a:r>
              <a:rPr lang="ka-GE" sz="1200" dirty="0">
                <a:solidFill>
                  <a:schemeClr val="tx1">
                    <a:lumMod val="75000"/>
                    <a:lumOff val="25000"/>
                  </a:schemeClr>
                </a:solidFill>
              </a:rPr>
              <a:t>მოსახლეობის მიერ ამბულატორიულ დაწესებულებებში მიმართვის მაჩვენებელი </a:t>
            </a:r>
            <a:r>
              <a:rPr lang="en-US" sz="1200" dirty="0">
                <a:solidFill>
                  <a:schemeClr val="tx1">
                    <a:lumMod val="75000"/>
                    <a:lumOff val="25000"/>
                  </a:schemeClr>
                </a:solidFill>
              </a:rPr>
              <a:t>2012 </a:t>
            </a:r>
            <a:r>
              <a:rPr lang="ka-GE" sz="1200" dirty="0">
                <a:solidFill>
                  <a:schemeClr val="tx1">
                    <a:lumMod val="75000"/>
                    <a:lumOff val="25000"/>
                  </a:schemeClr>
                </a:solidFill>
              </a:rPr>
              <a:t>წლიდან 2017 წლამდე 30%-ით გაიზარდა და 3-ს მიაღწია (2017წ)</a:t>
            </a:r>
            <a:endParaRPr lang="en-US" sz="1200" dirty="0">
              <a:solidFill>
                <a:schemeClr val="tx1">
                  <a:lumMod val="75000"/>
                  <a:lumOff val="25000"/>
                </a:schemeClr>
              </a:solidFill>
            </a:endParaRPr>
          </a:p>
          <a:p>
            <a:pPr lvl="1">
              <a:lnSpc>
                <a:spcPct val="130000"/>
              </a:lnSpc>
              <a:buFont typeface="Wingdings" pitchFamily="2" charset="2"/>
              <a:buChar char="Ø"/>
            </a:pPr>
            <a:r>
              <a:rPr lang="ka-GE" sz="1200" dirty="0">
                <a:solidFill>
                  <a:schemeClr val="tx1">
                    <a:lumMod val="75000"/>
                    <a:lumOff val="25000"/>
                  </a:schemeClr>
                </a:solidFill>
              </a:rPr>
              <a:t>თუმცა ეს მაჩვენებელი 2.5-ჯერ დაბალია</a:t>
            </a:r>
            <a:r>
              <a:rPr lang="en-US" sz="1200" dirty="0">
                <a:solidFill>
                  <a:schemeClr val="tx1">
                    <a:lumMod val="75000"/>
                    <a:lumOff val="25000"/>
                  </a:schemeClr>
                </a:solidFill>
              </a:rPr>
              <a:t> </a:t>
            </a:r>
            <a:r>
              <a:rPr lang="ka-GE" sz="1200" dirty="0">
                <a:solidFill>
                  <a:schemeClr val="tx1">
                    <a:lumMod val="75000"/>
                    <a:lumOff val="25000"/>
                  </a:schemeClr>
                </a:solidFill>
              </a:rPr>
              <a:t>ევროპის რეგიონის საშუალო მაჩვენებელთან შედარებით (7.5 ვიზიტი წელიწადში)</a:t>
            </a:r>
          </a:p>
        </p:txBody>
      </p:sp>
      <p:sp>
        <p:nvSpPr>
          <p:cNvPr id="4" name="Slide Number Placeholder 3">
            <a:extLst>
              <a:ext uri="{FF2B5EF4-FFF2-40B4-BE49-F238E27FC236}">
                <a16:creationId xmlns:a16="http://schemas.microsoft.com/office/drawing/2014/main" id="{05910DD7-F8FC-2944-8B1C-8BC1A58E4F78}"/>
              </a:ext>
            </a:extLst>
          </p:cNvPr>
          <p:cNvSpPr>
            <a:spLocks noGrp="1"/>
          </p:cNvSpPr>
          <p:nvPr>
            <p:ph type="sldNum" sz="quarter" idx="12"/>
          </p:nvPr>
        </p:nvSpPr>
        <p:spPr/>
        <p:txBody>
          <a:bodyPr/>
          <a:lstStyle/>
          <a:p>
            <a:r>
              <a:rPr lang="ka-GE" dirty="0"/>
              <a:t> </a:t>
            </a:r>
            <a:endParaRPr lang="en-US" dirty="0"/>
          </a:p>
        </p:txBody>
      </p:sp>
      <p:sp>
        <p:nvSpPr>
          <p:cNvPr id="9" name="TextBox 8">
            <a:extLst>
              <a:ext uri="{FF2B5EF4-FFF2-40B4-BE49-F238E27FC236}">
                <a16:creationId xmlns:a16="http://schemas.microsoft.com/office/drawing/2014/main" id="{618AA692-F13A-C240-A973-4388FEBD0A36}"/>
              </a:ext>
            </a:extLst>
          </p:cNvPr>
          <p:cNvSpPr txBox="1"/>
          <p:nvPr/>
        </p:nvSpPr>
        <p:spPr>
          <a:xfrm>
            <a:off x="134042" y="5118683"/>
            <a:ext cx="4988119" cy="596317"/>
          </a:xfrm>
          <a:prstGeom prst="rect">
            <a:avLst/>
          </a:prstGeom>
          <a:noFill/>
        </p:spPr>
        <p:txBody>
          <a:bodyPr wrap="square" rtlCol="0">
            <a:spAutoFit/>
          </a:bodyPr>
          <a:lstStyle/>
          <a:p>
            <a:pPr>
              <a:lnSpc>
                <a:spcPct val="110000"/>
              </a:lnSpc>
            </a:pPr>
            <a:r>
              <a:rPr lang="ka-GE" sz="1000" i="1" dirty="0">
                <a:solidFill>
                  <a:schemeClr val="tx1">
                    <a:lumMod val="75000"/>
                    <a:lumOff val="25000"/>
                  </a:schemeClr>
                </a:solidFill>
                <a:latin typeface="Sylfaen" pitchFamily="18" charset="0"/>
              </a:rPr>
              <a:t>წყარო: დაავადებათა კონტროლის და საზ. ჯანმრთელობის ეროვნული ცენტრი,  </a:t>
            </a:r>
          </a:p>
          <a:p>
            <a:pPr>
              <a:lnSpc>
                <a:spcPct val="110000"/>
              </a:lnSpc>
            </a:pPr>
            <a:r>
              <a:rPr lang="ka-GE" sz="1000" i="1" dirty="0">
                <a:solidFill>
                  <a:schemeClr val="tx1">
                    <a:lumMod val="75000"/>
                    <a:lumOff val="25000"/>
                  </a:schemeClr>
                </a:solidFill>
                <a:latin typeface="Sylfaen" pitchFamily="18" charset="0"/>
              </a:rPr>
              <a:t>              სტატისტიკური ცნობარი, 2017წ</a:t>
            </a:r>
          </a:p>
          <a:p>
            <a:pPr>
              <a:lnSpc>
                <a:spcPct val="110000"/>
              </a:lnSpc>
            </a:pPr>
            <a:r>
              <a:rPr lang="ka-GE" sz="1000" i="1" dirty="0">
                <a:solidFill>
                  <a:schemeClr val="tx1">
                    <a:lumMod val="75000"/>
                    <a:lumOff val="25000"/>
                  </a:schemeClr>
                </a:solidFill>
                <a:latin typeface="Sylfaen" pitchFamily="18" charset="0"/>
              </a:rPr>
              <a:t>              ჯანმრთელობის მსოფლიო ორგანიზაციის მონაცემთა ბაზა </a:t>
            </a:r>
            <a:r>
              <a:rPr lang="en-US" sz="1000" i="1" dirty="0">
                <a:solidFill>
                  <a:schemeClr val="tx1">
                    <a:lumMod val="75000"/>
                    <a:lumOff val="25000"/>
                  </a:schemeClr>
                </a:solidFill>
                <a:latin typeface="Sylfaen" pitchFamily="18" charset="0"/>
              </a:rPr>
              <a:t>Health For  All </a:t>
            </a:r>
          </a:p>
        </p:txBody>
      </p:sp>
      <p:graphicFrame>
        <p:nvGraphicFramePr>
          <p:cNvPr id="7" name="Chart 6">
            <a:extLst>
              <a:ext uri="{FF2B5EF4-FFF2-40B4-BE49-F238E27FC236}">
                <a16:creationId xmlns:a16="http://schemas.microsoft.com/office/drawing/2014/main" id="{E7F1690E-B81C-7144-9998-7090C1C49F1A}"/>
              </a:ext>
            </a:extLst>
          </p:cNvPr>
          <p:cNvGraphicFramePr>
            <a:graphicFrameLocks/>
          </p:cNvGraphicFramePr>
          <p:nvPr>
            <p:extLst>
              <p:ext uri="{D42A27DB-BD31-4B8C-83A1-F6EECF244321}">
                <p14:modId xmlns:p14="http://schemas.microsoft.com/office/powerpoint/2010/main" val="856212867"/>
              </p:ext>
            </p:extLst>
          </p:nvPr>
        </p:nvGraphicFramePr>
        <p:xfrm>
          <a:off x="78615" y="1084959"/>
          <a:ext cx="5026162" cy="4038600"/>
        </p:xfrm>
        <a:graphic>
          <a:graphicData uri="http://schemas.openxmlformats.org/drawingml/2006/chart">
            <c:chart xmlns:c="http://schemas.openxmlformats.org/drawingml/2006/chart" xmlns:r="http://schemas.openxmlformats.org/officeDocument/2006/relationships" r:id="rId2"/>
          </a:graphicData>
        </a:graphic>
      </p:graphicFrame>
      <p:sp>
        <p:nvSpPr>
          <p:cNvPr id="10" name="Content Placeholder 2">
            <a:extLst>
              <a:ext uri="{FF2B5EF4-FFF2-40B4-BE49-F238E27FC236}">
                <a16:creationId xmlns:a16="http://schemas.microsoft.com/office/drawing/2014/main" id="{9315DFC6-6603-224E-9224-F0F2189C7E9B}"/>
              </a:ext>
            </a:extLst>
          </p:cNvPr>
          <p:cNvSpPr txBox="1">
            <a:spLocks/>
          </p:cNvSpPr>
          <p:nvPr/>
        </p:nvSpPr>
        <p:spPr>
          <a:xfrm>
            <a:off x="5032860" y="4457966"/>
            <a:ext cx="3922489" cy="1036934"/>
          </a:xfrm>
          <a:prstGeom prst="rect">
            <a:avLst/>
          </a:prstGeom>
          <a:solidFill>
            <a:schemeClr val="bg1"/>
          </a:solidFill>
        </p:spPr>
        <p:txBody>
          <a:bodyPr vert="horz" lIns="91440" tIns="45720" rIns="91440" bIns="45720" rtlCol="0">
            <a:normAutofit lnSpcReduction="10000"/>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17500" lvl="1" indent="-277813">
              <a:lnSpc>
                <a:spcPct val="110000"/>
              </a:lnSpc>
              <a:buFont typeface="Wingdings" pitchFamily="2" charset="2"/>
              <a:buChar char="q"/>
            </a:pPr>
            <a:r>
              <a:rPr lang="ka-GE" sz="1200" dirty="0">
                <a:solidFill>
                  <a:srgbClr val="FF365F"/>
                </a:solidFill>
              </a:rPr>
              <a:t>პჯდ დაწესებულებაში ერთ რეგისტრირებულ პაციენტზე წლის განმავლობაში გადახდილი თანხების  მოცულობის (საშუალოდ 1.5ლ) გათვალისწინებით ამბ. ვიზიტების ზრდის ნელი ტემპი ალბათ გასაკვირი არ უნდა იყოს</a:t>
            </a:r>
          </a:p>
        </p:txBody>
      </p:sp>
    </p:spTree>
    <p:extLst>
      <p:ext uri="{BB962C8B-B14F-4D97-AF65-F5344CB8AC3E}">
        <p14:creationId xmlns:p14="http://schemas.microsoft.com/office/powerpoint/2010/main" val="4265827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F215-A8FF-7645-BDD6-9ADFFC8F36A3}"/>
              </a:ext>
            </a:extLst>
          </p:cNvPr>
          <p:cNvSpPr>
            <a:spLocks noGrp="1"/>
          </p:cNvSpPr>
          <p:nvPr>
            <p:ph type="title"/>
          </p:nvPr>
        </p:nvSpPr>
        <p:spPr/>
        <p:txBody>
          <a:bodyPr/>
          <a:lstStyle/>
          <a:p>
            <a:r>
              <a:rPr lang="ka-GE" b="0" dirty="0"/>
              <a:t>ჰოსპიტალური სერვისების უტილიზაცია (2012 – 201</a:t>
            </a:r>
            <a:r>
              <a:rPr lang="en-US" b="0" dirty="0"/>
              <a:t>7</a:t>
            </a:r>
            <a:r>
              <a:rPr lang="ka-GE" b="0" dirty="0"/>
              <a:t>)</a:t>
            </a:r>
            <a:endParaRPr lang="en-US" b="0" dirty="0"/>
          </a:p>
        </p:txBody>
      </p:sp>
      <p:sp>
        <p:nvSpPr>
          <p:cNvPr id="3" name="Content Placeholder 2">
            <a:extLst>
              <a:ext uri="{FF2B5EF4-FFF2-40B4-BE49-F238E27FC236}">
                <a16:creationId xmlns:a16="http://schemas.microsoft.com/office/drawing/2014/main" id="{A0E40BB9-C165-5945-8C7F-05D89EF2DC06}"/>
              </a:ext>
            </a:extLst>
          </p:cNvPr>
          <p:cNvSpPr>
            <a:spLocks noGrp="1"/>
          </p:cNvSpPr>
          <p:nvPr>
            <p:ph idx="1"/>
          </p:nvPr>
        </p:nvSpPr>
        <p:spPr>
          <a:xfrm>
            <a:off x="193829" y="1228775"/>
            <a:ext cx="4090675" cy="4163455"/>
          </a:xfrm>
          <a:solidFill>
            <a:schemeClr val="bg1"/>
          </a:solidFill>
        </p:spPr>
        <p:txBody>
          <a:bodyPr>
            <a:normAutofit/>
          </a:bodyPr>
          <a:lstStyle/>
          <a:p>
            <a:pPr marL="0" indent="0">
              <a:lnSpc>
                <a:spcPct val="150000"/>
              </a:lnSpc>
              <a:buNone/>
            </a:pPr>
            <a:r>
              <a:rPr lang="ka-GE" sz="1200" dirty="0">
                <a:solidFill>
                  <a:srgbClr val="FF365F"/>
                </a:solidFill>
              </a:rPr>
              <a:t>სუსტი პირველადი ჯანდაცვის რგოლის გამო ჯანდაცვის სისტემა ვერ უზრუნველყოფს ბენეფიციარების შეკავებას პირველად დონეზე და ძვირადღირებული სერვისების თავიდან აცილებას, რაც ბარომეტრის რესპონდენტების მიერ დასახელებულ გამოწვევას - ჯანდაცვაში ჩადებული ფინანსური რესურსის ეფექტურად მართვის პრობლემას ეხმიანება:</a:t>
            </a:r>
          </a:p>
          <a:p>
            <a:pPr marL="0" indent="0">
              <a:lnSpc>
                <a:spcPct val="150000"/>
              </a:lnSpc>
              <a:buNone/>
            </a:pPr>
            <a:r>
              <a:rPr lang="ka-GE" sz="1200" dirty="0">
                <a:solidFill>
                  <a:schemeClr val="tx1">
                    <a:lumMod val="75000"/>
                    <a:lumOff val="25000"/>
                  </a:schemeClr>
                </a:solidFill>
              </a:rPr>
              <a:t>ოფიციალური სტატისტიკის მონაცემებით:</a:t>
            </a:r>
          </a:p>
          <a:p>
            <a:pPr>
              <a:lnSpc>
                <a:spcPct val="150000"/>
              </a:lnSpc>
            </a:pPr>
            <a:r>
              <a:rPr lang="ka-GE" sz="1200" dirty="0">
                <a:solidFill>
                  <a:schemeClr val="tx1">
                    <a:lumMod val="75000"/>
                    <a:lumOff val="25000"/>
                  </a:schemeClr>
                </a:solidFill>
              </a:rPr>
              <a:t>2012 წლიდან 2017 წლამდე მოიმატა ქირურგიული ოპერაციების რიცხვმა </a:t>
            </a:r>
          </a:p>
          <a:p>
            <a:pPr>
              <a:lnSpc>
                <a:spcPct val="150000"/>
              </a:lnSpc>
            </a:pPr>
            <a:r>
              <a:rPr lang="ka-GE" sz="1200" dirty="0">
                <a:solidFill>
                  <a:schemeClr val="tx1">
                    <a:lumMod val="75000"/>
                    <a:lumOff val="25000"/>
                  </a:schemeClr>
                </a:solidFill>
              </a:rPr>
              <a:t>მ.შ. ამ პერიოდში მკვეთრად იმატა გადაუდებელი ოპერაციების მოხმარებამ (დაახლოებით 300%-ით).</a:t>
            </a:r>
          </a:p>
        </p:txBody>
      </p:sp>
      <p:sp>
        <p:nvSpPr>
          <p:cNvPr id="4" name="Slide Number Placeholder 3">
            <a:extLst>
              <a:ext uri="{FF2B5EF4-FFF2-40B4-BE49-F238E27FC236}">
                <a16:creationId xmlns:a16="http://schemas.microsoft.com/office/drawing/2014/main" id="{05910DD7-F8FC-2944-8B1C-8BC1A58E4F78}"/>
              </a:ext>
            </a:extLst>
          </p:cNvPr>
          <p:cNvSpPr>
            <a:spLocks noGrp="1"/>
          </p:cNvSpPr>
          <p:nvPr>
            <p:ph type="sldNum" sz="quarter" idx="12"/>
          </p:nvPr>
        </p:nvSpPr>
        <p:spPr/>
        <p:txBody>
          <a:bodyPr/>
          <a:lstStyle/>
          <a:p>
            <a:r>
              <a:rPr lang="ka-GE" dirty="0"/>
              <a:t> </a:t>
            </a:r>
            <a:endParaRPr lang="en-US" dirty="0"/>
          </a:p>
        </p:txBody>
      </p:sp>
      <p:sp>
        <p:nvSpPr>
          <p:cNvPr id="11" name="TextBox 10">
            <a:extLst>
              <a:ext uri="{FF2B5EF4-FFF2-40B4-BE49-F238E27FC236}">
                <a16:creationId xmlns:a16="http://schemas.microsoft.com/office/drawing/2014/main" id="{1A77AD54-A117-E343-A4E3-F315DF6369A8}"/>
              </a:ext>
            </a:extLst>
          </p:cNvPr>
          <p:cNvSpPr txBox="1"/>
          <p:nvPr/>
        </p:nvSpPr>
        <p:spPr>
          <a:xfrm>
            <a:off x="4270763" y="5012596"/>
            <a:ext cx="4798062" cy="596317"/>
          </a:xfrm>
          <a:prstGeom prst="rect">
            <a:avLst/>
          </a:prstGeom>
          <a:noFill/>
        </p:spPr>
        <p:txBody>
          <a:bodyPr wrap="square" rtlCol="0">
            <a:spAutoFit/>
          </a:bodyPr>
          <a:lstStyle/>
          <a:p>
            <a:pPr>
              <a:lnSpc>
                <a:spcPct val="110000"/>
              </a:lnSpc>
            </a:pPr>
            <a:r>
              <a:rPr lang="ka-GE" sz="1000" i="1" dirty="0">
                <a:solidFill>
                  <a:schemeClr val="tx1">
                    <a:lumMod val="75000"/>
                    <a:lumOff val="25000"/>
                  </a:schemeClr>
                </a:solidFill>
                <a:latin typeface="Sylfaen" pitchFamily="18" charset="0"/>
              </a:rPr>
              <a:t>წყარო: დაავადებათა კონტროლის და საზ. ჯანმრთელობის ეროვნული ცენტრი,  </a:t>
            </a:r>
          </a:p>
          <a:p>
            <a:pPr>
              <a:lnSpc>
                <a:spcPct val="110000"/>
              </a:lnSpc>
            </a:pPr>
            <a:r>
              <a:rPr lang="ka-GE" sz="1000" i="1" dirty="0">
                <a:solidFill>
                  <a:schemeClr val="tx1">
                    <a:lumMod val="75000"/>
                    <a:lumOff val="25000"/>
                  </a:schemeClr>
                </a:solidFill>
                <a:latin typeface="Sylfaen" pitchFamily="18" charset="0"/>
              </a:rPr>
              <a:t>              სტატისტიკური ცნობარი, 2017</a:t>
            </a:r>
            <a:r>
              <a:rPr lang="en-US" sz="1000" i="1" dirty="0">
                <a:solidFill>
                  <a:schemeClr val="tx1">
                    <a:lumMod val="75000"/>
                    <a:lumOff val="25000"/>
                  </a:schemeClr>
                </a:solidFill>
                <a:latin typeface="Sylfaen" pitchFamily="18" charset="0"/>
              </a:rPr>
              <a:t> </a:t>
            </a:r>
            <a:r>
              <a:rPr lang="ka-GE" sz="1000" i="1" dirty="0">
                <a:solidFill>
                  <a:schemeClr val="tx1">
                    <a:lumMod val="75000"/>
                    <a:lumOff val="25000"/>
                  </a:schemeClr>
                </a:solidFill>
                <a:latin typeface="Sylfaen" pitchFamily="18" charset="0"/>
              </a:rPr>
              <a:t>წ</a:t>
            </a:r>
          </a:p>
          <a:p>
            <a:pPr>
              <a:lnSpc>
                <a:spcPct val="110000"/>
              </a:lnSpc>
            </a:pPr>
            <a:r>
              <a:rPr lang="ka-GE" sz="1000" i="1" dirty="0">
                <a:solidFill>
                  <a:schemeClr val="tx1">
                    <a:lumMod val="75000"/>
                    <a:lumOff val="25000"/>
                  </a:schemeClr>
                </a:solidFill>
                <a:latin typeface="Sylfaen" pitchFamily="18" charset="0"/>
              </a:rPr>
              <a:t>             სოც. მომსახურების სააგენტო, სტატისტიკური ინფორმაცია</a:t>
            </a:r>
            <a:endParaRPr lang="en-US" sz="1000" i="1" dirty="0">
              <a:solidFill>
                <a:schemeClr val="tx1">
                  <a:lumMod val="75000"/>
                  <a:lumOff val="25000"/>
                </a:schemeClr>
              </a:solidFill>
              <a:latin typeface="Sylfaen" pitchFamily="18" charset="0"/>
            </a:endParaRPr>
          </a:p>
        </p:txBody>
      </p:sp>
      <p:graphicFrame>
        <p:nvGraphicFramePr>
          <p:cNvPr id="9" name="Chart 8">
            <a:extLst>
              <a:ext uri="{FF2B5EF4-FFF2-40B4-BE49-F238E27FC236}">
                <a16:creationId xmlns:a16="http://schemas.microsoft.com/office/drawing/2014/main" id="{E9514E02-5891-FB4E-A73E-4102CD012997}"/>
              </a:ext>
            </a:extLst>
          </p:cNvPr>
          <p:cNvGraphicFramePr>
            <a:graphicFrameLocks/>
          </p:cNvGraphicFramePr>
          <p:nvPr>
            <p:extLst>
              <p:ext uri="{D42A27DB-BD31-4B8C-83A1-F6EECF244321}">
                <p14:modId xmlns:p14="http://schemas.microsoft.com/office/powerpoint/2010/main" val="1666019706"/>
              </p:ext>
            </p:extLst>
          </p:nvPr>
        </p:nvGraphicFramePr>
        <p:xfrm>
          <a:off x="4185389" y="1036685"/>
          <a:ext cx="4762218" cy="3975911"/>
        </p:xfrm>
        <a:graphic>
          <a:graphicData uri="http://schemas.openxmlformats.org/drawingml/2006/chart">
            <c:chart xmlns:c="http://schemas.openxmlformats.org/drawingml/2006/chart" xmlns:r="http://schemas.openxmlformats.org/officeDocument/2006/relationships" r:id="rId2"/>
          </a:graphicData>
        </a:graphic>
      </p:graphicFrame>
      <p:sp>
        <p:nvSpPr>
          <p:cNvPr id="6" name="Rounded Rectangular Callout 5">
            <a:extLst>
              <a:ext uri="{FF2B5EF4-FFF2-40B4-BE49-F238E27FC236}">
                <a16:creationId xmlns:a16="http://schemas.microsoft.com/office/drawing/2014/main" id="{6860925D-D515-EC40-8E09-1F83F7302049}"/>
              </a:ext>
            </a:extLst>
          </p:cNvPr>
          <p:cNvSpPr/>
          <p:nvPr/>
        </p:nvSpPr>
        <p:spPr>
          <a:xfrm>
            <a:off x="6669794" y="2089654"/>
            <a:ext cx="2344528" cy="560500"/>
          </a:xfrm>
          <a:prstGeom prst="wedgeRoundRectCallout">
            <a:avLst>
              <a:gd name="adj1" fmla="val 14459"/>
              <a:gd name="adj2" fmla="val -87627"/>
              <a:gd name="adj3" fmla="val 16667"/>
            </a:avLst>
          </a:prstGeom>
          <a:solidFill>
            <a:schemeClr val="bg2">
              <a:lumMod val="95000"/>
            </a:schemeClr>
          </a:solidFill>
          <a:ln>
            <a:solidFill>
              <a:schemeClr val="tx1">
                <a:lumMod val="75000"/>
                <a:lumOff val="2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ka-GE" sz="1100" dirty="0">
                <a:solidFill>
                  <a:schemeClr val="tx1">
                    <a:lumMod val="85000"/>
                    <a:lumOff val="15000"/>
                  </a:schemeClr>
                </a:solidFill>
              </a:rPr>
              <a:t>ერთ გეგმიურ სტაციონარულ მომსახურებაზე საშუალო სახელმწიფო ხარჯი: 880 ლ   </a:t>
            </a:r>
            <a:endParaRPr lang="en-US" sz="1100" dirty="0">
              <a:solidFill>
                <a:schemeClr val="tx1">
                  <a:lumMod val="85000"/>
                  <a:lumOff val="15000"/>
                </a:schemeClr>
              </a:solidFill>
            </a:endParaRPr>
          </a:p>
        </p:txBody>
      </p:sp>
      <p:sp>
        <p:nvSpPr>
          <p:cNvPr id="10" name="Rounded Rectangular Callout 9">
            <a:extLst>
              <a:ext uri="{FF2B5EF4-FFF2-40B4-BE49-F238E27FC236}">
                <a16:creationId xmlns:a16="http://schemas.microsoft.com/office/drawing/2014/main" id="{B00BDAB9-AE1B-464D-BDCF-F710CB0EF3A0}"/>
              </a:ext>
            </a:extLst>
          </p:cNvPr>
          <p:cNvSpPr/>
          <p:nvPr/>
        </p:nvSpPr>
        <p:spPr>
          <a:xfrm>
            <a:off x="6338630" y="3602770"/>
            <a:ext cx="2692931" cy="560500"/>
          </a:xfrm>
          <a:prstGeom prst="wedgeRoundRectCallout">
            <a:avLst>
              <a:gd name="adj1" fmla="val 14459"/>
              <a:gd name="adj2" fmla="val -87627"/>
              <a:gd name="adj3" fmla="val 16667"/>
            </a:avLst>
          </a:prstGeom>
          <a:solidFill>
            <a:schemeClr val="bg2">
              <a:lumMod val="95000"/>
            </a:schemeClr>
          </a:solidFill>
          <a:ln>
            <a:solidFill>
              <a:schemeClr val="tx1">
                <a:lumMod val="75000"/>
                <a:lumOff val="25000"/>
              </a:schemeClr>
            </a:solidFill>
          </a:ln>
        </p:spPr>
        <p:style>
          <a:lnRef idx="1">
            <a:schemeClr val="accent1"/>
          </a:lnRef>
          <a:fillRef idx="3">
            <a:schemeClr val="accent1"/>
          </a:fillRef>
          <a:effectRef idx="2">
            <a:schemeClr val="accent1"/>
          </a:effectRef>
          <a:fontRef idx="minor">
            <a:schemeClr val="lt1"/>
          </a:fontRef>
        </p:style>
        <p:txBody>
          <a:bodyPr rtlCol="0" anchor="ctr"/>
          <a:lstStyle/>
          <a:p>
            <a:r>
              <a:rPr lang="ka-GE" sz="1100" dirty="0">
                <a:solidFill>
                  <a:schemeClr val="tx1">
                    <a:lumMod val="85000"/>
                    <a:lumOff val="15000"/>
                  </a:schemeClr>
                </a:solidFill>
              </a:rPr>
              <a:t>ერთ გადაუდებელ სტაციონარულ მომსახურებაზე საშუალო სახელმწიფო ხარჯი: 1,400 ლ   </a:t>
            </a:r>
          </a:p>
        </p:txBody>
      </p:sp>
    </p:spTree>
    <p:extLst>
      <p:ext uri="{BB962C8B-B14F-4D97-AF65-F5344CB8AC3E}">
        <p14:creationId xmlns:p14="http://schemas.microsoft.com/office/powerpoint/2010/main" val="177283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CD3FF-7845-494F-8B1C-614745171DB2}"/>
              </a:ext>
            </a:extLst>
          </p:cNvPr>
          <p:cNvSpPr>
            <a:spLocks noGrp="1"/>
          </p:cNvSpPr>
          <p:nvPr>
            <p:ph type="title"/>
          </p:nvPr>
        </p:nvSpPr>
        <p:spPr/>
        <p:txBody>
          <a:bodyPr/>
          <a:lstStyle/>
          <a:p>
            <a:r>
              <a:rPr lang="ka-GE" sz="1200" dirty="0"/>
              <a:t>ოფიციალური წყაროების მონაცემები პირველად ჯანდაცვაში არსებული გამოწვევებზე</a:t>
            </a:r>
            <a:endParaRPr lang="en-US" sz="1200" dirty="0"/>
          </a:p>
        </p:txBody>
      </p:sp>
      <p:sp>
        <p:nvSpPr>
          <p:cNvPr id="3" name="Content Placeholder 2">
            <a:extLst>
              <a:ext uri="{FF2B5EF4-FFF2-40B4-BE49-F238E27FC236}">
                <a16:creationId xmlns:a16="http://schemas.microsoft.com/office/drawing/2014/main" id="{28DDBF27-7E6F-5544-9A59-74113117E797}"/>
              </a:ext>
            </a:extLst>
          </p:cNvPr>
          <p:cNvSpPr>
            <a:spLocks noGrp="1"/>
          </p:cNvSpPr>
          <p:nvPr>
            <p:ph idx="1"/>
          </p:nvPr>
        </p:nvSpPr>
        <p:spPr>
          <a:xfrm>
            <a:off x="330200" y="1090870"/>
            <a:ext cx="8619970" cy="1758341"/>
          </a:xfrm>
        </p:spPr>
        <p:txBody>
          <a:bodyPr>
            <a:normAutofit fontScale="92500" lnSpcReduction="20000"/>
          </a:bodyPr>
          <a:lstStyle/>
          <a:p>
            <a:pPr marL="0" indent="0">
              <a:lnSpc>
                <a:spcPct val="150000"/>
              </a:lnSpc>
              <a:buNone/>
            </a:pPr>
            <a:r>
              <a:rPr lang="ka-GE" sz="1200" dirty="0">
                <a:solidFill>
                  <a:srgbClr val="DC3557"/>
                </a:solidFill>
              </a:rPr>
              <a:t>პირველადი ჯანდაცვის სისტემის სისუსტეზე და მისი მთავარი ფუნქციის „მეკარიბჭის“ შეუსრულებლობის პრობლემაზე მიუთითებს ასევე 2017 წელს გამოქვეყნებული ანგარიშები:</a:t>
            </a:r>
          </a:p>
          <a:p>
            <a:pPr>
              <a:lnSpc>
                <a:spcPct val="150000"/>
              </a:lnSpc>
              <a:buFont typeface="Wingdings" pitchFamily="2" charset="2"/>
              <a:buChar char="Ø"/>
            </a:pPr>
            <a:r>
              <a:rPr lang="ka-GE" sz="1200" b="1" dirty="0"/>
              <a:t>საქართველოს ჯანდაცვის სისტემის მიმოხილვა</a:t>
            </a:r>
            <a:r>
              <a:rPr lang="ka-GE" sz="1200" dirty="0"/>
              <a:t>, ჯანმრთელობის მსოფლიო ორგანიზაცია (ჯანმო), </a:t>
            </a:r>
            <a:r>
              <a:rPr lang="en-US" sz="1200" dirty="0"/>
              <a:t>(Georgia, Health in Transition) 2017</a:t>
            </a:r>
            <a:endParaRPr lang="ka-GE" sz="1200" dirty="0"/>
          </a:p>
          <a:p>
            <a:pPr>
              <a:lnSpc>
                <a:spcPct val="150000"/>
              </a:lnSpc>
              <a:buFont typeface="Wingdings" pitchFamily="2" charset="2"/>
              <a:buChar char="Ø"/>
            </a:pPr>
            <a:r>
              <a:rPr lang="ka-GE" sz="1200" b="1" dirty="0"/>
              <a:t>საქართველოს პირველადი ჯანდაცვის სისტემის განვითარების მიმოხილვა</a:t>
            </a:r>
            <a:r>
              <a:rPr lang="ka-GE" sz="1200" dirty="0"/>
              <a:t>, საერთაშორისო ფონდი კურაციო, ჯანდაცვის პოლიტიკისა და სისტემების კვლევის ალიანსი, ჯანმო, </a:t>
            </a:r>
            <a:r>
              <a:rPr lang="en-US" sz="1200" dirty="0"/>
              <a:t>(Georgia Primary Care System case study (PRYMASYS) 2017</a:t>
            </a:r>
          </a:p>
        </p:txBody>
      </p:sp>
      <p:sp>
        <p:nvSpPr>
          <p:cNvPr id="4" name="Slide Number Placeholder 3">
            <a:extLst>
              <a:ext uri="{FF2B5EF4-FFF2-40B4-BE49-F238E27FC236}">
                <a16:creationId xmlns:a16="http://schemas.microsoft.com/office/drawing/2014/main" id="{59844D32-4AEF-434F-98DE-6F2B00D18978}"/>
              </a:ext>
            </a:extLst>
          </p:cNvPr>
          <p:cNvSpPr>
            <a:spLocks noGrp="1"/>
          </p:cNvSpPr>
          <p:nvPr>
            <p:ph type="sldNum" sz="quarter" idx="12"/>
          </p:nvPr>
        </p:nvSpPr>
        <p:spPr/>
        <p:txBody>
          <a:bodyPr/>
          <a:lstStyle/>
          <a:p>
            <a:fld id="{FE3D6103-E181-48C9-9385-0D062BBD2007}" type="slidenum">
              <a:rPr lang="en-US" smtClean="0"/>
              <a:t>17</a:t>
            </a:fld>
            <a:endParaRPr lang="en-US"/>
          </a:p>
        </p:txBody>
      </p:sp>
      <p:sp>
        <p:nvSpPr>
          <p:cNvPr id="5" name="Content Placeholder 2">
            <a:extLst>
              <a:ext uri="{FF2B5EF4-FFF2-40B4-BE49-F238E27FC236}">
                <a16:creationId xmlns:a16="http://schemas.microsoft.com/office/drawing/2014/main" id="{842E5D52-5A05-FA4D-A923-FD810FF73DF4}"/>
              </a:ext>
            </a:extLst>
          </p:cNvPr>
          <p:cNvSpPr txBox="1">
            <a:spLocks/>
          </p:cNvSpPr>
          <p:nvPr/>
        </p:nvSpPr>
        <p:spPr>
          <a:xfrm>
            <a:off x="330200" y="3038129"/>
            <a:ext cx="8600713" cy="1451584"/>
          </a:xfrm>
          <a:prstGeom prst="rect">
            <a:avLst/>
          </a:prstGeom>
          <a:solidFill>
            <a:schemeClr val="bg2">
              <a:lumMod val="95000"/>
            </a:schemeClr>
          </a:solidFill>
        </p:spPr>
        <p:txBody>
          <a:bodyPr vert="horz" lIns="91440" tIns="45720" rIns="91440" bIns="45720" rtlCol="0">
            <a:normAutofit/>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50000"/>
              </a:lnSpc>
            </a:pPr>
            <a:r>
              <a:rPr lang="ka-GE" sz="1200" dirty="0">
                <a:solidFill>
                  <a:srgbClr val="DC3557"/>
                </a:solidFill>
              </a:rPr>
              <a:t>ორივე დოკუმენტში ხაზგასმულია</a:t>
            </a:r>
            <a:r>
              <a:rPr lang="en-US" sz="1200" dirty="0">
                <a:solidFill>
                  <a:srgbClr val="DC3557"/>
                </a:solidFill>
              </a:rPr>
              <a:t>,</a:t>
            </a:r>
            <a:r>
              <a:rPr lang="ka-GE" sz="1200" dirty="0">
                <a:solidFill>
                  <a:srgbClr val="DC3557"/>
                </a:solidFill>
              </a:rPr>
              <a:t> რომ პჯდ სერვისების ნაკლებ უტილიზაციას ხელს უწყობს ჯანდაცვის სისტემაში არსებული „არაჯანსაღი“ სტიმულები, რომელიც დღესდღეობით პირველადი ჯანდაცვის მიმწოდებლებში აჩენს მოტივაციებს პაციენტების პჯდ დონეზე შეკავების ნაცვლად ჰოსპიტალში გადამისამართების.</a:t>
            </a:r>
            <a:r>
              <a:rPr lang="en-US" sz="1200" dirty="0">
                <a:solidFill>
                  <a:srgbClr val="DC3557"/>
                </a:solidFill>
              </a:rPr>
              <a:t> </a:t>
            </a:r>
            <a:r>
              <a:rPr lang="ka-GE" sz="1200" dirty="0">
                <a:solidFill>
                  <a:srgbClr val="DC3557"/>
                </a:solidFill>
              </a:rPr>
              <a:t>ანგარიშებში აღნიშნულია ჯანდაცვის სისტემაში სერვისების ანაზღაურების არსებული მეთოდების ნაკლოვანებებზე, რომელიც შედეგებზე (და გაზომვად ინდიკატორებზე) მიბმული არ არის.</a:t>
            </a:r>
          </a:p>
        </p:txBody>
      </p:sp>
      <p:sp>
        <p:nvSpPr>
          <p:cNvPr id="6" name="TextBox 5">
            <a:extLst>
              <a:ext uri="{FF2B5EF4-FFF2-40B4-BE49-F238E27FC236}">
                <a16:creationId xmlns:a16="http://schemas.microsoft.com/office/drawing/2014/main" id="{5A0C1480-6052-F24F-A669-0C3CBF8735D6}"/>
              </a:ext>
            </a:extLst>
          </p:cNvPr>
          <p:cNvSpPr txBox="1"/>
          <p:nvPr/>
        </p:nvSpPr>
        <p:spPr>
          <a:xfrm>
            <a:off x="330200" y="4678631"/>
            <a:ext cx="8333140" cy="619529"/>
          </a:xfrm>
          <a:prstGeom prst="rect">
            <a:avLst/>
          </a:prstGeom>
          <a:noFill/>
        </p:spPr>
        <p:txBody>
          <a:bodyPr wrap="square" rtlCol="0">
            <a:spAutoFit/>
          </a:bodyPr>
          <a:lstStyle/>
          <a:p>
            <a:pPr>
              <a:lnSpc>
                <a:spcPct val="150000"/>
              </a:lnSpc>
            </a:pPr>
            <a:r>
              <a:rPr lang="ka-GE" sz="1200" dirty="0">
                <a:solidFill>
                  <a:schemeClr val="tx1">
                    <a:lumMod val="85000"/>
                    <a:lumOff val="15000"/>
                  </a:schemeClr>
                </a:solidFill>
              </a:rPr>
              <a:t>ყოველივე ზემოთქმული ეხმიანება ბარომეტრის რესპონდენტთა მოსაზრებებს პირველადი ჯანდაცვის სისუსტესა და ჯანდაცვის სისტემაში ხარჯთ-ეფექტური მექანიზმების არ არსებობის შესახებ. </a:t>
            </a:r>
            <a:endParaRPr lang="en-US" sz="1200" dirty="0">
              <a:solidFill>
                <a:schemeClr val="tx1">
                  <a:lumMod val="85000"/>
                  <a:lumOff val="15000"/>
                </a:schemeClr>
              </a:solidFill>
            </a:endParaRPr>
          </a:p>
        </p:txBody>
      </p:sp>
    </p:spTree>
    <p:extLst>
      <p:ext uri="{BB962C8B-B14F-4D97-AF65-F5344CB8AC3E}">
        <p14:creationId xmlns:p14="http://schemas.microsoft.com/office/powerpoint/2010/main" val="3643652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Turn Arrow 5">
            <a:extLst>
              <a:ext uri="{FF2B5EF4-FFF2-40B4-BE49-F238E27FC236}">
                <a16:creationId xmlns:a16="http://schemas.microsoft.com/office/drawing/2014/main" id="{433E3C1E-FFB3-9449-98A2-E5C0AE9B60E7}"/>
              </a:ext>
            </a:extLst>
          </p:cNvPr>
          <p:cNvSpPr/>
          <p:nvPr/>
        </p:nvSpPr>
        <p:spPr>
          <a:xfrm>
            <a:off x="1345980" y="1820565"/>
            <a:ext cx="2304299" cy="1843440"/>
          </a:xfrm>
          <a:prstGeom prst="uturnArrow">
            <a:avLst>
              <a:gd name="adj1" fmla="val 3487"/>
              <a:gd name="adj2" fmla="val 10744"/>
              <a:gd name="adj3" fmla="val 10841"/>
              <a:gd name="adj4" fmla="val 20395"/>
              <a:gd name="adj5" fmla="val 25651"/>
            </a:avLst>
          </a:prstGeom>
          <a:gradFill>
            <a:gsLst>
              <a:gs pos="0">
                <a:srgbClr val="DC3557"/>
              </a:gs>
              <a:gs pos="19000">
                <a:srgbClr val="FF7099"/>
              </a:gs>
              <a:gs pos="48000">
                <a:schemeClr val="bg1">
                  <a:lumMod val="85000"/>
                </a:schemeClr>
              </a:gs>
              <a:gs pos="70000">
                <a:srgbClr val="22698F"/>
              </a:gs>
            </a:gsLst>
            <a:lin ang="5400000" scaled="1"/>
          </a:gradFill>
          <a:ln>
            <a:gradFill>
              <a:gsLst>
                <a:gs pos="0">
                  <a:srgbClr val="DC3557"/>
                </a:gs>
                <a:gs pos="74000">
                  <a:srgbClr val="FF7099"/>
                </a:gs>
                <a:gs pos="83000">
                  <a:schemeClr val="bg1">
                    <a:lumMod val="85000"/>
                  </a:schemeClr>
                </a:gs>
                <a:gs pos="100000">
                  <a:srgbClr val="22698F"/>
                </a:gs>
              </a:gsLst>
              <a:lin ang="5400000" scaled="1"/>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aphicFrame>
        <p:nvGraphicFramePr>
          <p:cNvPr id="10" name="Chart 9">
            <a:extLst>
              <a:ext uri="{FF2B5EF4-FFF2-40B4-BE49-F238E27FC236}">
                <a16:creationId xmlns:a16="http://schemas.microsoft.com/office/drawing/2014/main" id="{3BFC9632-B93B-604B-A134-57769E122F8F}"/>
              </a:ext>
            </a:extLst>
          </p:cNvPr>
          <p:cNvGraphicFramePr>
            <a:graphicFrameLocks/>
          </p:cNvGraphicFramePr>
          <p:nvPr>
            <p:extLst>
              <p:ext uri="{D42A27DB-BD31-4B8C-83A1-F6EECF244321}">
                <p14:modId xmlns:p14="http://schemas.microsoft.com/office/powerpoint/2010/main" val="2839480359"/>
              </p:ext>
            </p:extLst>
          </p:nvPr>
        </p:nvGraphicFramePr>
        <p:xfrm>
          <a:off x="117020" y="898845"/>
          <a:ext cx="4531790" cy="4782679"/>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7D85D7F6-B3B5-4C41-82D9-4CB0DD5904F1}"/>
              </a:ext>
            </a:extLst>
          </p:cNvPr>
          <p:cNvSpPr>
            <a:spLocks noGrp="1"/>
          </p:cNvSpPr>
          <p:nvPr>
            <p:ph type="title"/>
          </p:nvPr>
        </p:nvSpPr>
        <p:spPr/>
        <p:txBody>
          <a:bodyPr/>
          <a:lstStyle/>
          <a:p>
            <a:r>
              <a:rPr lang="ka-GE" b="0" dirty="0"/>
              <a:t>საყოველთაო ჯანდაცვის პროგრამის ბიუჯეტის ხარჯვა</a:t>
            </a:r>
            <a:endParaRPr lang="en-US" b="0" dirty="0"/>
          </a:p>
        </p:txBody>
      </p:sp>
      <p:sp>
        <p:nvSpPr>
          <p:cNvPr id="4" name="Slide Number Placeholder 3">
            <a:extLst>
              <a:ext uri="{FF2B5EF4-FFF2-40B4-BE49-F238E27FC236}">
                <a16:creationId xmlns:a16="http://schemas.microsoft.com/office/drawing/2014/main" id="{A7572E87-C9F4-8F46-A940-A2BAD894793C}"/>
              </a:ext>
            </a:extLst>
          </p:cNvPr>
          <p:cNvSpPr>
            <a:spLocks noGrp="1"/>
          </p:cNvSpPr>
          <p:nvPr>
            <p:ph type="sldNum" sz="quarter" idx="12"/>
          </p:nvPr>
        </p:nvSpPr>
        <p:spPr/>
        <p:txBody>
          <a:bodyPr/>
          <a:lstStyle/>
          <a:p>
            <a:fld id="{FE3D6103-E181-48C9-9385-0D062BBD2007}" type="slidenum">
              <a:rPr lang="en-US" smtClean="0"/>
              <a:t>18</a:t>
            </a:fld>
            <a:endParaRPr lang="en-US"/>
          </a:p>
        </p:txBody>
      </p:sp>
      <p:sp>
        <p:nvSpPr>
          <p:cNvPr id="7" name="TextBox 6">
            <a:extLst>
              <a:ext uri="{FF2B5EF4-FFF2-40B4-BE49-F238E27FC236}">
                <a16:creationId xmlns:a16="http://schemas.microsoft.com/office/drawing/2014/main" id="{EF15D1A9-9F72-5048-A368-EA3D2FE59D9F}"/>
              </a:ext>
            </a:extLst>
          </p:cNvPr>
          <p:cNvSpPr txBox="1"/>
          <p:nvPr/>
        </p:nvSpPr>
        <p:spPr>
          <a:xfrm>
            <a:off x="1576410" y="2319830"/>
            <a:ext cx="806505" cy="369332"/>
          </a:xfrm>
          <a:prstGeom prst="rect">
            <a:avLst/>
          </a:prstGeom>
          <a:noFill/>
        </p:spPr>
        <p:txBody>
          <a:bodyPr wrap="square" rtlCol="0">
            <a:spAutoFit/>
          </a:bodyPr>
          <a:lstStyle/>
          <a:p>
            <a:endParaRPr lang="en-US" dirty="0"/>
          </a:p>
        </p:txBody>
      </p:sp>
      <p:sp>
        <p:nvSpPr>
          <p:cNvPr id="9" name="TextBox 8">
            <a:extLst>
              <a:ext uri="{FF2B5EF4-FFF2-40B4-BE49-F238E27FC236}">
                <a16:creationId xmlns:a16="http://schemas.microsoft.com/office/drawing/2014/main" id="{712CDADE-D4FD-5548-8D75-A4D828FF8C3E}"/>
              </a:ext>
            </a:extLst>
          </p:cNvPr>
          <p:cNvSpPr txBox="1"/>
          <p:nvPr/>
        </p:nvSpPr>
        <p:spPr>
          <a:xfrm>
            <a:off x="1576409" y="2050995"/>
            <a:ext cx="1651415" cy="400110"/>
          </a:xfrm>
          <a:prstGeom prst="rect">
            <a:avLst/>
          </a:prstGeom>
          <a:noFill/>
        </p:spPr>
        <p:txBody>
          <a:bodyPr wrap="square" rtlCol="0">
            <a:spAutoFit/>
          </a:bodyPr>
          <a:lstStyle/>
          <a:p>
            <a:r>
              <a:rPr lang="en-US" sz="1400" b="1" dirty="0">
                <a:solidFill>
                  <a:schemeClr val="tx1">
                    <a:lumMod val="75000"/>
                    <a:lumOff val="25000"/>
                  </a:schemeClr>
                </a:solidFill>
                <a:latin typeface="BPG Arial" panose="020B0604020202020204" pitchFamily="34" charset="0"/>
                <a:cs typeface="BPG Arial" panose="020B0604020202020204" pitchFamily="34" charset="0"/>
              </a:rPr>
              <a:t>+</a:t>
            </a:r>
            <a:r>
              <a:rPr lang="ka-GE" sz="1400" b="1" dirty="0">
                <a:solidFill>
                  <a:schemeClr val="tx1">
                    <a:lumMod val="75000"/>
                    <a:lumOff val="25000"/>
                  </a:schemeClr>
                </a:solidFill>
                <a:latin typeface="BPG Arial" panose="020B0604020202020204" pitchFamily="34" charset="0"/>
                <a:cs typeface="BPG Arial" panose="020B0604020202020204" pitchFamily="34" charset="0"/>
              </a:rPr>
              <a:t> </a:t>
            </a:r>
            <a:r>
              <a:rPr lang="en-US" sz="1400" b="1" dirty="0">
                <a:solidFill>
                  <a:schemeClr val="tx1">
                    <a:lumMod val="75000"/>
                    <a:lumOff val="25000"/>
                  </a:schemeClr>
                </a:solidFill>
                <a:latin typeface="BPG Arial" panose="020B0604020202020204" pitchFamily="34" charset="0"/>
                <a:cs typeface="BPG Arial" panose="020B0604020202020204" pitchFamily="34" charset="0"/>
              </a:rPr>
              <a:t>305</a:t>
            </a:r>
            <a:r>
              <a:rPr lang="ka-GE" sz="1400" b="1" dirty="0">
                <a:solidFill>
                  <a:schemeClr val="tx1">
                    <a:lumMod val="75000"/>
                    <a:lumOff val="25000"/>
                  </a:schemeClr>
                </a:solidFill>
                <a:latin typeface="BPG Arial" panose="020B0604020202020204" pitchFamily="34" charset="0"/>
                <a:cs typeface="BPG Arial" panose="020B0604020202020204" pitchFamily="34" charset="0"/>
              </a:rPr>
              <a:t> მლნ </a:t>
            </a:r>
            <a:r>
              <a:rPr lang="en-US" sz="2000" b="1" dirty="0">
                <a:solidFill>
                  <a:schemeClr val="tx1">
                    <a:lumMod val="75000"/>
                    <a:lumOff val="25000"/>
                  </a:schemeClr>
                </a:solidFill>
              </a:rPr>
              <a:t>₾</a:t>
            </a:r>
            <a:endParaRPr lang="en-US" sz="1400" b="1" dirty="0">
              <a:solidFill>
                <a:schemeClr val="tx1">
                  <a:lumMod val="75000"/>
                  <a:lumOff val="25000"/>
                </a:schemeClr>
              </a:solidFill>
              <a:latin typeface="BPG Arial" panose="020B0604020202020204" pitchFamily="34" charset="0"/>
              <a:cs typeface="BPG Arial" panose="020B0604020202020204" pitchFamily="34" charset="0"/>
            </a:endParaRPr>
          </a:p>
        </p:txBody>
      </p:sp>
      <p:sp>
        <p:nvSpPr>
          <p:cNvPr id="13" name="Content Placeholder 12">
            <a:extLst>
              <a:ext uri="{FF2B5EF4-FFF2-40B4-BE49-F238E27FC236}">
                <a16:creationId xmlns:a16="http://schemas.microsoft.com/office/drawing/2014/main" id="{E2127CA4-315B-5F41-9D7E-DE24AB1C19F9}"/>
              </a:ext>
            </a:extLst>
          </p:cNvPr>
          <p:cNvSpPr>
            <a:spLocks noGrp="1"/>
          </p:cNvSpPr>
          <p:nvPr>
            <p:ph idx="1"/>
          </p:nvPr>
        </p:nvSpPr>
        <p:spPr>
          <a:xfrm>
            <a:off x="4784335" y="1357269"/>
            <a:ext cx="4127430" cy="3201309"/>
          </a:xfrm>
        </p:spPr>
        <p:txBody>
          <a:bodyPr>
            <a:normAutofit/>
          </a:bodyPr>
          <a:lstStyle/>
          <a:p>
            <a:pPr>
              <a:lnSpc>
                <a:spcPct val="114000"/>
              </a:lnSpc>
              <a:buFont typeface="Wingdings" pitchFamily="2" charset="2"/>
              <a:buChar char="q"/>
            </a:pPr>
            <a:r>
              <a:rPr lang="ka-GE" sz="1300" dirty="0"/>
              <a:t>საყოველთაო ჯანდაცვის პროგრამაში ძვირადღირებული სტაციონარული სერვისების უტილიზაციის მკვეთრი მატების პირობებში გასაკვირი არ არის პროგრამის ბიუჯეტის ხარჯვის კუთხით არსებული სურათი. კერძოდ,</a:t>
            </a:r>
          </a:p>
          <a:p>
            <a:pPr>
              <a:lnSpc>
                <a:spcPct val="114000"/>
              </a:lnSpc>
              <a:buFont typeface="Wingdings" pitchFamily="2" charset="2"/>
              <a:buChar char="q"/>
            </a:pPr>
            <a:r>
              <a:rPr lang="ka-GE" sz="1300" dirty="0"/>
              <a:t>პროგრამის ამოქმედებიდან 2013</a:t>
            </a:r>
            <a:r>
              <a:rPr lang="en-US" sz="1300" dirty="0"/>
              <a:t> </a:t>
            </a:r>
            <a:r>
              <a:rPr lang="ka-GE" sz="1300" dirty="0"/>
              <a:t>წ</a:t>
            </a:r>
            <a:r>
              <a:rPr lang="en-US" sz="1300" dirty="0" err="1"/>
              <a:t>ლიდან</a:t>
            </a:r>
            <a:r>
              <a:rPr lang="ka-GE" sz="1300" dirty="0"/>
              <a:t> 6 წლის განმავლობაში საყოველთაო ჯანდაცვის პროგრამაზე სულ დაახლოებით დაიხარჯა 3.1 მილიარდი ლარი, რომელიც დამტკიცებულ </a:t>
            </a:r>
            <a:r>
              <a:rPr lang="en-US" sz="1300" dirty="0" err="1"/>
              <a:t>ბიუჯეტის</a:t>
            </a:r>
            <a:r>
              <a:rPr lang="en-US" sz="1300" dirty="0"/>
              <a:t> </a:t>
            </a:r>
            <a:r>
              <a:rPr lang="ka-GE" sz="1300" dirty="0"/>
              <a:t>გეგმასთან შედარებით 11%-ით (305 მილიონი ლარით) მეტია.</a:t>
            </a:r>
            <a:endParaRPr lang="en-US" sz="1300" dirty="0"/>
          </a:p>
          <a:p>
            <a:pPr marL="0" indent="0">
              <a:lnSpc>
                <a:spcPct val="114000"/>
              </a:lnSpc>
              <a:buNone/>
            </a:pPr>
            <a:endParaRPr lang="ka-GE" sz="1300" dirty="0"/>
          </a:p>
        </p:txBody>
      </p:sp>
      <p:sp>
        <p:nvSpPr>
          <p:cNvPr id="15" name="Content Placeholder 12">
            <a:extLst>
              <a:ext uri="{FF2B5EF4-FFF2-40B4-BE49-F238E27FC236}">
                <a16:creationId xmlns:a16="http://schemas.microsoft.com/office/drawing/2014/main" id="{CEAA8E21-FAF4-B944-94DB-1DE0F624E3B1}"/>
              </a:ext>
            </a:extLst>
          </p:cNvPr>
          <p:cNvSpPr txBox="1">
            <a:spLocks/>
          </p:cNvSpPr>
          <p:nvPr/>
        </p:nvSpPr>
        <p:spPr>
          <a:xfrm>
            <a:off x="4495190" y="4677560"/>
            <a:ext cx="4653174" cy="906695"/>
          </a:xfrm>
          <a:prstGeom prst="rect">
            <a:avLst/>
          </a:prstGeom>
        </p:spPr>
        <p:txBody>
          <a:bodyPr vert="horz" lIns="91440" tIns="45720" rIns="91440" bIns="45720" rtlCol="0">
            <a:normAutofit/>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spcBef>
                <a:spcPts val="0"/>
              </a:spcBef>
              <a:buNone/>
            </a:pPr>
            <a:r>
              <a:rPr lang="ka-GE" sz="1200" i="1" dirty="0"/>
              <a:t>წყარო: </a:t>
            </a:r>
            <a:r>
              <a:rPr lang="ka-GE" sz="1200" b="1" i="1" dirty="0"/>
              <a:t>საქართველოს ფინანსთა სამინისტრო</a:t>
            </a:r>
            <a:r>
              <a:rPr lang="ka-GE" sz="1200" i="1" dirty="0"/>
              <a:t>: </a:t>
            </a:r>
          </a:p>
          <a:p>
            <a:pPr marL="0" indent="0">
              <a:lnSpc>
                <a:spcPct val="120000"/>
              </a:lnSpc>
              <a:spcBef>
                <a:spcPts val="0"/>
              </a:spcBef>
              <a:buNone/>
            </a:pPr>
            <a:r>
              <a:rPr lang="ka-GE" sz="1200" i="1" dirty="0"/>
              <a:t>             2013-18 წლების სახელმწიფო ბიუჯეტის კანონი  </a:t>
            </a:r>
          </a:p>
          <a:p>
            <a:pPr marL="0" indent="0">
              <a:lnSpc>
                <a:spcPct val="120000"/>
              </a:lnSpc>
              <a:spcBef>
                <a:spcPts val="0"/>
              </a:spcBef>
              <a:buNone/>
            </a:pPr>
            <a:r>
              <a:rPr lang="ka-GE" sz="1200" i="1" dirty="0"/>
              <a:t>             ბიუჯეტის შესრულების ანგარიშები</a:t>
            </a:r>
          </a:p>
        </p:txBody>
      </p:sp>
    </p:spTree>
    <p:extLst>
      <p:ext uri="{BB962C8B-B14F-4D97-AF65-F5344CB8AC3E}">
        <p14:creationId xmlns:p14="http://schemas.microsoft.com/office/powerpoint/2010/main" val="4047273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FED7E-A320-45AC-9615-916570E0E6DB}"/>
              </a:ext>
            </a:extLst>
          </p:cNvPr>
          <p:cNvSpPr>
            <a:spLocks noGrp="1"/>
          </p:cNvSpPr>
          <p:nvPr>
            <p:ph type="title"/>
          </p:nvPr>
        </p:nvSpPr>
        <p:spPr>
          <a:xfrm>
            <a:off x="961930" y="1820565"/>
            <a:ext cx="7162163" cy="3091698"/>
          </a:xfrm>
        </p:spPr>
        <p:txBody>
          <a:bodyPr>
            <a:normAutofit/>
          </a:bodyPr>
          <a:lstStyle/>
          <a:p>
            <a:pPr marL="447675" indent="-341313">
              <a:lnSpc>
                <a:spcPct val="150000"/>
              </a:lnSpc>
            </a:pPr>
            <a:r>
              <a:rPr lang="ka-GE" dirty="0"/>
              <a:t>3.</a:t>
            </a:r>
            <a:r>
              <a:rPr lang="ka-GE" sz="2000" dirty="0"/>
              <a:t>სამედიცინო მომსახურების და მედიკამენტების ფასები</a:t>
            </a:r>
            <a:br>
              <a:rPr lang="ka-GE" sz="2000" dirty="0"/>
            </a:br>
            <a:r>
              <a:rPr lang="ka-GE" sz="2000" dirty="0"/>
              <a:t>მოსახლეობის ფინანსური დაცულობა</a:t>
            </a:r>
            <a:endParaRPr lang="en-US" dirty="0"/>
          </a:p>
        </p:txBody>
      </p:sp>
      <p:sp>
        <p:nvSpPr>
          <p:cNvPr id="3" name="Slide Number Placeholder 2">
            <a:extLst>
              <a:ext uri="{FF2B5EF4-FFF2-40B4-BE49-F238E27FC236}">
                <a16:creationId xmlns:a16="http://schemas.microsoft.com/office/drawing/2014/main" id="{55A9065A-6FBC-40F7-8CDB-4B6A8CD8EF15}"/>
              </a:ext>
            </a:extLst>
          </p:cNvPr>
          <p:cNvSpPr>
            <a:spLocks noGrp="1"/>
          </p:cNvSpPr>
          <p:nvPr>
            <p:ph type="sldNum" sz="quarter" idx="10"/>
          </p:nvPr>
        </p:nvSpPr>
        <p:spPr/>
        <p:txBody>
          <a:bodyPr/>
          <a:lstStyle/>
          <a:p>
            <a:fld id="{FE3D6103-E181-48C9-9385-0D062BBD2007}" type="slidenum">
              <a:rPr lang="en-US" smtClean="0"/>
              <a:t>19</a:t>
            </a:fld>
            <a:endParaRPr lang="en-US"/>
          </a:p>
        </p:txBody>
      </p:sp>
      <p:pic>
        <p:nvPicPr>
          <p:cNvPr id="5" name="Picture 4">
            <a:extLst>
              <a:ext uri="{FF2B5EF4-FFF2-40B4-BE49-F238E27FC236}">
                <a16:creationId xmlns:a16="http://schemas.microsoft.com/office/drawing/2014/main" id="{F3B3CAF0-3F1D-4587-AEE5-EF8827F6AC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7950" y="610712"/>
            <a:ext cx="1036197" cy="1020090"/>
          </a:xfrm>
          <a:prstGeom prst="rect">
            <a:avLst/>
          </a:prstGeom>
        </p:spPr>
      </p:pic>
    </p:spTree>
    <p:extLst>
      <p:ext uri="{BB962C8B-B14F-4D97-AF65-F5344CB8AC3E}">
        <p14:creationId xmlns:p14="http://schemas.microsoft.com/office/powerpoint/2010/main" val="1914995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FED7E-A320-45AC-9615-916570E0E6DB}"/>
              </a:ext>
            </a:extLst>
          </p:cNvPr>
          <p:cNvSpPr>
            <a:spLocks noGrp="1"/>
          </p:cNvSpPr>
          <p:nvPr>
            <p:ph type="title"/>
          </p:nvPr>
        </p:nvSpPr>
        <p:spPr>
          <a:xfrm>
            <a:off x="3765495" y="1090743"/>
            <a:ext cx="4823453" cy="4109462"/>
          </a:xfrm>
        </p:spPr>
        <p:txBody>
          <a:bodyPr anchor="t">
            <a:noAutofit/>
          </a:bodyPr>
          <a:lstStyle/>
          <a:p>
            <a:pPr>
              <a:lnSpc>
                <a:spcPct val="120000"/>
              </a:lnSpc>
            </a:pPr>
            <a:r>
              <a:rPr lang="ka-GE" sz="1400" b="0" dirty="0">
                <a:solidFill>
                  <a:schemeClr val="tx1">
                    <a:lumMod val="75000"/>
                    <a:lumOff val="25000"/>
                  </a:schemeClr>
                </a:solidFill>
                <a:latin typeface="BPG Arial" panose="020B0604020202020204" pitchFamily="34" charset="0"/>
                <a:cs typeface="BPG Arial" panose="020B0604020202020204" pitchFamily="34" charset="0"/>
              </a:rPr>
              <a:t>ჯანდაცვის სფეროს ბარომეტრი ყოველ 6 თვეში ერთხელ ტარდება და იყენებს სტანდარტულ ინსტრუმენტს (ელ. კითხვარი) ჯანდაცვის სფეროში მიმდინარე პროცესების შესახებ დარგის სპეციალისტების მოსაზრებებისა და მოლოდინების წარმოსაჩენად.</a:t>
            </a:r>
            <a:br>
              <a:rPr lang="en-US" sz="1400" b="0" dirty="0">
                <a:solidFill>
                  <a:schemeClr val="tx1">
                    <a:lumMod val="75000"/>
                    <a:lumOff val="25000"/>
                  </a:schemeClr>
                </a:solidFill>
                <a:latin typeface="BPG Arial" panose="020B0604020202020204" pitchFamily="34" charset="0"/>
                <a:cs typeface="BPG Arial" panose="020B0604020202020204" pitchFamily="34" charset="0"/>
              </a:rPr>
            </a:br>
            <a:br>
              <a:rPr lang="ka-GE" sz="1400" b="0" dirty="0">
                <a:solidFill>
                  <a:schemeClr val="tx1">
                    <a:lumMod val="75000"/>
                    <a:lumOff val="25000"/>
                  </a:schemeClr>
                </a:solidFill>
                <a:latin typeface="BPG Arial" panose="020B0604020202020204" pitchFamily="34" charset="0"/>
                <a:cs typeface="BPG Arial" panose="020B0604020202020204" pitchFamily="34" charset="0"/>
              </a:rPr>
            </a:br>
            <a:r>
              <a:rPr lang="ka-GE" sz="1400" b="0" dirty="0">
                <a:solidFill>
                  <a:schemeClr val="tx1">
                    <a:lumMod val="75000"/>
                    <a:lumOff val="25000"/>
                  </a:schemeClr>
                </a:solidFill>
                <a:latin typeface="BPG Arial" panose="020B0604020202020204" pitchFamily="34" charset="0"/>
                <a:cs typeface="BPG Arial" panose="020B0604020202020204" pitchFamily="34" charset="0"/>
              </a:rPr>
              <a:t>ბარომეტრის მე-12 ტალღა საკითხის აქტუალობიდან გამომდინარე პირველად ჯანდაცვაზე ფოკუსირდა. ამ მიზნით მიმდინარე ანგარიში ასევე წარმოგვიდგენს სტატისტიკურ და სხვა ოფიციალური წყაროების მონაცემებს მოკლე შეჯამების სახით.</a:t>
            </a:r>
            <a:br>
              <a:rPr lang="ka-GE" sz="1400" b="0" dirty="0">
                <a:solidFill>
                  <a:schemeClr val="tx1">
                    <a:lumMod val="75000"/>
                    <a:lumOff val="25000"/>
                  </a:schemeClr>
                </a:solidFill>
                <a:latin typeface="BPG Arial" panose="020B0604020202020204" pitchFamily="34" charset="0"/>
                <a:cs typeface="BPG Arial" panose="020B0604020202020204" pitchFamily="34" charset="0"/>
              </a:rPr>
            </a:br>
            <a:endParaRPr lang="en-US" sz="1200" b="0"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55A9065A-6FBC-40F7-8CDB-4B6A8CD8EF15}"/>
              </a:ext>
            </a:extLst>
          </p:cNvPr>
          <p:cNvSpPr>
            <a:spLocks noGrp="1"/>
          </p:cNvSpPr>
          <p:nvPr>
            <p:ph type="sldNum" sz="quarter" idx="10"/>
          </p:nvPr>
        </p:nvSpPr>
        <p:spPr/>
        <p:txBody>
          <a:bodyPr/>
          <a:lstStyle/>
          <a:p>
            <a:fld id="{FE3D6103-E181-48C9-9385-0D062BBD2007}" type="slidenum">
              <a:rPr lang="en-US" smtClean="0"/>
              <a:t>2</a:t>
            </a:fld>
            <a:endParaRPr lang="en-US"/>
          </a:p>
        </p:txBody>
      </p:sp>
      <p:pic>
        <p:nvPicPr>
          <p:cNvPr id="8" name="Picture 7">
            <a:extLst>
              <a:ext uri="{FF2B5EF4-FFF2-40B4-BE49-F238E27FC236}">
                <a16:creationId xmlns:a16="http://schemas.microsoft.com/office/drawing/2014/main" id="{3420DBDF-53ED-4135-8603-E9583EFB3D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088" y="898845"/>
            <a:ext cx="2602169" cy="632960"/>
          </a:xfrm>
          <a:prstGeom prst="rect">
            <a:avLst/>
          </a:prstGeom>
        </p:spPr>
      </p:pic>
    </p:spTree>
    <p:extLst>
      <p:ext uri="{BB962C8B-B14F-4D97-AF65-F5344CB8AC3E}">
        <p14:creationId xmlns:p14="http://schemas.microsoft.com/office/powerpoint/2010/main" val="3665061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CBD24-5C37-0645-B50F-33C7FD0F6FD5}"/>
              </a:ext>
            </a:extLst>
          </p:cNvPr>
          <p:cNvSpPr>
            <a:spLocks noGrp="1"/>
          </p:cNvSpPr>
          <p:nvPr>
            <p:ph type="title"/>
          </p:nvPr>
        </p:nvSpPr>
        <p:spPr/>
        <p:txBody>
          <a:bodyPr/>
          <a:lstStyle/>
          <a:p>
            <a:r>
              <a:rPr lang="ka-GE" b="0" dirty="0"/>
              <a:t>სამედიცინო მომსახურების ფასები</a:t>
            </a:r>
            <a:endParaRPr lang="en-US" b="0" dirty="0"/>
          </a:p>
        </p:txBody>
      </p:sp>
      <p:sp>
        <p:nvSpPr>
          <p:cNvPr id="3" name="Content Placeholder 2">
            <a:extLst>
              <a:ext uri="{FF2B5EF4-FFF2-40B4-BE49-F238E27FC236}">
                <a16:creationId xmlns:a16="http://schemas.microsoft.com/office/drawing/2014/main" id="{D2CB87D5-808B-3F41-A581-F7303F11700D}"/>
              </a:ext>
            </a:extLst>
          </p:cNvPr>
          <p:cNvSpPr>
            <a:spLocks noGrp="1"/>
          </p:cNvSpPr>
          <p:nvPr>
            <p:ph idx="1"/>
          </p:nvPr>
        </p:nvSpPr>
        <p:spPr>
          <a:xfrm>
            <a:off x="424261" y="4975481"/>
            <a:ext cx="8525910" cy="531964"/>
          </a:xfrm>
        </p:spPr>
        <p:txBody>
          <a:bodyPr>
            <a:normAutofit fontScale="92500" lnSpcReduction="20000"/>
          </a:bodyPr>
          <a:lstStyle/>
          <a:p>
            <a:pPr>
              <a:lnSpc>
                <a:spcPct val="150000"/>
              </a:lnSpc>
            </a:pPr>
            <a:r>
              <a:rPr lang="ka-GE" sz="1200" dirty="0"/>
              <a:t>რესპონდენტთა უმრავლესობა (6</a:t>
            </a:r>
            <a:r>
              <a:rPr lang="en-US" sz="1200" dirty="0"/>
              <a:t>7</a:t>
            </a:r>
            <a:r>
              <a:rPr lang="ka-GE" sz="1200" dirty="0"/>
              <a:t>.7%) სამედიცინო მომსახურების გაძვირებას მე-6 ტალღიდან მოყოლებული აღნიშნავს.</a:t>
            </a:r>
            <a:endParaRPr lang="en-US" sz="1200" dirty="0"/>
          </a:p>
        </p:txBody>
      </p:sp>
      <p:sp>
        <p:nvSpPr>
          <p:cNvPr id="4" name="Slide Number Placeholder 3">
            <a:extLst>
              <a:ext uri="{FF2B5EF4-FFF2-40B4-BE49-F238E27FC236}">
                <a16:creationId xmlns:a16="http://schemas.microsoft.com/office/drawing/2014/main" id="{A79B16E8-E98E-D347-AF20-FF5DC1E80675}"/>
              </a:ext>
            </a:extLst>
          </p:cNvPr>
          <p:cNvSpPr>
            <a:spLocks noGrp="1"/>
          </p:cNvSpPr>
          <p:nvPr>
            <p:ph type="sldNum" sz="quarter" idx="12"/>
          </p:nvPr>
        </p:nvSpPr>
        <p:spPr/>
        <p:txBody>
          <a:bodyPr/>
          <a:lstStyle/>
          <a:p>
            <a:fld id="{FE3D6103-E181-48C9-9385-0D062BBD2007}" type="slidenum">
              <a:rPr lang="en-US" smtClean="0"/>
              <a:t>20</a:t>
            </a:fld>
            <a:endParaRPr lang="en-US"/>
          </a:p>
        </p:txBody>
      </p:sp>
      <p:graphicFrame>
        <p:nvGraphicFramePr>
          <p:cNvPr id="6" name="Chart 5">
            <a:extLst>
              <a:ext uri="{FF2B5EF4-FFF2-40B4-BE49-F238E27FC236}">
                <a16:creationId xmlns:a16="http://schemas.microsoft.com/office/drawing/2014/main" id="{00000000-0008-0000-0500-000005000000}"/>
              </a:ext>
            </a:extLst>
          </p:cNvPr>
          <p:cNvGraphicFramePr>
            <a:graphicFrameLocks/>
          </p:cNvGraphicFramePr>
          <p:nvPr>
            <p:extLst>
              <p:ext uri="{D42A27DB-BD31-4B8C-83A1-F6EECF244321}">
                <p14:modId xmlns:p14="http://schemas.microsoft.com/office/powerpoint/2010/main" val="1943165554"/>
              </p:ext>
            </p:extLst>
          </p:nvPr>
        </p:nvGraphicFramePr>
        <p:xfrm>
          <a:off x="330200" y="1040294"/>
          <a:ext cx="8389540" cy="38154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83974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DF852-EC1D-6348-A40C-EBA132C7F2E9}"/>
              </a:ext>
            </a:extLst>
          </p:cNvPr>
          <p:cNvSpPr>
            <a:spLocks noGrp="1"/>
          </p:cNvSpPr>
          <p:nvPr>
            <p:ph type="title"/>
          </p:nvPr>
        </p:nvSpPr>
        <p:spPr/>
        <p:txBody>
          <a:bodyPr/>
          <a:lstStyle/>
          <a:p>
            <a:r>
              <a:rPr lang="ka-GE" b="0" dirty="0"/>
              <a:t>მედიკამენტების ფასები</a:t>
            </a:r>
            <a:endParaRPr lang="en-US" b="0" dirty="0"/>
          </a:p>
        </p:txBody>
      </p:sp>
      <p:sp>
        <p:nvSpPr>
          <p:cNvPr id="3" name="Content Placeholder 2">
            <a:extLst>
              <a:ext uri="{FF2B5EF4-FFF2-40B4-BE49-F238E27FC236}">
                <a16:creationId xmlns:a16="http://schemas.microsoft.com/office/drawing/2014/main" id="{E9375240-1578-CF43-98DA-59E7006640DB}"/>
              </a:ext>
            </a:extLst>
          </p:cNvPr>
          <p:cNvSpPr>
            <a:spLocks noGrp="1"/>
          </p:cNvSpPr>
          <p:nvPr>
            <p:ph idx="1"/>
          </p:nvPr>
        </p:nvSpPr>
        <p:spPr>
          <a:xfrm>
            <a:off x="330200" y="4889036"/>
            <a:ext cx="8158500" cy="599517"/>
          </a:xfrm>
        </p:spPr>
        <p:txBody>
          <a:bodyPr>
            <a:normAutofit lnSpcReduction="10000"/>
          </a:bodyPr>
          <a:lstStyle/>
          <a:p>
            <a:pPr>
              <a:lnSpc>
                <a:spcPct val="150000"/>
              </a:lnSpc>
            </a:pPr>
            <a:r>
              <a:rPr lang="ka-GE" sz="1200" dirty="0"/>
              <a:t>რესპონდენტთა უმრავლესობა მედიკამენტების გაძვირებას 2015 წლიდან (მეხუთე ტალღიდან მოყოლებული) აღნიშნავს. </a:t>
            </a:r>
          </a:p>
        </p:txBody>
      </p:sp>
      <p:sp>
        <p:nvSpPr>
          <p:cNvPr id="4" name="Slide Number Placeholder 3">
            <a:extLst>
              <a:ext uri="{FF2B5EF4-FFF2-40B4-BE49-F238E27FC236}">
                <a16:creationId xmlns:a16="http://schemas.microsoft.com/office/drawing/2014/main" id="{73566130-786C-8D42-BA06-3F68560819CC}"/>
              </a:ext>
            </a:extLst>
          </p:cNvPr>
          <p:cNvSpPr>
            <a:spLocks noGrp="1"/>
          </p:cNvSpPr>
          <p:nvPr>
            <p:ph type="sldNum" sz="quarter" idx="12"/>
          </p:nvPr>
        </p:nvSpPr>
        <p:spPr/>
        <p:txBody>
          <a:bodyPr/>
          <a:lstStyle/>
          <a:p>
            <a:fld id="{FE3D6103-E181-48C9-9385-0D062BBD2007}" type="slidenum">
              <a:rPr lang="en-US" smtClean="0"/>
              <a:t>21</a:t>
            </a:fld>
            <a:endParaRPr lang="en-US" dirty="0"/>
          </a:p>
        </p:txBody>
      </p:sp>
      <p:graphicFrame>
        <p:nvGraphicFramePr>
          <p:cNvPr id="7" name="Chart 6">
            <a:extLst>
              <a:ext uri="{FF2B5EF4-FFF2-40B4-BE49-F238E27FC236}">
                <a16:creationId xmlns:a16="http://schemas.microsoft.com/office/drawing/2014/main" id="{00000000-0008-0000-0500-000004000000}"/>
              </a:ext>
            </a:extLst>
          </p:cNvPr>
          <p:cNvGraphicFramePr>
            <a:graphicFrameLocks/>
          </p:cNvGraphicFramePr>
          <p:nvPr>
            <p:extLst>
              <p:ext uri="{D42A27DB-BD31-4B8C-83A1-F6EECF244321}">
                <p14:modId xmlns:p14="http://schemas.microsoft.com/office/powerpoint/2010/main" val="2503304529"/>
              </p:ext>
            </p:extLst>
          </p:nvPr>
        </p:nvGraphicFramePr>
        <p:xfrm>
          <a:off x="232235" y="1040295"/>
          <a:ext cx="8602719" cy="38083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7345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ADB87-F925-6F49-A323-D6107D28683E}"/>
              </a:ext>
            </a:extLst>
          </p:cNvPr>
          <p:cNvSpPr>
            <a:spLocks noGrp="1"/>
          </p:cNvSpPr>
          <p:nvPr>
            <p:ph type="title"/>
          </p:nvPr>
        </p:nvSpPr>
        <p:spPr>
          <a:xfrm>
            <a:off x="225742" y="591605"/>
            <a:ext cx="8636000" cy="340144"/>
          </a:xfrm>
        </p:spPr>
        <p:txBody>
          <a:bodyPr/>
          <a:lstStyle/>
          <a:p>
            <a:r>
              <a:rPr lang="ka-GE" sz="1100" b="0" dirty="0"/>
              <a:t>როგორ დარდება ბარომეტრის რესპონდენტთა მოსაზრებები ოფიციალური სტატისტიკის მონაცემებს?</a:t>
            </a:r>
            <a:endParaRPr lang="en-US" sz="1100" b="0" dirty="0"/>
          </a:p>
        </p:txBody>
      </p:sp>
      <p:sp>
        <p:nvSpPr>
          <p:cNvPr id="3" name="Content Placeholder 2">
            <a:extLst>
              <a:ext uri="{FF2B5EF4-FFF2-40B4-BE49-F238E27FC236}">
                <a16:creationId xmlns:a16="http://schemas.microsoft.com/office/drawing/2014/main" id="{42F872CE-FD56-5449-A6DD-F1FF1CA6D029}"/>
              </a:ext>
            </a:extLst>
          </p:cNvPr>
          <p:cNvSpPr>
            <a:spLocks noGrp="1"/>
          </p:cNvSpPr>
          <p:nvPr>
            <p:ph idx="1"/>
          </p:nvPr>
        </p:nvSpPr>
        <p:spPr>
          <a:xfrm>
            <a:off x="225742" y="1027659"/>
            <a:ext cx="8520785" cy="499265"/>
          </a:xfrm>
        </p:spPr>
        <p:txBody>
          <a:bodyPr>
            <a:normAutofit/>
          </a:bodyPr>
          <a:lstStyle/>
          <a:p>
            <a:pPr>
              <a:buFont typeface="Wingdings" pitchFamily="2" charset="2"/>
              <a:buChar char="q"/>
            </a:pPr>
            <a:r>
              <a:rPr lang="ka-GE" sz="1200" dirty="0"/>
              <a:t>ბარომეტრის რესპონდენტთა მოსაზრებები წამლების და სამედიცინო მომსახურების გაძვირებასთან დაკავშრებით, თანხვედრაშია საქსტატის ოფიციალურ მონაცემებთან.  </a:t>
            </a:r>
            <a:endParaRPr lang="en-US" sz="1200" dirty="0"/>
          </a:p>
        </p:txBody>
      </p:sp>
      <p:sp>
        <p:nvSpPr>
          <p:cNvPr id="4" name="Slide Number Placeholder 3">
            <a:extLst>
              <a:ext uri="{FF2B5EF4-FFF2-40B4-BE49-F238E27FC236}">
                <a16:creationId xmlns:a16="http://schemas.microsoft.com/office/drawing/2014/main" id="{35ECD49E-BD1F-E442-8DFA-F66D3634E7CE}"/>
              </a:ext>
            </a:extLst>
          </p:cNvPr>
          <p:cNvSpPr>
            <a:spLocks noGrp="1"/>
          </p:cNvSpPr>
          <p:nvPr>
            <p:ph type="sldNum" sz="quarter" idx="12"/>
          </p:nvPr>
        </p:nvSpPr>
        <p:spPr/>
        <p:txBody>
          <a:bodyPr/>
          <a:lstStyle/>
          <a:p>
            <a:fld id="{FE3D6103-E181-48C9-9385-0D062BBD2007}" type="slidenum">
              <a:rPr lang="en-US" smtClean="0"/>
              <a:t>22</a:t>
            </a:fld>
            <a:endParaRPr lang="en-US"/>
          </a:p>
        </p:txBody>
      </p:sp>
      <p:sp>
        <p:nvSpPr>
          <p:cNvPr id="6" name="TextBox 5">
            <a:extLst>
              <a:ext uri="{FF2B5EF4-FFF2-40B4-BE49-F238E27FC236}">
                <a16:creationId xmlns:a16="http://schemas.microsoft.com/office/drawing/2014/main" id="{8725F758-66F9-184A-B154-49EF45192D08}"/>
              </a:ext>
            </a:extLst>
          </p:cNvPr>
          <p:cNvSpPr txBox="1"/>
          <p:nvPr/>
        </p:nvSpPr>
        <p:spPr>
          <a:xfrm>
            <a:off x="93576" y="5376439"/>
            <a:ext cx="4092787" cy="246221"/>
          </a:xfrm>
          <a:prstGeom prst="rect">
            <a:avLst/>
          </a:prstGeom>
          <a:noFill/>
        </p:spPr>
        <p:txBody>
          <a:bodyPr wrap="none" rtlCol="0">
            <a:spAutoFit/>
          </a:bodyPr>
          <a:lstStyle/>
          <a:p>
            <a:r>
              <a:rPr lang="ka-GE" sz="1000" i="1" dirty="0"/>
              <a:t>წყარო: საქსტატი, ფასების და ინფლაციის სამმართველო</a:t>
            </a:r>
            <a:endParaRPr lang="en-US" sz="1000" i="1" dirty="0"/>
          </a:p>
        </p:txBody>
      </p:sp>
      <p:graphicFrame>
        <p:nvGraphicFramePr>
          <p:cNvPr id="8" name="Chart 7">
            <a:extLst>
              <a:ext uri="{FF2B5EF4-FFF2-40B4-BE49-F238E27FC236}">
                <a16:creationId xmlns:a16="http://schemas.microsoft.com/office/drawing/2014/main" id="{7AE1C789-D83A-F147-8AC7-CD7A5C075C74}"/>
              </a:ext>
            </a:extLst>
          </p:cNvPr>
          <p:cNvGraphicFramePr>
            <a:graphicFrameLocks/>
          </p:cNvGraphicFramePr>
          <p:nvPr>
            <p:extLst>
              <p:ext uri="{D42A27DB-BD31-4B8C-83A1-F6EECF244321}">
                <p14:modId xmlns:p14="http://schemas.microsoft.com/office/powerpoint/2010/main" val="3909193401"/>
              </p:ext>
            </p:extLst>
          </p:nvPr>
        </p:nvGraphicFramePr>
        <p:xfrm>
          <a:off x="78615" y="1554291"/>
          <a:ext cx="5738083" cy="3762911"/>
        </p:xfrm>
        <a:graphic>
          <a:graphicData uri="http://schemas.openxmlformats.org/drawingml/2006/chart">
            <c:chart xmlns:c="http://schemas.openxmlformats.org/drawingml/2006/chart" xmlns:r="http://schemas.openxmlformats.org/officeDocument/2006/relationships" r:id="rId2"/>
          </a:graphicData>
        </a:graphic>
      </p:graphicFrame>
      <p:sp>
        <p:nvSpPr>
          <p:cNvPr id="9" name="Content Placeholder 2">
            <a:extLst>
              <a:ext uri="{FF2B5EF4-FFF2-40B4-BE49-F238E27FC236}">
                <a16:creationId xmlns:a16="http://schemas.microsoft.com/office/drawing/2014/main" id="{001AC56D-8151-3946-A429-16504BC85BEA}"/>
              </a:ext>
            </a:extLst>
          </p:cNvPr>
          <p:cNvSpPr txBox="1">
            <a:spLocks/>
          </p:cNvSpPr>
          <p:nvPr/>
        </p:nvSpPr>
        <p:spPr>
          <a:xfrm>
            <a:off x="5647340" y="1587065"/>
            <a:ext cx="3358778" cy="3757410"/>
          </a:xfrm>
          <a:prstGeom prst="rect">
            <a:avLst/>
          </a:prstGeom>
        </p:spPr>
        <p:txBody>
          <a:bodyPr vert="horz" lIns="91440" tIns="45720" rIns="91440" bIns="45720" rtlCol="0">
            <a:normAutofit fontScale="92500" lnSpcReduction="20000"/>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50000"/>
              </a:lnSpc>
              <a:buFont typeface="Wingdings" pitchFamily="2" charset="2"/>
              <a:buChar char="q"/>
            </a:pPr>
            <a:r>
              <a:rPr lang="ka-GE" sz="1200" dirty="0"/>
              <a:t>ჯანდაცვის ჯგუფზე ინფლაციის მაჩვენებლების ანალიზით ირკვევა, რომ 2012 წლიდან 2018 წლამდე ამბულატორიული მომსახურება უფრო მეტად გაძვირდა ვიდრე ჰოსპიტალური სერვისი,</a:t>
            </a:r>
          </a:p>
          <a:p>
            <a:pPr>
              <a:lnSpc>
                <a:spcPct val="150000"/>
              </a:lnSpc>
              <a:buFont typeface="Wingdings" pitchFamily="2" charset="2"/>
              <a:buChar char="q"/>
            </a:pPr>
            <a:r>
              <a:rPr lang="ka-GE" sz="1200" dirty="0"/>
              <a:t>მედიკამენტებზე ფასების მკვეთრი ზრდა დაფიქსირდა ასევე 2014, 2015 და 2017 წლებში</a:t>
            </a:r>
          </a:p>
          <a:p>
            <a:pPr>
              <a:lnSpc>
                <a:spcPct val="150000"/>
              </a:lnSpc>
              <a:buFont typeface="Wingdings" pitchFamily="2" charset="2"/>
              <a:buChar char="q"/>
            </a:pPr>
            <a:r>
              <a:rPr lang="ka-GE" sz="1200" dirty="0">
                <a:solidFill>
                  <a:srgbClr val="DC3557"/>
                </a:solidFill>
              </a:rPr>
              <a:t>ამბულატორიულ მომსახურებასა და მედიკამენტებზე ფასების ზრდა მძიმე ტვირთად აწვება მოსახლეობას, რადგან ამ ტიპის მომსახურების ხარჯში წამყვანი წილი მოსახლეობის ჯიბიდან გადახდებს უჭირავს</a:t>
            </a:r>
          </a:p>
          <a:p>
            <a:pPr>
              <a:lnSpc>
                <a:spcPct val="150000"/>
              </a:lnSpc>
              <a:buFont typeface="Wingdings" pitchFamily="2" charset="2"/>
              <a:buChar char="q"/>
            </a:pPr>
            <a:endParaRPr lang="en-US" sz="1200" dirty="0"/>
          </a:p>
        </p:txBody>
      </p:sp>
    </p:spTree>
    <p:extLst>
      <p:ext uri="{BB962C8B-B14F-4D97-AF65-F5344CB8AC3E}">
        <p14:creationId xmlns:p14="http://schemas.microsoft.com/office/powerpoint/2010/main" val="18676183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81680-14CB-2540-BAE4-5E9990793068}"/>
              </a:ext>
            </a:extLst>
          </p:cNvPr>
          <p:cNvSpPr>
            <a:spLocks noGrp="1"/>
          </p:cNvSpPr>
          <p:nvPr>
            <p:ph type="title"/>
          </p:nvPr>
        </p:nvSpPr>
        <p:spPr/>
        <p:txBody>
          <a:bodyPr/>
          <a:lstStyle/>
          <a:p>
            <a:r>
              <a:rPr lang="ka-GE" b="0" dirty="0"/>
              <a:t>ჯიბიდან გადახდები</a:t>
            </a:r>
            <a:endParaRPr lang="en-US" b="0" dirty="0"/>
          </a:p>
        </p:txBody>
      </p:sp>
      <p:sp>
        <p:nvSpPr>
          <p:cNvPr id="3" name="Content Placeholder 2">
            <a:extLst>
              <a:ext uri="{FF2B5EF4-FFF2-40B4-BE49-F238E27FC236}">
                <a16:creationId xmlns:a16="http://schemas.microsoft.com/office/drawing/2014/main" id="{711C394E-0997-6A4F-8CE4-C02BCB736ABB}"/>
              </a:ext>
            </a:extLst>
          </p:cNvPr>
          <p:cNvSpPr>
            <a:spLocks noGrp="1"/>
          </p:cNvSpPr>
          <p:nvPr>
            <p:ph idx="1"/>
          </p:nvPr>
        </p:nvSpPr>
        <p:spPr>
          <a:xfrm>
            <a:off x="232235" y="4129388"/>
            <a:ext cx="8717934" cy="1420985"/>
          </a:xfrm>
          <a:solidFill>
            <a:schemeClr val="bg1"/>
          </a:solidFill>
        </p:spPr>
        <p:txBody>
          <a:bodyPr>
            <a:normAutofit/>
          </a:bodyPr>
          <a:lstStyle/>
          <a:p>
            <a:pPr marL="139700" indent="-139700">
              <a:lnSpc>
                <a:spcPct val="114000"/>
              </a:lnSpc>
              <a:buFont typeface="Wingdings" pitchFamily="2" charset="2"/>
              <a:buChar char="§"/>
            </a:pPr>
            <a:r>
              <a:rPr lang="ka-GE" sz="1000" dirty="0"/>
              <a:t>რესპონდენტთა ნახევარზე მეტი (54.8%) ბოლო 6 თვის განმავლობაში სამედიცინო დაწესებულებებში მოსახლეობის მიერ ჯიბიდან გადახდების მატებას აღნიშნავს.</a:t>
            </a:r>
          </a:p>
          <a:p>
            <a:pPr marL="139700" indent="-139700">
              <a:lnSpc>
                <a:spcPct val="114000"/>
              </a:lnSpc>
              <a:buFont typeface="Wingdings" pitchFamily="2" charset="2"/>
              <a:buChar char="§"/>
            </a:pPr>
            <a:r>
              <a:rPr lang="ka-GE" sz="1000" dirty="0"/>
              <a:t>ბარომეტრის </a:t>
            </a:r>
            <a:r>
              <a:rPr lang="en-US" sz="1000" dirty="0"/>
              <a:t>IX </a:t>
            </a:r>
            <a:r>
              <a:rPr lang="ka-GE" sz="1000" dirty="0"/>
              <a:t>ტალღასთან შედარებით </a:t>
            </a:r>
            <a:r>
              <a:rPr lang="en-US" sz="1000" dirty="0"/>
              <a:t>XI-XII </a:t>
            </a:r>
            <a:r>
              <a:rPr lang="ka-GE" sz="1000" dirty="0"/>
              <a:t>ტალღაში იმ რესპონდენტთა რაოდენობის ზრდა, რომლებიც ჯიბიდან გადახდების მატებას აღნიშნავენ, შესაძლოა უკავშირდებოდეს </a:t>
            </a:r>
          </a:p>
          <a:p>
            <a:pPr lvl="1">
              <a:lnSpc>
                <a:spcPct val="114000"/>
              </a:lnSpc>
              <a:buFont typeface="Wingdings" pitchFamily="2" charset="2"/>
              <a:buChar char="ü"/>
            </a:pPr>
            <a:r>
              <a:rPr lang="ka-GE" sz="1000" dirty="0"/>
              <a:t>2017 წლის მაისში საყოველთაო ჯანდაცვის პროგრამის დიზაინის ცვლილებას: მოსახლეობის სხვადასხვა ჯგუფისთვის სარგებლის პაკეტის დიფერენცირებას - ზოგიერთ ჯგუფისთვის სერვისების შეზღუდვას</a:t>
            </a:r>
          </a:p>
        </p:txBody>
      </p:sp>
      <p:sp>
        <p:nvSpPr>
          <p:cNvPr id="4" name="Slide Number Placeholder 3">
            <a:extLst>
              <a:ext uri="{FF2B5EF4-FFF2-40B4-BE49-F238E27FC236}">
                <a16:creationId xmlns:a16="http://schemas.microsoft.com/office/drawing/2014/main" id="{F4194D9A-FCF1-3A44-A70D-025549408E97}"/>
              </a:ext>
            </a:extLst>
          </p:cNvPr>
          <p:cNvSpPr>
            <a:spLocks noGrp="1"/>
          </p:cNvSpPr>
          <p:nvPr>
            <p:ph type="sldNum" sz="quarter" idx="12"/>
          </p:nvPr>
        </p:nvSpPr>
        <p:spPr/>
        <p:txBody>
          <a:bodyPr/>
          <a:lstStyle/>
          <a:p>
            <a:fld id="{FE3D6103-E181-48C9-9385-0D062BBD2007}" type="slidenum">
              <a:rPr lang="en-US" smtClean="0"/>
              <a:t>23</a:t>
            </a:fld>
            <a:endParaRPr lang="en-US"/>
          </a:p>
        </p:txBody>
      </p:sp>
      <p:graphicFrame>
        <p:nvGraphicFramePr>
          <p:cNvPr id="7" name="Chart 6">
            <a:extLst>
              <a:ext uri="{FF2B5EF4-FFF2-40B4-BE49-F238E27FC236}">
                <a16:creationId xmlns:a16="http://schemas.microsoft.com/office/drawing/2014/main" id="{00000000-0008-0000-0500-000009000000}"/>
              </a:ext>
            </a:extLst>
          </p:cNvPr>
          <p:cNvGraphicFramePr>
            <a:graphicFrameLocks/>
          </p:cNvGraphicFramePr>
          <p:nvPr>
            <p:extLst>
              <p:ext uri="{D42A27DB-BD31-4B8C-83A1-F6EECF244321}">
                <p14:modId xmlns:p14="http://schemas.microsoft.com/office/powerpoint/2010/main" val="3528002053"/>
              </p:ext>
            </p:extLst>
          </p:nvPr>
        </p:nvGraphicFramePr>
        <p:xfrm>
          <a:off x="232235" y="1040296"/>
          <a:ext cx="8717933" cy="29693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900066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3B593-DBD9-604F-A5F8-8019B2BC275E}"/>
              </a:ext>
            </a:extLst>
          </p:cNvPr>
          <p:cNvSpPr>
            <a:spLocks noGrp="1"/>
          </p:cNvSpPr>
          <p:nvPr>
            <p:ph type="title"/>
          </p:nvPr>
        </p:nvSpPr>
        <p:spPr/>
        <p:txBody>
          <a:bodyPr/>
          <a:lstStyle/>
          <a:p>
            <a:r>
              <a:rPr lang="ka-GE" b="0" dirty="0"/>
              <a:t>მოსახლეობის ფინანსური დაცულობა</a:t>
            </a:r>
            <a:endParaRPr lang="en-US" b="0" dirty="0"/>
          </a:p>
        </p:txBody>
      </p:sp>
      <p:sp>
        <p:nvSpPr>
          <p:cNvPr id="3" name="Content Placeholder 2">
            <a:extLst>
              <a:ext uri="{FF2B5EF4-FFF2-40B4-BE49-F238E27FC236}">
                <a16:creationId xmlns:a16="http://schemas.microsoft.com/office/drawing/2014/main" id="{19E24B0B-ED7D-BB4E-9BAB-62052C9A5249}"/>
              </a:ext>
            </a:extLst>
          </p:cNvPr>
          <p:cNvSpPr>
            <a:spLocks noGrp="1"/>
          </p:cNvSpPr>
          <p:nvPr>
            <p:ph idx="1"/>
          </p:nvPr>
        </p:nvSpPr>
        <p:spPr>
          <a:xfrm>
            <a:off x="539475" y="4777750"/>
            <a:ext cx="8257075" cy="652885"/>
          </a:xfrm>
        </p:spPr>
        <p:txBody>
          <a:bodyPr>
            <a:normAutofit/>
          </a:bodyPr>
          <a:lstStyle/>
          <a:p>
            <a:pPr>
              <a:lnSpc>
                <a:spcPct val="150000"/>
              </a:lnSpc>
              <a:buFont typeface="Wingdings" pitchFamily="2" charset="2"/>
              <a:buChar char="v"/>
            </a:pPr>
            <a:r>
              <a:rPr lang="ka-GE" sz="1200" dirty="0"/>
              <a:t>რესპონდენტთა უმრავლესობა მოსახლეობის ფინანსური დაცულობის გაუარესებას მე-5 ტალღიდან მოყოლებული აღნიშნავს.</a:t>
            </a:r>
            <a:endParaRPr lang="en-US" sz="1200" dirty="0"/>
          </a:p>
        </p:txBody>
      </p:sp>
      <p:sp>
        <p:nvSpPr>
          <p:cNvPr id="4" name="Slide Number Placeholder 3">
            <a:extLst>
              <a:ext uri="{FF2B5EF4-FFF2-40B4-BE49-F238E27FC236}">
                <a16:creationId xmlns:a16="http://schemas.microsoft.com/office/drawing/2014/main" id="{FE70294D-F79B-564F-8270-558B7A3DE94D}"/>
              </a:ext>
            </a:extLst>
          </p:cNvPr>
          <p:cNvSpPr>
            <a:spLocks noGrp="1"/>
          </p:cNvSpPr>
          <p:nvPr>
            <p:ph type="sldNum" sz="quarter" idx="12"/>
          </p:nvPr>
        </p:nvSpPr>
        <p:spPr/>
        <p:txBody>
          <a:bodyPr/>
          <a:lstStyle/>
          <a:p>
            <a:fld id="{FE3D6103-E181-48C9-9385-0D062BBD2007}" type="slidenum">
              <a:rPr lang="en-US" smtClean="0"/>
              <a:t>24</a:t>
            </a:fld>
            <a:endParaRPr lang="en-US"/>
          </a:p>
        </p:txBody>
      </p:sp>
      <p:graphicFrame>
        <p:nvGraphicFramePr>
          <p:cNvPr id="5" name="Chart 4">
            <a:extLst>
              <a:ext uri="{FF2B5EF4-FFF2-40B4-BE49-F238E27FC236}">
                <a16:creationId xmlns:a16="http://schemas.microsoft.com/office/drawing/2014/main" id="{00000000-0008-0000-0500-000007000000}"/>
              </a:ext>
            </a:extLst>
          </p:cNvPr>
          <p:cNvGraphicFramePr>
            <a:graphicFrameLocks/>
          </p:cNvGraphicFramePr>
          <p:nvPr>
            <p:extLst>
              <p:ext uri="{D42A27DB-BD31-4B8C-83A1-F6EECF244321}">
                <p14:modId xmlns:p14="http://schemas.microsoft.com/office/powerpoint/2010/main" val="2229998355"/>
              </p:ext>
            </p:extLst>
          </p:nvPr>
        </p:nvGraphicFramePr>
        <p:xfrm>
          <a:off x="193830" y="1021628"/>
          <a:ext cx="8679530" cy="36717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74241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A943-4EC2-C24A-A621-3BA967448D19}"/>
              </a:ext>
            </a:extLst>
          </p:cNvPr>
          <p:cNvSpPr>
            <a:spLocks noGrp="1"/>
          </p:cNvSpPr>
          <p:nvPr>
            <p:ph type="title"/>
          </p:nvPr>
        </p:nvSpPr>
        <p:spPr>
          <a:xfrm>
            <a:off x="330200" y="580414"/>
            <a:ext cx="8305800" cy="340144"/>
          </a:xfrm>
        </p:spPr>
        <p:txBody>
          <a:bodyPr/>
          <a:lstStyle/>
          <a:p>
            <a:r>
              <a:rPr lang="ka-GE" sz="1200" b="0" dirty="0"/>
              <a:t>როგორ დარდება ბარომეტრის რესპონდენტთა მოსაზრებები მოსახლეობის ფინანსურ დაცულობასთან დაკავშირებით სხვა ოფიციალურ წყაროებს? </a:t>
            </a:r>
            <a:endParaRPr lang="en-US" sz="1200" b="0" dirty="0"/>
          </a:p>
        </p:txBody>
      </p:sp>
      <p:sp>
        <p:nvSpPr>
          <p:cNvPr id="3" name="Content Placeholder 2">
            <a:extLst>
              <a:ext uri="{FF2B5EF4-FFF2-40B4-BE49-F238E27FC236}">
                <a16:creationId xmlns:a16="http://schemas.microsoft.com/office/drawing/2014/main" id="{2535420C-56B7-6147-A862-15CBC81D71AD}"/>
              </a:ext>
            </a:extLst>
          </p:cNvPr>
          <p:cNvSpPr>
            <a:spLocks noGrp="1"/>
          </p:cNvSpPr>
          <p:nvPr>
            <p:ph idx="1"/>
          </p:nvPr>
        </p:nvSpPr>
        <p:spPr>
          <a:xfrm>
            <a:off x="5186480" y="2432723"/>
            <a:ext cx="3845906" cy="2085537"/>
          </a:xfrm>
        </p:spPr>
        <p:txBody>
          <a:bodyPr>
            <a:normAutofit fontScale="92500" lnSpcReduction="20000"/>
          </a:bodyPr>
          <a:lstStyle/>
          <a:p>
            <a:pPr>
              <a:lnSpc>
                <a:spcPct val="120000"/>
              </a:lnSpc>
              <a:buClr>
                <a:srgbClr val="DC3557"/>
              </a:buClr>
              <a:buFont typeface="Courier New" panose="02070309020205020404" pitchFamily="49" charset="0"/>
              <a:buChar char="o"/>
            </a:pPr>
            <a:r>
              <a:rPr lang="ka-GE" sz="1200" dirty="0"/>
              <a:t>საქართველოში მოსახლეობის დაახლოებით 14% განიცდის *კატასტროფულ დანახარჯს ჯანდაცვაზე </a:t>
            </a:r>
          </a:p>
          <a:p>
            <a:pPr>
              <a:lnSpc>
                <a:spcPct val="120000"/>
              </a:lnSpc>
              <a:buClr>
                <a:srgbClr val="DC3557"/>
              </a:buClr>
              <a:buFont typeface="Courier New" panose="02070309020205020404" pitchFamily="49" charset="0"/>
              <a:buChar char="o"/>
            </a:pPr>
            <a:r>
              <a:rPr lang="ka-GE" sz="1200" dirty="0"/>
              <a:t>ოჯახებში, რომლებსაც ჯანდაცვაზე კატასტროფული დანახარჯი დაუდგათ ჯიბიდან გადახდილი თანხა შემდეგ მომსახურებაზე ნაწილდება:</a:t>
            </a:r>
          </a:p>
          <a:p>
            <a:pPr lvl="1">
              <a:lnSpc>
                <a:spcPct val="120000"/>
              </a:lnSpc>
              <a:buClr>
                <a:srgbClr val="DC3557"/>
              </a:buClr>
              <a:buFont typeface="+mj-lt"/>
              <a:buAutoNum type="arabicPeriod"/>
            </a:pPr>
            <a:r>
              <a:rPr lang="ka-GE" sz="1000" dirty="0"/>
              <a:t>მედიკამენტები (60%)</a:t>
            </a:r>
          </a:p>
          <a:p>
            <a:pPr lvl="1">
              <a:lnSpc>
                <a:spcPct val="120000"/>
              </a:lnSpc>
              <a:buClr>
                <a:srgbClr val="DC3557"/>
              </a:buClr>
              <a:buFont typeface="+mj-lt"/>
              <a:buAutoNum type="arabicPeriod"/>
            </a:pPr>
            <a:r>
              <a:rPr lang="ka-GE" sz="1000" dirty="0"/>
              <a:t>ჰოსპიტალური მომსახურება (25%)</a:t>
            </a:r>
          </a:p>
          <a:p>
            <a:pPr lvl="1">
              <a:lnSpc>
                <a:spcPct val="120000"/>
              </a:lnSpc>
              <a:buClr>
                <a:srgbClr val="DC3557"/>
              </a:buClr>
              <a:buFont typeface="+mj-lt"/>
              <a:buAutoNum type="arabicPeriod"/>
            </a:pPr>
            <a:r>
              <a:rPr lang="ka-GE" sz="1000" dirty="0"/>
              <a:t>პირველადი ჯანდაცვა (10%)</a:t>
            </a:r>
          </a:p>
          <a:p>
            <a:pPr lvl="1">
              <a:lnSpc>
                <a:spcPct val="120000"/>
              </a:lnSpc>
              <a:buClr>
                <a:srgbClr val="DC3557"/>
              </a:buClr>
              <a:buFont typeface="+mj-lt"/>
              <a:buAutoNum type="arabicPeriod"/>
            </a:pPr>
            <a:endParaRPr lang="en-US" sz="1000" dirty="0"/>
          </a:p>
          <a:p>
            <a:pPr marL="0" indent="0">
              <a:lnSpc>
                <a:spcPct val="120000"/>
              </a:lnSpc>
              <a:buClr>
                <a:srgbClr val="DC3557"/>
              </a:buClr>
              <a:buNone/>
            </a:pPr>
            <a:endParaRPr lang="en-US" sz="1200" dirty="0"/>
          </a:p>
        </p:txBody>
      </p:sp>
      <p:sp>
        <p:nvSpPr>
          <p:cNvPr id="20" name="TextBox 19">
            <a:extLst>
              <a:ext uri="{FF2B5EF4-FFF2-40B4-BE49-F238E27FC236}">
                <a16:creationId xmlns:a16="http://schemas.microsoft.com/office/drawing/2014/main" id="{C9CCA82B-264F-C245-B25B-5378064CA868}"/>
              </a:ext>
            </a:extLst>
          </p:cNvPr>
          <p:cNvSpPr txBox="1"/>
          <p:nvPr/>
        </p:nvSpPr>
        <p:spPr>
          <a:xfrm>
            <a:off x="5010995" y="5245567"/>
            <a:ext cx="4226355" cy="415498"/>
          </a:xfrm>
          <a:prstGeom prst="rect">
            <a:avLst/>
          </a:prstGeom>
          <a:noFill/>
        </p:spPr>
        <p:txBody>
          <a:bodyPr wrap="square" rtlCol="0">
            <a:spAutoFit/>
          </a:bodyPr>
          <a:lstStyle/>
          <a:p>
            <a:r>
              <a:rPr lang="ka-GE" sz="1050" i="1" dirty="0"/>
              <a:t>წყარო:  ჯანმოს ანგარიში „</a:t>
            </a:r>
            <a:r>
              <a:rPr lang="en-US" sz="1050" i="1" dirty="0"/>
              <a:t>Can people afford to pay for health care?</a:t>
            </a:r>
            <a:r>
              <a:rPr lang="ka-GE" sz="1050" i="1" dirty="0"/>
              <a:t>“</a:t>
            </a:r>
            <a:r>
              <a:rPr lang="en-US" sz="1050" i="1" dirty="0"/>
              <a:t> </a:t>
            </a:r>
            <a:r>
              <a:rPr lang="ka-GE" sz="1050" i="1" dirty="0"/>
              <a:t>2019 (ანგარიში ეყრდნობა 2015 წლის მონაცემებს)</a:t>
            </a:r>
            <a:endParaRPr lang="en-US" sz="1050" i="1" dirty="0"/>
          </a:p>
        </p:txBody>
      </p:sp>
      <p:grpSp>
        <p:nvGrpSpPr>
          <p:cNvPr id="8" name="Group 7">
            <a:extLst>
              <a:ext uri="{FF2B5EF4-FFF2-40B4-BE49-F238E27FC236}">
                <a16:creationId xmlns:a16="http://schemas.microsoft.com/office/drawing/2014/main" id="{6B165357-8C88-CB4F-8A35-F421F3EF6917}"/>
              </a:ext>
            </a:extLst>
          </p:cNvPr>
          <p:cNvGrpSpPr/>
          <p:nvPr/>
        </p:nvGrpSpPr>
        <p:grpSpPr>
          <a:xfrm>
            <a:off x="40211" y="1093064"/>
            <a:ext cx="5043702" cy="4621936"/>
            <a:chOff x="38512" y="1093064"/>
            <a:chExt cx="5133100" cy="4621938"/>
          </a:xfrm>
        </p:grpSpPr>
        <p:pic>
          <p:nvPicPr>
            <p:cNvPr id="7" name="Picture 6">
              <a:extLst>
                <a:ext uri="{FF2B5EF4-FFF2-40B4-BE49-F238E27FC236}">
                  <a16:creationId xmlns:a16="http://schemas.microsoft.com/office/drawing/2014/main" id="{99F0AA9F-8790-BE43-BB32-17D967DC86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54" y="1554729"/>
              <a:ext cx="4958383" cy="2641171"/>
            </a:xfrm>
            <a:prstGeom prst="rect">
              <a:avLst/>
            </a:prstGeom>
          </p:spPr>
        </p:pic>
        <p:grpSp>
          <p:nvGrpSpPr>
            <p:cNvPr id="22" name="Group 21">
              <a:extLst>
                <a:ext uri="{FF2B5EF4-FFF2-40B4-BE49-F238E27FC236}">
                  <a16:creationId xmlns:a16="http://schemas.microsoft.com/office/drawing/2014/main" id="{32C8A4FC-847F-D84C-8F98-0602C4F79020}"/>
                </a:ext>
              </a:extLst>
            </p:cNvPr>
            <p:cNvGrpSpPr/>
            <p:nvPr/>
          </p:nvGrpSpPr>
          <p:grpSpPr>
            <a:xfrm>
              <a:off x="38512" y="1093064"/>
              <a:ext cx="5133100" cy="4621938"/>
              <a:chOff x="23332" y="982717"/>
              <a:chExt cx="5133100" cy="4621938"/>
            </a:xfrm>
          </p:grpSpPr>
          <p:grpSp>
            <p:nvGrpSpPr>
              <p:cNvPr id="18" name="Group 17">
                <a:extLst>
                  <a:ext uri="{FF2B5EF4-FFF2-40B4-BE49-F238E27FC236}">
                    <a16:creationId xmlns:a16="http://schemas.microsoft.com/office/drawing/2014/main" id="{CDF5C6C8-69EC-0C44-B495-4DD1168CCE85}"/>
                  </a:ext>
                </a:extLst>
              </p:cNvPr>
              <p:cNvGrpSpPr/>
              <p:nvPr/>
            </p:nvGrpSpPr>
            <p:grpSpPr>
              <a:xfrm>
                <a:off x="23332" y="982717"/>
                <a:ext cx="4775574" cy="2724463"/>
                <a:chOff x="-25098" y="949561"/>
                <a:chExt cx="4775574" cy="2724463"/>
              </a:xfrm>
            </p:grpSpPr>
            <p:grpSp>
              <p:nvGrpSpPr>
                <p:cNvPr id="16" name="Group 15">
                  <a:extLst>
                    <a:ext uri="{FF2B5EF4-FFF2-40B4-BE49-F238E27FC236}">
                      <a16:creationId xmlns:a16="http://schemas.microsoft.com/office/drawing/2014/main" id="{6E8C4665-2272-DA45-ACF3-F7E1E50CF73C}"/>
                    </a:ext>
                  </a:extLst>
                </p:cNvPr>
                <p:cNvGrpSpPr/>
                <p:nvPr/>
              </p:nvGrpSpPr>
              <p:grpSpPr>
                <a:xfrm>
                  <a:off x="-25098" y="949561"/>
                  <a:ext cx="4775574" cy="2724463"/>
                  <a:chOff x="-25098" y="949561"/>
                  <a:chExt cx="4775574" cy="2724463"/>
                </a:xfrm>
              </p:grpSpPr>
              <p:sp>
                <p:nvSpPr>
                  <p:cNvPr id="9" name="TextBox 8">
                    <a:extLst>
                      <a:ext uri="{FF2B5EF4-FFF2-40B4-BE49-F238E27FC236}">
                        <a16:creationId xmlns:a16="http://schemas.microsoft.com/office/drawing/2014/main" id="{A4F637AD-DA4D-B049-9FD9-5D60B60412EC}"/>
                      </a:ext>
                    </a:extLst>
                  </p:cNvPr>
                  <p:cNvSpPr txBox="1"/>
                  <p:nvPr/>
                </p:nvSpPr>
                <p:spPr>
                  <a:xfrm rot="16200000">
                    <a:off x="-872927" y="2572280"/>
                    <a:ext cx="1949573" cy="253916"/>
                  </a:xfrm>
                  <a:prstGeom prst="rect">
                    <a:avLst/>
                  </a:prstGeom>
                  <a:noFill/>
                </p:spPr>
                <p:txBody>
                  <a:bodyPr wrap="none" rtlCol="0">
                    <a:spAutoFit/>
                  </a:bodyPr>
                  <a:lstStyle/>
                  <a:p>
                    <a:r>
                      <a:rPr lang="ka-GE" sz="1050" i="1" dirty="0"/>
                      <a:t>ჯიბიდან გადახდები (%)</a:t>
                    </a:r>
                    <a:endParaRPr lang="en-US" sz="1050" i="1" dirty="0"/>
                  </a:p>
                </p:txBody>
              </p:sp>
              <p:sp>
                <p:nvSpPr>
                  <p:cNvPr id="10" name="TextBox 9">
                    <a:extLst>
                      <a:ext uri="{FF2B5EF4-FFF2-40B4-BE49-F238E27FC236}">
                        <a16:creationId xmlns:a16="http://schemas.microsoft.com/office/drawing/2014/main" id="{E1776C69-DD4B-C841-8C7F-F429C153A101}"/>
                      </a:ext>
                    </a:extLst>
                  </p:cNvPr>
                  <p:cNvSpPr txBox="1"/>
                  <p:nvPr/>
                </p:nvSpPr>
                <p:spPr>
                  <a:xfrm>
                    <a:off x="756615" y="949561"/>
                    <a:ext cx="3993861" cy="461665"/>
                  </a:xfrm>
                  <a:prstGeom prst="rect">
                    <a:avLst/>
                  </a:prstGeom>
                  <a:noFill/>
                </p:spPr>
                <p:txBody>
                  <a:bodyPr wrap="square" rtlCol="0">
                    <a:spAutoFit/>
                  </a:bodyPr>
                  <a:lstStyle/>
                  <a:p>
                    <a:pPr algn="ctr"/>
                    <a:r>
                      <a:rPr lang="ka-GE" sz="1200" b="1" dirty="0"/>
                      <a:t>ჯანდაცვაზე ჯიბიდან გადახდების განაწილება სამედიცინო სერვისების მიხედვით</a:t>
                    </a:r>
                    <a:endParaRPr lang="en-US" sz="1200" b="1" dirty="0"/>
                  </a:p>
                </p:txBody>
              </p:sp>
            </p:grpSp>
            <p:sp>
              <p:nvSpPr>
                <p:cNvPr id="17" name="Down Arrow 16">
                  <a:extLst>
                    <a:ext uri="{FF2B5EF4-FFF2-40B4-BE49-F238E27FC236}">
                      <a16:creationId xmlns:a16="http://schemas.microsoft.com/office/drawing/2014/main" id="{1AFB2CBC-FC9A-BB42-B52F-38129DD8699E}"/>
                    </a:ext>
                  </a:extLst>
                </p:cNvPr>
                <p:cNvSpPr/>
                <p:nvPr/>
              </p:nvSpPr>
              <p:spPr>
                <a:xfrm>
                  <a:off x="4446869" y="1194895"/>
                  <a:ext cx="153620" cy="251737"/>
                </a:xfrm>
                <a:prstGeom prst="downArrow">
                  <a:avLst>
                    <a:gd name="adj1" fmla="val 47746"/>
                    <a:gd name="adj2" fmla="val 54509"/>
                  </a:avLst>
                </a:prstGeom>
                <a:solidFill>
                  <a:srgbClr val="22698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1" name="Picture 20">
                <a:extLst>
                  <a:ext uri="{FF2B5EF4-FFF2-40B4-BE49-F238E27FC236}">
                    <a16:creationId xmlns:a16="http://schemas.microsoft.com/office/drawing/2014/main" id="{C81E1508-B53C-624C-8F28-552E5EEF252B}"/>
                  </a:ext>
                </a:extLst>
              </p:cNvPr>
              <p:cNvPicPr>
                <a:picLocks noChangeAspect="1"/>
              </p:cNvPicPr>
              <p:nvPr/>
            </p:nvPicPr>
            <p:blipFill rotWithShape="1">
              <a:blip r:embed="rId4">
                <a:extLst>
                  <a:ext uri="{28A0092B-C50C-407E-A947-70E740481C1C}">
                    <a14:useLocalDpi xmlns:a14="http://schemas.microsoft.com/office/drawing/2010/main" val="0"/>
                  </a:ext>
                </a:extLst>
              </a:blip>
              <a:srcRect l="9466" r="1951"/>
              <a:stretch/>
            </p:blipFill>
            <p:spPr>
              <a:xfrm rot="16200000">
                <a:off x="1965548" y="2413771"/>
                <a:ext cx="1633409" cy="4748359"/>
              </a:xfrm>
              <a:prstGeom prst="rect">
                <a:avLst/>
              </a:prstGeom>
            </p:spPr>
          </p:pic>
        </p:grpSp>
      </p:grpSp>
      <p:grpSp>
        <p:nvGrpSpPr>
          <p:cNvPr id="29" name="Group 28">
            <a:extLst>
              <a:ext uri="{FF2B5EF4-FFF2-40B4-BE49-F238E27FC236}">
                <a16:creationId xmlns:a16="http://schemas.microsoft.com/office/drawing/2014/main" id="{1049A281-1D31-0E48-95FA-E7EBC99022A2}"/>
              </a:ext>
            </a:extLst>
          </p:cNvPr>
          <p:cNvGrpSpPr/>
          <p:nvPr/>
        </p:nvGrpSpPr>
        <p:grpSpPr>
          <a:xfrm>
            <a:off x="5183162" y="1006431"/>
            <a:ext cx="2502034" cy="1213763"/>
            <a:chOff x="6006917" y="2565522"/>
            <a:chExt cx="2324837" cy="1252780"/>
          </a:xfrm>
        </p:grpSpPr>
        <p:grpSp>
          <p:nvGrpSpPr>
            <p:cNvPr id="14" name="Group 13">
              <a:extLst>
                <a:ext uri="{FF2B5EF4-FFF2-40B4-BE49-F238E27FC236}">
                  <a16:creationId xmlns:a16="http://schemas.microsoft.com/office/drawing/2014/main" id="{3D7C2F3A-EA0E-A046-9BC9-70F09AE9BBC1}"/>
                </a:ext>
              </a:extLst>
            </p:cNvPr>
            <p:cNvGrpSpPr/>
            <p:nvPr/>
          </p:nvGrpSpPr>
          <p:grpSpPr>
            <a:xfrm>
              <a:off x="6182235" y="2777162"/>
              <a:ext cx="2149519" cy="1041140"/>
              <a:chOff x="6326773" y="1828845"/>
              <a:chExt cx="1308800" cy="1041140"/>
            </a:xfrm>
          </p:grpSpPr>
          <p:sp>
            <p:nvSpPr>
              <p:cNvPr id="12" name="TextBox 11">
                <a:extLst>
                  <a:ext uri="{FF2B5EF4-FFF2-40B4-BE49-F238E27FC236}">
                    <a16:creationId xmlns:a16="http://schemas.microsoft.com/office/drawing/2014/main" id="{4D2E983D-B13B-FB44-B065-CC5903F56598}"/>
                  </a:ext>
                </a:extLst>
              </p:cNvPr>
              <p:cNvSpPr txBox="1"/>
              <p:nvPr/>
            </p:nvSpPr>
            <p:spPr>
              <a:xfrm>
                <a:off x="6342193" y="2616069"/>
                <a:ext cx="726367" cy="253916"/>
              </a:xfrm>
              <a:prstGeom prst="rect">
                <a:avLst/>
              </a:prstGeom>
              <a:noFill/>
            </p:spPr>
            <p:txBody>
              <a:bodyPr wrap="none" rtlCol="0">
                <a:spAutoFit/>
              </a:bodyPr>
              <a:lstStyle/>
              <a:p>
                <a:r>
                  <a:rPr lang="ka-GE" sz="1050" dirty="0"/>
                  <a:t>მედიკამენტები</a:t>
                </a:r>
                <a:endParaRPr lang="en-US" sz="1050" dirty="0"/>
              </a:p>
            </p:txBody>
          </p:sp>
          <p:sp>
            <p:nvSpPr>
              <p:cNvPr id="19" name="TextBox 18">
                <a:extLst>
                  <a:ext uri="{FF2B5EF4-FFF2-40B4-BE49-F238E27FC236}">
                    <a16:creationId xmlns:a16="http://schemas.microsoft.com/office/drawing/2014/main" id="{754847AB-DB5E-284A-B48B-8EBBFA0CD96A}"/>
                  </a:ext>
                </a:extLst>
              </p:cNvPr>
              <p:cNvSpPr txBox="1"/>
              <p:nvPr/>
            </p:nvSpPr>
            <p:spPr>
              <a:xfrm>
                <a:off x="6326773" y="1828845"/>
                <a:ext cx="1148991" cy="253916"/>
              </a:xfrm>
              <a:prstGeom prst="rect">
                <a:avLst/>
              </a:prstGeom>
              <a:noFill/>
            </p:spPr>
            <p:txBody>
              <a:bodyPr wrap="none" rtlCol="0">
                <a:spAutoFit/>
              </a:bodyPr>
              <a:lstStyle/>
              <a:p>
                <a:r>
                  <a:rPr lang="ka-GE" sz="1050" dirty="0"/>
                  <a:t>სადიაგნოსტიკო ტესტები</a:t>
                </a:r>
                <a:endParaRPr lang="en-US" sz="1050" dirty="0"/>
              </a:p>
            </p:txBody>
          </p:sp>
          <p:sp>
            <p:nvSpPr>
              <p:cNvPr id="23" name="TextBox 22">
                <a:extLst>
                  <a:ext uri="{FF2B5EF4-FFF2-40B4-BE49-F238E27FC236}">
                    <a16:creationId xmlns:a16="http://schemas.microsoft.com/office/drawing/2014/main" id="{9E260271-71ED-2446-81DC-BA5F5ADEEC81}"/>
                  </a:ext>
                </a:extLst>
              </p:cNvPr>
              <p:cNvSpPr txBox="1"/>
              <p:nvPr/>
            </p:nvSpPr>
            <p:spPr>
              <a:xfrm>
                <a:off x="6342193" y="2417871"/>
                <a:ext cx="1157776" cy="261610"/>
              </a:xfrm>
              <a:prstGeom prst="rect">
                <a:avLst/>
              </a:prstGeom>
              <a:noFill/>
            </p:spPr>
            <p:txBody>
              <a:bodyPr wrap="none" rtlCol="0">
                <a:spAutoFit/>
              </a:bodyPr>
              <a:lstStyle/>
              <a:p>
                <a:r>
                  <a:rPr lang="ka-GE" sz="1050" dirty="0"/>
                  <a:t>სამედიცინო პროდუქტი</a:t>
                </a:r>
                <a:endParaRPr lang="en-US" sz="1050" dirty="0"/>
              </a:p>
            </p:txBody>
          </p:sp>
          <p:sp>
            <p:nvSpPr>
              <p:cNvPr id="24" name="TextBox 23">
                <a:extLst>
                  <a:ext uri="{FF2B5EF4-FFF2-40B4-BE49-F238E27FC236}">
                    <a16:creationId xmlns:a16="http://schemas.microsoft.com/office/drawing/2014/main" id="{5B7A9DBC-995D-C242-AF11-36C93272929F}"/>
                  </a:ext>
                </a:extLst>
              </p:cNvPr>
              <p:cNvSpPr txBox="1"/>
              <p:nvPr/>
            </p:nvSpPr>
            <p:spPr>
              <a:xfrm>
                <a:off x="6328463" y="2219673"/>
                <a:ext cx="1072860" cy="261610"/>
              </a:xfrm>
              <a:prstGeom prst="rect">
                <a:avLst/>
              </a:prstGeom>
              <a:noFill/>
            </p:spPr>
            <p:txBody>
              <a:bodyPr wrap="none" rtlCol="0">
                <a:spAutoFit/>
              </a:bodyPr>
              <a:lstStyle/>
              <a:p>
                <a:r>
                  <a:rPr lang="ka-GE" sz="1050" dirty="0"/>
                  <a:t>პირველადი ჯანდაცვა</a:t>
                </a:r>
                <a:endParaRPr lang="en-US" sz="1050" dirty="0"/>
              </a:p>
            </p:txBody>
          </p:sp>
          <p:sp>
            <p:nvSpPr>
              <p:cNvPr id="25" name="TextBox 24">
                <a:extLst>
                  <a:ext uri="{FF2B5EF4-FFF2-40B4-BE49-F238E27FC236}">
                    <a16:creationId xmlns:a16="http://schemas.microsoft.com/office/drawing/2014/main" id="{C9C62877-6983-6D4A-AF5E-9CF1D05903BC}"/>
                  </a:ext>
                </a:extLst>
              </p:cNvPr>
              <p:cNvSpPr txBox="1"/>
              <p:nvPr/>
            </p:nvSpPr>
            <p:spPr>
              <a:xfrm>
                <a:off x="6328464" y="2021476"/>
                <a:ext cx="1307109" cy="253916"/>
              </a:xfrm>
              <a:prstGeom prst="rect">
                <a:avLst/>
              </a:prstGeom>
              <a:noFill/>
            </p:spPr>
            <p:txBody>
              <a:bodyPr wrap="none" rtlCol="0">
                <a:spAutoFit/>
              </a:bodyPr>
              <a:lstStyle/>
              <a:p>
                <a:r>
                  <a:rPr lang="ka-GE" sz="1050" dirty="0"/>
                  <a:t>სტომატოლოგიური სერვისი</a:t>
                </a:r>
                <a:endParaRPr lang="en-US" sz="1050" dirty="0"/>
              </a:p>
            </p:txBody>
          </p:sp>
        </p:grpSp>
        <p:sp>
          <p:nvSpPr>
            <p:cNvPr id="27" name="TextBox 26">
              <a:extLst>
                <a:ext uri="{FF2B5EF4-FFF2-40B4-BE49-F238E27FC236}">
                  <a16:creationId xmlns:a16="http://schemas.microsoft.com/office/drawing/2014/main" id="{F542430E-7D4B-9A4E-B77D-4CC661B8D46C}"/>
                </a:ext>
              </a:extLst>
            </p:cNvPr>
            <p:cNvSpPr txBox="1"/>
            <p:nvPr/>
          </p:nvSpPr>
          <p:spPr>
            <a:xfrm>
              <a:off x="6177519" y="2565522"/>
              <a:ext cx="2130711" cy="253916"/>
            </a:xfrm>
            <a:prstGeom prst="rect">
              <a:avLst/>
            </a:prstGeom>
            <a:noFill/>
          </p:spPr>
          <p:txBody>
            <a:bodyPr wrap="none" rtlCol="0">
              <a:spAutoFit/>
            </a:bodyPr>
            <a:lstStyle/>
            <a:p>
              <a:r>
                <a:rPr lang="ka-GE" sz="1050" dirty="0"/>
                <a:t>ჰოსპიტალური მომსახურება</a:t>
              </a:r>
              <a:endParaRPr lang="en-US" sz="1050" dirty="0"/>
            </a:p>
          </p:txBody>
        </p:sp>
        <p:pic>
          <p:nvPicPr>
            <p:cNvPr id="28" name="Picture 27">
              <a:extLst>
                <a:ext uri="{FF2B5EF4-FFF2-40B4-BE49-F238E27FC236}">
                  <a16:creationId xmlns:a16="http://schemas.microsoft.com/office/drawing/2014/main" id="{F468F1CE-85B4-5D47-B046-C1BFB957B14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06917" y="2597802"/>
              <a:ext cx="201317" cy="1189032"/>
            </a:xfrm>
            <a:prstGeom prst="rect">
              <a:avLst/>
            </a:prstGeom>
          </p:spPr>
        </p:pic>
      </p:grpSp>
      <p:sp>
        <p:nvSpPr>
          <p:cNvPr id="26" name="Content Placeholder 2">
            <a:extLst>
              <a:ext uri="{FF2B5EF4-FFF2-40B4-BE49-F238E27FC236}">
                <a16:creationId xmlns:a16="http://schemas.microsoft.com/office/drawing/2014/main" id="{2C81A56D-15D8-8E44-B2FB-33B5EF982BB8}"/>
              </a:ext>
            </a:extLst>
          </p:cNvPr>
          <p:cNvSpPr txBox="1">
            <a:spLocks/>
          </p:cNvSpPr>
          <p:nvPr/>
        </p:nvSpPr>
        <p:spPr>
          <a:xfrm>
            <a:off x="5239429" y="4562040"/>
            <a:ext cx="3703490" cy="638165"/>
          </a:xfrm>
          <a:prstGeom prst="rect">
            <a:avLst/>
          </a:prstGeom>
        </p:spPr>
        <p:txBody>
          <a:bodyPr vert="horz" lIns="91440" tIns="45720" rIns="91440" bIns="45720" rtlCol="0">
            <a:normAutofit fontScale="92500" lnSpcReduction="10000"/>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buClr>
                <a:srgbClr val="DC3557"/>
              </a:buClr>
              <a:buFont typeface="Arial"/>
              <a:buNone/>
            </a:pPr>
            <a:r>
              <a:rPr lang="en-US" sz="1300" dirty="0"/>
              <a:t>*</a:t>
            </a:r>
            <a:r>
              <a:rPr lang="ka-GE" sz="1100" b="1" dirty="0"/>
              <a:t>ჯანდაცვაზე კატასტროფულ დანახარჯად </a:t>
            </a:r>
            <a:r>
              <a:rPr lang="ka-GE" sz="1100" dirty="0"/>
              <a:t>ითვლება ხარჯი, რომელიც შინამეურნეობის არასამომხმარებლო ხარჯის 40%-ს და მეტს შეადგენს </a:t>
            </a:r>
            <a:endParaRPr lang="en-US" sz="1300" dirty="0"/>
          </a:p>
          <a:p>
            <a:pPr marL="0" indent="0">
              <a:lnSpc>
                <a:spcPct val="120000"/>
              </a:lnSpc>
              <a:buClr>
                <a:srgbClr val="DC3557"/>
              </a:buClr>
              <a:buFont typeface="Arial"/>
              <a:buNone/>
            </a:pPr>
            <a:endParaRPr lang="en-US" sz="1200" dirty="0"/>
          </a:p>
        </p:txBody>
      </p:sp>
    </p:spTree>
    <p:extLst>
      <p:ext uri="{BB962C8B-B14F-4D97-AF65-F5344CB8AC3E}">
        <p14:creationId xmlns:p14="http://schemas.microsoft.com/office/powerpoint/2010/main" val="536462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9DA29-3F9D-FB44-8219-815057CBE90C}"/>
              </a:ext>
            </a:extLst>
          </p:cNvPr>
          <p:cNvSpPr>
            <a:spLocks noGrp="1"/>
          </p:cNvSpPr>
          <p:nvPr>
            <p:ph type="title"/>
          </p:nvPr>
        </p:nvSpPr>
        <p:spPr/>
        <p:txBody>
          <a:bodyPr/>
          <a:lstStyle/>
          <a:p>
            <a:r>
              <a:rPr lang="ka-GE" dirty="0"/>
              <a:t>ჯანდაცვაზე ჯიბიდან გადახდებში წამყვანია მედიკამენტებზე დანახარჯი</a:t>
            </a:r>
            <a:endParaRPr lang="en-US" dirty="0"/>
          </a:p>
        </p:txBody>
      </p:sp>
      <p:sp>
        <p:nvSpPr>
          <p:cNvPr id="3" name="Content Placeholder 2">
            <a:extLst>
              <a:ext uri="{FF2B5EF4-FFF2-40B4-BE49-F238E27FC236}">
                <a16:creationId xmlns:a16="http://schemas.microsoft.com/office/drawing/2014/main" id="{4DB8C04B-3EE1-E547-909D-4C185E1771A3}"/>
              </a:ext>
            </a:extLst>
          </p:cNvPr>
          <p:cNvSpPr>
            <a:spLocks noGrp="1"/>
          </p:cNvSpPr>
          <p:nvPr>
            <p:ph idx="1"/>
          </p:nvPr>
        </p:nvSpPr>
        <p:spPr>
          <a:xfrm>
            <a:off x="4596641" y="1436515"/>
            <a:ext cx="4276719" cy="3802235"/>
          </a:xfrm>
        </p:spPr>
        <p:txBody>
          <a:bodyPr>
            <a:normAutofit/>
          </a:bodyPr>
          <a:lstStyle/>
          <a:p>
            <a:pPr>
              <a:lnSpc>
                <a:spcPct val="120000"/>
              </a:lnSpc>
            </a:pPr>
            <a:r>
              <a:rPr lang="ka-GE" sz="1200" dirty="0"/>
              <a:t>მოსახლეობის უმეტესობა სიღარიბეში ვარდება მედიკამენტებზე დანახარჯის გამო, რომელიც ქვეყანაში 6</a:t>
            </a:r>
            <a:r>
              <a:rPr lang="en-US" sz="1200" dirty="0"/>
              <a:t>87</a:t>
            </a:r>
            <a:r>
              <a:rPr lang="ka-GE" sz="1200" dirty="0"/>
              <a:t> მლნ ლარია.</a:t>
            </a:r>
            <a:endParaRPr lang="en-US" sz="1200" dirty="0"/>
          </a:p>
          <a:p>
            <a:pPr>
              <a:lnSpc>
                <a:spcPct val="120000"/>
              </a:lnSpc>
            </a:pPr>
            <a:r>
              <a:rPr lang="ka-GE" sz="1200" dirty="0">
                <a:solidFill>
                  <a:srgbClr val="DC3557"/>
                </a:solidFill>
              </a:rPr>
              <a:t>ამ დროს სახელმწიფოს მიერ ქრონიკული დაავადებების სამკურნალო მედიკამენტების სუბსიდირების სახ. პროგრამაზე გამოყოფილი 13.4 მლნ ლარი (რომელიც მედიკამენტებზე მოსახლეობის მიერ ჯიბიდან გადახდილი თანხების მხოლოდ  2%-ია) სრულად ვერ იხარჯება და ისმის კითხვა რატომ?</a:t>
            </a:r>
          </a:p>
          <a:p>
            <a:pPr>
              <a:lnSpc>
                <a:spcPct val="120000"/>
              </a:lnSpc>
            </a:pPr>
            <a:r>
              <a:rPr lang="ka-GE" sz="1200" dirty="0"/>
              <a:t>მედიკამენტების სუბსიდირების პროგრამის ეფექტიანობის მისაღწევად ალბათ საჭიროა იმ ბარიერების შესწავლა და აღმოფხვრა, რომლებიც პროგრამის მუშაობის არაეფექტურობას განსაზღვრავს.</a:t>
            </a:r>
          </a:p>
        </p:txBody>
      </p:sp>
      <p:sp>
        <p:nvSpPr>
          <p:cNvPr id="4" name="Slide Number Placeholder 3">
            <a:extLst>
              <a:ext uri="{FF2B5EF4-FFF2-40B4-BE49-F238E27FC236}">
                <a16:creationId xmlns:a16="http://schemas.microsoft.com/office/drawing/2014/main" id="{3112A4E8-C561-734E-91AE-01A61512D186}"/>
              </a:ext>
            </a:extLst>
          </p:cNvPr>
          <p:cNvSpPr>
            <a:spLocks noGrp="1"/>
          </p:cNvSpPr>
          <p:nvPr>
            <p:ph type="sldNum" sz="quarter" idx="12"/>
          </p:nvPr>
        </p:nvSpPr>
        <p:spPr/>
        <p:txBody>
          <a:bodyPr/>
          <a:lstStyle/>
          <a:p>
            <a:fld id="{FE3D6103-E181-48C9-9385-0D062BBD2007}" type="slidenum">
              <a:rPr lang="en-US" smtClean="0"/>
              <a:t>26</a:t>
            </a:fld>
            <a:endParaRPr lang="en-US"/>
          </a:p>
        </p:txBody>
      </p:sp>
      <p:graphicFrame>
        <p:nvGraphicFramePr>
          <p:cNvPr id="5" name="Chart 4">
            <a:extLst>
              <a:ext uri="{FF2B5EF4-FFF2-40B4-BE49-F238E27FC236}">
                <a16:creationId xmlns:a16="http://schemas.microsoft.com/office/drawing/2014/main" id="{9B193217-4D09-1543-9949-B5CEDD7B1212}"/>
              </a:ext>
            </a:extLst>
          </p:cNvPr>
          <p:cNvGraphicFramePr>
            <a:graphicFrameLocks/>
          </p:cNvGraphicFramePr>
          <p:nvPr>
            <p:extLst>
              <p:ext uri="{D42A27DB-BD31-4B8C-83A1-F6EECF244321}">
                <p14:modId xmlns:p14="http://schemas.microsoft.com/office/powerpoint/2010/main" val="3266564788"/>
              </p:ext>
            </p:extLst>
          </p:nvPr>
        </p:nvGraphicFramePr>
        <p:xfrm>
          <a:off x="193830" y="1052465"/>
          <a:ext cx="3878905" cy="386249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411AF0D0-3236-E544-9A81-9AF20BBBBB2D}"/>
              </a:ext>
            </a:extLst>
          </p:cNvPr>
          <p:cNvSpPr txBox="1"/>
          <p:nvPr/>
        </p:nvSpPr>
        <p:spPr>
          <a:xfrm>
            <a:off x="1845245" y="2166210"/>
            <a:ext cx="1080745" cy="307777"/>
          </a:xfrm>
          <a:prstGeom prst="rect">
            <a:avLst/>
          </a:prstGeom>
          <a:noFill/>
        </p:spPr>
        <p:txBody>
          <a:bodyPr wrap="none" rtlCol="0">
            <a:spAutoFit/>
          </a:bodyPr>
          <a:lstStyle/>
          <a:p>
            <a:r>
              <a:rPr lang="ka-GE" sz="1100" dirty="0"/>
              <a:t>- </a:t>
            </a:r>
            <a:r>
              <a:rPr lang="en-US" sz="1100" dirty="0"/>
              <a:t>3,056</a:t>
            </a:r>
            <a:r>
              <a:rPr lang="ka-GE" sz="1100" dirty="0"/>
              <a:t>,400</a:t>
            </a:r>
            <a:r>
              <a:rPr lang="ka-GE" sz="1400" dirty="0"/>
              <a:t> </a:t>
            </a:r>
            <a:r>
              <a:rPr lang="en-US" sz="1400" b="1" dirty="0">
                <a:solidFill>
                  <a:schemeClr val="tx1">
                    <a:lumMod val="75000"/>
                    <a:lumOff val="25000"/>
                  </a:schemeClr>
                </a:solidFill>
              </a:rPr>
              <a:t>₾</a:t>
            </a:r>
            <a:endParaRPr lang="en-US" sz="1100" dirty="0"/>
          </a:p>
        </p:txBody>
      </p:sp>
      <p:sp>
        <p:nvSpPr>
          <p:cNvPr id="8" name="Content Placeholder 12">
            <a:extLst>
              <a:ext uri="{FF2B5EF4-FFF2-40B4-BE49-F238E27FC236}">
                <a16:creationId xmlns:a16="http://schemas.microsoft.com/office/drawing/2014/main" id="{BDA17A20-2149-4F48-BA01-561D0925ECDF}"/>
              </a:ext>
            </a:extLst>
          </p:cNvPr>
          <p:cNvSpPr txBox="1">
            <a:spLocks/>
          </p:cNvSpPr>
          <p:nvPr/>
        </p:nvSpPr>
        <p:spPr>
          <a:xfrm>
            <a:off x="138718" y="4914964"/>
            <a:ext cx="3857208" cy="682559"/>
          </a:xfrm>
          <a:prstGeom prst="rect">
            <a:avLst/>
          </a:prstGeom>
        </p:spPr>
        <p:txBody>
          <a:bodyPr vert="horz" lIns="91440" tIns="45720" rIns="91440" bIns="45720" rtlCol="0">
            <a:normAutofit/>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spcBef>
                <a:spcPts val="0"/>
              </a:spcBef>
              <a:buNone/>
            </a:pPr>
            <a:r>
              <a:rPr lang="ka-GE" sz="1050" i="1" dirty="0"/>
              <a:t>წყარო: </a:t>
            </a:r>
            <a:r>
              <a:rPr lang="ka-GE" sz="1050" b="1" i="1" dirty="0"/>
              <a:t>საქართველოს ფინანსთა სამინისტრო</a:t>
            </a:r>
            <a:r>
              <a:rPr lang="ka-GE" sz="1050" i="1" dirty="0"/>
              <a:t>: </a:t>
            </a:r>
          </a:p>
          <a:p>
            <a:pPr marL="0" indent="0">
              <a:lnSpc>
                <a:spcPct val="120000"/>
              </a:lnSpc>
              <a:spcBef>
                <a:spcPts val="0"/>
              </a:spcBef>
              <a:buNone/>
            </a:pPr>
            <a:r>
              <a:rPr lang="ka-GE" sz="1050" i="1" dirty="0"/>
              <a:t>             2017-18 წლების სახელმწიფო ბიუჯეტის კანონი  </a:t>
            </a:r>
          </a:p>
          <a:p>
            <a:pPr marL="0" indent="0">
              <a:lnSpc>
                <a:spcPct val="120000"/>
              </a:lnSpc>
              <a:spcBef>
                <a:spcPts val="0"/>
              </a:spcBef>
              <a:buNone/>
            </a:pPr>
            <a:r>
              <a:rPr lang="ka-GE" sz="1050" i="1" dirty="0"/>
              <a:t>             ბიუჯეტის შესრულების ანგარიშები</a:t>
            </a:r>
          </a:p>
        </p:txBody>
      </p:sp>
    </p:spTree>
    <p:extLst>
      <p:ext uri="{BB962C8B-B14F-4D97-AF65-F5344CB8AC3E}">
        <p14:creationId xmlns:p14="http://schemas.microsoft.com/office/powerpoint/2010/main" val="2079612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8025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3F41E08-25BE-4AC1-A8A0-6B37BAB2C91B}"/>
              </a:ext>
            </a:extLst>
          </p:cNvPr>
          <p:cNvSpPr>
            <a:spLocks noGrp="1"/>
          </p:cNvSpPr>
          <p:nvPr>
            <p:ph type="sldNum" sz="quarter" idx="12"/>
          </p:nvPr>
        </p:nvSpPr>
        <p:spPr>
          <a:xfrm>
            <a:off x="8515350" y="5260414"/>
            <a:ext cx="1028700" cy="304271"/>
          </a:xfrm>
        </p:spPr>
        <p:txBody>
          <a:bodyPr/>
          <a:lstStyle/>
          <a:p>
            <a:fld id="{FE3D6103-E181-48C9-9385-0D062BBD2007}" type="slidenum">
              <a:rPr lang="en-US" smtClean="0"/>
              <a:t>3</a:t>
            </a:fld>
            <a:endParaRPr lang="en-US" dirty="0"/>
          </a:p>
        </p:txBody>
      </p:sp>
      <p:sp>
        <p:nvSpPr>
          <p:cNvPr id="7" name="Content Placeholder 6">
            <a:extLst>
              <a:ext uri="{FF2B5EF4-FFF2-40B4-BE49-F238E27FC236}">
                <a16:creationId xmlns:a16="http://schemas.microsoft.com/office/drawing/2014/main" id="{34222960-0D96-EA45-AE6F-3D157CC15776}"/>
              </a:ext>
            </a:extLst>
          </p:cNvPr>
          <p:cNvSpPr>
            <a:spLocks noGrp="1"/>
          </p:cNvSpPr>
          <p:nvPr>
            <p:ph idx="1"/>
          </p:nvPr>
        </p:nvSpPr>
        <p:spPr>
          <a:xfrm>
            <a:off x="330199" y="1175970"/>
            <a:ext cx="8699501" cy="2564845"/>
          </a:xfrm>
          <a:ln>
            <a:solidFill>
              <a:srgbClr val="22698F"/>
            </a:solidFill>
          </a:ln>
        </p:spPr>
        <p:txBody>
          <a:bodyPr>
            <a:noAutofit/>
          </a:bodyPr>
          <a:lstStyle/>
          <a:p>
            <a:pPr>
              <a:lnSpc>
                <a:spcPct val="140000"/>
              </a:lnSpc>
              <a:spcBef>
                <a:spcPts val="300"/>
              </a:spcBef>
              <a:spcAft>
                <a:spcPts val="600"/>
              </a:spcAft>
              <a:buFont typeface="Wingdings" pitchFamily="2" charset="2"/>
              <a:buChar char="v"/>
            </a:pPr>
            <a:r>
              <a:rPr lang="ka-GE" sz="1200" dirty="0"/>
              <a:t>პირველადი ჯანდაცვის სისტემის განვითარება სახელმწიფო პრიორიტეტად არის გაცხადებული 2014 წელს მიღებული მთავრობის დადგენილების მიხედვით </a:t>
            </a:r>
            <a:r>
              <a:rPr lang="ka-GE" sz="1200" b="1" dirty="0"/>
              <a:t>2014-2020 წლების საქართველოს ჯანმრთელობის დაცვის სისტემის სახელმწიფო კონცეფციის „საყოველთაო ჯანდაცვა და ხარისხის მართვა პაციენტთა უფლებების დასაცავად“, </a:t>
            </a:r>
            <a:r>
              <a:rPr lang="ka-GE" sz="1200" dirty="0"/>
              <a:t>სადაც მითითებულია, რომ</a:t>
            </a:r>
          </a:p>
          <a:p>
            <a:pPr marL="492125" lvl="1" indent="0">
              <a:lnSpc>
                <a:spcPct val="140000"/>
              </a:lnSpc>
              <a:spcBef>
                <a:spcPts val="300"/>
              </a:spcBef>
              <a:spcAft>
                <a:spcPts val="600"/>
              </a:spcAft>
              <a:buNone/>
            </a:pPr>
            <a:r>
              <a:rPr lang="ka-GE" sz="1200" dirty="0">
                <a:solidFill>
                  <a:srgbClr val="22698F"/>
                </a:solidFill>
              </a:rPr>
              <a:t>„პირველადი ჯანდაცვისა და სხვადასხვა პრევენციული მომსახურების მიმართულებით განხორციელდება მეტი ფინანსური რესურსების ინვესტირება, რათა გაძლიერდეს ავადობისა და სიკვდილობის კუთხით ყველაზე მძიმე ტვირთის მქონე დაავადებების პირველადი, მეორეული და მესამეული პრევენცია და შესაბამისად, ქრონიკული დაავადებების მქონე მოსახლეობის დაცვა ჯანდაცვის კატასტროფული დანახარჯებისაგან.“</a:t>
            </a:r>
          </a:p>
        </p:txBody>
      </p:sp>
      <p:sp>
        <p:nvSpPr>
          <p:cNvPr id="6" name="Title 1">
            <a:extLst>
              <a:ext uri="{FF2B5EF4-FFF2-40B4-BE49-F238E27FC236}">
                <a16:creationId xmlns:a16="http://schemas.microsoft.com/office/drawing/2014/main" id="{266BF554-B6EB-7F41-8F24-6DCD4FC6BA01}"/>
              </a:ext>
            </a:extLst>
          </p:cNvPr>
          <p:cNvSpPr>
            <a:spLocks noGrp="1"/>
          </p:cNvSpPr>
          <p:nvPr>
            <p:ph type="title"/>
          </p:nvPr>
        </p:nvSpPr>
        <p:spPr>
          <a:xfrm>
            <a:off x="501070" y="544296"/>
            <a:ext cx="8305800" cy="340144"/>
          </a:xfrm>
        </p:spPr>
        <p:txBody>
          <a:bodyPr/>
          <a:lstStyle/>
          <a:p>
            <a:r>
              <a:rPr lang="ka-GE" sz="1400" b="0" dirty="0"/>
              <a:t>საკითხის აქტუალობა</a:t>
            </a:r>
            <a:endParaRPr lang="en-US" b="0" dirty="0"/>
          </a:p>
        </p:txBody>
      </p:sp>
      <p:sp>
        <p:nvSpPr>
          <p:cNvPr id="5" name="Content Placeholder 6">
            <a:extLst>
              <a:ext uri="{FF2B5EF4-FFF2-40B4-BE49-F238E27FC236}">
                <a16:creationId xmlns:a16="http://schemas.microsoft.com/office/drawing/2014/main" id="{6ADFB0E5-89D3-C348-84F6-7FFC113E40F6}"/>
              </a:ext>
            </a:extLst>
          </p:cNvPr>
          <p:cNvSpPr txBox="1">
            <a:spLocks/>
          </p:cNvSpPr>
          <p:nvPr/>
        </p:nvSpPr>
        <p:spPr>
          <a:xfrm>
            <a:off x="332919" y="3969761"/>
            <a:ext cx="8696781" cy="1460874"/>
          </a:xfrm>
          <a:prstGeom prst="rect">
            <a:avLst/>
          </a:prstGeom>
          <a:solidFill>
            <a:schemeClr val="bg1">
              <a:lumMod val="95000"/>
            </a:schemeClr>
          </a:solidFill>
        </p:spPr>
        <p:txBody>
          <a:bodyPr vert="horz" lIns="91440" tIns="45720" rIns="91440" bIns="45720" rtlCol="0">
            <a:normAutofit/>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34938" lvl="2" indent="0">
              <a:lnSpc>
                <a:spcPct val="120000"/>
              </a:lnSpc>
              <a:spcAft>
                <a:spcPts val="600"/>
              </a:spcAft>
              <a:buNone/>
            </a:pPr>
            <a:r>
              <a:rPr lang="ka-GE" sz="1200" dirty="0"/>
              <a:t>ჯანდაცვაზე სახელმწიფო დანახარჯები მზარდია: 2012 წლიდან 2018 წლამდე ჯანდაცვაზე სახელმწიფო დანახარჯი დაახლოებით </a:t>
            </a:r>
            <a:r>
              <a:rPr lang="en-US" sz="1200" dirty="0"/>
              <a:t>3</a:t>
            </a:r>
            <a:r>
              <a:rPr lang="ka-GE" sz="1200" dirty="0"/>
              <a:t>-ჯერ გაიზარდა (სახელმწიფო ბიუჯეტის შესრულების ანგარიშები 2012-2018)</a:t>
            </a:r>
          </a:p>
          <a:p>
            <a:pPr marL="134938" lvl="2" indent="0">
              <a:lnSpc>
                <a:spcPct val="120000"/>
              </a:lnSpc>
              <a:spcAft>
                <a:spcPts val="600"/>
              </a:spcAft>
              <a:buNone/>
            </a:pPr>
            <a:r>
              <a:rPr lang="ka-GE" sz="1200" dirty="0">
                <a:solidFill>
                  <a:srgbClr val="DC3557"/>
                </a:solidFill>
              </a:rPr>
              <a:t>თუმცა როგორია სახელმწიფო დანახარჯების ზრდის ტემპი ამბულატორიულ მომსახურებაზე, როგორია მოსახლეობის ფინანსური დაცულობა, როგორია პჯდ სერვისების გამოყენების დინამიკა - ამ და დარგში არსებულ სხვა მნიშვნელოვან კითხვებზე სურათს ჯანდაცვის ბარომეტრის მე-12 ტალღა აჯამებს </a:t>
            </a:r>
            <a:endParaRPr lang="ka-GE" sz="1200" i="1" dirty="0">
              <a:solidFill>
                <a:srgbClr val="DC3557"/>
              </a:solidFill>
            </a:endParaRPr>
          </a:p>
          <a:p>
            <a:pPr marL="134938" lvl="2" indent="0">
              <a:lnSpc>
                <a:spcPct val="150000"/>
              </a:lnSpc>
              <a:spcAft>
                <a:spcPts val="600"/>
              </a:spcAft>
              <a:buFont typeface="Arial"/>
              <a:buNone/>
            </a:pPr>
            <a:endParaRPr lang="ka-GE" sz="1050" dirty="0"/>
          </a:p>
        </p:txBody>
      </p:sp>
    </p:spTree>
    <p:extLst>
      <p:ext uri="{BB962C8B-B14F-4D97-AF65-F5344CB8AC3E}">
        <p14:creationId xmlns:p14="http://schemas.microsoft.com/office/powerpoint/2010/main" val="358478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73CCE-2E4C-45CA-9FD9-CF32B8469913}"/>
              </a:ext>
            </a:extLst>
          </p:cNvPr>
          <p:cNvSpPr>
            <a:spLocks noGrp="1"/>
          </p:cNvSpPr>
          <p:nvPr>
            <p:ph type="title"/>
          </p:nvPr>
        </p:nvSpPr>
        <p:spPr/>
        <p:txBody>
          <a:bodyPr/>
          <a:lstStyle/>
          <a:p>
            <a:r>
              <a:rPr lang="ka-GE" dirty="0"/>
              <a:t>კვლევის ძირითადი მიგნებები</a:t>
            </a:r>
            <a:endParaRPr lang="en-US" dirty="0"/>
          </a:p>
        </p:txBody>
      </p:sp>
      <p:sp>
        <p:nvSpPr>
          <p:cNvPr id="3" name="Slide Number Placeholder 2">
            <a:extLst>
              <a:ext uri="{FF2B5EF4-FFF2-40B4-BE49-F238E27FC236}">
                <a16:creationId xmlns:a16="http://schemas.microsoft.com/office/drawing/2014/main" id="{03F0928A-CBBA-4516-B65E-4F78B68C0D25}"/>
              </a:ext>
            </a:extLst>
          </p:cNvPr>
          <p:cNvSpPr>
            <a:spLocks noGrp="1"/>
          </p:cNvSpPr>
          <p:nvPr>
            <p:ph type="sldNum" sz="quarter" idx="10"/>
          </p:nvPr>
        </p:nvSpPr>
        <p:spPr/>
        <p:txBody>
          <a:bodyPr/>
          <a:lstStyle/>
          <a:p>
            <a:fld id="{FE3D6103-E181-48C9-9385-0D062BBD2007}" type="slidenum">
              <a:rPr lang="en-US" smtClean="0"/>
              <a:t>4</a:t>
            </a:fld>
            <a:endParaRPr lang="en-US"/>
          </a:p>
        </p:txBody>
      </p:sp>
    </p:spTree>
    <p:extLst>
      <p:ext uri="{BB962C8B-B14F-4D97-AF65-F5344CB8AC3E}">
        <p14:creationId xmlns:p14="http://schemas.microsoft.com/office/powerpoint/2010/main" val="913506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DE6C9-D989-5F48-8BDC-2D25A0F93511}"/>
              </a:ext>
            </a:extLst>
          </p:cNvPr>
          <p:cNvSpPr>
            <a:spLocks noGrp="1"/>
          </p:cNvSpPr>
          <p:nvPr>
            <p:ph type="title"/>
          </p:nvPr>
        </p:nvSpPr>
        <p:spPr/>
        <p:txBody>
          <a:bodyPr/>
          <a:lstStyle/>
          <a:p>
            <a:r>
              <a:rPr lang="ka-GE" sz="1400" dirty="0"/>
              <a:t>რამდენად პრიორიტეტულია პირველადი ჯანდაცვა სახელწიფოსთვის?</a:t>
            </a:r>
            <a:endParaRPr lang="en-US" sz="1400" dirty="0"/>
          </a:p>
        </p:txBody>
      </p:sp>
      <p:sp>
        <p:nvSpPr>
          <p:cNvPr id="3" name="Content Placeholder 2">
            <a:extLst>
              <a:ext uri="{FF2B5EF4-FFF2-40B4-BE49-F238E27FC236}">
                <a16:creationId xmlns:a16="http://schemas.microsoft.com/office/drawing/2014/main" id="{ADE6AD9C-2667-3F48-88A4-6F84F1FF7101}"/>
              </a:ext>
            </a:extLst>
          </p:cNvPr>
          <p:cNvSpPr>
            <a:spLocks noGrp="1"/>
          </p:cNvSpPr>
          <p:nvPr>
            <p:ph idx="1"/>
          </p:nvPr>
        </p:nvSpPr>
        <p:spPr>
          <a:xfrm>
            <a:off x="330200" y="1321299"/>
            <a:ext cx="8619970" cy="3917451"/>
          </a:xfrm>
        </p:spPr>
        <p:txBody>
          <a:bodyPr>
            <a:normAutofit/>
          </a:bodyPr>
          <a:lstStyle/>
          <a:p>
            <a:pPr>
              <a:lnSpc>
                <a:spcPct val="150000"/>
              </a:lnSpc>
              <a:buFont typeface="Wingdings" pitchFamily="2" charset="2"/>
              <a:buChar char="q"/>
            </a:pPr>
            <a:r>
              <a:rPr lang="ka-GE" sz="1400" dirty="0">
                <a:solidFill>
                  <a:srgbClr val="DC3557"/>
                </a:solidFill>
              </a:rPr>
              <a:t>მთავრობის მიერ 2014 წელს გაცხადებული პრიორიტეტის მიუხედავად, ჯანდაცვის სახელმწიფო დანახარჯების უმეტესი წილი კვლავ ჰოსპიტალურ მომსახურებაზე იხარჯება. </a:t>
            </a:r>
          </a:p>
          <a:p>
            <a:pPr>
              <a:lnSpc>
                <a:spcPct val="150000"/>
              </a:lnSpc>
              <a:buFont typeface="Wingdings" pitchFamily="2" charset="2"/>
              <a:buChar char="q"/>
            </a:pPr>
            <a:endParaRPr lang="ka-GE" sz="800" dirty="0">
              <a:solidFill>
                <a:srgbClr val="DC3557"/>
              </a:solidFill>
            </a:endParaRPr>
          </a:p>
          <a:p>
            <a:pPr>
              <a:lnSpc>
                <a:spcPct val="150000"/>
              </a:lnSpc>
              <a:buFont typeface="Wingdings" pitchFamily="2" charset="2"/>
              <a:buChar char="q"/>
            </a:pPr>
            <a:r>
              <a:rPr lang="ka-GE" sz="1400" dirty="0">
                <a:solidFill>
                  <a:srgbClr val="DC3557"/>
                </a:solidFill>
              </a:rPr>
              <a:t>2012-2018 წლის ჯანდაცვაზე დანახარჯების ანალიზის მიხედვით</a:t>
            </a:r>
            <a:endParaRPr lang="ka-GE" sz="1400" dirty="0"/>
          </a:p>
          <a:p>
            <a:pPr marL="766763" indent="-277813">
              <a:lnSpc>
                <a:spcPct val="150000"/>
              </a:lnSpc>
              <a:buFont typeface="Wingdings" pitchFamily="2" charset="2"/>
              <a:buChar char="Ø"/>
            </a:pPr>
            <a:r>
              <a:rPr lang="ka-GE" sz="1400" dirty="0"/>
              <a:t>ამბულატორიულ მომსახურებაზე სახელმწიფო დანახარჯი გაორმაგდა, თუმცა ჯანდაცვაზე სახელმწიფო დანახარჯებში ამბულატორიულ მომსახურებაზე დანახარჯის წილი 2016 წლის შემდეგ ფაქტობრივად არ იცვლება და მთელი ჯანდაცვის სახელმწიფო ხარჯის მხოლოდ მეოთხედს შეადგენს,</a:t>
            </a:r>
          </a:p>
          <a:p>
            <a:pPr marL="766763" indent="-277813">
              <a:lnSpc>
                <a:spcPct val="150000"/>
              </a:lnSpc>
              <a:buFont typeface="Wingdings" pitchFamily="2" charset="2"/>
              <a:buChar char="Ø"/>
            </a:pPr>
            <a:r>
              <a:rPr lang="ka-GE" sz="1400" dirty="0"/>
              <a:t>ხოლო ჰოსპიტალურ მომსახურებაზე დანახარჯები მზარდია და 2015 წლიდან მთელი ჯანდაცვის სახელმწიფო ხარჯის დაახლოებით 2/3-ს შეადგენს.</a:t>
            </a:r>
          </a:p>
          <a:p>
            <a:pPr marL="488950" indent="0">
              <a:lnSpc>
                <a:spcPct val="150000"/>
              </a:lnSpc>
              <a:buNone/>
            </a:pPr>
            <a:endParaRPr lang="ka-GE" sz="1400" dirty="0"/>
          </a:p>
        </p:txBody>
      </p:sp>
      <p:sp>
        <p:nvSpPr>
          <p:cNvPr id="4" name="Slide Number Placeholder 3">
            <a:extLst>
              <a:ext uri="{FF2B5EF4-FFF2-40B4-BE49-F238E27FC236}">
                <a16:creationId xmlns:a16="http://schemas.microsoft.com/office/drawing/2014/main" id="{3FA03804-8D4E-7C45-BD3D-D13FAC201CAE}"/>
              </a:ext>
            </a:extLst>
          </p:cNvPr>
          <p:cNvSpPr>
            <a:spLocks noGrp="1"/>
          </p:cNvSpPr>
          <p:nvPr>
            <p:ph type="sldNum" sz="quarter" idx="12"/>
          </p:nvPr>
        </p:nvSpPr>
        <p:spPr/>
        <p:txBody>
          <a:bodyPr/>
          <a:lstStyle/>
          <a:p>
            <a:fld id="{FE3D6103-E181-48C9-9385-0D062BBD2007}" type="slidenum">
              <a:rPr lang="en-US" smtClean="0"/>
              <a:t>5</a:t>
            </a:fld>
            <a:endParaRPr lang="en-US"/>
          </a:p>
        </p:txBody>
      </p:sp>
    </p:spTree>
    <p:extLst>
      <p:ext uri="{BB962C8B-B14F-4D97-AF65-F5344CB8AC3E}">
        <p14:creationId xmlns:p14="http://schemas.microsoft.com/office/powerpoint/2010/main" val="1598683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91F6D-541C-8344-94D1-48069DBF1862}"/>
              </a:ext>
            </a:extLst>
          </p:cNvPr>
          <p:cNvSpPr>
            <a:spLocks noGrp="1"/>
          </p:cNvSpPr>
          <p:nvPr>
            <p:ph type="title"/>
          </p:nvPr>
        </p:nvSpPr>
        <p:spPr>
          <a:xfrm>
            <a:off x="330200" y="514795"/>
            <a:ext cx="8305800" cy="405763"/>
          </a:xfrm>
        </p:spPr>
        <p:txBody>
          <a:bodyPr/>
          <a:lstStyle/>
          <a:p>
            <a:pPr>
              <a:lnSpc>
                <a:spcPct val="120000"/>
              </a:lnSpc>
            </a:pPr>
            <a:r>
              <a:rPr lang="ka-GE" sz="1050" dirty="0"/>
              <a:t>რამდენად თანაბრად იზრდება სახელმწიფო დანახარჯების წილი ამბულატორიული და ჰოსპიტალური მომსახურების დანახარჯებში და როგორ აისახება ეს მოსახლეობის ფინანსურ დაცულობაზე?</a:t>
            </a:r>
            <a:endParaRPr lang="en-US" sz="1050" dirty="0"/>
          </a:p>
        </p:txBody>
      </p:sp>
      <p:sp>
        <p:nvSpPr>
          <p:cNvPr id="3" name="Content Placeholder 2">
            <a:extLst>
              <a:ext uri="{FF2B5EF4-FFF2-40B4-BE49-F238E27FC236}">
                <a16:creationId xmlns:a16="http://schemas.microsoft.com/office/drawing/2014/main" id="{7966A939-A045-AD48-97F6-A00654296619}"/>
              </a:ext>
            </a:extLst>
          </p:cNvPr>
          <p:cNvSpPr>
            <a:spLocks noGrp="1"/>
          </p:cNvSpPr>
          <p:nvPr>
            <p:ph idx="1"/>
          </p:nvPr>
        </p:nvSpPr>
        <p:spPr>
          <a:xfrm>
            <a:off x="330200" y="1090870"/>
            <a:ext cx="8619970" cy="4070930"/>
          </a:xfrm>
        </p:spPr>
        <p:txBody>
          <a:bodyPr>
            <a:normAutofit fontScale="92500" lnSpcReduction="20000"/>
          </a:bodyPr>
          <a:lstStyle/>
          <a:p>
            <a:pPr>
              <a:lnSpc>
                <a:spcPct val="150000"/>
              </a:lnSpc>
              <a:buFont typeface="Wingdings" pitchFamily="2" charset="2"/>
              <a:buChar char="q"/>
            </a:pPr>
            <a:r>
              <a:rPr lang="ka-GE" sz="1400" dirty="0"/>
              <a:t>საყოველთაო ჯანდაცვის პროგრამის ამოქმედების შემდგომ ამბულატორიული და სტაციონარული მომსახურების დანახარჯებში სახელმწიფო სექტორის წილი იზრდება. თუმცა, ზრდის ტენდენცია არათანაბარია ამბულატორიული და ჰოსპიტალური მომსახურების შემთხვევაში. </a:t>
            </a:r>
          </a:p>
          <a:p>
            <a:pPr>
              <a:lnSpc>
                <a:spcPct val="150000"/>
              </a:lnSpc>
              <a:buFont typeface="Wingdings" pitchFamily="2" charset="2"/>
              <a:buChar char="q"/>
            </a:pPr>
            <a:r>
              <a:rPr lang="ka-GE" sz="1400" dirty="0"/>
              <a:t>2013 წლიდან 2017 წლამდე:</a:t>
            </a:r>
          </a:p>
          <a:p>
            <a:pPr marL="581025" indent="-285750">
              <a:lnSpc>
                <a:spcPct val="150000"/>
              </a:lnSpc>
              <a:buFont typeface="Wingdings" pitchFamily="2" charset="2"/>
              <a:buChar char="Ø"/>
            </a:pPr>
            <a:r>
              <a:rPr lang="ka-GE" sz="1400" dirty="0"/>
              <a:t>ამბულტორიულ და სტაციონარულ მომსახურებაზე მთლიან დანახარჯებში სახელმწიფო სექტორის წილი გაიზარდა 3.5-ჯერ და 2017 წლისთვის </a:t>
            </a:r>
          </a:p>
          <a:p>
            <a:pPr marL="581025" indent="-285750">
              <a:lnSpc>
                <a:spcPct val="150000"/>
              </a:lnSpc>
              <a:buFont typeface="Wingdings" pitchFamily="2" charset="2"/>
              <a:buChar char="Ø"/>
            </a:pPr>
            <a:r>
              <a:rPr lang="ka-GE" sz="1400" dirty="0"/>
              <a:t>ამბულატორიულ მომსახურებაზე, პრევენციასა და საზ.ჯანდაცვაზე ერთად მთლიან დანახარჯებში სახელმწიფო სექტორის წილმა შეადგინა 43.3%,</a:t>
            </a:r>
          </a:p>
          <a:p>
            <a:pPr marL="581025" indent="-285750">
              <a:lnSpc>
                <a:spcPct val="150000"/>
              </a:lnSpc>
              <a:buFont typeface="Wingdings" pitchFamily="2" charset="2"/>
              <a:buChar char="Ø"/>
            </a:pPr>
            <a:r>
              <a:rPr lang="ka-GE" sz="1400" dirty="0"/>
              <a:t>სტაციონარულ მომსახურებაზე მთლიან დანახარჯებში კი 71%</a:t>
            </a:r>
          </a:p>
          <a:p>
            <a:pPr marL="295275" indent="0">
              <a:lnSpc>
                <a:spcPct val="150000"/>
              </a:lnSpc>
              <a:buNone/>
            </a:pPr>
            <a:endParaRPr lang="ka-GE" sz="1400" dirty="0"/>
          </a:p>
          <a:p>
            <a:pPr>
              <a:lnSpc>
                <a:spcPct val="150000"/>
              </a:lnSpc>
              <a:buFont typeface="Wingdings" pitchFamily="2" charset="2"/>
              <a:buChar char="q"/>
            </a:pPr>
            <a:r>
              <a:rPr lang="ka-GE" sz="1400" dirty="0">
                <a:solidFill>
                  <a:srgbClr val="DC3557"/>
                </a:solidFill>
              </a:rPr>
              <a:t>ჯანდაცვაზე სახელმწიფო ხარჯის ზრდის მიუხედავად ამბულატორიულ სამედიცინო მომსახურებაზე დანახარჯებში მოსახლეობის მიერ ჯიბიდან გადახდილი თანხები კვლავ    ჭარბობს (48.4%), რომელიც მათ </a:t>
            </a:r>
            <a:r>
              <a:rPr lang="ka-GE" sz="1400" b="1" dirty="0">
                <a:solidFill>
                  <a:srgbClr val="DC3557"/>
                </a:solidFill>
              </a:rPr>
              <a:t>მძიმე ფინანსურ ტვირთად აწვება</a:t>
            </a:r>
            <a:r>
              <a:rPr lang="ka-GE" sz="1400" dirty="0">
                <a:solidFill>
                  <a:srgbClr val="DC3557"/>
                </a:solidFill>
              </a:rPr>
              <a:t>.</a:t>
            </a:r>
          </a:p>
          <a:p>
            <a:pPr marL="295275" indent="-295275">
              <a:lnSpc>
                <a:spcPct val="150000"/>
              </a:lnSpc>
              <a:buFont typeface="Wingdings" pitchFamily="2" charset="2"/>
              <a:buChar char="Ø"/>
            </a:pPr>
            <a:endParaRPr lang="en-US" sz="1200" dirty="0"/>
          </a:p>
        </p:txBody>
      </p:sp>
      <p:sp>
        <p:nvSpPr>
          <p:cNvPr id="4" name="Slide Number Placeholder 3">
            <a:extLst>
              <a:ext uri="{FF2B5EF4-FFF2-40B4-BE49-F238E27FC236}">
                <a16:creationId xmlns:a16="http://schemas.microsoft.com/office/drawing/2014/main" id="{FA601283-1ECB-9944-A5D5-4E948A565E47}"/>
              </a:ext>
            </a:extLst>
          </p:cNvPr>
          <p:cNvSpPr>
            <a:spLocks noGrp="1"/>
          </p:cNvSpPr>
          <p:nvPr>
            <p:ph type="sldNum" sz="quarter" idx="12"/>
          </p:nvPr>
        </p:nvSpPr>
        <p:spPr/>
        <p:txBody>
          <a:bodyPr/>
          <a:lstStyle/>
          <a:p>
            <a:fld id="{FE3D6103-E181-48C9-9385-0D062BBD2007}" type="slidenum">
              <a:rPr lang="en-US" smtClean="0"/>
              <a:t>6</a:t>
            </a:fld>
            <a:endParaRPr lang="en-US"/>
          </a:p>
        </p:txBody>
      </p:sp>
    </p:spTree>
    <p:extLst>
      <p:ext uri="{BB962C8B-B14F-4D97-AF65-F5344CB8AC3E}">
        <p14:creationId xmlns:p14="http://schemas.microsoft.com/office/powerpoint/2010/main" val="174323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AA593-B2BA-6342-A9A4-4042CC89160C}"/>
              </a:ext>
            </a:extLst>
          </p:cNvPr>
          <p:cNvSpPr>
            <a:spLocks noGrp="1"/>
          </p:cNvSpPr>
          <p:nvPr>
            <p:ph type="title"/>
          </p:nvPr>
        </p:nvSpPr>
        <p:spPr>
          <a:xfrm>
            <a:off x="330200" y="514795"/>
            <a:ext cx="8305800" cy="405763"/>
          </a:xfrm>
        </p:spPr>
        <p:txBody>
          <a:bodyPr/>
          <a:lstStyle/>
          <a:p>
            <a:r>
              <a:rPr lang="ka-GE" sz="1200" dirty="0"/>
              <a:t>ჯანდაცვაზე სახელმწიფო დანახარჯების ზრდის დინამიკა როგორ აისახება სამედიცინო მომსახურების უტილიზაციის მაჩვენებლებზე?</a:t>
            </a:r>
            <a:endParaRPr lang="en-US" sz="1200" dirty="0"/>
          </a:p>
        </p:txBody>
      </p:sp>
      <p:sp>
        <p:nvSpPr>
          <p:cNvPr id="3" name="Content Placeholder 2">
            <a:extLst>
              <a:ext uri="{FF2B5EF4-FFF2-40B4-BE49-F238E27FC236}">
                <a16:creationId xmlns:a16="http://schemas.microsoft.com/office/drawing/2014/main" id="{1DA9549F-07D5-7846-9C5C-7DCB9B4A474B}"/>
              </a:ext>
            </a:extLst>
          </p:cNvPr>
          <p:cNvSpPr>
            <a:spLocks noGrp="1"/>
          </p:cNvSpPr>
          <p:nvPr>
            <p:ph idx="1"/>
          </p:nvPr>
        </p:nvSpPr>
        <p:spPr>
          <a:xfrm>
            <a:off x="330200" y="1244490"/>
            <a:ext cx="8427945" cy="4224549"/>
          </a:xfrm>
        </p:spPr>
        <p:txBody>
          <a:bodyPr>
            <a:normAutofit/>
          </a:bodyPr>
          <a:lstStyle/>
          <a:p>
            <a:pPr>
              <a:lnSpc>
                <a:spcPct val="150000"/>
              </a:lnSpc>
              <a:buFont typeface="Wingdings" pitchFamily="2" charset="2"/>
              <a:buChar char="v"/>
            </a:pPr>
            <a:r>
              <a:rPr lang="ka-GE" sz="1400" dirty="0"/>
              <a:t>სამედიცინო სერვისების მოხმარება 2012 წლის შემდგომ ზრდის დინამიკით ხასიათდება. თუმცა ამბულატორიულ და სტაციონარულ მომსახურებაში სახელმწიფო დანახარჯების წილის არათანაბარი ზრდის შესაბამისად 2012 წლიდან 2017 წლამდე:</a:t>
            </a:r>
          </a:p>
          <a:p>
            <a:pPr marL="623888" indent="-285750">
              <a:lnSpc>
                <a:spcPct val="150000"/>
              </a:lnSpc>
              <a:buFont typeface="Wingdings" pitchFamily="2" charset="2"/>
              <a:buChar char="v"/>
            </a:pPr>
            <a:r>
              <a:rPr lang="ka-GE" sz="1400" dirty="0"/>
              <a:t>ამბულატორიული მიმართვიანობის მაჩვენებელი ერთ სულ მოსახლეზე გაიზარდა 30%-ით და არ აჭარბებს 3 ვიზიტს წელიწადში (აღნიშნული მაჩვენებელი 2.5-ჯერ ნაკლებია საშუალო ევროპული ქვეყნის მაჩვენებელზე)</a:t>
            </a:r>
          </a:p>
          <a:p>
            <a:pPr marL="623888" indent="-285750">
              <a:lnSpc>
                <a:spcPct val="150000"/>
              </a:lnSpc>
              <a:buFont typeface="Wingdings" pitchFamily="2" charset="2"/>
              <a:buChar char="v"/>
            </a:pPr>
            <a:r>
              <a:rPr lang="ka-GE" sz="1400" dirty="0"/>
              <a:t>მაშინ როდესაც ამავე პერიოდში</a:t>
            </a:r>
            <a:r>
              <a:rPr lang="en-US" sz="1400" dirty="0"/>
              <a:t> </a:t>
            </a:r>
            <a:r>
              <a:rPr lang="ka-GE" sz="1400" dirty="0"/>
              <a:t>ძვირადღირებული ჰოსპიტალური სერვისების უტილიზაციამ  მეტად მოიმატა და განსაკუთრებით გადაუდებელი ოპერაციების შემთხვევაში - დაფიქსირდა სერვისების მოხმარების დაახლოებით 300%-იანი მატება. </a:t>
            </a:r>
          </a:p>
          <a:p>
            <a:pPr marL="39687" lvl="1" indent="0">
              <a:buNone/>
            </a:pPr>
            <a:endParaRPr lang="en-US" sz="1400" dirty="0"/>
          </a:p>
        </p:txBody>
      </p:sp>
      <p:sp>
        <p:nvSpPr>
          <p:cNvPr id="4" name="Slide Number Placeholder 3">
            <a:extLst>
              <a:ext uri="{FF2B5EF4-FFF2-40B4-BE49-F238E27FC236}">
                <a16:creationId xmlns:a16="http://schemas.microsoft.com/office/drawing/2014/main" id="{F067F05D-9017-A94A-82B0-2783ED193DDA}"/>
              </a:ext>
            </a:extLst>
          </p:cNvPr>
          <p:cNvSpPr>
            <a:spLocks noGrp="1"/>
          </p:cNvSpPr>
          <p:nvPr>
            <p:ph type="sldNum" sz="quarter" idx="12"/>
          </p:nvPr>
        </p:nvSpPr>
        <p:spPr/>
        <p:txBody>
          <a:bodyPr/>
          <a:lstStyle/>
          <a:p>
            <a:fld id="{FE3D6103-E181-48C9-9385-0D062BBD2007}" type="slidenum">
              <a:rPr lang="en-US" smtClean="0"/>
              <a:t>7</a:t>
            </a:fld>
            <a:endParaRPr lang="en-US" dirty="0"/>
          </a:p>
        </p:txBody>
      </p:sp>
    </p:spTree>
    <p:extLst>
      <p:ext uri="{BB962C8B-B14F-4D97-AF65-F5344CB8AC3E}">
        <p14:creationId xmlns:p14="http://schemas.microsoft.com/office/powerpoint/2010/main" val="3285637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0625E1D-EC20-4F41-BF59-B7FB1230A621}"/>
              </a:ext>
            </a:extLst>
          </p:cNvPr>
          <p:cNvSpPr/>
          <p:nvPr/>
        </p:nvSpPr>
        <p:spPr>
          <a:xfrm>
            <a:off x="326422" y="3130082"/>
            <a:ext cx="8623748" cy="2109844"/>
          </a:xfrm>
          <a:prstGeom prst="rect">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2C960B-7486-9748-B012-666A99610C99}"/>
              </a:ext>
            </a:extLst>
          </p:cNvPr>
          <p:cNvSpPr>
            <a:spLocks noGrp="1"/>
          </p:cNvSpPr>
          <p:nvPr>
            <p:ph type="title"/>
          </p:nvPr>
        </p:nvSpPr>
        <p:spPr>
          <a:xfrm>
            <a:off x="330200" y="553200"/>
            <a:ext cx="8305800" cy="340144"/>
          </a:xfrm>
        </p:spPr>
        <p:txBody>
          <a:bodyPr/>
          <a:lstStyle/>
          <a:p>
            <a:r>
              <a:rPr lang="ka-GE" sz="1200" dirty="0"/>
              <a:t>რამდენად უზრუნველყოფს პირველადი ჯანდაცვა “მეკარიბჭის“ ფუნქციის შესრულებას? </a:t>
            </a:r>
            <a:endParaRPr lang="en-US" sz="1200" dirty="0"/>
          </a:p>
        </p:txBody>
      </p:sp>
      <p:sp>
        <p:nvSpPr>
          <p:cNvPr id="3" name="Content Placeholder 2">
            <a:extLst>
              <a:ext uri="{FF2B5EF4-FFF2-40B4-BE49-F238E27FC236}">
                <a16:creationId xmlns:a16="http://schemas.microsoft.com/office/drawing/2014/main" id="{0EF7F3AA-04F5-AF47-A5EB-FB4ACB537692}"/>
              </a:ext>
            </a:extLst>
          </p:cNvPr>
          <p:cNvSpPr>
            <a:spLocks noGrp="1"/>
          </p:cNvSpPr>
          <p:nvPr>
            <p:ph idx="1"/>
          </p:nvPr>
        </p:nvSpPr>
        <p:spPr>
          <a:xfrm>
            <a:off x="326422" y="1120779"/>
            <a:ext cx="8619970" cy="4062781"/>
          </a:xfrm>
        </p:spPr>
        <p:txBody>
          <a:bodyPr>
            <a:normAutofit/>
          </a:bodyPr>
          <a:lstStyle/>
          <a:p>
            <a:pPr>
              <a:lnSpc>
                <a:spcPct val="150000"/>
              </a:lnSpc>
              <a:buFont typeface="Wingdings" pitchFamily="2" charset="2"/>
              <a:buChar char="v"/>
            </a:pPr>
            <a:r>
              <a:rPr lang="ka-GE" sz="1200" dirty="0"/>
              <a:t>ჰოსპიტალური სერვისების უტილიზაციის მაღალი მაჩვენებლები ცხადყოფს, რომ პჯდ სისტემა ვერ უზრუნველყოფს პაციენტის შეკავებას პირველად დონეზე.</a:t>
            </a:r>
          </a:p>
          <a:p>
            <a:pPr>
              <a:lnSpc>
                <a:spcPct val="114000"/>
              </a:lnSpc>
              <a:buFont typeface="Wingdings" pitchFamily="2" charset="2"/>
              <a:buChar char="v"/>
            </a:pPr>
            <a:r>
              <a:rPr lang="ka-GE" sz="1200" dirty="0"/>
              <a:t>ძვირადღირებული სტაციონარული სერვისების უტილიზაციის მკვეთრი მატების პირობებში გასაკვირი არ უნდა იყოს საყოველთაო ჯანდაცვის პროგრამის ბიუჯეტის ხარჯვის კუთხით არსებული სურათი. კერძოდ,</a:t>
            </a:r>
          </a:p>
          <a:p>
            <a:pPr marL="581025" indent="-285750">
              <a:lnSpc>
                <a:spcPct val="114000"/>
              </a:lnSpc>
              <a:buFont typeface="Wingdings" pitchFamily="2" charset="2"/>
              <a:buChar char="v"/>
            </a:pPr>
            <a:r>
              <a:rPr lang="ka-GE" sz="1200" dirty="0"/>
              <a:t>პროგრამის ამოქმედებიდან (2013წ) 6 წლის განმავლობაში საყოველთაო ჯანდაცვის პროგრამაზე სულ დაახლოებით დაიხარჯა 3.1 მილიარდი ლარი, რომელიც დამტკიცებულ ბიუჯეტის გეგმასთან შედარებით 11%-ით (305 მილიონი ლარით) მეტია.</a:t>
            </a:r>
          </a:p>
          <a:p>
            <a:pPr marL="581025" indent="-285750">
              <a:lnSpc>
                <a:spcPct val="114000"/>
              </a:lnSpc>
              <a:buFont typeface="Wingdings" pitchFamily="2" charset="2"/>
              <a:buChar char="v"/>
            </a:pPr>
            <a:endParaRPr lang="ka-GE" sz="700" dirty="0"/>
          </a:p>
          <a:p>
            <a:pPr marL="0" indent="0">
              <a:buNone/>
            </a:pPr>
            <a:r>
              <a:rPr lang="ka-GE" sz="1200" dirty="0"/>
              <a:t>პჯდ-ის მიერ მეკარიბჭის ფუნქციის შესრულების პრობლემებზე და შესაძლო მიზეზებზე საუბრობს ასევე შემდეგი ანგარიშები:</a:t>
            </a:r>
          </a:p>
          <a:p>
            <a:pPr>
              <a:buFont typeface="Wingdings" pitchFamily="2" charset="2"/>
              <a:buChar char="ü"/>
            </a:pPr>
            <a:r>
              <a:rPr lang="ka-GE" sz="1200" dirty="0"/>
              <a:t>„საქართველოს ჯანდაცვის სისტემის მიმოხილვა“ (ჯანმრთელობის მსოფლიო ორგანიზაცია, 2017წ)</a:t>
            </a:r>
          </a:p>
          <a:p>
            <a:pPr>
              <a:buFont typeface="Wingdings" pitchFamily="2" charset="2"/>
              <a:buChar char="ü"/>
            </a:pPr>
            <a:r>
              <a:rPr lang="ka-GE" sz="1200" dirty="0"/>
              <a:t>„საქართველოს პირველადი ჯანდაცვის სისტემის მიმოხილვა“ (საერთაშორისო ფონდი კურაციო, 2017)</a:t>
            </a:r>
          </a:p>
          <a:p>
            <a:pPr>
              <a:buFont typeface="Wingdings" pitchFamily="2" charset="2"/>
              <a:buChar char="ü"/>
            </a:pPr>
            <a:endParaRPr lang="ka-GE" sz="800" dirty="0"/>
          </a:p>
          <a:p>
            <a:pPr>
              <a:buFont typeface="Wingdings" pitchFamily="2" charset="2"/>
              <a:buChar char="v"/>
            </a:pPr>
            <a:r>
              <a:rPr lang="ka-GE" sz="1200" dirty="0"/>
              <a:t>დოკუმენტებში აღნიშნულია, რომ დღესდღეობით ჯანდაცვის სისტემაში სამედიცინო სერვისების ანაზღაურების მეთოდების სისუსტე პჯდ-ს სისტემიდან პაციენტების ჰოსპიტალში მოხვედრის მოტივაციებს ქმნის, მათი პჯდ დონეზე შეკავების ნაცვლად. </a:t>
            </a:r>
            <a:endParaRPr lang="en-US" sz="1200" dirty="0"/>
          </a:p>
        </p:txBody>
      </p:sp>
      <p:sp>
        <p:nvSpPr>
          <p:cNvPr id="4" name="Slide Number Placeholder 3">
            <a:extLst>
              <a:ext uri="{FF2B5EF4-FFF2-40B4-BE49-F238E27FC236}">
                <a16:creationId xmlns:a16="http://schemas.microsoft.com/office/drawing/2014/main" id="{29B355B5-7C5B-E646-9709-DB6C2F7895C6}"/>
              </a:ext>
            </a:extLst>
          </p:cNvPr>
          <p:cNvSpPr>
            <a:spLocks noGrp="1"/>
          </p:cNvSpPr>
          <p:nvPr>
            <p:ph type="sldNum" sz="quarter" idx="12"/>
          </p:nvPr>
        </p:nvSpPr>
        <p:spPr/>
        <p:txBody>
          <a:bodyPr/>
          <a:lstStyle/>
          <a:p>
            <a:fld id="{FE3D6103-E181-48C9-9385-0D062BBD2007}" type="slidenum">
              <a:rPr lang="en-US" smtClean="0"/>
              <a:t>8</a:t>
            </a:fld>
            <a:endParaRPr lang="en-US"/>
          </a:p>
        </p:txBody>
      </p:sp>
    </p:spTree>
    <p:extLst>
      <p:ext uri="{BB962C8B-B14F-4D97-AF65-F5344CB8AC3E}">
        <p14:creationId xmlns:p14="http://schemas.microsoft.com/office/powerpoint/2010/main" val="1683945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11EF318-D5E7-F142-AB94-0B42474917B2}"/>
              </a:ext>
            </a:extLst>
          </p:cNvPr>
          <p:cNvSpPr>
            <a:spLocks noGrp="1"/>
          </p:cNvSpPr>
          <p:nvPr>
            <p:ph type="sldNum" sz="quarter" idx="12"/>
          </p:nvPr>
        </p:nvSpPr>
        <p:spPr/>
        <p:txBody>
          <a:bodyPr/>
          <a:lstStyle/>
          <a:p>
            <a:fld id="{FE3D6103-E181-48C9-9385-0D062BBD2007}" type="slidenum">
              <a:rPr lang="en-US" smtClean="0"/>
              <a:t>9</a:t>
            </a:fld>
            <a:endParaRPr lang="en-US"/>
          </a:p>
        </p:txBody>
      </p:sp>
      <p:sp>
        <p:nvSpPr>
          <p:cNvPr id="8" name="Title 1">
            <a:extLst>
              <a:ext uri="{FF2B5EF4-FFF2-40B4-BE49-F238E27FC236}">
                <a16:creationId xmlns:a16="http://schemas.microsoft.com/office/drawing/2014/main" id="{2942F165-700C-1347-9A3A-39FB9C5E0606}"/>
              </a:ext>
            </a:extLst>
          </p:cNvPr>
          <p:cNvSpPr txBox="1">
            <a:spLocks/>
          </p:cNvSpPr>
          <p:nvPr/>
        </p:nvSpPr>
        <p:spPr>
          <a:xfrm>
            <a:off x="326539" y="476390"/>
            <a:ext cx="8305800" cy="463610"/>
          </a:xfrm>
          <a:prstGeom prst="rect">
            <a:avLst/>
          </a:prstGeom>
          <a:noFill/>
        </p:spPr>
        <p:txBody>
          <a:bodyPr vert="horz" lIns="91440" tIns="45720" rIns="91440" bIns="45720" rtlCol="0" anchor="ctr">
            <a:noAutofit/>
          </a:bodyPr>
          <a:lstStyle>
            <a:lvl1pPr algn="ctr" defTabSz="457200" rtl="0" eaLnBrk="1" latinLnBrk="0" hangingPunct="1">
              <a:spcBef>
                <a:spcPct val="0"/>
              </a:spcBef>
              <a:buNone/>
              <a:defRPr sz="1500" b="1" i="0" kern="1200" baseline="0">
                <a:solidFill>
                  <a:schemeClr val="accent1">
                    <a:lumMod val="50000"/>
                  </a:schemeClr>
                </a:solidFill>
                <a:latin typeface="BPG Web 002 Caps" panose="020B0603030804020204" pitchFamily="34" charset="0"/>
                <a:ea typeface="+mj-ea"/>
                <a:cs typeface="BPG Web 002 Caps" panose="020B0603030804020204" pitchFamily="34" charset="0"/>
              </a:defRPr>
            </a:lvl1pPr>
          </a:lstStyle>
          <a:p>
            <a:r>
              <a:rPr lang="ka-GE" sz="1200" b="0" dirty="0"/>
              <a:t>როგორია სამედიცინო მომსახურებასა და მედიკამენტებზე ფასების ცვლილების დინამიკა და რამდენად დაცულია მოსახლეობა ჯანდაცვაზე ფინანსური ტვირთისგან? </a:t>
            </a:r>
            <a:endParaRPr lang="en-US" sz="1400" b="0" dirty="0"/>
          </a:p>
        </p:txBody>
      </p:sp>
      <p:sp>
        <p:nvSpPr>
          <p:cNvPr id="10" name="Content Placeholder 2">
            <a:extLst>
              <a:ext uri="{FF2B5EF4-FFF2-40B4-BE49-F238E27FC236}">
                <a16:creationId xmlns:a16="http://schemas.microsoft.com/office/drawing/2014/main" id="{94C914DF-4F57-F049-AD7C-B5F5477C58FD}"/>
              </a:ext>
            </a:extLst>
          </p:cNvPr>
          <p:cNvSpPr txBox="1">
            <a:spLocks/>
          </p:cNvSpPr>
          <p:nvPr/>
        </p:nvSpPr>
        <p:spPr>
          <a:xfrm>
            <a:off x="232235" y="1075955"/>
            <a:ext cx="8673946" cy="4316275"/>
          </a:xfrm>
          <a:prstGeom prst="rect">
            <a:avLst/>
          </a:prstGeom>
          <a:solidFill>
            <a:schemeClr val="bg2">
              <a:lumMod val="95000"/>
            </a:schemeClr>
          </a:solidFill>
        </p:spPr>
        <p:txBody>
          <a:bodyPr vert="horz" lIns="91440" tIns="45720" rIns="91440" bIns="45720" rtlCol="0">
            <a:normAutofit fontScale="92500"/>
          </a:bodyPr>
          <a:lstStyle>
            <a:lvl1pPr marL="274320" indent="-274320" algn="l" defTabSz="457200" rtl="0" eaLnBrk="1" latinLnBrk="0" hangingPunct="1">
              <a:spcBef>
                <a:spcPts val="600"/>
              </a:spcBef>
              <a:buClr>
                <a:schemeClr val="tx1">
                  <a:lumMod val="75000"/>
                  <a:lumOff val="25000"/>
                </a:schemeClr>
              </a:buClr>
              <a:buFont typeface="Arial"/>
              <a:buChar char="•"/>
              <a:defRPr sz="1800" kern="1200">
                <a:solidFill>
                  <a:schemeClr val="tx1">
                    <a:lumMod val="65000"/>
                    <a:lumOff val="35000"/>
                  </a:schemeClr>
                </a:solidFill>
                <a:latin typeface="BPG Arial" panose="020B0604020202020204" pitchFamily="34" charset="0"/>
                <a:ea typeface="+mn-ea"/>
                <a:cs typeface="BPG Arial" panose="020B0604020202020204" pitchFamily="34" charset="0"/>
              </a:defRPr>
            </a:lvl1pPr>
            <a:lvl2pPr marL="548640" indent="-274320" algn="l" defTabSz="457200" rtl="0" eaLnBrk="1" latinLnBrk="0" hangingPunct="1">
              <a:spcBef>
                <a:spcPts val="600"/>
              </a:spcBef>
              <a:buClr>
                <a:schemeClr val="tx1">
                  <a:lumMod val="75000"/>
                  <a:lumOff val="25000"/>
                </a:schemeClr>
              </a:buClr>
              <a:buFont typeface="Arial"/>
              <a:buChar char="–"/>
              <a:defRPr sz="1500" kern="1200">
                <a:solidFill>
                  <a:schemeClr val="tx1">
                    <a:lumMod val="65000"/>
                    <a:lumOff val="35000"/>
                  </a:schemeClr>
                </a:solidFill>
                <a:latin typeface="BPG Arial" panose="020B0604020202020204" pitchFamily="34" charset="0"/>
                <a:ea typeface="+mn-ea"/>
                <a:cs typeface="BPG Arial" panose="020B0604020202020204" pitchFamily="34" charset="0"/>
              </a:defRPr>
            </a:lvl2pPr>
            <a:lvl3pPr marL="822960" indent="-274320" algn="l" defTabSz="457200" rtl="0" eaLnBrk="1" latinLnBrk="0" hangingPunct="1">
              <a:spcBef>
                <a:spcPts val="600"/>
              </a:spcBef>
              <a:buClr>
                <a:schemeClr val="tx1">
                  <a:lumMod val="75000"/>
                  <a:lumOff val="25000"/>
                </a:schemeClr>
              </a:buClr>
              <a:buFont typeface="Arial"/>
              <a:buChar char="•"/>
              <a:defRPr sz="1350" kern="1200">
                <a:solidFill>
                  <a:schemeClr val="tx1">
                    <a:lumMod val="65000"/>
                    <a:lumOff val="35000"/>
                  </a:schemeClr>
                </a:solidFill>
                <a:latin typeface="BPG Arial" panose="020B0604020202020204" pitchFamily="34" charset="0"/>
                <a:ea typeface="+mn-ea"/>
                <a:cs typeface="BPG Arial" panose="020B0604020202020204" pitchFamily="34" charset="0"/>
              </a:defRPr>
            </a:lvl3pPr>
            <a:lvl4pPr marL="16002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4pPr>
            <a:lvl5pPr marL="2057400" indent="-228600" algn="l" defTabSz="457200" rtl="0" eaLnBrk="1" latinLnBrk="0" hangingPunct="1">
              <a:spcBef>
                <a:spcPts val="600"/>
              </a:spcBef>
              <a:buFont typeface="Arial"/>
              <a:buChar char="»"/>
              <a:defRPr sz="1200" kern="1200">
                <a:solidFill>
                  <a:schemeClr val="tx1">
                    <a:lumMod val="65000"/>
                    <a:lumOff val="35000"/>
                  </a:schemeClr>
                </a:solidFill>
                <a:latin typeface="BPG Arial" panose="020B0604020202020204" pitchFamily="34" charset="0"/>
                <a:ea typeface="+mn-ea"/>
                <a:cs typeface="BPG 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50000"/>
              </a:lnSpc>
            </a:pPr>
            <a:r>
              <a:rPr lang="ka-GE" sz="1200" dirty="0"/>
              <a:t>სამედიცინო სერვისებსა და მედიკამენტებზე ფასების ზრდას ბარომეტრის რესპონდენტების უმეტესობა მე-5 ტალღიდან მოყოლებული აღნიშნავს. რესპონდენტთა მოსაზრებები თანხვედრაშია საქსტატის ოფიციალურ მონაცემებთან, რომლის მიხედვითაც</a:t>
            </a:r>
          </a:p>
          <a:p>
            <a:pPr marL="581025" indent="-285750">
              <a:lnSpc>
                <a:spcPct val="150000"/>
              </a:lnSpc>
              <a:buFont typeface="Wingdings" pitchFamily="2" charset="2"/>
              <a:buChar char="Ø"/>
            </a:pPr>
            <a:r>
              <a:rPr lang="ka-GE" sz="1200" dirty="0"/>
              <a:t>2014 წლიდან 2018 წლამდე ფასების ზრდა ფიქსირდება როგორც ამბულატორიულ, ისე ჰოსპიტალურ სერვისებზე </a:t>
            </a:r>
          </a:p>
          <a:p>
            <a:pPr marL="581025" indent="-285750">
              <a:lnSpc>
                <a:spcPct val="150000"/>
              </a:lnSpc>
              <a:buFont typeface="Wingdings" pitchFamily="2" charset="2"/>
              <a:buChar char="Ø"/>
            </a:pPr>
            <a:r>
              <a:rPr lang="ka-GE" sz="1200" dirty="0"/>
              <a:t>მედიკამენტებზე ფასების მკვეთრი ზრდა დაფიქსირდა 2014, 2015, 2017 და 2018 წლებში</a:t>
            </a:r>
          </a:p>
          <a:p>
            <a:pPr marL="581025" indent="-254000">
              <a:lnSpc>
                <a:spcPct val="150000"/>
              </a:lnSpc>
              <a:buFont typeface="Wingdings" pitchFamily="2" charset="2"/>
              <a:buChar char="Ø"/>
            </a:pPr>
            <a:r>
              <a:rPr lang="ka-GE" sz="1200" dirty="0"/>
              <a:t>ასევე აღსანიშნავია, რომ მედიკამენტებსა და ამბულატორიულ სერვისებზე ფასები უფრო მეტად გაიზარდა ვიდრე ჰოსპიტალურ სერვისებზე.</a:t>
            </a:r>
          </a:p>
          <a:p>
            <a:pPr>
              <a:lnSpc>
                <a:spcPct val="150000"/>
              </a:lnSpc>
            </a:pPr>
            <a:r>
              <a:rPr lang="ka-GE" sz="1200" dirty="0">
                <a:solidFill>
                  <a:srgbClr val="DC3557"/>
                </a:solidFill>
              </a:rPr>
              <a:t>ამბულატორიულ მომსახურებასა და მედიკამენტებზე ფასების ზრდა მძიმე ტვირთად აწვება მოსახლეობას, რადგან ამ ტიპის მომსახურების ხარჯში წამყვანი წილი მოსახლეობის ჯიბიდან გადახდებს უჭირავს</a:t>
            </a:r>
          </a:p>
          <a:p>
            <a:pPr marL="0" indent="0">
              <a:lnSpc>
                <a:spcPct val="150000"/>
              </a:lnSpc>
              <a:buNone/>
            </a:pPr>
            <a:endParaRPr lang="ka-GE" sz="200" dirty="0"/>
          </a:p>
          <a:p>
            <a:pPr>
              <a:lnSpc>
                <a:spcPct val="150000"/>
              </a:lnSpc>
            </a:pPr>
            <a:r>
              <a:rPr lang="ka-GE" sz="1200" dirty="0"/>
              <a:t>მედიკამენტებზე ხელმისაწვომობის პრობლემას საქართველოში, როგორც გამოწვევას ეხმიანება ჯანმრთელობის მსოფლიო ორგანიზაციის მიერ ჯანდაცვის დაფინანსების თემაზე გამოქვეყნებული ანგარიში („</a:t>
            </a:r>
            <a:r>
              <a:rPr lang="en-US" sz="1200" dirty="0"/>
              <a:t>Can people afford to pay for health care?“</a:t>
            </a:r>
            <a:r>
              <a:rPr lang="ka-GE" sz="1200" dirty="0"/>
              <a:t> ჯანმო,</a:t>
            </a:r>
            <a:r>
              <a:rPr lang="en-US" sz="1200" dirty="0"/>
              <a:t> 2019</a:t>
            </a:r>
            <a:r>
              <a:rPr lang="ka-GE" sz="1200" dirty="0"/>
              <a:t>), რომელიც 2015 წლის მონაცემებს ეყრდნობა. ანგარიშის მიხედვით:</a:t>
            </a:r>
          </a:p>
          <a:p>
            <a:pPr>
              <a:lnSpc>
                <a:spcPct val="150000"/>
              </a:lnSpc>
              <a:buFont typeface="Wingdings" pitchFamily="2" charset="2"/>
              <a:buChar char="Ø"/>
            </a:pPr>
            <a:r>
              <a:rPr lang="ka-GE" sz="1200" dirty="0">
                <a:solidFill>
                  <a:srgbClr val="DC3557"/>
                </a:solidFill>
              </a:rPr>
              <a:t>მოსახლეობის დაახლოებით 14% განიცდის ჯანდაცვაზე კატასტროფულ დანახარჯს</a:t>
            </a:r>
          </a:p>
          <a:p>
            <a:pPr>
              <a:lnSpc>
                <a:spcPct val="150000"/>
              </a:lnSpc>
              <a:buFont typeface="Wingdings" pitchFamily="2" charset="2"/>
              <a:buChar char="Ø"/>
            </a:pPr>
            <a:r>
              <a:rPr lang="ka-GE" sz="1200" dirty="0">
                <a:solidFill>
                  <a:srgbClr val="DC3557"/>
                </a:solidFill>
              </a:rPr>
              <a:t>ჯიბიდან გადახდების სტრუქტურაში წამყვანი ადგილი მედიკამენტებზე გადახდილ თანხებს უჭირავს (60%)</a:t>
            </a:r>
          </a:p>
          <a:p>
            <a:pPr>
              <a:lnSpc>
                <a:spcPct val="150000"/>
              </a:lnSpc>
            </a:pPr>
            <a:endParaRPr lang="en-US" sz="1200" dirty="0"/>
          </a:p>
        </p:txBody>
      </p:sp>
    </p:spTree>
    <p:extLst>
      <p:ext uri="{BB962C8B-B14F-4D97-AF65-F5344CB8AC3E}">
        <p14:creationId xmlns:p14="http://schemas.microsoft.com/office/powerpoint/2010/main" val="3074919018"/>
      </p:ext>
    </p:extLst>
  </p:cSld>
  <p:clrMapOvr>
    <a:masterClrMapping/>
  </p:clrMapOvr>
</p:sld>
</file>

<file path=ppt/theme/theme1.xml><?xml version="1.0" encoding="utf-8"?>
<a:theme xmlns:a="http://schemas.openxmlformats.org/drawingml/2006/main" name="Custom Design">
  <a:themeElements>
    <a:clrScheme name="Curatio">
      <a:dk1>
        <a:sysClr val="windowText" lastClr="000000"/>
      </a:dk1>
      <a:lt1>
        <a:sysClr val="window" lastClr="FFFFFF"/>
      </a:lt1>
      <a:dk2>
        <a:srgbClr val="3956AD"/>
      </a:dk2>
      <a:lt2>
        <a:srgbClr val="FFFFFF"/>
      </a:lt2>
      <a:accent1>
        <a:srgbClr val="3956AD"/>
      </a:accent1>
      <a:accent2>
        <a:srgbClr val="0A8787"/>
      </a:accent2>
      <a:accent3>
        <a:srgbClr val="FF0000"/>
      </a:accent3>
      <a:accent4>
        <a:srgbClr val="482058"/>
      </a:accent4>
      <a:accent5>
        <a:srgbClr val="003333"/>
      </a:accent5>
      <a:accent6>
        <a:srgbClr val="6666CC"/>
      </a:accent6>
      <a:hlink>
        <a:srgbClr val="3956AD"/>
      </a:hlink>
      <a:folHlink>
        <a:srgbClr val="0A8787"/>
      </a:folHlink>
    </a:clrScheme>
    <a:fontScheme name="Curat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CIF Prezentation Template_ENG</Template>
  <TotalTime>36416</TotalTime>
  <Words>2107</Words>
  <Application>Microsoft Macintosh PowerPoint</Application>
  <PresentationFormat>On-screen Show (16:10)</PresentationFormat>
  <Paragraphs>188</Paragraphs>
  <Slides>27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BPG Arial</vt:lpstr>
      <vt:lpstr>BPG Web 002 Caps</vt:lpstr>
      <vt:lpstr>Calibri</vt:lpstr>
      <vt:lpstr>Courier New</vt:lpstr>
      <vt:lpstr>Helvetica</vt:lpstr>
      <vt:lpstr>Sylfaen</vt:lpstr>
      <vt:lpstr>Wingdings</vt:lpstr>
      <vt:lpstr>Custom Design</vt:lpstr>
      <vt:lpstr>ტალღა XII </vt:lpstr>
      <vt:lpstr>ჯანდაცვის სფეროს ბარომეტრი ყოველ 6 თვეში ერთხელ ტარდება და იყენებს სტანდარტულ ინსტრუმენტს (ელ. კითხვარი) ჯანდაცვის სფეროში მიმდინარე პროცესების შესახებ დარგის სპეციალისტების მოსაზრებებისა და მოლოდინების წარმოსაჩენად.  ბარომეტრის მე-12 ტალღა საკითხის აქტუალობიდან გამომდინარე პირველად ჯანდაცვაზე ფოკუსირდა. ამ მიზნით მიმდინარე ანგარიში ასევე წარმოგვიდგენს სტატისტიკურ და სხვა ოფიციალური წყაროების მონაცემებს მოკლე შეჯამების სახით. </vt:lpstr>
      <vt:lpstr>საკითხის აქტუალობა</vt:lpstr>
      <vt:lpstr>კვლევის ძირითადი მიგნებები</vt:lpstr>
      <vt:lpstr>რამდენად პრიორიტეტულია პირველადი ჯანდაცვა სახელწიფოსთვის?</vt:lpstr>
      <vt:lpstr>რამდენად თანაბრად იზრდება სახელმწიფო დანახარჯების წილი ამბულატორიული და ჰოსპიტალური მომსახურების დანახარჯებში და როგორ აისახება ეს მოსახლეობის ფინანსურ დაცულობაზე?</vt:lpstr>
      <vt:lpstr>ჯანდაცვაზე სახელმწიფო დანახარჯების ზრდის დინამიკა როგორ აისახება სამედიცინო მომსახურების უტილიზაციის მაჩვენებლებზე?</vt:lpstr>
      <vt:lpstr>რამდენად უზრუნველყოფს პირველადი ჯანდაცვა “მეკარიბჭის“ ფუნქციის შესრულებას? </vt:lpstr>
      <vt:lpstr>PowerPoint Presentation</vt:lpstr>
      <vt:lpstr>რა არის საჭირო სახელმწიფოს მხრიდან მოსახლეობისთვის მედიკამენტებთან დაკავშირებული ფინანსური ტვირთის შესამსუბუქებლად?</vt:lpstr>
      <vt:lpstr>კვლევის შედეგები დეტალურად</vt:lpstr>
      <vt:lpstr>1.ჯანდაცვის დაფინანსება, პირველადი ჯანდაცვის გამოწვევები </vt:lpstr>
      <vt:lpstr>ჯანდაცვაზე სახელმწიფო დანახარჯების სტრუქტურა მომსახურების სახეების მიხედვით</vt:lpstr>
      <vt:lpstr>ამბულატორიულ და სტაციონარულ მომსახურებაზე დანახარჯების სტრუქტურა ფინანსური წყაროების მიხედვით (2012 – 2017)</vt:lpstr>
      <vt:lpstr>გეგმიური ამბულატორიული მომსახურების უტილიზაციის მაჩვენებლები (2012 – 2017)</vt:lpstr>
      <vt:lpstr>ჰოსპიტალური სერვისების უტილიზაცია (2012 – 2017)</vt:lpstr>
      <vt:lpstr>ოფიციალური წყაროების მონაცემები პირველად ჯანდაცვაში არსებული გამოწვევებზე</vt:lpstr>
      <vt:lpstr>საყოველთაო ჯანდაცვის პროგრამის ბიუჯეტის ხარჯვა</vt:lpstr>
      <vt:lpstr>3.სამედიცინო მომსახურების და მედიკამენტების ფასები მოსახლეობის ფინანსური დაცულობა</vt:lpstr>
      <vt:lpstr>სამედიცინო მომსახურების ფასები</vt:lpstr>
      <vt:lpstr>მედიკამენტების ფასები</vt:lpstr>
      <vt:lpstr>როგორ დარდება ბარომეტრის რესპონდენტთა მოსაზრებები ოფიციალური სტატისტიკის მონაცემებს?</vt:lpstr>
      <vt:lpstr>ჯიბიდან გადახდები</vt:lpstr>
      <vt:lpstr>მოსახლეობის ფინანსური დაცულობა</vt:lpstr>
      <vt:lpstr>როგორ დარდება ბარომეტრის რესპონდენტთა მოსაზრებები მოსახლეობის ფინანსურ დაცულობასთან დაკავშირებით სხვა ოფიციალურ წყაროებს? </vt:lpstr>
      <vt:lpstr>ჯანდაცვაზე ჯიბიდან გადახდებში წამყვანია მედიკამენტებზე დანახარჯი</vt:lpstr>
      <vt:lpstr>PowerPoint Presentation</vt:lpstr>
    </vt:vector>
  </TitlesOfParts>
  <Company>diakov.net</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RePack by Diakov</dc:creator>
  <cp:lastModifiedBy>Lela Sulaberidze</cp:lastModifiedBy>
  <cp:revision>606</cp:revision>
  <cp:lastPrinted>2019-05-01T15:12:04Z</cp:lastPrinted>
  <dcterms:created xsi:type="dcterms:W3CDTF">2015-05-29T19:33:05Z</dcterms:created>
  <dcterms:modified xsi:type="dcterms:W3CDTF">2019-05-02T14:37:15Z</dcterms:modified>
</cp:coreProperties>
</file>