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5.xml" ContentType="application/vnd.openxmlformats-officedocument.drawingml.chart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charts/chart21.xml" ContentType="application/vnd.openxmlformats-officedocument.drawingml.chart+xml"/>
  <Override PartName="/ppt/notesSlides/notesSlide27.xml" ContentType="application/vnd.openxmlformats-officedocument.presentationml.notesSlide+xml"/>
  <Override PartName="/ppt/charts/chart22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23.xml" ContentType="application/vnd.openxmlformats-officedocument.drawingml.chart+xml"/>
  <Override PartName="/ppt/notesSlides/notesSlide30.xml" ContentType="application/vnd.openxmlformats-officedocument.presentationml.notesSlide+xml"/>
  <Override PartName="/ppt/charts/chart24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25.xml" ContentType="application/vnd.openxmlformats-officedocument.drawingml.chart+xml"/>
  <Override PartName="/ppt/notesSlides/notesSlide33.xml" ContentType="application/vnd.openxmlformats-officedocument.presentationml.notesSlide+xml"/>
  <Override PartName="/ppt/charts/chart26.xml" ContentType="application/vnd.openxmlformats-officedocument.drawingml.chart+xml"/>
  <Override PartName="/ppt/notesSlides/notesSlide34.xml" ContentType="application/vnd.openxmlformats-officedocument.presentationml.notesSlide+xml"/>
  <Override PartName="/ppt/charts/chart27.xml" ContentType="application/vnd.openxmlformats-officedocument.drawingml.chart+xml"/>
  <Override PartName="/ppt/notesSlides/notesSlide35.xml" ContentType="application/vnd.openxmlformats-officedocument.presentationml.notesSlide+xml"/>
  <Override PartName="/ppt/charts/chart28.xml" ContentType="application/vnd.openxmlformats-officedocument.drawingml.chart+xml"/>
  <Override PartName="/ppt/notesSlides/notesSlide36.xml" ContentType="application/vnd.openxmlformats-officedocument.presentationml.notesSlide+xml"/>
  <Override PartName="/ppt/charts/chart29.xml" ContentType="application/vnd.openxmlformats-officedocument.drawingml.chart+xml"/>
  <Override PartName="/ppt/notesSlides/notesSlide37.xml" ContentType="application/vnd.openxmlformats-officedocument.presentationml.notesSlide+xml"/>
  <Override PartName="/ppt/charts/chart3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367" r:id="rId3"/>
    <p:sldId id="258" r:id="rId4"/>
    <p:sldId id="359" r:id="rId5"/>
    <p:sldId id="262" r:id="rId6"/>
    <p:sldId id="264" r:id="rId7"/>
    <p:sldId id="350" r:id="rId8"/>
    <p:sldId id="371" r:id="rId9"/>
    <p:sldId id="278" r:id="rId10"/>
    <p:sldId id="360" r:id="rId11"/>
    <p:sldId id="364" r:id="rId12"/>
    <p:sldId id="372" r:id="rId13"/>
    <p:sldId id="280" r:id="rId14"/>
    <p:sldId id="373" r:id="rId15"/>
    <p:sldId id="292" r:id="rId16"/>
    <p:sldId id="365" r:id="rId17"/>
    <p:sldId id="374" r:id="rId18"/>
    <p:sldId id="285" r:id="rId19"/>
    <p:sldId id="363" r:id="rId20"/>
    <p:sldId id="375" r:id="rId21"/>
    <p:sldId id="288" r:id="rId22"/>
    <p:sldId id="290" r:id="rId23"/>
    <p:sldId id="376" r:id="rId24"/>
    <p:sldId id="323" r:id="rId25"/>
    <p:sldId id="294" r:id="rId26"/>
    <p:sldId id="296" r:id="rId27"/>
    <p:sldId id="326" r:id="rId28"/>
    <p:sldId id="327" r:id="rId29"/>
    <p:sldId id="307" r:id="rId30"/>
    <p:sldId id="377" r:id="rId31"/>
    <p:sldId id="368" r:id="rId32"/>
    <p:sldId id="369" r:id="rId33"/>
    <p:sldId id="370" r:id="rId34"/>
    <p:sldId id="345" r:id="rId35"/>
    <p:sldId id="338" r:id="rId36"/>
    <p:sldId id="329" r:id="rId37"/>
    <p:sldId id="331" r:id="rId38"/>
    <p:sldId id="332" r:id="rId39"/>
    <p:sldId id="342" r:id="rId40"/>
    <p:sldId id="36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6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hemi%20failebi\korona\bazebi\II%20talga\&#4322;&#4304;&#4314;&#4326;&#4308;&#4305;&#4312;&#4321;%20&#4328;&#4308;&#4307;&#4304;&#4320;&#4308;&#4305;&#4304;_&#4307;&#4312;&#4304;&#4306;&#4320;&#4304;&#4315;&#4308;&#4305;&#4312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hemi%20failebi\korona\bazebi\III%20&#4322;&#4304;&#4314;&#4326;&#4304;\I-III%20&#4322;&#4304;&#4314;&#4326;&#4308;&#4305;&#4312;&#4321;%20&#4328;&#4308;&#4307;&#4304;&#4320;&#4308;&#4305;&#4304;_18.05.2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400" dirty="0"/>
              <a:t>როგორია თქვენი ოჯახის ყოველთვიური შემოსავალი ამჟამად? </a:t>
            </a:r>
            <a:endParaRPr lang="en-US" sz="140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7107878464344515"/>
          <c:y val="0.16734266550014584"/>
          <c:w val="0.69697673384047354"/>
          <c:h val="0.710888451443569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9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0-300</c:v>
                </c:pt>
                <c:pt idx="1">
                  <c:v>301-500</c:v>
                </c:pt>
                <c:pt idx="2">
                  <c:v>501-700</c:v>
                </c:pt>
                <c:pt idx="3">
                  <c:v>701-900</c:v>
                </c:pt>
                <c:pt idx="4">
                  <c:v>901-1100</c:v>
                </c:pt>
                <c:pt idx="5">
                  <c:v>1101-1500</c:v>
                </c:pt>
                <c:pt idx="6">
                  <c:v>1501-2000</c:v>
                </c:pt>
                <c:pt idx="7">
                  <c:v>2001-2500</c:v>
                </c:pt>
                <c:pt idx="8">
                  <c:v>2501-3000</c:v>
                </c:pt>
                <c:pt idx="9">
                  <c:v>3000-ზე მეტი</c:v>
                </c:pt>
                <c:pt idx="10">
                  <c:v>უარი პასუხზე</c:v>
                </c:pt>
              </c:strCache>
            </c:strRef>
          </c:cat>
          <c:val>
            <c:numRef>
              <c:f>Sheet1!$B$2:$B$12</c:f>
              <c:numCache>
                <c:formatCode>###0.0</c:formatCode>
                <c:ptCount val="11"/>
                <c:pt idx="0">
                  <c:v>22</c:v>
                </c:pt>
                <c:pt idx="1">
                  <c:v>16.399999999999999</c:v>
                </c:pt>
                <c:pt idx="2">
                  <c:v>11.1</c:v>
                </c:pt>
                <c:pt idx="3">
                  <c:v>5.9</c:v>
                </c:pt>
                <c:pt idx="4">
                  <c:v>7.1</c:v>
                </c:pt>
                <c:pt idx="5">
                  <c:v>7.3</c:v>
                </c:pt>
                <c:pt idx="6">
                  <c:v>3.2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2C-4A85-9EF2-2A97A9E947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0-300</c:v>
                </c:pt>
                <c:pt idx="1">
                  <c:v>301-500</c:v>
                </c:pt>
                <c:pt idx="2">
                  <c:v>501-700</c:v>
                </c:pt>
                <c:pt idx="3">
                  <c:v>701-900</c:v>
                </c:pt>
                <c:pt idx="4">
                  <c:v>901-1100</c:v>
                </c:pt>
                <c:pt idx="5">
                  <c:v>1101-1500</c:v>
                </c:pt>
                <c:pt idx="6">
                  <c:v>1501-2000</c:v>
                </c:pt>
                <c:pt idx="7">
                  <c:v>2001-2500</c:v>
                </c:pt>
                <c:pt idx="8">
                  <c:v>2501-3000</c:v>
                </c:pt>
                <c:pt idx="9">
                  <c:v>3000-ზე მეტი</c:v>
                </c:pt>
                <c:pt idx="10">
                  <c:v>უარი პასუხზე</c:v>
                </c:pt>
              </c:strCache>
            </c:strRef>
          </c:cat>
          <c:val>
            <c:numRef>
              <c:f>Sheet1!$C$2:$C$12</c:f>
              <c:numCache>
                <c:formatCode>###0.0</c:formatCode>
                <c:ptCount val="11"/>
                <c:pt idx="0">
                  <c:v>29.2</c:v>
                </c:pt>
                <c:pt idx="1">
                  <c:v>16.8</c:v>
                </c:pt>
                <c:pt idx="2">
                  <c:v>9.3000000000000007</c:v>
                </c:pt>
                <c:pt idx="3">
                  <c:v>6.2</c:v>
                </c:pt>
                <c:pt idx="4">
                  <c:v>4.9000000000000004</c:v>
                </c:pt>
                <c:pt idx="5">
                  <c:v>4.0999999999999996</c:v>
                </c:pt>
                <c:pt idx="6">
                  <c:v>2.1</c:v>
                </c:pt>
                <c:pt idx="7" formatCode="####.0">
                  <c:v>0.8</c:v>
                </c:pt>
                <c:pt idx="8">
                  <c:v>1.3</c:v>
                </c:pt>
                <c:pt idx="9" formatCode="####.0">
                  <c:v>0.60000000000000042</c:v>
                </c:pt>
                <c:pt idx="10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2C-4A85-9EF2-2A97A9E947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9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0-300</c:v>
                </c:pt>
                <c:pt idx="1">
                  <c:v>301-500</c:v>
                </c:pt>
                <c:pt idx="2">
                  <c:v>501-700</c:v>
                </c:pt>
                <c:pt idx="3">
                  <c:v>701-900</c:v>
                </c:pt>
                <c:pt idx="4">
                  <c:v>901-1100</c:v>
                </c:pt>
                <c:pt idx="5">
                  <c:v>1101-1500</c:v>
                </c:pt>
                <c:pt idx="6">
                  <c:v>1501-2000</c:v>
                </c:pt>
                <c:pt idx="7">
                  <c:v>2001-2500</c:v>
                </c:pt>
                <c:pt idx="8">
                  <c:v>2501-3000</c:v>
                </c:pt>
                <c:pt idx="9">
                  <c:v>3000-ზე მეტი</c:v>
                </c:pt>
                <c:pt idx="10">
                  <c:v>უარი პასუხზე</c:v>
                </c:pt>
              </c:strCache>
            </c:strRef>
          </c:cat>
          <c:val>
            <c:numRef>
              <c:f>Sheet1!$D$2:$D$12</c:f>
              <c:numCache>
                <c:formatCode>###0.0</c:formatCode>
                <c:ptCount val="11"/>
                <c:pt idx="0">
                  <c:v>23.6</c:v>
                </c:pt>
                <c:pt idx="1">
                  <c:v>17.7</c:v>
                </c:pt>
                <c:pt idx="2">
                  <c:v>9.2000000000000011</c:v>
                </c:pt>
                <c:pt idx="3">
                  <c:v>6.9</c:v>
                </c:pt>
                <c:pt idx="4">
                  <c:v>6.5</c:v>
                </c:pt>
                <c:pt idx="5">
                  <c:v>5.0999999999999996</c:v>
                </c:pt>
                <c:pt idx="6">
                  <c:v>3</c:v>
                </c:pt>
                <c:pt idx="7">
                  <c:v>1.3</c:v>
                </c:pt>
                <c:pt idx="8" formatCode="####.0">
                  <c:v>0.9</c:v>
                </c:pt>
                <c:pt idx="9">
                  <c:v>1.1000000000000001</c:v>
                </c:pt>
                <c:pt idx="10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2C-4A85-9EF2-2A97A9E94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1936128"/>
        <c:axId val="90714112"/>
      </c:barChart>
      <c:catAx>
        <c:axId val="12193612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 baseline="0"/>
            </a:pPr>
            <a:endParaRPr lang="en-US"/>
          </a:p>
        </c:txPr>
        <c:crossAx val="90714112"/>
        <c:crosses val="autoZero"/>
        <c:auto val="1"/>
        <c:lblAlgn val="ctr"/>
        <c:lblOffset val="100"/>
        <c:noMultiLvlLbl val="0"/>
      </c:catAx>
      <c:valAx>
        <c:axId val="90714112"/>
        <c:scaling>
          <c:orientation val="minMax"/>
        </c:scaling>
        <c:delete val="1"/>
        <c:axPos val="t"/>
        <c:numFmt formatCode="###0.0" sourceLinked="1"/>
        <c:majorTickMark val="none"/>
        <c:minorTickMark val="none"/>
        <c:tickLblPos val="none"/>
        <c:crossAx val="1219361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2967129108861402E-3"/>
          <c:y val="0.8936502028155574"/>
          <c:w val="0.9974064682592636"/>
          <c:h val="8.2107319918343538E-2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კოვიდ 19-თან გამკლავების განწყობები</a:t>
            </a:r>
            <a:endParaRPr lang="en-US" dirty="0"/>
          </a:p>
          <a:p>
            <a:pPr>
              <a:defRPr/>
            </a:pPr>
            <a:r>
              <a:rPr lang="en-US" sz="1400" b="0" dirty="0">
                <a:solidFill>
                  <a:schemeClr val="tx1"/>
                </a:solidFill>
              </a:rPr>
              <a:t>(MEAN</a:t>
            </a:r>
            <a:r>
              <a:rPr lang="ka-GE" sz="1400" b="0" dirty="0">
                <a:solidFill>
                  <a:schemeClr val="tx1"/>
                </a:solidFill>
              </a:rPr>
              <a:t> 7 ქულიან სკალაზე</a:t>
            </a:r>
            <a:r>
              <a:rPr lang="en-US" sz="1400" b="0" dirty="0">
                <a:solidFill>
                  <a:schemeClr val="tx1"/>
                </a:solidFill>
              </a:rPr>
              <a:t>)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როგორია ახალი კორონავირუსით თქვენი დაინფიცირების ალბათობა?  
(1- "ძალიან დაბალი"; 7- "ძალიან მაღალი") </c:v>
                </c:pt>
                <c:pt idx="1">
                  <c:v>როგორ გგონიათ, რამდენად რთულად გადაიტანთ ახალ კორონავირუსს?  
(1 - "ძალიან მარტივად"; 7 - "ძალიან რთულად") </c:v>
                </c:pt>
                <c:pt idx="2">
                  <c:v>რამდენად დაუცველად მიგაჩნიათ თავი ახალი კორონავირუსის მიმართ? 
(1 - "სრულიად დაუცველად"; 7 - "სავსებით დაცულად") </c:v>
                </c:pt>
                <c:pt idx="3">
                  <c:v>მაქვს შეგრძნება, რომ ახალი კორონავირუსი.... 
(1 - "ჩემთან ძალიან ახლოსაა"; 7 - "ჩემგან ძალიან შორსაა") </c:v>
                </c:pt>
                <c:pt idx="4">
                  <c:v>ჩემთვის ამ მდგომარეობაში ახალი კორონავირუსით დაინფიცირების თავიდან არიდება არის 
(1 - "ძალიან ძნელი";  7 - "ძალიან ადვილი") </c:v>
                </c:pt>
              </c:strCache>
            </c:strRef>
          </c:cat>
          <c:val>
            <c:numRef>
              <c:f>Sheet1!$B$2:$B$6</c:f>
              <c:numCache>
                <c:formatCode>###0.00</c:formatCode>
                <c:ptCount val="5"/>
                <c:pt idx="0">
                  <c:v>3.435754189944134</c:v>
                </c:pt>
                <c:pt idx="1">
                  <c:v>4.0091623036649215</c:v>
                </c:pt>
                <c:pt idx="2">
                  <c:v>4.4665924276169262</c:v>
                </c:pt>
                <c:pt idx="3">
                  <c:v>4.5841807909604517</c:v>
                </c:pt>
                <c:pt idx="4">
                  <c:v>5.0664589823468331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D1-4AB2-8E55-A3C22D3C93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როგორია ახალი კორონავირუსით თქვენი დაინფიცირების ალბათობა?  
(1- "ძალიან დაბალი"; 7- "ძალიან მაღალი") </c:v>
                </c:pt>
                <c:pt idx="1">
                  <c:v>როგორ გგონიათ, რამდენად რთულად გადაიტანთ ახალ კორონავირუსს?  
(1 - "ძალიან მარტივად"; 7 - "ძალიან რთულად") </c:v>
                </c:pt>
                <c:pt idx="2">
                  <c:v>რამდენად დაუცველად მიგაჩნიათ თავი ახალი კორონავირუსის მიმართ? 
(1 - "სრულიად დაუცველად"; 7 - "სავსებით დაცულად") </c:v>
                </c:pt>
                <c:pt idx="3">
                  <c:v>მაქვს შეგრძნება, რომ ახალი კორონავირუსი.... 
(1 - "ჩემთან ძალიან ახლოსაა"; 7 - "ჩემგან ძალიან შორსაა") </c:v>
                </c:pt>
                <c:pt idx="4">
                  <c:v>ჩემთვის ამ მდგომარეობაში ახალი კორონავირუსით დაინფიცირების თავიდან არიდება არის 
(1 - "ძალიან ძნელი";  7 - "ძალიან ადვილი") </c:v>
                </c:pt>
              </c:strCache>
            </c:strRef>
          </c:cat>
          <c:val>
            <c:numRef>
              <c:f>Sheet1!$C$2:$C$6</c:f>
              <c:numCache>
                <c:formatCode>###0.00</c:formatCode>
                <c:ptCount val="5"/>
                <c:pt idx="0">
                  <c:v>3.1892473118279572</c:v>
                </c:pt>
                <c:pt idx="1">
                  <c:v>3.7516425755584759</c:v>
                </c:pt>
                <c:pt idx="2">
                  <c:v>4.6132177681473454</c:v>
                </c:pt>
                <c:pt idx="3">
                  <c:v>4.810227272727273</c:v>
                </c:pt>
                <c:pt idx="4">
                  <c:v>5.4308012486992716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D1-4AB2-8E55-A3C22D3C93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როგორია ახალი კორონავირუსით თქვენი დაინფიცირების ალბათობა?  
(1- "ძალიან დაბალი"; 7- "ძალიან მაღალი") </c:v>
                </c:pt>
                <c:pt idx="1">
                  <c:v>როგორ გგონიათ, რამდენად რთულად გადაიტანთ ახალ კორონავირუსს?  
(1 - "ძალიან მარტივად"; 7 - "ძალიან რთულად") </c:v>
                </c:pt>
                <c:pt idx="2">
                  <c:v>რამდენად დაუცველად მიგაჩნიათ თავი ახალი კორონავირუსის მიმართ? 
(1 - "სრულიად დაუცველად"; 7 - "სავსებით დაცულად") </c:v>
                </c:pt>
                <c:pt idx="3">
                  <c:v>მაქვს შეგრძნება, რომ ახალი კორონავირუსი.... 
(1 - "ჩემთან ძალიან ახლოსაა"; 7 - "ჩემგან ძალიან შორსაა") </c:v>
                </c:pt>
                <c:pt idx="4">
                  <c:v>ჩემთვის ამ მდგომარეობაში ახალი კორონავირუსით დაინფიცირების თავიდან არიდება არის 
(1 - "ძალიან ძნელი";  7 - "ძალიან ადვილი") </c:v>
                </c:pt>
              </c:strCache>
            </c:strRef>
          </c:cat>
          <c:val>
            <c:numRef>
              <c:f>Sheet1!$D$2:$D$6</c:f>
              <c:numCache>
                <c:formatCode>###0.00</c:formatCode>
                <c:ptCount val="5"/>
                <c:pt idx="0">
                  <c:v>3.0044296788482834</c:v>
                </c:pt>
                <c:pt idx="1">
                  <c:v>3.5565669700910272</c:v>
                </c:pt>
                <c:pt idx="2">
                  <c:v>4.8752711496746208</c:v>
                </c:pt>
                <c:pt idx="3">
                  <c:v>5.1638608305274971</c:v>
                </c:pt>
                <c:pt idx="4">
                  <c:v>5.4758974358974362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D1-4AB2-8E55-A3C22D3C93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807424"/>
        <c:axId val="168837888"/>
      </c:barChart>
      <c:catAx>
        <c:axId val="16880742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837888"/>
        <c:crosses val="autoZero"/>
        <c:auto val="1"/>
        <c:lblAlgn val="ctr"/>
        <c:lblOffset val="100"/>
        <c:noMultiLvlLbl val="0"/>
      </c:catAx>
      <c:valAx>
        <c:axId val="168837888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688074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დამოკიდებულებები კოვიდ19-ის მიმართ</a:t>
            </a:r>
            <a:endParaRPr lang="en-US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ვრცელდება ნელა- ვრცელდება სწრაფად</c:v>
                </c:pt>
                <c:pt idx="1">
                  <c:v>საშიშია - არ არის საშიში</c:v>
                </c:pt>
                <c:pt idx="2">
                  <c:v>მედიის მიერ გაზვიადებულია- არ არის მედიის მიერ გაზვიადებული</c:v>
                </c:pt>
                <c:pt idx="3">
                  <c:v>სანერვიულოა- არ არის სანერვიულო</c:v>
                </c:pt>
              </c:strCache>
            </c:strRef>
          </c:cat>
          <c:val>
            <c:numRef>
              <c:f>Sheet1!$B$2:$B$5</c:f>
              <c:numCache>
                <c:formatCode>###0.00</c:formatCode>
                <c:ptCount val="4"/>
                <c:pt idx="0">
                  <c:v>5.7445708376421871</c:v>
                </c:pt>
                <c:pt idx="1">
                  <c:v>2.4448979591836735</c:v>
                </c:pt>
                <c:pt idx="2">
                  <c:v>4.9878721058434463</c:v>
                </c:pt>
                <c:pt idx="3">
                  <c:v>2.4278403275332621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E3-4308-A36E-77AC0DD5A8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ვრცელდება ნელა- ვრცელდება სწრაფად</c:v>
                </c:pt>
                <c:pt idx="1">
                  <c:v>საშიშია - არ არის საშიში</c:v>
                </c:pt>
                <c:pt idx="2">
                  <c:v>მედიის მიერ გაზვიადებულია- არ არის მედიის მიერ გაზვიადებული</c:v>
                </c:pt>
                <c:pt idx="3">
                  <c:v>სანერვიულოა- არ არის სანერვიულო</c:v>
                </c:pt>
              </c:strCache>
            </c:strRef>
          </c:cat>
          <c:val>
            <c:numRef>
              <c:f>Sheet1!$C$2:$C$5</c:f>
              <c:numCache>
                <c:formatCode>###0.00</c:formatCode>
                <c:ptCount val="4"/>
                <c:pt idx="0">
                  <c:v>4.9685863874345548</c:v>
                </c:pt>
                <c:pt idx="1">
                  <c:v>2.4933469805527122</c:v>
                </c:pt>
                <c:pt idx="2">
                  <c:v>5.0067415730337084</c:v>
                </c:pt>
                <c:pt idx="3">
                  <c:v>2.5802469135802428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E3-4308-A36E-77AC0DD5A8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ვრცელდება ნელა- ვრცელდება სწრაფად</c:v>
                </c:pt>
                <c:pt idx="1">
                  <c:v>საშიშია - არ არის საშიში</c:v>
                </c:pt>
                <c:pt idx="2">
                  <c:v>მედიის მიერ გაზვიადებულია- არ არის მედიის მიერ გაზვიადებული</c:v>
                </c:pt>
                <c:pt idx="3">
                  <c:v>სანერვიულოა- არ არის სანერვიულო</c:v>
                </c:pt>
              </c:strCache>
            </c:strRef>
          </c:cat>
          <c:val>
            <c:numRef>
              <c:f>Sheet1!$D$2:$D$5</c:f>
              <c:numCache>
                <c:formatCode>###0.00</c:formatCode>
                <c:ptCount val="4"/>
                <c:pt idx="0">
                  <c:v>4.5526315789473655</c:v>
                </c:pt>
                <c:pt idx="1">
                  <c:v>2.6977687626774896</c:v>
                </c:pt>
                <c:pt idx="2">
                  <c:v>4.8055555555555456</c:v>
                </c:pt>
                <c:pt idx="3">
                  <c:v>2.7671092951991842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E3-4308-A36E-77AC0DD5A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9354368"/>
        <c:axId val="169355904"/>
      </c:barChart>
      <c:catAx>
        <c:axId val="1693543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9355904"/>
        <c:crosses val="autoZero"/>
        <c:auto val="1"/>
        <c:lblAlgn val="ctr"/>
        <c:lblOffset val="100"/>
        <c:noMultiLvlLbl val="0"/>
      </c:catAx>
      <c:valAx>
        <c:axId val="169355904"/>
        <c:scaling>
          <c:orientation val="minMax"/>
          <c:max val="7"/>
          <c:min val="0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6935436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dirty="0"/>
              <a:t>მ</a:t>
            </a:r>
            <a:r>
              <a:rPr lang="ka-GE" sz="1800" b="1" dirty="0"/>
              <a:t>კაცრი ზომების მიმართ მხარდაჭერა</a:t>
            </a:r>
          </a:p>
          <a:p>
            <a:pPr>
              <a:defRPr/>
            </a:pPr>
            <a:r>
              <a:rPr lang="ka-GE" sz="1100" b="0" dirty="0"/>
              <a:t>(</a:t>
            </a:r>
            <a:r>
              <a:rPr lang="en-US" sz="1100" b="0" dirty="0"/>
              <a:t>MEAN</a:t>
            </a:r>
            <a:r>
              <a:rPr lang="ka-GE" sz="1100" b="0" dirty="0"/>
              <a:t> 7 ქულიან სკალაზე:</a:t>
            </a:r>
            <a:r>
              <a:rPr lang="en-US" sz="1100" b="0" baseline="0" dirty="0"/>
              <a:t> </a:t>
            </a:r>
            <a:r>
              <a:rPr lang="ka-GE" sz="1100" b="0" baseline="0" dirty="0"/>
              <a:t>1 – „სრულიად არ ვეთანხმები“, 7- „სავსებით ვეთანხმები“</a:t>
            </a:r>
            <a:r>
              <a:rPr lang="en-US" sz="1100" b="0" baseline="0" dirty="0"/>
              <a:t>)</a:t>
            </a:r>
            <a:endParaRPr lang="en-US" sz="11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49445048242209166"/>
          <c:y val="0.12217599883347918"/>
          <c:w val="0.47268566781265037"/>
          <c:h val="0.826122193059200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'Sheet1'!$A$2:$A$15</c:f>
              <c:strCache>
                <c:ptCount val="14"/>
                <c:pt idx="0">
                  <c:v>თუკი ვაქცინას შეიმუშავებენ და ჩემთვის რეკომენდებული იქნება, გავიკეთებ.</c:v>
                </c:pt>
                <c:pt idx="1">
                  <c:v>საერთაშორისო ტურისტები, რომლებიც იმ ქვეყნებიდან შემოდიან, სადაც კორონავირუსის შემთხვევებია დაფიქსირებული, კარანტინში უნდა გადაიყვანონ.</c:v>
                </c:pt>
                <c:pt idx="2">
                  <c:v>ვირუსის გავრცელების დროს სასურველია, ზოგიერთ ადამიანთან შევწყვიტოთ კონტაქტი, მათი წარმოშობის ქვეყნის მიხედვით.</c:v>
                </c:pt>
                <c:pt idx="3">
                  <c:v>მთავრობამ უნდა შეზღუდოს პირადი თავისუფლება ახალ კორონავირუსთან საბრძოლველად.</c:v>
                </c:pt>
                <c:pt idx="4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 </c:v>
                </c:pt>
                <c:pt idx="5">
                  <c:v>ახალი კორონავირუსის შესახებ დეზინფორმაციის გავრცელების  წინააღმდეგ საბრძოლველად მთავრობამ ინტერნეტსა და სოციალურ მედიაზე წვდომა უნდა აკრძალოს.</c:v>
                </c:pt>
                <c:pt idx="6">
                  <c:v>3-ზე მეტი ადამიანის მონაწილეობით დაგეგმილი ღონისძიებები ორგანიზატორებმა უნდა გააუქმონ.</c:v>
                </c:pt>
                <c:pt idx="7">
                  <c:v>ვფიქრობ, ამჟამად მიღებული ზომები მნიშვნელოვნად გაზვიადებულია / გადამეტებულია.</c:v>
                </c:pt>
                <c:pt idx="8">
                  <c:v>საზოგადოებრივი ობიექტები, როგორებიცაა სკოლები და საბავშვო ბაღები, უნდა დაიხუროს.</c:v>
                </c:pt>
                <c:pt idx="9">
                  <c:v>საყოველთაო კარანტინის გამოცხადებამდე გათვალისწინებული უნდა იყოს ადგილობრივ ეკონომიკაზე მისი გავლენა.</c:v>
                </c:pt>
                <c:pt idx="10">
                  <c:v>სახლიდან გასვლა მხოლოდ პროფესიული, ჯანმრთელობასთან დაკავშირებული ან გადაუდებელი მიზეზებით უნდა იყოს დაშვებული.</c:v>
                </c:pt>
                <c:pt idx="11">
                  <c:v>ყველა, ვინც არაა ქვეყნის მოქალაქე, კარანტინში უნდა გადაიყვანონ ან ქვეყნიდან გაამგზავრონ.</c:v>
                </c:pt>
                <c:pt idx="12">
                  <c:v>ყველა, ვისაც ამ ქვეყანაში არ აქვს სამუშაო, კარანტინში უნდა იყოს.</c:v>
                </c:pt>
                <c:pt idx="13">
                  <c:v>სახელმწიფოს მიერ მიღებული ზომები ადეკვატურია</c:v>
                </c:pt>
              </c:strCache>
            </c:strRef>
          </c:cat>
          <c:val>
            <c:numRef>
              <c:f>'Sheet1'!$B$2:$B$15</c:f>
              <c:numCache>
                <c:formatCode>General</c:formatCode>
                <c:ptCount val="14"/>
                <c:pt idx="0" formatCode="###0.00">
                  <c:v>5.7162790697674417</c:v>
                </c:pt>
                <c:pt idx="2" formatCode="###0.00">
                  <c:v>5.8019480519480515</c:v>
                </c:pt>
                <c:pt idx="3" formatCode="###0.00">
                  <c:v>5.5177228786251318</c:v>
                </c:pt>
                <c:pt idx="4" formatCode="###0.00">
                  <c:v>4.9663573085846897</c:v>
                </c:pt>
                <c:pt idx="5" formatCode="###0.00">
                  <c:v>3.8225988700564972</c:v>
                </c:pt>
                <c:pt idx="6" formatCode="###0.00">
                  <c:v>6.2939330543933085</c:v>
                </c:pt>
                <c:pt idx="7" formatCode="###0.00">
                  <c:v>3.4591728525980914</c:v>
                </c:pt>
                <c:pt idx="9" formatCode="###0.00">
                  <c:v>5.9440089585666289</c:v>
                </c:pt>
                <c:pt idx="10" formatCode="###0.00">
                  <c:v>6.0318133616118796</c:v>
                </c:pt>
                <c:pt idx="11" formatCode="###0.00">
                  <c:v>4.3600464576074298</c:v>
                </c:pt>
                <c:pt idx="12" formatCode="###0.00">
                  <c:v>3.3912063134160069</c:v>
                </c:pt>
                <c:pt idx="13" formatCode="###0.00">
                  <c:v>6.0858324715615302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E3-4308-A36E-77AC0DD5A83F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'Sheet1'!$A$2:$A$15</c:f>
              <c:strCache>
                <c:ptCount val="14"/>
                <c:pt idx="0">
                  <c:v>თუკი ვაქცინას შეიმუშავებენ და ჩემთვის რეკომენდებული იქნება, გავიკეთებ.</c:v>
                </c:pt>
                <c:pt idx="1">
                  <c:v>საერთაშორისო ტურისტები, რომლებიც იმ ქვეყნებიდან შემოდიან, სადაც კორონავირუსის შემთხვევებია დაფიქსირებული, კარანტინში უნდა გადაიყვანონ.</c:v>
                </c:pt>
                <c:pt idx="2">
                  <c:v>ვირუსის გავრცელების დროს სასურველია, ზოგიერთ ადამიანთან შევწყვიტოთ კონტაქტი, მათი წარმოშობის ქვეყნის მიხედვით.</c:v>
                </c:pt>
                <c:pt idx="3">
                  <c:v>მთავრობამ უნდა შეზღუდოს პირადი თავისუფლება ახალ კორონავირუსთან საბრძოლველად.</c:v>
                </c:pt>
                <c:pt idx="4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 </c:v>
                </c:pt>
                <c:pt idx="5">
                  <c:v>ახალი კორონავირუსის შესახებ დეზინფორმაციის გავრცელების  წინააღმდეგ საბრძოლველად მთავრობამ ინტერნეტსა და სოციალურ მედიაზე წვდომა უნდა აკრძალოს.</c:v>
                </c:pt>
                <c:pt idx="6">
                  <c:v>3-ზე მეტი ადამიანის მონაწილეობით დაგეგმილი ღონისძიებები ორგანიზატორებმა უნდა გააუქმონ.</c:v>
                </c:pt>
                <c:pt idx="7">
                  <c:v>ვფიქრობ, ამჟამად მიღებული ზომები მნიშვნელოვნად გაზვიადებულია / გადამეტებულია.</c:v>
                </c:pt>
                <c:pt idx="8">
                  <c:v>საზოგადოებრივი ობიექტები, როგორებიცაა სკოლები და საბავშვო ბაღები, უნდა დაიხუროს.</c:v>
                </c:pt>
                <c:pt idx="9">
                  <c:v>საყოველთაო კარანტინის გამოცხადებამდე გათვალისწინებული უნდა იყოს ადგილობრივ ეკონომიკაზე მისი გავლენა.</c:v>
                </c:pt>
                <c:pt idx="10">
                  <c:v>სახლიდან გასვლა მხოლოდ პროფესიული, ჯანმრთელობასთან დაკავშირებული ან გადაუდებელი მიზეზებით უნდა იყოს დაშვებული.</c:v>
                </c:pt>
                <c:pt idx="11">
                  <c:v>ყველა, ვინც არაა ქვეყნის მოქალაქე, კარანტინში უნდა გადაიყვანონ ან ქვეყნიდან გაამგზავრონ.</c:v>
                </c:pt>
                <c:pt idx="12">
                  <c:v>ყველა, ვისაც ამ ქვეყანაში არ აქვს სამუშაო, კარანტინში უნდა იყოს.</c:v>
                </c:pt>
                <c:pt idx="13">
                  <c:v>სახელმწიფოს მიერ მიღებული ზომები ადეკვატურია</c:v>
                </c:pt>
              </c:strCache>
            </c:strRef>
          </c:cat>
          <c:val>
            <c:numRef>
              <c:f>'Sheet1'!$C$2:$C$15</c:f>
              <c:numCache>
                <c:formatCode>###0.00</c:formatCode>
                <c:ptCount val="14"/>
                <c:pt idx="0">
                  <c:v>5.5047393364928885</c:v>
                </c:pt>
                <c:pt idx="1">
                  <c:v>6.5746421267893691</c:v>
                </c:pt>
                <c:pt idx="2">
                  <c:v>5.7383279044516877</c:v>
                </c:pt>
                <c:pt idx="3">
                  <c:v>4.9596069868995665</c:v>
                </c:pt>
                <c:pt idx="4">
                  <c:v>4.3848837209302305</c:v>
                </c:pt>
                <c:pt idx="5">
                  <c:v>3.2661469933184839</c:v>
                </c:pt>
                <c:pt idx="6">
                  <c:v>5.8721174004192855</c:v>
                </c:pt>
                <c:pt idx="7">
                  <c:v>3.2758985200845667</c:v>
                </c:pt>
                <c:pt idx="8">
                  <c:v>2.3566739606126901</c:v>
                </c:pt>
                <c:pt idx="9">
                  <c:v>5.8668866886688669</c:v>
                </c:pt>
                <c:pt idx="10">
                  <c:v>5.6138509968520465</c:v>
                </c:pt>
                <c:pt idx="11">
                  <c:v>3.9245939675174037</c:v>
                </c:pt>
                <c:pt idx="12">
                  <c:v>2.8249721293199541</c:v>
                </c:pt>
                <c:pt idx="13">
                  <c:v>5.6594202898550705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E3-4308-A36E-77AC0DD5A83F}"/>
            </c:ext>
          </c:extLst>
        </c:ser>
        <c:ser>
          <c:idx val="2"/>
          <c:order val="2"/>
          <c:tx>
            <c:strRef>
              <c:f>'Sheet1'!$D$1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'Sheet1'!$A$2:$A$15</c:f>
              <c:strCache>
                <c:ptCount val="14"/>
                <c:pt idx="0">
                  <c:v>თუკი ვაქცინას შეიმუშავებენ და ჩემთვის რეკომენდებული იქნება, გავიკეთებ.</c:v>
                </c:pt>
                <c:pt idx="1">
                  <c:v>საერთაშორისო ტურისტები, რომლებიც იმ ქვეყნებიდან შემოდიან, სადაც კორონავირუსის შემთხვევებია დაფიქსირებული, კარანტინში უნდა გადაიყვანონ.</c:v>
                </c:pt>
                <c:pt idx="2">
                  <c:v>ვირუსის გავრცელების დროს სასურველია, ზოგიერთ ადამიანთან შევწყვიტოთ კონტაქტი, მათი წარმოშობის ქვეყნის მიხედვით.</c:v>
                </c:pt>
                <c:pt idx="3">
                  <c:v>მთავრობამ უნდა შეზღუდოს პირადი თავისუფლება ახალ კორონავირუსთან საბრძოლველად.</c:v>
                </c:pt>
                <c:pt idx="4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 </c:v>
                </c:pt>
                <c:pt idx="5">
                  <c:v>ახალი კორონავირუსის შესახებ დეზინფორმაციის გავრცელების  წინააღმდეგ საბრძოლველად მთავრობამ ინტერნეტსა და სოციალურ მედიაზე წვდომა უნდა აკრძალოს.</c:v>
                </c:pt>
                <c:pt idx="6">
                  <c:v>3-ზე მეტი ადამიანის მონაწილეობით დაგეგმილი ღონისძიებები ორგანიზატორებმა უნდა გააუქმონ.</c:v>
                </c:pt>
                <c:pt idx="7">
                  <c:v>ვფიქრობ, ამჟამად მიღებული ზომები მნიშვნელოვნად გაზვიადებულია / გადამეტებულია.</c:v>
                </c:pt>
                <c:pt idx="8">
                  <c:v>საზოგადოებრივი ობიექტები, როგორებიცაა სკოლები და საბავშვო ბაღები, უნდა დაიხუროს.</c:v>
                </c:pt>
                <c:pt idx="9">
                  <c:v>საყოველთაო კარანტინის გამოცხადებამდე გათვალისწინებული უნდა იყოს ადგილობრივ ეკონომიკაზე მისი გავლენა.</c:v>
                </c:pt>
                <c:pt idx="10">
                  <c:v>სახლიდან გასვლა მხოლოდ პროფესიული, ჯანმრთელობასთან დაკავშირებული ან გადაუდებელი მიზეზებით უნდა იყოს დაშვებული.</c:v>
                </c:pt>
                <c:pt idx="11">
                  <c:v>ყველა, ვინც არაა ქვეყნის მოქალაქე, კარანტინში უნდა გადაიყვანონ ან ქვეყნიდან გაამგზავრონ.</c:v>
                </c:pt>
                <c:pt idx="12">
                  <c:v>ყველა, ვისაც ამ ქვეყანაში არ აქვს სამუშაო, კარანტინში უნდა იყოს.</c:v>
                </c:pt>
                <c:pt idx="13">
                  <c:v>სახელმწიფოს მიერ მიღებული ზომები ადეკვატურია</c:v>
                </c:pt>
              </c:strCache>
            </c:strRef>
          </c:cat>
          <c:val>
            <c:numRef>
              <c:f>'Sheet1'!$D$2:$D$15</c:f>
              <c:numCache>
                <c:formatCode>General</c:formatCode>
                <c:ptCount val="14"/>
                <c:pt idx="0" formatCode="###0.00">
                  <c:v>4.645038167938929</c:v>
                </c:pt>
                <c:pt idx="2" formatCode="###0.00">
                  <c:v>4.7331189710610904</c:v>
                </c:pt>
                <c:pt idx="5" formatCode="###0.00">
                  <c:v>2.8266219239373598</c:v>
                </c:pt>
                <c:pt idx="7" formatCode="###0.00">
                  <c:v>3.0083945435466974</c:v>
                </c:pt>
                <c:pt idx="10" formatCode="###0.00">
                  <c:v>4.6418988648090815</c:v>
                </c:pt>
                <c:pt idx="13" formatCode="###0.00">
                  <c:v>5.6256358087487248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E3-4308-A36E-77AC0DD5A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293120"/>
        <c:axId val="168294656"/>
      </c:barChart>
      <c:catAx>
        <c:axId val="1682931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68294656"/>
        <c:crosses val="autoZero"/>
        <c:auto val="1"/>
        <c:lblAlgn val="ctr"/>
        <c:lblOffset val="100"/>
        <c:noMultiLvlLbl val="0"/>
      </c:catAx>
      <c:valAx>
        <c:axId val="168294656"/>
        <c:scaling>
          <c:orientation val="minMax"/>
          <c:max val="7"/>
          <c:min val="0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6829312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sz="1400"/>
            </a:pPr>
            <a:r>
              <a:rPr lang="ka-GE" sz="1400" dirty="0"/>
              <a:t>აპირებთ ან უკვე განახორციელეთ თუ არა ქვემოთ ჩამოთვლილი ქმედებები?</a:t>
            </a:r>
            <a:endParaRPr lang="en-US" sz="140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'ტალღების შედარება'!$L$1385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'ტალღების შედარება'!$J$1386:$K$1403</c:f>
              <c:multiLvlStrCache>
                <c:ptCount val="18"/>
                <c:lvl>
                  <c:pt idx="0">
                    <c:v>უკვე განვახორციელე</c:v>
                  </c:pt>
                  <c:pt idx="1">
                    <c:v>ვაპირებ, რომ განვახორციელო</c:v>
                  </c:pt>
                  <c:pt idx="2">
                    <c:v>არ განმიხორციელებია და არც ვაპირებ განხორციელებას</c:v>
                  </c:pt>
                  <c:pt idx="3">
                    <c:v>უკვე განვახორციელე</c:v>
                  </c:pt>
                  <c:pt idx="4">
                    <c:v>ვაპირებ, რომ განვახორციელო</c:v>
                  </c:pt>
                  <c:pt idx="5">
                    <c:v>არ განმიხორციელებია და არც ვაპირებ განხორციელებას</c:v>
                  </c:pt>
                  <c:pt idx="6">
                    <c:v>უკვე განვახორციელე</c:v>
                  </c:pt>
                  <c:pt idx="7">
                    <c:v>ვაპირებ, რომ განვახორციელო</c:v>
                  </c:pt>
                  <c:pt idx="8">
                    <c:v>არ განმიხორციელებია და არც ვაპირებ განხორციელებას</c:v>
                  </c:pt>
                  <c:pt idx="9">
                    <c:v>უკვე განვახორციელე</c:v>
                  </c:pt>
                  <c:pt idx="10">
                    <c:v>ვაპირებ, რომ განვახორციელო</c:v>
                  </c:pt>
                  <c:pt idx="11">
                    <c:v>არ განმიხორციელებია და არც ვაპირებ განხორციელებას</c:v>
                  </c:pt>
                  <c:pt idx="12">
                    <c:v>უკვე განვახორციელე</c:v>
                  </c:pt>
                  <c:pt idx="13">
                    <c:v>ვაპირებ, რომ განვახორციელო</c:v>
                  </c:pt>
                  <c:pt idx="14">
                    <c:v>არ განმიხორციელებია და არც ვაპირებ განხორციელებას</c:v>
                  </c:pt>
                  <c:pt idx="15">
                    <c:v>უკვე განვახორციელე</c:v>
                  </c:pt>
                  <c:pt idx="16">
                    <c:v>ვაპირებ, რომ განვახორციელო</c:v>
                  </c:pt>
                  <c:pt idx="17">
                    <c:v>არ განმიხორციელებია და არც ვაპირებ განხორციელებას</c:v>
                  </c:pt>
                </c:lvl>
                <c:lvl>
                  <c:pt idx="0">
                    <c:v>შევიძინე დამატებითი მედიკამენტები, რომლებსაც რეგულარულად არ მოვიხმარ</c:v>
                  </c:pt>
                  <c:pt idx="3">
                    <c:v>დამატებით შევიძინე ის მედიკამენტები, რომლებსაც რეგულარულად მოვიხმარ</c:v>
                  </c:pt>
                  <c:pt idx="6">
                    <c:v>არ დავესწარი სოციალურ ღონისძიებებს, რომლებზე დასწრებაც დაგეგმილი მქონდა</c:v>
                  </c:pt>
                  <c:pt idx="9">
                    <c:v>არ შევხვდი ოჯახის წევრებს, მიუხედავად იმისა, რომ მათ სიპტომები არ ჰქონიათ</c:v>
                  </c:pt>
                  <c:pt idx="12">
                    <c:v>ოჯახის წევრებს და მეგობრებს ვთხოვე, რომ არ მესტუმრონ</c:v>
                  </c:pt>
                  <c:pt idx="15">
                    <c:v>გადავწყვიტეთ, რომ ჩემი ოჯახის არასრულწლოვანი წევრი მეგობარს არ შეხვდება</c:v>
                  </c:pt>
                </c:lvl>
              </c:multiLvlStrCache>
            </c:multiLvlStrRef>
          </c:cat>
          <c:val>
            <c:numRef>
              <c:f>'ტალღების შედარება'!$L$1386:$L$1403</c:f>
              <c:numCache>
                <c:formatCode>###0.0</c:formatCode>
                <c:ptCount val="18"/>
                <c:pt idx="0">
                  <c:v>28.7</c:v>
                </c:pt>
                <c:pt idx="1">
                  <c:v>8.3000000000000007</c:v>
                </c:pt>
                <c:pt idx="2">
                  <c:v>63</c:v>
                </c:pt>
                <c:pt idx="3">
                  <c:v>33</c:v>
                </c:pt>
                <c:pt idx="4">
                  <c:v>8.2000000000000011</c:v>
                </c:pt>
                <c:pt idx="5">
                  <c:v>58.8</c:v>
                </c:pt>
                <c:pt idx="6">
                  <c:v>46.5</c:v>
                </c:pt>
                <c:pt idx="7">
                  <c:v>8.2000000000000011</c:v>
                </c:pt>
                <c:pt idx="8">
                  <c:v>45.3</c:v>
                </c:pt>
                <c:pt idx="9">
                  <c:v>34.700000000000003</c:v>
                </c:pt>
                <c:pt idx="10">
                  <c:v>10.200000000000001</c:v>
                </c:pt>
                <c:pt idx="11">
                  <c:v>55.1</c:v>
                </c:pt>
                <c:pt idx="12">
                  <c:v>43.8</c:v>
                </c:pt>
                <c:pt idx="13">
                  <c:v>12.8</c:v>
                </c:pt>
                <c:pt idx="14">
                  <c:v>43.4</c:v>
                </c:pt>
                <c:pt idx="15">
                  <c:v>60.474308300395258</c:v>
                </c:pt>
                <c:pt idx="16">
                  <c:v>11.264822134387352</c:v>
                </c:pt>
                <c:pt idx="17">
                  <c:v>28.260869565217387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C3-42FD-9D56-29F076FEA770}"/>
            </c:ext>
          </c:extLst>
        </c:ser>
        <c:ser>
          <c:idx val="1"/>
          <c:order val="1"/>
          <c:tx>
            <c:strRef>
              <c:f>'ტალღების შედარება'!$M$1385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'ტალღების შედარება'!$J$1386:$K$1403</c:f>
              <c:multiLvlStrCache>
                <c:ptCount val="18"/>
                <c:lvl>
                  <c:pt idx="0">
                    <c:v>უკვე განვახორციელე</c:v>
                  </c:pt>
                  <c:pt idx="1">
                    <c:v>ვაპირებ, რომ განვახორციელო</c:v>
                  </c:pt>
                  <c:pt idx="2">
                    <c:v>არ განმიხორციელებია და არც ვაპირებ განხორციელებას</c:v>
                  </c:pt>
                  <c:pt idx="3">
                    <c:v>უკვე განვახორციელე</c:v>
                  </c:pt>
                  <c:pt idx="4">
                    <c:v>ვაპირებ, რომ განვახორციელო</c:v>
                  </c:pt>
                  <c:pt idx="5">
                    <c:v>არ განმიხორციელებია და არც ვაპირებ განხორციელებას</c:v>
                  </c:pt>
                  <c:pt idx="6">
                    <c:v>უკვე განვახორციელე</c:v>
                  </c:pt>
                  <c:pt idx="7">
                    <c:v>ვაპირებ, რომ განვახორციელო</c:v>
                  </c:pt>
                  <c:pt idx="8">
                    <c:v>არ განმიხორციელებია და არც ვაპირებ განხორციელებას</c:v>
                  </c:pt>
                  <c:pt idx="9">
                    <c:v>უკვე განვახორციელე</c:v>
                  </c:pt>
                  <c:pt idx="10">
                    <c:v>ვაპირებ, რომ განვახორციელო</c:v>
                  </c:pt>
                  <c:pt idx="11">
                    <c:v>არ განმიხორციელებია და არც ვაპირებ განხორციელებას</c:v>
                  </c:pt>
                  <c:pt idx="12">
                    <c:v>უკვე განვახორციელე</c:v>
                  </c:pt>
                  <c:pt idx="13">
                    <c:v>ვაპირებ, რომ განვახორციელო</c:v>
                  </c:pt>
                  <c:pt idx="14">
                    <c:v>არ განმიხორციელებია და არც ვაპირებ განხორციელებას</c:v>
                  </c:pt>
                  <c:pt idx="15">
                    <c:v>უკვე განვახორციელე</c:v>
                  </c:pt>
                  <c:pt idx="16">
                    <c:v>ვაპირებ, რომ განვახორციელო</c:v>
                  </c:pt>
                  <c:pt idx="17">
                    <c:v>არ განმიხორციელებია და არც ვაპირებ განხორციელებას</c:v>
                  </c:pt>
                </c:lvl>
                <c:lvl>
                  <c:pt idx="0">
                    <c:v>შევიძინე დამატებითი მედიკამენტები, რომლებსაც რეგულარულად არ მოვიხმარ</c:v>
                  </c:pt>
                  <c:pt idx="3">
                    <c:v>დამატებით შევიძინე ის მედიკამენტები, რომლებსაც რეგულარულად მოვიხმარ</c:v>
                  </c:pt>
                  <c:pt idx="6">
                    <c:v>არ დავესწარი სოციალურ ღონისძიებებს, რომლებზე დასწრებაც დაგეგმილი მქონდა</c:v>
                  </c:pt>
                  <c:pt idx="9">
                    <c:v>არ შევხვდი ოჯახის წევრებს, მიუხედავად იმისა, რომ მათ სიპტომები არ ჰქონიათ</c:v>
                  </c:pt>
                  <c:pt idx="12">
                    <c:v>ოჯახის წევრებს და მეგობრებს ვთხოვე, რომ არ მესტუმრონ</c:v>
                  </c:pt>
                  <c:pt idx="15">
                    <c:v>გადავწყვიტეთ, რომ ჩემი ოჯახის არასრულწლოვანი წევრი მეგობარს არ შეხვდება</c:v>
                  </c:pt>
                </c:lvl>
              </c:multiLvlStrCache>
            </c:multiLvlStrRef>
          </c:cat>
          <c:val>
            <c:numRef>
              <c:f>'ტალღების შედარება'!$M$1386:$M$1403</c:f>
              <c:numCache>
                <c:formatCode>###0.0</c:formatCode>
                <c:ptCount val="18"/>
                <c:pt idx="0">
                  <c:v>12.7</c:v>
                </c:pt>
                <c:pt idx="1">
                  <c:v>10.5</c:v>
                </c:pt>
                <c:pt idx="2">
                  <c:v>76.8</c:v>
                </c:pt>
                <c:pt idx="3">
                  <c:v>26.2</c:v>
                </c:pt>
                <c:pt idx="4">
                  <c:v>8.8000000000000007</c:v>
                </c:pt>
                <c:pt idx="5">
                  <c:v>65</c:v>
                </c:pt>
                <c:pt idx="6">
                  <c:v>41.2</c:v>
                </c:pt>
                <c:pt idx="7">
                  <c:v>7.5</c:v>
                </c:pt>
                <c:pt idx="8">
                  <c:v>51.3</c:v>
                </c:pt>
                <c:pt idx="9">
                  <c:v>34.700000000000003</c:v>
                </c:pt>
                <c:pt idx="10">
                  <c:v>9.3000000000000007</c:v>
                </c:pt>
                <c:pt idx="11">
                  <c:v>56</c:v>
                </c:pt>
                <c:pt idx="12">
                  <c:v>40.800000000000004</c:v>
                </c:pt>
                <c:pt idx="13">
                  <c:v>9.5</c:v>
                </c:pt>
                <c:pt idx="14">
                  <c:v>49.7</c:v>
                </c:pt>
                <c:pt idx="15">
                  <c:v>54.004106776180699</c:v>
                </c:pt>
                <c:pt idx="16">
                  <c:v>10.677618069815193</c:v>
                </c:pt>
                <c:pt idx="17">
                  <c:v>35.318275154004105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C3-42FD-9D56-29F076FEA770}"/>
            </c:ext>
          </c:extLst>
        </c:ser>
        <c:ser>
          <c:idx val="2"/>
          <c:order val="2"/>
          <c:tx>
            <c:strRef>
              <c:f>'ტალღების შედარება'!$N$1385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'ტალღების შედარება'!$J$1386:$K$1403</c:f>
              <c:multiLvlStrCache>
                <c:ptCount val="18"/>
                <c:lvl>
                  <c:pt idx="0">
                    <c:v>უკვე განვახორციელე</c:v>
                  </c:pt>
                  <c:pt idx="1">
                    <c:v>ვაპირებ, რომ განვახორციელო</c:v>
                  </c:pt>
                  <c:pt idx="2">
                    <c:v>არ განმიხორციელებია და არც ვაპირებ განხორციელებას</c:v>
                  </c:pt>
                  <c:pt idx="3">
                    <c:v>უკვე განვახორციელე</c:v>
                  </c:pt>
                  <c:pt idx="4">
                    <c:v>ვაპირებ, რომ განვახორციელო</c:v>
                  </c:pt>
                  <c:pt idx="5">
                    <c:v>არ განმიხორციელებია და არც ვაპირებ განხორციელებას</c:v>
                  </c:pt>
                  <c:pt idx="6">
                    <c:v>უკვე განვახორციელე</c:v>
                  </c:pt>
                  <c:pt idx="7">
                    <c:v>ვაპირებ, რომ განვახორციელო</c:v>
                  </c:pt>
                  <c:pt idx="8">
                    <c:v>არ განმიხორციელებია და არც ვაპირებ განხორციელებას</c:v>
                  </c:pt>
                  <c:pt idx="9">
                    <c:v>უკვე განვახორციელე</c:v>
                  </c:pt>
                  <c:pt idx="10">
                    <c:v>ვაპირებ, რომ განვახორციელო</c:v>
                  </c:pt>
                  <c:pt idx="11">
                    <c:v>არ განმიხორციელებია და არც ვაპირებ განხორციელებას</c:v>
                  </c:pt>
                  <c:pt idx="12">
                    <c:v>უკვე განვახორციელე</c:v>
                  </c:pt>
                  <c:pt idx="13">
                    <c:v>ვაპირებ, რომ განვახორციელო</c:v>
                  </c:pt>
                  <c:pt idx="14">
                    <c:v>არ განმიხორციელებია და არც ვაპირებ განხორციელებას</c:v>
                  </c:pt>
                  <c:pt idx="15">
                    <c:v>უკვე განვახორციელე</c:v>
                  </c:pt>
                  <c:pt idx="16">
                    <c:v>ვაპირებ, რომ განვახორციელო</c:v>
                  </c:pt>
                  <c:pt idx="17">
                    <c:v>არ განმიხორციელებია და არც ვაპირებ განხორციელებას</c:v>
                  </c:pt>
                </c:lvl>
                <c:lvl>
                  <c:pt idx="0">
                    <c:v>შევიძინე დამატებითი მედიკამენტები, რომლებსაც რეგულარულად არ მოვიხმარ</c:v>
                  </c:pt>
                  <c:pt idx="3">
                    <c:v>დამატებით შევიძინე ის მედიკამენტები, რომლებსაც რეგულარულად მოვიხმარ</c:v>
                  </c:pt>
                  <c:pt idx="6">
                    <c:v>არ დავესწარი სოციალურ ღონისძიებებს, რომლებზე დასწრებაც დაგეგმილი მქონდა</c:v>
                  </c:pt>
                  <c:pt idx="9">
                    <c:v>არ შევხვდი ოჯახის წევრებს, მიუხედავად იმისა, რომ მათ სიპტომები არ ჰქონიათ</c:v>
                  </c:pt>
                  <c:pt idx="12">
                    <c:v>ოჯახის წევრებს და მეგობრებს ვთხოვე, რომ არ მესტუმრონ</c:v>
                  </c:pt>
                  <c:pt idx="15">
                    <c:v>გადავწყვიტეთ, რომ ჩემი ოჯახის არასრულწლოვანი წევრი მეგობარს არ შეხვდება</c:v>
                  </c:pt>
                </c:lvl>
              </c:multiLvlStrCache>
            </c:multiLvlStrRef>
          </c:cat>
          <c:val>
            <c:numRef>
              <c:f>'ტალღების შედარება'!$N$1386:$N$1403</c:f>
              <c:numCache>
                <c:formatCode>###0.0</c:formatCode>
                <c:ptCount val="18"/>
                <c:pt idx="0">
                  <c:v>9.6</c:v>
                </c:pt>
                <c:pt idx="1">
                  <c:v>9.7000000000000011</c:v>
                </c:pt>
                <c:pt idx="2">
                  <c:v>80.7</c:v>
                </c:pt>
                <c:pt idx="3">
                  <c:v>21.9</c:v>
                </c:pt>
                <c:pt idx="4">
                  <c:v>8</c:v>
                </c:pt>
                <c:pt idx="5">
                  <c:v>70.099999999999994</c:v>
                </c:pt>
                <c:pt idx="6">
                  <c:v>31.7</c:v>
                </c:pt>
                <c:pt idx="7">
                  <c:v>8.4</c:v>
                </c:pt>
                <c:pt idx="8">
                  <c:v>59.9</c:v>
                </c:pt>
                <c:pt idx="9">
                  <c:v>28</c:v>
                </c:pt>
                <c:pt idx="10">
                  <c:v>8</c:v>
                </c:pt>
                <c:pt idx="11">
                  <c:v>64</c:v>
                </c:pt>
                <c:pt idx="12">
                  <c:v>29.7</c:v>
                </c:pt>
                <c:pt idx="13">
                  <c:v>8.6</c:v>
                </c:pt>
                <c:pt idx="14">
                  <c:v>61.7</c:v>
                </c:pt>
                <c:pt idx="15">
                  <c:v>43.951612903225808</c:v>
                </c:pt>
                <c:pt idx="16">
                  <c:v>7.8629032258064484</c:v>
                </c:pt>
                <c:pt idx="17">
                  <c:v>48.185483870967751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62-4FF0-BB3F-AF035ED95C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1958784"/>
        <c:axId val="121960320"/>
      </c:barChart>
      <c:catAx>
        <c:axId val="121958784"/>
        <c:scaling>
          <c:orientation val="maxMin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21960320"/>
        <c:crosses val="autoZero"/>
        <c:auto val="1"/>
        <c:lblAlgn val="ctr"/>
        <c:lblOffset val="100"/>
        <c:noMultiLvlLbl val="0"/>
      </c:catAx>
      <c:valAx>
        <c:axId val="121960320"/>
        <c:scaling>
          <c:orientation val="minMax"/>
          <c:max val="85"/>
          <c:min val="0"/>
        </c:scaling>
        <c:delete val="0"/>
        <c:axPos val="t"/>
        <c:numFmt formatCode="###0.0" sourceLinked="1"/>
        <c:majorTickMark val="none"/>
        <c:minorTickMark val="none"/>
        <c:tickLblPos val="none"/>
        <c:spPr>
          <a:ln w="9525">
            <a:noFill/>
          </a:ln>
        </c:spPr>
        <c:crossAx val="1219587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Sylfaen" pitchFamily="18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/>
              <a:t>აპირებთ ან უკვე განახორციელეთ თუ არა ქვემოთ ჩამოთვლილი ქმედებები?</a:t>
            </a:r>
            <a:endParaRPr lang="en-US"/>
          </a:p>
        </c:rich>
      </c:tx>
      <c:overlay val="0"/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უკვე განვახორციელე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გადავდე ექიმთან ვიზიტი (არა ვირუსთან დაკავშირებული) </c:v>
                </c:pt>
                <c:pt idx="1">
                  <c:v>გადავდე ჩემი ვაქცინაცია</c:v>
                </c:pt>
                <c:pt idx="2">
                  <c:v>გადავდე ჩემი ოჯახის წევრ(ებ)ის ვაქცინაცია</c:v>
                </c:pt>
                <c:pt idx="3">
                  <c:v>უფრო ნაკლები ვივარჯიშე, ვიდრე ჩვეულებრივ ვვარჯიშობდი</c:v>
                </c:pt>
                <c:pt idx="4">
                  <c:v>დავიწყე უფრო მეტი ალკოჰოლის მოხმარება, ვიდრე ჩვეულებრივ მოვიხმარდი</c:v>
                </c:pt>
                <c:pt idx="5">
                  <c:v>უფრო მეტი არაჯანსაღი საკვები მივიღე, ვიდრე ჩვეულებრივ</c:v>
                </c:pt>
              </c:strCache>
            </c:strRef>
          </c:cat>
          <c:val>
            <c:numRef>
              <c:f>Sheet1!$B$2:$B$7</c:f>
              <c:numCache>
                <c:formatCode>###0.0</c:formatCode>
                <c:ptCount val="6"/>
                <c:pt idx="0">
                  <c:v>14</c:v>
                </c:pt>
                <c:pt idx="1">
                  <c:v>3</c:v>
                </c:pt>
                <c:pt idx="2">
                  <c:v>4</c:v>
                </c:pt>
                <c:pt idx="3">
                  <c:v>6</c:v>
                </c:pt>
                <c:pt idx="4">
                  <c:v>4</c:v>
                </c:pt>
                <c:pt idx="5">
                  <c:v>9.2000000000000011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29-4CA5-9FEC-72792486EB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ვაპირებ, რომ განვახორციელო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გადავდე ექიმთან ვიზიტი (არა ვირუსთან დაკავშირებული) </c:v>
                </c:pt>
                <c:pt idx="1">
                  <c:v>გადავდე ჩემი ვაქცინაცია</c:v>
                </c:pt>
                <c:pt idx="2">
                  <c:v>გადავდე ჩემი ოჯახის წევრ(ებ)ის ვაქცინაცია</c:v>
                </c:pt>
                <c:pt idx="3">
                  <c:v>უფრო ნაკლები ვივარჯიშე, ვიდრე ჩვეულებრივ ვვარჯიშობდი</c:v>
                </c:pt>
                <c:pt idx="4">
                  <c:v>დავიწყე უფრო მეტი ალკოჰოლის მოხმარება, ვიდრე ჩვეულებრივ მოვიხმარდი</c:v>
                </c:pt>
                <c:pt idx="5">
                  <c:v>უფრო მეტი არაჯანსაღი საკვები მივიღე, ვიდრე ჩვეულებრივ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9</c:v>
                </c:pt>
                <c:pt idx="4">
                  <c:v>8</c:v>
                </c:pt>
                <c:pt idx="5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29-4CA5-9FEC-72792486EBE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არ განმიხორციელებია და არც ვაპირებ განხორციელებას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გადავდე ექიმთან ვიზიტი (არა ვირუსთან დაკავშირებული) </c:v>
                </c:pt>
                <c:pt idx="1">
                  <c:v>გადავდე ჩემი ვაქცინაცია</c:v>
                </c:pt>
                <c:pt idx="2">
                  <c:v>გადავდე ჩემი ოჯახის წევრ(ებ)ის ვაქცინაცია</c:v>
                </c:pt>
                <c:pt idx="3">
                  <c:v>უფრო ნაკლები ვივარჯიშე, ვიდრე ჩვეულებრივ ვვარჯიშობდი</c:v>
                </c:pt>
                <c:pt idx="4">
                  <c:v>დავიწყე უფრო მეტი ალკოჰოლის მოხმარება, ვიდრე ჩვეულებრივ მოვიხმარდი</c:v>
                </c:pt>
                <c:pt idx="5">
                  <c:v>უფრო მეტი არაჯანსაღი საკვები მივიღე, ვიდრე ჩვეულებრივ</c:v>
                </c:pt>
              </c:strCache>
            </c:strRef>
          </c:cat>
          <c:val>
            <c:numRef>
              <c:f>Sheet1!$D$2:$D$7</c:f>
              <c:numCache>
                <c:formatCode>###0.0</c:formatCode>
                <c:ptCount val="6"/>
                <c:pt idx="0">
                  <c:v>76</c:v>
                </c:pt>
                <c:pt idx="1">
                  <c:v>87</c:v>
                </c:pt>
                <c:pt idx="2">
                  <c:v>86</c:v>
                </c:pt>
                <c:pt idx="3">
                  <c:v>85</c:v>
                </c:pt>
                <c:pt idx="4">
                  <c:v>88</c:v>
                </c:pt>
                <c:pt idx="5">
                  <c:v>82.4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9-4CA5-9FEC-72792486EB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50336"/>
        <c:axId val="180489216"/>
      </c:barChart>
      <c:catAx>
        <c:axId val="17835033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0489216"/>
        <c:crosses val="autoZero"/>
        <c:auto val="1"/>
        <c:lblAlgn val="ctr"/>
        <c:lblOffset val="100"/>
        <c:noMultiLvlLbl val="0"/>
      </c:catAx>
      <c:valAx>
        <c:axId val="180489216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ln w="9525">
            <a:noFill/>
          </a:ln>
        </c:spPr>
        <c:crossAx val="1783503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265048836108601E-2"/>
          <c:y val="0.82204651501895598"/>
          <c:w val="0.98313110451357533"/>
          <c:h val="0.166842373869932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რამდენად ხშირად იღებთ ინფორმაციას ახალი კორონავირუსის შესახებ?</a:t>
            </a:r>
            <a:endParaRPr lang="en-US" dirty="0"/>
          </a:p>
          <a:p>
            <a:pPr>
              <a:defRPr/>
            </a:pPr>
            <a:r>
              <a:rPr lang="ka-GE" sz="1200" b="0" dirty="0"/>
              <a:t>(</a:t>
            </a:r>
            <a:r>
              <a:rPr lang="en-US" sz="1200" b="0" dirty="0"/>
              <a:t>MEAN</a:t>
            </a:r>
            <a:r>
              <a:rPr lang="ka-GE" sz="1200" b="0" dirty="0"/>
              <a:t> 7 ქულიან სკალაზე: 1 - "არასდროს", 7 - "ძალზე ხშირად"</a:t>
            </a:r>
            <a:r>
              <a:rPr lang="en-US" sz="1200" b="0" dirty="0"/>
              <a:t>)</a:t>
            </a:r>
            <a:endParaRPr lang="ka-GE" sz="12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8645817458301596"/>
          <c:y val="0.23321755613881598"/>
          <c:w val="0.61354182541698443"/>
          <c:h val="0.69849241761446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How often do you inform yourself about the novel coronavirus?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პირველი ტალღა</c:v>
                </c:pt>
                <c:pt idx="1">
                  <c:v>მეორე ტალღა</c:v>
                </c:pt>
                <c:pt idx="2">
                  <c:v>მესამე ტალღა</c:v>
                </c:pt>
              </c:strCache>
            </c:strRef>
          </c:cat>
          <c:val>
            <c:numRef>
              <c:f>Sheet1!$B$2:$D$2</c:f>
              <c:numCache>
                <c:formatCode>###0.00</c:formatCode>
                <c:ptCount val="3"/>
                <c:pt idx="0">
                  <c:v>6.4573721163490472</c:v>
                </c:pt>
                <c:pt idx="1">
                  <c:v>6.3259557344064303</c:v>
                </c:pt>
                <c:pt idx="2">
                  <c:v>6.2014028056112291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5E-43BB-8867-66FD90F666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80654848"/>
        <c:axId val="180656384"/>
      </c:barChart>
      <c:catAx>
        <c:axId val="1806548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0656384"/>
        <c:crosses val="autoZero"/>
        <c:auto val="1"/>
        <c:lblAlgn val="ctr"/>
        <c:lblOffset val="100"/>
        <c:noMultiLvlLbl val="0"/>
      </c:catAx>
      <c:valAx>
        <c:axId val="180656384"/>
        <c:scaling>
          <c:orientation val="minMax"/>
        </c:scaling>
        <c:delete val="1"/>
        <c:axPos val="t"/>
        <c:numFmt formatCode="###0.00" sourceLinked="1"/>
        <c:majorTickMark val="none"/>
        <c:minorTickMark val="none"/>
        <c:tickLblPos val="none"/>
        <c:crossAx val="180654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ka-GE" dirty="0"/>
              <a:t>რამდენად კმაყოფილი ხართ ახალ კორონავირუსთან დაკავშირებით მიღებული ინფორმაციით?</a:t>
            </a:r>
            <a:endParaRPr lang="en-US" dirty="0"/>
          </a:p>
          <a:p>
            <a:pPr algn="ctr" rtl="0">
              <a:defRPr/>
            </a:pPr>
            <a:r>
              <a:rPr lang="en-US" sz="1200" b="0" dirty="0"/>
              <a:t>(MEAN</a:t>
            </a:r>
            <a:r>
              <a:rPr lang="ka-GE" sz="1200" b="0" dirty="0"/>
              <a:t> 7 ქულიან სკალაზე: 1 -  "ძალიან უკმაყოფილო", 7 - "ძალიან კმაყოფილი"</a:t>
            </a:r>
            <a:r>
              <a:rPr lang="en-US" sz="1200" b="0" dirty="0"/>
              <a:t>)</a:t>
            </a:r>
            <a:endParaRPr lang="ka-GE" sz="12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8414213607914405"/>
          <c:y val="0.23321755613881598"/>
          <c:w val="0.61585786392085595"/>
          <c:h val="0.698492417614466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How much satisfied you are concerning the information which you get through different sourced regarding COVID19 and response?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პირველი ტალღა</c:v>
                </c:pt>
                <c:pt idx="1">
                  <c:v>მეორე ტალღა</c:v>
                </c:pt>
                <c:pt idx="2">
                  <c:v>მესამე ტალღა</c:v>
                </c:pt>
              </c:strCache>
            </c:strRef>
          </c:cat>
          <c:val>
            <c:numRef>
              <c:f>Sheet1!$B$2:$D$2</c:f>
              <c:numCache>
                <c:formatCode>###0.00</c:formatCode>
                <c:ptCount val="3"/>
                <c:pt idx="0">
                  <c:v>6.1065989847715798</c:v>
                </c:pt>
                <c:pt idx="1">
                  <c:v>6.2119675456389452</c:v>
                </c:pt>
                <c:pt idx="2">
                  <c:v>6.1375126390293167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77-4171-91A1-27AC9CC04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81116928"/>
        <c:axId val="181118464"/>
      </c:barChart>
      <c:catAx>
        <c:axId val="18111692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1118464"/>
        <c:crosses val="autoZero"/>
        <c:auto val="1"/>
        <c:lblAlgn val="ctr"/>
        <c:lblOffset val="100"/>
        <c:noMultiLvlLbl val="0"/>
      </c:catAx>
      <c:valAx>
        <c:axId val="181118464"/>
        <c:scaling>
          <c:orientation val="minMax"/>
        </c:scaling>
        <c:delete val="1"/>
        <c:axPos val="t"/>
        <c:numFmt formatCode="###0.00" sourceLinked="1"/>
        <c:majorTickMark val="none"/>
        <c:minorTickMark val="none"/>
        <c:tickLblPos val="none"/>
        <c:crossAx val="1811169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/>
              <a:t>ინფორმაცია, რომელიც ყველაზე მეტად გჭირდებათ, ეხება...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40850109361329834"/>
          <c:y val="9.9884222805482731E-2"/>
          <c:w val="0.59149890638670166"/>
          <c:h val="0.831825750947798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 (მათ შორის ქვეყნის შიგნით)</c:v>
                </c:pt>
              </c:strCache>
            </c:strRef>
          </c:cat>
          <c:val>
            <c:numRef>
              <c:f>Sheet1!$B$2:$B$9</c:f>
              <c:numCache>
                <c:formatCode>###0.0</c:formatCode>
                <c:ptCount val="8"/>
                <c:pt idx="0">
                  <c:v>87.1</c:v>
                </c:pt>
                <c:pt idx="1">
                  <c:v>78.099999999999994</c:v>
                </c:pt>
                <c:pt idx="2">
                  <c:v>90.4</c:v>
                </c:pt>
                <c:pt idx="3">
                  <c:v>90.8</c:v>
                </c:pt>
                <c:pt idx="4">
                  <c:v>90.2</c:v>
                </c:pt>
                <c:pt idx="5">
                  <c:v>85.1</c:v>
                </c:pt>
                <c:pt idx="6">
                  <c:v>89.328063241106733</c:v>
                </c:pt>
                <c:pt idx="7">
                  <c:v>82.1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2-4315-B6BA-9266FF064D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 (მათ შორის ქვეყნის შიგნით)</c:v>
                </c:pt>
              </c:strCache>
            </c:strRef>
          </c:cat>
          <c:val>
            <c:numRef>
              <c:f>Sheet1!$C$2:$C$9</c:f>
              <c:numCache>
                <c:formatCode>###0.0</c:formatCode>
                <c:ptCount val="8"/>
                <c:pt idx="0">
                  <c:v>82</c:v>
                </c:pt>
                <c:pt idx="1">
                  <c:v>73.900000000000006</c:v>
                </c:pt>
                <c:pt idx="2">
                  <c:v>85.3</c:v>
                </c:pt>
                <c:pt idx="3">
                  <c:v>87.2</c:v>
                </c:pt>
                <c:pt idx="4">
                  <c:v>83.8</c:v>
                </c:pt>
                <c:pt idx="5">
                  <c:v>79.8</c:v>
                </c:pt>
                <c:pt idx="6">
                  <c:v>83.983572895277206</c:v>
                </c:pt>
                <c:pt idx="7">
                  <c:v>84.3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2-4315-B6BA-9266FF064DC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 (მათ შორის ქვეყნის შიგნით)</c:v>
                </c:pt>
              </c:strCache>
            </c:strRef>
          </c:cat>
          <c:val>
            <c:numRef>
              <c:f>Sheet1!$D$2:$D$9</c:f>
              <c:numCache>
                <c:formatCode>###0.0</c:formatCode>
                <c:ptCount val="8"/>
                <c:pt idx="0">
                  <c:v>80.099999999999994</c:v>
                </c:pt>
                <c:pt idx="1">
                  <c:v>72.2</c:v>
                </c:pt>
                <c:pt idx="2">
                  <c:v>81.599999999999994</c:v>
                </c:pt>
                <c:pt idx="3">
                  <c:v>85.5</c:v>
                </c:pt>
                <c:pt idx="4">
                  <c:v>82.1</c:v>
                </c:pt>
                <c:pt idx="5">
                  <c:v>78.8</c:v>
                </c:pt>
                <c:pt idx="6">
                  <c:v>83.870967741935502</c:v>
                </c:pt>
                <c:pt idx="7">
                  <c:v>86.6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22-4315-B6BA-9266FF064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81318400"/>
        <c:axId val="181319936"/>
      </c:barChart>
      <c:catAx>
        <c:axId val="18131840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1319936"/>
        <c:crosses val="autoZero"/>
        <c:auto val="1"/>
        <c:lblAlgn val="ctr"/>
        <c:lblOffset val="100"/>
        <c:noMultiLvlLbl val="0"/>
      </c:catAx>
      <c:valAx>
        <c:axId val="181319936"/>
        <c:scaling>
          <c:orientation val="minMax"/>
        </c:scaling>
        <c:delete val="1"/>
        <c:axPos val="t"/>
        <c:numFmt formatCode="###0.0" sourceLinked="1"/>
        <c:majorTickMark val="none"/>
        <c:minorTickMark val="none"/>
        <c:tickLblPos val="none"/>
        <c:crossAx val="1813184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400" dirty="0"/>
              <a:t>როგორ მოიქცევით თუკი თქვენ ან თქვენი ოჯახის წევრს ისეთი სიმპტომები გაგიჩნდებათ, როგორებიცაა სიცხე, ხველება, სუნთქვის პრობლემა და სხვ.?</a:t>
            </a:r>
            <a:endParaRPr lang="en-US" sz="140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Sheet1!$B$2:$B$8</c:f>
              <c:numCache>
                <c:formatCode>###0.0</c:formatCode>
                <c:ptCount val="7"/>
                <c:pt idx="0">
                  <c:v>71.400000000000006</c:v>
                </c:pt>
                <c:pt idx="1">
                  <c:v>19.399999999999999</c:v>
                </c:pt>
                <c:pt idx="2">
                  <c:v>3.8</c:v>
                </c:pt>
                <c:pt idx="3">
                  <c:v>27.3</c:v>
                </c:pt>
                <c:pt idx="4">
                  <c:v>11.3</c:v>
                </c:pt>
                <c:pt idx="5">
                  <c:v>2.5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5E-4DB3-BB4B-E2AE7EAEC4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Sheet1!$C$2:$C$8</c:f>
              <c:numCache>
                <c:formatCode>###0.0</c:formatCode>
                <c:ptCount val="7"/>
                <c:pt idx="0">
                  <c:v>71.599999999999994</c:v>
                </c:pt>
                <c:pt idx="1">
                  <c:v>25.4</c:v>
                </c:pt>
                <c:pt idx="2">
                  <c:v>2.6</c:v>
                </c:pt>
                <c:pt idx="3">
                  <c:v>23.8</c:v>
                </c:pt>
                <c:pt idx="4">
                  <c:v>7.5</c:v>
                </c:pt>
                <c:pt idx="5">
                  <c:v>0.5</c:v>
                </c:pt>
                <c:pt idx="6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5E-4DB3-BB4B-E2AE7EAEC4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Sheet1!$D$2:$D$8</c:f>
              <c:numCache>
                <c:formatCode>###0.0</c:formatCode>
                <c:ptCount val="7"/>
                <c:pt idx="0">
                  <c:v>76.8</c:v>
                </c:pt>
                <c:pt idx="1">
                  <c:v>19</c:v>
                </c:pt>
                <c:pt idx="2">
                  <c:v>2.1</c:v>
                </c:pt>
                <c:pt idx="3">
                  <c:v>24.9</c:v>
                </c:pt>
                <c:pt idx="4">
                  <c:v>8.6</c:v>
                </c:pt>
                <c:pt idx="5" formatCode="####.0">
                  <c:v>0.70000000000000062</c:v>
                </c:pt>
                <c:pt idx="6" formatCode="####.0">
                  <c:v>0.60000000000000064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5E-4DB3-BB4B-E2AE7EAEC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1449472"/>
        <c:axId val="181451008"/>
      </c:barChart>
      <c:catAx>
        <c:axId val="18144947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1451008"/>
        <c:crosses val="autoZero"/>
        <c:auto val="1"/>
        <c:lblAlgn val="ctr"/>
        <c:lblOffset val="100"/>
        <c:noMultiLvlLbl val="0"/>
      </c:catAx>
      <c:valAx>
        <c:axId val="181451008"/>
        <c:scaling>
          <c:orientation val="minMax"/>
        </c:scaling>
        <c:delete val="1"/>
        <c:axPos val="t"/>
        <c:numFmt formatCode="###0.0" sourceLinked="1"/>
        <c:majorTickMark val="none"/>
        <c:minorTickMark val="none"/>
        <c:tickLblPos val="none"/>
        <c:crossAx val="1814494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600" dirty="0"/>
              <a:t>რას მოიმოქმედებთ მარაგთან ან გადაადგილებასთან დაკავშირებული პრობლემის შემთხვევაში?</a:t>
            </a:r>
            <a:endParaRPr lang="en-US" sz="160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ნათესავს/მეგობარს დავურეკავ</c:v>
                </c:pt>
                <c:pt idx="4">
                  <c:v>ადგილობრივი ხელისუფლების ორგანოებში დავრეკავ</c:v>
                </c:pt>
              </c:strCache>
            </c:strRef>
          </c:cat>
          <c:val>
            <c:numRef>
              <c:f>Sheet1!$B$2:$B$6</c:f>
              <c:numCache>
                <c:formatCode>###0.0</c:formatCode>
                <c:ptCount val="5"/>
                <c:pt idx="0">
                  <c:v>28.2</c:v>
                </c:pt>
                <c:pt idx="1">
                  <c:v>18.3</c:v>
                </c:pt>
                <c:pt idx="2">
                  <c:v>2.9</c:v>
                </c:pt>
                <c:pt idx="3">
                  <c:v>23.9</c:v>
                </c:pt>
                <c:pt idx="4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8A-4E90-92EA-FEB4B0F53B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ნათესავს/მეგობარს დავურეკავ</c:v>
                </c:pt>
                <c:pt idx="4">
                  <c:v>ადგილობრივი ხელისუფლების ორგანოებში დავრეკავ</c:v>
                </c:pt>
              </c:strCache>
            </c:strRef>
          </c:cat>
          <c:val>
            <c:numRef>
              <c:f>Sheet1!$C$2:$C$6</c:f>
              <c:numCache>
                <c:formatCode>###0.0</c:formatCode>
                <c:ptCount val="5"/>
                <c:pt idx="0">
                  <c:v>23.3</c:v>
                </c:pt>
                <c:pt idx="1">
                  <c:v>34.5</c:v>
                </c:pt>
                <c:pt idx="2">
                  <c:v>3.5</c:v>
                </c:pt>
                <c:pt idx="3">
                  <c:v>23</c:v>
                </c:pt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8A-4E90-92EA-FEB4B0F53B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ნათესავს/მეგობარს დავურეკავ</c:v>
                </c:pt>
                <c:pt idx="4">
                  <c:v>ადგილობრივი ხელისუფლების ორგანოებში დავრეკავ</c:v>
                </c:pt>
              </c:strCache>
            </c:strRef>
          </c:cat>
          <c:val>
            <c:numRef>
              <c:f>Sheet1!$D$2:$D$6</c:f>
              <c:numCache>
                <c:formatCode>###0.0</c:formatCode>
                <c:ptCount val="5"/>
                <c:pt idx="0">
                  <c:v>25.1</c:v>
                </c:pt>
                <c:pt idx="1">
                  <c:v>31</c:v>
                </c:pt>
                <c:pt idx="2">
                  <c:v>2.6</c:v>
                </c:pt>
                <c:pt idx="3">
                  <c:v>24.5</c:v>
                </c:pt>
                <c:pt idx="4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8A-4E90-92EA-FEB4B0F53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0904320"/>
        <c:axId val="180905856"/>
      </c:barChart>
      <c:catAx>
        <c:axId val="1809043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0905856"/>
        <c:crosses val="autoZero"/>
        <c:auto val="1"/>
        <c:lblAlgn val="ctr"/>
        <c:lblOffset val="100"/>
        <c:noMultiLvlLbl val="0"/>
      </c:catAx>
      <c:valAx>
        <c:axId val="180905856"/>
        <c:scaling>
          <c:orientation val="minMax"/>
        </c:scaling>
        <c:delete val="1"/>
        <c:axPos val="t"/>
        <c:numFmt formatCode="###0.0" sourceLinked="1"/>
        <c:majorTickMark val="none"/>
        <c:minorTickMark val="none"/>
        <c:tickLblPos val="none"/>
        <c:crossAx val="18090432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200" b="1" i="0" u="none" strike="noStrike" baseline="0" dirty="0">
                <a:effectLst/>
              </a:rPr>
              <a:t>ცვლილება ოჯახების შემოსავლებში</a:t>
            </a:r>
            <a:endParaRPr lang="ka-GE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1581484132665231E-2"/>
          <c:y val="8.53587051618548E-2"/>
          <c:w val="0.68350393700787404"/>
          <c:h val="0.8353937007874014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შემოსავლის ცვლილება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3528406108327371"/>
                  <c:y val="-1.999270924467776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BF-439E-A241-07A862418897}"/>
                </c:ext>
              </c:extLst>
            </c:dLbl>
            <c:dLbl>
              <c:idx val="3"/>
              <c:layout>
                <c:manualLayout>
                  <c:x val="5.6236101169172013E-2"/>
                  <c:y val="2.48381452318460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BF-439E-A241-07A8624188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გაეზარდა</c:v>
                </c:pt>
                <c:pt idx="1">
                  <c:v>იგივე დარჩა</c:v>
                </c:pt>
                <c:pt idx="2">
                  <c:v>შეუმცირდა</c:v>
                </c:pt>
                <c:pt idx="3">
                  <c:v>უარი პასუხზე</c:v>
                </c:pt>
              </c:strCache>
            </c:strRef>
          </c:cat>
          <c:val>
            <c:numRef>
              <c:f>Sheet1!$B$2:$B$5</c:f>
              <c:numCache>
                <c:formatCode>###0.0</c:formatCode>
                <c:ptCount val="4"/>
                <c:pt idx="0">
                  <c:v>3</c:v>
                </c:pt>
                <c:pt idx="1">
                  <c:v>65</c:v>
                </c:pt>
                <c:pt idx="2">
                  <c:v>23.3</c:v>
                </c:pt>
                <c:pt idx="3">
                  <c:v>8.7000000000000011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BF-439E-A241-07A86241889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50"/>
      </c:pieChart>
    </c:plotArea>
    <c:plotVisOnly val="1"/>
    <c:dispBlanksAs val="zero"/>
    <c:showDLblsOverMax val="0"/>
  </c:chart>
  <c:txPr>
    <a:bodyPr/>
    <a:lstStyle/>
    <a:p>
      <a:pPr>
        <a:defRPr sz="10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ნდობა სხვადასხვა სტეიკჰოლდერის მიმართ</a:t>
            </a:r>
            <a:endParaRPr lang="en-US" dirty="0"/>
          </a:p>
          <a:p>
            <a:pPr>
              <a:defRPr/>
            </a:pPr>
            <a:r>
              <a:rPr lang="ka-GE" sz="1100" b="0" dirty="0"/>
              <a:t>(</a:t>
            </a:r>
            <a:r>
              <a:rPr lang="en-US" sz="1100" b="0" dirty="0"/>
              <a:t>MEAN</a:t>
            </a:r>
            <a:r>
              <a:rPr lang="ka-GE" sz="1100" b="0" dirty="0"/>
              <a:t> 7 ქულიან სკალაზე: 1 – „საერთოდ არ ვენდობი“; მეორე - „სრულიად ვემდობი“)</a:t>
            </a:r>
            <a:endParaRPr lang="en-US" sz="1100" b="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0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112-ის მიერ რეკომენდებული ექიმი</c:v>
                </c:pt>
                <c:pt idx="1">
                  <c:v>მედია</c:v>
                </c:pt>
                <c:pt idx="2">
                  <c:v>საავადმყოფოები, რომლებიც კორონავირუსით დაავადებულ პაციენტებს სტაციონარში მკურნალობენ</c:v>
                </c:pt>
                <c:pt idx="3">
                  <c:v>ცხელების ცენტრები</c:v>
                </c:pt>
                <c:pt idx="4">
                  <c:v>კორონავირუსთან დაკავშირებული საკოორდინაციო საბჭო</c:v>
                </c:pt>
                <c:pt idx="5">
                  <c:v>ადგილობრივი ხელისუფლება</c:v>
                </c:pt>
                <c:pt idx="6">
                  <c:v>ჯანდაცვის სამინისტრო</c:v>
                </c:pt>
                <c:pt idx="7">
                  <c:v>დავადებათა კონტროლისა და საზოგადოებრივი ჯანმრთელობის ეროვნული ცენტრი </c:v>
                </c:pt>
                <c:pt idx="8">
                  <c:v>განათლების სამინისტრო </c:v>
                </c:pt>
                <c:pt idx="9">
                  <c:v>სკოლები</c:v>
                </c:pt>
                <c:pt idx="10">
                  <c:v>უნივერსიტეტები</c:v>
                </c:pt>
                <c:pt idx="11">
                  <c:v>საბავშვო ბაღები</c:v>
                </c:pt>
                <c:pt idx="12">
                  <c:v>სხვა სამინისტროები, რომლებიც საკვებსა და მედიკამენტებს უზრუნველყოფენ</c:v>
                </c:pt>
                <c:pt idx="13">
                  <c:v>სხვა სამინისტროები/სერვისები, რომლებიც საზოგადოებრივ მშვიდობას/უსაფრთხოებას უზრუნველყოფენ</c:v>
                </c:pt>
                <c:pt idx="14">
                  <c:v>კერძო კომპანიები/ბიზნესი</c:v>
                </c:pt>
              </c:strCache>
            </c:strRef>
          </c:cat>
          <c:val>
            <c:numRef>
              <c:f>Sheet1!$B$2:$B$16</c:f>
              <c:numCache>
                <c:formatCode>###0.00</c:formatCode>
                <c:ptCount val="15"/>
                <c:pt idx="0">
                  <c:v>5.4918389553862896</c:v>
                </c:pt>
                <c:pt idx="1">
                  <c:v>4.9758507135016528</c:v>
                </c:pt>
                <c:pt idx="3">
                  <c:v>6.0077519379844908</c:v>
                </c:pt>
                <c:pt idx="4">
                  <c:v>5.9876404494382021</c:v>
                </c:pt>
                <c:pt idx="5">
                  <c:v>5.6323366555924697</c:v>
                </c:pt>
                <c:pt idx="6">
                  <c:v>6.1158663883089766</c:v>
                </c:pt>
                <c:pt idx="7">
                  <c:v>6.3371848739495702</c:v>
                </c:pt>
                <c:pt idx="8">
                  <c:v>5.0120048019207655</c:v>
                </c:pt>
                <c:pt idx="9">
                  <c:v>4.9025270758122774</c:v>
                </c:pt>
                <c:pt idx="10">
                  <c:v>4.9257425742574261</c:v>
                </c:pt>
                <c:pt idx="11">
                  <c:v>4.9539641943734081</c:v>
                </c:pt>
                <c:pt idx="12">
                  <c:v>5.2095238095238114</c:v>
                </c:pt>
                <c:pt idx="13">
                  <c:v>5.4324009324009328</c:v>
                </c:pt>
                <c:pt idx="14">
                  <c:v>4.4721845318860245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72-4836-82DE-CD2AF7BBAD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dLbl>
              <c:idx val="1"/>
              <c:spPr/>
              <c:txPr>
                <a:bodyPr/>
                <a:lstStyle/>
                <a:p>
                  <a:pPr algn="ctr">
                    <a:defRPr lang="en-US" sz="1000" b="0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E628-4798-B1EB-6F8FC0E040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112-ის მიერ რეკომენდებული ექიმი</c:v>
                </c:pt>
                <c:pt idx="1">
                  <c:v>მედია</c:v>
                </c:pt>
                <c:pt idx="2">
                  <c:v>საავადმყოფოები, რომლებიც კორონავირუსით დაავადებულ პაციენტებს სტაციონარში მკურნალობენ</c:v>
                </c:pt>
                <c:pt idx="3">
                  <c:v>ცხელების ცენტრები</c:v>
                </c:pt>
                <c:pt idx="4">
                  <c:v>კორონავირუსთან დაკავშირებული საკოორდინაციო საბჭო</c:v>
                </c:pt>
                <c:pt idx="5">
                  <c:v>ადგილობრივი ხელისუფლება</c:v>
                </c:pt>
                <c:pt idx="6">
                  <c:v>ჯანდაცვის სამინისტრო</c:v>
                </c:pt>
                <c:pt idx="7">
                  <c:v>დავადებათა კონტროლისა და საზოგადოებრივი ჯანმრთელობის ეროვნული ცენტრი </c:v>
                </c:pt>
                <c:pt idx="8">
                  <c:v>განათლების სამინისტრო </c:v>
                </c:pt>
                <c:pt idx="9">
                  <c:v>სკოლები</c:v>
                </c:pt>
                <c:pt idx="10">
                  <c:v>უნივერსიტეტები</c:v>
                </c:pt>
                <c:pt idx="11">
                  <c:v>საბავშვო ბაღები</c:v>
                </c:pt>
                <c:pt idx="12">
                  <c:v>სხვა სამინისტროები, რომლებიც საკვებსა და მედიკამენტებს უზრუნველყოფენ</c:v>
                </c:pt>
                <c:pt idx="13">
                  <c:v>სხვა სამინისტროები/სერვისები, რომლებიც საზოგადოებრივ მშვიდობას/უსაფრთხოებას უზრუნველყოფენ</c:v>
                </c:pt>
                <c:pt idx="14">
                  <c:v>კერძო კომპანიები/ბიზნესი</c:v>
                </c:pt>
              </c:strCache>
            </c:strRef>
          </c:cat>
          <c:val>
            <c:numRef>
              <c:f>Sheet1!$C$2:$C$16</c:f>
              <c:numCache>
                <c:formatCode>###0.00</c:formatCode>
                <c:ptCount val="15"/>
                <c:pt idx="0">
                  <c:v>5.6733556298773689</c:v>
                </c:pt>
                <c:pt idx="1">
                  <c:v>5.332962138084639</c:v>
                </c:pt>
                <c:pt idx="2">
                  <c:v>6.301030927835046</c:v>
                </c:pt>
                <c:pt idx="3">
                  <c:v>6.2217343578485131</c:v>
                </c:pt>
                <c:pt idx="4">
                  <c:v>6.1670353982300803</c:v>
                </c:pt>
                <c:pt idx="5">
                  <c:v>5.7337016574585684</c:v>
                </c:pt>
                <c:pt idx="6">
                  <c:v>6.2076843198338505</c:v>
                </c:pt>
                <c:pt idx="7">
                  <c:v>6.3315899581589887</c:v>
                </c:pt>
                <c:pt idx="8">
                  <c:v>5.3365853658536588</c:v>
                </c:pt>
                <c:pt idx="9">
                  <c:v>5.2026699029126338</c:v>
                </c:pt>
                <c:pt idx="10">
                  <c:v>5.2222222222222223</c:v>
                </c:pt>
                <c:pt idx="11">
                  <c:v>5.2779255319148906</c:v>
                </c:pt>
                <c:pt idx="12">
                  <c:v>5.4592760180995494</c:v>
                </c:pt>
                <c:pt idx="13">
                  <c:v>5.7466666666666724</c:v>
                </c:pt>
                <c:pt idx="14">
                  <c:v>4.8406961178045513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72-4836-82DE-CD2AF7BBAD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0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112-ის მიერ რეკომენდებული ექიმი</c:v>
                </c:pt>
                <c:pt idx="1">
                  <c:v>მედია</c:v>
                </c:pt>
                <c:pt idx="2">
                  <c:v>საავადმყოფოები, რომლებიც კორონავირუსით დაავადებულ პაციენტებს სტაციონარში მკურნალობენ</c:v>
                </c:pt>
                <c:pt idx="3">
                  <c:v>ცხელების ცენტრები</c:v>
                </c:pt>
                <c:pt idx="4">
                  <c:v>კორონავირუსთან დაკავშირებული საკოორდინაციო საბჭო</c:v>
                </c:pt>
                <c:pt idx="5">
                  <c:v>ადგილობრივი ხელისუფლება</c:v>
                </c:pt>
                <c:pt idx="6">
                  <c:v>ჯანდაცვის სამინისტრო</c:v>
                </c:pt>
                <c:pt idx="7">
                  <c:v>დავადებათა კონტროლისა და საზოგადოებრივი ჯანმრთელობის ეროვნული ცენტრი </c:v>
                </c:pt>
                <c:pt idx="8">
                  <c:v>განათლების სამინისტრო </c:v>
                </c:pt>
                <c:pt idx="9">
                  <c:v>სკოლები</c:v>
                </c:pt>
                <c:pt idx="10">
                  <c:v>უნივერსიტეტები</c:v>
                </c:pt>
                <c:pt idx="11">
                  <c:v>საბავშვო ბაღები</c:v>
                </c:pt>
                <c:pt idx="12">
                  <c:v>სხვა სამინისტროები, რომლებიც საკვებსა და მედიკამენტებს უზრუნველყოფენ</c:v>
                </c:pt>
                <c:pt idx="13">
                  <c:v>სხვა სამინისტროები/სერვისები, რომლებიც საზოგადოებრივ მშვიდობას/უსაფრთხოებას უზრუნველყოფენ</c:v>
                </c:pt>
                <c:pt idx="14">
                  <c:v>კერძო კომპანიები/ბიზნესი</c:v>
                </c:pt>
              </c:strCache>
            </c:strRef>
          </c:cat>
          <c:val>
            <c:numRef>
              <c:f>Sheet1!$D$2:$D$16</c:f>
              <c:numCache>
                <c:formatCode>###0.00</c:formatCode>
                <c:ptCount val="15"/>
                <c:pt idx="0">
                  <c:v>5.7135193133047224</c:v>
                </c:pt>
                <c:pt idx="1">
                  <c:v>5.4241119483315332</c:v>
                </c:pt>
                <c:pt idx="2">
                  <c:v>6.2915811088295692</c:v>
                </c:pt>
                <c:pt idx="3">
                  <c:v>6.1492537313432898</c:v>
                </c:pt>
                <c:pt idx="4">
                  <c:v>6.1179653679653603</c:v>
                </c:pt>
                <c:pt idx="5">
                  <c:v>5.8030467899891258</c:v>
                </c:pt>
                <c:pt idx="6">
                  <c:v>6.1923868312757078</c:v>
                </c:pt>
                <c:pt idx="7">
                  <c:v>6.3064853556485359</c:v>
                </c:pt>
                <c:pt idx="8">
                  <c:v>5.5777777777777775</c:v>
                </c:pt>
                <c:pt idx="9">
                  <c:v>5.4129411764705875</c:v>
                </c:pt>
                <c:pt idx="10">
                  <c:v>5.4791929382093381</c:v>
                </c:pt>
                <c:pt idx="11">
                  <c:v>5.5226666666666668</c:v>
                </c:pt>
                <c:pt idx="12">
                  <c:v>5.5322763306908325</c:v>
                </c:pt>
                <c:pt idx="13">
                  <c:v>5.746636771300448</c:v>
                </c:pt>
                <c:pt idx="14">
                  <c:v>4.886243386243394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C72-4836-82DE-CD2AF7BBA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1666176"/>
        <c:axId val="181667712"/>
      </c:barChart>
      <c:catAx>
        <c:axId val="18166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1667712"/>
        <c:crosses val="autoZero"/>
        <c:auto val="1"/>
        <c:lblAlgn val="ctr"/>
        <c:lblOffset val="100"/>
        <c:noMultiLvlLbl val="0"/>
      </c:catAx>
      <c:valAx>
        <c:axId val="181667712"/>
        <c:scaling>
          <c:orientation val="minMax"/>
        </c:scaling>
        <c:delete val="1"/>
        <c:axPos val="t"/>
        <c:numFmt formatCode="###0.00" sourceLinked="1"/>
        <c:majorTickMark val="none"/>
        <c:minorTickMark val="none"/>
        <c:tickLblPos val="none"/>
        <c:crossAx val="1816661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„სახელმწიფოს მიერ მიღებული ზომები ადეკვატურია“</a:t>
            </a:r>
          </a:p>
          <a:p>
            <a:pPr>
              <a:defRPr/>
            </a:pPr>
            <a:r>
              <a:rPr lang="en-US" sz="1200" b="0" dirty="0"/>
              <a:t>(MEAN</a:t>
            </a:r>
            <a:r>
              <a:rPr lang="ka-GE" sz="1200" b="0" dirty="0"/>
              <a:t> შვიდ ქულიან სკალაზე: ქულა 1 - "სრულიად არ ვეთანხმები"; ქულა 7 - "სავსებით ვეთანხმები" </a:t>
            </a:r>
            <a:r>
              <a:rPr lang="en-US" sz="1200" b="0" dirty="0"/>
              <a:t>)</a:t>
            </a:r>
            <a:endParaRPr lang="ka-GE" sz="1200" b="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სახელმწიფოს მიერ მიღებული ზომები ადეკვატურია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პირველი ტალღა</c:v>
                </c:pt>
                <c:pt idx="1">
                  <c:v>მეორე ტალღა</c:v>
                </c:pt>
                <c:pt idx="2">
                  <c:v>მესამე ტალღა</c:v>
                </c:pt>
              </c:strCache>
            </c:strRef>
          </c:cat>
          <c:val>
            <c:numRef>
              <c:f>Sheet1!$B$2:$D$2</c:f>
              <c:numCache>
                <c:formatCode>###0.00</c:formatCode>
                <c:ptCount val="3"/>
                <c:pt idx="0">
                  <c:v>6.0858324715615302</c:v>
                </c:pt>
                <c:pt idx="1">
                  <c:v>5.6594202898550705</c:v>
                </c:pt>
                <c:pt idx="2">
                  <c:v>5.6256358087487204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A3-432A-92EB-9FADDF377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1792768"/>
        <c:axId val="181794304"/>
      </c:barChart>
      <c:catAx>
        <c:axId val="1817927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1794304"/>
        <c:crosses val="autoZero"/>
        <c:auto val="1"/>
        <c:lblAlgn val="ctr"/>
        <c:lblOffset val="100"/>
        <c:noMultiLvlLbl val="0"/>
      </c:catAx>
      <c:valAx>
        <c:axId val="181794304"/>
        <c:scaling>
          <c:orientation val="minMax"/>
        </c:scaling>
        <c:delete val="1"/>
        <c:axPos val="t"/>
        <c:numFmt formatCode="###0.00" sourceLinked="1"/>
        <c:majorTickMark val="none"/>
        <c:minorTickMark val="none"/>
        <c:tickLblPos val="none"/>
        <c:crossAx val="181792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მთავრობის მიერ მიღებულ ღონისძიებათა შემსუბუქების გეგმის</a:t>
            </a:r>
            <a:r>
              <a:rPr lang="ka-GE" baseline="0" dirty="0"/>
              <a:t> შეფასება</a:t>
            </a:r>
            <a:endParaRPr lang="en-US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მთავრობის მიერ წარმოდგენილი გეგმა შეზღუდვების ეტაპობრივი მოხსნის შესახებ არსებული ვითარების შესაბამისია</c:v>
                </c:pt>
                <c:pt idx="1">
                  <c:v>შეზღუდვები უფრო ფართოდ და სწრაფად უნდა მოიხსნას</c:v>
                </c:pt>
                <c:pt idx="2">
                  <c:v>შეზღუდვები უფრო ნელა უნდა მოიხსნას</c:v>
                </c:pt>
                <c:pt idx="3">
                  <c:v>არსებული შეზღუდვები, ამ ეტაპზე, საერთოდ არ უნდა მოიხსნას</c:v>
                </c:pt>
                <c:pt idx="4">
                  <c:v>არ ვიცი / უარი პასუხზე</c:v>
                </c:pt>
              </c:strCache>
            </c:strRef>
          </c:cat>
          <c:val>
            <c:numRef>
              <c:f>Sheet1!$B$2:$B$6</c:f>
              <c:numCache>
                <c:formatCode>###0.0</c:formatCode>
                <c:ptCount val="5"/>
                <c:pt idx="0">
                  <c:v>58.5</c:v>
                </c:pt>
                <c:pt idx="1">
                  <c:v>14</c:v>
                </c:pt>
                <c:pt idx="2">
                  <c:v>18.2</c:v>
                </c:pt>
                <c:pt idx="3">
                  <c:v>3.3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19-4606-BCD3-6500ADEF31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მთავრობის მიერ წარმოდგენილი გეგმა შეზღუდვების ეტაპობრივი მოხსნის შესახებ არსებული ვითარების შესაბამისია</c:v>
                </c:pt>
                <c:pt idx="1">
                  <c:v>შეზღუდვები უფრო ფართოდ და სწრაფად უნდა მოიხსნას</c:v>
                </c:pt>
                <c:pt idx="2">
                  <c:v>შეზღუდვები უფრო ნელა უნდა მოიხსნას</c:v>
                </c:pt>
                <c:pt idx="3">
                  <c:v>არსებული შეზღუდვები, ამ ეტაპზე, საერთოდ არ უნდა მოიხსნას</c:v>
                </c:pt>
                <c:pt idx="4">
                  <c:v>არ ვიცი / უარი პასუხზე</c:v>
                </c:pt>
              </c:strCache>
            </c:strRef>
          </c:cat>
          <c:val>
            <c:numRef>
              <c:f>Sheet1!$C$2:$C$6</c:f>
              <c:numCache>
                <c:formatCode>###0.0</c:formatCode>
                <c:ptCount val="5"/>
                <c:pt idx="0">
                  <c:v>62.3</c:v>
                </c:pt>
                <c:pt idx="1">
                  <c:v>19.899999999999999</c:v>
                </c:pt>
                <c:pt idx="2">
                  <c:v>13</c:v>
                </c:pt>
                <c:pt idx="3" formatCode="####.0">
                  <c:v>0.60000000000000064</c:v>
                </c:pt>
                <c:pt idx="4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19-4606-BCD3-6500ADEF3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1953664"/>
        <c:axId val="181955200"/>
      </c:barChart>
      <c:catAx>
        <c:axId val="181953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1955200"/>
        <c:crosses val="autoZero"/>
        <c:auto val="1"/>
        <c:lblAlgn val="ctr"/>
        <c:lblOffset val="100"/>
        <c:noMultiLvlLbl val="0"/>
      </c:catAx>
      <c:valAx>
        <c:axId val="181955200"/>
        <c:scaling>
          <c:orientation val="minMax"/>
        </c:scaling>
        <c:delete val="0"/>
        <c:axPos val="t"/>
        <c:numFmt formatCode="###0.0" sourceLinked="1"/>
        <c:majorTickMark val="none"/>
        <c:minorTickMark val="none"/>
        <c:tickLblPos val="none"/>
        <c:spPr>
          <a:ln w="9525">
            <a:noFill/>
          </a:ln>
        </c:spPr>
        <c:crossAx val="1819536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600" b="1" i="0" u="none" strike="noStrike" kern="1200" baseline="0" dirty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მთავრობის ამტიკრიზისული გეგმის ცნობადობა და საერთო შეფასება</a:t>
            </a:r>
            <a:endParaRPr lang="en-US" sz="1600" dirty="0"/>
          </a:p>
          <a:p>
            <a:pPr>
              <a:defRPr/>
            </a:pPr>
            <a:r>
              <a:rPr lang="ka-GE" sz="1400" b="0" i="0" baseline="0" dirty="0"/>
              <a:t>(</a:t>
            </a:r>
            <a:r>
              <a:rPr lang="en-US" sz="1400" b="0" i="0" baseline="0" dirty="0"/>
              <a:t>MEAN</a:t>
            </a:r>
            <a:r>
              <a:rPr lang="ka-GE" sz="1400" b="0" i="0" baseline="0" dirty="0"/>
              <a:t> 7 ქულიან სკალაზე</a:t>
            </a:r>
            <a:r>
              <a:rPr lang="en-US" sz="1400" b="0" i="0" baseline="0" dirty="0"/>
              <a:t>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46974781277340333"/>
          <c:y val="0.22203703703703725"/>
          <c:w val="0.53025218722659651"/>
          <c:h val="0.757592592592593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რამდენად იცნობთ მთავრობის ანტიკრიზისულ გეგმას, რომელიც ითვალისწინებს გარკვეულ დახმარებას მოსახლეობის ცალკეული ჯგუფებისათვის?
(1 - "საერთოდ არ ვიცნობ", 7- "ძალიან კარგად ვიცნობ")</c:v>
                </c:pt>
                <c:pt idx="1">
                  <c:v>მთლიანობაში, როგორ შეაფასებთ მთავრობის მიერ წარმოდგენილ ანტიკრიზისულ გეგმას?
(1 - "ძალზე უარყოფითად", 7 - "ძალზე დადებითად")</c:v>
                </c:pt>
              </c:strCache>
            </c:strRef>
          </c:cat>
          <c:val>
            <c:numRef>
              <c:f>Sheet1!$B$2:$B$3</c:f>
              <c:numCache>
                <c:formatCode>###0.00</c:formatCode>
                <c:ptCount val="2"/>
                <c:pt idx="0">
                  <c:v>5.0629590766002099</c:v>
                </c:pt>
                <c:pt idx="1">
                  <c:v>4.7220982142857144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C1-4C5C-821D-F857BEF14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258688"/>
        <c:axId val="182289152"/>
      </c:barChart>
      <c:catAx>
        <c:axId val="1822586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2289152"/>
        <c:crosses val="autoZero"/>
        <c:auto val="1"/>
        <c:lblAlgn val="ctr"/>
        <c:lblOffset val="100"/>
        <c:noMultiLvlLbl val="0"/>
      </c:catAx>
      <c:valAx>
        <c:axId val="182289152"/>
        <c:scaling>
          <c:orientation val="minMax"/>
        </c:scaling>
        <c:delete val="1"/>
        <c:axPos val="t"/>
        <c:numFmt formatCode="###0.00" sourceLinked="1"/>
        <c:majorTickMark val="out"/>
        <c:minorTickMark val="none"/>
        <c:tickLblPos val="none"/>
        <c:crossAx val="182258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1400" b="1" dirty="0">
                <a:effectLst/>
              </a:rPr>
              <a:t>რამდენად ეთანხმებით შემდეგ დებულებებს მთავრობის ანტიკრიზისულ</a:t>
            </a:r>
            <a:r>
              <a:rPr lang="ka-GE" sz="1400" b="1" baseline="0" dirty="0">
                <a:effectLst/>
              </a:rPr>
              <a:t> გეგმასთამ დაკავშირებით?</a:t>
            </a:r>
            <a:r>
              <a:rPr lang="en-US" sz="1800" b="1" dirty="0">
                <a:effectLst/>
              </a:rPr>
              <a:t>? </a:t>
            </a:r>
            <a:endParaRPr lang="en-US" sz="1800" dirty="0">
              <a:effectLst/>
            </a:endParaRPr>
          </a:p>
          <a:p>
            <a:pPr>
              <a:defRPr/>
            </a:pPr>
            <a:r>
              <a:rPr lang="en-US" sz="1200" b="0" i="0" baseline="0" dirty="0">
                <a:effectLst/>
              </a:rPr>
              <a:t>(MEAN</a:t>
            </a:r>
            <a:r>
              <a:rPr lang="ka-GE" sz="1200" b="0" i="0" baseline="0" dirty="0">
                <a:effectLst/>
              </a:rPr>
              <a:t>  </a:t>
            </a:r>
            <a:r>
              <a:rPr lang="en-US" sz="1200" b="0" i="0" baseline="0" dirty="0">
                <a:effectLst/>
              </a:rPr>
              <a:t>7 </a:t>
            </a:r>
            <a:r>
              <a:rPr lang="ka-GE" sz="1200" b="0" i="0" baseline="0" dirty="0">
                <a:effectLst/>
              </a:rPr>
              <a:t>ქულიან სკალაზე</a:t>
            </a:r>
            <a:r>
              <a:rPr lang="en-US" sz="1200" b="0" i="0" baseline="0" dirty="0">
                <a:effectLst/>
              </a:rPr>
              <a:t>: 1-</a:t>
            </a:r>
            <a:r>
              <a:rPr lang="ka-GE" sz="1200" b="0" i="0" baseline="0" dirty="0">
                <a:effectLst/>
              </a:rPr>
              <a:t>“საერთოდ არ ვეთანხმები“</a:t>
            </a:r>
            <a:r>
              <a:rPr lang="en-US" sz="1200" b="0" i="0" baseline="0" dirty="0">
                <a:effectLst/>
              </a:rPr>
              <a:t>; 7 – </a:t>
            </a:r>
            <a:r>
              <a:rPr lang="ka-GE" sz="1200" b="0" i="0" baseline="0" dirty="0">
                <a:effectLst/>
              </a:rPr>
              <a:t>„სრულიად ვეთანხმები)</a:t>
            </a:r>
            <a:endParaRPr lang="en-US" sz="1200" b="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50832414698162676"/>
          <c:y val="0.22203703703703723"/>
          <c:w val="0.47639807524059524"/>
          <c:h val="0.757592592592593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ანტიკრიზისული გეგმა მოიცავს მაქსიმუმს, რისი შესაძლებლობაც ხელისუფლებას აქვს, არსებული ეკონომიკური რესურსებიდან გამომდინარე</c:v>
                </c:pt>
                <c:pt idx="1">
                  <c:v>ანტიკრიზისული გეგმით გათვალიწინებული ფინანსური დახმარება (200 ლარი თვეში 6 თვის განმავლობაში) იმ ადამინებისთვის, რომლებმაც  სამსახური დაკარგეს,  საკმარისია, რათა მათ დააღწიონ თავი სიღარიბეს</c:v>
                </c:pt>
                <c:pt idx="2">
                  <c:v>ანტიკრიზისული გეგმით გათვალიწინებული ფინანსური დახმარება (300 ლარი ერთჯერადი დახმარება) არაფორმალურ სექტორში მომუშავე ადამიანებისთვის/თვითდასაქმებულებისთვის, საკმარისია, რათა ამ ადამიანებმა თავი შეინახონ</c:v>
                </c:pt>
                <c:pt idx="3">
                  <c:v>ანტიკრიზისული გეგმა რეალური დახმარების მიღმა ტოვებს ბევრ ადამიანს, რომლებიც სოციალურად დაუცველები არიან </c:v>
                </c:pt>
              </c:strCache>
            </c:strRef>
          </c:cat>
          <c:val>
            <c:numRef>
              <c:f>Sheet1!$B$2:$B$5</c:f>
              <c:numCache>
                <c:formatCode>###0.00</c:formatCode>
                <c:ptCount val="4"/>
                <c:pt idx="0">
                  <c:v>4.3259085580304806</c:v>
                </c:pt>
                <c:pt idx="1">
                  <c:v>3.4050901378579002</c:v>
                </c:pt>
                <c:pt idx="2">
                  <c:v>3.125</c:v>
                </c:pt>
                <c:pt idx="3">
                  <c:v>4.5472972972972974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E7-4A41-9C34-7381DE9BA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398336"/>
        <c:axId val="182404224"/>
      </c:barChart>
      <c:catAx>
        <c:axId val="182398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82404224"/>
        <c:crosses val="autoZero"/>
        <c:auto val="1"/>
        <c:lblAlgn val="ctr"/>
        <c:lblOffset val="100"/>
        <c:noMultiLvlLbl val="0"/>
      </c:catAx>
      <c:valAx>
        <c:axId val="182404224"/>
        <c:scaling>
          <c:orientation val="minMax"/>
        </c:scaling>
        <c:delete val="1"/>
        <c:axPos val="t"/>
        <c:numFmt formatCode="###0.00" sourceLinked="1"/>
        <c:majorTickMark val="out"/>
        <c:minorTickMark val="none"/>
        <c:tickLblPos val="none"/>
        <c:crossAx val="182398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რამდენად განიცდიან რესპონდენტები...</a:t>
            </a:r>
            <a:endParaRPr lang="en-US" dirty="0"/>
          </a:p>
          <a:p>
            <a:pPr>
              <a:defRPr/>
            </a:pPr>
            <a:r>
              <a:rPr lang="ka-GE" sz="1200" b="0" dirty="0"/>
              <a:t>(</a:t>
            </a:r>
            <a:r>
              <a:rPr lang="en-US" sz="1200" b="0" dirty="0"/>
              <a:t>MEAN</a:t>
            </a:r>
            <a:r>
              <a:rPr lang="ka-GE" sz="1200" b="0" dirty="0"/>
              <a:t> 7 ქულიან სკალაზე; 1 - "საერთოდ არ განვიცდი", 7 - "ძალიან განვიცდი")</a:t>
            </a:r>
            <a:endParaRPr lang="en-US" sz="1200" b="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საყვარელი ადამიანის დაკარგვის საფრთხეს</c:v>
                </c:pt>
                <c:pt idx="1">
                  <c:v>საგანგებო მდგომარეობის დასრულებამდე არასაკმარისი დანაზოგის ქონას</c:v>
                </c:pt>
                <c:pt idx="2">
                  <c:v>იმას, რომ უცნობია, ეს ყველაფერი როდის დასრულდება</c:v>
                </c:pt>
                <c:pt idx="3">
                  <c:v>ჯანდაცვის სისტემის პაციენტებით გადატვირთულობას</c:v>
                </c:pt>
                <c:pt idx="4">
                  <c:v>ონლაინ სწავლების / მუშაობის ნაკლებ ეფექტურობას</c:v>
                </c:pt>
                <c:pt idx="5">
                  <c:v>პატარა კომპანიების საქმიანობის შეჩერებას </c:v>
                </c:pt>
                <c:pt idx="6">
                  <c:v>ეკონომიკის ზრდის შენელებას (რეცესიას)</c:v>
                </c:pt>
                <c:pt idx="7">
                  <c:v>საკვებზე შემცირებულ ხელმისაწვდომობას</c:v>
                </c:pt>
                <c:pt idx="8">
                  <c:v>სამედიცინო საშუალებებზე შემცირებულ ხელმისაწვდომობას</c:v>
                </c:pt>
                <c:pt idx="9">
                  <c:v>ელექტროენერგიის შეწყვეტას</c:v>
                </c:pt>
                <c:pt idx="10">
                  <c:v>საზოგადოებაში ეგოიზმის  ზრდის საფრთხეს </c:v>
                </c:pt>
                <c:pt idx="11">
                  <c:v>სამსახურის დაკარგვას</c:v>
                </c:pt>
              </c:strCache>
            </c:strRef>
          </c:cat>
          <c:val>
            <c:numRef>
              <c:f>Sheet1!$B$2:$B$13</c:f>
              <c:numCache>
                <c:formatCode>###0.00</c:formatCode>
                <c:ptCount val="12"/>
                <c:pt idx="0">
                  <c:v>5.6782077393075374</c:v>
                </c:pt>
                <c:pt idx="1">
                  <c:v>5.7563451776649766</c:v>
                </c:pt>
                <c:pt idx="2">
                  <c:v>6.3792756539235427</c:v>
                </c:pt>
                <c:pt idx="3">
                  <c:v>6.0010277492291895</c:v>
                </c:pt>
                <c:pt idx="4">
                  <c:v>4.9067702552719199</c:v>
                </c:pt>
                <c:pt idx="5">
                  <c:v>5.5686695278969935</c:v>
                </c:pt>
                <c:pt idx="6">
                  <c:v>6.2533748701972973</c:v>
                </c:pt>
                <c:pt idx="7">
                  <c:v>5.5077559462254362</c:v>
                </c:pt>
                <c:pt idx="8">
                  <c:v>5.3478260869565215</c:v>
                </c:pt>
                <c:pt idx="9">
                  <c:v>4.0977443609022535</c:v>
                </c:pt>
                <c:pt idx="10">
                  <c:v>4.7277840269966234</c:v>
                </c:pt>
                <c:pt idx="11">
                  <c:v>3.9977827050997781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A1-45BB-8C3C-420ADC9E18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საყვარელი ადამიანის დაკარგვის საფრთხეს</c:v>
                </c:pt>
                <c:pt idx="1">
                  <c:v>საგანგებო მდგომარეობის დასრულებამდე არასაკმარისი დანაზოგის ქონას</c:v>
                </c:pt>
                <c:pt idx="2">
                  <c:v>იმას, რომ უცნობია, ეს ყველაფერი როდის დასრულდება</c:v>
                </c:pt>
                <c:pt idx="3">
                  <c:v>ჯანდაცვის სისტემის პაციენტებით გადატვირთულობას</c:v>
                </c:pt>
                <c:pt idx="4">
                  <c:v>ონლაინ სწავლების / მუშაობის ნაკლებ ეფექტურობას</c:v>
                </c:pt>
                <c:pt idx="5">
                  <c:v>პატარა კომპანიების საქმიანობის შეჩერებას </c:v>
                </c:pt>
                <c:pt idx="6">
                  <c:v>ეკონომიკის ზრდის შენელებას (რეცესიას)</c:v>
                </c:pt>
                <c:pt idx="7">
                  <c:v>საკვებზე შემცირებულ ხელმისაწვდომობას</c:v>
                </c:pt>
                <c:pt idx="8">
                  <c:v>სამედიცინო საშუალებებზე შემცირებულ ხელმისაწვდომობას</c:v>
                </c:pt>
                <c:pt idx="9">
                  <c:v>ელექტროენერგიის შეწყვეტას</c:v>
                </c:pt>
                <c:pt idx="10">
                  <c:v>საზოგადოებაში ეგოიზმის  ზრდის საფრთხეს </c:v>
                </c:pt>
                <c:pt idx="11">
                  <c:v>სამსახურის დაკარგვას</c:v>
                </c:pt>
              </c:strCache>
            </c:strRef>
          </c:cat>
          <c:val>
            <c:numRef>
              <c:f>Sheet1!$C$2:$C$13</c:f>
              <c:numCache>
                <c:formatCode>###0.00</c:formatCode>
                <c:ptCount val="12"/>
                <c:pt idx="0">
                  <c:v>5.4979253112033195</c:v>
                </c:pt>
                <c:pt idx="1">
                  <c:v>5.6402439024390283</c:v>
                </c:pt>
                <c:pt idx="2">
                  <c:v>6.2854271356783924</c:v>
                </c:pt>
                <c:pt idx="3">
                  <c:v>5.6155440414507751</c:v>
                </c:pt>
                <c:pt idx="4">
                  <c:v>4.8380202474690668</c:v>
                </c:pt>
                <c:pt idx="5">
                  <c:v>5.5724946695095934</c:v>
                </c:pt>
                <c:pt idx="6">
                  <c:v>6.2306101344364011</c:v>
                </c:pt>
                <c:pt idx="7">
                  <c:v>5.0765253360910014</c:v>
                </c:pt>
                <c:pt idx="8">
                  <c:v>5.0227743271221508</c:v>
                </c:pt>
                <c:pt idx="9">
                  <c:v>3.8139534883720931</c:v>
                </c:pt>
                <c:pt idx="10">
                  <c:v>4.4830316742081466</c:v>
                </c:pt>
                <c:pt idx="11">
                  <c:v>4.080662983425416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A1-45BB-8C3C-420ADC9E18E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საყვარელი ადამიანის დაკარგვის საფრთხეს</c:v>
                </c:pt>
                <c:pt idx="1">
                  <c:v>საგანგებო მდგომარეობის დასრულებამდე არასაკმარისი დანაზოგის ქონას</c:v>
                </c:pt>
                <c:pt idx="2">
                  <c:v>იმას, რომ უცნობია, ეს ყველაფერი როდის დასრულდება</c:v>
                </c:pt>
                <c:pt idx="3">
                  <c:v>ჯანდაცვის სისტემის პაციენტებით გადატვირთულობას</c:v>
                </c:pt>
                <c:pt idx="4">
                  <c:v>ონლაინ სწავლების / მუშაობის ნაკლებ ეფექტურობას</c:v>
                </c:pt>
                <c:pt idx="5">
                  <c:v>პატარა კომპანიების საქმიანობის შეჩერებას </c:v>
                </c:pt>
                <c:pt idx="6">
                  <c:v>ეკონომიკის ზრდის შენელებას (რეცესიას)</c:v>
                </c:pt>
                <c:pt idx="7">
                  <c:v>საკვებზე შემცირებულ ხელმისაწვდომობას</c:v>
                </c:pt>
                <c:pt idx="8">
                  <c:v>სამედიცინო საშუალებებზე შემცირებულ ხელმისაწვდომობას</c:v>
                </c:pt>
                <c:pt idx="9">
                  <c:v>ელექტროენერგიის შეწყვეტას</c:v>
                </c:pt>
                <c:pt idx="10">
                  <c:v>საზოგადოებაში ეგოიზმის  ზრდის საფრთხეს </c:v>
                </c:pt>
                <c:pt idx="11">
                  <c:v>სამსახურის დაკარგვას</c:v>
                </c:pt>
              </c:strCache>
            </c:strRef>
          </c:cat>
          <c:val>
            <c:numRef>
              <c:f>Sheet1!$D$2:$D$13</c:f>
              <c:numCache>
                <c:formatCode>###0.00</c:formatCode>
                <c:ptCount val="12"/>
                <c:pt idx="0">
                  <c:v>5.3187499999999996</c:v>
                </c:pt>
                <c:pt idx="1">
                  <c:v>5.3417593528817005</c:v>
                </c:pt>
                <c:pt idx="2">
                  <c:v>6.101405622489958</c:v>
                </c:pt>
                <c:pt idx="3">
                  <c:v>5.1552795031055885</c:v>
                </c:pt>
                <c:pt idx="4">
                  <c:v>4.5752508361203992</c:v>
                </c:pt>
                <c:pt idx="5">
                  <c:v>5.5173501577287052</c:v>
                </c:pt>
                <c:pt idx="6">
                  <c:v>6.0686475409836085</c:v>
                </c:pt>
                <c:pt idx="7">
                  <c:v>4.7462082912032395</c:v>
                </c:pt>
                <c:pt idx="8">
                  <c:v>4.5474974463738507</c:v>
                </c:pt>
                <c:pt idx="9">
                  <c:v>3.3885955649419226</c:v>
                </c:pt>
                <c:pt idx="10">
                  <c:v>4.1457399103139005</c:v>
                </c:pt>
                <c:pt idx="11">
                  <c:v>3.8731182795698924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A1-45BB-8C3C-420ADC9E1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2370304"/>
        <c:axId val="182371840"/>
      </c:barChart>
      <c:catAx>
        <c:axId val="18237030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2371840"/>
        <c:crosses val="autoZero"/>
        <c:auto val="1"/>
        <c:lblAlgn val="ctr"/>
        <c:lblOffset val="100"/>
        <c:noMultiLvlLbl val="0"/>
      </c:catAx>
      <c:valAx>
        <c:axId val="182371840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823703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კოვიდ-19-ით ინფიცირებასთან დაკავშირებული სტიგმები</a:t>
            </a:r>
            <a:endParaRPr lang="en-US" dirty="0"/>
          </a:p>
          <a:p>
            <a:pPr>
              <a:defRPr/>
            </a:pPr>
            <a:r>
              <a:rPr lang="en-US" sz="1100" b="0" dirty="0"/>
              <a:t>(MEAN</a:t>
            </a:r>
            <a:r>
              <a:rPr lang="ka-GE" sz="1100" b="0" dirty="0"/>
              <a:t> 7 ქულიან სკალაზე: 1-საერთოდ არ ვეთანხმები/7 - სრულიად ვეთანხმები</a:t>
            </a:r>
            <a:r>
              <a:rPr lang="en-US" sz="1100" b="0" dirty="0"/>
              <a:t>)</a:t>
            </a:r>
            <a:endParaRPr lang="ka-GE" sz="1100" b="0" dirty="0"/>
          </a:p>
        </c:rich>
      </c:tx>
      <c:layout>
        <c:manualLayout>
          <c:xMode val="edge"/>
          <c:yMode val="edge"/>
          <c:x val="0.11145483377077853"/>
          <c:y val="1.11111111111111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0049770341207345"/>
          <c:y val="0.2332407407407408"/>
          <c:w val="0.466168963254594"/>
          <c:h val="0.74638888888888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კოვიდ-19-ით ინფიცირებული ადამიანების სტიგმატიზაცია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თუ ადამიანს კორონავირუსი დაუდასტურდა, ეს მან (და მისმა ოჯახის წევრებმა) არავის არ უნდა გაუმხილონ, სამედიცინო პერსონალის (ექიმების) გარდა</c:v>
                </c:pt>
                <c:pt idx="1">
                  <c:v>სირცხვილია, თუ კორონავირუსი შეგეყრება</c:v>
                </c:pt>
                <c:pt idx="2">
                  <c:v>კორონავირუსით დაინფიცირებულმა ადამიანმა, გამოჯანმრთელების შემდეგ, კიდევ გარკვეული ხანი (მინიმუმ 1 თვე) უნდა გაატაროს კარანტინში/თვითიზოლაციაში</c:v>
                </c:pt>
                <c:pt idx="3">
                  <c:v>არ არის სანდო, თუ ინფიცირებულ ადამიანს, არაერთი ტესტირების შემდეგ, დაუდასტურდება, რომ ის გამოჯანმრთელებულია</c:v>
                </c:pt>
                <c:pt idx="4">
                  <c:v>კარანტინში მყოფი ადამიანები  ისეთ შენობაში უნდა განთავსდნენ, რომელიც ძალზე მოშორებული იქნება დასახლებული პუნქტისგან</c:v>
                </c:pt>
                <c:pt idx="5">
                  <c:v>მოვერიდები გამოჯანმრთელებულ (ყოფილ დაინფიცირებულ) ადამიანთან კონტაქტს</c:v>
                </c:pt>
              </c:strCache>
            </c:strRef>
          </c:cat>
          <c:val>
            <c:numRef>
              <c:f>Sheet1!$B$2:$B$7</c:f>
              <c:numCache>
                <c:formatCode>###0.00</c:formatCode>
                <c:ptCount val="6"/>
                <c:pt idx="0">
                  <c:v>1.5836776859504118</c:v>
                </c:pt>
                <c:pt idx="1">
                  <c:v>1.1945837512537631</c:v>
                </c:pt>
                <c:pt idx="2">
                  <c:v>3.8059210526315819</c:v>
                </c:pt>
                <c:pt idx="3">
                  <c:v>2.8726790450928377</c:v>
                </c:pt>
                <c:pt idx="4">
                  <c:v>3.52</c:v>
                </c:pt>
                <c:pt idx="5">
                  <c:v>3.4708994708994707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EE-4155-B71A-F814DADD30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2874112"/>
        <c:axId val="182875648"/>
      </c:barChart>
      <c:catAx>
        <c:axId val="1828741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82875648"/>
        <c:crosses val="autoZero"/>
        <c:auto val="1"/>
        <c:lblAlgn val="ctr"/>
        <c:lblOffset val="100"/>
        <c:noMultiLvlLbl val="0"/>
      </c:catAx>
      <c:valAx>
        <c:axId val="182875648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82874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/>
              <a:t>გყავთ თუ არა ოჯახში ბავშვი? </a:t>
            </a:r>
            <a:endParaRPr lang="en-US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სასკოლო ასაკის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დიახ, ერთი</c:v>
                </c:pt>
                <c:pt idx="1">
                  <c:v>დიახ, ორი</c:v>
                </c:pt>
                <c:pt idx="2">
                  <c:v>დიახ, სამი</c:v>
                </c:pt>
                <c:pt idx="3">
                  <c:v>დიახ, სამზე მეტი</c:v>
                </c:pt>
                <c:pt idx="4">
                  <c:v>არ გვყავს </c:v>
                </c:pt>
                <c:pt idx="5">
                  <c:v>უარი პასუხზე</c:v>
                </c:pt>
              </c:strCache>
            </c:strRef>
          </c:cat>
          <c:val>
            <c:numRef>
              <c:f>Sheet1!$B$2:$B$7</c:f>
              <c:numCache>
                <c:formatCode>###0.0</c:formatCode>
                <c:ptCount val="6"/>
                <c:pt idx="0">
                  <c:v>40.927419354838712</c:v>
                </c:pt>
                <c:pt idx="1">
                  <c:v>28.225806451612904</c:v>
                </c:pt>
                <c:pt idx="2">
                  <c:v>5.8467741935483923</c:v>
                </c:pt>
                <c:pt idx="3">
                  <c:v>1.0080645161290318</c:v>
                </c:pt>
                <c:pt idx="4">
                  <c:v>23.790322580645118</c:v>
                </c:pt>
                <c:pt idx="5" formatCode="####.0">
                  <c:v>0.20161290322580638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BE-4FA8-BFEA-351F1BCC34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სკოლამდელი ასაკის (3-6 წლის)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დიახ, ერთი</c:v>
                </c:pt>
                <c:pt idx="1">
                  <c:v>დიახ, ორი</c:v>
                </c:pt>
                <c:pt idx="2">
                  <c:v>დიახ, სამი</c:v>
                </c:pt>
                <c:pt idx="3">
                  <c:v>დიახ, სამზე მეტი</c:v>
                </c:pt>
                <c:pt idx="4">
                  <c:v>არ გვყავს </c:v>
                </c:pt>
                <c:pt idx="5">
                  <c:v>უარი პასუხზე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31.048387096774189</c:v>
                </c:pt>
                <c:pt idx="1">
                  <c:v>10.685483870967762</c:v>
                </c:pt>
                <c:pt idx="2">
                  <c:v>1.4112903225806437</c:v>
                </c:pt>
                <c:pt idx="3" formatCode="####.0">
                  <c:v>0.40322580645161277</c:v>
                </c:pt>
                <c:pt idx="4">
                  <c:v>56.25</c:v>
                </c:pt>
                <c:pt idx="5" formatCode="####.0">
                  <c:v>0.20161290322580638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BE-4FA8-BFEA-351F1BCC3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2961280"/>
        <c:axId val="182962816"/>
      </c:barChart>
      <c:catAx>
        <c:axId val="18296128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2962816"/>
        <c:crosses val="autoZero"/>
        <c:auto val="1"/>
        <c:lblAlgn val="ctr"/>
        <c:lblOffset val="100"/>
        <c:noMultiLvlLbl val="0"/>
      </c:catAx>
      <c:valAx>
        <c:axId val="182962816"/>
        <c:scaling>
          <c:orientation val="minMax"/>
        </c:scaling>
        <c:delete val="0"/>
        <c:axPos val="t"/>
        <c:numFmt formatCode="###0.0" sourceLinked="1"/>
        <c:majorTickMark val="none"/>
        <c:minorTickMark val="none"/>
        <c:tickLblPos val="none"/>
        <c:spPr>
          <a:ln w="9525">
            <a:noFill/>
          </a:ln>
        </c:spPr>
        <c:crossAx val="1829612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დისტანციური სასწავლო/კულტურული ურთიერთობებით კმაყოფილება</a:t>
            </a:r>
            <a:endParaRPr lang="en-US" dirty="0"/>
          </a:p>
          <a:p>
            <a:pPr>
              <a:defRPr/>
            </a:pPr>
            <a:r>
              <a:rPr lang="ka-GE" dirty="0"/>
              <a:t> </a:t>
            </a:r>
            <a:r>
              <a:rPr lang="en-US" sz="1200" b="0" dirty="0"/>
              <a:t>(MEAN</a:t>
            </a:r>
            <a:r>
              <a:rPr lang="ka-GE" sz="1200" b="0" dirty="0"/>
              <a:t> შვიდ ქულიან სკალაზე: 1 - "ძალზე უკმაყოფილო"; 7 - "ძალზე კმაყოფილი")</a:t>
            </a:r>
          </a:p>
          <a:p>
            <a:pPr>
              <a:defRPr/>
            </a:pPr>
            <a:endParaRPr lang="ka-GE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55822003499562567"/>
          <c:y val="0.18855278506853315"/>
          <c:w val="0.44932174103237105"/>
          <c:h val="0.701158209390493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რამდენად კმაყოფილი ხართ დისტანციური სწავლებით, რომელსაც სკოლა თქვენი ოჯახის სასკოლო ასაკის ბავშვ(ებ)ს სთავაზობს? (N=350)</c:v>
                </c:pt>
                <c:pt idx="1">
                  <c:v>რამდენად კმაყოფილი ხართ დისტანციური ურთიერთობით, რომელსაც საგანმანათლებლო/კულტურული დაწესებულებები, აგრეთვე, სხვადასხვა ტელევიზია და ონლაინ პლატფორმა თქვენი ოჯახის სკოლამდელი ასაკის წევრებს სთავაზობს? (N=142)</c:v>
                </c:pt>
              </c:strCache>
            </c:strRef>
          </c:cat>
          <c:val>
            <c:numRef>
              <c:f>Sheet1!$B$2:$B$3</c:f>
              <c:numCache>
                <c:formatCode>###0.00</c:formatCode>
                <c:ptCount val="2"/>
                <c:pt idx="0">
                  <c:v>5.3257142857142856</c:v>
                </c:pt>
                <c:pt idx="1">
                  <c:v>5.253521126760563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2-447C-B9AD-6B49FEA5C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3071488"/>
        <c:axId val="183073024"/>
      </c:barChart>
      <c:catAx>
        <c:axId val="183071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3073024"/>
        <c:crosses val="autoZero"/>
        <c:auto val="1"/>
        <c:lblAlgn val="ctr"/>
        <c:lblOffset val="100"/>
        <c:noMultiLvlLbl val="0"/>
      </c:catAx>
      <c:valAx>
        <c:axId val="183073024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83071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რამდენად ეთანხმებით ქვემოთ ჩამოთვლილ დებულებებს, რომლებიც ბავშვებისთვის მიწოდებულ ონლაინ საგანმანათლებლო/კულტურულ მომსახურებას შეეხება? </a:t>
            </a:r>
            <a:endParaRPr lang="en-US" dirty="0"/>
          </a:p>
          <a:p>
            <a:pPr>
              <a:defRPr/>
            </a:pPr>
            <a:r>
              <a:rPr lang="en-US" sz="1200" b="0" dirty="0"/>
              <a:t>(MEAN</a:t>
            </a:r>
            <a:r>
              <a:rPr lang="ka-GE" sz="1200" b="0" dirty="0"/>
              <a:t> შვიდ ქულიან სკალაზე: 1 - "საერთოდ არ ვეთანხმები“; 7 - "სავსებით ვეთანხმები"</a:t>
            </a:r>
            <a:r>
              <a:rPr lang="en-US" sz="1200" b="0" dirty="0"/>
              <a:t>)</a:t>
            </a:r>
            <a:endParaRPr lang="ka-GE" sz="1200" b="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სასკოლო ასაკის ბავშვების (N=377)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მისაღებია ონლაინ სწავლებისას ოჯახის მიერ ბავშვის დახმარებაში დახარჯული დრო</c:v>
                </c:pt>
                <c:pt idx="1">
                  <c:v>ბავშვი დამოუკიდებლად კარგად ართმევს თავს დავალებებს</c:v>
                </c:pt>
                <c:pt idx="2">
                  <c:v>ვხედავ ბავშვის აკადემიურ წინსვლას</c:v>
                </c:pt>
                <c:pt idx="3">
                  <c:v>სკოლები/სკოლამდელი დაწესებულებები აკეთებენ მაქსიმუმს  პანდემიის პირობებში</c:v>
                </c:pt>
              </c:strCache>
            </c:strRef>
          </c:cat>
          <c:val>
            <c:numRef>
              <c:f>Sheet1!$B$2:$B$5</c:f>
              <c:numCache>
                <c:formatCode>###0.00</c:formatCode>
                <c:ptCount val="4"/>
                <c:pt idx="0">
                  <c:v>5.3505154639175245</c:v>
                </c:pt>
                <c:pt idx="1">
                  <c:v>5.4548104956268224</c:v>
                </c:pt>
                <c:pt idx="2">
                  <c:v>5.0487106017191969</c:v>
                </c:pt>
                <c:pt idx="3">
                  <c:v>4.9082568807339504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8-46C1-9795-7B11238D62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სკოლამდელი ასაკის ბავშვების (N=216)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მისაღებია ონლაინ სწავლებისას ოჯახის მიერ ბავშვის დახმარებაში დახარჯული დრო</c:v>
                </c:pt>
                <c:pt idx="1">
                  <c:v>ბავშვი დამოუკიდებლად კარგად ართმევს თავს დავალებებს</c:v>
                </c:pt>
                <c:pt idx="2">
                  <c:v>ვხედავ ბავშვის აკადემიურ წინსვლას</c:v>
                </c:pt>
                <c:pt idx="3">
                  <c:v>სკოლები/სკოლამდელი დაწესებულებები აკეთებენ მაქსიმუმს  პანდემიის პირობებში</c:v>
                </c:pt>
              </c:strCache>
            </c:strRef>
          </c:cat>
          <c:val>
            <c:numRef>
              <c:f>Sheet1!$C$2:$C$5</c:f>
              <c:numCache>
                <c:formatCode>###0.00</c:formatCode>
                <c:ptCount val="4"/>
                <c:pt idx="0">
                  <c:v>5.2535211267605595</c:v>
                </c:pt>
                <c:pt idx="1">
                  <c:v>5.3881578947368398</c:v>
                </c:pt>
                <c:pt idx="2">
                  <c:v>4.9144736842105283</c:v>
                </c:pt>
                <c:pt idx="3">
                  <c:v>5.0413793103448317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98-46C1-9795-7B11238D6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3150848"/>
        <c:axId val="183169024"/>
      </c:barChart>
      <c:catAx>
        <c:axId val="1831508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3169024"/>
        <c:crosses val="autoZero"/>
        <c:auto val="1"/>
        <c:lblAlgn val="ctr"/>
        <c:lblOffset val="100"/>
        <c:noMultiLvlLbl val="0"/>
      </c:catAx>
      <c:valAx>
        <c:axId val="183169024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831508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/>
              <a:t>ამჟამად, გამოკითხვის მომენტისთვის, გაქვთ თუ არა ანაზღაურებადი სამსახური? 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6776027996500263E-4"/>
          <c:y val="0.15543977836103826"/>
          <c:w val="0.99983223972003477"/>
          <c:h val="0.633509769612131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დიახ, მაქვს</c:v>
                </c:pt>
                <c:pt idx="1">
                  <c:v>არა, არ მაქვს</c:v>
                </c:pt>
              </c:strCache>
            </c:strRef>
          </c:cat>
          <c:val>
            <c:numRef>
              <c:f>Sheet1!$B$2:$B$3</c:f>
              <c:numCache>
                <c:formatCode>###0.0</c:formatCode>
                <c:ptCount val="2"/>
                <c:pt idx="0">
                  <c:v>20.9</c:v>
                </c:pt>
                <c:pt idx="1">
                  <c:v>79.099999999999994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02-4417-A5F7-78CA699E71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დიახ, მაქვს</c:v>
                </c:pt>
                <c:pt idx="1">
                  <c:v>არა, არ მაქვს</c:v>
                </c:pt>
              </c:strCache>
            </c:strRef>
          </c:cat>
          <c:val>
            <c:numRef>
              <c:f>Sheet1!$C$2:$C$3</c:f>
              <c:numCache>
                <c:formatCode>###0.0</c:formatCode>
                <c:ptCount val="2"/>
                <c:pt idx="0">
                  <c:v>23.9</c:v>
                </c:pt>
                <c:pt idx="1">
                  <c:v>76.099999999999994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02-4417-A5F7-78CA699E71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დიახ, მაქვს</c:v>
                </c:pt>
                <c:pt idx="1">
                  <c:v>არა, არ მაქვს</c:v>
                </c:pt>
              </c:strCache>
            </c:strRef>
          </c:cat>
          <c:val>
            <c:numRef>
              <c:f>Sheet1!$D$2:$D$3</c:f>
              <c:numCache>
                <c:formatCode>###0.0</c:formatCode>
                <c:ptCount val="2"/>
                <c:pt idx="0">
                  <c:v>28.9</c:v>
                </c:pt>
                <c:pt idx="1">
                  <c:v>71.099999999999994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02-4417-A5F7-78CA699E71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0675840"/>
        <c:axId val="90694016"/>
      </c:barChart>
      <c:catAx>
        <c:axId val="906758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0694016"/>
        <c:crosses val="autoZero"/>
        <c:auto val="1"/>
        <c:lblAlgn val="ctr"/>
        <c:lblOffset val="100"/>
        <c:noMultiLvlLbl val="0"/>
      </c:catAx>
      <c:valAx>
        <c:axId val="9069401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one"/>
        <c:crossAx val="906758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ka-GE" dirty="0"/>
              <a:t>რამდენად ეთანხმებით მოსაზრებებს ალკოჰოლისა</a:t>
            </a:r>
            <a:r>
              <a:rPr lang="ka-GE" baseline="0" dirty="0"/>
              <a:t> და თამბაქოს ანტივირუსული ეფექტის შესახებ</a:t>
            </a:r>
            <a:r>
              <a:rPr lang="ka-GE" dirty="0"/>
              <a:t>? </a:t>
            </a:r>
            <a:endParaRPr lang="en-US" dirty="0"/>
          </a:p>
          <a:p>
            <a:pPr algn="ctr" rtl="0">
              <a:defRPr/>
            </a:pPr>
            <a:r>
              <a:rPr lang="en-US" sz="1200" b="0" dirty="0"/>
              <a:t>(MEAN</a:t>
            </a:r>
            <a:r>
              <a:rPr lang="ka-GE" sz="1200" b="0" dirty="0"/>
              <a:t> შვიდ ქულიან სკალაზე: 1 - "საერთოდ არ ვეთანხმები“; 7 - "სავსებით ვეთანხმები"</a:t>
            </a:r>
            <a:r>
              <a:rPr lang="en-US" sz="1200" b="0" dirty="0"/>
              <a:t>)</a:t>
            </a:r>
            <a:endParaRPr lang="ka-GE" sz="12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42997698364627518"/>
          <c:y val="0.29873155438903476"/>
          <c:w val="0.57002307524059581"/>
          <c:h val="0.66098104403616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ალკოჰოლის მიღება/დალევა ვირუსით დაინფიცირების რისკს ამცირებს</c:v>
                </c:pt>
                <c:pt idx="1">
                  <c:v>თამბაქოს მოხმარება ვირუსით დაინფიცირების რისკს ამცირებს</c:v>
                </c:pt>
              </c:strCache>
            </c:strRef>
          </c:cat>
          <c:val>
            <c:numRef>
              <c:f>Sheet1!$B$2:$B$3</c:f>
              <c:numCache>
                <c:formatCode>###0.00</c:formatCode>
                <c:ptCount val="2"/>
                <c:pt idx="0">
                  <c:v>1.6105032822757113</c:v>
                </c:pt>
                <c:pt idx="1">
                  <c:v>1.3089519650655035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83-4417-AD24-5E60D159E3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3285632"/>
        <c:axId val="183287168"/>
      </c:barChart>
      <c:catAx>
        <c:axId val="1832856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83287168"/>
        <c:crosses val="autoZero"/>
        <c:auto val="1"/>
        <c:lblAlgn val="ctr"/>
        <c:lblOffset val="100"/>
        <c:noMultiLvlLbl val="0"/>
      </c:catAx>
      <c:valAx>
        <c:axId val="183287168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83285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8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ka-GE" sz="1800" b="1" i="0" baseline="0" dirty="0">
                <a:effectLst/>
              </a:rPr>
              <a:t>კოვიდ-19-ის გამო უმუშევრობის ზრდის მაჩვენებლები მოსახლეობაში</a:t>
            </a:r>
            <a:endParaRPr lang="en-US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8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ka-GE" dirty="0"/>
              <a:t> </a:t>
            </a:r>
            <a:endParaRPr lang="en-US" dirty="0"/>
          </a:p>
        </c:rich>
      </c:tx>
      <c:layout>
        <c:manualLayout>
          <c:xMode val="edge"/>
          <c:yMode val="edge"/>
          <c:x val="0.19605046528274875"/>
          <c:y val="1.29629629629629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6834426946631675E-2"/>
          <c:y val="0.13321755613881597"/>
          <c:w val="0.98316557305336838"/>
          <c:h val="0.744620880723242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დაკარგა სამსახური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პირველი ტალღა</c:v>
                </c:pt>
                <c:pt idx="1">
                  <c:v>მეორე ტალღა</c:v>
                </c:pt>
                <c:pt idx="2">
                  <c:v>მესამე ტალღა</c:v>
                </c:pt>
              </c:strCache>
            </c:strRef>
          </c:cat>
          <c:val>
            <c:numRef>
              <c:f>Sheet1!$B$2:$D$2</c:f>
              <c:numCache>
                <c:formatCode>###0.0</c:formatCode>
                <c:ptCount val="3"/>
                <c:pt idx="0">
                  <c:v>21.1</c:v>
                </c:pt>
                <c:pt idx="1">
                  <c:v>26.9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44-46F9-B757-47A2E26EC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9513728"/>
        <c:axId val="129519616"/>
      </c:barChart>
      <c:catAx>
        <c:axId val="129513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9519616"/>
        <c:crosses val="autoZero"/>
        <c:auto val="1"/>
        <c:lblAlgn val="ctr"/>
        <c:lblOffset val="100"/>
        <c:noMultiLvlLbl val="0"/>
      </c:catAx>
      <c:valAx>
        <c:axId val="12951961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one"/>
        <c:crossAx val="129513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კორონავირუსის და მისი გავრცელების შესახებ საკუთარი ცოდნის შეფასება</a:t>
            </a:r>
            <a:endParaRPr lang="en-US" dirty="0"/>
          </a:p>
          <a:p>
            <a:pPr>
              <a:defRPr/>
            </a:pPr>
            <a:r>
              <a:rPr lang="ka-GE" sz="1200" b="0" dirty="0"/>
              <a:t>(</a:t>
            </a:r>
            <a:r>
              <a:rPr lang="en-US" sz="1200" b="0" dirty="0"/>
              <a:t>MEAN</a:t>
            </a:r>
            <a:r>
              <a:rPr lang="ka-GE" sz="1200" b="0" dirty="0"/>
              <a:t> 7 ქულიან სკალაზე: 1 - "ძალიან დაბალი", 7 - "ძალიან მაღალი"</a:t>
            </a:r>
            <a:r>
              <a:rPr lang="en-US" sz="1200" b="0" dirty="0"/>
              <a:t>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5016776027996577"/>
          <c:y val="0.22210644502770491"/>
          <c:w val="0.64983223972003501"/>
          <c:h val="0.677954214056576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როგორ შეაფასებდით ახალი კორონავირუსის შესახებ თქვენი ცოდნის დონეს?</c:v>
                </c:pt>
                <c:pt idx="1">
                  <c:v>როგორ შეაფასებდით ახალი კორონავირუსის გავრცელების თავიდან აცილების შესახებ თქვენი ცოდნის დონეს?</c:v>
                </c:pt>
              </c:strCache>
            </c:strRef>
          </c:cat>
          <c:val>
            <c:numRef>
              <c:f>Sheet1!$B$2:$B$3</c:f>
              <c:numCache>
                <c:formatCode>###0.00</c:formatCode>
                <c:ptCount val="2"/>
                <c:pt idx="0">
                  <c:v>5.6612244897959165</c:v>
                </c:pt>
                <c:pt idx="1">
                  <c:v>5.6602040816326529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ED-49ED-83FD-7F04673C9F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როგორ შეაფასებდით ახალი კორონავირუსის შესახებ თქვენი ცოდნის დონეს?</c:v>
                </c:pt>
                <c:pt idx="1">
                  <c:v>როგორ შეაფასებდით ახალი კორონავირუსის გავრცელების თავიდან აცილების შესახებ თქვენი ცოდნის დონეს?</c:v>
                </c:pt>
              </c:strCache>
            </c:strRef>
          </c:cat>
          <c:val>
            <c:numRef>
              <c:f>Sheet1!$C$2:$C$3</c:f>
              <c:numCache>
                <c:formatCode>###0.00</c:formatCode>
                <c:ptCount val="2"/>
                <c:pt idx="0">
                  <c:v>5.8584428715874548</c:v>
                </c:pt>
                <c:pt idx="1">
                  <c:v>5.8969387755102041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ED-49ED-83FD-7F04673C9F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როგორ შეაფასებდით ახალი კორონავირუსის შესახებ თქვენი ცოდნის დონეს?</c:v>
                </c:pt>
                <c:pt idx="1">
                  <c:v>როგორ შეაფასებდით ახალი კორონავირუსის გავრცელების თავიდან აცილების შესახებ თქვენი ცოდნის დონეს?</c:v>
                </c:pt>
              </c:strCache>
            </c:strRef>
          </c:cat>
          <c:val>
            <c:numRef>
              <c:f>Sheet1!$D$2:$D$3</c:f>
              <c:numCache>
                <c:formatCode>###0.00</c:formatCode>
                <c:ptCount val="2"/>
                <c:pt idx="0">
                  <c:v>5.8611670020120723</c:v>
                </c:pt>
                <c:pt idx="1">
                  <c:v>5.9334677419354884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ED-49ED-83FD-7F04673C9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7849984"/>
        <c:axId val="127851520"/>
      </c:barChart>
      <c:catAx>
        <c:axId val="1278499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27851520"/>
        <c:crosses val="autoZero"/>
        <c:auto val="1"/>
        <c:lblAlgn val="ctr"/>
        <c:lblOffset val="100"/>
        <c:noMultiLvlLbl val="0"/>
      </c:catAx>
      <c:valAx>
        <c:axId val="127851520"/>
        <c:scaling>
          <c:orientation val="minMax"/>
        </c:scaling>
        <c:delete val="1"/>
        <c:axPos val="t"/>
        <c:numFmt formatCode="###0.00" sourceLinked="1"/>
        <c:majorTickMark val="none"/>
        <c:minorTickMark val="none"/>
        <c:tickLblPos val="none"/>
        <c:crossAx val="1278499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ნაპრალები რესპონდენტთა ცოდნაში</a:t>
            </a:r>
            <a:endParaRPr lang="en-US" dirty="0"/>
          </a:p>
        </c:rich>
      </c:tx>
      <c:layout>
        <c:manualLayout>
          <c:xMode val="edge"/>
          <c:yMode val="edge"/>
          <c:x val="0.15938172043010754"/>
          <c:y val="3.33333333333333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534057234781136"/>
          <c:y val="0.11032414698162729"/>
          <c:w val="0.54508953517907033"/>
          <c:h val="0.820224846894138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Sheet3!$H$1</c:f>
              <c:strCache>
                <c:ptCount val="1"/>
                <c:pt idx="0">
                  <c:v>პირველი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Sheet3!$F$2:$G$7</c:f>
              <c:multiLvlStrCache>
                <c:ptCount val="6"/>
                <c:lvl>
                  <c:pt idx="0">
                    <c:v>არსებობს /არ იცის</c:v>
                  </c:pt>
                  <c:pt idx="1">
                    <c:v>არ იცის</c:v>
                  </c:pt>
                  <c:pt idx="2">
                    <c:v>არ გადაეცემა</c:v>
                  </c:pt>
                  <c:pt idx="3">
                    <c:v>ორსული ქალები</c:v>
                  </c:pt>
                  <c:pt idx="4">
                    <c:v>ჩვილები</c:v>
                  </c:pt>
                  <c:pt idx="5">
                    <c:v>1-5 წლის ბავშვები</c:v>
                  </c:pt>
                </c:lvl>
                <c:lvl>
                  <c:pt idx="0">
                    <c:v>არსებობს კორონავირუსის სამკურნალო წამალი/ვაქცინა</c:v>
                  </c:pt>
                  <c:pt idx="1">
                    <c:v>გადაეცემა თუ არა ინფექცია ფეკალურ-ორალური გზით</c:v>
                  </c:pt>
                  <c:pt idx="3">
                    <c:v>რისკ-ჯგფებს მიეკუთვნებიან </c:v>
                  </c:pt>
                </c:lvl>
              </c:multiLvlStrCache>
            </c:multiLvlStrRef>
          </c:cat>
          <c:val>
            <c:numRef>
              <c:f>Sheet3!$H$2:$H$7</c:f>
              <c:numCache>
                <c:formatCode>###0.0</c:formatCode>
                <c:ptCount val="6"/>
                <c:pt idx="0">
                  <c:v>27</c:v>
                </c:pt>
                <c:pt idx="1">
                  <c:v>41.1</c:v>
                </c:pt>
                <c:pt idx="2">
                  <c:v>15.5</c:v>
                </c:pt>
                <c:pt idx="3">
                  <c:v>75.7</c:v>
                </c:pt>
                <c:pt idx="4">
                  <c:v>59.2</c:v>
                </c:pt>
                <c:pt idx="5">
                  <c:v>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8-466A-868D-08F8DD88E086}"/>
            </c:ext>
          </c:extLst>
        </c:ser>
        <c:ser>
          <c:idx val="1"/>
          <c:order val="1"/>
          <c:tx>
            <c:strRef>
              <c:f>Sheet3!$I$1</c:f>
              <c:strCache>
                <c:ptCount val="1"/>
                <c:pt idx="0">
                  <c:v>მეორე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Sheet3!$F$2:$G$7</c:f>
              <c:multiLvlStrCache>
                <c:ptCount val="6"/>
                <c:lvl>
                  <c:pt idx="0">
                    <c:v>არსებობს /არ იცის</c:v>
                  </c:pt>
                  <c:pt idx="1">
                    <c:v>არ იცის</c:v>
                  </c:pt>
                  <c:pt idx="2">
                    <c:v>არ გადაეცემა</c:v>
                  </c:pt>
                  <c:pt idx="3">
                    <c:v>ორსული ქალები</c:v>
                  </c:pt>
                  <c:pt idx="4">
                    <c:v>ჩვილები</c:v>
                  </c:pt>
                  <c:pt idx="5">
                    <c:v>1-5 წლის ბავშვები</c:v>
                  </c:pt>
                </c:lvl>
                <c:lvl>
                  <c:pt idx="0">
                    <c:v>არსებობს კორონავირუსის სამკურნალო წამალი/ვაქცინა</c:v>
                  </c:pt>
                  <c:pt idx="1">
                    <c:v>გადაეცემა თუ არა ინფექცია ფეკალურ-ორალური გზით</c:v>
                  </c:pt>
                  <c:pt idx="3">
                    <c:v>რისკ-ჯგფებს მიეკუთვნებიან </c:v>
                  </c:pt>
                </c:lvl>
              </c:multiLvlStrCache>
            </c:multiLvlStrRef>
          </c:cat>
          <c:val>
            <c:numRef>
              <c:f>Sheet3!$I$2:$I$7</c:f>
              <c:numCache>
                <c:formatCode>###0.0</c:formatCode>
                <c:ptCount val="6"/>
                <c:pt idx="0">
                  <c:v>27.1</c:v>
                </c:pt>
                <c:pt idx="1">
                  <c:v>31.3</c:v>
                </c:pt>
                <c:pt idx="2">
                  <c:v>15</c:v>
                </c:pt>
                <c:pt idx="3">
                  <c:v>74.7</c:v>
                </c:pt>
                <c:pt idx="4">
                  <c:v>61.2</c:v>
                </c:pt>
                <c:pt idx="5">
                  <c:v>59.7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58-466A-868D-08F8DD88E086}"/>
            </c:ext>
          </c:extLst>
        </c:ser>
        <c:ser>
          <c:idx val="2"/>
          <c:order val="2"/>
          <c:tx>
            <c:strRef>
              <c:f>Sheet3!$J$1</c:f>
              <c:strCache>
                <c:ptCount val="1"/>
                <c:pt idx="0">
                  <c:v>მესამე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Sheet3!$F$2:$G$7</c:f>
              <c:multiLvlStrCache>
                <c:ptCount val="6"/>
                <c:lvl>
                  <c:pt idx="0">
                    <c:v>არსებობს /არ იცის</c:v>
                  </c:pt>
                  <c:pt idx="1">
                    <c:v>არ იცის</c:v>
                  </c:pt>
                  <c:pt idx="2">
                    <c:v>არ გადაეცემა</c:v>
                  </c:pt>
                  <c:pt idx="3">
                    <c:v>ორსული ქალები</c:v>
                  </c:pt>
                  <c:pt idx="4">
                    <c:v>ჩვილები</c:v>
                  </c:pt>
                  <c:pt idx="5">
                    <c:v>1-5 წლის ბავშვები</c:v>
                  </c:pt>
                </c:lvl>
                <c:lvl>
                  <c:pt idx="0">
                    <c:v>არსებობს კორონავირუსის სამკურნალო წამალი/ვაქცინა</c:v>
                  </c:pt>
                  <c:pt idx="1">
                    <c:v>გადაეცემა თუ არა ინფექცია ფეკალურ-ორალური გზით</c:v>
                  </c:pt>
                  <c:pt idx="3">
                    <c:v>რისკ-ჯგფებს მიეკუთვნებიან </c:v>
                  </c:pt>
                </c:lvl>
              </c:multiLvlStrCache>
            </c:multiLvlStrRef>
          </c:cat>
          <c:val>
            <c:numRef>
              <c:f>Sheet3!$J$2:$J$7</c:f>
              <c:numCache>
                <c:formatCode>###0.0</c:formatCode>
                <c:ptCount val="6"/>
                <c:pt idx="0">
                  <c:v>28.1</c:v>
                </c:pt>
                <c:pt idx="1">
                  <c:v>30.9</c:v>
                </c:pt>
                <c:pt idx="2">
                  <c:v>15.6</c:v>
                </c:pt>
                <c:pt idx="3">
                  <c:v>73.2</c:v>
                </c:pt>
                <c:pt idx="4">
                  <c:v>61.6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58-466A-868D-08F8DD88E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1915264"/>
        <c:axId val="121916800"/>
      </c:barChart>
      <c:catAx>
        <c:axId val="1219152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21916800"/>
        <c:crosses val="autoZero"/>
        <c:auto val="1"/>
        <c:lblAlgn val="ctr"/>
        <c:lblOffset val="100"/>
        <c:noMultiLvlLbl val="0"/>
      </c:catAx>
      <c:valAx>
        <c:axId val="121916800"/>
        <c:scaling>
          <c:orientation val="minMax"/>
        </c:scaling>
        <c:delete val="0"/>
        <c:axPos val="t"/>
        <c:numFmt formatCode="###0.0" sourceLinked="1"/>
        <c:majorTickMark val="none"/>
        <c:minorTickMark val="none"/>
        <c:tickLblPos val="none"/>
        <c:spPr>
          <a:ln w="9525">
            <a:noFill/>
          </a:ln>
        </c:spPr>
        <c:crossAx val="1219152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რომელს ახორციელებთ ახალი კორონავირუსის ინფექციის გავრცელების თავიდან ასარიდებლად/ პრევენციისთვის? 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ხელების დაბანა 20 წამის განმავლობაში</c:v>
                </c:pt>
                <c:pt idx="1">
                  <c:v>სახლში დარჩენა</c:v>
                </c:pt>
                <c:pt idx="2">
                  <c:v>დაუბანელი ხელებით თვალებზე, ცხვირსა და პირზე შეხებისგან თავის შეკავება</c:v>
                </c:pt>
                <c:pt idx="3">
                  <c:v>სადეზინფექციო ხსნარით ხელების გაწმენდა, როდესაც საპნითა და წყლით შეუძლებელია დაბანა</c:v>
                </c:pt>
                <c:pt idx="4">
                  <c:v>დახველების დროს პირის დაფარვა</c:v>
                </c:pt>
                <c:pt idx="5">
                  <c:v>გრიპის აცრის გაკეთება </c:v>
                </c:pt>
                <c:pt idx="6">
                  <c:v>პირბადის ტარება</c:v>
                </c:pt>
                <c:pt idx="7">
                  <c:v>ზედაპირების დეზინფექცია</c:v>
                </c:pt>
                <c:pt idx="8">
                  <c:v>მობილური ტელეფონის დეზინფექცია</c:v>
                </c:pt>
                <c:pt idx="9">
                  <c:v>ანტიბიოტიკების მიღება</c:v>
                </c:pt>
                <c:pt idx="10">
                  <c:v>სოციალური დისტანცირება</c:v>
                </c:pt>
              </c:strCache>
            </c:strRef>
          </c:cat>
          <c:val>
            <c:numRef>
              <c:f>Sheet1!$B$2:$B$12</c:f>
              <c:numCache>
                <c:formatCode>###0.0</c:formatCode>
                <c:ptCount val="11"/>
                <c:pt idx="0">
                  <c:v>94.5</c:v>
                </c:pt>
                <c:pt idx="1">
                  <c:v>92.8</c:v>
                </c:pt>
                <c:pt idx="2">
                  <c:v>95</c:v>
                </c:pt>
                <c:pt idx="3">
                  <c:v>86.6</c:v>
                </c:pt>
                <c:pt idx="4">
                  <c:v>91.6</c:v>
                </c:pt>
                <c:pt idx="5">
                  <c:v>12</c:v>
                </c:pt>
                <c:pt idx="6">
                  <c:v>91.1</c:v>
                </c:pt>
                <c:pt idx="7">
                  <c:v>85.1</c:v>
                </c:pt>
                <c:pt idx="8">
                  <c:v>79.2</c:v>
                </c:pt>
                <c:pt idx="9">
                  <c:v>11.4</c:v>
                </c:pt>
                <c:pt idx="10">
                  <c:v>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41-4590-8609-D710850D91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ხელების დაბანა 20 წამის განმავლობაში</c:v>
                </c:pt>
                <c:pt idx="1">
                  <c:v>სახლში დარჩენა</c:v>
                </c:pt>
                <c:pt idx="2">
                  <c:v>დაუბანელი ხელებით თვალებზე, ცხვირსა და პირზე შეხებისგან თავის შეკავება</c:v>
                </c:pt>
                <c:pt idx="3">
                  <c:v>სადეზინფექციო ხსნარით ხელების გაწმენდა, როდესაც საპნითა და წყლით შეუძლებელია დაბანა</c:v>
                </c:pt>
                <c:pt idx="4">
                  <c:v>დახველების დროს პირის დაფარვა</c:v>
                </c:pt>
                <c:pt idx="5">
                  <c:v>გრიპის აცრის გაკეთება </c:v>
                </c:pt>
                <c:pt idx="6">
                  <c:v>პირბადის ტარება</c:v>
                </c:pt>
                <c:pt idx="7">
                  <c:v>ზედაპირების დეზინფექცია</c:v>
                </c:pt>
                <c:pt idx="8">
                  <c:v>მობილური ტელეფონის დეზინფექცია</c:v>
                </c:pt>
                <c:pt idx="9">
                  <c:v>ანტიბიოტიკების მიღება</c:v>
                </c:pt>
                <c:pt idx="10">
                  <c:v>სოციალური დისტანცირება</c:v>
                </c:pt>
              </c:strCache>
            </c:strRef>
          </c:cat>
          <c:val>
            <c:numRef>
              <c:f>Sheet1!$C$2:$C$12</c:f>
              <c:numCache>
                <c:formatCode>###0.0</c:formatCode>
                <c:ptCount val="11"/>
                <c:pt idx="0">
                  <c:v>95</c:v>
                </c:pt>
                <c:pt idx="1">
                  <c:v>91.7</c:v>
                </c:pt>
                <c:pt idx="2">
                  <c:v>96.5</c:v>
                </c:pt>
                <c:pt idx="3">
                  <c:v>87</c:v>
                </c:pt>
                <c:pt idx="4">
                  <c:v>96.6</c:v>
                </c:pt>
                <c:pt idx="5">
                  <c:v>11.1</c:v>
                </c:pt>
                <c:pt idx="6">
                  <c:v>94.5</c:v>
                </c:pt>
                <c:pt idx="7">
                  <c:v>81.900000000000006</c:v>
                </c:pt>
                <c:pt idx="8">
                  <c:v>79.099999999999994</c:v>
                </c:pt>
                <c:pt idx="9">
                  <c:v>11.3</c:v>
                </c:pt>
                <c:pt idx="10">
                  <c:v>96.7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41-4590-8609-D710850D91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ხელების დაბანა 20 წამის განმავლობაში</c:v>
                </c:pt>
                <c:pt idx="1">
                  <c:v>სახლში დარჩენა</c:v>
                </c:pt>
                <c:pt idx="2">
                  <c:v>დაუბანელი ხელებით თვალებზე, ცხვირსა და პირზე შეხებისგან თავის შეკავება</c:v>
                </c:pt>
                <c:pt idx="3">
                  <c:v>სადეზინფექციო ხსნარით ხელების გაწმენდა, როდესაც საპნითა და წყლით შეუძლებელია დაბანა</c:v>
                </c:pt>
                <c:pt idx="4">
                  <c:v>დახველების დროს პირის დაფარვა</c:v>
                </c:pt>
                <c:pt idx="5">
                  <c:v>გრიპის აცრის გაკეთება </c:v>
                </c:pt>
                <c:pt idx="6">
                  <c:v>პირბადის ტარება</c:v>
                </c:pt>
                <c:pt idx="7">
                  <c:v>ზედაპირების დეზინფექცია</c:v>
                </c:pt>
                <c:pt idx="8">
                  <c:v>მობილური ტელეფონის დეზინფექცია</c:v>
                </c:pt>
                <c:pt idx="9">
                  <c:v>ანტიბიოტიკების მიღება</c:v>
                </c:pt>
                <c:pt idx="10">
                  <c:v>სოციალური დისტანცირება</c:v>
                </c:pt>
              </c:strCache>
            </c:strRef>
          </c:cat>
          <c:val>
            <c:numRef>
              <c:f>Sheet1!$D$2:$D$12</c:f>
              <c:numCache>
                <c:formatCode>###0.0</c:formatCode>
                <c:ptCount val="11"/>
                <c:pt idx="0">
                  <c:v>93.9</c:v>
                </c:pt>
                <c:pt idx="1">
                  <c:v>84.2</c:v>
                </c:pt>
                <c:pt idx="2">
                  <c:v>96.1</c:v>
                </c:pt>
                <c:pt idx="3">
                  <c:v>86.4</c:v>
                </c:pt>
                <c:pt idx="4">
                  <c:v>96.8</c:v>
                </c:pt>
                <c:pt idx="5">
                  <c:v>9.3000000000000007</c:v>
                </c:pt>
                <c:pt idx="6">
                  <c:v>93.7</c:v>
                </c:pt>
                <c:pt idx="7">
                  <c:v>78.099999999999994</c:v>
                </c:pt>
                <c:pt idx="8">
                  <c:v>74.5</c:v>
                </c:pt>
                <c:pt idx="9">
                  <c:v>7.3</c:v>
                </c:pt>
                <c:pt idx="10">
                  <c:v>94.7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41-4590-8609-D710850D9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7638528"/>
        <c:axId val="167640064"/>
      </c:barChart>
      <c:catAx>
        <c:axId val="16763852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67640064"/>
        <c:crosses val="autoZero"/>
        <c:auto val="1"/>
        <c:lblAlgn val="ctr"/>
        <c:lblOffset val="100"/>
        <c:noMultiLvlLbl val="0"/>
      </c:catAx>
      <c:valAx>
        <c:axId val="167640064"/>
        <c:scaling>
          <c:orientation val="minMax"/>
          <c:max val="100"/>
          <c:min val="0"/>
        </c:scaling>
        <c:delete val="0"/>
        <c:axPos val="t"/>
        <c:numFmt formatCode="###0.0" sourceLinked="1"/>
        <c:majorTickMark val="none"/>
        <c:minorTickMark val="none"/>
        <c:tickLblPos val="none"/>
        <c:spPr>
          <a:ln w="9525">
            <a:noFill/>
          </a:ln>
        </c:spPr>
        <c:crossAx val="1676385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ოჯახის წევრების ქცევა</a:t>
            </a:r>
          </a:p>
          <a:p>
            <a:pPr>
              <a:defRPr/>
            </a:pPr>
            <a:r>
              <a:rPr lang="en-US" sz="1100" b="0" dirty="0"/>
              <a:t>Mean 7 </a:t>
            </a:r>
            <a:r>
              <a:rPr lang="ka-GE" sz="1100" b="0" dirty="0"/>
              <a:t>ქულიან</a:t>
            </a:r>
            <a:r>
              <a:rPr lang="ka-GE" sz="1100" b="0" baseline="0" dirty="0"/>
              <a:t> სკალაზე: 1- „სრულიად არ ვეთანხმები“, 7 – „სავესებით ვეთანხმები“</a:t>
            </a:r>
            <a:r>
              <a:rPr lang="en-GB" b="0" dirty="0"/>
              <a:t> </a:t>
            </a:r>
            <a:r>
              <a:rPr lang="en-US" b="0" dirty="0"/>
              <a:t> </a:t>
            </a:r>
          </a:p>
        </c:rich>
      </c:tx>
      <c:layout>
        <c:manualLayout>
          <c:xMode val="edge"/>
          <c:yMode val="edge"/>
          <c:x val="0.14217718383793582"/>
          <c:y val="5.555555555555555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9821681918138635"/>
          <c:y val="7.5009332166812479E-2"/>
          <c:w val="0.60178318081861371"/>
          <c:h val="0.851066637503645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ჩემი ოჯახის წევრები ხშირად იბანენ ხელებს 20 წამის განმავლობაში.</c:v>
                </c:pt>
                <c:pt idx="1">
                  <c:v>ჩემი ოჯახის წევრები თავშეყრის ადგილებს ერიდებიან.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6.34</c:v>
                </c:pt>
                <c:pt idx="1">
                  <c:v>6.54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13-49CF-B91B-374C673EBD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ჩემი ოჯახის წევრები ხშირად იბანენ ხელებს 20 წამის განმავლობაში.</c:v>
                </c:pt>
                <c:pt idx="1">
                  <c:v>ჩემი ოჯახის წევრები თავშეყრის ადგილებს ერიდებიან.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6.59</c:v>
                </c:pt>
                <c:pt idx="1">
                  <c:v>6.6099999999999985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13-49CF-B91B-374C673EBD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ჩემი ოჯახის წევრები ხშირად იბანენ ხელებს 20 წამის განმავლობაში.</c:v>
                </c:pt>
                <c:pt idx="1">
                  <c:v>ჩემი ოჯახის წევრები თავშეყრის ადგილებს ერიდებიან.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6.49</c:v>
                </c:pt>
                <c:pt idx="1">
                  <c:v>6.46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13-49CF-B91B-374C673EB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7957248"/>
        <c:axId val="167958784"/>
      </c:barChart>
      <c:catAx>
        <c:axId val="1679572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7958784"/>
        <c:crosses val="autoZero"/>
        <c:auto val="1"/>
        <c:lblAlgn val="ctr"/>
        <c:lblOffset val="100"/>
        <c:noMultiLvlLbl val="0"/>
      </c:catAx>
      <c:valAx>
        <c:axId val="16795878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1679572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dirty="0"/>
              <a:t>რამდენად დაიცავთ  შესაბამის ზომებს შეზღუდვების მოხსნის შემთხვევაში?</a:t>
            </a:r>
            <a:endParaRPr lang="en-US" dirty="0"/>
          </a:p>
          <a:p>
            <a:pPr>
              <a:defRPr/>
            </a:pPr>
            <a:r>
              <a:rPr lang="ka-GE" sz="1200" b="0" dirty="0"/>
              <a:t>(</a:t>
            </a:r>
            <a:r>
              <a:rPr lang="en-US" sz="1200" b="0" dirty="0"/>
              <a:t>MEAN</a:t>
            </a:r>
            <a:r>
              <a:rPr lang="ka-GE" sz="1200" b="0" dirty="0"/>
              <a:t> 7</a:t>
            </a:r>
            <a:r>
              <a:rPr lang="ka-GE" sz="1200" b="0" baseline="0" dirty="0"/>
              <a:t> ქულიან სკალაზე: 1 – „საერთოდ არ დავიცავ“, 7 – „ზედმიწევნით დავიცავ“)</a:t>
            </a:r>
            <a:endParaRPr lang="en-US" sz="1200" b="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მეორე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სოციალური დისტანციის დაცვა</c:v>
                </c:pt>
                <c:pt idx="1">
                  <c:v>ხელის ჰიგიენის დაცვა</c:v>
                </c:pt>
                <c:pt idx="2">
                  <c:v>პირბადის ტარება</c:v>
                </c:pt>
                <c:pt idx="3">
                  <c:v>სახლში დარჩენა, თუ სახლიდან გასვლა აუცილებლობით არ არის გამოწვეული</c:v>
                </c:pt>
                <c:pt idx="4">
                  <c:v>ხველების/დაცემინების ეტიკეტის დაცვა</c:v>
                </c:pt>
                <c:pt idx="5">
                  <c:v>ხალხმრავალ (მათ შორის, რელიგიურ) რიტუალებში მონაწილეობისგან თავის შეკავება, როცა დისტანციის დაცვა შეუძლებელია</c:v>
                </c:pt>
              </c:strCache>
            </c:strRef>
          </c:cat>
          <c:val>
            <c:numRef>
              <c:f>Sheet1!$B$2:$B$7</c:f>
              <c:numCache>
                <c:formatCode>###0.00</c:formatCode>
                <c:ptCount val="6"/>
                <c:pt idx="0">
                  <c:v>6.5010101010101033</c:v>
                </c:pt>
                <c:pt idx="1">
                  <c:v>6.6931589537223344</c:v>
                </c:pt>
                <c:pt idx="2">
                  <c:v>6.4644308943089372</c:v>
                </c:pt>
                <c:pt idx="3">
                  <c:v>6.3326592517694644</c:v>
                </c:pt>
                <c:pt idx="4">
                  <c:v>6.6680080482897326</c:v>
                </c:pt>
                <c:pt idx="5">
                  <c:v>6.4342507645259941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43-4870-8E06-40D9B8238E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მესამე ტალღა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სოციალური დისტანციის დაცვა</c:v>
                </c:pt>
                <c:pt idx="1">
                  <c:v>ხელის ჰიგიენის დაცვა</c:v>
                </c:pt>
                <c:pt idx="2">
                  <c:v>პირბადის ტარება</c:v>
                </c:pt>
                <c:pt idx="3">
                  <c:v>სახლში დარჩენა, თუ სახლიდან გასვლა აუცილებლობით არ არის გამოწვეული</c:v>
                </c:pt>
                <c:pt idx="4">
                  <c:v>ხველების/დაცემინების ეტიკეტის დაცვა</c:v>
                </c:pt>
                <c:pt idx="5">
                  <c:v>ხალხმრავალ (მათ შორის, რელიგიურ) რიტუალებში მონაწილეობისგან თავის შეკავება, როცა დისტანციის დაცვა შეუძლებელია</c:v>
                </c:pt>
              </c:strCache>
            </c:strRef>
          </c:cat>
          <c:val>
            <c:numRef>
              <c:f>Sheet1!$C$2:$C$7</c:f>
              <c:numCache>
                <c:formatCode>###0.00</c:formatCode>
                <c:ptCount val="6"/>
                <c:pt idx="0">
                  <c:v>6.2215508559919375</c:v>
                </c:pt>
                <c:pt idx="1">
                  <c:v>6.5955955955955945</c:v>
                </c:pt>
                <c:pt idx="2">
                  <c:v>6.1163967611336032</c:v>
                </c:pt>
                <c:pt idx="3">
                  <c:v>5.8990918264379353</c:v>
                </c:pt>
                <c:pt idx="4">
                  <c:v>6.5911823647294545</c:v>
                </c:pt>
                <c:pt idx="5">
                  <c:v>6.08181818181819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43-4870-8E06-40D9B8238E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237312"/>
        <c:axId val="168247680"/>
      </c:barChart>
      <c:catAx>
        <c:axId val="1682373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247680"/>
        <c:crosses val="autoZero"/>
        <c:auto val="1"/>
        <c:lblAlgn val="ctr"/>
        <c:lblOffset val="100"/>
        <c:noMultiLvlLbl val="0"/>
      </c:catAx>
      <c:valAx>
        <c:axId val="168247680"/>
        <c:scaling>
          <c:orientation val="minMax"/>
        </c:scaling>
        <c:delete val="0"/>
        <c:axPos val="t"/>
        <c:numFmt formatCode="###0.00" sourceLinked="1"/>
        <c:majorTickMark val="none"/>
        <c:minorTickMark val="none"/>
        <c:tickLblPos val="none"/>
        <c:spPr>
          <a:ln w="9525">
            <a:noFill/>
          </a:ln>
        </c:spPr>
        <c:crossAx val="16823731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F5D21-B6DE-4B29-86F0-539E0C4454A9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C05A8-8A3C-45F9-B52A-23C3806A9C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N1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37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#16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yvelas calcalke mivuwero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skalebi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90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#1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#1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39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061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224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#21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N3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#22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24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#23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2</a:t>
            </a:r>
            <a:r>
              <a:rPr lang="en-US" dirty="0"/>
              <a:t>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2</a:t>
            </a:r>
            <a:r>
              <a:rPr lang="en-US" dirty="0"/>
              <a:t>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856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23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N3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184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405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N4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N5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77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#14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 15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a-G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დიაგრამა #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18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C05A8-8A3C-45F9-B52A-23C3806A9C6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0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B33B-BD1C-4C35-B281-0B03AF355C6E}" type="datetimeFigureOut">
              <a:rPr lang="en-US" smtClean="0"/>
              <a:pPr/>
              <a:t>15-Jul-20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CE8C0-11EB-442A-9362-B21DB98B8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6335"/>
            <a:ext cx="7772400" cy="2457450"/>
          </a:xfrm>
        </p:spPr>
        <p:txBody>
          <a:bodyPr>
            <a:noAutofit/>
          </a:bodyPr>
          <a:lstStyle/>
          <a:p>
            <a:r>
              <a:rPr lang="ka-GE" sz="2800" b="1" dirty="0"/>
              <a:t>მოსახლეობის ცოდნის, რისკების აღქმის, პრევენციული ქცევებისა და საჯარო ნდობის მონიტორინგი კორონავირუსის პანდემიის ფონზე საქართველოში</a:t>
            </a:r>
            <a:br>
              <a:rPr lang="ka-GE" sz="2800" b="1" dirty="0"/>
            </a:br>
            <a:r>
              <a:rPr lang="ka-GE" sz="1600" b="1" dirty="0">
                <a:solidFill>
                  <a:schemeClr val="tx2"/>
                </a:solidFill>
              </a:rPr>
              <a:t>(პირველი, მეორე და მესამე ტალღის კვლევების ანგარიში)</a:t>
            </a: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038600"/>
            <a:ext cx="6400800" cy="1752600"/>
          </a:xfrm>
        </p:spPr>
        <p:txBody>
          <a:bodyPr>
            <a:normAutofit/>
          </a:bodyPr>
          <a:lstStyle/>
          <a:p>
            <a:r>
              <a:rPr lang="ka-GE" sz="2000" b="1" dirty="0">
                <a:solidFill>
                  <a:schemeClr val="tx1"/>
                </a:solidFill>
              </a:rPr>
              <a:t>2020 წლის აპრილი - მაისი</a:t>
            </a:r>
            <a:br>
              <a:rPr lang="en-US" sz="2000" b="1" dirty="0">
                <a:solidFill>
                  <a:schemeClr val="tx1"/>
                </a:solidFill>
              </a:rPr>
            </a:b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7" name="image1.jpeg">
            <a:extLst>
              <a:ext uri="{FF2B5EF4-FFF2-40B4-BE49-F238E27FC236}">
                <a16:creationId xmlns:a16="http://schemas.microsoft.com/office/drawing/2014/main" id="{66164BD8-6017-4556-981E-FC7080EAECA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0225" y="4495800"/>
            <a:ext cx="615950" cy="533400"/>
          </a:xfrm>
          <a:prstGeom prst="rect">
            <a:avLst/>
          </a:prstGeom>
        </p:spPr>
      </p:pic>
      <p:pic>
        <p:nvPicPr>
          <p:cNvPr id="8" name="Picture 7" descr="D:\Yago\Projects\COVID 19\thumbnail.png">
            <a:extLst>
              <a:ext uri="{FF2B5EF4-FFF2-40B4-BE49-F238E27FC236}">
                <a16:creationId xmlns:a16="http://schemas.microsoft.com/office/drawing/2014/main" id="{D35658E8-07F3-4158-ADAF-118863D432E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8" y="0"/>
            <a:ext cx="2406162" cy="11003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3B149734-16C9-4AF3-AE67-A6E745A218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998" y="5715000"/>
            <a:ext cx="968402" cy="1066800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BADEF3-2B08-462C-868A-89AF2816CE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0"/>
            <a:ext cx="1447800" cy="1001031"/>
          </a:xfrm>
          <a:prstGeom prst="rect">
            <a:avLst/>
          </a:prstGeom>
        </p:spPr>
      </p:pic>
      <p:pic>
        <p:nvPicPr>
          <p:cNvPr id="11" name="Picture 10" descr="A picture containing black, screen, television, white&#10;&#10;Description automatically generated">
            <a:extLst>
              <a:ext uri="{FF2B5EF4-FFF2-40B4-BE49-F238E27FC236}">
                <a16:creationId xmlns:a16="http://schemas.microsoft.com/office/drawing/2014/main" id="{45B641AE-7129-4B05-9678-F50A307D0D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375" y="152400"/>
            <a:ext cx="3860800" cy="762000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2A384A-1099-4DDA-8A89-DFD99FC949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690870"/>
            <a:ext cx="3359150" cy="9017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768413521"/>
              </p:ext>
            </p:extLst>
          </p:nvPr>
        </p:nvGraphicFramePr>
        <p:xfrm>
          <a:off x="3733800" y="0"/>
          <a:ext cx="5410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196332"/>
              </p:ext>
            </p:extLst>
          </p:nvPr>
        </p:nvGraphicFramePr>
        <p:xfrm>
          <a:off x="152400" y="533400"/>
          <a:ext cx="3581400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რესპონდენტების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</a:rPr>
                        <a:t> ოჯახის წევრების ქცევა</a:t>
                      </a:r>
                      <a:endParaRPr lang="ka-G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919457"/>
              </p:ext>
            </p:extLst>
          </p:nvPr>
        </p:nvGraphicFramePr>
        <p:xfrm>
          <a:off x="152400" y="1524000"/>
          <a:ext cx="35814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 რესპონდენტების 90%-ზე მეტი აღნიშნავს, რომ მათი ოჯახის წევრები კორონავირუსით დაინფიცირების პრევენციულ ზომებს ასრულებენ</a:t>
                      </a: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461040178"/>
              </p:ext>
            </p:extLst>
          </p:nvPr>
        </p:nvGraphicFramePr>
        <p:xfrm>
          <a:off x="44196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365687"/>
              </p:ext>
            </p:extLst>
          </p:nvPr>
        </p:nvGraphicFramePr>
        <p:xfrm>
          <a:off x="152400" y="533400"/>
          <a:ext cx="38100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 მზაობა ზომების დასაცავად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881275"/>
              </p:ext>
            </p:extLst>
          </p:nvPr>
        </p:nvGraphicFramePr>
        <p:xfrm>
          <a:off x="152400" y="1295400"/>
          <a:ext cx="3810000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მეორე ტალღაში, რესპონდენტთა 90%-ზე მეტი გამოთქვამდა მზაობას, რათა აუცილებელი პრევენციული ზომები დაეცვა მაშინაც, როცა შეზღუდვები თანდათან შემსუბუქდებოდა.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მზაობა 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რამდენადმე შესუსტდა - 10%-ის ფარგლებში; თუმცა, რესპონდენტთა გამოკვეთილი უმრავლესობა კვლავ ლოიალურია დამცავი ზომების გატარების მიმართ.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როგორც ჩანს, უსაფრთხოების ნებაყოფლობითი უზრუნველყოფა ვერ აღმოჩნდა ოფიციალური რეგულაციებით განპირობებული იძულების ტოლძალოვანი ალტერნატივა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10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3938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მზაობა ზომების დასაცავად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329818"/>
              </p:ext>
            </p:extLst>
          </p:nvPr>
        </p:nvGraphicFramePr>
        <p:xfrm>
          <a:off x="152400" y="914400"/>
          <a:ext cx="8610600" cy="301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სოციალური დისტანციის დაცვის მზადყოფნას უფრო მეტად გამოხატავენ: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ქალები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ქალაქში მაცხოვრებლები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სამედიცინო სექტორს ენდობა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ფიქრობს, რომ კორონავირუსი სწრაფად ვრცელდება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ხშირად იყენებს მედია საშუალებებს ვირუსის შესახებ ინფორმაციის მისაღებად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მედიას არ აბრალებს ვირუსის გაზვიადებულ წარმოჩენას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თავშეყრის ადგილებისგან თავის არიდების მზადყოფნას უფრო მეტად გამოხატავენ: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რესპონდენტები, რომლებიც ფიქრობენ, რომ მოსალოდნელია, დაინფიცირდნენ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ფიქრობს, რომ კორონავირუსი სწრაფად ვრცელდება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სამედიცინო სექტორს ენდობა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ისინი, ვინც მედიას არ აბრალებს ვირუსის გაზვიადებულ წარმოჩენას 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ახალგაზრდები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რისკ-ჯგუფების წარმომადგენლები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48845"/>
              </p:ext>
            </p:extLst>
          </p:nvPr>
        </p:nvGraphicFramePr>
        <p:xfrm>
          <a:off x="304800" y="3733800"/>
          <a:ext cx="8305801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2056">
                  <a:extLst>
                    <a:ext uri="{9D8B030D-6E8A-4147-A177-3AD203B41FA5}">
                      <a16:colId xmlns:a16="http://schemas.microsoft.com/office/drawing/2014/main" val="138856415"/>
                    </a:ext>
                  </a:extLst>
                </a:gridCol>
                <a:gridCol w="1209744">
                  <a:extLst>
                    <a:ext uri="{9D8B030D-6E8A-4147-A177-3AD203B41FA5}">
                      <a16:colId xmlns:a16="http://schemas.microsoft.com/office/drawing/2014/main" val="182702424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87437177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12605022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06732493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686279931"/>
                    </a:ext>
                  </a:extLst>
                </a:gridCol>
                <a:gridCol w="533401">
                  <a:extLst>
                    <a:ext uri="{9D8B030D-6E8A-4147-A177-3AD203B41FA5}">
                      <a16:colId xmlns:a16="http://schemas.microsoft.com/office/drawing/2014/main" val="195569051"/>
                    </a:ext>
                  </a:extLst>
                </a:gridCol>
              </a:tblGrid>
              <a:tr h="27643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სოციალური დისტანციის მზაობა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თავშეყრის ადგილებისგან თავის არიდების მზაობა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512704"/>
                  </a:ext>
                </a:extLst>
              </a:tr>
              <a:tr h="1382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Beta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standartized CI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Beta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standartized CI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1359817874"/>
                  </a:ext>
                </a:extLst>
              </a:tr>
              <a:tr h="1929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სქესი: ქალი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0.04 – 0.18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0.003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0</a:t>
                      </a:r>
                      <a:r>
                        <a:rPr lang="en-US" sz="800">
                          <a:effectLst/>
                        </a:rPr>
                        <a:t>.07 – 0.22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&lt;0.001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1600491638"/>
                  </a:ext>
                </a:extLst>
              </a:tr>
              <a:tr h="2764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სამედიცინო სექტორის  მიმართ ნდობა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0.19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0.11 – 0.27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&lt;0.001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237717697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სამთავრობო სტრუქტურების მიმართ ნდობა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0.06 – 0.21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56206313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ვირუსის გავრცელების სიჩქარის აღქმა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.06 – 0.21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&lt;0.001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0.12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0.05 – 0.20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703610237"/>
                  </a:ext>
                </a:extLst>
              </a:tr>
              <a:tr h="362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საკუთარი დაუცველობის შეგრძნება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0.09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0</a:t>
                      </a:r>
                      <a:r>
                        <a:rPr lang="en-US" sz="800">
                          <a:effectLst/>
                        </a:rPr>
                        <a:t>.01 – 0.16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0.021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3281840650"/>
                  </a:ext>
                </a:extLst>
              </a:tr>
              <a:tr h="3994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0.09 – 0.25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&lt;0.001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0.10 – 0.25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&lt;0.001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240873071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effectLst/>
                        </a:rPr>
                        <a:t>მედიის მიერ ვირუსის გაზვიადებული წარმოჩენის აღქმა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-0.13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-0.20 – -0.05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0.001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-0.12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-0.20 – -0.04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0.002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86" marR="54086" marT="0" marB="0"/>
                </a:tc>
                <a:extLst>
                  <a:ext uri="{0D108BD9-81ED-4DB2-BD59-A6C34878D82A}">
                    <a16:rowId xmlns:a16="http://schemas.microsoft.com/office/drawing/2014/main" val="113783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77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93923443"/>
              </p:ext>
            </p:extLst>
          </p:nvPr>
        </p:nvGraphicFramePr>
        <p:xfrm>
          <a:off x="3200400" y="0"/>
          <a:ext cx="5638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816846"/>
              </p:ext>
            </p:extLst>
          </p:nvPr>
        </p:nvGraphicFramePr>
        <p:xfrm>
          <a:off x="152400" y="533400"/>
          <a:ext cx="3048000" cy="1160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კ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ორონავირუსთან გამკლავების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</a:rPr>
                        <a:t> ემოციური აღქმა</a:t>
                      </a:r>
                      <a:endParaRPr lang="ka-G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284839"/>
              </p:ext>
            </p:extLst>
          </p:nvPr>
        </p:nvGraphicFramePr>
        <p:xfrm>
          <a:off x="152400" y="1905000"/>
          <a:ext cx="2971800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კოვიდ-19-თან გამკლავების განწყობები</a:t>
                      </a:r>
                      <a:r>
                        <a:rPr lang="ka-GE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ტალღის რესპონდენტებში ზომიერად ოპტიმისტურია, თუმცა, მნიშვნელოვნად გამყარებულია მესამე ტალღაში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018759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კორონავირუსთან გამკლავების განწყობები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447185"/>
              </p:ext>
            </p:extLst>
          </p:nvPr>
        </p:nvGraphicFramePr>
        <p:xfrm>
          <a:off x="152400" y="914400"/>
          <a:ext cx="8610600" cy="198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905000">
                <a:tc>
                  <a:txBody>
                    <a:bodyPr/>
                    <a:lstStyle/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ქალები, კაცებთან შედარებით, საშუალოდ უფრო ემოციურად აღიქვამენ კორონავირუსს და მისით გამოწვეულ პრობლემებს;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იზრდება რესპონდენტის ასაკი, მით უფრო მაღალია ვირუსით დაინფიცირების ალბათობის აღქმა. აგრეთვე, იმის აღქმა, რომ, დაინფიცირების შემთხვევაში უფრო რთულად გადაიტანენ ვირუსს.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ქალაქის ტიპის დასახლებების მაცხოვრებლებს დაინფიცირების ალბათობის უფრო ძლიერი აღქმა აქვთ, ვიდრე სოფლის ტიპის დასახლებების მაცხოვრებლებს.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127470"/>
              </p:ext>
            </p:extLst>
          </p:nvPr>
        </p:nvGraphicFramePr>
        <p:xfrm>
          <a:off x="228600" y="2899247"/>
          <a:ext cx="8382000" cy="2739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2728">
                  <a:extLst>
                    <a:ext uri="{9D8B030D-6E8A-4147-A177-3AD203B41FA5}">
                      <a16:colId xmlns:a16="http://schemas.microsoft.com/office/drawing/2014/main" val="889695162"/>
                    </a:ext>
                  </a:extLst>
                </a:gridCol>
                <a:gridCol w="2044061">
                  <a:extLst>
                    <a:ext uri="{9D8B030D-6E8A-4147-A177-3AD203B41FA5}">
                      <a16:colId xmlns:a16="http://schemas.microsoft.com/office/drawing/2014/main" val="391812379"/>
                    </a:ext>
                  </a:extLst>
                </a:gridCol>
                <a:gridCol w="2044061">
                  <a:extLst>
                    <a:ext uri="{9D8B030D-6E8A-4147-A177-3AD203B41FA5}">
                      <a16:colId xmlns:a16="http://schemas.microsoft.com/office/drawing/2014/main" val="2582019183"/>
                    </a:ext>
                  </a:extLst>
                </a:gridCol>
                <a:gridCol w="1301150">
                  <a:extLst>
                    <a:ext uri="{9D8B030D-6E8A-4147-A177-3AD203B41FA5}">
                      <a16:colId xmlns:a16="http://schemas.microsoft.com/office/drawing/2014/main" val="1772343264"/>
                    </a:ext>
                  </a:extLst>
                </a:gridCol>
              </a:tblGrid>
              <a:tr h="417716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საშუალო ემოციურობა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5771"/>
                  </a:ext>
                </a:extLst>
              </a:tr>
              <a:tr h="408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6381445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ასაკი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0.10 – 0.23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8099992"/>
                  </a:ext>
                </a:extLst>
              </a:tr>
              <a:tr h="4084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სქესი: ქალი</a:t>
                      </a:r>
                      <a:r>
                        <a:rPr lang="en-US" sz="1000">
                          <a:effectLst/>
                        </a:rPr>
                        <a:t> vs </a:t>
                      </a:r>
                      <a:r>
                        <a:rPr lang="ka-GE" sz="1000">
                          <a:effectLst/>
                        </a:rPr>
                        <a:t>მამაკაცი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 – 0.18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9233451"/>
                  </a:ext>
                </a:extLst>
              </a:tr>
              <a:tr h="4084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საბაზისო განათლება </a:t>
                      </a:r>
                      <a:r>
                        <a:rPr lang="en-US" sz="1000">
                          <a:effectLst/>
                        </a:rPr>
                        <a:t>vs </a:t>
                      </a:r>
                      <a:r>
                        <a:rPr lang="ka-GE" sz="1000">
                          <a:effectLst/>
                        </a:rPr>
                        <a:t>დაწყებითი განათლება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 – 0.41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1790651"/>
                  </a:ext>
                </a:extLst>
              </a:tr>
              <a:tr h="4746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პროფესიული განათლება </a:t>
                      </a:r>
                      <a:r>
                        <a:rPr lang="en-US" sz="1000">
                          <a:effectLst/>
                        </a:rPr>
                        <a:t>vs </a:t>
                      </a:r>
                      <a:r>
                        <a:rPr lang="ka-GE" sz="1000">
                          <a:effectLst/>
                        </a:rPr>
                        <a:t>დაწყებითი განათლება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 – 1.28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2816673"/>
                  </a:ext>
                </a:extLst>
              </a:tr>
              <a:tr h="2373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სამედიცინო სფეროს მიმართ ნდობა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 – 0.23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0.006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2925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01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044234108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135424"/>
              </p:ext>
            </p:extLst>
          </p:nvPr>
        </p:nvGraphicFramePr>
        <p:xfrm>
          <a:off x="152400" y="533400"/>
          <a:ext cx="3276600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დ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ამოკიდებულებები კოვიდ 19-ის მიმართ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94679"/>
              </p:ext>
            </p:extLst>
          </p:nvPr>
        </p:nvGraphicFramePr>
        <p:xfrm>
          <a:off x="161192" y="1600200"/>
          <a:ext cx="3276600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რესპონდენტთა დამოკიდებულებები იცვლება სამი ტალღის შუქზე;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ტალღის რესპონდენტთა შორის შედარებით ნაკლები რესპონდენტია დარწმუნებული იმაში, რომ: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ვირუსი სწრაფად ვრცელდება;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საშიშია;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მედიის მიერ გაზვიადებულია;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სანერვიულოა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 განსხვავებები უნდა აიხსნას არსებული კონტექსტით: საქართველოში ვირუსის გავრცელების ტემპმა იკლო და მას მასშტაბური ლეტალური შედეგები არ მოჰყოლია.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112731"/>
              </p:ext>
            </p:extLst>
          </p:nvPr>
        </p:nvGraphicFramePr>
        <p:xfrm>
          <a:off x="152400" y="533400"/>
          <a:ext cx="3276600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მ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კაცრი ზომების მიმართ მხარდაჭერა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433134"/>
              </p:ext>
            </p:extLst>
          </p:nvPr>
        </p:nvGraphicFramePr>
        <p:xfrm>
          <a:off x="161192" y="1600200"/>
          <a:ext cx="3276600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ტალღის რესპონდენტების უმრავლესობა ემხრობა ზოგიერთი მკაცრი ზომის გატარებას კონორავირუსის გავრცელების პრევენციისთვის.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თუმცა, მკაცრი ზომების მიმართ მხარდაჭერა მნიშვნელოვნად შემცირებულია მესამე ტალღაში.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რესპონდენტები, განსაკუთრებით მესამე ტალღაში, მხარს არ უჭერენ ზედმეტად მკაცრი/ავტორიტარული ზომების გატარებას.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66981643"/>
              </p:ext>
            </p:extLst>
          </p:nvPr>
        </p:nvGraphicFramePr>
        <p:xfrm>
          <a:off x="3733800" y="0"/>
          <a:ext cx="5410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963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171754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მკაცრი ზომების მიმართ მხარდაჭერა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7504"/>
              </p:ext>
            </p:extLst>
          </p:nvPr>
        </p:nvGraphicFramePr>
        <p:xfrm>
          <a:off x="152400" y="914400"/>
          <a:ext cx="8610600" cy="2710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მკაცრი ზომების მიმართ მიმღებლობა იმათ უფრო გააჩნიათ, ვისაც: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სტრუქტურების მიმართ მაღალი ნდობა აქვს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სამთავრობო სტრუქტურების მიმართ მაღალი ნდობა აქვს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აქვს განცდა, რომ ვირუსს რთულად გადაიტანს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აქვს განცდა, რომ ვირუსი სწრაფად ვრცელდება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არ სჯერა, რომ ვირუსის გარშემო განვითარებული მოვლენები მედიის მიერ გაზვიადებულია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194989"/>
              </p:ext>
            </p:extLst>
          </p:nvPr>
        </p:nvGraphicFramePr>
        <p:xfrm>
          <a:off x="380997" y="3625362"/>
          <a:ext cx="8153402" cy="2775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0703">
                  <a:extLst>
                    <a:ext uri="{9D8B030D-6E8A-4147-A177-3AD203B41FA5}">
                      <a16:colId xmlns:a16="http://schemas.microsoft.com/office/drawing/2014/main" val="276139455"/>
                    </a:ext>
                  </a:extLst>
                </a:gridCol>
                <a:gridCol w="1991964">
                  <a:extLst>
                    <a:ext uri="{9D8B030D-6E8A-4147-A177-3AD203B41FA5}">
                      <a16:colId xmlns:a16="http://schemas.microsoft.com/office/drawing/2014/main" val="3528611203"/>
                    </a:ext>
                  </a:extLst>
                </a:gridCol>
                <a:gridCol w="1991964">
                  <a:extLst>
                    <a:ext uri="{9D8B030D-6E8A-4147-A177-3AD203B41FA5}">
                      <a16:colId xmlns:a16="http://schemas.microsoft.com/office/drawing/2014/main" val="2489807150"/>
                    </a:ext>
                  </a:extLst>
                </a:gridCol>
                <a:gridCol w="1258771">
                  <a:extLst>
                    <a:ext uri="{9D8B030D-6E8A-4147-A177-3AD203B41FA5}">
                      <a16:colId xmlns:a16="http://schemas.microsoft.com/office/drawing/2014/main" val="2229063982"/>
                    </a:ext>
                  </a:extLst>
                </a:gridCol>
              </a:tblGrid>
              <a:tr h="70660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მაგალითი: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სახლიდან გასვლა მხოლოდ პროფესიული, ჯანმრთელობასთან დაკავშირებული ან გადაუდებელი მიზეზებით უნდა იყოს დაშვებული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364914"/>
                  </a:ext>
                </a:extLst>
              </a:tr>
              <a:tr h="4054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5610611"/>
                  </a:ext>
                </a:extLst>
              </a:tr>
              <a:tr h="3815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სამთავრობო სტრუქტურების მიმართ ნდობა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0.10 – 0.24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9345562"/>
                  </a:ext>
                </a:extLst>
              </a:tr>
              <a:tr h="4710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მედიის მიერ ვირუსის გაზვიადებული წარმოჩენის აღქმა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-0.27 – -0.13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3475033"/>
                  </a:ext>
                </a:extLst>
              </a:tr>
              <a:tr h="4054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 – 0.16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5111218"/>
                  </a:ext>
                </a:extLst>
              </a:tr>
              <a:tr h="4054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ვირუსის გავრცელების სიჩქარის აღქმა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 – 0.18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992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24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62939012"/>
              </p:ext>
            </p:extLst>
          </p:nvPr>
        </p:nvGraphicFramePr>
        <p:xfrm>
          <a:off x="41148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696612"/>
              </p:ext>
            </p:extLst>
          </p:nvPr>
        </p:nvGraphicFramePr>
        <p:xfrm>
          <a:off x="152400" y="533400"/>
          <a:ext cx="3505200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დ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აცვითი ქმედებების განხორციელება და დაგეგმვა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0180"/>
              </p:ext>
            </p:extLst>
          </p:nvPr>
        </p:nvGraphicFramePr>
        <p:xfrm>
          <a:off x="161192" y="1600200"/>
          <a:ext cx="3572608" cy="463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ტალღაში, წინა ტალღებთან შედარებით, მნიშვნელოვნად შემცირდა იმ რესპონდენტების რაოდენობა, ვინც უკვე განახორციელა (ან დაგეგმა )დაცვითი ქმედებები.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მოსახლეობაში ტაბუ განსაკუთრებით მოიხსნა შემდეგ აქტივობებზე: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სტუმრების არმიღება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ოჯახის არასრულწლოვანი წევრებისთვის მეგობრებთან შეხვედრის აკრძალვა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 კიდევ ერთხელ აჩვენებს, რომ პრევენციული სოციალური აქტივობების მიმართ მოსახლეობის ყურადღება მოდუნდა.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77646126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212487"/>
              </p:ext>
            </p:extLst>
          </p:nvPr>
        </p:nvGraphicFramePr>
        <p:xfrm>
          <a:off x="152400" y="533400"/>
          <a:ext cx="3505200" cy="1108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დ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აცვითი ქმედებების განხორციელება და დაგეგმვა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(გაგრძელება)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433584"/>
              </p:ext>
            </p:extLst>
          </p:nvPr>
        </p:nvGraphicFramePr>
        <p:xfrm>
          <a:off x="152400" y="1783080"/>
          <a:ext cx="3572608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რესპონდენტთა</a:t>
                      </a:r>
                      <a:r>
                        <a:rPr lang="ka-GE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დიდ უმრავლესობას, პანდემიის პერიოდში, არ შეუცვლია სამედიცინო ან სოციალურ-ვიტალური ჩვევები.</a:t>
                      </a:r>
                    </a:p>
                    <a:p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ka-GE" sz="3600" b="1" dirty="0"/>
              <a:t>მეთოდოლოგია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32500" lnSpcReduction="20000"/>
          </a:bodyPr>
          <a:lstStyle/>
          <a:p>
            <a:pPr marL="0" lvl="0" indent="0">
              <a:buNone/>
            </a:pPr>
            <a:r>
              <a:rPr lang="ka-GE" sz="4600" b="1" dirty="0"/>
              <a:t>კვლევის ტიპი: </a:t>
            </a:r>
            <a:r>
              <a:rPr lang="ka-GE" sz="4600" dirty="0"/>
              <a:t>რაოდენობრივი კოჰორტული კვლევა</a:t>
            </a:r>
            <a:endParaRPr lang="en-US" sz="4600" dirty="0"/>
          </a:p>
          <a:p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კვლევის მეთოდი: </a:t>
            </a:r>
            <a:r>
              <a:rPr lang="ka-GE" sz="4600" dirty="0"/>
              <a:t>სატელეფონო გამოკითხვა (საშუალო ხანგრძლივობა - 30 წთ)</a:t>
            </a:r>
            <a:endParaRPr lang="en-US" sz="4600" dirty="0"/>
          </a:p>
          <a:p>
            <a:pPr lvl="0"/>
            <a:endParaRPr lang="ka-GE" sz="4600" b="1" dirty="0"/>
          </a:p>
          <a:p>
            <a:pPr marL="0" lvl="0" indent="0">
              <a:buNone/>
            </a:pPr>
            <a:r>
              <a:rPr lang="ka-GE" sz="4600" b="1" dirty="0"/>
              <a:t>კვლევის ინსტრუმენტი:</a:t>
            </a:r>
            <a:r>
              <a:rPr lang="ka-GE" sz="4600" dirty="0"/>
              <a:t> სტრუქტურირებული კითხვარი</a:t>
            </a:r>
            <a:endParaRPr lang="en-US" sz="4600" dirty="0"/>
          </a:p>
          <a:p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კვლევის ობიექტი:</a:t>
            </a:r>
            <a:r>
              <a:rPr lang="ka-GE" sz="4600" dirty="0"/>
              <a:t> საქართველოს 11 რეგიონის სრულწლოვანი (18 წლის და მეტი) მოსახლეობა</a:t>
            </a:r>
            <a:endParaRPr lang="en-US" sz="4600" dirty="0"/>
          </a:p>
          <a:p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შერჩევის ზომა:</a:t>
            </a:r>
            <a:r>
              <a:rPr lang="ka-GE" sz="4600" dirty="0"/>
              <a:t> 1000 რესპონდენტი (თითოეულ ტალღაში)</a:t>
            </a:r>
            <a:endParaRPr lang="en-US" sz="4600" dirty="0"/>
          </a:p>
          <a:p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შერჩევის ცდომილება: </a:t>
            </a:r>
            <a:r>
              <a:rPr lang="ka-GE" sz="4600" dirty="0"/>
              <a:t>მთელი შერჩევისთვის (±3,1% 95%-იანი სანდოობით); კვლევის შედეგები რეპრეზენტატულია რესპონდენტთა სქესის, ასაკის, ქალაქის/სოფლის მოსახლეობის მიხედვით.</a:t>
            </a:r>
            <a:endParaRPr lang="en-US" sz="4600" dirty="0"/>
          </a:p>
          <a:p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საველე სამუშაოები:</a:t>
            </a:r>
            <a:r>
              <a:rPr lang="ka-GE" sz="4600" dirty="0"/>
              <a:t> </a:t>
            </a:r>
            <a:endParaRPr lang="en-US" sz="4600" dirty="0"/>
          </a:p>
          <a:p>
            <a:r>
              <a:rPr lang="ka-GE" sz="4600" dirty="0"/>
              <a:t>პირველი ტალღა: 21-22 აპრილი, 2020 წელი</a:t>
            </a:r>
            <a:endParaRPr lang="en-US" sz="4600" dirty="0"/>
          </a:p>
          <a:p>
            <a:r>
              <a:rPr lang="ka-GE" sz="4600" dirty="0"/>
              <a:t>მეორე ტალღა: 29-30 აპრილი, 2020 წელი</a:t>
            </a:r>
            <a:endParaRPr lang="en-US" sz="4600" dirty="0"/>
          </a:p>
          <a:p>
            <a:r>
              <a:rPr lang="ka-GE" sz="4600" dirty="0"/>
              <a:t>მესამე ტალღა: </a:t>
            </a:r>
            <a:r>
              <a:rPr lang="en-US" sz="4600" dirty="0"/>
              <a:t>14-15 </a:t>
            </a:r>
            <a:r>
              <a:rPr lang="ka-GE" sz="4600" dirty="0"/>
              <a:t>მაისი, 2020 წელი</a:t>
            </a:r>
            <a:endParaRPr lang="en-US" sz="4600" dirty="0"/>
          </a:p>
          <a:p>
            <a:pPr marL="0" indent="0">
              <a:buNone/>
            </a:pPr>
            <a:r>
              <a:rPr lang="ka-GE" sz="4600" dirty="0"/>
              <a:t> </a:t>
            </a:r>
            <a:endParaRPr lang="en-US" sz="4600" dirty="0"/>
          </a:p>
          <a:p>
            <a:pPr marL="0" lvl="0" indent="0">
              <a:buNone/>
            </a:pPr>
            <a:r>
              <a:rPr lang="ka-GE" sz="4600" b="1" dirty="0"/>
              <a:t>მონაცემთა ანალიზის მეთოდები:</a:t>
            </a:r>
            <a:r>
              <a:rPr lang="ka-GE" sz="4600" dirty="0"/>
              <a:t> უნივარიაციული, ბივარიაციაული და მულტივარიაციული</a:t>
            </a:r>
            <a:endParaRPr lang="en-US" sz="4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76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58502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დაცვითი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ქმედებების განხორციელება და დაგეგმვა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199153"/>
              </p:ext>
            </p:extLst>
          </p:nvPr>
        </p:nvGraphicFramePr>
        <p:xfrm>
          <a:off x="152400" y="914400"/>
          <a:ext cx="8610600" cy="2712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ქალები, კაცებთან შედარებით, უფრო მეტად ასრულებენ</a:t>
                      </a:r>
                      <a:r>
                        <a:rPr lang="ka-GE" sz="16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დავით ქმედებებს</a:t>
                      </a: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სამთავრობო უწყებების მიმართ მზარდი ნდობა დადებითად აისახება პრევენციული ზომების განხორციელებაზე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ახლოდ აღიქვამენ რესპონდენტები ვირუსს, მით უფრო სრულყოფილად მისდევენ თავდაცვით წესებს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ხშირად იღებენ რესპონდენტები ვირუსის შესახებ ინფორმაციას მედია საშუალებებით, მით უფრო  იცავენ პრევენციულ ზომებს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43688"/>
              </p:ext>
            </p:extLst>
          </p:nvPr>
        </p:nvGraphicFramePr>
        <p:xfrm>
          <a:off x="228601" y="3505201"/>
          <a:ext cx="8305798" cy="2667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7664">
                  <a:extLst>
                    <a:ext uri="{9D8B030D-6E8A-4147-A177-3AD203B41FA5}">
                      <a16:colId xmlns:a16="http://schemas.microsoft.com/office/drawing/2014/main" val="3031480459"/>
                    </a:ext>
                  </a:extLst>
                </a:gridCol>
                <a:gridCol w="2017996">
                  <a:extLst>
                    <a:ext uri="{9D8B030D-6E8A-4147-A177-3AD203B41FA5}">
                      <a16:colId xmlns:a16="http://schemas.microsoft.com/office/drawing/2014/main" val="4089673217"/>
                    </a:ext>
                  </a:extLst>
                </a:gridCol>
                <a:gridCol w="2017996">
                  <a:extLst>
                    <a:ext uri="{9D8B030D-6E8A-4147-A177-3AD203B41FA5}">
                      <a16:colId xmlns:a16="http://schemas.microsoft.com/office/drawing/2014/main" val="4096145123"/>
                    </a:ext>
                  </a:extLst>
                </a:gridCol>
                <a:gridCol w="1272142">
                  <a:extLst>
                    <a:ext uri="{9D8B030D-6E8A-4147-A177-3AD203B41FA5}">
                      <a16:colId xmlns:a16="http://schemas.microsoft.com/office/drawing/2014/main" val="2562740787"/>
                    </a:ext>
                  </a:extLst>
                </a:gridCol>
              </a:tblGrid>
              <a:tr h="37999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თავდაცვითი ზომების განხორციელება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79133"/>
                  </a:ext>
                </a:extLst>
              </a:tr>
              <a:tr h="3715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Beta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0575285"/>
                  </a:ext>
                </a:extLst>
              </a:tr>
              <a:tr h="3497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სქესი: ქალი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0.12 – 0.26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3471897"/>
                  </a:ext>
                </a:extLst>
              </a:tr>
              <a:tr h="3497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ასაკი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-0.17 – -0.03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1493090"/>
                  </a:ext>
                </a:extLst>
              </a:tr>
              <a:tr h="4221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სამთავრობო სტრუქტურების მიმართ ნდობა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0.10 – 0.32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5352948"/>
                  </a:ext>
                </a:extLst>
              </a:tr>
              <a:tr h="4221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 – 0.16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303088"/>
                  </a:ext>
                </a:extLst>
              </a:tr>
              <a:tr h="371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ვირუსის სიახლოვის შეგრძნება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0.02 – 0.16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4401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495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773575577"/>
              </p:ext>
            </p:extLst>
          </p:nvPr>
        </p:nvGraphicFramePr>
        <p:xfrm>
          <a:off x="44196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108650"/>
              </p:ext>
            </p:extLst>
          </p:nvPr>
        </p:nvGraphicFramePr>
        <p:xfrm>
          <a:off x="152400" y="381000"/>
          <a:ext cx="35052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ი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ნფორმაციის მიღების სიხშირე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17374"/>
              </p:ext>
            </p:extLst>
          </p:nvPr>
        </p:nvGraphicFramePr>
        <p:xfrm>
          <a:off x="152400" y="1143000"/>
          <a:ext cx="3572608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 რესპონდენტთა 90%-ზე მეტი აღნიშნავს, რომ ხშირად იღებს ინფორმაციას ახალი კორონავირუსის შესახებ. </a:t>
                      </a: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თუმცა, პირველ ორ ტალღასთან შედარებით, მესამე ტალღაში იკლებს იმათი რაოდენობა, ვინც ინფორმაციას ძალზე ხშირად იღებს. </a:t>
                      </a: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ka-G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ასეთი დინამიკა იმით  აიხსნება, რომ კორონავირუსთან დაკავშირებული ბევრი ინფორმაციით საზოგადოება უკვე გაჯერებულია და ყოველდღიურ სიახლეებს ნაკლებად ელოდება.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735830717"/>
              </p:ext>
            </p:extLst>
          </p:nvPr>
        </p:nvGraphicFramePr>
        <p:xfrm>
          <a:off x="4191000" y="0"/>
          <a:ext cx="4953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426497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მიღებული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</a:rPr>
                        <a:t> ინფორმაციით კმაყოფილება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31812"/>
              </p:ext>
            </p:extLst>
          </p:nvPr>
        </p:nvGraphicFramePr>
        <p:xfrm>
          <a:off x="181708" y="1266059"/>
          <a:ext cx="3572608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</a:t>
                      </a:r>
                      <a:r>
                        <a:rPr lang="ka-GE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რესპონდენტთა დაახლოებით 90% კმაყოფილებას გამოთქვამს იმ ინფორმაციის მიმართ, რომელსაც ისინი იღებენ კოვიდ-19-ის შესახებ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369946"/>
              </p:ext>
            </p:extLst>
          </p:nvPr>
        </p:nvGraphicFramePr>
        <p:xfrm>
          <a:off x="152400" y="381000"/>
          <a:ext cx="8610600" cy="489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მიღებული ინფორმაციით კმაყოფილება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855577"/>
              </p:ext>
            </p:extLst>
          </p:nvPr>
        </p:nvGraphicFramePr>
        <p:xfrm>
          <a:off x="152400" y="914400"/>
          <a:ext cx="8610600" cy="2956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ხშირად იყენებენ რესპონდენტები მედიას, მით უფრო კმაყოფილები არიან მიღებული ინფორმაციით.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 უფრო მეტად ენდობიან რესპონდენტები მედიას, მით უფრო კმაყოფილები არიან მედიით მიღებული ინფორმაციით.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დიდია სამედიცინო სექტორის მიმართ ნდობა, რესპონდენტები მიღებული ინფორმაციითაც მეტად არიან კმაყოფილნი.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ისინი უფრო კმაყოფილნი არიან მიღებული ინფორმაციით, ვინც პანდემიის დროს სამსახური დაკარგა.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908169"/>
              </p:ext>
            </p:extLst>
          </p:nvPr>
        </p:nvGraphicFramePr>
        <p:xfrm>
          <a:off x="304801" y="4114800"/>
          <a:ext cx="8358554" cy="2362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7391">
                  <a:extLst>
                    <a:ext uri="{9D8B030D-6E8A-4147-A177-3AD203B41FA5}">
                      <a16:colId xmlns:a16="http://schemas.microsoft.com/office/drawing/2014/main" val="1106425733"/>
                    </a:ext>
                  </a:extLst>
                </a:gridCol>
                <a:gridCol w="1738887">
                  <a:extLst>
                    <a:ext uri="{9D8B030D-6E8A-4147-A177-3AD203B41FA5}">
                      <a16:colId xmlns:a16="http://schemas.microsoft.com/office/drawing/2014/main" val="828283699"/>
                    </a:ext>
                  </a:extLst>
                </a:gridCol>
                <a:gridCol w="1738887">
                  <a:extLst>
                    <a:ext uri="{9D8B030D-6E8A-4147-A177-3AD203B41FA5}">
                      <a16:colId xmlns:a16="http://schemas.microsoft.com/office/drawing/2014/main" val="2817258669"/>
                    </a:ext>
                  </a:extLst>
                </a:gridCol>
                <a:gridCol w="1023389">
                  <a:extLst>
                    <a:ext uri="{9D8B030D-6E8A-4147-A177-3AD203B41FA5}">
                      <a16:colId xmlns:a16="http://schemas.microsoft.com/office/drawing/2014/main" val="1736724746"/>
                    </a:ext>
                  </a:extLst>
                </a:gridCol>
              </a:tblGrid>
              <a:tr h="40908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მიღებული ინფორმაციით კმაყოფილება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277204"/>
                  </a:ext>
                </a:extLst>
              </a:tr>
              <a:tr h="4000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Beta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3385333"/>
                  </a:ext>
                </a:extLst>
              </a:tr>
              <a:tr h="3765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სამედიცინო სექტორის მიმართ ნდობა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0.10 – 0.27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7511875"/>
                  </a:ext>
                </a:extLst>
              </a:tr>
              <a:tr h="3765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0.20 – 0.34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9532731"/>
                  </a:ext>
                </a:extLst>
              </a:tr>
              <a:tr h="4000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მედიის მიმართ ნდობა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0.09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0.01 – 0.17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0.031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0384995"/>
                  </a:ext>
                </a:extLst>
              </a:tr>
              <a:tr h="4000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პანდემიის დროს სამსახურის დაკარგვა </a:t>
                      </a:r>
                      <a:r>
                        <a:rPr lang="en-US" sz="900">
                          <a:effectLst/>
                        </a:rPr>
                        <a:t>vs </a:t>
                      </a:r>
                      <a:r>
                        <a:rPr lang="ka-GE" sz="900">
                          <a:effectLst/>
                        </a:rPr>
                        <a:t>სამსახურის შენარჩუნება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0.01 – 0.14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0.034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2818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84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051374907"/>
              </p:ext>
            </p:extLst>
          </p:nvPr>
        </p:nvGraphicFramePr>
        <p:xfrm>
          <a:off x="3962400" y="0"/>
          <a:ext cx="4876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444742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საჭირო ინფორმაცია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592933"/>
              </p:ext>
            </p:extLst>
          </p:nvPr>
        </p:nvGraphicFramePr>
        <p:xfrm>
          <a:off x="181708" y="1266059"/>
          <a:ext cx="3572608" cy="3688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მიღებული ინფორმაციით კმაყოფილების მიუხედავად, სამივე ტალღაში, გამოკითხულთა უმრავლესობა აღიარებს იმის საჭიროებას, რომ მიიღოს განახლებული/დამატებითი ინფორმაცია.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 განსაკუთრებით ეხება</a:t>
                      </a: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ახალი კორონავირუსის საწინააღმდეგო ვაქცინისა და სამკურნალო პრეპარატის შემუშავებასთან დაკავშირებულ სამეცნიერო პროგრესს.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47350788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71518"/>
              </p:ext>
            </p:extLst>
          </p:nvPr>
        </p:nvGraphicFramePr>
        <p:xfrm>
          <a:off x="152400" y="381000"/>
          <a:ext cx="3505200" cy="782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გამოსავალი ჯანდაცვასთან</a:t>
                      </a:r>
                      <a:r>
                        <a:rPr lang="ka-GE" sz="1600" baseline="0" dirty="0">
                          <a:solidFill>
                            <a:schemeClr val="tx1"/>
                          </a:solidFill>
                          <a:effectLst/>
                        </a:rPr>
                        <a:t> დაკავშირებული </a:t>
                      </a: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გადაუდებელი ვითარებიდან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419898"/>
              </p:ext>
            </p:extLst>
          </p:nvPr>
        </p:nvGraphicFramePr>
        <p:xfrm>
          <a:off x="190500" y="1600200"/>
          <a:ext cx="3572608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თუკი მათ ან მათი ოჯახის წევრებს ისეთი სიმპტომები გაუჩნდებათ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როგორებიცაა სიცხე, ხველება, სუნთქვის პრობლემები და სხვა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სამივე ტალღის რესპონდენტების 70%-ზე მეტი გამოსავალს პოულობს 112-ის ცხელ ხაზზე დარეკვაში.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214478822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58470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გამოსავალი გადაუდებელი სოციალური ვითარებიდან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95615"/>
              </p:ext>
            </p:extLst>
          </p:nvPr>
        </p:nvGraphicFramePr>
        <p:xfrm>
          <a:off x="190500" y="1600200"/>
          <a:ext cx="3572608" cy="3413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არაგთან და გადაადდილებათან დაკავშირებული პრობლემების შემთხვევაში რესპონდენტთა საშუალოდ მესამედი სწორად  მიუთითებს 144-ის ცხელ ხაზზე დარეკვაზე;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თუმცა, დაახლოებით მეოთხედი შეცდომით აპელირებს 112-ის ცხელ ხაზზე.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პირველადი ჯგუფის წევრებისადმი მიმართვა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გამოსავალია რესპონდენტთა მეოთხედისთვის.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42380440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104623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სტეიკჰოლდერების მიმართ ნდობა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376530"/>
              </p:ext>
            </p:extLst>
          </p:nvPr>
        </p:nvGraphicFramePr>
        <p:xfrm>
          <a:off x="152400" y="1143000"/>
          <a:ext cx="3572608" cy="6126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ტალღის რესპონდენტთა 85%-ზე მეტმა მაღალი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ნდობა გამოუცხადა შემდეგ სტრუქტურებს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საავადმყოფოები, რომელიც კორონავირუსით დაინფიცირებულ ადამიანებს მკურნალობენ;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NCDC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ჯანდაცვის სამინისტრო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კორონავირუსთან დაკავშირებული საკოორდინაციო საბჭო.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ნდობის მაჩვენებლები ყველაზე დაბალია კერძო კომპანიების/ბიზნესის მიმართ.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მზარდია სხვადასხვა საინფორმაციო საშუალების გამოყენების სიხშირე, მით უფრო მეტად იზრდება ნდობა სამთავრობო და სამედიცინო სტრუქტურების მიმართ.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777383157"/>
              </p:ext>
            </p:extLst>
          </p:nvPr>
        </p:nvGraphicFramePr>
        <p:xfrm>
          <a:off x="4572000" y="0"/>
          <a:ext cx="457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94414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მთავრობის</a:t>
                      </a:r>
                      <a:r>
                        <a:rPr lang="ka-GE" sz="16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მიერ გატარებული ზომების ადეკვატურობის შეფასება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875330"/>
              </p:ext>
            </p:extLst>
          </p:nvPr>
        </p:nvGraphicFramePr>
        <p:xfrm>
          <a:off x="152400" y="1022838"/>
          <a:ext cx="3572608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უმრავლესობა, სამივე ტალღაში, ეთანხმება მოსაზრებას, რომ საქართველოს მთავრობის მიერ მიღებული ზომები კოვიდ-19-ის წინააღმდეგ ადეკვატურია.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თუმცა, მეორე და მესამე ტალღებში მთავრობის მიერ გატარებული ზომების პოზიტიური შეფასება რამდენადმე შემცირდა.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რეზისტენტობის ზრდას, სავარაუდოდ, აქვს როგორც ეკონომიკური, ისე ფსიქოლოგიური მოტივაცია: ადამიანებს, შემოსავლის მისაღებად, დასაქმება ესაჭიროებათ, რომელიც, მკაცრი შეზღუდვების პირობებში, ხშირ შემთხვევაში შეუძლებელია. გარდა ამისა, ემოციური სტაბილურობისთვის ადამიანებს ესაჭიროებათ ფიზიკური სოციალური კავშირების აღდგენა</a:t>
                      </a:r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იზრდება ნდობა სამთავრობო უწყებების მიმართ, მით უფრო მეტად  ფასდება მთავრობის მიერ მიღებული ზომები, როგორც ადეკვატური.</a:t>
                      </a:r>
                    </a:p>
                    <a:p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454359633"/>
              </p:ext>
            </p:extLst>
          </p:nvPr>
        </p:nvGraphicFramePr>
        <p:xfrm>
          <a:off x="4572000" y="0"/>
          <a:ext cx="457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56721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შეზღუდვათა შემსუბუქების გეგმის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შეფასება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955059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ტალღაში, მეორე ტალღასთან შედარებით, კიდევ უფრი გაიზარდა იმ რესპონდენტების წილი, ვინც ეთანხმება დებულებას, რომ მთავრობის გეგმა შეზღუდვების ეტაპობრივი მოხსნის შესახებ არსებული ვითარების შესაბამისია.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961188"/>
              </p:ext>
            </p:extLst>
          </p:nvPr>
        </p:nvGraphicFramePr>
        <p:xfrm>
          <a:off x="4352192" y="228600"/>
          <a:ext cx="4800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707754"/>
              </p:ext>
            </p:extLst>
          </p:nvPr>
        </p:nvGraphicFramePr>
        <p:xfrm>
          <a:off x="161192" y="1219200"/>
          <a:ext cx="4038600" cy="5273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კორონავირუსით გამოწვეულმა რეალობამ ოჯახების მნიშვნელოვან ნაწილს შემოსავლები შეუმცირა და გააღარიბა.</a:t>
                      </a:r>
                    </a:p>
                    <a:p>
                      <a:endParaRPr lang="ka-GE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პანდემიის პირობებში: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ოჯახების</a:t>
                      </a: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23%-ს შემოსავლები შეუმცირდა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65%-თვის იგივე დარჩა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3%-ს გაეზარდა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შემოსავლების კლება ძირითადად დაბალშემოსავლიან ოჯახებს</a:t>
                      </a: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შეეხო</a:t>
                      </a:r>
                      <a:r>
                        <a:rPr lang="en-US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თვეში</a:t>
                      </a: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0-300 ლარი და 301-500 ლარი)</a:t>
                      </a: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ღარიბები კიდევ უფრო მეტად გაღარიბდნენ.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 შეინიშნება მოსახლეობის შემოსავლების მცირე</a:t>
                      </a:r>
                      <a:r>
                        <a:rPr lang="ka-GE" sz="15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ზრდა; ეს ძირითადად შეეხო დაბალშემოსავლიან ოჯახებს (0-300 ლარი); ასეთი ოჯახების წილი მესამე ტალღაში, მეორე ტალღასთან შედარებით, დაახლოებით 6%-ით შემცირდა და მიუახლოვდა პირველი ტალღის ნიშნულს.</a:t>
                      </a: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259982"/>
              </p:ext>
            </p:extLst>
          </p:nvPr>
        </p:nvGraphicFramePr>
        <p:xfrm>
          <a:off x="152400" y="533400"/>
          <a:ext cx="40386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ოჯახების შემოსავლების ცვლილება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214871311"/>
              </p:ext>
            </p:extLst>
          </p:nvPr>
        </p:nvGraphicFramePr>
        <p:xfrm>
          <a:off x="4686300" y="4343400"/>
          <a:ext cx="3657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369276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შეზღუდვათა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შემსუბუქების 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გეგმის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შეფასება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73931"/>
              </p:ext>
            </p:extLst>
          </p:nvPr>
        </p:nvGraphicFramePr>
        <p:xfrm>
          <a:off x="152400" y="914400"/>
          <a:ext cx="8610600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რესპონდენტები, რომლებიც თვლიან, რომ კოვიდ-19 საშიში ვირუსია, შეზღუდვების უფრო ნელა მოხსნას უჭერენ მხარს.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დაუცველად აღიქვამს რესპონდენტი თავს ვირუსის წინააღმდეგ, მით უფრო ემხრობა შეზღუდვების ნელა მოხსნას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ის, რესპონდენტები, რომლებიც ფიქრობენ, რომ ვირუსს იოლად გადაიტანენ, შეზღუდვების უფრო სწრაფად მოხსნას ემხრობიან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ვირუსთან დაკავშირებული სოციალურ-ეკონომიკური წუხილების გაზიარება რესპონდენტებს შეზღუდვების უფრო სწრაფი მოხსნისკენ განაწყობს.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რესპონდენტები, რომლებიც მედია საშუალებებს ხშირად იყენებენ ვირუსის შესახებ ინფორმაციის მისაღებად, შეზღუდვების სწრაფად მოხსნას უჭერენ მხარს.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711086"/>
              </p:ext>
            </p:extLst>
          </p:nvPr>
        </p:nvGraphicFramePr>
        <p:xfrm>
          <a:off x="228601" y="4099560"/>
          <a:ext cx="8534399" cy="2590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1166">
                  <a:extLst>
                    <a:ext uri="{9D8B030D-6E8A-4147-A177-3AD203B41FA5}">
                      <a16:colId xmlns:a16="http://schemas.microsoft.com/office/drawing/2014/main" val="306725097"/>
                    </a:ext>
                  </a:extLst>
                </a:gridCol>
                <a:gridCol w="1182460">
                  <a:extLst>
                    <a:ext uri="{9D8B030D-6E8A-4147-A177-3AD203B41FA5}">
                      <a16:colId xmlns:a16="http://schemas.microsoft.com/office/drawing/2014/main" val="1058070701"/>
                    </a:ext>
                  </a:extLst>
                </a:gridCol>
                <a:gridCol w="1182460">
                  <a:extLst>
                    <a:ext uri="{9D8B030D-6E8A-4147-A177-3AD203B41FA5}">
                      <a16:colId xmlns:a16="http://schemas.microsoft.com/office/drawing/2014/main" val="2225494669"/>
                    </a:ext>
                  </a:extLst>
                </a:gridCol>
                <a:gridCol w="984816">
                  <a:extLst>
                    <a:ext uri="{9D8B030D-6E8A-4147-A177-3AD203B41FA5}">
                      <a16:colId xmlns:a16="http://schemas.microsoft.com/office/drawing/2014/main" val="657963080"/>
                    </a:ext>
                  </a:extLst>
                </a:gridCol>
                <a:gridCol w="1182460">
                  <a:extLst>
                    <a:ext uri="{9D8B030D-6E8A-4147-A177-3AD203B41FA5}">
                      <a16:colId xmlns:a16="http://schemas.microsoft.com/office/drawing/2014/main" val="1864179101"/>
                    </a:ext>
                  </a:extLst>
                </a:gridCol>
                <a:gridCol w="876902">
                  <a:extLst>
                    <a:ext uri="{9D8B030D-6E8A-4147-A177-3AD203B41FA5}">
                      <a16:colId xmlns:a16="http://schemas.microsoft.com/office/drawing/2014/main" val="2656700775"/>
                    </a:ext>
                  </a:extLst>
                </a:gridCol>
                <a:gridCol w="474135">
                  <a:extLst>
                    <a:ext uri="{9D8B030D-6E8A-4147-A177-3AD203B41FA5}">
                      <a16:colId xmlns:a16="http://schemas.microsoft.com/office/drawing/2014/main" val="3899111860"/>
                    </a:ext>
                  </a:extLst>
                </a:gridCol>
              </a:tblGrid>
              <a:tr h="30605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შეზღუდვების ნელი მოხსნა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შეზღუდვების სწრაფი მოხსნა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203449"/>
                  </a:ext>
                </a:extLst>
              </a:tr>
              <a:tr h="163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841635727"/>
                  </a:ext>
                </a:extLst>
              </a:tr>
              <a:tr h="306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ვირუსის საშიშად მიჩნევა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0.72 – 0.94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2969730882"/>
                  </a:ext>
                </a:extLst>
              </a:tr>
              <a:tr h="2916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ვირუსის სიახლოვის აღქმა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0.74 – 0.98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62247962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ვირუსის გადატანის სიიოლის აღქმა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0.70 – 0.93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278579607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ვირუსის წინააღმდეგ თავის დაუცველად აღქმა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0.74 – 0.98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423153603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ვირუსთან დაკავშირებული წუხილები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0.70 – 0.93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358991117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0.76 – 0.99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0.039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3820729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12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820112"/>
              </p:ext>
            </p:extLst>
          </p:nvPr>
        </p:nvGraphicFramePr>
        <p:xfrm>
          <a:off x="152400" y="381000"/>
          <a:ext cx="3572608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მთავრობის ანტიკრიზიული გეგმის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შეფასება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346157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მთავრობის ანტიკრიზისული გეგმის შესახებ მაღალ ინფორმირებულობას ადასტურებს რესპონდენტთა 63%; ცუდად ინფორმირებულია</a:t>
                      </a:r>
                      <a:r>
                        <a:rPr lang="ka-GE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მთლიანობაში, ანტიკრიზისულ გეგმას დადებითად აფასებს 53%; უარყოფითად შემფასებელთა წილია 17%. 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72053119"/>
              </p:ext>
            </p:extLst>
          </p:nvPr>
        </p:nvGraphicFramePr>
        <p:xfrm>
          <a:off x="3886200" y="457200"/>
          <a:ext cx="52578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037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04643"/>
              </p:ext>
            </p:extLst>
          </p:nvPr>
        </p:nvGraphicFramePr>
        <p:xfrm>
          <a:off x="152400" y="381000"/>
          <a:ext cx="3886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მთავრობის ანტიკრიზიული გეგმის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შეფასება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(გაგრძელება)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84362"/>
              </p:ext>
            </p:extLst>
          </p:nvPr>
        </p:nvGraphicFramePr>
        <p:xfrm>
          <a:off x="152400" y="1022838"/>
          <a:ext cx="3886200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44%-ის აზრით, წარმოდგენილი ანტიკრიზისული გეგმა მაქსიმუმია, რისი გაკეთებაც ხელისუფლებას, ამ ეტაპზე, შეუძლია. </a:t>
                      </a:r>
                    </a:p>
                    <a:p>
                      <a:endParaRPr lang="ka-G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მეორე მხრივ, რესპონდენტების</a:t>
                      </a:r>
                      <a:r>
                        <a:rPr lang="ka-GE" sz="14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აზრით, </a:t>
                      </a: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ანტიკრიზისული გეგმა სოციალური დაცვის მყარ გარანტიებს არ ქმნის: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49% არ ეთანხმება მოსაზრებას, რომ ფინანსური დახმარება (200 ლარი თვეში 6 თვის განმავლობაში) იმ ადამიანებისთვის, რომლებმაც  სამსახური დაკარგეს,  საკმარისია, რათა მათ დააღწიონ თავი სიღარიბეს;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55% არ ეთანხმება მოსაზრებას, რომ 300 ლარი ერთჯერადი დახმარება</a:t>
                      </a:r>
                      <a:r>
                        <a:rPr lang="ka-GE" sz="14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უმუშევრად დარჩენილი თვითდასაქმებულებისთვის საკმარისია, რათა ამ ადამიანებმა თავი შეინახონ;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 ეთანხმება მოსაზრებას, რომ ანტიკრიზისული გეგმა რეალური დახმარების მიღმა ტოვებს ბევრ ადამიანს, რომლებიც სოციალურად დაუცველები არიან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95544434"/>
              </p:ext>
            </p:extLst>
          </p:nvPr>
        </p:nvGraphicFramePr>
        <p:xfrm>
          <a:off x="4460441" y="0"/>
          <a:ext cx="465406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793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16631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მთავრობის ანტიკრიზიული გეგმის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შეფასება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094818"/>
              </p:ext>
            </p:extLst>
          </p:nvPr>
        </p:nvGraphicFramePr>
        <p:xfrm>
          <a:off x="152400" y="914400"/>
          <a:ext cx="8610600" cy="2712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109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იზრდება მედიის მოხმარების სიხშირე.</a:t>
                      </a:r>
                      <a:r>
                        <a:rPr lang="ka-GE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ანტიკრიზისული გეგმის შესახებ რესპონდენტების ინფორმირებულობა უფრო მაღალია.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ქალაქში მაცხოვრებლები, სოფლის მოსახლეობასთან შედარებით, უფრო იცნობენ მთავრობის მიერ შემუშავებულ ანტიკრიზისულ გეგმას.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ინფორმირებულია რესპონდენტი ანტიკრიზისული გეგმის შესახებ, მით უფრო დადებითად აფასებს მას. </a:t>
                      </a:r>
                    </a:p>
                    <a:p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დაუცველად გრძნობს ადამიანი ვირუსის წინაშე თავს, მით უფრო დადებითად აფასებს წარმოდგენილ გეგმას.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79241"/>
              </p:ext>
            </p:extLst>
          </p:nvPr>
        </p:nvGraphicFramePr>
        <p:xfrm>
          <a:off x="228600" y="3701562"/>
          <a:ext cx="8343905" cy="2692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0180">
                  <a:extLst>
                    <a:ext uri="{9D8B030D-6E8A-4147-A177-3AD203B41FA5}">
                      <a16:colId xmlns:a16="http://schemas.microsoft.com/office/drawing/2014/main" val="2337103325"/>
                    </a:ext>
                  </a:extLst>
                </a:gridCol>
                <a:gridCol w="1485332">
                  <a:extLst>
                    <a:ext uri="{9D8B030D-6E8A-4147-A177-3AD203B41FA5}">
                      <a16:colId xmlns:a16="http://schemas.microsoft.com/office/drawing/2014/main" val="868543683"/>
                    </a:ext>
                  </a:extLst>
                </a:gridCol>
                <a:gridCol w="1485332">
                  <a:extLst>
                    <a:ext uri="{9D8B030D-6E8A-4147-A177-3AD203B41FA5}">
                      <a16:colId xmlns:a16="http://schemas.microsoft.com/office/drawing/2014/main" val="3420533682"/>
                    </a:ext>
                  </a:extLst>
                </a:gridCol>
                <a:gridCol w="1014213">
                  <a:extLst>
                    <a:ext uri="{9D8B030D-6E8A-4147-A177-3AD203B41FA5}">
                      <a16:colId xmlns:a16="http://schemas.microsoft.com/office/drawing/2014/main" val="3355814407"/>
                    </a:ext>
                  </a:extLst>
                </a:gridCol>
                <a:gridCol w="1279143">
                  <a:extLst>
                    <a:ext uri="{9D8B030D-6E8A-4147-A177-3AD203B41FA5}">
                      <a16:colId xmlns:a16="http://schemas.microsoft.com/office/drawing/2014/main" val="266545984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36444529"/>
                    </a:ext>
                  </a:extLst>
                </a:gridCol>
                <a:gridCol w="495305">
                  <a:extLst>
                    <a:ext uri="{9D8B030D-6E8A-4147-A177-3AD203B41FA5}">
                      <a16:colId xmlns:a16="http://schemas.microsoft.com/office/drawing/2014/main" val="791369094"/>
                    </a:ext>
                  </a:extLst>
                </a:gridCol>
              </a:tblGrid>
              <a:tr h="30595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ანტიკრიზისული გეგმის შესახებ ინფორმირებულობა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ანტიკრიზისული გეგმის დადებითი შეფასება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293409"/>
                  </a:ext>
                </a:extLst>
              </a:tr>
              <a:tr h="1605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extLst>
                  <a:ext uri="{0D108BD9-81ED-4DB2-BD59-A6C34878D82A}">
                    <a16:rowId xmlns:a16="http://schemas.microsoft.com/office/drawing/2014/main" val="728350144"/>
                  </a:ext>
                </a:extLst>
              </a:tr>
              <a:tr h="3059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მედია საშუალებების გამოყენების სიხშირე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0.28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0.19 – 0.37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extLst>
                  <a:ext uri="{0D108BD9-81ED-4DB2-BD59-A6C34878D82A}">
                    <a16:rowId xmlns:a16="http://schemas.microsoft.com/office/drawing/2014/main" val="2241684343"/>
                  </a:ext>
                </a:extLst>
              </a:tr>
              <a:tr h="8801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</a:rPr>
                        <a:t>ანტიკრიზისული გეგმის ცნობადობა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0.08 – 0.25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extLst>
                  <a:ext uri="{0D108BD9-81ED-4DB2-BD59-A6C34878D82A}">
                    <a16:rowId xmlns:a16="http://schemas.microsoft.com/office/drawing/2014/main" val="97980737"/>
                  </a:ext>
                </a:extLst>
              </a:tr>
              <a:tr h="7334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ვირუსის წინააღმდეგ თავის უსუსურად აღქმა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0.03 – 0.23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extLst>
                  <a:ext uri="{0D108BD9-81ED-4DB2-BD59-A6C34878D82A}">
                    <a16:rowId xmlns:a16="http://schemas.microsoft.com/office/drawing/2014/main" val="783067036"/>
                  </a:ext>
                </a:extLst>
              </a:tr>
              <a:tr h="3059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</a:rPr>
                        <a:t>ურბანული </a:t>
                      </a:r>
                      <a:r>
                        <a:rPr lang="en-US" sz="900">
                          <a:effectLst/>
                        </a:rPr>
                        <a:t>VS </a:t>
                      </a:r>
                      <a:r>
                        <a:rPr lang="ka-GE" sz="900">
                          <a:effectLst/>
                        </a:rPr>
                        <a:t>სასოფლო დასახლება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0.01 – 0.17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0.034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4" marR="68554" marT="0" marB="0" anchor="ctr"/>
                </a:tc>
                <a:extLst>
                  <a:ext uri="{0D108BD9-81ED-4DB2-BD59-A6C34878D82A}">
                    <a16:rowId xmlns:a16="http://schemas.microsoft.com/office/drawing/2014/main" val="3284877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68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328500553"/>
              </p:ext>
            </p:extLst>
          </p:nvPr>
        </p:nvGraphicFramePr>
        <p:xfrm>
          <a:off x="44196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07021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რესპონდენტთა წუხილები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781962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ტალღაში, პირველ ორ ტალღასთან შედარებით, შემცირებულია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ზოგჯერ, მნიშვნელოვნად) რესპონდენტთა წუხილები კორონავირუსით გამოწვეული (ან, მოსალოდნელი) სოციალური და ეკონომიკური დანარაკარგების მიმართ. </a:t>
                      </a: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ის, რაც სამივე ტალღაში, მეტ-ნაკლებად თანაბრად, წარმოადგენს წუხილის საგანს, ისაა, რომ რესპონდენტებმა არ იციან, თუ როდის დასრულდება არსებული პრობლემური ვითარება.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37469571"/>
              </p:ext>
            </p:extLst>
          </p:nvPr>
        </p:nvGraphicFramePr>
        <p:xfrm>
          <a:off x="4495800" y="0"/>
          <a:ext cx="4648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39254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სტიგმები და სტიგმატიზაცია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024273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მოსახლეობის უმრავლესობაში სტიგმა ინფიცირებულების მიმართ გამოკვეთილი არ არის;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საშუალოდ 10%-ს შეადგენს იმ ადამიანთა წილი, ვინც სტიგმის გამომხატველ დებულებებზე უპასუხა „სრულიად ვეთანხმები“.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უმაღლესი განათლების მქონე</a:t>
                      </a:r>
                      <a:r>
                        <a:rPr lang="ka-GE" sz="16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რესპონდენტები</a:t>
                      </a:r>
                      <a:r>
                        <a:rPr lang="ka-G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ყველაზე რეზისტენტულები აღმოჩდნენ სტიგმატიზაციის მიმართ.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4191000" y="0"/>
          <a:ext cx="4953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656109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ბავშვიანი ოჯახები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307305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ესპონდენტთა 76% აღნიშნავს, რომ ოჯახში ჰყავთ სასკოლო ასაკის ბავშვი.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ოჯახში სკოლამდელი ასაკის (3-6 წლის) ბავშვების არსებობაზე მიუთითებს 44%.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203912086"/>
              </p:ext>
            </p:extLst>
          </p:nvPr>
        </p:nvGraphicFramePr>
        <p:xfrm>
          <a:off x="4572000" y="0"/>
          <a:ext cx="457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957920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დისტანციური ინტერაქციით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კმაყოფილება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327656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რესპონდენტთა უმრავლესობა (72%), რომელთაც ოჯახში სასკოლო ასაკი ბავშვები ჰყავთ, კმაყოფილია დისტანციური სწავლებით, რომელსაც სკოლა მათი ოჯახის სასკოლო ასაკის ბავშვ(ებ)ს სთავაზობს. </a:t>
                      </a:r>
                    </a:p>
                    <a:p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(ოთხმა რესპონდენტმა მიუთითა, რომ მათი ოჯახის სასწავლო ასაკის ბავშვები სკოლაში არ ირიცხებიან).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კმაყოფილების ხარისხი რამდენადმე იკლებს (თუმცა, უმრავლესობა - 63% - კმაყოფილია), როდესაც რესპონდენტები აფასებენ დისტანციური ურთიერთობას, რასაც საგანმანათლებლო/კულტურუ-ლი დაწესებულებები 3-6 წლის ბავშვებს სთავაზობს.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60879782"/>
              </p:ext>
            </p:extLst>
          </p:nvPr>
        </p:nvGraphicFramePr>
        <p:xfrm>
          <a:off x="3962400" y="0"/>
          <a:ext cx="51816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673332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დისტანციური ინტერაქციით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კმაყოფილება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053734"/>
              </p:ext>
            </p:extLst>
          </p:nvPr>
        </p:nvGraphicFramePr>
        <p:xfrm>
          <a:off x="152400" y="1022838"/>
          <a:ext cx="3572608" cy="560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რესპონდენტები, ძირითადად, პოზიტურ შეფასებებს გამოხატავენ, როდესაც საქმე ეხება დისტანციური საგანმანათლებლო ურთიერთობების შემდეგ კომპონენტებს: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ონლაინ სწავლებისას ოჯახის მიერ ბავშვის დახმარებაში დახარჯული დრო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ბავშვის მიერ დავალებების დამოუკიდებლად შესრულება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ბავშვის აკადემიური წინსვლა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სკოლების/სკოლამდელი დაწესებულებების მიერ გაწეული ძალისხმევა  პანდემიის პირობებში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კვლავ, პოზიტიური შეფასებების აღმწერ დებულებებს უფრო მეტად ეთანხმებიან სასკოლო ასაკის  ბავშვიანი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ვიდრე სკოლამდელი ასაკის ბავშვიანი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ოჯახები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619704497"/>
              </p:ext>
            </p:extLst>
          </p:nvPr>
        </p:nvGraphicFramePr>
        <p:xfrm>
          <a:off x="4191000" y="0"/>
          <a:ext cx="4953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523713"/>
              </p:ext>
            </p:extLst>
          </p:nvPr>
        </p:nvGraphicFramePr>
        <p:xfrm>
          <a:off x="152400" y="381000"/>
          <a:ext cx="350520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ცრურწმენები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01100"/>
              </p:ext>
            </p:extLst>
          </p:nvPr>
        </p:nvGraphicFramePr>
        <p:xfrm>
          <a:off x="152400" y="1022838"/>
          <a:ext cx="3572608" cy="545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608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5454162">
                <a:tc>
                  <a:txBody>
                    <a:bodyPr/>
                    <a:lstStyle/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გამოკითხულთა უმრავლესობა კატეგორიულად</a:t>
                      </a:r>
                      <a:r>
                        <a:rPr lang="ka-GE" sz="16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არ ეთანხმება (ქულა 1 შვიდ ქულიან სკალაზე) თამბაქოს (83%) და ალკოჰოლის (73%) ანტივირუსული ეფექტის შესახებ გამოთქმულ მოსაზრებებს.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44196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697433"/>
              </p:ext>
            </p:extLst>
          </p:nvPr>
        </p:nvGraphicFramePr>
        <p:xfrm>
          <a:off x="152400" y="533400"/>
          <a:ext cx="40386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დასაქმება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717496"/>
              </p:ext>
            </p:extLst>
          </p:nvPr>
        </p:nvGraphicFramePr>
        <p:xfrm>
          <a:off x="161192" y="1219200"/>
          <a:ext cx="4038600" cy="420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 რესპონდენტთა გამოკვეთილი უმრავლესობა აცხადებს, რომ გამოკითხვის მომენტისთვის ანაზღაურებადი სამსახური არ გააჩნია. 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49% (</a:t>
                      </a:r>
                      <a:r>
                        <a:rPr lang="ka-GE" sz="1600" b="1" dirty="0"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მეორე</a:t>
                      </a:r>
                      <a:r>
                        <a:rPr lang="ka-GE" sz="1600" b="1" baseline="0" dirty="0"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ტალღაში</a:t>
                      </a:r>
                      <a:r>
                        <a:rPr lang="en-US" sz="1600" b="1" dirty="0"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  <a:r>
                        <a:rPr lang="ka-GE" sz="1600" b="1" dirty="0"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აცხადებდა, რომ მათ ჰქონდათ ანაზღაურებადი სამსახური კოვიდ 19-ის პანდემიამდე.</a:t>
                      </a:r>
                      <a:endParaRPr lang="en-US" sz="1600" b="1" dirty="0"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b="1" kern="1200" dirty="0">
                          <a:solidFill>
                            <a:schemeClr val="lt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55% დაკარგა სამსახური იმათგან, ვისაც პანდემიამდე სამსახური ჰქონდა (მეორე ტალღა). </a:t>
                      </a:r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 რესპონდენტთა დასაქმების მაჩვენებლები რამდენადმე იზრდება.</a:t>
                      </a:r>
                    </a:p>
                    <a:p>
                      <a:endParaRPr lang="ka-G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33600"/>
            <a:ext cx="8229600" cy="1143000"/>
          </a:xfrm>
        </p:spPr>
        <p:txBody>
          <a:bodyPr>
            <a:normAutofit/>
          </a:bodyPr>
          <a:lstStyle/>
          <a:p>
            <a:r>
              <a:rPr lang="ka-GE" sz="3600" dirty="0"/>
              <a:t>გმადლობთ ყურადღებისთვის!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7353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186905281"/>
              </p:ext>
            </p:extLst>
          </p:nvPr>
        </p:nvGraphicFramePr>
        <p:xfrm>
          <a:off x="4114800" y="0"/>
          <a:ext cx="5029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672426"/>
              </p:ext>
            </p:extLst>
          </p:nvPr>
        </p:nvGraphicFramePr>
        <p:xfrm>
          <a:off x="152400" y="533400"/>
          <a:ext cx="40386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დასაქმება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58151"/>
              </p:ext>
            </p:extLst>
          </p:nvPr>
        </p:nvGraphicFramePr>
        <p:xfrm>
          <a:off x="161192" y="1219200"/>
          <a:ext cx="4038600" cy="2026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უმუშევრობის ზრდის ტრაექტორია მოსახლეობაში ასეთია: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 ტალღაში გაიზარდა 21%-ით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მეორე ტალღაში - 29%-ით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მესამე ტალღაში - 20%-ით.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936950510"/>
              </p:ext>
            </p:extLst>
          </p:nvPr>
        </p:nvGraphicFramePr>
        <p:xfrm>
          <a:off x="4343400" y="0"/>
          <a:ext cx="48006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76339"/>
              </p:ext>
            </p:extLst>
          </p:nvPr>
        </p:nvGraphicFramePr>
        <p:xfrm>
          <a:off x="152400" y="533400"/>
          <a:ext cx="4038600" cy="880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კორონავირუსის შესახებ საკუთარი ცოდნის შეფასება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616536"/>
              </p:ext>
            </p:extLst>
          </p:nvPr>
        </p:nvGraphicFramePr>
        <p:xfrm>
          <a:off x="152400" y="1524000"/>
          <a:ext cx="4038600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ტალღის რესპონდენტებს გააჩნიათ მაღალი თვითშეფასება, როდესაც ისინი ახალი კორონავირუსის და მისი გავრცელების შესახებ საკუთარი ცოდნის დონეს აფასებენ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559569"/>
              </p:ext>
            </p:extLst>
          </p:nvPr>
        </p:nvGraphicFramePr>
        <p:xfrm>
          <a:off x="152400" y="533400"/>
          <a:ext cx="40386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ცოდნის ობიექტური მაჩვენებლები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084253"/>
              </p:ext>
            </p:extLst>
          </p:nvPr>
        </p:nvGraphicFramePr>
        <p:xfrm>
          <a:off x="152400" y="1219200"/>
          <a:ext cx="4038600" cy="5394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მაღალ თვითშეფასებას გააჩნია ობიექტური საფუძველი: რესპონდენტთა დიდი უმრავლესობა სწორად განსაზღვრავს: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რისკ ჯგუფებს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დაინფიცირების სიმპტომებს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სარისკო ქცევებს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ვირუსის</a:t>
                      </a:r>
                      <a:r>
                        <a:rPr lang="ka-GE" sz="14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გავრცელების გზებს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პრევენციის გზებს.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ka-GE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ka-GE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თუმცა,</a:t>
                      </a:r>
                      <a:r>
                        <a:rPr lang="ka-GE" sz="1400" b="1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არსებობს გარკვეუი ნაპრალები რესპონდენტთა ცოდნაში, სამივე ტალღაში: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საშუალოდ 27%-ს ან ჰგონია, რომ არსებობს </a:t>
                      </a:r>
                      <a:r>
                        <a:rPr lang="ka-GE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კორონავირუსის სამკურნალო წამალი/ვაქცინა ან არაფერი იცის ამის შესახებ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საშუალოდ მესამედი აცხადებს, რომ არ იცის, გადაეცემა თუ არა ინფექცია ფეკალურ-ორალური გზით, ხოლო კიდევ დაახლოებით 16%-ს ჰგონია, რომ არ გადაეცემა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 უმრავლესობა მიიჩნევს, რომ ჩვილები, 1-5 წლის ბავშვები და ორსული ქალები რისკ-ჯგფებს მიეკუთვნებიან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a-G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419600" y="0"/>
          <a:ext cx="4724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964307"/>
              </p:ext>
            </p:extLst>
          </p:nvPr>
        </p:nvGraphicFramePr>
        <p:xfrm>
          <a:off x="152400" y="381000"/>
          <a:ext cx="8610600" cy="45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ცოდნის ობიექტური მაჩვენებლები </a:t>
                      </a:r>
                      <a:r>
                        <a:rPr lang="ka-GE" sz="14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(რეგრესიული ანალიზი)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069212"/>
              </p:ext>
            </p:extLst>
          </p:nvPr>
        </p:nvGraphicFramePr>
        <p:xfrm>
          <a:off x="152400" y="914400"/>
          <a:ext cx="8610600" cy="27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lvl="0"/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ხშირად იყენებენ რესპონდენტები საინფორმაციო წყაროებს, მით უფრო მეტ ცოდნას ფლობენ ვირუსთან დაკავშირებული საკითხების შესახებ.</a:t>
                      </a:r>
                      <a:endParaRPr lang="en-US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რაც უფრო იზრდება რესპონდენტთა ასაკი, მით უფრო ვერ ახერხებენ რესპონდენტები სწორი ქცევების განსაზღვრას. </a:t>
                      </a:r>
                      <a:endParaRPr lang="en-US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ka-GE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სასოფლო ტიპის დასახლებებში ცხოვრება</a:t>
                      </a:r>
                      <a:r>
                        <a:rPr lang="ka-GE" sz="13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უარყოფით გავლენას ახდენს პრევენციული ზომების შესახებ ინფორმირებულობაზე.</a:t>
                      </a:r>
                    </a:p>
                    <a:p>
                      <a:pPr marL="0" lvl="0" algn="l" defTabSz="914400" rtl="0" eaLnBrk="1" latinLnBrk="0" hangingPunct="1"/>
                      <a:endParaRPr lang="ka-GE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ის რესპონდენტები, რომლებიც თვლიან, რომ ვირუსი მათთან ახლოსაა, უკეთ ინფორმირებულები აღმოჩდნენ იმათთან შედარებით, ვინც თვლის, რომ ვირუსი მათგან შორსაა. </a:t>
                      </a:r>
                    </a:p>
                    <a:p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სამედიცინო სექტორის მიმართ ნდობა დადებით გავლენას ახდენს სწორი პრევენციული ზომების ამოცნობაზე.</a:t>
                      </a:r>
                      <a:endParaRPr lang="en-US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27346"/>
              </p:ext>
            </p:extLst>
          </p:nvPr>
        </p:nvGraphicFramePr>
        <p:xfrm>
          <a:off x="304799" y="3634740"/>
          <a:ext cx="8381997" cy="2458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8814">
                  <a:extLst>
                    <a:ext uri="{9D8B030D-6E8A-4147-A177-3AD203B41FA5}">
                      <a16:colId xmlns:a16="http://schemas.microsoft.com/office/drawing/2014/main" val="987741885"/>
                    </a:ext>
                  </a:extLst>
                </a:gridCol>
                <a:gridCol w="990498">
                  <a:extLst>
                    <a:ext uri="{9D8B030D-6E8A-4147-A177-3AD203B41FA5}">
                      <a16:colId xmlns:a16="http://schemas.microsoft.com/office/drawing/2014/main" val="3135443443"/>
                    </a:ext>
                  </a:extLst>
                </a:gridCol>
                <a:gridCol w="871089">
                  <a:extLst>
                    <a:ext uri="{9D8B030D-6E8A-4147-A177-3AD203B41FA5}">
                      <a16:colId xmlns:a16="http://schemas.microsoft.com/office/drawing/2014/main" val="156327609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96537578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98905438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18829435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918061268"/>
                    </a:ext>
                  </a:extLst>
                </a:gridCol>
                <a:gridCol w="1044872">
                  <a:extLst>
                    <a:ext uri="{9D8B030D-6E8A-4147-A177-3AD203B41FA5}">
                      <a16:colId xmlns:a16="http://schemas.microsoft.com/office/drawing/2014/main" val="961176023"/>
                    </a:ext>
                  </a:extLst>
                </a:gridCol>
                <a:gridCol w="707841">
                  <a:extLst>
                    <a:ext uri="{9D8B030D-6E8A-4147-A177-3AD203B41FA5}">
                      <a16:colId xmlns:a16="http://schemas.microsoft.com/office/drawing/2014/main" val="945400717"/>
                    </a:ext>
                  </a:extLst>
                </a:gridCol>
                <a:gridCol w="533283">
                  <a:extLst>
                    <a:ext uri="{9D8B030D-6E8A-4147-A177-3AD203B41FA5}">
                      <a16:colId xmlns:a16="http://schemas.microsoft.com/office/drawing/2014/main" val="1724701938"/>
                    </a:ext>
                  </a:extLst>
                </a:gridCol>
              </a:tblGrid>
              <a:tr h="27463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COVID-19-</a:t>
                      </a:r>
                      <a:r>
                        <a:rPr lang="ka-GE" sz="1000">
                          <a:effectLst/>
                        </a:rPr>
                        <a:t>ის შესახებ ინფორმირებულობა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თავდაცვის ზომების სწორად ამოცნობა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არასწორი ზომების სწორად მიჩნევა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553044"/>
                  </a:ext>
                </a:extLst>
              </a:tr>
              <a:tr h="29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Beta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standartized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4412386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 საშუალებების გამოყენების სიხშირე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0.16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0.05 – 0.27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0.003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633447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ვირუსის მოახლოების განცდა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0.04 – 0.19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0.02 – 0.16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0618282"/>
                  </a:ext>
                </a:extLst>
              </a:tr>
              <a:tr h="68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ასაკი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-0.14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-0.27 – -0.01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0.039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010165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958854"/>
              </p:ext>
            </p:extLst>
          </p:nvPr>
        </p:nvGraphicFramePr>
        <p:xfrm>
          <a:off x="304799" y="6093045"/>
          <a:ext cx="8381997" cy="682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8814">
                  <a:extLst>
                    <a:ext uri="{9D8B030D-6E8A-4147-A177-3AD203B41FA5}">
                      <a16:colId xmlns:a16="http://schemas.microsoft.com/office/drawing/2014/main" val="1431951986"/>
                    </a:ext>
                  </a:extLst>
                </a:gridCol>
                <a:gridCol w="990498">
                  <a:extLst>
                    <a:ext uri="{9D8B030D-6E8A-4147-A177-3AD203B41FA5}">
                      <a16:colId xmlns:a16="http://schemas.microsoft.com/office/drawing/2014/main" val="919599043"/>
                    </a:ext>
                  </a:extLst>
                </a:gridCol>
                <a:gridCol w="990498">
                  <a:extLst>
                    <a:ext uri="{9D8B030D-6E8A-4147-A177-3AD203B41FA5}">
                      <a16:colId xmlns:a16="http://schemas.microsoft.com/office/drawing/2014/main" val="2527043421"/>
                    </a:ext>
                  </a:extLst>
                </a:gridCol>
                <a:gridCol w="566113">
                  <a:extLst>
                    <a:ext uri="{9D8B030D-6E8A-4147-A177-3AD203B41FA5}">
                      <a16:colId xmlns:a16="http://schemas.microsoft.com/office/drawing/2014/main" val="2091905748"/>
                    </a:ext>
                  </a:extLst>
                </a:gridCol>
                <a:gridCol w="990498">
                  <a:extLst>
                    <a:ext uri="{9D8B030D-6E8A-4147-A177-3AD203B41FA5}">
                      <a16:colId xmlns:a16="http://schemas.microsoft.com/office/drawing/2014/main" val="945720868"/>
                    </a:ext>
                  </a:extLst>
                </a:gridCol>
                <a:gridCol w="990498">
                  <a:extLst>
                    <a:ext uri="{9D8B030D-6E8A-4147-A177-3AD203B41FA5}">
                      <a16:colId xmlns:a16="http://schemas.microsoft.com/office/drawing/2014/main" val="651602563"/>
                    </a:ext>
                  </a:extLst>
                </a:gridCol>
                <a:gridCol w="566113">
                  <a:extLst>
                    <a:ext uri="{9D8B030D-6E8A-4147-A177-3AD203B41FA5}">
                      <a16:colId xmlns:a16="http://schemas.microsoft.com/office/drawing/2014/main" val="3994224083"/>
                    </a:ext>
                  </a:extLst>
                </a:gridCol>
                <a:gridCol w="577369">
                  <a:extLst>
                    <a:ext uri="{9D8B030D-6E8A-4147-A177-3AD203B41FA5}">
                      <a16:colId xmlns:a16="http://schemas.microsoft.com/office/drawing/2014/main" val="4260795398"/>
                    </a:ext>
                  </a:extLst>
                </a:gridCol>
                <a:gridCol w="838313">
                  <a:extLst>
                    <a:ext uri="{9D8B030D-6E8A-4147-A177-3AD203B41FA5}">
                      <a16:colId xmlns:a16="http://schemas.microsoft.com/office/drawing/2014/main" val="2352501396"/>
                    </a:ext>
                  </a:extLst>
                </a:gridCol>
                <a:gridCol w="533283">
                  <a:extLst>
                    <a:ext uri="{9D8B030D-6E8A-4147-A177-3AD203B41FA5}">
                      <a16:colId xmlns:a16="http://schemas.microsoft.com/office/drawing/2014/main" val="1100079960"/>
                    </a:ext>
                  </a:extLst>
                </a:gridCol>
              </a:tblGrid>
              <a:tr h="68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effectLst/>
                        </a:rPr>
                        <a:t>სამედიცინო სექტორის მიმართ ნდობა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0.10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-0.17 – -0.03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0.008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164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81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4732102"/>
              </p:ext>
            </p:extLst>
          </p:nvPr>
        </p:nvGraphicFramePr>
        <p:xfrm>
          <a:off x="3522785" y="0"/>
          <a:ext cx="5257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35585"/>
              </p:ext>
            </p:extLst>
          </p:nvPr>
        </p:nvGraphicFramePr>
        <p:xfrm>
          <a:off x="152400" y="533400"/>
          <a:ext cx="3352800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669468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dirty="0">
                          <a:solidFill>
                            <a:schemeClr val="tx1"/>
                          </a:solidFill>
                          <a:effectLst/>
                        </a:rPr>
                        <a:t>რესპონდენტების</a:t>
                      </a:r>
                      <a:r>
                        <a:rPr lang="ka-GE" sz="1800" baseline="0" dirty="0">
                          <a:solidFill>
                            <a:schemeClr val="tx1"/>
                          </a:solidFill>
                          <a:effectLst/>
                        </a:rPr>
                        <a:t> ქცევა</a:t>
                      </a:r>
                      <a:endParaRPr lang="ka-G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1287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626379"/>
              </p:ext>
            </p:extLst>
          </p:nvPr>
        </p:nvGraphicFramePr>
        <p:xfrm>
          <a:off x="152400" y="1524000"/>
          <a:ext cx="3352800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901855696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ka-G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სამივე ტალღაში რესპონდენტების 90%-ზე მეტი აღნიშნავს, რომ ისინი კორონავირუსით დაინფიცირების პრევენციულ ზომებს ასრულებენ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530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2054</Words>
  <Application>Microsoft Office PowerPoint</Application>
  <PresentationFormat>On-screen Show (4:3)</PresentationFormat>
  <Paragraphs>671</Paragraphs>
  <Slides>40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Sylfaen</vt:lpstr>
      <vt:lpstr>Office Theme</vt:lpstr>
      <vt:lpstr>მოსახლეობის ცოდნის, რისკების აღქმის, პრევენციული ქცევებისა და საჯარო ნდობის მონიტორინგი კორონავირუსის პანდემიის ფონზე საქართველოში (პირველი, მეორე და მესამე ტალღის კვლევების ანგარიში) </vt:lpstr>
      <vt:lpstr>მეთოდოლოგია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გმადლობთ ყურადღებისთვის!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GVINIANIDZE, Kakha</cp:lastModifiedBy>
  <cp:revision>79</cp:revision>
  <dcterms:created xsi:type="dcterms:W3CDTF">2020-05-11T17:55:39Z</dcterms:created>
  <dcterms:modified xsi:type="dcterms:W3CDTF">2020-07-15T13:29:20Z</dcterms:modified>
</cp:coreProperties>
</file>