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uki\Downloads\COVID%2019%20-%20I%20talga%20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uki\Downloads\COVID%2019%20-%20I%20talga%20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25b170fcf8cc92a6/Documents/ISSA/CORONA/&#4318;&#4312;&#4320;&#4309;&#4308;&#4314;&#4312;%20&#4322;&#4304;&#4314;&#4326;&#4304;/COVID_19_in_Georgia_I_counted-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uki\Downloads\Chart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 sz="1100" b="1">
                <a:effectLst/>
              </a:rPr>
              <a:t>ქვემოთ ჩამოთვლილთაგან, რომელი შეიძლება იყოს ახალი კორონავირუსის სიმპტომი?</a:t>
            </a:r>
            <a:endParaRPr lang="en-US" sz="1100">
              <a:effectLst/>
            </a:endParaRPr>
          </a:p>
        </c:rich>
      </c:tx>
      <c:overlay val="1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8343899320277272"/>
          <c:y val="0.11616963534897946"/>
          <c:w val="0.66359344505013784"/>
          <c:h val="0.76840354330708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Sheet2!$I$130</c:f>
              <c:strCache>
                <c:ptCount val="1"/>
                <c:pt idx="0">
                  <c:v>დაკავშირებულია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Sheet2!$H$131:$H$142</c:f>
              <c:strCache>
                <c:ptCount val="12"/>
                <c:pt idx="0">
                  <c:v>მომატებული ტემპერატურა / სიცხე</c:v>
                </c:pt>
                <c:pt idx="1">
                  <c:v>ხველება</c:v>
                </c:pt>
                <c:pt idx="2">
                  <c:v>სუნთქვის უკმარისობა</c:v>
                </c:pt>
                <c:pt idx="3">
                  <c:v>ყელის ტკივილი</c:v>
                </c:pt>
                <c:pt idx="4">
                  <c:v>ცხვირიდან გამონადენი ან გაჭედილი ცხვირი</c:v>
                </c:pt>
                <c:pt idx="5">
                  <c:v>კუნთების ან სხეულის ტკივილი</c:v>
                </c:pt>
                <c:pt idx="6">
                  <c:v>თავის ტკივილი</c:v>
                </c:pt>
                <c:pt idx="7">
                  <c:v>დაღლილობა </c:v>
                </c:pt>
                <c:pt idx="8">
                  <c:v>დიარეა (ფაღარათი)</c:v>
                </c:pt>
                <c:pt idx="9">
                  <c:v>ყნოსვის/გემოს დაკარგვა</c:v>
                </c:pt>
                <c:pt idx="10">
                  <c:v>სხეულზე გამონაყარი</c:v>
                </c:pt>
                <c:pt idx="11">
                  <c:v>შეიძლება უსიმპტომოდ მიმდინარეობდეს</c:v>
                </c:pt>
              </c:strCache>
            </c:strRef>
          </c:cat>
          <c:val>
            <c:numRef>
              <c:f>Sheet2!$I$131:$I$142</c:f>
              <c:numCache>
                <c:formatCode>###0.0</c:formatCode>
                <c:ptCount val="12"/>
                <c:pt idx="0">
                  <c:v>94</c:v>
                </c:pt>
                <c:pt idx="1">
                  <c:v>92.6</c:v>
                </c:pt>
                <c:pt idx="2">
                  <c:v>94.7</c:v>
                </c:pt>
                <c:pt idx="3">
                  <c:v>86</c:v>
                </c:pt>
                <c:pt idx="4">
                  <c:v>53.4</c:v>
                </c:pt>
                <c:pt idx="5">
                  <c:v>67.2</c:v>
                </c:pt>
                <c:pt idx="6">
                  <c:v>70.5</c:v>
                </c:pt>
                <c:pt idx="7">
                  <c:v>75.900000000000006</c:v>
                </c:pt>
                <c:pt idx="8">
                  <c:v>49.3</c:v>
                </c:pt>
                <c:pt idx="9">
                  <c:v>75.5</c:v>
                </c:pt>
                <c:pt idx="10">
                  <c:v>34.700000000000003</c:v>
                </c:pt>
                <c:pt idx="11">
                  <c:v>77.8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FC-4631-8972-FF2FF45B7E0B}"/>
            </c:ext>
          </c:extLst>
        </c:ser>
        <c:ser>
          <c:idx val="1"/>
          <c:order val="1"/>
          <c:tx>
            <c:strRef>
              <c:f>Sheet2!$J$130</c:f>
              <c:strCache>
                <c:ptCount val="1"/>
                <c:pt idx="0">
                  <c:v>არ არის დაკავშირებული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91B-4724-94F3-F78703D2DD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Sheet2!$H$131:$H$142</c:f>
              <c:strCache>
                <c:ptCount val="12"/>
                <c:pt idx="0">
                  <c:v>მომატებული ტემპერატურა / სიცხე</c:v>
                </c:pt>
                <c:pt idx="1">
                  <c:v>ხველება</c:v>
                </c:pt>
                <c:pt idx="2">
                  <c:v>სუნთქვის უკმარისობა</c:v>
                </c:pt>
                <c:pt idx="3">
                  <c:v>ყელის ტკივილი</c:v>
                </c:pt>
                <c:pt idx="4">
                  <c:v>ცხვირიდან გამონადენი ან გაჭედილი ცხვირი</c:v>
                </c:pt>
                <c:pt idx="5">
                  <c:v>კუნთების ან სხეულის ტკივილი</c:v>
                </c:pt>
                <c:pt idx="6">
                  <c:v>თავის ტკივილი</c:v>
                </c:pt>
                <c:pt idx="7">
                  <c:v>დაღლილობა </c:v>
                </c:pt>
                <c:pt idx="8">
                  <c:v>დიარეა (ფაღარათი)</c:v>
                </c:pt>
                <c:pt idx="9">
                  <c:v>ყნოსვის/გემოს დაკარგვა</c:v>
                </c:pt>
                <c:pt idx="10">
                  <c:v>სხეულზე გამონაყარი</c:v>
                </c:pt>
                <c:pt idx="11">
                  <c:v>შეიძლება უსიმპტომოდ მიმდინარეობდეს</c:v>
                </c:pt>
              </c:strCache>
            </c:strRef>
          </c:cat>
          <c:val>
            <c:numRef>
              <c:f>Sheet2!$J$131:$J$142</c:f>
              <c:numCache>
                <c:formatCode>###0.0</c:formatCode>
                <c:ptCount val="12"/>
                <c:pt idx="0">
                  <c:v>4.2</c:v>
                </c:pt>
                <c:pt idx="1">
                  <c:v>5.0999999999999996</c:v>
                </c:pt>
                <c:pt idx="2">
                  <c:v>2.1</c:v>
                </c:pt>
                <c:pt idx="3">
                  <c:v>7.5</c:v>
                </c:pt>
                <c:pt idx="4">
                  <c:v>32</c:v>
                </c:pt>
                <c:pt idx="5">
                  <c:v>18.7</c:v>
                </c:pt>
                <c:pt idx="6">
                  <c:v>16.5</c:v>
                </c:pt>
                <c:pt idx="7">
                  <c:v>14.1</c:v>
                </c:pt>
                <c:pt idx="8">
                  <c:v>26.5</c:v>
                </c:pt>
                <c:pt idx="9">
                  <c:v>11.6</c:v>
                </c:pt>
                <c:pt idx="10">
                  <c:v>38.799999999999997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FC-4631-8972-FF2FF45B7E0B}"/>
            </c:ext>
          </c:extLst>
        </c:ser>
        <c:ser>
          <c:idx val="2"/>
          <c:order val="2"/>
          <c:tx>
            <c:strRef>
              <c:f>Sheet2!$K$130</c:f>
              <c:strCache>
                <c:ptCount val="1"/>
                <c:pt idx="0">
                  <c:v>არ ვიცი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91B-4724-94F3-F78703D2DD4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691B-4724-94F3-F78703D2DD4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91B-4724-94F3-F78703D2DD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Sheet2!$H$131:$H$142</c:f>
              <c:strCache>
                <c:ptCount val="12"/>
                <c:pt idx="0">
                  <c:v>მომატებული ტემპერატურა / სიცხე</c:v>
                </c:pt>
                <c:pt idx="1">
                  <c:v>ხველება</c:v>
                </c:pt>
                <c:pt idx="2">
                  <c:v>სუნთქვის უკმარისობა</c:v>
                </c:pt>
                <c:pt idx="3">
                  <c:v>ყელის ტკივილი</c:v>
                </c:pt>
                <c:pt idx="4">
                  <c:v>ცხვირიდან გამონადენი ან გაჭედილი ცხვირი</c:v>
                </c:pt>
                <c:pt idx="5">
                  <c:v>კუნთების ან სხეულის ტკივილი</c:v>
                </c:pt>
                <c:pt idx="6">
                  <c:v>თავის ტკივილი</c:v>
                </c:pt>
                <c:pt idx="7">
                  <c:v>დაღლილობა </c:v>
                </c:pt>
                <c:pt idx="8">
                  <c:v>დიარეა (ფაღარათი)</c:v>
                </c:pt>
                <c:pt idx="9">
                  <c:v>ყნოსვის/გემოს დაკარგვა</c:v>
                </c:pt>
                <c:pt idx="10">
                  <c:v>სხეულზე გამონაყარი</c:v>
                </c:pt>
                <c:pt idx="11">
                  <c:v>შეიძლება უსიმპტომოდ მიმდინარეობდეს</c:v>
                </c:pt>
              </c:strCache>
            </c:strRef>
          </c:cat>
          <c:val>
            <c:numRef>
              <c:f>Sheet2!$K$131:$K$142</c:f>
              <c:numCache>
                <c:formatCode>###0.0</c:formatCode>
                <c:ptCount val="12"/>
                <c:pt idx="0">
                  <c:v>1.8</c:v>
                </c:pt>
                <c:pt idx="1">
                  <c:v>2.2999999999999998</c:v>
                </c:pt>
                <c:pt idx="2">
                  <c:v>3.2</c:v>
                </c:pt>
                <c:pt idx="3">
                  <c:v>6.5</c:v>
                </c:pt>
                <c:pt idx="4">
                  <c:v>14.6</c:v>
                </c:pt>
                <c:pt idx="5">
                  <c:v>14.1</c:v>
                </c:pt>
                <c:pt idx="6">
                  <c:v>13</c:v>
                </c:pt>
                <c:pt idx="7">
                  <c:v>10</c:v>
                </c:pt>
                <c:pt idx="8">
                  <c:v>24.2</c:v>
                </c:pt>
                <c:pt idx="9">
                  <c:v>12.9</c:v>
                </c:pt>
                <c:pt idx="10">
                  <c:v>26.5</c:v>
                </c:pt>
                <c:pt idx="11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FC-4631-8972-FF2FF45B7E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6782592"/>
        <c:axId val="76804864"/>
      </c:barChart>
      <c:catAx>
        <c:axId val="767825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04864"/>
        <c:crosses val="autoZero"/>
        <c:auto val="1"/>
        <c:lblAlgn val="ctr"/>
        <c:lblOffset val="100"/>
        <c:noMultiLvlLbl val="0"/>
      </c:catAx>
      <c:valAx>
        <c:axId val="7680486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82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Sheet2!$E$96</c:f>
              <c:strCache>
                <c:ptCount val="1"/>
                <c:pt idx="0">
                  <c:v>Which answer is correct?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Sheet2!$B$97:$B$101</c:f>
              <c:strCache>
                <c:ptCount val="5"/>
                <c:pt idx="0">
                  <c:v>არსებობს ახალი კორონავირუსის სამკურნალო პრეპარატი</c:v>
                </c:pt>
                <c:pt idx="1">
                  <c:v>არსებობს ახალი კორონავირუსის საწინააღმდეგო ვაქცინა</c:v>
                </c:pt>
                <c:pt idx="2">
                  <c:v>არსებობს ახალი კორონავირუსის წინააღმდეგ სამკურნალო პრეპარატიც და ვაქცინაც</c:v>
                </c:pt>
                <c:pt idx="3">
                  <c:v>არ არსებობს არც სამკურნალო პრეპარატი და არც ახალი კორონავირუსის საწინააღმდეგო ვაქცინა</c:v>
                </c:pt>
                <c:pt idx="4">
                  <c:v>არ ვიცი</c:v>
                </c:pt>
              </c:strCache>
            </c:strRef>
          </c:cat>
          <c:val>
            <c:numRef>
              <c:f>Sheet2!$E$97:$E$101</c:f>
              <c:numCache>
                <c:formatCode>###0.0</c:formatCode>
                <c:ptCount val="5"/>
                <c:pt idx="0">
                  <c:v>7.1</c:v>
                </c:pt>
                <c:pt idx="1">
                  <c:v>2.1</c:v>
                </c:pt>
                <c:pt idx="2">
                  <c:v>3.2</c:v>
                </c:pt>
                <c:pt idx="3">
                  <c:v>73</c:v>
                </c:pt>
                <c:pt idx="4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34-4435-A374-BA0C4683F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0345856"/>
        <c:axId val="103540608"/>
      </c:barChart>
      <c:catAx>
        <c:axId val="903458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03540608"/>
        <c:crosses val="autoZero"/>
        <c:auto val="1"/>
        <c:lblAlgn val="ctr"/>
        <c:lblOffset val="100"/>
        <c:noMultiLvlLbl val="0"/>
      </c:catAx>
      <c:valAx>
        <c:axId val="10354060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0345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ინფორმაცია, რომელიც ყველაზე მეტად მჭირდება, ეხება...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54107406872306096"/>
          <c:y val="8.4619860017497814E-2"/>
          <c:w val="0.44210635941149556"/>
          <c:h val="0.8014221347331583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'[COVID_19_in_Georgia_I_counted-results.xlsx]Sheet1'!$J$1717</c:f>
              <c:strCache>
                <c:ptCount val="1"/>
                <c:pt idx="0">
                  <c:v>დიახ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'[COVID_19_in_Georgia_I_counted-results.xlsx]Sheet1'!$I$1718:$I$1725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</c:v>
                </c:pt>
              </c:strCache>
            </c:strRef>
          </c:cat>
          <c:val>
            <c:numRef>
              <c:f>'[COVID_19_in_Georgia_I_counted-results.xlsx]Sheet1'!$J$1718:$J$1725</c:f>
              <c:numCache>
                <c:formatCode>###0.0</c:formatCode>
                <c:ptCount val="8"/>
                <c:pt idx="0">
                  <c:v>87.1</c:v>
                </c:pt>
                <c:pt idx="1">
                  <c:v>78.099999999999994</c:v>
                </c:pt>
                <c:pt idx="2">
                  <c:v>90.4</c:v>
                </c:pt>
                <c:pt idx="3">
                  <c:v>90.8</c:v>
                </c:pt>
                <c:pt idx="4">
                  <c:v>90.2</c:v>
                </c:pt>
                <c:pt idx="5">
                  <c:v>85.1</c:v>
                </c:pt>
                <c:pt idx="6">
                  <c:v>89.328063241106719</c:v>
                </c:pt>
                <c:pt idx="7">
                  <c:v>82.1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E-4830-BB0F-3B3019722981}"/>
            </c:ext>
          </c:extLst>
        </c:ser>
        <c:ser>
          <c:idx val="1"/>
          <c:order val="1"/>
          <c:tx>
            <c:strRef>
              <c:f>'[COVID_19_in_Georgia_I_counted-results.xlsx]Sheet1'!$K$1717</c:f>
              <c:strCache>
                <c:ptCount val="1"/>
                <c:pt idx="0">
                  <c:v>არა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'[COVID_19_in_Georgia_I_counted-results.xlsx]Sheet1'!$I$1718:$I$1725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</c:v>
                </c:pt>
              </c:strCache>
            </c:strRef>
          </c:cat>
          <c:val>
            <c:numRef>
              <c:f>'[COVID_19_in_Georgia_I_counted-results.xlsx]Sheet1'!$K$1718:$K$1725</c:f>
              <c:numCache>
                <c:formatCode>###0.0</c:formatCode>
                <c:ptCount val="8"/>
                <c:pt idx="0">
                  <c:v>12.9</c:v>
                </c:pt>
                <c:pt idx="1">
                  <c:v>21.9</c:v>
                </c:pt>
                <c:pt idx="2">
                  <c:v>9.6</c:v>
                </c:pt>
                <c:pt idx="3">
                  <c:v>9.1999999999999993</c:v>
                </c:pt>
                <c:pt idx="4">
                  <c:v>9.8000000000000007</c:v>
                </c:pt>
                <c:pt idx="5">
                  <c:v>14.9</c:v>
                </c:pt>
                <c:pt idx="6">
                  <c:v>10.671936758893281</c:v>
                </c:pt>
                <c:pt idx="7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DE-4830-BB0F-3B30197229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193280"/>
        <c:axId val="76780288"/>
      </c:barChart>
      <c:catAx>
        <c:axId val="461932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80288"/>
        <c:crosses val="autoZero"/>
        <c:auto val="1"/>
        <c:lblAlgn val="ctr"/>
        <c:lblOffset val="100"/>
        <c:noMultiLvlLbl val="0"/>
      </c:catAx>
      <c:valAx>
        <c:axId val="7678028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619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როგორ მოიქცევით თუკი თქვენ ან თქვენი ოჯახის წევრს ისეთი სიმპტომები გაგიჩნდებათ, როგორებიცაა სიცხე, ხველება, სუნთქვის პრობლემა და სხვ.?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Sheet1!$J$1</c:f>
              <c:strCache>
                <c:ptCount val="1"/>
                <c:pt idx="0">
                  <c:v>დიახ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Sheet1!$I$2:$I$8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Sheet1!$J$2:$J$8</c:f>
              <c:numCache>
                <c:formatCode>###0.0</c:formatCode>
                <c:ptCount val="7"/>
                <c:pt idx="0">
                  <c:v>71.400000000000006</c:v>
                </c:pt>
                <c:pt idx="1">
                  <c:v>19.399999999999999</c:v>
                </c:pt>
                <c:pt idx="2">
                  <c:v>3.8</c:v>
                </c:pt>
                <c:pt idx="3">
                  <c:v>27.3</c:v>
                </c:pt>
                <c:pt idx="4">
                  <c:v>11.3</c:v>
                </c:pt>
                <c:pt idx="5">
                  <c:v>2.5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72-4F7A-A272-BB65A6CEDA8F}"/>
            </c:ext>
          </c:extLst>
        </c:ser>
        <c:ser>
          <c:idx val="1"/>
          <c:order val="1"/>
          <c:tx>
            <c:strRef>
              <c:f>Sheet1!$K$1</c:f>
              <c:strCache>
                <c:ptCount val="1"/>
                <c:pt idx="0">
                  <c:v>არა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Sheet1!$I$2:$I$8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Sheet1!$K$2:$K$8</c:f>
              <c:numCache>
                <c:formatCode>###0.0</c:formatCode>
                <c:ptCount val="7"/>
                <c:pt idx="0">
                  <c:v>28.6</c:v>
                </c:pt>
                <c:pt idx="1">
                  <c:v>80.599999999999994</c:v>
                </c:pt>
                <c:pt idx="2">
                  <c:v>96.2</c:v>
                </c:pt>
                <c:pt idx="3">
                  <c:v>72.7</c:v>
                </c:pt>
                <c:pt idx="4">
                  <c:v>88.7</c:v>
                </c:pt>
                <c:pt idx="5">
                  <c:v>97.5</c:v>
                </c:pt>
                <c:pt idx="6">
                  <c:v>98.2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72-4F7A-A272-BB65A6CED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765888"/>
        <c:axId val="103542144"/>
      </c:barChart>
      <c:catAx>
        <c:axId val="797658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542144"/>
        <c:crosses val="autoZero"/>
        <c:auto val="1"/>
        <c:lblAlgn val="ctr"/>
        <c:lblOffset val="100"/>
        <c:noMultiLvlLbl val="0"/>
      </c:catAx>
      <c:valAx>
        <c:axId val="1035421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76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3660708893689173"/>
          <c:y val="3.4375000000000003E-2"/>
          <c:w val="0.57315843262954957"/>
          <c:h val="0.817749999999999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ვეთანხმები</c:v>
                </c:pt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ვისაც ამ ქვეყანაში არ აქვს სამუშაო, კარანტინში უნდა იყოს</c:v>
                </c:pt>
                <c:pt idx="1">
                  <c:v>ახალი კორონავირუსის შესახებ დეზინფორმაციის გავრცელების  წინააღმდეგ საბრძოლველად, მთავრობამ ინტერნეტსა და სოციალურ მედიაზე წვდომა უნდა აკრძალოს</c:v>
                </c:pt>
                <c:pt idx="2">
                  <c:v>ვინც არაა ქვეყნის მოქალაქე, კარანტინში უნდა გადაიყვანონ ან ქვეყნიდან გაამგზავრონ </c:v>
                </c:pt>
                <c:pt idx="3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 formatCode="0.00%">
                  <c:v>0.186</c:v>
                </c:pt>
                <c:pt idx="1">
                  <c:v>0.24</c:v>
                </c:pt>
                <c:pt idx="2" formatCode="0.00%">
                  <c:v>0.29299999999999998</c:v>
                </c:pt>
                <c:pt idx="3" formatCode="0.00%">
                  <c:v>0.317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B-4E95-91C6-1084B5301F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არ ვეთანხმები</c:v>
                </c:pt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ვისაც ამ ქვეყანაში არ აქვს სამუშაო, კარანტინში უნდა იყოს</c:v>
                </c:pt>
                <c:pt idx="1">
                  <c:v>ახალი კორონავირუსის შესახებ დეზინფორმაციის გავრცელების  წინააღმდეგ საბრძოლველად, მთავრობამ ინტერნეტსა და სოციალურ მედიაზე წვდომა უნდა აკრძალოს</c:v>
                </c:pt>
                <c:pt idx="2">
                  <c:v>ვინც არაა ქვეყნის მოქალაქე, კარანტინში უნდა გადაიყვანონ ან ქვეყნიდან გაამგზავრონ </c:v>
                </c:pt>
                <c:pt idx="3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 formatCode="0%">
                  <c:v>0.38</c:v>
                </c:pt>
                <c:pt idx="1">
                  <c:v>0.307</c:v>
                </c:pt>
                <c:pt idx="2">
                  <c:v>0.216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CB-4E95-91C6-1084B5301F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873920"/>
        <c:axId val="106028416"/>
      </c:barChart>
      <c:catAx>
        <c:axId val="798739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6028416"/>
        <c:crosses val="autoZero"/>
        <c:auto val="1"/>
        <c:lblAlgn val="ctr"/>
        <c:lblOffset val="100"/>
        <c:noMultiLvlLbl val="0"/>
      </c:catAx>
      <c:valAx>
        <c:axId val="106028416"/>
        <c:scaling>
          <c:orientation val="minMax"/>
        </c:scaling>
        <c:delete val="1"/>
        <c:axPos val="b"/>
        <c:majorGridlines/>
        <c:numFmt formatCode="0.00%" sourceLinked="1"/>
        <c:majorTickMark val="out"/>
        <c:minorTickMark val="none"/>
        <c:tickLblPos val="nextTo"/>
        <c:crossAx val="79873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6140199289248137"/>
          <c:y val="0.94058346456692909"/>
          <c:w val="0.50529347548370618"/>
          <c:h val="5.941653543307086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1912"/>
            <a:ext cx="1827847" cy="409575"/>
            <a:chOff x="0" y="61912"/>
            <a:chExt cx="1827847" cy="409575"/>
          </a:xfrm>
        </p:grpSpPr>
        <p:pic>
          <p:nvPicPr>
            <p:cNvPr id="9" name="image1.jpeg">
              <a:extLst>
                <a:ext uri="{FF2B5EF4-FFF2-40B4-BE49-F238E27FC236}">
                  <a16:creationId xmlns:a16="http://schemas.microsoft.com/office/drawing/2014/main" id="{67B982B8-7A5E-48FF-9C06-3FED5A5CD3D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2882" y="65722"/>
              <a:ext cx="354965" cy="352425"/>
            </a:xfrm>
            <a:prstGeom prst="rect">
              <a:avLst/>
            </a:prstGeom>
          </p:spPr>
        </p:pic>
        <p:pic>
          <p:nvPicPr>
            <p:cNvPr id="10" name="Picture 9" descr="D:\Iago-K\Downloads\UNICEF_ForEveryChild_Cyan_Vertical_RGB__144ppiENG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907" y="61912"/>
              <a:ext cx="66611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 descr="D:\Yago\Projects\COVID 19\thumbnail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6200"/>
              <a:ext cx="827405" cy="3810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rojekte.uni-erfurt.de/cosmo2020_web/cosmo-analyse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19" y="1752600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ka-GE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საქართველოს მოსახლეობის ინფორმირებულობის, დამოკიდებულებებისა და ქცევების კვლევა 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COVID</a:t>
            </a:r>
            <a:r>
              <a:rPr lang="ka-GE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-19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-</a:t>
            </a:r>
            <a:r>
              <a:rPr lang="ka-GE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ის პანდემიასთან დაკავშირებით</a:t>
            </a:r>
            <a:endParaRPr 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800600"/>
            <a:ext cx="6400800" cy="1752600"/>
          </a:xfrm>
        </p:spPr>
        <p:txBody>
          <a:bodyPr/>
          <a:lstStyle/>
          <a:p>
            <a:r>
              <a:rPr lang="ka-GE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პირველი ტალღის მიგნებები</a:t>
            </a:r>
          </a:p>
          <a:p>
            <a:endParaRPr lang="ka-GE" b="1" dirty="0">
              <a:solidFill>
                <a:schemeClr val="accent4">
                  <a:lumMod val="50000"/>
                </a:schemeClr>
              </a:solidFill>
              <a:latin typeface="BPG Banner ExtraSquare Caps" panose="02060504020202060204" pitchFamily="18" charset="0"/>
            </a:endParaRPr>
          </a:p>
          <a:p>
            <a:r>
              <a:rPr lang="ka-GE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2020 </a:t>
            </a:r>
            <a:r>
              <a:rPr lang="ka-GE" b="1" dirty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წლის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 6 </a:t>
            </a:r>
            <a:r>
              <a:rPr lang="ka-GE" b="1" dirty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მაისი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 descr="D:\Yago\Projects\COVID 19\thumbnail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600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D:\Iago-K\Downloads\UNICEF_ForEveryChild_Cyan_Vertical_RGB__144ppiEN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238" y="-47624"/>
            <a:ext cx="1584962" cy="809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1.jpeg">
            <a:extLst>
              <a:ext uri="{FF2B5EF4-FFF2-40B4-BE49-F238E27FC236}">
                <a16:creationId xmlns:a16="http://schemas.microsoft.com/office/drawing/2014/main" id="{67B982B8-7A5E-48FF-9C06-3FED5A5CD3D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74381" y="85722"/>
            <a:ext cx="659764" cy="60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70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COVID-19-</a:t>
            </a:r>
            <a:r>
              <a:rPr lang="ka-GE" sz="3600" dirty="0" smtClean="0"/>
              <a:t>ის სიმპტომების შემთხვევაში, ქცევა</a:t>
            </a:r>
            <a:endParaRPr lang="en-US" sz="36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8572011"/>
              </p:ext>
            </p:extLst>
          </p:nvPr>
        </p:nvGraphicFramePr>
        <p:xfrm>
          <a:off x="304800" y="16764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8129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Autofit/>
          </a:bodyPr>
          <a:lstStyle/>
          <a:p>
            <a:pPr lvl="0"/>
            <a:r>
              <a:rPr lang="ka-GE" sz="2000" dirty="0" smtClean="0"/>
              <a:t>სრულად ეთანხმება მოსაზრებას:</a:t>
            </a:r>
          </a:p>
          <a:p>
            <a:pPr lvl="1"/>
            <a:r>
              <a:rPr lang="ka-GE" sz="2000" dirty="0" smtClean="0"/>
              <a:t>81.3%, </a:t>
            </a:r>
            <a:r>
              <a:rPr lang="ka-GE" sz="2000" dirty="0"/>
              <a:t>რომ საქართველოს მოქალაქეები, რომლებიც იმ ქვეყნებიდან ჩამოვიდნენ, სადაც კორონავირუსის შემთხვევებია დაფიქსირებული, კარანტინში უნდა </a:t>
            </a:r>
            <a:r>
              <a:rPr lang="ka-GE" sz="2000" dirty="0" smtClean="0"/>
              <a:t>გადაიყვანონ</a:t>
            </a:r>
          </a:p>
          <a:p>
            <a:pPr lvl="1"/>
            <a:r>
              <a:rPr lang="ka-GE" sz="2000" dirty="0" smtClean="0"/>
              <a:t>81.1%, </a:t>
            </a:r>
            <a:r>
              <a:rPr lang="ka-GE" sz="2000" dirty="0"/>
              <a:t>რომ საერთაშორისო ტურისტები, რომლებიც იმ ქვეყნებიდან შემოდიან, სადაც კორონავირუსის შემთხვევებია დაფიქსირებული, კარანტინში უნდა </a:t>
            </a:r>
            <a:r>
              <a:rPr lang="ka-GE" sz="2000" dirty="0" smtClean="0"/>
              <a:t>გადაიყვანონ</a:t>
            </a:r>
            <a:endParaRPr lang="en-US" sz="2000" dirty="0"/>
          </a:p>
          <a:p>
            <a:pPr lvl="1"/>
            <a:r>
              <a:rPr lang="ka-GE" sz="2000" dirty="0"/>
              <a:t>67.3</a:t>
            </a:r>
            <a:r>
              <a:rPr lang="ka-GE" sz="2000" dirty="0" smtClean="0"/>
              <a:t>%, </a:t>
            </a:r>
            <a:r>
              <a:rPr lang="ka-GE" sz="2000" dirty="0"/>
              <a:t>რომ საზოგადოებრივი ობიექტები, როგორებიცაა სკოლები და საბავშვო ბაღები, უნდა </a:t>
            </a:r>
            <a:r>
              <a:rPr lang="ka-GE" sz="2000" dirty="0" smtClean="0"/>
              <a:t>დაიხუროს</a:t>
            </a:r>
            <a:endParaRPr lang="en-US" sz="2000" dirty="0"/>
          </a:p>
          <a:p>
            <a:pPr lvl="1"/>
            <a:r>
              <a:rPr lang="ka-GE" sz="2000" dirty="0"/>
              <a:t>65.1</a:t>
            </a:r>
            <a:r>
              <a:rPr lang="ka-GE" sz="2000" dirty="0" smtClean="0"/>
              <a:t>%, </a:t>
            </a:r>
            <a:r>
              <a:rPr lang="ka-GE" sz="2000" dirty="0"/>
              <a:t>რომ 3-ზე მეტი ადამიანის მონაწილეობით დაგეგმილი ღონისძიებები ორგანიზატორებმა უნდა გააუქმონ.</a:t>
            </a:r>
            <a:endParaRPr lang="en-US" sz="2000" dirty="0"/>
          </a:p>
          <a:p>
            <a:pPr lvl="1"/>
            <a:r>
              <a:rPr lang="ka-GE" sz="2000" dirty="0"/>
              <a:t>63.7</a:t>
            </a:r>
            <a:r>
              <a:rPr lang="ka-GE" sz="2000" dirty="0" smtClean="0"/>
              <a:t>%, </a:t>
            </a:r>
            <a:r>
              <a:rPr lang="ka-GE" sz="2000" dirty="0"/>
              <a:t>რომ რისკის შემცველ ადგილებში 3-ზე მეტი ადამიანის მონაწილეობით დაგეგმილი  ღონისძიებები ორგანიზატორებმა უნდა </a:t>
            </a:r>
            <a:r>
              <a:rPr lang="ka-GE" sz="2000" dirty="0" smtClean="0"/>
              <a:t>გააუქმონ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>
                <a:effectLst/>
              </a:rPr>
              <a:t>კონორავირუსის </a:t>
            </a:r>
            <a:r>
              <a:rPr lang="ka-GE" sz="2800" dirty="0">
                <a:effectLst/>
              </a:rPr>
              <a:t>გავრცელების </a:t>
            </a:r>
            <a:r>
              <a:rPr lang="ka-GE" sz="2800" dirty="0" smtClean="0">
                <a:effectLst/>
              </a:rPr>
              <a:t>პრევენციისთვის მკაცრი </a:t>
            </a:r>
            <a:r>
              <a:rPr lang="ka-GE" sz="2800" dirty="0">
                <a:effectLst/>
              </a:rPr>
              <a:t>ზომების </a:t>
            </a:r>
            <a:r>
              <a:rPr lang="ka-GE" sz="2800" dirty="0" smtClean="0">
                <a:effectLst/>
              </a:rPr>
              <a:t>გატარება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4589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>
                <a:effectLst/>
              </a:rPr>
              <a:t>ზედმეტად მკაცრი/ავტორიტარული ზომების გატარება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821830247"/>
              </p:ext>
            </p:extLst>
          </p:nvPr>
        </p:nvGraphicFramePr>
        <p:xfrm>
          <a:off x="304800" y="1600200"/>
          <a:ext cx="8610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2291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ka-GE" dirty="0"/>
              <a:t>არ იციან ყველაფერი როდის დასრულდება - 91.3%</a:t>
            </a:r>
            <a:endParaRPr lang="en-US" dirty="0"/>
          </a:p>
          <a:p>
            <a:r>
              <a:rPr lang="ka-GE" dirty="0"/>
              <a:t>ეკონომიკის ზრდის შენელება (რეცესია) – 85.6%</a:t>
            </a:r>
            <a:endParaRPr lang="en-US" dirty="0"/>
          </a:p>
          <a:p>
            <a:pPr lvl="0"/>
            <a:r>
              <a:rPr lang="ka-GE" dirty="0" smtClean="0"/>
              <a:t>ჯანდაცვის </a:t>
            </a:r>
            <a:r>
              <a:rPr lang="ka-GE" dirty="0"/>
              <a:t>სისტემის პაციენტებით გადატვირთულობა - 82.7%</a:t>
            </a:r>
            <a:endParaRPr lang="en-US" dirty="0"/>
          </a:p>
          <a:p>
            <a:r>
              <a:rPr lang="ka-GE" dirty="0"/>
              <a:t>საგანგებო მდგომარეობის დასრულებამდე არასაკმარისი დანაზოგის ქონა - 76.8%</a:t>
            </a:r>
            <a:endParaRPr lang="en-US" dirty="0"/>
          </a:p>
          <a:p>
            <a:pPr lvl="0"/>
            <a:r>
              <a:rPr lang="ka-GE" dirty="0" smtClean="0"/>
              <a:t>საყვარელი </a:t>
            </a:r>
            <a:r>
              <a:rPr lang="ka-GE" dirty="0"/>
              <a:t>ადამიანის დაკარგვის </a:t>
            </a:r>
            <a:r>
              <a:rPr lang="ka-GE" dirty="0" smtClean="0"/>
              <a:t>საფრთხე </a:t>
            </a:r>
            <a:r>
              <a:rPr lang="ka-GE" dirty="0"/>
              <a:t>- 75.6%</a:t>
            </a:r>
            <a:endParaRPr lang="en-US" dirty="0"/>
          </a:p>
          <a:p>
            <a:r>
              <a:rPr lang="ka-GE" dirty="0"/>
              <a:t>საკვებზე შემცირებული ხელმისაწვდომობა - 72.2%</a:t>
            </a:r>
            <a:endParaRPr lang="en-US" dirty="0"/>
          </a:p>
          <a:p>
            <a:r>
              <a:rPr lang="ka-GE" dirty="0"/>
              <a:t>სამედიცინო საშუალებებზე შემცირებულ ხელმისაწვდომობა - 69.6%</a:t>
            </a:r>
            <a:endParaRPr lang="en-US" dirty="0"/>
          </a:p>
          <a:p>
            <a:pPr lvl="0"/>
            <a:r>
              <a:rPr lang="ka-GE" dirty="0"/>
              <a:t>პატარა კომპანიების საქმიანობის შეჩერება - 69.7</a:t>
            </a:r>
            <a:r>
              <a:rPr lang="ka-GE" dirty="0" smtClean="0"/>
              <a:t>%</a:t>
            </a:r>
          </a:p>
          <a:p>
            <a:pPr lvl="0"/>
            <a:r>
              <a:rPr lang="ka-GE" dirty="0" smtClean="0"/>
              <a:t>სკოლების დახურვა </a:t>
            </a:r>
            <a:r>
              <a:rPr lang="ka-GE" dirty="0"/>
              <a:t>- 58.7%</a:t>
            </a:r>
            <a:endParaRPr lang="en-US" dirty="0"/>
          </a:p>
          <a:p>
            <a:pPr lvl="0"/>
            <a:r>
              <a:rPr lang="ka-GE" dirty="0"/>
              <a:t>ონლაინ </a:t>
            </a:r>
            <a:r>
              <a:rPr lang="ka-GE" dirty="0" smtClean="0"/>
              <a:t>სწავლების/მუშაობის </a:t>
            </a:r>
            <a:r>
              <a:rPr lang="ka-GE" dirty="0"/>
              <a:t>ნაკლებ </a:t>
            </a:r>
            <a:r>
              <a:rPr lang="ka-GE" dirty="0" smtClean="0"/>
              <a:t>ეფექტურობა </a:t>
            </a:r>
            <a:r>
              <a:rPr lang="ka-GE" dirty="0"/>
              <a:t>- 54.5%</a:t>
            </a:r>
            <a:endParaRPr lang="en-US" dirty="0"/>
          </a:p>
          <a:p>
            <a:r>
              <a:rPr lang="ka-GE" dirty="0"/>
              <a:t>საზოგადოებაში ეგოიზმის  ზრდის საფრთხე - 52.1%</a:t>
            </a:r>
            <a:endParaRPr lang="en-US" dirty="0"/>
          </a:p>
          <a:p>
            <a:pPr lvl="0"/>
            <a:r>
              <a:rPr lang="ka-GE" dirty="0" smtClean="0"/>
              <a:t>ელექტროენერგიის შეწყვეტა </a:t>
            </a:r>
            <a:r>
              <a:rPr lang="ka-GE" dirty="0"/>
              <a:t>- 45.9%</a:t>
            </a:r>
            <a:endParaRPr lang="en-US" dirty="0"/>
          </a:p>
          <a:p>
            <a:pPr lvl="0"/>
            <a:r>
              <a:rPr lang="ka-GE" dirty="0" smtClean="0"/>
              <a:t>სამსახურის დაკარგვა </a:t>
            </a:r>
            <a:r>
              <a:rPr lang="ka-GE" dirty="0"/>
              <a:t>- 44</a:t>
            </a:r>
            <a:r>
              <a:rPr lang="ka-GE" dirty="0" smtClean="0"/>
              <a:t>%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ka-GE" sz="3200" dirty="0">
                <a:effectLst/>
              </a:rPr>
              <a:t>კოვიდ 19-ის ეპიდემიასთან დაკავშირებით, </a:t>
            </a:r>
            <a:r>
              <a:rPr lang="ka-GE" sz="3200" dirty="0" smtClean="0">
                <a:effectLst/>
              </a:rPr>
              <a:t>რესპონდენტების შიში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2600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/>
          <a:lstStyle/>
          <a:p>
            <a:pPr marL="109728" indent="0">
              <a:buNone/>
            </a:pPr>
            <a:endParaRPr lang="ka-GE" dirty="0" smtClean="0"/>
          </a:p>
          <a:p>
            <a:pPr marL="109728" indent="0">
              <a:buNone/>
            </a:pPr>
            <a:r>
              <a:rPr lang="en-US" dirty="0">
                <a:hlinkClick r:id="rId2"/>
              </a:rPr>
              <a:t>https://projekte.uni-erfurt.de/cosmo2020_web/cosmo-analyses.html</a:t>
            </a:r>
            <a:endParaRPr lang="ka-GE" dirty="0"/>
          </a:p>
          <a:p>
            <a:pPr marL="109728" indent="0">
              <a:buNone/>
            </a:pPr>
            <a:endParaRPr lang="ka-GE" dirty="0" smtClean="0"/>
          </a:p>
          <a:p>
            <a:pPr marL="109728" indent="0">
              <a:buNone/>
            </a:pPr>
            <a:r>
              <a:rPr lang="en-US" dirty="0" smtClean="0"/>
              <a:t>User </a:t>
            </a:r>
            <a:r>
              <a:rPr lang="en-US" dirty="0"/>
              <a:t>name: web</a:t>
            </a:r>
          </a:p>
          <a:p>
            <a:pPr marL="109728" indent="0">
              <a:buNone/>
            </a:pPr>
            <a:r>
              <a:rPr lang="en-US" dirty="0"/>
              <a:t>Password: pWmG68qptP6AdhXLF4gZ9nQG8pNHQUSE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კვლევის მონაცემები ხელმისაწვდომია შემდეგ ლინკზე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95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a-GE" b="1" dirty="0"/>
              <a:t>კვლევის ობიექტი:</a:t>
            </a:r>
            <a:r>
              <a:rPr lang="ka-GE" dirty="0"/>
              <a:t> საქართველოს სრულწლოვანი (18 წლის და მეტი) მოსახლეობა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ka-GE" b="1" dirty="0"/>
              <a:t>შერჩევის ზომა:</a:t>
            </a:r>
            <a:r>
              <a:rPr lang="ka-GE" dirty="0"/>
              <a:t> 1000 რესპონდენტი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ka-GE" b="1" dirty="0"/>
              <a:t>საველე სამუშაოები:</a:t>
            </a:r>
            <a:r>
              <a:rPr lang="ka-GE" dirty="0"/>
              <a:t> 21-22 აპრილი, 2020 წელი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 smtClean="0">
                <a:effectLst/>
              </a:rPr>
              <a:t>მეთოდოლოგია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61912"/>
            <a:ext cx="1827847" cy="409575"/>
            <a:chOff x="0" y="61912"/>
            <a:chExt cx="1827847" cy="409575"/>
          </a:xfrm>
        </p:grpSpPr>
        <p:pic>
          <p:nvPicPr>
            <p:cNvPr id="4" name="image1.jpeg">
              <a:extLst>
                <a:ext uri="{FF2B5EF4-FFF2-40B4-BE49-F238E27FC236}">
                  <a16:creationId xmlns:a16="http://schemas.microsoft.com/office/drawing/2014/main" id="{67B982B8-7A5E-48FF-9C06-3FED5A5CD3D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2882" y="65722"/>
              <a:ext cx="354965" cy="352425"/>
            </a:xfrm>
            <a:prstGeom prst="rect">
              <a:avLst/>
            </a:prstGeom>
          </p:spPr>
        </p:pic>
        <p:pic>
          <p:nvPicPr>
            <p:cNvPr id="5" name="Picture 4" descr="D:\Iago-K\Downloads\UNICEF_ForEveryChild_Cyan_Vertical_RGB__144ppiENG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907" y="61912"/>
              <a:ext cx="66611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5" descr="D:\Yago\Projects\COVID 19\thumbnail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6200"/>
              <a:ext cx="827405" cy="381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931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ka-GE" sz="2400" dirty="0" smtClean="0"/>
              <a:t>გამოკითხულთა</a:t>
            </a:r>
          </a:p>
          <a:p>
            <a:pPr lvl="1">
              <a:lnSpc>
                <a:spcPct val="120000"/>
              </a:lnSpc>
            </a:pPr>
            <a:r>
              <a:rPr lang="ka-GE" sz="2400" dirty="0" smtClean="0"/>
              <a:t>80%-ს ამჟამად არ გააჩნია ანაზღაურებადი სამსახური</a:t>
            </a:r>
          </a:p>
          <a:p>
            <a:pPr lvl="1">
              <a:lnSpc>
                <a:spcPct val="120000"/>
              </a:lnSpc>
            </a:pPr>
            <a:r>
              <a:rPr lang="ka-GE" sz="2400" dirty="0" smtClean="0"/>
              <a:t>43%-ს კორონავირუსის გავრცელებამდე ჰქონდა ანაზღაურებადი სამსახური, ვინაიდან პეციფიკის გამო, ვერ ხერხდება დისტანციური მუშაობა </a:t>
            </a:r>
          </a:p>
          <a:p>
            <a:pPr lvl="1">
              <a:lnSpc>
                <a:spcPct val="120000"/>
              </a:lnSpc>
            </a:pPr>
            <a:r>
              <a:rPr lang="ka-GE" sz="2400" dirty="0" smtClean="0"/>
              <a:t>ანაზღაურებული სამსახურის მქონეთთა 40% მუშაობს დისტანციურად</a:t>
            </a: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დასაქმება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75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რესპონდენტთა 90%-ზე მეტი სწორად განსაზღვრავს </a:t>
            </a:r>
          </a:p>
          <a:p>
            <a:pPr lvl="1"/>
            <a:r>
              <a:rPr lang="ka-GE" sz="2400" dirty="0"/>
              <a:t>დაინფიცირების უშუალო </a:t>
            </a:r>
            <a:r>
              <a:rPr lang="ka-GE" sz="2400" dirty="0" smtClean="0"/>
              <a:t>რისკ-ჯგუფებს </a:t>
            </a:r>
            <a:endParaRPr lang="en-US" sz="2400" dirty="0"/>
          </a:p>
          <a:p>
            <a:pPr lvl="1"/>
            <a:r>
              <a:rPr lang="ka-GE" sz="2400" dirty="0" smtClean="0"/>
              <a:t>კორონავირუსის ყველაზე </a:t>
            </a:r>
            <a:r>
              <a:rPr lang="ka-GE" sz="2400" dirty="0"/>
              <a:t>ხშირ სიმპტომებს </a:t>
            </a:r>
            <a:endParaRPr lang="ka-GE" sz="2400" dirty="0" smtClean="0"/>
          </a:p>
          <a:p>
            <a:pPr lvl="1"/>
            <a:r>
              <a:rPr lang="ka-GE" sz="2400" dirty="0" smtClean="0"/>
              <a:t>დაინფიცირების </a:t>
            </a:r>
            <a:r>
              <a:rPr lang="ka-GE" sz="2400" dirty="0"/>
              <a:t>სარისკო ქცევებს </a:t>
            </a:r>
            <a:endParaRPr lang="ka-GE" sz="2400" dirty="0" smtClean="0"/>
          </a:p>
          <a:p>
            <a:pPr lvl="1"/>
            <a:r>
              <a:rPr lang="ka-GE" sz="2400" dirty="0" smtClean="0"/>
              <a:t>დაინფიცირების </a:t>
            </a:r>
            <a:r>
              <a:rPr lang="ka-GE" sz="2400" dirty="0"/>
              <a:t>პრევენციის </a:t>
            </a:r>
            <a:r>
              <a:rPr lang="ka-GE" sz="2400" dirty="0" smtClean="0"/>
              <a:t>გზებს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კორონავირუსის პრევენცია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7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868362"/>
          </a:xfrm>
        </p:spPr>
        <p:txBody>
          <a:bodyPr>
            <a:noAutofit/>
          </a:bodyPr>
          <a:lstStyle/>
          <a:p>
            <a:r>
              <a:rPr lang="ka-GE" sz="3200" dirty="0" smtClean="0"/>
              <a:t>კორონავირუსის სიმპტომების შესახებ ცოდნა</a:t>
            </a:r>
            <a:endParaRPr lang="en-US" sz="3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9352658"/>
              </p:ext>
            </p:extLst>
          </p:nvPr>
        </p:nvGraphicFramePr>
        <p:xfrm>
          <a:off x="2133600" y="1143000"/>
          <a:ext cx="59436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368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კორონავირურის მკურნალობის და პრევენციის შესახებ ინფორმირებულობა</a:t>
            </a:r>
            <a:endParaRPr lang="en-US" sz="3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959350"/>
              </p:ext>
            </p:extLst>
          </p:nvPr>
        </p:nvGraphicFramePr>
        <p:xfrm>
          <a:off x="1251857" y="2819400"/>
          <a:ext cx="6934200" cy="3742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600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რესპონდენტთა 12.4%-ს ჰგონია, რომ არსებობს კორონავირუსის სამკურნალო </a:t>
            </a:r>
            <a:r>
              <a:rPr lang="ka-GE" dirty="0" smtClean="0"/>
              <a:t>წამალი/ვაქცინა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14.6</a:t>
            </a:r>
            <a:r>
              <a:rPr lang="ka-GE" dirty="0"/>
              <a:t>% აცხადებს, რომ არაფერი იცის ამის შესახებ </a:t>
            </a:r>
          </a:p>
        </p:txBody>
      </p:sp>
    </p:spTree>
    <p:extLst>
      <p:ext uri="{BB962C8B-B14F-4D97-AF65-F5344CB8AC3E}">
        <p14:creationId xmlns:p14="http://schemas.microsoft.com/office/powerpoint/2010/main" val="119021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ka-GE" sz="2400" dirty="0"/>
              <a:t>87.5%-ის  აცხადებს, რომ მათი ხელის დაბანა დაავადებისგან იცავს სხვებსაც</a:t>
            </a:r>
          </a:p>
          <a:p>
            <a:r>
              <a:rPr lang="ka-GE" sz="2400" dirty="0" smtClean="0"/>
              <a:t>გამოკითხულთა 93% იცავს </a:t>
            </a:r>
            <a:r>
              <a:rPr lang="ka-GE" sz="2400" dirty="0"/>
              <a:t>სახლში დარჩენის რეკომენდაციას </a:t>
            </a:r>
            <a:endParaRPr lang="ka-GE" sz="2400" dirty="0" smtClean="0"/>
          </a:p>
          <a:p>
            <a:r>
              <a:rPr lang="ka-GE" sz="2400" dirty="0" smtClean="0"/>
              <a:t>რესპონდენტთა </a:t>
            </a:r>
            <a:r>
              <a:rPr lang="ka-GE" sz="2400" dirty="0"/>
              <a:t>უფრო დიდი ნაწილი (45%) მიიჩნევს, რომ კორონავირუსით მათი დაინფიცირების ალბათობა </a:t>
            </a:r>
            <a:r>
              <a:rPr lang="ka-GE" sz="2400" dirty="0" smtClean="0"/>
              <a:t>დაბალია, ხოლო 27% მაღალ ალბათობაზე მიუთითებს </a:t>
            </a:r>
          </a:p>
          <a:p>
            <a:endParaRPr lang="ka-GE" sz="2400" dirty="0" smtClean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სოციალური დისტანცირება და პრევენციის მიმღეობა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57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pPr lvl="1"/>
            <a:r>
              <a:rPr lang="ka-GE" sz="2800" dirty="0" smtClean="0"/>
              <a:t>ოჯახის </a:t>
            </a:r>
            <a:r>
              <a:rPr lang="ka-GE" sz="2800" dirty="0"/>
              <a:t>წევრები და მეგობრები - 56.7%</a:t>
            </a:r>
          </a:p>
          <a:p>
            <a:pPr lvl="1"/>
            <a:r>
              <a:rPr lang="ka-GE" sz="2800" dirty="0" smtClean="0"/>
              <a:t>ტელევიზია (როგორც საზოგადოებრივი მაუწყებელი, ისე კერძო არხები) – 49.1%</a:t>
            </a:r>
          </a:p>
          <a:p>
            <a:pPr lvl="1"/>
            <a:r>
              <a:rPr lang="ka-GE" sz="2800" dirty="0" smtClean="0"/>
              <a:t>სოციალური მედია/სოაცილური ქსელები - 47.6%</a:t>
            </a:r>
          </a:p>
          <a:p>
            <a:pPr lvl="1"/>
            <a:r>
              <a:rPr lang="ka-GE" sz="2800" dirty="0" smtClean="0"/>
              <a:t>დაავადებათა კონტროლის ცენტრის ვებ გვერსი 21.4%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 smtClean="0"/>
              <a:t>კორონავირუსის შესახებ ინფორმცია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3405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4525963"/>
          </a:xfrm>
        </p:spPr>
        <p:txBody>
          <a:bodyPr>
            <a:noAutofit/>
          </a:bodyPr>
          <a:lstStyle/>
          <a:p>
            <a:r>
              <a:rPr lang="ka-GE" sz="1800" dirty="0"/>
              <a:t>რესპონდენტთა უმრავლესობა (89%) აცხადებს, რომ ძირითადად კმაყოფილია იმ ინფორმაციით, რასაც იღებს კორონავირუსის შესახებ </a:t>
            </a:r>
          </a:p>
          <a:p>
            <a:r>
              <a:rPr lang="ka-GE" sz="1800" dirty="0"/>
              <a:t>გამოკითხულთა 85%-ზე მეტი მაინც გამოთქვამს სურვილს რეგულარულად მიიღოს განახლებული/დამატებითი ინფორმაცია 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2657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3200" dirty="0" smtClean="0"/>
              <a:t>საჭირო ინფორმაცია</a:t>
            </a:r>
            <a:endParaRPr lang="en-US" sz="3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9DC562C-F6E8-47C1-A486-361039DE0D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4417467"/>
              </p:ext>
            </p:extLst>
          </p:nvPr>
        </p:nvGraphicFramePr>
        <p:xfrm>
          <a:off x="381000" y="2286000"/>
          <a:ext cx="8305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372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296</TotalTime>
  <Words>498</Words>
  <Application>Microsoft Office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BPG Banner ExtraSquare Caps</vt:lpstr>
      <vt:lpstr>Lucida Sans Unicode</vt:lpstr>
      <vt:lpstr>Sylfaen</vt:lpstr>
      <vt:lpstr>Verdana</vt:lpstr>
      <vt:lpstr>Wingdings 2</vt:lpstr>
      <vt:lpstr>Wingdings 3</vt:lpstr>
      <vt:lpstr>Concourse</vt:lpstr>
      <vt:lpstr>საქართველოს მოსახლეობის ინფორმირებულობის, დამოკიდებულებებისა და ქცევების კვლევა COVID-19-ის პანდემიასთან დაკავშირებით</vt:lpstr>
      <vt:lpstr>მეთოდოლოგია</vt:lpstr>
      <vt:lpstr>დასაქმება</vt:lpstr>
      <vt:lpstr>კორონავირუსის პრევენცია</vt:lpstr>
      <vt:lpstr>კორონავირუსის სიმპტომების შესახებ ცოდნა</vt:lpstr>
      <vt:lpstr>კორონავირურის მკურნალობის და პრევენციის შესახებ ინფორმირებულობა</vt:lpstr>
      <vt:lpstr>სოციალური დისტანცირება და პრევენციის მიმღეობა</vt:lpstr>
      <vt:lpstr>კორონავირუსის შესახებ ინფორმცია </vt:lpstr>
      <vt:lpstr>საჭირო ინფორმაცია</vt:lpstr>
      <vt:lpstr>COVID-19-ის სიმპტომების შემთხვევაში, ქცევა</vt:lpstr>
      <vt:lpstr>კონორავირუსის გავრცელების პრევენციისთვის მკაცრი ზომების გატარება </vt:lpstr>
      <vt:lpstr>ზედმეტად მკაცრი/ავტორიტარული ზომების გატარება</vt:lpstr>
      <vt:lpstr>კოვიდ 19-ის ეპიდემიასთან დაკავშირებით, რესპონდენტების შიში</vt:lpstr>
      <vt:lpstr>კვლევის მონაცემები ხელმისაწვდომია შემდეგ ლინკზე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მოსახლეობის ინფორმირებულობის, განწყობების/დამოკიდებულებებისა და ქცევების კვლევა კოვიდ-19 ინფექციასთან დაკავშირებით</dc:title>
  <dc:creator>Ketevan Goginashvili</dc:creator>
  <cp:lastModifiedBy>Tamar Gabunia</cp:lastModifiedBy>
  <cp:revision>15</cp:revision>
  <dcterms:created xsi:type="dcterms:W3CDTF">2020-05-06T10:11:51Z</dcterms:created>
  <dcterms:modified xsi:type="dcterms:W3CDTF">2020-05-06T15:37:03Z</dcterms:modified>
</cp:coreProperties>
</file>