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5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79" r:id="rId2"/>
    <p:sldId id="278" r:id="rId3"/>
    <p:sldId id="280" r:id="rId4"/>
    <p:sldId id="281" r:id="rId5"/>
    <p:sldId id="282" r:id="rId6"/>
    <p:sldId id="287" r:id="rId7"/>
    <p:sldId id="283" r:id="rId8"/>
    <p:sldId id="285" r:id="rId9"/>
    <p:sldId id="286" r:id="rId10"/>
    <p:sldId id="284" r:id="rId11"/>
    <p:sldId id="289" r:id="rId12"/>
    <p:sldId id="290" r:id="rId13"/>
    <p:sldId id="291" r:id="rId14"/>
    <p:sldId id="292" r:id="rId15"/>
    <p:sldId id="294" r:id="rId16"/>
    <p:sldId id="295" r:id="rId17"/>
    <p:sldId id="293" r:id="rId18"/>
    <p:sldId id="276" r:id="rId19"/>
    <p:sldId id="277" r:id="rId20"/>
    <p:sldId id="261" r:id="rId21"/>
    <p:sldId id="267" r:id="rId22"/>
    <p:sldId id="297" r:id="rId23"/>
    <p:sldId id="264" r:id="rId24"/>
    <p:sldId id="272" r:id="rId25"/>
    <p:sldId id="269" r:id="rId26"/>
    <p:sldId id="270" r:id="rId27"/>
    <p:sldId id="288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29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682"/>
    <a:srgbClr val="1F95FF"/>
    <a:srgbClr val="97CCFF"/>
    <a:srgbClr val="000000"/>
    <a:srgbClr val="C00000"/>
    <a:srgbClr val="026553"/>
    <a:srgbClr val="50AE8C"/>
    <a:srgbClr val="7A0000"/>
    <a:srgbClr val="4C0000"/>
    <a:srgbClr val="1C0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1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7E598F-27E7-4174-973C-0BE9EF47F1B6}" type="doc">
      <dgm:prSet loTypeId="urn:microsoft.com/office/officeart/2005/8/layout/pyramid1" loCatId="pyramid" qsTypeId="urn:microsoft.com/office/officeart/2005/8/quickstyle/3d1" qsCatId="3D" csTypeId="urn:microsoft.com/office/officeart/2005/8/colors/accent1_2" csCatId="accent1" phldr="1"/>
      <dgm:spPr/>
    </dgm:pt>
    <dgm:pt modelId="{2F441B93-0E7F-49FC-8E75-A88D6B9368D7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sz="3200" b="1" dirty="0" smtClean="0">
            <a:solidFill>
              <a:schemeClr val="bg1"/>
            </a:solidFill>
          </a:endParaRPr>
        </a:p>
        <a:p>
          <a:endParaRPr lang="en-US" sz="3200" b="1" dirty="0" smtClean="0">
            <a:solidFill>
              <a:schemeClr val="bg1"/>
            </a:solidFill>
          </a:endParaRPr>
        </a:p>
        <a:p>
          <a:r>
            <a:rPr lang="en-US" sz="2800" b="1" dirty="0" smtClean="0">
              <a:solidFill>
                <a:schemeClr val="bg1"/>
              </a:solidFill>
            </a:rPr>
            <a:t>Tertiary Care</a:t>
          </a:r>
          <a:endParaRPr lang="en-US" sz="2800" b="1" dirty="0">
            <a:solidFill>
              <a:schemeClr val="bg1"/>
            </a:solidFill>
          </a:endParaRPr>
        </a:p>
      </dgm:t>
    </dgm:pt>
    <dgm:pt modelId="{4B41BD23-290D-4A46-A379-7ED57895F38A}" type="parTrans" cxnId="{1F88E827-2B4F-42F7-80FB-B4D878C3BE86}">
      <dgm:prSet/>
      <dgm:spPr/>
      <dgm:t>
        <a:bodyPr/>
        <a:lstStyle/>
        <a:p>
          <a:endParaRPr lang="en-US"/>
        </a:p>
      </dgm:t>
    </dgm:pt>
    <dgm:pt modelId="{D042CF46-ABAA-4B92-9BDC-90B64174C74F}" type="sibTrans" cxnId="{1F88E827-2B4F-42F7-80FB-B4D878C3BE86}">
      <dgm:prSet/>
      <dgm:spPr/>
      <dgm:t>
        <a:bodyPr/>
        <a:lstStyle/>
        <a:p>
          <a:endParaRPr lang="en-US"/>
        </a:p>
      </dgm:t>
    </dgm:pt>
    <dgm:pt modelId="{0C9DA653-820E-4357-899A-7B6353714559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3600" b="1" dirty="0" smtClean="0">
              <a:solidFill>
                <a:schemeClr val="bg1"/>
              </a:solidFill>
            </a:rPr>
            <a:t>Secondary Care</a:t>
          </a:r>
          <a:endParaRPr lang="en-US" sz="3600" b="1" dirty="0">
            <a:solidFill>
              <a:schemeClr val="bg1"/>
            </a:solidFill>
          </a:endParaRPr>
        </a:p>
      </dgm:t>
    </dgm:pt>
    <dgm:pt modelId="{8D731AFB-65C8-402B-BE25-C44322E231E2}" type="parTrans" cxnId="{79380A3D-2BC3-4B42-96F8-56E79F81FD91}">
      <dgm:prSet/>
      <dgm:spPr/>
      <dgm:t>
        <a:bodyPr/>
        <a:lstStyle/>
        <a:p>
          <a:endParaRPr lang="en-US"/>
        </a:p>
      </dgm:t>
    </dgm:pt>
    <dgm:pt modelId="{A3619A9D-697B-4E92-B010-798B6C5F13B6}" type="sibTrans" cxnId="{79380A3D-2BC3-4B42-96F8-56E79F81FD91}">
      <dgm:prSet/>
      <dgm:spPr/>
      <dgm:t>
        <a:bodyPr/>
        <a:lstStyle/>
        <a:p>
          <a:endParaRPr lang="en-US"/>
        </a:p>
      </dgm:t>
    </dgm:pt>
    <dgm:pt modelId="{C8DA583C-A3E1-4658-914C-F4B3426A3A20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4000" b="1" dirty="0" smtClean="0">
              <a:solidFill>
                <a:schemeClr val="accent6">
                  <a:lumMod val="50000"/>
                </a:schemeClr>
              </a:solidFill>
            </a:rPr>
            <a:t>Primary Health Care</a:t>
          </a:r>
          <a:endParaRPr lang="en-US" sz="4000" b="1" dirty="0">
            <a:solidFill>
              <a:schemeClr val="accent6">
                <a:lumMod val="50000"/>
              </a:schemeClr>
            </a:solidFill>
          </a:endParaRPr>
        </a:p>
      </dgm:t>
    </dgm:pt>
    <dgm:pt modelId="{2C5B13ED-FC02-4F34-9C24-76850A6DD77D}" type="parTrans" cxnId="{3F057958-0411-4584-9B1A-9FB78205E046}">
      <dgm:prSet/>
      <dgm:spPr/>
      <dgm:t>
        <a:bodyPr/>
        <a:lstStyle/>
        <a:p>
          <a:endParaRPr lang="en-US"/>
        </a:p>
      </dgm:t>
    </dgm:pt>
    <dgm:pt modelId="{15A05B3E-83E0-44FC-8ED7-A4B8BCFC7EA3}" type="sibTrans" cxnId="{3F057958-0411-4584-9B1A-9FB78205E046}">
      <dgm:prSet/>
      <dgm:spPr/>
      <dgm:t>
        <a:bodyPr/>
        <a:lstStyle/>
        <a:p>
          <a:endParaRPr lang="en-US"/>
        </a:p>
      </dgm:t>
    </dgm:pt>
    <dgm:pt modelId="{CD8821A1-531F-49C9-85D6-2051F6C2B579}" type="pres">
      <dgm:prSet presAssocID="{6A7E598F-27E7-4174-973C-0BE9EF47F1B6}" presName="Name0" presStyleCnt="0">
        <dgm:presLayoutVars>
          <dgm:dir/>
          <dgm:animLvl val="lvl"/>
          <dgm:resizeHandles val="exact"/>
        </dgm:presLayoutVars>
      </dgm:prSet>
      <dgm:spPr/>
    </dgm:pt>
    <dgm:pt modelId="{FDF72553-7A6E-4782-87E1-F1E212515F24}" type="pres">
      <dgm:prSet presAssocID="{2F441B93-0E7F-49FC-8E75-A88D6B9368D7}" presName="Name8" presStyleCnt="0"/>
      <dgm:spPr/>
    </dgm:pt>
    <dgm:pt modelId="{D263B641-2F00-4513-B505-7D09E555A980}" type="pres">
      <dgm:prSet presAssocID="{2F441B93-0E7F-49FC-8E75-A88D6B9368D7}" presName="level" presStyleLbl="node1" presStyleIdx="0" presStyleCnt="3" custLinFactNeighborX="-128" custLinFactNeighborY="-287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B654F0-68CE-474F-87E0-002EE496529D}" type="pres">
      <dgm:prSet presAssocID="{2F441B93-0E7F-49FC-8E75-A88D6B9368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5FF05B-72CB-4676-8E82-17D9D3F2143C}" type="pres">
      <dgm:prSet presAssocID="{0C9DA653-820E-4357-899A-7B6353714559}" presName="Name8" presStyleCnt="0"/>
      <dgm:spPr/>
    </dgm:pt>
    <dgm:pt modelId="{AC5EC2AD-99EE-4DBA-AA42-E29EA69182AC}" type="pres">
      <dgm:prSet presAssocID="{0C9DA653-820E-4357-899A-7B6353714559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2ED68-7604-43E0-83DF-4536EC250B16}" type="pres">
      <dgm:prSet presAssocID="{0C9DA653-820E-4357-899A-7B635371455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392934-9E4F-4DD1-9398-CCC7713E0268}" type="pres">
      <dgm:prSet presAssocID="{C8DA583C-A3E1-4658-914C-F4B3426A3A20}" presName="Name8" presStyleCnt="0"/>
      <dgm:spPr/>
    </dgm:pt>
    <dgm:pt modelId="{0715B31D-616A-4A4F-8A5A-EFEFA464214B}" type="pres">
      <dgm:prSet presAssocID="{C8DA583C-A3E1-4658-914C-F4B3426A3A20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15F61F-7DE7-40C5-A985-971524562B59}" type="pres">
      <dgm:prSet presAssocID="{C8DA583C-A3E1-4658-914C-F4B3426A3A2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380A3D-2BC3-4B42-96F8-56E79F81FD91}" srcId="{6A7E598F-27E7-4174-973C-0BE9EF47F1B6}" destId="{0C9DA653-820E-4357-899A-7B6353714559}" srcOrd="1" destOrd="0" parTransId="{8D731AFB-65C8-402B-BE25-C44322E231E2}" sibTransId="{A3619A9D-697B-4E92-B010-798B6C5F13B6}"/>
    <dgm:cxn modelId="{8B4C3CB3-8CA1-426F-85AA-623F36EBDA7A}" type="presOf" srcId="{2F441B93-0E7F-49FC-8E75-A88D6B9368D7}" destId="{9BB654F0-68CE-474F-87E0-002EE496529D}" srcOrd="1" destOrd="0" presId="urn:microsoft.com/office/officeart/2005/8/layout/pyramid1"/>
    <dgm:cxn modelId="{EEDE4A86-9337-4581-B41F-299C69AF969E}" type="presOf" srcId="{C8DA583C-A3E1-4658-914C-F4B3426A3A20}" destId="{0715B31D-616A-4A4F-8A5A-EFEFA464214B}" srcOrd="0" destOrd="0" presId="urn:microsoft.com/office/officeart/2005/8/layout/pyramid1"/>
    <dgm:cxn modelId="{B43C94B2-E282-4674-BFCB-3B2B88BE0FF7}" type="presOf" srcId="{0C9DA653-820E-4357-899A-7B6353714559}" destId="{AC5EC2AD-99EE-4DBA-AA42-E29EA69182AC}" srcOrd="0" destOrd="0" presId="urn:microsoft.com/office/officeart/2005/8/layout/pyramid1"/>
    <dgm:cxn modelId="{BAC1939E-D62A-41D6-B8CD-FB56D4CB14A3}" type="presOf" srcId="{C8DA583C-A3E1-4658-914C-F4B3426A3A20}" destId="{1815F61F-7DE7-40C5-A985-971524562B59}" srcOrd="1" destOrd="0" presId="urn:microsoft.com/office/officeart/2005/8/layout/pyramid1"/>
    <dgm:cxn modelId="{037CFBEC-00AF-48A2-BBAC-CF71A73D89B6}" type="presOf" srcId="{0C9DA653-820E-4357-899A-7B6353714559}" destId="{8AD2ED68-7604-43E0-83DF-4536EC250B16}" srcOrd="1" destOrd="0" presId="urn:microsoft.com/office/officeart/2005/8/layout/pyramid1"/>
    <dgm:cxn modelId="{32234BB1-7246-4A8A-9198-58A7E47AE24D}" type="presOf" srcId="{6A7E598F-27E7-4174-973C-0BE9EF47F1B6}" destId="{CD8821A1-531F-49C9-85D6-2051F6C2B579}" srcOrd="0" destOrd="0" presId="urn:microsoft.com/office/officeart/2005/8/layout/pyramid1"/>
    <dgm:cxn modelId="{2F31A42B-DC2D-4EF8-9B60-F7D94AB1E47B}" type="presOf" srcId="{2F441B93-0E7F-49FC-8E75-A88D6B9368D7}" destId="{D263B641-2F00-4513-B505-7D09E555A980}" srcOrd="0" destOrd="0" presId="urn:microsoft.com/office/officeart/2005/8/layout/pyramid1"/>
    <dgm:cxn modelId="{3F057958-0411-4584-9B1A-9FB78205E046}" srcId="{6A7E598F-27E7-4174-973C-0BE9EF47F1B6}" destId="{C8DA583C-A3E1-4658-914C-F4B3426A3A20}" srcOrd="2" destOrd="0" parTransId="{2C5B13ED-FC02-4F34-9C24-76850A6DD77D}" sibTransId="{15A05B3E-83E0-44FC-8ED7-A4B8BCFC7EA3}"/>
    <dgm:cxn modelId="{1F88E827-2B4F-42F7-80FB-B4D878C3BE86}" srcId="{6A7E598F-27E7-4174-973C-0BE9EF47F1B6}" destId="{2F441B93-0E7F-49FC-8E75-A88D6B9368D7}" srcOrd="0" destOrd="0" parTransId="{4B41BD23-290D-4A46-A379-7ED57895F38A}" sibTransId="{D042CF46-ABAA-4B92-9BDC-90B64174C74F}"/>
    <dgm:cxn modelId="{CDF09147-F122-45F0-9A6F-AD1D2EF68D72}" type="presParOf" srcId="{CD8821A1-531F-49C9-85D6-2051F6C2B579}" destId="{FDF72553-7A6E-4782-87E1-F1E212515F24}" srcOrd="0" destOrd="0" presId="urn:microsoft.com/office/officeart/2005/8/layout/pyramid1"/>
    <dgm:cxn modelId="{4F2C75DD-A02D-424B-B182-BE68BB0F0B74}" type="presParOf" srcId="{FDF72553-7A6E-4782-87E1-F1E212515F24}" destId="{D263B641-2F00-4513-B505-7D09E555A980}" srcOrd="0" destOrd="0" presId="urn:microsoft.com/office/officeart/2005/8/layout/pyramid1"/>
    <dgm:cxn modelId="{BD853D51-26B0-43A1-9E18-60EF77D21FC0}" type="presParOf" srcId="{FDF72553-7A6E-4782-87E1-F1E212515F24}" destId="{9BB654F0-68CE-474F-87E0-002EE496529D}" srcOrd="1" destOrd="0" presId="urn:microsoft.com/office/officeart/2005/8/layout/pyramid1"/>
    <dgm:cxn modelId="{B9039445-2029-47A3-AEBC-3A70A1A6CBD1}" type="presParOf" srcId="{CD8821A1-531F-49C9-85D6-2051F6C2B579}" destId="{385FF05B-72CB-4676-8E82-17D9D3F2143C}" srcOrd="1" destOrd="0" presId="urn:microsoft.com/office/officeart/2005/8/layout/pyramid1"/>
    <dgm:cxn modelId="{18340CA5-0B4C-4575-93CF-D1D96F324108}" type="presParOf" srcId="{385FF05B-72CB-4676-8E82-17D9D3F2143C}" destId="{AC5EC2AD-99EE-4DBA-AA42-E29EA69182AC}" srcOrd="0" destOrd="0" presId="urn:microsoft.com/office/officeart/2005/8/layout/pyramid1"/>
    <dgm:cxn modelId="{81B4E62F-2A52-490D-A8F0-3C1BD988BBB0}" type="presParOf" srcId="{385FF05B-72CB-4676-8E82-17D9D3F2143C}" destId="{8AD2ED68-7604-43E0-83DF-4536EC250B16}" srcOrd="1" destOrd="0" presId="urn:microsoft.com/office/officeart/2005/8/layout/pyramid1"/>
    <dgm:cxn modelId="{85F98622-0DE7-4495-BFAC-9502688EE2B8}" type="presParOf" srcId="{CD8821A1-531F-49C9-85D6-2051F6C2B579}" destId="{5F392934-9E4F-4DD1-9398-CCC7713E0268}" srcOrd="2" destOrd="0" presId="urn:microsoft.com/office/officeart/2005/8/layout/pyramid1"/>
    <dgm:cxn modelId="{80C859C3-C183-4429-879A-55F70AFC23DF}" type="presParOf" srcId="{5F392934-9E4F-4DD1-9398-CCC7713E0268}" destId="{0715B31D-616A-4A4F-8A5A-EFEFA464214B}" srcOrd="0" destOrd="0" presId="urn:microsoft.com/office/officeart/2005/8/layout/pyramid1"/>
    <dgm:cxn modelId="{BB7E7CCE-70C1-44C9-AB04-54544AC0AB31}" type="presParOf" srcId="{5F392934-9E4F-4DD1-9398-CCC7713E0268}" destId="{1815F61F-7DE7-40C5-A985-971524562B5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3B641-2F00-4513-B505-7D09E555A980}">
      <dsp:nvSpPr>
        <dsp:cNvPr id="0" name=""/>
        <dsp:cNvSpPr/>
      </dsp:nvSpPr>
      <dsp:spPr>
        <a:xfrm>
          <a:off x="2486013" y="0"/>
          <a:ext cx="2489200" cy="1600199"/>
        </a:xfrm>
        <a:prstGeom prst="trapezoid">
          <a:avLst>
            <a:gd name="adj" fmla="val 77778"/>
          </a:avLst>
        </a:prstGeom>
        <a:solidFill>
          <a:schemeClr val="accent1">
            <a:lumMod val="7500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kern="1200" dirty="0" smtClean="0">
            <a:solidFill>
              <a:schemeClr val="bg1"/>
            </a:solidFill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kern="1200" dirty="0" smtClean="0">
            <a:solidFill>
              <a:schemeClr val="bg1"/>
            </a:solidFill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</a:rPr>
            <a:t>Tertiary Care</a:t>
          </a:r>
          <a:endParaRPr lang="en-US" sz="2800" b="1" kern="1200" dirty="0">
            <a:solidFill>
              <a:schemeClr val="bg1"/>
            </a:solidFill>
          </a:endParaRPr>
        </a:p>
      </dsp:txBody>
      <dsp:txXfrm>
        <a:off x="2486013" y="0"/>
        <a:ext cx="2489200" cy="1600199"/>
      </dsp:txXfrm>
    </dsp:sp>
    <dsp:sp modelId="{AC5EC2AD-99EE-4DBA-AA42-E29EA69182AC}">
      <dsp:nvSpPr>
        <dsp:cNvPr id="0" name=""/>
        <dsp:cNvSpPr/>
      </dsp:nvSpPr>
      <dsp:spPr>
        <a:xfrm>
          <a:off x="1244600" y="1600200"/>
          <a:ext cx="4978400" cy="1600199"/>
        </a:xfrm>
        <a:prstGeom prst="trapezoid">
          <a:avLst>
            <a:gd name="adj" fmla="val 77778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bg1"/>
              </a:solidFill>
            </a:rPr>
            <a:t>Secondary Care</a:t>
          </a:r>
          <a:endParaRPr lang="en-US" sz="3600" b="1" kern="1200" dirty="0">
            <a:solidFill>
              <a:schemeClr val="bg1"/>
            </a:solidFill>
          </a:endParaRPr>
        </a:p>
      </dsp:txBody>
      <dsp:txXfrm>
        <a:off x="2115819" y="1600200"/>
        <a:ext cx="3235960" cy="1600199"/>
      </dsp:txXfrm>
    </dsp:sp>
    <dsp:sp modelId="{0715B31D-616A-4A4F-8A5A-EFEFA464214B}">
      <dsp:nvSpPr>
        <dsp:cNvPr id="0" name=""/>
        <dsp:cNvSpPr/>
      </dsp:nvSpPr>
      <dsp:spPr>
        <a:xfrm>
          <a:off x="0" y="3200400"/>
          <a:ext cx="7467600" cy="1600199"/>
        </a:xfrm>
        <a:prstGeom prst="trapezoid">
          <a:avLst>
            <a:gd name="adj" fmla="val 77778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accent6">
                  <a:lumMod val="50000"/>
                </a:schemeClr>
              </a:solidFill>
            </a:rPr>
            <a:t>Primary Health Care</a:t>
          </a:r>
          <a:endParaRPr lang="en-US" sz="40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306829" y="3200400"/>
        <a:ext cx="4853940" cy="1600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35EB8-69DE-446D-8893-2600C7E726C5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BD1A8-195A-4554-980C-E5D7775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BD1A8-195A-4554-980C-E5D777513F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07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BD1A8-195A-4554-980C-E5D777513F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ILO – International Labor Organization</a:t>
            </a:r>
          </a:p>
          <a:p>
            <a:r>
              <a:rPr lang="en-US" dirty="0"/>
              <a:t>United nations Human Rights Office of the High Commissioner</a:t>
            </a:r>
          </a:p>
          <a:p>
            <a:r>
              <a:rPr lang="en-US" dirty="0"/>
              <a:t>UNDP – United Nations Development Fund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EDD1D-32EF-7E4C-9FE8-590D5729B5C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98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ILO – International Labor Organization</a:t>
            </a:r>
          </a:p>
          <a:p>
            <a:r>
              <a:rPr lang="en-US" dirty="0"/>
              <a:t>United nations Human Rights Office of the High Commissioner</a:t>
            </a:r>
          </a:p>
          <a:p>
            <a:r>
              <a:rPr lang="en-US" dirty="0"/>
              <a:t>UNDP – United Nations Development Fund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EDD1D-32EF-7E4C-9FE8-590D5729B5C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39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7D79A-7E69-AE42-B5C1-C78E6792031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5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4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5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0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0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4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0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8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3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1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7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4513E-AD9C-4668-AADE-A469298348C4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6365B-064D-4363-9EB6-85639992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3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hyperlink" Target="https://www.who.int/primary-health/conference-ph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8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7.png"/><Relationship Id="rId12" Type="http://schemas.openxmlformats.org/officeDocument/2006/relationships/image" Target="../media/image3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7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../media/image6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8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2.emf"/><Relationship Id="rId3" Type="http://schemas.openxmlformats.org/officeDocument/2006/relationships/image" Target="../media/image50.emf"/><Relationship Id="rId7" Type="http://schemas.openxmlformats.org/officeDocument/2006/relationships/image" Target="../media/image56.emf"/><Relationship Id="rId12" Type="http://schemas.openxmlformats.org/officeDocument/2006/relationships/image" Target="../media/image61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11" Type="http://schemas.openxmlformats.org/officeDocument/2006/relationships/image" Target="../media/image60.emf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1.emf"/><Relationship Id="rId9" Type="http://schemas.openxmlformats.org/officeDocument/2006/relationships/image" Target="../media/image58.emf"/><Relationship Id="rId1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emf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9.png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8.png"/><Relationship Id="rId7" Type="http://schemas.openxmlformats.org/officeDocument/2006/relationships/image" Target="../media/image81.png"/><Relationship Id="rId12" Type="http://schemas.openxmlformats.org/officeDocument/2006/relationships/image" Target="../media/image95.png"/><Relationship Id="rId2" Type="http://schemas.openxmlformats.org/officeDocument/2006/relationships/image" Target="../media/image87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94.png"/><Relationship Id="rId5" Type="http://schemas.openxmlformats.org/officeDocument/2006/relationships/image" Target="../media/image90.png"/><Relationship Id="rId15" Type="http://schemas.openxmlformats.org/officeDocument/2006/relationships/image" Target="../media/image97.png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92.png"/><Relationship Id="rId1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tiff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5.png"/><Relationship Id="rId5" Type="http://schemas.openxmlformats.org/officeDocument/2006/relationships/image" Target="../media/image104.tiff"/><Relationship Id="rId4" Type="http://schemas.openxmlformats.org/officeDocument/2006/relationships/image" Target="../media/image103.tiff"/><Relationship Id="rId9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12192000" cy="510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3590" y="2966573"/>
            <a:ext cx="7396982" cy="2295438"/>
          </a:xfrm>
          <a:effectLst/>
        </p:spPr>
        <p:txBody>
          <a:bodyPr anchor="t">
            <a:noAutofit/>
          </a:bodyPr>
          <a:lstStyle/>
          <a:p>
            <a:pPr marL="170815" marR="5080" indent="-158750" algn="r">
              <a:lnSpc>
                <a:spcPct val="101600"/>
              </a:lnSpc>
              <a:spcBef>
                <a:spcPts val="85"/>
              </a:spcBef>
            </a:pPr>
            <a:r>
              <a:rPr lang="en-US" sz="4400" b="1" spc="-60" dirty="0" smtClean="0">
                <a:solidFill>
                  <a:srgbClr val="C00000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  <a:t>Launching a system of </a:t>
            </a:r>
            <a:r>
              <a:rPr lang="en-US" sz="4400" b="1" spc="-60" dirty="0">
                <a:solidFill>
                  <a:srgbClr val="C00000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  <a:t>Q</a:t>
            </a:r>
            <a:r>
              <a:rPr lang="en-US" sz="4400" b="1" spc="-60" dirty="0" smtClean="0">
                <a:solidFill>
                  <a:srgbClr val="C00000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  <a:t>uality </a:t>
            </a:r>
            <a:br>
              <a:rPr lang="en-US" sz="4400" b="1" spc="-60" dirty="0" smtClean="0">
                <a:solidFill>
                  <a:srgbClr val="C00000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</a:br>
            <a:r>
              <a:rPr lang="en-US" sz="4400" b="1" spc="-60" dirty="0" smtClean="0">
                <a:solidFill>
                  <a:srgbClr val="C00000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  <a:t>Improvement of Primary</a:t>
            </a:r>
            <a:r>
              <a:rPr lang="ka-GE" sz="4400" b="1" spc="-60" dirty="0" smtClean="0">
                <a:solidFill>
                  <a:srgbClr val="C00000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  <a:t> </a:t>
            </a:r>
            <a:r>
              <a:rPr lang="en-US" sz="4400" b="1" spc="-60" dirty="0">
                <a:solidFill>
                  <a:srgbClr val="C00000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  <a:t>H</a:t>
            </a:r>
            <a:r>
              <a:rPr lang="en-US" sz="4400" b="1" spc="-60" dirty="0" smtClean="0">
                <a:solidFill>
                  <a:srgbClr val="C00000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  <a:t>ealth </a:t>
            </a:r>
            <a:r>
              <a:rPr lang="en-US" sz="4400" b="1" spc="-60" dirty="0">
                <a:solidFill>
                  <a:srgbClr val="C00000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  <a:t>C</a:t>
            </a:r>
            <a:r>
              <a:rPr lang="en-US" sz="4400" b="1" spc="-60" dirty="0" smtClean="0">
                <a:solidFill>
                  <a:srgbClr val="C00000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/>
              </a:rPr>
              <a:t>are in Georgia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11" y="81046"/>
            <a:ext cx="1998974" cy="1451429"/>
          </a:xfrm>
          <a:prstGeom prst="rect">
            <a:avLst/>
          </a:prstGeom>
        </p:spPr>
      </p:pic>
      <p:pic>
        <p:nvPicPr>
          <p:cNvPr id="8" name="Picture 2" descr="D:\Desctop wall\CARITAS 2015\LOGOS\CCR NEW LOGO 2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5085" y="304512"/>
            <a:ext cx="2288505" cy="1363079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5121590" y="428229"/>
            <a:ext cx="6062224" cy="970090"/>
            <a:chOff x="5121590" y="428229"/>
            <a:chExt cx="6062224" cy="970090"/>
          </a:xfrm>
        </p:grpSpPr>
        <p:sp>
          <p:nvSpPr>
            <p:cNvPr id="4" name="TextBox 3"/>
            <p:cNvSpPr txBox="1"/>
            <p:nvPr/>
          </p:nvSpPr>
          <p:spPr>
            <a:xfrm>
              <a:off x="6095999" y="520562"/>
              <a:ext cx="50878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CF Noli"/>
                  <a:ea typeface="Arial Unicode MS" panose="020B0604020202020204" pitchFamily="34" charset="-128"/>
                  <a:cs typeface="Arial" panose="020B0604020202020204" pitchFamily="34" charset="0"/>
                </a:rPr>
                <a:t>MINISTRY OF INTERNALLY DISPALCED PERSONS FROM THE OCCUPIED TERRITORIES, LABOUR, HEALTH AND SOCIAL AFFARIS OF GEORGIA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CF Noli"/>
                <a:ea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590" y="428229"/>
              <a:ext cx="814936" cy="97009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89362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8411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has been done up to date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377304" y="1388239"/>
            <a:ext cx="1150989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5. Delivered intensive clinical and quality improvement trainings for the medical staff of the health </a:t>
            </a:r>
            <a:r>
              <a:rPr lang="en-US" sz="2800" dirty="0" smtClean="0"/>
              <a:t>facilities</a:t>
            </a:r>
            <a:endParaRPr lang="en-US" sz="2800" dirty="0"/>
          </a:p>
          <a:p>
            <a:endParaRPr lang="en-US" sz="2000" dirty="0"/>
          </a:p>
          <a:p>
            <a:r>
              <a:rPr lang="en-US" sz="2800" dirty="0"/>
              <a:t>6. To collect necessary data on agreed indicators, encouraged to initiate internal health information systems/Electronic Health Record at pilot PHC facilities (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based on Decree </a:t>
            </a:r>
            <a:r>
              <a:rPr lang="ka-GE" sz="2800" dirty="0"/>
              <a:t>№41/ნ </a:t>
            </a:r>
            <a:r>
              <a:rPr lang="en-US" sz="2800" dirty="0"/>
              <a:t>of MOILHSA</a:t>
            </a:r>
            <a:r>
              <a:rPr lang="en-US" sz="2800" dirty="0" smtClean="0"/>
              <a:t>)</a:t>
            </a:r>
            <a:endParaRPr lang="en-US" sz="2800" dirty="0"/>
          </a:p>
          <a:p>
            <a:endParaRPr lang="en-US" sz="2000" dirty="0" smtClean="0"/>
          </a:p>
          <a:p>
            <a:r>
              <a:rPr lang="en-US" sz="2800" dirty="0" smtClean="0"/>
              <a:t>7</a:t>
            </a:r>
            <a:r>
              <a:rPr lang="en-US" sz="2800" dirty="0"/>
              <a:t>. Assigned Quality Leaders in each medical facility to monitor process of data collection and </a:t>
            </a:r>
            <a:r>
              <a:rPr lang="en-US" sz="2800" dirty="0" smtClean="0"/>
              <a:t>transfer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319518" y="5343873"/>
            <a:ext cx="78404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Developed PHC Data Collecting and Analytical electronic modules</a:t>
            </a:r>
            <a:endParaRPr lang="ru-RU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9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111742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Project Priority Clinical Conditions</a:t>
            </a:r>
            <a:b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Strong focus on high-impact, cost-effective best </a:t>
            </a:r>
            <a:r>
              <a:rPr lang="en-US" sz="3600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en-US" sz="3600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39139" y="1828076"/>
            <a:ext cx="8896531" cy="46545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Diabetes Mellitus</a:t>
            </a:r>
            <a:endParaRPr lang="ka-GE" sz="3200" dirty="0" smtClean="0"/>
          </a:p>
          <a:p>
            <a:r>
              <a:rPr lang="en-US" sz="3200" dirty="0" smtClean="0"/>
              <a:t>Coronary Artery Disease</a:t>
            </a:r>
            <a:endParaRPr lang="ka-GE" sz="3200" dirty="0" smtClean="0"/>
          </a:p>
          <a:p>
            <a:r>
              <a:rPr lang="en-US" sz="3200" dirty="0" smtClean="0"/>
              <a:t>Cervical, Breast and Rectal Cancer</a:t>
            </a:r>
            <a:r>
              <a:rPr lang="ka-GE" sz="3200" dirty="0" smtClean="0"/>
              <a:t> </a:t>
            </a:r>
          </a:p>
          <a:p>
            <a:r>
              <a:rPr lang="en-US" sz="3200" dirty="0" smtClean="0"/>
              <a:t>Hypertension</a:t>
            </a:r>
            <a:endParaRPr lang="ka-GE" sz="3200" dirty="0" smtClean="0"/>
          </a:p>
          <a:p>
            <a:r>
              <a:rPr lang="en-US" sz="3200" dirty="0" smtClean="0"/>
              <a:t>Asthma/COPD</a:t>
            </a:r>
            <a:endParaRPr lang="ka-GE" sz="3200" dirty="0" smtClean="0"/>
          </a:p>
          <a:p>
            <a:r>
              <a:rPr lang="en-US" sz="3200" dirty="0" smtClean="0"/>
              <a:t>Depression</a:t>
            </a:r>
            <a:endParaRPr lang="ka-GE" sz="3200" dirty="0" smtClean="0"/>
          </a:p>
          <a:p>
            <a:r>
              <a:rPr lang="en-US" sz="3200" dirty="0" smtClean="0"/>
              <a:t>Well Person Check-up</a:t>
            </a:r>
            <a:endParaRPr lang="ka-GE" sz="3200" dirty="0" smtClean="0"/>
          </a:p>
          <a:p>
            <a:r>
              <a:rPr lang="en-US" sz="3200" dirty="0" smtClean="0"/>
              <a:t>Child Health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620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1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111742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 of indicators proposed by the Project </a:t>
            </a:r>
            <a:b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1) Preventive care indicators</a:t>
            </a:r>
            <a:endParaRPr lang="en-US" sz="3600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2500" y="1732298"/>
            <a:ext cx="1090383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Child Surveillance</a:t>
            </a:r>
          </a:p>
          <a:p>
            <a:pPr marL="900113" indent="-457200">
              <a:buFontTx/>
              <a:buChar char="-"/>
            </a:pPr>
            <a:r>
              <a:rPr lang="en-US" sz="2800" dirty="0"/>
              <a:t>Healthy child check up (&lt; 1 year)</a:t>
            </a:r>
          </a:p>
          <a:p>
            <a:pPr marL="900113" indent="-457200">
              <a:buFontTx/>
              <a:buChar char="-"/>
            </a:pPr>
            <a:r>
              <a:rPr lang="en-US" sz="2800" dirty="0"/>
              <a:t>Immunization </a:t>
            </a:r>
          </a:p>
          <a:p>
            <a:pPr marL="900113" indent="-457200">
              <a:buFontTx/>
              <a:buChar char="-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2.   Screening of healthy population – CVD prevention</a:t>
            </a:r>
          </a:p>
          <a:p>
            <a:pPr marL="900113" indent="-457200">
              <a:buFontTx/>
              <a:buChar char="-"/>
            </a:pPr>
            <a:r>
              <a:rPr lang="en-US" sz="2800" dirty="0"/>
              <a:t>Assessment of patient’s risk factors </a:t>
            </a:r>
          </a:p>
          <a:p>
            <a:pPr marL="900113" indent="-457200">
              <a:buFontTx/>
              <a:buChar char="-"/>
            </a:pPr>
            <a:r>
              <a:rPr lang="en-US" sz="2800" dirty="0"/>
              <a:t>Assessment of </a:t>
            </a:r>
            <a:r>
              <a:rPr lang="en-US" sz="2800" dirty="0" smtClean="0"/>
              <a:t>10 </a:t>
            </a:r>
            <a:r>
              <a:rPr lang="en-US" sz="2800" dirty="0"/>
              <a:t>year CVD risk</a:t>
            </a:r>
            <a:endParaRPr lang="ru-RU" sz="2800" dirty="0"/>
          </a:p>
          <a:p>
            <a:pPr marL="457200" indent="-457200"/>
            <a:endParaRPr lang="ka-GE" sz="2800" dirty="0"/>
          </a:p>
          <a:p>
            <a:pPr marL="457200" indent="-457200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3.   Implementation of HIV/Hepatitis C/TB screening integrated protocol </a:t>
            </a:r>
            <a:endParaRPr lang="ka-GE" sz="2800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ka-GE" sz="2800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4.   Screening of breast, cervical and rectal cancer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63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2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11174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 of indicators proposed by the Project </a:t>
            </a:r>
            <a:b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2) Prevention of Early death (at 30-70 years) from non-communicable chronic diseases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771004" y="2504639"/>
            <a:ext cx="104049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5.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Coronary artery disease (CAD)</a:t>
            </a:r>
            <a:endParaRPr lang="ka-GE" sz="2800" b="1" dirty="0">
              <a:solidFill>
                <a:schemeClr val="tx2">
                  <a:lumMod val="75000"/>
                </a:schemeClr>
              </a:solidFill>
              <a:latin typeface="Calibri (body)"/>
            </a:endParaRPr>
          </a:p>
          <a:p>
            <a:pPr marL="457200" indent="-457200">
              <a:buAutoNum type="arabicPeriod"/>
            </a:pPr>
            <a:endParaRPr lang="ka-GE" sz="2800" b="1" dirty="0">
              <a:solidFill>
                <a:schemeClr val="tx2">
                  <a:lumMod val="75000"/>
                </a:schemeClr>
              </a:solidFill>
              <a:latin typeface="Calibri (body)"/>
            </a:endParaRPr>
          </a:p>
          <a:p>
            <a:r>
              <a:rPr lang="ka-GE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6.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Diabetes Mellitus</a:t>
            </a:r>
            <a:endParaRPr lang="ka-GE" sz="2800" b="1" dirty="0">
              <a:solidFill>
                <a:schemeClr val="tx2">
                  <a:lumMod val="75000"/>
                </a:schemeClr>
              </a:solidFill>
              <a:latin typeface="Calibri (body)"/>
            </a:endParaRPr>
          </a:p>
          <a:p>
            <a:pPr marL="457200" indent="-457200">
              <a:buAutoNum type="arabicPeriod"/>
            </a:pPr>
            <a:endParaRPr lang="ka-GE" sz="2800" b="1" dirty="0">
              <a:solidFill>
                <a:schemeClr val="tx2">
                  <a:lumMod val="75000"/>
                </a:schemeClr>
              </a:solidFill>
              <a:latin typeface="Calibri (body)"/>
            </a:endParaRPr>
          </a:p>
          <a:p>
            <a:r>
              <a:rPr lang="ka-GE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7.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Bronchial Asthma</a:t>
            </a:r>
            <a:endParaRPr lang="ka-GE" sz="2800" b="1" dirty="0">
              <a:solidFill>
                <a:schemeClr val="tx2">
                  <a:lumMod val="75000"/>
                </a:schemeClr>
              </a:solidFill>
              <a:latin typeface="Calibri (body)"/>
            </a:endParaRPr>
          </a:p>
          <a:p>
            <a:pPr marL="457200" indent="-457200">
              <a:buAutoNum type="arabicPeriod"/>
            </a:pPr>
            <a:endParaRPr lang="ka-GE" sz="2800" b="1" dirty="0">
              <a:solidFill>
                <a:schemeClr val="tx2">
                  <a:lumMod val="75000"/>
                </a:schemeClr>
              </a:solidFill>
              <a:latin typeface="Calibri (body)"/>
            </a:endParaRPr>
          </a:p>
          <a:p>
            <a:r>
              <a:rPr lang="ka-GE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8.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Chronic Obstructive Pulmonary Disease (COPD)</a:t>
            </a:r>
            <a:endParaRPr lang="ka-GE" sz="2800" b="1" dirty="0">
              <a:solidFill>
                <a:schemeClr val="tx2">
                  <a:lumMod val="75000"/>
                </a:schemeClr>
              </a:solidFill>
              <a:latin typeface="Calibri (body)"/>
            </a:endParaRPr>
          </a:p>
          <a:p>
            <a:pPr marL="457200" indent="-457200">
              <a:buAutoNum type="arabicPeriod"/>
            </a:pPr>
            <a:endParaRPr lang="ka-GE" sz="2800" b="1" dirty="0">
              <a:solidFill>
                <a:schemeClr val="tx2">
                  <a:lumMod val="75000"/>
                </a:schemeClr>
              </a:solidFill>
              <a:latin typeface="Calibri (body)"/>
            </a:endParaRPr>
          </a:p>
          <a:p>
            <a:r>
              <a:rPr lang="ka-GE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9.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Depression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36710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1117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 of indicators proposed by the Project </a:t>
            </a:r>
            <a:endParaRPr lang="en-US" sz="3600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004" y="1272739"/>
            <a:ext cx="1040499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10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. PHC team utilization (essential indicators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 (body)"/>
              </a:rPr>
              <a:t>)</a:t>
            </a:r>
            <a:b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libri (body)"/>
              </a:rPr>
            </a:b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Calibri (body)"/>
            </a:endParaRPr>
          </a:p>
          <a:p>
            <a:pPr marL="727075" lvl="1" indent="-269875">
              <a:buFont typeface="Wingdings" pitchFamily="2" charset="2"/>
              <a:buChar char="ü"/>
            </a:pPr>
            <a:r>
              <a:rPr lang="en-US" sz="2800" dirty="0"/>
              <a:t>Average consultations per patient during the year (at PHC level)</a:t>
            </a:r>
          </a:p>
          <a:p>
            <a:pPr marL="269875" indent="-269875">
              <a:buFont typeface="Wingdings" pitchFamily="2" charset="2"/>
              <a:buChar char="ü"/>
            </a:pPr>
            <a:endParaRPr lang="ru-RU" dirty="0"/>
          </a:p>
          <a:p>
            <a:pPr marL="727075" lvl="1" indent="-269875">
              <a:buFont typeface="Wingdings" pitchFamily="2" charset="2"/>
              <a:buChar char="ü"/>
            </a:pPr>
            <a:r>
              <a:rPr lang="en-US" sz="2800" dirty="0"/>
              <a:t>Family Doctor’s visits per 1000 registered patients</a:t>
            </a:r>
          </a:p>
          <a:p>
            <a:pPr marL="269875" indent="-269875"/>
            <a:endParaRPr lang="ru-RU" dirty="0"/>
          </a:p>
          <a:p>
            <a:pPr marL="727075" lvl="1" indent="-269875">
              <a:buFont typeface="Wingdings" pitchFamily="2" charset="2"/>
              <a:buChar char="ü"/>
            </a:pPr>
            <a:r>
              <a:rPr lang="en-US" sz="2800" dirty="0"/>
              <a:t>% of the expenses on outpatient medical service (Family Doctor + Specialist)</a:t>
            </a:r>
          </a:p>
          <a:p>
            <a:pPr marL="269875" indent="-269875">
              <a:buFont typeface="Wingdings" pitchFamily="2" charset="2"/>
              <a:buChar char="ü"/>
            </a:pPr>
            <a:endParaRPr lang="ru-RU" dirty="0"/>
          </a:p>
          <a:p>
            <a:pPr marL="727075" lvl="1" indent="-269875">
              <a:buFont typeface="Wingdings" pitchFamily="2" charset="2"/>
              <a:buChar char="ü"/>
            </a:pPr>
            <a:r>
              <a:rPr lang="en-US" sz="2800" dirty="0"/>
              <a:t>% of patients satisfied or very satisfied with the medical service of PHC facilities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300" y="5759204"/>
            <a:ext cx="11056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Indicators were agreed with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MoILHSA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NCDC</a:t>
            </a:r>
            <a:endParaRPr lang="en-US" sz="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30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7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75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7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75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75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7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1117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Relations with other stakeholders</a:t>
            </a:r>
            <a:endParaRPr lang="en-US" sz="3600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900" y="1446937"/>
            <a:ext cx="10642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WHO </a:t>
            </a:r>
          </a:p>
          <a:p>
            <a:pPr marL="1371600" lvl="1" indent="-5080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Diabetes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management pathway</a:t>
            </a:r>
            <a:endParaRPr lang="ka-GE" sz="3600" dirty="0">
              <a:solidFill>
                <a:schemeClr val="tx2">
                  <a:lumMod val="7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UNICEF</a:t>
            </a:r>
          </a:p>
          <a:p>
            <a:pPr marL="1371600" lvl="1" indent="-5080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Child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Surveillance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Module, 0-5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children development assessment tool</a:t>
            </a:r>
            <a:endParaRPr lang="ka-GE" sz="3600" dirty="0">
              <a:solidFill>
                <a:schemeClr val="tx2">
                  <a:lumMod val="7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BMJ</a:t>
            </a:r>
          </a:p>
          <a:p>
            <a:pPr marL="1371600" lvl="1" indent="-5080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Continuous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Medical Education</a:t>
            </a:r>
            <a:endParaRPr lang="ka-GE" sz="3600" dirty="0">
              <a:solidFill>
                <a:schemeClr val="tx2">
                  <a:lumMod val="7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Family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Medicine Association of Georgia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Georgian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Family Doctors 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Association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3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2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25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2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25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25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25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25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25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1117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Problems </a:t>
            </a:r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within the course of the Project</a:t>
            </a:r>
            <a:endParaRPr lang="en-US" sz="3600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736" y="1367972"/>
            <a:ext cx="10709366" cy="5334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Project implied the establishment of “Quality Unit” at the Ministry</a:t>
            </a:r>
            <a:endParaRPr lang="ka-GE" sz="3200" dirty="0" smtClean="0"/>
          </a:p>
          <a:p>
            <a:r>
              <a:rPr lang="en-US" sz="3200" dirty="0"/>
              <a:t>E</a:t>
            </a:r>
            <a:r>
              <a:rPr lang="en-US" sz="3200" dirty="0" smtClean="0"/>
              <a:t>lectronic software was not part of initial project proposal, which proved to be essential for Project sustainability and scaling up</a:t>
            </a:r>
            <a:endParaRPr lang="ka-GE" sz="3200" dirty="0" smtClean="0"/>
          </a:p>
          <a:p>
            <a:r>
              <a:rPr lang="en-US" sz="3200" dirty="0" smtClean="0"/>
              <a:t>Changes in Ambulatory part of Universal Healthcare Coverage Program (36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Decree of the </a:t>
            </a:r>
            <a:r>
              <a:rPr lang="en-US" sz="3200" dirty="0" err="1" smtClean="0"/>
              <a:t>GoG</a:t>
            </a:r>
            <a:r>
              <a:rPr lang="en-US" sz="3200" dirty="0" smtClean="0"/>
              <a:t>: amendment </a:t>
            </a:r>
            <a:r>
              <a:rPr lang="en-US" sz="3200" dirty="0">
                <a:latin typeface="Sylfaen"/>
              </a:rPr>
              <a:t>№</a:t>
            </a:r>
            <a:r>
              <a:rPr lang="en-US" sz="3200" dirty="0"/>
              <a:t>208 of </a:t>
            </a:r>
            <a:r>
              <a:rPr lang="en-US" sz="3200" dirty="0" smtClean="0"/>
              <a:t>25.04.2017, amendment</a:t>
            </a:r>
            <a:r>
              <a:rPr lang="en-US" sz="3200" dirty="0">
                <a:latin typeface="Sylfaen"/>
              </a:rPr>
              <a:t> №</a:t>
            </a:r>
            <a:r>
              <a:rPr lang="en-US" sz="3200" dirty="0"/>
              <a:t>486, 30.10.2017)</a:t>
            </a:r>
            <a:endParaRPr lang="ka-GE" sz="3200" dirty="0" smtClean="0"/>
          </a:p>
          <a:p>
            <a:r>
              <a:rPr lang="en-US" sz="3200" dirty="0" smtClean="0"/>
              <a:t>Non-use of Electronic Medical Record</a:t>
            </a:r>
            <a:r>
              <a:rPr lang="ka-GE" sz="3200" dirty="0" smtClean="0"/>
              <a:t> </a:t>
            </a:r>
            <a:r>
              <a:rPr lang="en-US" sz="3200" dirty="0" smtClean="0"/>
              <a:t>by medical facilities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46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0"/>
            <a:ext cx="6928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Activities at the International Level</a:t>
            </a:r>
            <a:endParaRPr lang="en-US" sz="3600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7304" y="1569660"/>
            <a:ext cx="7458596" cy="4804091"/>
          </a:xfrm>
        </p:spPr>
        <p:txBody>
          <a:bodyPr>
            <a:noAutofit/>
          </a:bodyPr>
          <a:lstStyle/>
          <a:p>
            <a:r>
              <a:rPr lang="en-US" sz="3400" dirty="0"/>
              <a:t>Study trip in the Czech Republic in September 2017</a:t>
            </a:r>
            <a:endParaRPr lang="ka-GE" sz="3400" dirty="0" smtClean="0"/>
          </a:p>
          <a:p>
            <a:r>
              <a:rPr lang="en-US" sz="3400" dirty="0" smtClean="0"/>
              <a:t>Participation in the Global Conference on Primary Health Care in Astana, October 25-26</a:t>
            </a:r>
            <a:endParaRPr lang="en-US" sz="3400" dirty="0" smtClean="0">
              <a:hlinkClick r:id="rId2"/>
            </a:endParaRPr>
          </a:p>
          <a:p>
            <a:r>
              <a:rPr lang="en-US" sz="3400" dirty="0" smtClean="0"/>
              <a:t>Participation in the WHO conference: “Crossroad of policy, research, education and practice in primary health care”, Almaty – Poster presentation, October 22-23</a:t>
            </a:r>
          </a:p>
        </p:txBody>
      </p:sp>
      <p:pic>
        <p:nvPicPr>
          <p:cNvPr id="6" name="Picture 2" descr="C:\Users\User\Desktop\Almaty\IMG_0285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0349478" y="4520837"/>
            <a:ext cx="1673841" cy="22317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 descr="C:\Users\User\Desktop\43620195_2051185528261690_6019498743831724032_n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7673448" y="4525794"/>
            <a:ext cx="1670123" cy="22268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:\Users\User\Desktop\Almaty\IMG_0271.jp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8321761" y="2178493"/>
            <a:ext cx="2864637" cy="21484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829" y="253503"/>
            <a:ext cx="2082490" cy="1736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893" y="266699"/>
            <a:ext cx="2022753" cy="1722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0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3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46" y="1780887"/>
            <a:ext cx="3097571" cy="3687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958" y="435647"/>
            <a:ext cx="933277" cy="796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1108" y="435647"/>
            <a:ext cx="796563" cy="791391"/>
          </a:xfrm>
          <a:prstGeom prst="rect">
            <a:avLst/>
          </a:prstGeom>
        </p:spPr>
      </p:pic>
      <p:pic>
        <p:nvPicPr>
          <p:cNvPr id="1026" name="Picture 2" descr="NCDC new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113" y="430110"/>
            <a:ext cx="972874" cy="79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959" y="1666029"/>
            <a:ext cx="4341182" cy="2614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770099" y="2837129"/>
            <a:ext cx="6759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Current Situation</a:t>
            </a:r>
            <a:endParaRPr lang="en-US" sz="72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/>
          <p:cNvCxnSpPr>
            <a:stCxn id="6" idx="2"/>
          </p:cNvCxnSpPr>
          <p:nvPr/>
        </p:nvCxnSpPr>
        <p:spPr>
          <a:xfrm>
            <a:off x="7692597" y="1232415"/>
            <a:ext cx="6220" cy="433614"/>
          </a:xfrm>
          <a:prstGeom prst="line">
            <a:avLst/>
          </a:prstGeom>
          <a:ln w="19050">
            <a:solidFill>
              <a:srgbClr val="50AE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26" idx="2"/>
            <a:endCxn id="12" idx="0"/>
          </p:cNvCxnSpPr>
          <p:nvPr/>
        </p:nvCxnSpPr>
        <p:spPr>
          <a:xfrm>
            <a:off x="9396550" y="1227038"/>
            <a:ext cx="0" cy="438991"/>
          </a:xfrm>
          <a:prstGeom prst="line">
            <a:avLst/>
          </a:prstGeom>
          <a:ln w="19050">
            <a:solidFill>
              <a:srgbClr val="50AE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9" idx="2"/>
          </p:cNvCxnSpPr>
          <p:nvPr/>
        </p:nvCxnSpPr>
        <p:spPr>
          <a:xfrm flipH="1">
            <a:off x="11019389" y="1227038"/>
            <a:ext cx="1" cy="438991"/>
          </a:xfrm>
          <a:prstGeom prst="line">
            <a:avLst/>
          </a:prstGeom>
          <a:ln w="19050">
            <a:solidFill>
              <a:srgbClr val="50AE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92597" y="5123145"/>
            <a:ext cx="108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225958" y="4636718"/>
            <a:ext cx="2164675" cy="24314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Medical Case Registration Module</a:t>
            </a:r>
          </a:p>
          <a:p>
            <a:pPr marL="91440" indent="-91440">
              <a:buFontTx/>
              <a:buChar char="-"/>
            </a:pPr>
            <a:r>
              <a:rPr lang="en-US" sz="800" dirty="0" err="1" smtClean="0">
                <a:solidFill>
                  <a:srgbClr val="0D5682"/>
                </a:solidFill>
              </a:rPr>
              <a:t>eReporting</a:t>
            </a:r>
            <a:r>
              <a:rPr lang="en-US" sz="800" dirty="0" smtClean="0">
                <a:solidFill>
                  <a:srgbClr val="0D5682"/>
                </a:solidFill>
              </a:rPr>
              <a:t> module for healthcare providers</a:t>
            </a: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Healthcare Programs Financial Module</a:t>
            </a: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Beneficiary Registration Module – Outpatient</a:t>
            </a:r>
          </a:p>
          <a:p>
            <a:pPr marL="91440" indent="-91440">
              <a:buFontTx/>
              <a:buChar char="-"/>
            </a:pPr>
            <a:r>
              <a:rPr lang="en-US" sz="800" dirty="0">
                <a:solidFill>
                  <a:srgbClr val="0D5682"/>
                </a:solidFill>
              </a:rPr>
              <a:t>Beneficiary Registration Module </a:t>
            </a:r>
            <a:r>
              <a:rPr lang="en-US" sz="800" dirty="0" smtClean="0">
                <a:solidFill>
                  <a:srgbClr val="0D5682"/>
                </a:solidFill>
              </a:rPr>
              <a:t>– Dialysis</a:t>
            </a: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Beneficiary </a:t>
            </a:r>
            <a:r>
              <a:rPr lang="en-US" sz="800" dirty="0">
                <a:solidFill>
                  <a:srgbClr val="0D5682"/>
                </a:solidFill>
              </a:rPr>
              <a:t>Registration Module – </a:t>
            </a:r>
            <a:r>
              <a:rPr lang="en-US" sz="800" dirty="0" smtClean="0">
                <a:solidFill>
                  <a:srgbClr val="0D5682"/>
                </a:solidFill>
              </a:rPr>
              <a:t>Psychiatry</a:t>
            </a: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Maternal Care</a:t>
            </a: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Universal Healthcare – Outpatient</a:t>
            </a: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Referral Management Module</a:t>
            </a:r>
          </a:p>
          <a:p>
            <a:pPr marL="91440" indent="-91440">
              <a:buFontTx/>
              <a:buChar char="-"/>
            </a:pPr>
            <a:r>
              <a:rPr lang="en-US" sz="800" dirty="0">
                <a:solidFill>
                  <a:srgbClr val="0D5682"/>
                </a:solidFill>
              </a:rPr>
              <a:t>Referral Management </a:t>
            </a:r>
            <a:r>
              <a:rPr lang="en-US" sz="800" dirty="0" smtClean="0">
                <a:solidFill>
                  <a:srgbClr val="0D5682"/>
                </a:solidFill>
              </a:rPr>
              <a:t>Module – Tbilisi Mayor</a:t>
            </a:r>
          </a:p>
          <a:p>
            <a:pPr marL="91440" indent="-91440">
              <a:buFontTx/>
              <a:buChar char="-"/>
            </a:pPr>
            <a:r>
              <a:rPr lang="en-US" sz="800" dirty="0">
                <a:solidFill>
                  <a:srgbClr val="0D5682"/>
                </a:solidFill>
              </a:rPr>
              <a:t>Referral Management Module – </a:t>
            </a:r>
            <a:r>
              <a:rPr lang="en-US" sz="800" dirty="0" smtClean="0">
                <a:solidFill>
                  <a:srgbClr val="0D5682"/>
                </a:solidFill>
              </a:rPr>
              <a:t>Adjara</a:t>
            </a:r>
            <a:endParaRPr lang="en-US" sz="800" dirty="0">
              <a:solidFill>
                <a:srgbClr val="0D5682"/>
              </a:solidFill>
            </a:endParaRP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Autism Case Registration Module</a:t>
            </a: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Orthopedic Care – Tbilisi Mayor</a:t>
            </a: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Social Programs</a:t>
            </a: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Hepatitis C Screening</a:t>
            </a: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Hepatitis C Treatment</a:t>
            </a:r>
          </a:p>
          <a:p>
            <a:pPr marL="91440" indent="-9144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Referral Committee Management</a:t>
            </a:r>
          </a:p>
          <a:p>
            <a:pPr marL="91440" indent="-91440">
              <a:buFontTx/>
              <a:buChar char="-"/>
            </a:pPr>
            <a:endParaRPr lang="en-US" sz="800" dirty="0">
              <a:solidFill>
                <a:srgbClr val="0D5682"/>
              </a:solidFill>
            </a:endParaRPr>
          </a:p>
          <a:p>
            <a:pPr marL="91440" indent="-91440">
              <a:buFontTx/>
              <a:buChar char="-"/>
            </a:pPr>
            <a:endParaRPr lang="en-US" sz="800" dirty="0" smtClean="0">
              <a:solidFill>
                <a:srgbClr val="0D568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0633" y="4636718"/>
            <a:ext cx="2176508" cy="21852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Healthcare Providers License Management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Healthcare Personnel Licensing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Clinical Classifications Module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User Management Module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Socially Insecure Population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Immunization Management Module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TB Program Management Module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NHIV Management Module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Information Portal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ER Portal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Pharmacy Products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ePrescriptions Module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Pharmacy Products – Tbilisi Mayor Office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Pharma Organization Module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Social Service Agency Child Care Modules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Pharma Products for Chronic Diseases</a:t>
            </a:r>
          </a:p>
          <a:p>
            <a:pPr marL="171450" indent="-171450">
              <a:buFontTx/>
              <a:buChar char="-"/>
            </a:pPr>
            <a:r>
              <a:rPr lang="en-US" sz="800" dirty="0" smtClean="0">
                <a:solidFill>
                  <a:srgbClr val="0D5682"/>
                </a:solidFill>
              </a:rPr>
              <a:t>Birth Registry Module</a:t>
            </a:r>
            <a:endParaRPr lang="en-US" sz="800" dirty="0">
              <a:solidFill>
                <a:srgbClr val="0D568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31713" y="4283679"/>
            <a:ext cx="169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D5682"/>
                </a:solidFill>
              </a:rPr>
              <a:t>&gt; 30 Modules</a:t>
            </a:r>
            <a:endParaRPr lang="en-US" b="1" dirty="0">
              <a:solidFill>
                <a:srgbClr val="0D5682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20" y="4805530"/>
            <a:ext cx="927674" cy="1104292"/>
          </a:xfrm>
          <a:prstGeom prst="rect">
            <a:avLst/>
          </a:prstGeom>
          <a:effectLst/>
        </p:spPr>
      </p:pic>
      <p:sp>
        <p:nvSpPr>
          <p:cNvPr id="53" name="TextBox 52"/>
          <p:cNvSpPr txBox="1"/>
          <p:nvPr/>
        </p:nvSpPr>
        <p:spPr>
          <a:xfrm>
            <a:off x="5561294" y="5918959"/>
            <a:ext cx="1215526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MoLHSA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79786" y="-5976"/>
            <a:ext cx="62562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SSA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857926" y="-5977"/>
            <a:ext cx="883575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NCDC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549548" y="-27186"/>
            <a:ext cx="93968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RAMA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692" y1="7231" x2="25692" y2="7231"/>
                        <a14:foregroundMark x1="94615" y1="53385" x2="94615" y2="53385"/>
                        <a14:foregroundMark x1="4769" y1="52769" x2="4769" y2="52769"/>
                        <a14:foregroundMark x1="7538" y1="38462" x2="7538" y2="38462"/>
                        <a14:backgroundMark x1="32154" y1="88154" x2="32154" y2="88154"/>
                        <a14:backgroundMark x1="62615" y1="90154" x2="62615" y2="90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76" y="2593498"/>
            <a:ext cx="759581" cy="759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44" y="1692250"/>
            <a:ext cx="774626" cy="788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Connector 23"/>
          <p:cNvCxnSpPr/>
          <p:nvPr/>
        </p:nvCxnSpPr>
        <p:spPr>
          <a:xfrm>
            <a:off x="6556370" y="2086605"/>
            <a:ext cx="661576" cy="0"/>
          </a:xfrm>
          <a:prstGeom prst="line">
            <a:avLst/>
          </a:prstGeom>
          <a:ln w="19050">
            <a:solidFill>
              <a:srgbClr val="50AE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56370" y="2973288"/>
            <a:ext cx="661576" cy="0"/>
          </a:xfrm>
          <a:prstGeom prst="line">
            <a:avLst/>
          </a:prstGeom>
          <a:ln w="19050">
            <a:solidFill>
              <a:srgbClr val="50AE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64639" y="1870396"/>
            <a:ext cx="87395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Tbilisi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09978" y="2742455"/>
            <a:ext cx="96411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Adjara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57549" y="2611704"/>
            <a:ext cx="52366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Data Collection &amp;</a:t>
            </a:r>
          </a:p>
          <a:p>
            <a:r>
              <a:rPr lang="en-US" sz="54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Analytical System</a:t>
            </a:r>
          </a:p>
        </p:txBody>
      </p:sp>
    </p:spTree>
    <p:extLst>
      <p:ext uri="{BB962C8B-B14F-4D97-AF65-F5344CB8AC3E}">
        <p14:creationId xmlns:p14="http://schemas.microsoft.com/office/powerpoint/2010/main" val="174969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fill="hold" grpId="1" nodeType="clickEffect" p14:presetBounceEnd="25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91667E-6 -4.81481E-6 L -0.29596 -0.35069 " pathEditMode="relative" rAng="0" ptsTypes="AA" p14:bounceEnd="25000">
                                          <p:cBhvr>
                                            <p:cTn id="11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805" y="-175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6" presetClass="emph" presetSubtype="0" accel="12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30000" y="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2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2925"/>
                                </p:stCondLst>
                                <p:childTnLst>
                                  <p:par>
                                    <p:cTn id="10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4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7" dur="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5" grpId="1"/>
          <p:bldP spid="48" grpId="0"/>
          <p:bldP spid="48" grpId="1"/>
          <p:bldP spid="49" grpId="0"/>
          <p:bldP spid="49" grpId="1"/>
          <p:bldP spid="25" grpId="0"/>
          <p:bldP spid="25" grpId="1"/>
          <p:bldP spid="53" grpId="0"/>
          <p:bldP spid="54" grpId="0"/>
          <p:bldP spid="55" grpId="0"/>
          <p:bldP spid="56" grpId="0"/>
          <p:bldP spid="27" grpId="0"/>
          <p:bldP spid="28" grpId="0"/>
          <p:bldP spid="29" grpId="0"/>
          <p:bldP spid="2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2.91667E-6 -4.81481E-6 L -0.29596 -0.35069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805" y="-175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6" presetClass="emph" presetSubtype="0" accel="12000" decel="1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30000" y="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2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2925"/>
                                </p:stCondLst>
                                <p:childTnLst>
                                  <p:par>
                                    <p:cTn id="10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4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7" dur="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5" grpId="1"/>
          <p:bldP spid="48" grpId="0"/>
          <p:bldP spid="48" grpId="1"/>
          <p:bldP spid="49" grpId="0"/>
          <p:bldP spid="49" grpId="1"/>
          <p:bldP spid="25" grpId="0"/>
          <p:bldP spid="25" grpId="1"/>
          <p:bldP spid="53" grpId="0"/>
          <p:bldP spid="54" grpId="0"/>
          <p:bldP spid="55" grpId="0"/>
          <p:bldP spid="56" grpId="0"/>
          <p:bldP spid="27" grpId="0"/>
          <p:bldP spid="28" grpId="0"/>
          <p:bldP spid="29" grpId="0"/>
          <p:bldP spid="29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Arrow Connector 32"/>
          <p:cNvCxnSpPr>
            <a:endCxn id="52" idx="3"/>
          </p:cNvCxnSpPr>
          <p:nvPr/>
        </p:nvCxnSpPr>
        <p:spPr>
          <a:xfrm rot="10800000" flipV="1">
            <a:off x="6632894" y="2486712"/>
            <a:ext cx="3315990" cy="2870963"/>
          </a:xfrm>
          <a:prstGeom prst="bentConnector3">
            <a:avLst>
              <a:gd name="adj1" fmla="val -172"/>
            </a:avLst>
          </a:prstGeom>
          <a:ln w="19050">
            <a:solidFill>
              <a:srgbClr val="0D568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32"/>
          <p:cNvCxnSpPr>
            <a:endCxn id="52" idx="3"/>
          </p:cNvCxnSpPr>
          <p:nvPr/>
        </p:nvCxnSpPr>
        <p:spPr>
          <a:xfrm rot="5400000">
            <a:off x="6302743" y="2816865"/>
            <a:ext cx="2870963" cy="2210659"/>
          </a:xfrm>
          <a:prstGeom prst="bentConnector2">
            <a:avLst/>
          </a:prstGeom>
          <a:ln w="19050">
            <a:solidFill>
              <a:srgbClr val="0D568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32"/>
          <p:cNvCxnSpPr>
            <a:endCxn id="52" idx="3"/>
          </p:cNvCxnSpPr>
          <p:nvPr/>
        </p:nvCxnSpPr>
        <p:spPr>
          <a:xfrm rot="10800000" flipV="1">
            <a:off x="6632894" y="2486712"/>
            <a:ext cx="4426180" cy="2870964"/>
          </a:xfrm>
          <a:prstGeom prst="bentConnector3">
            <a:avLst>
              <a:gd name="adj1" fmla="val -69"/>
            </a:avLst>
          </a:prstGeom>
          <a:ln w="19050">
            <a:solidFill>
              <a:srgbClr val="0D568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52" idx="3"/>
          </p:cNvCxnSpPr>
          <p:nvPr/>
        </p:nvCxnSpPr>
        <p:spPr>
          <a:xfrm rot="5400000">
            <a:off x="5770342" y="3349266"/>
            <a:ext cx="2870963" cy="1145857"/>
          </a:xfrm>
          <a:prstGeom prst="bentConnector2">
            <a:avLst/>
          </a:prstGeom>
          <a:ln w="19050">
            <a:solidFill>
              <a:srgbClr val="0D568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958" y="435647"/>
            <a:ext cx="933277" cy="796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108" y="435647"/>
            <a:ext cx="796563" cy="791391"/>
          </a:xfrm>
          <a:prstGeom prst="rect">
            <a:avLst/>
          </a:prstGeom>
        </p:spPr>
      </p:pic>
      <p:pic>
        <p:nvPicPr>
          <p:cNvPr id="1026" name="Picture 2" descr="NCDC new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113" y="430110"/>
            <a:ext cx="972874" cy="79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959" y="1666029"/>
            <a:ext cx="4341182" cy="2614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/>
          <p:cNvCxnSpPr>
            <a:stCxn id="6" idx="2"/>
          </p:cNvCxnSpPr>
          <p:nvPr/>
        </p:nvCxnSpPr>
        <p:spPr>
          <a:xfrm>
            <a:off x="7692597" y="1232415"/>
            <a:ext cx="6220" cy="433614"/>
          </a:xfrm>
          <a:prstGeom prst="line">
            <a:avLst/>
          </a:prstGeom>
          <a:ln w="19050">
            <a:solidFill>
              <a:srgbClr val="50AE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26" idx="2"/>
            <a:endCxn id="12" idx="0"/>
          </p:cNvCxnSpPr>
          <p:nvPr/>
        </p:nvCxnSpPr>
        <p:spPr>
          <a:xfrm>
            <a:off x="9396550" y="1227038"/>
            <a:ext cx="0" cy="438991"/>
          </a:xfrm>
          <a:prstGeom prst="line">
            <a:avLst/>
          </a:prstGeom>
          <a:ln w="19050">
            <a:solidFill>
              <a:srgbClr val="50AE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9" idx="2"/>
          </p:cNvCxnSpPr>
          <p:nvPr/>
        </p:nvCxnSpPr>
        <p:spPr>
          <a:xfrm flipH="1">
            <a:off x="11019389" y="1227038"/>
            <a:ext cx="1" cy="438991"/>
          </a:xfrm>
          <a:prstGeom prst="line">
            <a:avLst/>
          </a:prstGeom>
          <a:ln w="19050">
            <a:solidFill>
              <a:srgbClr val="50AE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20" y="4805530"/>
            <a:ext cx="927674" cy="1104292"/>
          </a:xfrm>
          <a:prstGeom prst="rect">
            <a:avLst/>
          </a:prstGeom>
          <a:effectLst/>
        </p:spPr>
      </p:pic>
      <p:pic>
        <p:nvPicPr>
          <p:cNvPr id="2052" name="Picture 4" descr="Image result for healthcare organization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583486"/>
            <a:ext cx="758825" cy="58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 result for health information system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29" y="2583486"/>
            <a:ext cx="699856" cy="58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healthcare provider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30" y="1934736"/>
            <a:ext cx="517053" cy="5170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2818" t="3830" r="1433" b="1"/>
          <a:stretch/>
        </p:blipFill>
        <p:spPr>
          <a:xfrm>
            <a:off x="2283265" y="2143063"/>
            <a:ext cx="516514" cy="517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Straight Connector 27"/>
          <p:cNvCxnSpPr/>
          <p:nvPr/>
        </p:nvCxnSpPr>
        <p:spPr>
          <a:xfrm flipH="1">
            <a:off x="2114550" y="2552700"/>
            <a:ext cx="222253" cy="157163"/>
          </a:xfrm>
          <a:prstGeom prst="line">
            <a:avLst/>
          </a:prstGeom>
          <a:ln w="1270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6" idx="2"/>
            <a:endCxn id="18" idx="0"/>
          </p:cNvCxnSpPr>
          <p:nvPr/>
        </p:nvCxnSpPr>
        <p:spPr>
          <a:xfrm>
            <a:off x="1847757" y="2451789"/>
            <a:ext cx="0" cy="131697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052" idx="3"/>
            <a:endCxn id="18" idx="1"/>
          </p:cNvCxnSpPr>
          <p:nvPr/>
        </p:nvCxnSpPr>
        <p:spPr>
          <a:xfrm>
            <a:off x="1162050" y="2876068"/>
            <a:ext cx="335779" cy="0"/>
          </a:xfrm>
          <a:prstGeom prst="line">
            <a:avLst/>
          </a:prstGeom>
          <a:ln w="19050">
            <a:solidFill>
              <a:srgbClr val="50AE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Image result for web service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883" y="5431613"/>
            <a:ext cx="793830" cy="61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/>
          <p:cNvSpPr txBox="1"/>
          <p:nvPr/>
        </p:nvSpPr>
        <p:spPr>
          <a:xfrm>
            <a:off x="8691154" y="5509216"/>
            <a:ext cx="1801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Web Services</a:t>
            </a:r>
            <a:endParaRPr lang="en-US" sz="24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66807" y="3163885"/>
            <a:ext cx="103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PHC Provider</a:t>
            </a:r>
            <a:endParaRPr lang="en-US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331926" y="3166114"/>
            <a:ext cx="103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HIS</a:t>
            </a:r>
            <a:endParaRPr lang="en-US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157516" y="3340641"/>
            <a:ext cx="20072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D5682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&lt; Epidemiology &gt;</a:t>
            </a:r>
          </a:p>
          <a:p>
            <a:pPr algn="ctr"/>
            <a:r>
              <a:rPr lang="en-US" dirty="0" smtClean="0">
                <a:solidFill>
                  <a:srgbClr val="0D5682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&lt; Registries &gt;</a:t>
            </a:r>
          </a:p>
          <a:p>
            <a:pPr algn="ctr"/>
            <a:r>
              <a:rPr lang="en-US" dirty="0" smtClean="0">
                <a:solidFill>
                  <a:srgbClr val="0D5682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&lt; Financial &gt;</a:t>
            </a:r>
          </a:p>
          <a:p>
            <a:pPr algn="ctr"/>
            <a:r>
              <a:rPr lang="en-US" dirty="0" smtClean="0">
                <a:solidFill>
                  <a:srgbClr val="0D5682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&lt; Reporting &gt;</a:t>
            </a:r>
          </a:p>
          <a:p>
            <a:pPr algn="ctr"/>
            <a:r>
              <a:rPr lang="en-US" dirty="0" smtClean="0">
                <a:solidFill>
                  <a:srgbClr val="0D5682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&lt; . . . &gt;</a:t>
            </a:r>
            <a:endParaRPr lang="en-US" dirty="0">
              <a:solidFill>
                <a:srgbClr val="0D5682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cxnSp>
        <p:nvCxnSpPr>
          <p:cNvPr id="95" name="Straight Connector 94"/>
          <p:cNvCxnSpPr>
            <a:stCxn id="109" idx="2"/>
            <a:endCxn id="2056" idx="1"/>
          </p:cNvCxnSpPr>
          <p:nvPr/>
        </p:nvCxnSpPr>
        <p:spPr>
          <a:xfrm rot="16200000" flipH="1">
            <a:off x="1440065" y="4288810"/>
            <a:ext cx="927266" cy="1210463"/>
          </a:xfrm>
          <a:prstGeom prst="bentConnector2">
            <a:avLst/>
          </a:prstGeom>
          <a:ln w="19050">
            <a:solidFill>
              <a:srgbClr val="0D5682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Image result for stop cross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30" y="4844387"/>
            <a:ext cx="1026576" cy="102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Box 108"/>
          <p:cNvSpPr txBox="1"/>
          <p:nvPr/>
        </p:nvSpPr>
        <p:spPr>
          <a:xfrm>
            <a:off x="-117915" y="3784078"/>
            <a:ext cx="2832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D568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Malgun Gothic Semilight" panose="020B0502040204020203" pitchFamily="34" charset="-128"/>
              </a:rPr>
              <a:t>&lt; Clinical Process Data &gt;</a:t>
            </a:r>
          </a:p>
          <a:p>
            <a:pPr algn="ctr"/>
            <a:r>
              <a:rPr lang="en-US" dirty="0" smtClean="0">
                <a:solidFill>
                  <a:srgbClr val="0D568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Malgun Gothic Semilight" panose="020B0502040204020203" pitchFamily="34" charset="-128"/>
              </a:rPr>
              <a:t>&lt; Care Process Data &gt;</a:t>
            </a:r>
            <a:endParaRPr lang="en-US" dirty="0">
              <a:solidFill>
                <a:srgbClr val="0D5682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692" y1="7231" x2="25692" y2="7231"/>
                        <a14:foregroundMark x1="94615" y1="53385" x2="94615" y2="53385"/>
                        <a14:foregroundMark x1="4769" y1="52769" x2="4769" y2="52769"/>
                        <a14:foregroundMark x1="7538" y1="38462" x2="7538" y2="38462"/>
                        <a14:backgroundMark x1="32154" y1="88154" x2="32154" y2="88154"/>
                        <a14:backgroundMark x1="62615" y1="90154" x2="62615" y2="90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76" y="2593498"/>
            <a:ext cx="759581" cy="759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44" y="1692250"/>
            <a:ext cx="774626" cy="788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2" name="Straight Connector 31"/>
          <p:cNvCxnSpPr/>
          <p:nvPr/>
        </p:nvCxnSpPr>
        <p:spPr>
          <a:xfrm>
            <a:off x="6556370" y="2086605"/>
            <a:ext cx="661576" cy="0"/>
          </a:xfrm>
          <a:prstGeom prst="line">
            <a:avLst/>
          </a:prstGeom>
          <a:ln w="19050">
            <a:solidFill>
              <a:srgbClr val="50AE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556370" y="2973288"/>
            <a:ext cx="661576" cy="0"/>
          </a:xfrm>
          <a:prstGeom prst="line">
            <a:avLst/>
          </a:prstGeom>
          <a:ln w="19050">
            <a:solidFill>
              <a:srgbClr val="50AE8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561294" y="5918959"/>
            <a:ext cx="1215526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MoLHSA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79786" y="-5976"/>
            <a:ext cx="62562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SSA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549548" y="-27186"/>
            <a:ext cx="93968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RAMA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64639" y="1870396"/>
            <a:ext cx="87395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Tbilisi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09978" y="2742455"/>
            <a:ext cx="96411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Adjara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57926" y="-5977"/>
            <a:ext cx="883575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NCDC</a:t>
            </a:r>
            <a:endParaRPr lang="en-US" sz="24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9512" y="202139"/>
            <a:ext cx="52366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Data Collection &amp;</a:t>
            </a:r>
          </a:p>
          <a:p>
            <a:r>
              <a:rPr lang="en-US" sz="54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Analytical System</a:t>
            </a:r>
          </a:p>
        </p:txBody>
      </p:sp>
    </p:spTree>
    <p:extLst>
      <p:ext uri="{BB962C8B-B14F-4D97-AF65-F5344CB8AC3E}">
        <p14:creationId xmlns:p14="http://schemas.microsoft.com/office/powerpoint/2010/main" val="17643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9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1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3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90" grpId="0"/>
      <p:bldP spid="91" grpId="0"/>
      <p:bldP spid="87" grpId="0" uiExpand="1" build="allAtOnce"/>
      <p:bldP spid="109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7274" y="1319434"/>
            <a:ext cx="11208476" cy="500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ea typeface="Calibri" panose="020F0502020204030204" pitchFamily="34" charset="0"/>
                <a:cs typeface="Sylfaen" panose="010A0502050306030303" pitchFamily="18" charset="0"/>
              </a:rPr>
              <a:t>Project title: </a:t>
            </a:r>
            <a:r>
              <a:rPr lang="en-US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Improvement of Quality system of Primary Healthcare in Georgia </a:t>
            </a:r>
            <a:r>
              <a:rPr lang="ka-GE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ea typeface="Calibri" panose="020F0502020204030204" pitchFamily="34" charset="0"/>
                <a:cs typeface="Sylfaen" panose="010A0502050306030303" pitchFamily="18" charset="0"/>
              </a:rPr>
              <a:t>Donor</a:t>
            </a:r>
            <a:r>
              <a:rPr lang="ka-GE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: </a:t>
            </a:r>
            <a:r>
              <a:rPr lang="en-US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Czech Development Agency</a:t>
            </a:r>
            <a:endParaRPr lang="ka-GE" sz="3200" dirty="0" smtClean="0">
              <a:ea typeface="Calibri" panose="020F0502020204030204" pitchFamily="34" charset="0"/>
              <a:cs typeface="Sylfaen" panose="010A0502050306030303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ea typeface="Calibri" panose="020F0502020204030204" pitchFamily="34" charset="0"/>
                <a:cs typeface="Sylfaen" panose="010A0502050306030303" pitchFamily="18" charset="0"/>
              </a:rPr>
              <a:t>Implementing Agency</a:t>
            </a:r>
            <a:r>
              <a:rPr lang="ka-GE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: </a:t>
            </a:r>
            <a:r>
              <a:rPr lang="en-US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Caritas Czech Republic based on the </a:t>
            </a:r>
            <a:r>
              <a:rPr lang="en-US" sz="3200" dirty="0">
                <a:ea typeface="Calibri" panose="020F0502020204030204" pitchFamily="34" charset="0"/>
                <a:cs typeface="Sylfaen" panose="010A0502050306030303" pitchFamily="18" charset="0"/>
              </a:rPr>
              <a:t>Cooperation Agreement </a:t>
            </a:r>
            <a:r>
              <a:rPr lang="en-US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with the Ministry of Internally displaced Persons from the Occupied </a:t>
            </a:r>
            <a:r>
              <a:rPr lang="en-US" sz="3200" dirty="0">
                <a:ea typeface="Calibri" panose="020F0502020204030204" pitchFamily="34" charset="0"/>
                <a:cs typeface="Sylfaen" panose="010A0502050306030303" pitchFamily="18" charset="0"/>
              </a:rPr>
              <a:t>T</a:t>
            </a:r>
            <a:r>
              <a:rPr lang="en-US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erritories, Labour, Health and Social affairs of Georgia </a:t>
            </a:r>
            <a:r>
              <a:rPr lang="ka-GE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ea typeface="Calibri" panose="020F0502020204030204" pitchFamily="34" charset="0"/>
                <a:cs typeface="Sylfaen" panose="010A0502050306030303" pitchFamily="18" charset="0"/>
              </a:rPr>
              <a:t>Project duration</a:t>
            </a:r>
            <a:r>
              <a:rPr lang="ka-GE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: </a:t>
            </a:r>
            <a:r>
              <a:rPr lang="en-US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July 2017</a:t>
            </a:r>
            <a:r>
              <a:rPr lang="ka-GE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- </a:t>
            </a:r>
            <a:r>
              <a:rPr lang="en-US" sz="3200" dirty="0" smtClean="0">
                <a:ea typeface="Calibri" panose="020F0502020204030204" pitchFamily="34" charset="0"/>
                <a:cs typeface="Sylfaen" panose="010A0502050306030303" pitchFamily="18" charset="0"/>
              </a:rPr>
              <a:t>December 2019</a:t>
            </a:r>
            <a:r>
              <a:rPr lang="en-US" sz="3200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 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6249" y="2865704"/>
            <a:ext cx="7684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Project Information</a:t>
            </a:r>
            <a:endParaRPr lang="en-US" sz="72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0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9" presetID="42" presetClass="path" presetSubtype="0" accel="50000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4.79167E-6 -4.07407E-6 L -0.16472 -0.39051 " pathEditMode="relative" rAng="0" ptsTypes="AA" p14:bounceEnd="25000">
                                          <p:cBhvr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242" y="-19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10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9" presetID="42" presetClass="path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4.79167E-6 -4.07407E-6 L -0.16472 -0.39051 " pathEditMode="relative" rAng="0" ptsTypes="AA">
                                          <p:cBhvr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242" y="-19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10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5395652" y="1079256"/>
            <a:ext cx="1261486" cy="1152850"/>
            <a:chOff x="5395652" y="1079256"/>
            <a:chExt cx="1261486" cy="11528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5652" y="1830588"/>
              <a:ext cx="1261486" cy="401518"/>
            </a:xfrm>
            <a:prstGeom prst="rect">
              <a:avLst/>
            </a:prstGeom>
          </p:spPr>
        </p:pic>
        <p:pic>
          <p:nvPicPr>
            <p:cNvPr id="24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6904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/>
          <p:cNvGrpSpPr/>
          <p:nvPr/>
        </p:nvGrpSpPr>
        <p:grpSpPr>
          <a:xfrm>
            <a:off x="7900606" y="1079256"/>
            <a:ext cx="998982" cy="1152850"/>
            <a:chOff x="7900606" y="1079256"/>
            <a:chExt cx="998982" cy="11528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1572" t="7270" r="13278" b="5018"/>
            <a:stretch/>
          </p:blipFill>
          <p:spPr>
            <a:xfrm>
              <a:off x="8198957" y="1789193"/>
              <a:ext cx="402279" cy="442913"/>
            </a:xfrm>
            <a:prstGeom prst="rect">
              <a:avLst/>
            </a:prstGeom>
          </p:spPr>
        </p:pic>
        <p:pic>
          <p:nvPicPr>
            <p:cNvPr id="25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606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" name="Group 75"/>
          <p:cNvGrpSpPr/>
          <p:nvPr/>
        </p:nvGrpSpPr>
        <p:grpSpPr>
          <a:xfrm>
            <a:off x="10254831" y="1079256"/>
            <a:ext cx="998982" cy="1190539"/>
            <a:chOff x="10254831" y="1079256"/>
            <a:chExt cx="998982" cy="11905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34727" y="1834295"/>
              <a:ext cx="439190" cy="435500"/>
            </a:xfrm>
            <a:prstGeom prst="rect">
              <a:avLst/>
            </a:prstGeom>
          </p:spPr>
        </p:pic>
        <p:pic>
          <p:nvPicPr>
            <p:cNvPr id="27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4831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10" y="340290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833864" y="1079256"/>
            <a:ext cx="1107712" cy="1190539"/>
            <a:chOff x="833864" y="1079256"/>
            <a:chExt cx="1107712" cy="1190539"/>
          </a:xfrm>
        </p:grpSpPr>
        <p:pic>
          <p:nvPicPr>
            <p:cNvPr id="1030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229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3864" y="1830588"/>
              <a:ext cx="1107712" cy="439207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246227" y="647700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1914393" y="652919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Connector 20"/>
          <p:cNvCxnSpPr/>
          <p:nvPr/>
        </p:nvCxnSpPr>
        <p:spPr>
          <a:xfrm>
            <a:off x="777240" y="1135380"/>
            <a:ext cx="215058" cy="241525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768348" y="1162050"/>
            <a:ext cx="234283" cy="212634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028" idx="2"/>
            <a:endCxn id="1030" idx="0"/>
          </p:cNvCxnSpPr>
          <p:nvPr/>
        </p:nvCxnSpPr>
        <p:spPr>
          <a:xfrm>
            <a:off x="1387720" y="955109"/>
            <a:ext cx="0" cy="124147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3207567" y="1079256"/>
            <a:ext cx="998982" cy="1190539"/>
            <a:chOff x="3207567" y="1079256"/>
            <a:chExt cx="998982" cy="1190539"/>
          </a:xfrm>
        </p:grpSpPr>
        <p:pic>
          <p:nvPicPr>
            <p:cNvPr id="23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567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2471" y="1789193"/>
              <a:ext cx="559803" cy="480602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2559936" y="652318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5" name="Straight Connector 44"/>
          <p:cNvCxnSpPr/>
          <p:nvPr/>
        </p:nvCxnSpPr>
        <p:spPr>
          <a:xfrm>
            <a:off x="3090949" y="1139998"/>
            <a:ext cx="215058" cy="241525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089407" y="1168889"/>
            <a:ext cx="234283" cy="212634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701429" y="952500"/>
            <a:ext cx="1415" cy="131374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3396829" y="343501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04" y="656258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Straight Connector 52"/>
          <p:cNvCxnSpPr/>
          <p:nvPr/>
        </p:nvCxnSpPr>
        <p:spPr>
          <a:xfrm>
            <a:off x="5423186" y="1139998"/>
            <a:ext cx="215058" cy="241525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6414294" y="1166668"/>
            <a:ext cx="234283" cy="212634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033666" y="950119"/>
            <a:ext cx="0" cy="133755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5729066" y="343501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41" y="656258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455" y="652827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Connector 58"/>
          <p:cNvCxnSpPr/>
          <p:nvPr/>
        </p:nvCxnSpPr>
        <p:spPr>
          <a:xfrm>
            <a:off x="7792313" y="1144616"/>
            <a:ext cx="215058" cy="241525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8783421" y="1171286"/>
            <a:ext cx="234283" cy="212634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402793" y="964345"/>
            <a:ext cx="0" cy="124147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8098193" y="348119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82" y="657445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8920477" y="662142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6" name="Straight Connector 65"/>
          <p:cNvCxnSpPr/>
          <p:nvPr/>
        </p:nvCxnSpPr>
        <p:spPr>
          <a:xfrm>
            <a:off x="10144850" y="1149955"/>
            <a:ext cx="215058" cy="241525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11135958" y="1176625"/>
            <a:ext cx="234283" cy="212634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72" idx="2"/>
          </p:cNvCxnSpPr>
          <p:nvPr/>
        </p:nvCxnSpPr>
        <p:spPr>
          <a:xfrm flipH="1">
            <a:off x="10755330" y="962614"/>
            <a:ext cx="1716" cy="131217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0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119" y="662784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11273014" y="667481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636" y="347795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eb form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5" y="1291336"/>
            <a:ext cx="575552" cy="575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web form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24" y="1291336"/>
            <a:ext cx="575552" cy="575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Image result for web form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14" y="1291336"/>
            <a:ext cx="575552" cy="575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Image result for web form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71" y="1295090"/>
            <a:ext cx="575552" cy="575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Image result for web form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62" y="1291336"/>
            <a:ext cx="575552" cy="575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2228" y="159110"/>
            <a:ext cx="5558368" cy="6510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82" y="162299"/>
            <a:ext cx="5558368" cy="6503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07" y="168680"/>
            <a:ext cx="5558368" cy="6503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53" y="162299"/>
            <a:ext cx="5558368" cy="6503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62129" y="60562"/>
            <a:ext cx="272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PHC Providers</a:t>
            </a:r>
            <a:endParaRPr lang="en-US" sz="36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330292" y="2388801"/>
            <a:ext cx="3403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PHC Professionals</a:t>
            </a:r>
            <a:endParaRPr lang="en-US" sz="36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6171" y="3091044"/>
            <a:ext cx="2217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Flowsheets</a:t>
            </a:r>
            <a:endParaRPr lang="en-US" sz="36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963926" y="2708205"/>
            <a:ext cx="83226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PHC Data Warehouse</a:t>
            </a:r>
          </a:p>
          <a:p>
            <a:pPr algn="ctr"/>
            <a:r>
              <a:rPr lang="en-US" sz="72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Process Flow</a:t>
            </a:r>
            <a:endParaRPr lang="en-US" sz="72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99" y="162299"/>
            <a:ext cx="5558367" cy="6503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6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1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3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1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25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45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2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65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85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2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905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25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2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145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2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265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2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85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2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5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2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625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2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745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65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2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985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2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105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2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25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2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345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2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465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2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85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2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705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2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825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44062 -0.27408 " pathEditMode="relative" rAng="0" ptsTypes="AA">
                                      <p:cBhvr>
                                        <p:cTn id="1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31" y="-13704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25078 -0.26945 " pathEditMode="relative" rAng="0" ptsTypes="AA">
                                      <p:cBhvr>
                                        <p:cTn id="20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9" y="-13472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9" dur="1000" fill="hold"/>
                                        <p:tgtEl>
                                          <p:spTgt spid="9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5547 -0.27407 " pathEditMode="relative" rAng="0" ptsTypes="AA">
                                      <p:cBhvr>
                                        <p:cTn id="2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13704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13034 -0.26528 " pathEditMode="relative" rAng="0" ptsTypes="AA">
                                      <p:cBhvr>
                                        <p:cTn id="22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13264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33373 -0.26783 " pathEditMode="relative" rAng="0" ptsTypes="AA">
                                      <p:cBhvr>
                                        <p:cTn id="23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0" y="-1340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1000" fill="hold"/>
                                        <p:tgtEl>
                                          <p:spTgt spid="9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8" grpId="0"/>
      <p:bldP spid="98" grpId="1"/>
      <p:bldP spid="99" grpId="0"/>
      <p:bldP spid="99" grpId="1"/>
      <p:bldP spid="77" grpId="0"/>
      <p:bldP spid="7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5395652" y="1079256"/>
            <a:ext cx="1261486" cy="1152850"/>
            <a:chOff x="5395652" y="1079256"/>
            <a:chExt cx="1261486" cy="11528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5652" y="1830588"/>
              <a:ext cx="1261486" cy="401518"/>
            </a:xfrm>
            <a:prstGeom prst="rect">
              <a:avLst/>
            </a:prstGeom>
          </p:spPr>
        </p:pic>
        <p:pic>
          <p:nvPicPr>
            <p:cNvPr id="24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6904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/>
          <p:cNvGrpSpPr/>
          <p:nvPr/>
        </p:nvGrpSpPr>
        <p:grpSpPr>
          <a:xfrm>
            <a:off x="7900606" y="1079256"/>
            <a:ext cx="998982" cy="1152850"/>
            <a:chOff x="7900606" y="1079256"/>
            <a:chExt cx="998982" cy="11528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1572" t="7270" r="13278" b="5018"/>
            <a:stretch/>
          </p:blipFill>
          <p:spPr>
            <a:xfrm>
              <a:off x="8198957" y="1789193"/>
              <a:ext cx="402279" cy="442913"/>
            </a:xfrm>
            <a:prstGeom prst="rect">
              <a:avLst/>
            </a:prstGeom>
          </p:spPr>
        </p:pic>
        <p:pic>
          <p:nvPicPr>
            <p:cNvPr id="25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606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" name="Group 75"/>
          <p:cNvGrpSpPr/>
          <p:nvPr/>
        </p:nvGrpSpPr>
        <p:grpSpPr>
          <a:xfrm>
            <a:off x="10254831" y="1079256"/>
            <a:ext cx="998982" cy="1190539"/>
            <a:chOff x="10254831" y="1079256"/>
            <a:chExt cx="998982" cy="11905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34727" y="1834295"/>
              <a:ext cx="439190" cy="435500"/>
            </a:xfrm>
            <a:prstGeom prst="rect">
              <a:avLst/>
            </a:prstGeom>
          </p:spPr>
        </p:pic>
        <p:pic>
          <p:nvPicPr>
            <p:cNvPr id="27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4831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10" y="340290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833864" y="1079256"/>
            <a:ext cx="1107712" cy="1190539"/>
            <a:chOff x="833864" y="1079256"/>
            <a:chExt cx="1107712" cy="1190539"/>
          </a:xfrm>
        </p:grpSpPr>
        <p:pic>
          <p:nvPicPr>
            <p:cNvPr id="1030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229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3864" y="1830588"/>
              <a:ext cx="1107712" cy="439207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246227" y="647700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1914393" y="652919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Connector 20"/>
          <p:cNvCxnSpPr/>
          <p:nvPr/>
        </p:nvCxnSpPr>
        <p:spPr>
          <a:xfrm>
            <a:off x="777240" y="1135380"/>
            <a:ext cx="215058" cy="241525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768348" y="1162050"/>
            <a:ext cx="234283" cy="212634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028" idx="2"/>
            <a:endCxn id="1030" idx="0"/>
          </p:cNvCxnSpPr>
          <p:nvPr/>
        </p:nvCxnSpPr>
        <p:spPr>
          <a:xfrm>
            <a:off x="1387720" y="955109"/>
            <a:ext cx="0" cy="124147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3207567" y="1079256"/>
            <a:ext cx="998982" cy="1190539"/>
            <a:chOff x="3207567" y="1079256"/>
            <a:chExt cx="998982" cy="1190539"/>
          </a:xfrm>
        </p:grpSpPr>
        <p:pic>
          <p:nvPicPr>
            <p:cNvPr id="23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567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2471" y="1789193"/>
              <a:ext cx="559803" cy="480602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2559936" y="652318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5" name="Straight Connector 44"/>
          <p:cNvCxnSpPr/>
          <p:nvPr/>
        </p:nvCxnSpPr>
        <p:spPr>
          <a:xfrm>
            <a:off x="3090949" y="1139998"/>
            <a:ext cx="215058" cy="241525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089407" y="1168889"/>
            <a:ext cx="234283" cy="212634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701429" y="952500"/>
            <a:ext cx="1415" cy="131374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3396829" y="343501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04" y="656258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Straight Connector 52"/>
          <p:cNvCxnSpPr/>
          <p:nvPr/>
        </p:nvCxnSpPr>
        <p:spPr>
          <a:xfrm>
            <a:off x="5423186" y="1139998"/>
            <a:ext cx="215058" cy="241525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6414294" y="1166668"/>
            <a:ext cx="234283" cy="212634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033666" y="950119"/>
            <a:ext cx="0" cy="133755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5729066" y="343501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41" y="656258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455" y="652827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Connector 58"/>
          <p:cNvCxnSpPr/>
          <p:nvPr/>
        </p:nvCxnSpPr>
        <p:spPr>
          <a:xfrm>
            <a:off x="7792313" y="1144616"/>
            <a:ext cx="215058" cy="241525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8783421" y="1171286"/>
            <a:ext cx="234283" cy="212634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402793" y="964345"/>
            <a:ext cx="0" cy="124147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8098193" y="348119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82" y="657445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8920477" y="662142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6" name="Straight Connector 65"/>
          <p:cNvCxnSpPr/>
          <p:nvPr/>
        </p:nvCxnSpPr>
        <p:spPr>
          <a:xfrm>
            <a:off x="10144850" y="1149955"/>
            <a:ext cx="215058" cy="241525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11135958" y="1176625"/>
            <a:ext cx="234283" cy="212634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72" idx="2"/>
          </p:cNvCxnSpPr>
          <p:nvPr/>
        </p:nvCxnSpPr>
        <p:spPr>
          <a:xfrm flipH="1">
            <a:off x="10755330" y="962614"/>
            <a:ext cx="1716" cy="131217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0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119" y="662784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8"/>
          <a:srcRect l="2818" t="3830" r="1433" b="1"/>
          <a:stretch/>
        </p:blipFill>
        <p:spPr>
          <a:xfrm>
            <a:off x="11273014" y="667481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Picture 4" descr="Image result for healthcare provid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636" y="347795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Striped Right Arrow 76"/>
          <p:cNvSpPr/>
          <p:nvPr/>
        </p:nvSpPr>
        <p:spPr>
          <a:xfrm rot="5400000">
            <a:off x="1121189" y="1367766"/>
            <a:ext cx="533060" cy="526674"/>
          </a:xfrm>
          <a:prstGeom prst="striped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triped Right Arrow 81"/>
          <p:cNvSpPr/>
          <p:nvPr/>
        </p:nvSpPr>
        <p:spPr>
          <a:xfrm rot="5400000">
            <a:off x="3445842" y="1367766"/>
            <a:ext cx="533060" cy="526674"/>
          </a:xfrm>
          <a:prstGeom prst="striped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triped Right Arrow 82"/>
          <p:cNvSpPr/>
          <p:nvPr/>
        </p:nvSpPr>
        <p:spPr>
          <a:xfrm rot="5400000">
            <a:off x="5771171" y="1367766"/>
            <a:ext cx="533060" cy="526674"/>
          </a:xfrm>
          <a:prstGeom prst="striped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triped Right Arrow 83"/>
          <p:cNvSpPr/>
          <p:nvPr/>
        </p:nvSpPr>
        <p:spPr>
          <a:xfrm rot="5400000">
            <a:off x="8144331" y="1386987"/>
            <a:ext cx="533060" cy="526674"/>
          </a:xfrm>
          <a:prstGeom prst="striped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triped Right Arrow 84"/>
          <p:cNvSpPr/>
          <p:nvPr/>
        </p:nvSpPr>
        <p:spPr>
          <a:xfrm rot="5400000">
            <a:off x="10487792" y="1393787"/>
            <a:ext cx="533060" cy="526674"/>
          </a:xfrm>
          <a:prstGeom prst="striped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910" y="2886456"/>
            <a:ext cx="1281900" cy="1073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Image result for web form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5" y="1291336"/>
            <a:ext cx="575552" cy="575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web form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24" y="1291336"/>
            <a:ext cx="575552" cy="575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Image result for web form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14" y="1291336"/>
            <a:ext cx="575552" cy="575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Image result for web form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71" y="1295090"/>
            <a:ext cx="575552" cy="575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Image result for web form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62" y="1291336"/>
            <a:ext cx="575552" cy="575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6585" y="2394491"/>
            <a:ext cx="851515" cy="369332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&lt;HL7&gt;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450697" y="2392855"/>
            <a:ext cx="851515" cy="369332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&lt;HL7&gt;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778509" y="2392855"/>
            <a:ext cx="851515" cy="369332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&lt;HL7&gt;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140081" y="2392855"/>
            <a:ext cx="851515" cy="369332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&lt;HL7&gt;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108547" y="6158758"/>
            <a:ext cx="361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PHC Data Collector</a:t>
            </a:r>
            <a:endParaRPr lang="en-US" sz="36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pic>
        <p:nvPicPr>
          <p:cNvPr id="3" name="Picture 2" descr="Image result for windows application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5" y="2906779"/>
            <a:ext cx="1026591" cy="10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Image result for windows application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79" y="2906779"/>
            <a:ext cx="1026591" cy="10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 descr="Image result for windows application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842" y="2910269"/>
            <a:ext cx="1026591" cy="10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95" descr="Image result for windows application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15" y="2913135"/>
            <a:ext cx="1026591" cy="10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Image result for windows application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53" y="2913135"/>
            <a:ext cx="1026591" cy="10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82" y="1153852"/>
            <a:ext cx="5206338" cy="4358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260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0.1358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8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91667E-6 -1.48148E-6 L 2.91667E-6 0.13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-1.48148E-6 L -2.29167E-6 0.1358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8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7.40741E-7 L -3.75E-6 0.135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8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3.33333E-6 L -1.25E-6 0.1358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8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75E-6 -4.07407E-6 L -0.19492 -0.00092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-4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00"/>
                                  </p:iterate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2" grpId="0"/>
      <p:bldP spid="89" grpId="0"/>
      <p:bldP spid="90" grpId="0"/>
      <p:bldP spid="91" grpId="0"/>
      <p:bldP spid="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6227" y="340290"/>
            <a:ext cx="11641606" cy="3599436"/>
            <a:chOff x="246227" y="340290"/>
            <a:chExt cx="11641606" cy="3599436"/>
          </a:xfrm>
        </p:grpSpPr>
        <p:grpSp>
          <p:nvGrpSpPr>
            <p:cNvPr id="74" name="Group 73"/>
            <p:cNvGrpSpPr/>
            <p:nvPr/>
          </p:nvGrpSpPr>
          <p:grpSpPr>
            <a:xfrm>
              <a:off x="5395652" y="1079256"/>
              <a:ext cx="1261486" cy="1152850"/>
              <a:chOff x="5395652" y="1079256"/>
              <a:chExt cx="1261486" cy="115285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95652" y="1830588"/>
                <a:ext cx="1261486" cy="401518"/>
              </a:xfrm>
              <a:prstGeom prst="rect">
                <a:avLst/>
              </a:prstGeom>
            </p:spPr>
          </p:pic>
          <p:pic>
            <p:nvPicPr>
              <p:cNvPr id="24" name="Picture 6" descr="Image result for health information system ic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6904" y="1079256"/>
                <a:ext cx="998982" cy="835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7900606" y="1079256"/>
              <a:ext cx="998982" cy="1152850"/>
              <a:chOff x="7900606" y="1079256"/>
              <a:chExt cx="998982" cy="115285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/>
              <a:srcRect l="11572" t="7270" r="13278" b="5018"/>
              <a:stretch/>
            </p:blipFill>
            <p:spPr>
              <a:xfrm>
                <a:off x="8198957" y="1789193"/>
                <a:ext cx="402279" cy="442913"/>
              </a:xfrm>
              <a:prstGeom prst="rect">
                <a:avLst/>
              </a:prstGeom>
            </p:spPr>
          </p:pic>
          <p:pic>
            <p:nvPicPr>
              <p:cNvPr id="25" name="Picture 6" descr="Image result for health information system ic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0606" y="1079256"/>
                <a:ext cx="998982" cy="835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6" name="Group 75"/>
            <p:cNvGrpSpPr/>
            <p:nvPr/>
          </p:nvGrpSpPr>
          <p:grpSpPr>
            <a:xfrm>
              <a:off x="10254831" y="1079256"/>
              <a:ext cx="998982" cy="1190539"/>
              <a:chOff x="10254831" y="1079256"/>
              <a:chExt cx="998982" cy="119053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34727" y="1834295"/>
                <a:ext cx="439190" cy="435500"/>
              </a:xfrm>
              <a:prstGeom prst="rect">
                <a:avLst/>
              </a:prstGeom>
            </p:spPr>
          </p:pic>
          <p:pic>
            <p:nvPicPr>
              <p:cNvPr id="27" name="Picture 6" descr="Image result for health information system ic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54831" y="1079256"/>
                <a:ext cx="998982" cy="835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Image result for healthcare provid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310" y="340290"/>
              <a:ext cx="614819" cy="614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50"/>
            <p:cNvGrpSpPr/>
            <p:nvPr/>
          </p:nvGrpSpPr>
          <p:grpSpPr>
            <a:xfrm>
              <a:off x="833864" y="1079256"/>
              <a:ext cx="1107712" cy="1190539"/>
              <a:chOff x="833864" y="1079256"/>
              <a:chExt cx="1107712" cy="1190539"/>
            </a:xfrm>
          </p:grpSpPr>
          <p:pic>
            <p:nvPicPr>
              <p:cNvPr id="1030" name="Picture 6" descr="Image result for health information system ic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8229" y="1079256"/>
                <a:ext cx="998982" cy="835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3864" y="1830588"/>
                <a:ext cx="1107712" cy="439207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/>
            <a:srcRect l="2818" t="3830" r="1433" b="1"/>
            <a:stretch/>
          </p:blipFill>
          <p:spPr>
            <a:xfrm>
              <a:off x="246227" y="647700"/>
              <a:ext cx="614819" cy="615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/>
            <a:srcRect l="2818" t="3830" r="1433" b="1"/>
            <a:stretch/>
          </p:blipFill>
          <p:spPr>
            <a:xfrm>
              <a:off x="1914393" y="652919"/>
              <a:ext cx="614819" cy="615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777240" y="1135380"/>
              <a:ext cx="215058" cy="241525"/>
            </a:xfrm>
            <a:prstGeom prst="line">
              <a:avLst/>
            </a:prstGeom>
            <a:ln w="20320">
              <a:solidFill>
                <a:srgbClr val="1C0075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1768348" y="1162050"/>
              <a:ext cx="234283" cy="212634"/>
            </a:xfrm>
            <a:prstGeom prst="line">
              <a:avLst/>
            </a:prstGeom>
            <a:ln w="20320">
              <a:solidFill>
                <a:srgbClr val="1C0075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028" idx="2"/>
              <a:endCxn id="1030" idx="0"/>
            </p:cNvCxnSpPr>
            <p:nvPr/>
          </p:nvCxnSpPr>
          <p:spPr>
            <a:xfrm>
              <a:off x="1387720" y="955109"/>
              <a:ext cx="0" cy="124147"/>
            </a:xfrm>
            <a:prstGeom prst="line">
              <a:avLst/>
            </a:prstGeom>
            <a:ln w="20320">
              <a:solidFill>
                <a:srgbClr val="0D568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3207567" y="1079256"/>
              <a:ext cx="998982" cy="1190539"/>
              <a:chOff x="3207567" y="1079256"/>
              <a:chExt cx="998982" cy="1190539"/>
            </a:xfrm>
          </p:grpSpPr>
          <p:pic>
            <p:nvPicPr>
              <p:cNvPr id="23" name="Picture 6" descr="Image result for health information system ic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7567" y="1079256"/>
                <a:ext cx="998982" cy="835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32471" y="1789193"/>
                <a:ext cx="559803" cy="480602"/>
              </a:xfrm>
              <a:prstGeom prst="rect">
                <a:avLst/>
              </a:prstGeom>
            </p:spPr>
          </p:pic>
        </p:grp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8"/>
            <a:srcRect l="2818" t="3830" r="1433" b="1"/>
            <a:stretch/>
          </p:blipFill>
          <p:spPr>
            <a:xfrm>
              <a:off x="2559936" y="652318"/>
              <a:ext cx="614819" cy="615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45" name="Straight Connector 44"/>
            <p:cNvCxnSpPr/>
            <p:nvPr/>
          </p:nvCxnSpPr>
          <p:spPr>
            <a:xfrm>
              <a:off x="3090949" y="1139998"/>
              <a:ext cx="215058" cy="241525"/>
            </a:xfrm>
            <a:prstGeom prst="line">
              <a:avLst/>
            </a:prstGeom>
            <a:ln w="20320">
              <a:solidFill>
                <a:srgbClr val="1C0075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4089407" y="1168889"/>
              <a:ext cx="234283" cy="212634"/>
            </a:xfrm>
            <a:prstGeom prst="line">
              <a:avLst/>
            </a:prstGeom>
            <a:ln w="20320">
              <a:solidFill>
                <a:srgbClr val="0D568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3701429" y="952500"/>
              <a:ext cx="1415" cy="131374"/>
            </a:xfrm>
            <a:prstGeom prst="line">
              <a:avLst/>
            </a:prstGeom>
            <a:ln w="20320">
              <a:solidFill>
                <a:srgbClr val="1C0075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8"/>
            <a:srcRect l="2818" t="3830" r="1433" b="1"/>
            <a:stretch/>
          </p:blipFill>
          <p:spPr>
            <a:xfrm>
              <a:off x="3396829" y="343501"/>
              <a:ext cx="614819" cy="615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4" descr="Image result for healthcare provid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104" y="656258"/>
              <a:ext cx="614819" cy="614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3" name="Straight Connector 52"/>
            <p:cNvCxnSpPr/>
            <p:nvPr/>
          </p:nvCxnSpPr>
          <p:spPr>
            <a:xfrm>
              <a:off x="5423186" y="1139998"/>
              <a:ext cx="215058" cy="241525"/>
            </a:xfrm>
            <a:prstGeom prst="line">
              <a:avLst/>
            </a:prstGeom>
            <a:ln w="20320">
              <a:solidFill>
                <a:srgbClr val="0D568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6414294" y="1166668"/>
              <a:ext cx="234283" cy="212634"/>
            </a:xfrm>
            <a:prstGeom prst="line">
              <a:avLst/>
            </a:prstGeom>
            <a:ln w="20320">
              <a:solidFill>
                <a:srgbClr val="0D568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033666" y="950119"/>
              <a:ext cx="0" cy="133755"/>
            </a:xfrm>
            <a:prstGeom prst="line">
              <a:avLst/>
            </a:prstGeom>
            <a:ln w="20320">
              <a:solidFill>
                <a:srgbClr val="1C0075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8"/>
            <a:srcRect l="2818" t="3830" r="1433" b="1"/>
            <a:stretch/>
          </p:blipFill>
          <p:spPr>
            <a:xfrm>
              <a:off x="5729066" y="343501"/>
              <a:ext cx="614819" cy="615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Picture 4" descr="Image result for healthcare provid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0341" y="656258"/>
              <a:ext cx="614819" cy="614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Image result for healthcare provid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455" y="652827"/>
              <a:ext cx="614819" cy="614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9" name="Straight Connector 58"/>
            <p:cNvCxnSpPr/>
            <p:nvPr/>
          </p:nvCxnSpPr>
          <p:spPr>
            <a:xfrm>
              <a:off x="7792313" y="1144616"/>
              <a:ext cx="215058" cy="241525"/>
            </a:xfrm>
            <a:prstGeom prst="line">
              <a:avLst/>
            </a:prstGeom>
            <a:ln w="20320">
              <a:solidFill>
                <a:srgbClr val="0D568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8783421" y="1171286"/>
              <a:ext cx="234283" cy="212634"/>
            </a:xfrm>
            <a:prstGeom prst="line">
              <a:avLst/>
            </a:prstGeom>
            <a:ln w="20320">
              <a:solidFill>
                <a:srgbClr val="1C0075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402793" y="964345"/>
              <a:ext cx="0" cy="124147"/>
            </a:xfrm>
            <a:prstGeom prst="line">
              <a:avLst/>
            </a:prstGeom>
            <a:ln w="20320">
              <a:solidFill>
                <a:srgbClr val="1C0075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8"/>
            <a:srcRect l="2818" t="3830" r="1433" b="1"/>
            <a:stretch/>
          </p:blipFill>
          <p:spPr>
            <a:xfrm>
              <a:off x="8098193" y="348119"/>
              <a:ext cx="614819" cy="615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Picture 4" descr="Image result for healthcare provid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582" y="657445"/>
              <a:ext cx="614819" cy="614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8"/>
            <a:srcRect l="2818" t="3830" r="1433" b="1"/>
            <a:stretch/>
          </p:blipFill>
          <p:spPr>
            <a:xfrm>
              <a:off x="8920477" y="662142"/>
              <a:ext cx="614819" cy="615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6" name="Straight Connector 65"/>
            <p:cNvCxnSpPr/>
            <p:nvPr/>
          </p:nvCxnSpPr>
          <p:spPr>
            <a:xfrm>
              <a:off x="10144850" y="1149955"/>
              <a:ext cx="215058" cy="241525"/>
            </a:xfrm>
            <a:prstGeom prst="line">
              <a:avLst/>
            </a:prstGeom>
            <a:ln w="20320">
              <a:solidFill>
                <a:srgbClr val="0D568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11135958" y="1176625"/>
              <a:ext cx="234283" cy="212634"/>
            </a:xfrm>
            <a:prstGeom prst="line">
              <a:avLst/>
            </a:prstGeom>
            <a:ln w="20320">
              <a:solidFill>
                <a:srgbClr val="1C0075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72" idx="2"/>
            </p:cNvCxnSpPr>
            <p:nvPr/>
          </p:nvCxnSpPr>
          <p:spPr>
            <a:xfrm flipH="1">
              <a:off x="10755330" y="962614"/>
              <a:ext cx="1716" cy="131217"/>
            </a:xfrm>
            <a:prstGeom prst="line">
              <a:avLst/>
            </a:prstGeom>
            <a:ln w="20320">
              <a:solidFill>
                <a:srgbClr val="0D568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0" name="Picture 4" descr="Image result for healthcare provid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8119" y="662784"/>
              <a:ext cx="614819" cy="614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8"/>
            <a:srcRect l="2818" t="3830" r="1433" b="1"/>
            <a:stretch/>
          </p:blipFill>
          <p:spPr>
            <a:xfrm>
              <a:off x="11273014" y="667481"/>
              <a:ext cx="614819" cy="615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" name="Picture 4" descr="Image result for healthcare provider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9636" y="347795"/>
              <a:ext cx="614819" cy="614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mage result for web form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55" y="1291336"/>
              <a:ext cx="575552" cy="57555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Image result for web form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324" y="1291336"/>
              <a:ext cx="575552" cy="57555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Image result for web form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914" y="1291336"/>
              <a:ext cx="575552" cy="57555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Image result for web form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171" y="1295090"/>
              <a:ext cx="575552" cy="57555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Image result for web form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5862" y="1291336"/>
              <a:ext cx="575552" cy="57555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156585" y="2394491"/>
              <a:ext cx="851515" cy="369332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&lt;HL7&gt;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450697" y="2392855"/>
              <a:ext cx="851515" cy="369332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&lt;HL7&gt;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778509" y="2392855"/>
              <a:ext cx="851515" cy="369332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&lt;HL7&gt;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140081" y="2392855"/>
              <a:ext cx="851515" cy="369332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&lt;HL7&gt;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 descr="Image result for windows application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515" y="2906779"/>
              <a:ext cx="1026591" cy="102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93" descr="Image result for windows application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2379" y="2906779"/>
              <a:ext cx="1026591" cy="102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94" descr="Image result for windows application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842" y="2910269"/>
              <a:ext cx="1026591" cy="102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 descr="Image result for windows application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0715" y="2913135"/>
              <a:ext cx="1026591" cy="102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96" descr="Image result for windows application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953" y="2913135"/>
              <a:ext cx="1026591" cy="102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up 77"/>
          <p:cNvGrpSpPr/>
          <p:nvPr/>
        </p:nvGrpSpPr>
        <p:grpSpPr>
          <a:xfrm>
            <a:off x="1124381" y="607413"/>
            <a:ext cx="9894285" cy="1032544"/>
            <a:chOff x="1124381" y="607414"/>
            <a:chExt cx="9894285" cy="544340"/>
          </a:xfrm>
        </p:grpSpPr>
        <p:sp>
          <p:nvSpPr>
            <p:cNvPr id="80" name="Striped Right Arrow 79"/>
            <p:cNvSpPr/>
            <p:nvPr/>
          </p:nvSpPr>
          <p:spPr>
            <a:xfrm rot="5400000">
              <a:off x="1121188" y="617460"/>
              <a:ext cx="533060" cy="526674"/>
            </a:xfrm>
            <a:prstGeom prst="stripedRightArrow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triped Right Arrow 80"/>
            <p:cNvSpPr/>
            <p:nvPr/>
          </p:nvSpPr>
          <p:spPr>
            <a:xfrm rot="5400000">
              <a:off x="3445841" y="611995"/>
              <a:ext cx="533060" cy="526674"/>
            </a:xfrm>
            <a:prstGeom prst="stripedRightArrow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triped Right Arrow 86"/>
            <p:cNvSpPr/>
            <p:nvPr/>
          </p:nvSpPr>
          <p:spPr>
            <a:xfrm rot="5400000">
              <a:off x="5759864" y="611995"/>
              <a:ext cx="533060" cy="526674"/>
            </a:xfrm>
            <a:prstGeom prst="stripedRightArrow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triped Right Arrow 97"/>
            <p:cNvSpPr/>
            <p:nvPr/>
          </p:nvSpPr>
          <p:spPr>
            <a:xfrm rot="5400000">
              <a:off x="8144330" y="621887"/>
              <a:ext cx="533060" cy="526674"/>
            </a:xfrm>
            <a:prstGeom prst="stripedRightArrow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triped Right Arrow 98"/>
            <p:cNvSpPr/>
            <p:nvPr/>
          </p:nvSpPr>
          <p:spPr>
            <a:xfrm rot="5400000">
              <a:off x="10488799" y="610607"/>
              <a:ext cx="533060" cy="526674"/>
            </a:xfrm>
            <a:prstGeom prst="stripedRightArrow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Striped Right Arrow 99"/>
          <p:cNvSpPr/>
          <p:nvPr/>
        </p:nvSpPr>
        <p:spPr>
          <a:xfrm rot="5400000">
            <a:off x="5799527" y="6667096"/>
            <a:ext cx="533060" cy="526674"/>
          </a:xfrm>
          <a:prstGeom prst="striped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4004136" y="6279510"/>
            <a:ext cx="405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PHC Data Warehouse</a:t>
            </a:r>
            <a:endParaRPr lang="en-US" sz="36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927052" y="2707468"/>
            <a:ext cx="10288942" cy="745605"/>
            <a:chOff x="927052" y="2385554"/>
            <a:chExt cx="10288942" cy="745605"/>
          </a:xfrm>
        </p:grpSpPr>
        <p:pic>
          <p:nvPicPr>
            <p:cNvPr id="103" name="Picture 2" descr="Image result for web service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052" y="2415208"/>
              <a:ext cx="921331" cy="715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Image result for web service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705" y="2415207"/>
              <a:ext cx="921331" cy="715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Image result for web service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391" y="2385554"/>
              <a:ext cx="921331" cy="715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Image result for web service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0044" y="2415207"/>
              <a:ext cx="921331" cy="715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Image result for web service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4663" y="2415206"/>
              <a:ext cx="921331" cy="715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8" name="Picture 4" descr="Image result for database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46" y="4554273"/>
            <a:ext cx="1911753" cy="191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Group 108"/>
          <p:cNvGrpSpPr/>
          <p:nvPr/>
        </p:nvGrpSpPr>
        <p:grpSpPr>
          <a:xfrm>
            <a:off x="1780098" y="3423419"/>
            <a:ext cx="8711894" cy="2092798"/>
            <a:chOff x="1780098" y="3423419"/>
            <a:chExt cx="8711894" cy="2092798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1780098" y="3423419"/>
              <a:ext cx="3490587" cy="2086730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6887817" y="3453071"/>
              <a:ext cx="3604175" cy="2063146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3975708" y="3453071"/>
              <a:ext cx="1350844" cy="1287894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H="1">
              <a:off x="6780289" y="3453071"/>
              <a:ext cx="1367233" cy="1287894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endCxn id="108" idx="0"/>
            </p:cNvCxnSpPr>
            <p:nvPr/>
          </p:nvCxnSpPr>
          <p:spPr>
            <a:xfrm>
              <a:off x="6066056" y="3569386"/>
              <a:ext cx="5467" cy="984887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114"/>
          <p:cNvSpPr txBox="1"/>
          <p:nvPr/>
        </p:nvSpPr>
        <p:spPr>
          <a:xfrm>
            <a:off x="4721092" y="3829244"/>
            <a:ext cx="2608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Web Services</a:t>
            </a:r>
            <a:endParaRPr lang="en-US" sz="36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012245" y="4173121"/>
            <a:ext cx="695325" cy="1201060"/>
            <a:chOff x="10610850" y="4524375"/>
            <a:chExt cx="695325" cy="1201060"/>
          </a:xfrm>
        </p:grpSpPr>
        <p:pic>
          <p:nvPicPr>
            <p:cNvPr id="5" name="Picture 2" descr="Image result for medical statistics icon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07" t="13001" r="21539" b="13549"/>
            <a:stretch/>
          </p:blipFill>
          <p:spPr bwMode="auto">
            <a:xfrm>
              <a:off x="10610850" y="4524375"/>
              <a:ext cx="695325" cy="88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NCDC new logo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0541" y="5294863"/>
              <a:ext cx="525634" cy="43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" name="TextBox 91"/>
          <p:cNvSpPr txBox="1"/>
          <p:nvPr/>
        </p:nvSpPr>
        <p:spPr>
          <a:xfrm>
            <a:off x="498429" y="6334977"/>
            <a:ext cx="185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Immunization</a:t>
            </a:r>
            <a:endParaRPr lang="en-US" sz="24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H="1">
            <a:off x="6887817" y="4783103"/>
            <a:ext cx="3103638" cy="920520"/>
          </a:xfrm>
          <a:prstGeom prst="line">
            <a:avLst/>
          </a:prstGeom>
          <a:ln w="19050">
            <a:solidFill>
              <a:srgbClr val="C00000">
                <a:alpha val="50196"/>
              </a:srgb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27052" y="5124901"/>
            <a:ext cx="993518" cy="1219175"/>
            <a:chOff x="8920477" y="5124901"/>
            <a:chExt cx="993518" cy="121917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0477" y="5124901"/>
              <a:ext cx="993518" cy="993518"/>
            </a:xfrm>
            <a:prstGeom prst="rect">
              <a:avLst/>
            </a:prstGeom>
          </p:spPr>
        </p:pic>
        <p:pic>
          <p:nvPicPr>
            <p:cNvPr id="116" name="Picture 2" descr="NCDC new logo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8469" y="5913504"/>
              <a:ext cx="525634" cy="43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7" name="Straight Connector 116"/>
          <p:cNvCxnSpPr>
            <a:stCxn id="14" idx="3"/>
          </p:cNvCxnSpPr>
          <p:nvPr/>
        </p:nvCxnSpPr>
        <p:spPr>
          <a:xfrm>
            <a:off x="1920570" y="5621660"/>
            <a:ext cx="3335548" cy="19474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10818585" y="5658519"/>
            <a:ext cx="1137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A0000">
                    <a:alpha val="52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0-5 Years</a:t>
            </a:r>
            <a:endParaRPr lang="en-US" sz="2400" b="1" dirty="0">
              <a:solidFill>
                <a:srgbClr val="7A0000">
                  <a:alpha val="52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0818585" y="4419322"/>
            <a:ext cx="1315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A0000">
                    <a:alpha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Stat.</a:t>
            </a:r>
          </a:p>
          <a:p>
            <a:r>
              <a:rPr lang="en-US" sz="2400" b="1" dirty="0" smtClean="0">
                <a:solidFill>
                  <a:srgbClr val="7A0000">
                    <a:alpha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Forms</a:t>
            </a:r>
            <a:endParaRPr lang="en-US" sz="2400" b="1" dirty="0">
              <a:solidFill>
                <a:srgbClr val="7A0000">
                  <a:alpha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 flipH="1" flipV="1">
            <a:off x="6887817" y="5827081"/>
            <a:ext cx="3103638" cy="12633"/>
          </a:xfrm>
          <a:prstGeom prst="line">
            <a:avLst/>
          </a:prstGeom>
          <a:ln w="19050">
            <a:solidFill>
              <a:srgbClr val="C00000">
                <a:alpha val="50196"/>
              </a:srgb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9962886" y="5519553"/>
            <a:ext cx="889236" cy="1101006"/>
            <a:chOff x="9962886" y="5519553"/>
            <a:chExt cx="889236" cy="110100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207" y="5519553"/>
              <a:ext cx="757398" cy="79274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01"/>
            <a:stretch/>
          </p:blipFill>
          <p:spPr>
            <a:xfrm>
              <a:off x="9962886" y="6308320"/>
              <a:ext cx="889236" cy="3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20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3.95833E-6 -0.39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3.33333E-6 0.14167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/>
      <p:bldP spid="101" grpId="1"/>
      <p:bldP spid="115" grpId="0"/>
      <p:bldP spid="115" grpId="1"/>
      <p:bldP spid="92" grpId="0"/>
      <p:bldP spid="118" grpId="0"/>
      <p:bldP spid="1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triped Right Arrow 96"/>
          <p:cNvSpPr/>
          <p:nvPr/>
        </p:nvSpPr>
        <p:spPr>
          <a:xfrm rot="5400000">
            <a:off x="5799527" y="-263337"/>
            <a:ext cx="533060" cy="526674"/>
          </a:xfrm>
          <a:prstGeom prst="striped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01" y="511820"/>
            <a:ext cx="11764901" cy="5770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735083" y="402903"/>
            <a:ext cx="2661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PHC Analytics</a:t>
            </a:r>
            <a:endParaRPr lang="en-US" sz="36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821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triped Right Arrow 91"/>
          <p:cNvSpPr/>
          <p:nvPr/>
        </p:nvSpPr>
        <p:spPr>
          <a:xfrm rot="16200000" flipV="1">
            <a:off x="1076227" y="2993464"/>
            <a:ext cx="622982" cy="526674"/>
          </a:xfrm>
          <a:prstGeom prst="striped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7792313" y="5344789"/>
            <a:ext cx="405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PHC Data Warehouse</a:t>
            </a:r>
            <a:endParaRPr lang="en-US" sz="36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pic>
        <p:nvPicPr>
          <p:cNvPr id="1026" name="Picture 2" descr="Image result for web servic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2" y="3090308"/>
            <a:ext cx="921331" cy="71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web servic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05" y="3090307"/>
            <a:ext cx="921331" cy="71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web servic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91" y="3060654"/>
            <a:ext cx="921331" cy="71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web servic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44" y="3090307"/>
            <a:ext cx="921331" cy="71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web servic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008" y="3090306"/>
            <a:ext cx="921331" cy="71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atabas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46" y="4554273"/>
            <a:ext cx="1911753" cy="191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H="1">
            <a:off x="6887817" y="3860744"/>
            <a:ext cx="3604175" cy="1655472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780098" y="3836951"/>
            <a:ext cx="6367425" cy="1674396"/>
            <a:chOff x="1780098" y="3836951"/>
            <a:chExt cx="6367425" cy="167439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80098" y="3836951"/>
              <a:ext cx="3490587" cy="1674396"/>
            </a:xfrm>
            <a:prstGeom prst="line">
              <a:avLst/>
            </a:prstGeom>
            <a:ln w="3810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975708" y="3860744"/>
              <a:ext cx="1294977" cy="1006879"/>
            </a:xfrm>
            <a:prstGeom prst="line">
              <a:avLst/>
            </a:prstGeom>
            <a:ln w="3810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887817" y="3860744"/>
              <a:ext cx="1259706" cy="1006879"/>
            </a:xfrm>
            <a:prstGeom prst="line">
              <a:avLst/>
            </a:prstGeom>
            <a:ln w="3810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028" idx="0"/>
            </p:cNvCxnSpPr>
            <p:nvPr/>
          </p:nvCxnSpPr>
          <p:spPr>
            <a:xfrm>
              <a:off x="6066056" y="3954075"/>
              <a:ext cx="5467" cy="600198"/>
            </a:xfrm>
            <a:prstGeom prst="line">
              <a:avLst/>
            </a:prstGeom>
            <a:ln w="3810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395652" y="1079256"/>
            <a:ext cx="1261486" cy="1152850"/>
            <a:chOff x="5395652" y="1079256"/>
            <a:chExt cx="1261486" cy="115285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5652" y="1830588"/>
              <a:ext cx="1261486" cy="401518"/>
            </a:xfrm>
            <a:prstGeom prst="rect">
              <a:avLst/>
            </a:prstGeom>
          </p:spPr>
        </p:pic>
        <p:pic>
          <p:nvPicPr>
            <p:cNvPr id="31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6904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7900606" y="1079256"/>
            <a:ext cx="998982" cy="1152850"/>
            <a:chOff x="7900606" y="1079256"/>
            <a:chExt cx="998982" cy="115285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/>
            <a:srcRect l="11572" t="7270" r="13278" b="5018"/>
            <a:stretch/>
          </p:blipFill>
          <p:spPr>
            <a:xfrm>
              <a:off x="8198957" y="1789193"/>
              <a:ext cx="402279" cy="442913"/>
            </a:xfrm>
            <a:prstGeom prst="rect">
              <a:avLst/>
            </a:prstGeom>
          </p:spPr>
        </p:pic>
        <p:pic>
          <p:nvPicPr>
            <p:cNvPr id="34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606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4" descr="Image result for healthcare provider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10" y="340290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833864" y="1079256"/>
            <a:ext cx="1107712" cy="1190539"/>
            <a:chOff x="833864" y="1079256"/>
            <a:chExt cx="1107712" cy="1190539"/>
          </a:xfrm>
        </p:grpSpPr>
        <p:pic>
          <p:nvPicPr>
            <p:cNvPr id="40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229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3864" y="1830588"/>
              <a:ext cx="1107712" cy="439207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/>
          <a:srcRect l="2818" t="3830" r="1433" b="1"/>
          <a:stretch/>
        </p:blipFill>
        <p:spPr>
          <a:xfrm>
            <a:off x="246227" y="647700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/>
          <a:srcRect l="2818" t="3830" r="1433" b="1"/>
          <a:stretch/>
        </p:blipFill>
        <p:spPr>
          <a:xfrm>
            <a:off x="1914393" y="652919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4" name="Straight Connector 43"/>
          <p:cNvCxnSpPr/>
          <p:nvPr/>
        </p:nvCxnSpPr>
        <p:spPr>
          <a:xfrm>
            <a:off x="777240" y="1135380"/>
            <a:ext cx="215058" cy="241525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768348" y="1162050"/>
            <a:ext cx="234283" cy="212634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8" idx="2"/>
            <a:endCxn id="40" idx="0"/>
          </p:cNvCxnSpPr>
          <p:nvPr/>
        </p:nvCxnSpPr>
        <p:spPr>
          <a:xfrm>
            <a:off x="1387720" y="955109"/>
            <a:ext cx="0" cy="124147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3207567" y="1079256"/>
            <a:ext cx="998982" cy="1190539"/>
            <a:chOff x="3207567" y="1079256"/>
            <a:chExt cx="998982" cy="1190539"/>
          </a:xfrm>
        </p:grpSpPr>
        <p:pic>
          <p:nvPicPr>
            <p:cNvPr id="48" name="Picture 6" descr="Image result for health information system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567" y="1079256"/>
              <a:ext cx="998982" cy="8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32471" y="1789193"/>
              <a:ext cx="559803" cy="480602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/>
          <a:srcRect l="2818" t="3830" r="1433" b="1"/>
          <a:stretch/>
        </p:blipFill>
        <p:spPr>
          <a:xfrm>
            <a:off x="2559936" y="652318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1" name="Straight Connector 50"/>
          <p:cNvCxnSpPr/>
          <p:nvPr/>
        </p:nvCxnSpPr>
        <p:spPr>
          <a:xfrm>
            <a:off x="3090949" y="1139998"/>
            <a:ext cx="215058" cy="241525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089407" y="1168889"/>
            <a:ext cx="234283" cy="212634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3701429" y="952500"/>
            <a:ext cx="1415" cy="131374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0"/>
          <a:srcRect l="2818" t="3830" r="1433" b="1"/>
          <a:stretch/>
        </p:blipFill>
        <p:spPr>
          <a:xfrm>
            <a:off x="3396829" y="343501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4" descr="Image result for healthcare provider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04" y="656258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Connector 55"/>
          <p:cNvCxnSpPr/>
          <p:nvPr/>
        </p:nvCxnSpPr>
        <p:spPr>
          <a:xfrm>
            <a:off x="5423186" y="1139998"/>
            <a:ext cx="215058" cy="241525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414294" y="1166668"/>
            <a:ext cx="234283" cy="212634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033666" y="950119"/>
            <a:ext cx="0" cy="133755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0"/>
          <a:srcRect l="2818" t="3830" r="1433" b="1"/>
          <a:stretch/>
        </p:blipFill>
        <p:spPr>
          <a:xfrm>
            <a:off x="5729066" y="343501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4" descr="Image result for healthcare provider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41" y="656258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Image result for healthcare provider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455" y="652827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Connector 61"/>
          <p:cNvCxnSpPr/>
          <p:nvPr/>
        </p:nvCxnSpPr>
        <p:spPr>
          <a:xfrm>
            <a:off x="7792313" y="1144616"/>
            <a:ext cx="215058" cy="241525"/>
          </a:xfrm>
          <a:prstGeom prst="line">
            <a:avLst/>
          </a:prstGeom>
          <a:ln w="20320">
            <a:solidFill>
              <a:srgbClr val="0D568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8783421" y="1171286"/>
            <a:ext cx="234283" cy="212634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402793" y="964345"/>
            <a:ext cx="0" cy="124147"/>
          </a:xfrm>
          <a:prstGeom prst="line">
            <a:avLst/>
          </a:prstGeom>
          <a:ln w="20320">
            <a:solidFill>
              <a:srgbClr val="1C007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0"/>
          <a:srcRect l="2818" t="3830" r="1433" b="1"/>
          <a:stretch/>
        </p:blipFill>
        <p:spPr>
          <a:xfrm>
            <a:off x="8098193" y="348119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4" descr="Image result for healthcare provider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82" y="657445"/>
            <a:ext cx="614819" cy="614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0"/>
          <a:srcRect l="2818" t="3830" r="1433" b="1"/>
          <a:stretch/>
        </p:blipFill>
        <p:spPr>
          <a:xfrm>
            <a:off x="8920477" y="662142"/>
            <a:ext cx="614819" cy="615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Striped Right Arrow 83"/>
          <p:cNvSpPr/>
          <p:nvPr/>
        </p:nvSpPr>
        <p:spPr>
          <a:xfrm rot="16200000" flipV="1">
            <a:off x="3384317" y="2993464"/>
            <a:ext cx="622982" cy="526674"/>
          </a:xfrm>
          <a:prstGeom prst="striped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triped Right Arrow 84"/>
          <p:cNvSpPr/>
          <p:nvPr/>
        </p:nvSpPr>
        <p:spPr>
          <a:xfrm rot="16200000" flipV="1">
            <a:off x="5708969" y="2993464"/>
            <a:ext cx="622982" cy="526674"/>
          </a:xfrm>
          <a:prstGeom prst="striped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triped Right Arrow 87"/>
          <p:cNvSpPr/>
          <p:nvPr/>
        </p:nvSpPr>
        <p:spPr>
          <a:xfrm rot="16200000" flipV="1">
            <a:off x="8079218" y="2993464"/>
            <a:ext cx="622982" cy="526674"/>
          </a:xfrm>
          <a:prstGeom prst="striped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598119" y="347795"/>
            <a:ext cx="2289714" cy="1922000"/>
            <a:chOff x="9598119" y="347795"/>
            <a:chExt cx="2289714" cy="1922000"/>
          </a:xfrm>
        </p:grpSpPr>
        <p:grpSp>
          <p:nvGrpSpPr>
            <p:cNvPr id="35" name="Group 34"/>
            <p:cNvGrpSpPr/>
            <p:nvPr/>
          </p:nvGrpSpPr>
          <p:grpSpPr>
            <a:xfrm>
              <a:off x="10254831" y="1079256"/>
              <a:ext cx="998982" cy="1190539"/>
              <a:chOff x="10254831" y="1079256"/>
              <a:chExt cx="998982" cy="119053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34727" y="1834295"/>
                <a:ext cx="439190" cy="435500"/>
              </a:xfrm>
              <a:prstGeom prst="rect">
                <a:avLst/>
              </a:prstGeom>
            </p:spPr>
          </p:pic>
          <p:pic>
            <p:nvPicPr>
              <p:cNvPr id="37" name="Picture 6" descr="Image result for health information system ico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54831" y="1079256"/>
                <a:ext cx="998982" cy="835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68" name="Straight Connector 67"/>
            <p:cNvCxnSpPr/>
            <p:nvPr/>
          </p:nvCxnSpPr>
          <p:spPr>
            <a:xfrm>
              <a:off x="10144850" y="1149955"/>
              <a:ext cx="215058" cy="241525"/>
            </a:xfrm>
            <a:prstGeom prst="line">
              <a:avLst/>
            </a:prstGeom>
            <a:ln w="20320">
              <a:solidFill>
                <a:srgbClr val="0D568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11135958" y="1176625"/>
              <a:ext cx="234283" cy="212634"/>
            </a:xfrm>
            <a:prstGeom prst="line">
              <a:avLst/>
            </a:prstGeom>
            <a:ln w="20320">
              <a:solidFill>
                <a:srgbClr val="1C0075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73" idx="2"/>
            </p:cNvCxnSpPr>
            <p:nvPr/>
          </p:nvCxnSpPr>
          <p:spPr>
            <a:xfrm flipH="1">
              <a:off x="10755330" y="962614"/>
              <a:ext cx="1716" cy="131217"/>
            </a:xfrm>
            <a:prstGeom prst="line">
              <a:avLst/>
            </a:prstGeom>
            <a:ln w="20320">
              <a:solidFill>
                <a:srgbClr val="0D568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1" name="Picture 4" descr="Image result for healthcare provider ic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8119" y="662784"/>
              <a:ext cx="614819" cy="614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/>
            <a:srcRect l="2818" t="3830" r="1433" b="1"/>
            <a:stretch/>
          </p:blipFill>
          <p:spPr>
            <a:xfrm>
              <a:off x="11273014" y="667481"/>
              <a:ext cx="614819" cy="615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Picture 4" descr="Image result for healthcare provider ic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9636" y="347795"/>
              <a:ext cx="614819" cy="6148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TextBox 73"/>
          <p:cNvSpPr txBox="1"/>
          <p:nvPr/>
        </p:nvSpPr>
        <p:spPr>
          <a:xfrm>
            <a:off x="9868149" y="2262277"/>
            <a:ext cx="177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PHC Provider</a:t>
            </a:r>
            <a:endParaRPr lang="en-US" sz="24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905629" y="172898"/>
            <a:ext cx="2335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BPG Algeti" panose="02000503000000020004" pitchFamily="2" charset="0"/>
              </a:rPr>
              <a:t>PHC Professionals</a:t>
            </a:r>
            <a:endParaRPr lang="en-US" sz="2400" b="1" dirty="0">
              <a:solidFill>
                <a:srgbClr val="7A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BPG Algeti" panose="02000503000000020004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75923" y="2715697"/>
            <a:ext cx="8089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Future Development</a:t>
            </a:r>
            <a:endParaRPr lang="en-US" sz="72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7" name="Picture 76" descr="Image result for windows application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79" y="2113257"/>
            <a:ext cx="1026591" cy="10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8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2.08333E-6 -0.08727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7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-0.08727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7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"/>
                            </p:stCondLst>
                            <p:childTnLst>
                              <p:par>
                                <p:cTn id="8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5.55112E-17 -0.08727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600"/>
                            </p:stCondLst>
                            <p:childTnLst>
                              <p:par>
                                <p:cTn id="9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1.04167E-6 -0.0872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3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35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4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5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6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65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75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8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85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5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10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5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5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3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35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4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45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2" grpId="1" animBg="1"/>
      <p:bldP spid="99" grpId="0"/>
      <p:bldP spid="84" grpId="0" animBg="1"/>
      <p:bldP spid="84" grpId="1" animBg="1"/>
      <p:bldP spid="85" grpId="0" animBg="1"/>
      <p:bldP spid="85" grpId="1" animBg="1"/>
      <p:bldP spid="88" grpId="0" animBg="1"/>
      <p:bldP spid="88" grpId="1" animBg="1"/>
      <p:bldP spid="74" grpId="0"/>
      <p:bldP spid="74" grpId="1"/>
      <p:bldP spid="75" grpId="0"/>
      <p:bldP spid="75" grpId="1"/>
      <p:bldP spid="76" grpId="0"/>
      <p:bldP spid="7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A0000"/>
                </a:solidFill>
              </a:rPr>
              <a:t>HIS/EMR</a:t>
            </a:r>
            <a:br>
              <a:rPr lang="en-US" dirty="0" smtClean="0">
                <a:solidFill>
                  <a:srgbClr val="7A0000"/>
                </a:solidFill>
              </a:rPr>
            </a:br>
            <a:endParaRPr lang="en-US" dirty="0" smtClean="0">
              <a:solidFill>
                <a:srgbClr val="7A0000"/>
              </a:solidFill>
            </a:endParaRPr>
          </a:p>
          <a:p>
            <a:pPr lvl="1"/>
            <a:r>
              <a:rPr lang="en-US" dirty="0">
                <a:solidFill>
                  <a:srgbClr val="7A0000"/>
                </a:solidFill>
              </a:rPr>
              <a:t>Clinical audit forms – </a:t>
            </a:r>
            <a:r>
              <a:rPr lang="en-US" dirty="0" smtClean="0">
                <a:solidFill>
                  <a:srgbClr val="7A0000"/>
                </a:solidFill>
              </a:rPr>
              <a:t>flowsheets (web-forms) </a:t>
            </a:r>
          </a:p>
          <a:p>
            <a:r>
              <a:rPr lang="en-US" dirty="0" smtClean="0">
                <a:solidFill>
                  <a:srgbClr val="7A0000"/>
                </a:solidFill>
              </a:rPr>
              <a:t>Web-services</a:t>
            </a:r>
            <a:br>
              <a:rPr lang="en-US" dirty="0" smtClean="0">
                <a:solidFill>
                  <a:srgbClr val="7A0000"/>
                </a:solidFill>
              </a:rPr>
            </a:br>
            <a:endParaRPr lang="en-US" dirty="0" smtClean="0">
              <a:solidFill>
                <a:srgbClr val="7A0000"/>
              </a:solidFill>
            </a:endParaRPr>
          </a:p>
          <a:p>
            <a:r>
              <a:rPr lang="en-US" dirty="0" smtClean="0">
                <a:solidFill>
                  <a:srgbClr val="7A0000"/>
                </a:solidFill>
              </a:rPr>
              <a:t>PHC Data Collector Module (Win App)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510" y="1751491"/>
            <a:ext cx="2877066" cy="1000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873" y="2465595"/>
            <a:ext cx="2012712" cy="7282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816" y="1961701"/>
            <a:ext cx="591968" cy="609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291" y="3801316"/>
            <a:ext cx="4425503" cy="840775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endCxn id="11" idx="0"/>
          </p:cNvCxnSpPr>
          <p:nvPr/>
        </p:nvCxnSpPr>
        <p:spPr>
          <a:xfrm>
            <a:off x="9705043" y="3116424"/>
            <a:ext cx="0" cy="684892"/>
          </a:xfrm>
          <a:prstGeom prst="straightConnector1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2873" y="3220799"/>
            <a:ext cx="538973" cy="4761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8297" y="3957566"/>
            <a:ext cx="529642" cy="5282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816" y="2520904"/>
            <a:ext cx="591968" cy="6094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793005" y="3276094"/>
            <a:ext cx="170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A0000"/>
                </a:solidFill>
              </a:rPr>
              <a:t>Local Network</a:t>
            </a:r>
            <a:endParaRPr lang="en-US" dirty="0">
              <a:solidFill>
                <a:srgbClr val="7A0000"/>
              </a:solidFill>
            </a:endParaRPr>
          </a:p>
        </p:txBody>
      </p:sp>
      <p:cxnSp>
        <p:nvCxnSpPr>
          <p:cNvPr id="23" name="Straight Arrow Connector 22"/>
          <p:cNvCxnSpPr>
            <a:stCxn id="11" idx="2"/>
          </p:cNvCxnSpPr>
          <p:nvPr/>
        </p:nvCxnSpPr>
        <p:spPr>
          <a:xfrm>
            <a:off x="9705043" y="4642091"/>
            <a:ext cx="0" cy="2215909"/>
          </a:xfrm>
          <a:prstGeom prst="straightConnector1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2873" y="5327642"/>
            <a:ext cx="538973" cy="4761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793005" y="5382937"/>
            <a:ext cx="170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A0000"/>
                </a:solidFill>
              </a:rPr>
              <a:t>Web-services</a:t>
            </a:r>
            <a:endParaRPr lang="en-US" dirty="0">
              <a:solidFill>
                <a:srgbClr val="7A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559" y="3044153"/>
            <a:ext cx="7865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System Components: Provider</a:t>
            </a:r>
          </a:p>
        </p:txBody>
      </p:sp>
    </p:spTree>
    <p:extLst>
      <p:ext uri="{BB962C8B-B14F-4D97-AF65-F5344CB8AC3E}">
        <p14:creationId xmlns:p14="http://schemas.microsoft.com/office/powerpoint/2010/main" val="18992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fill="hold" grpId="1" nodeType="clickEffect" p14:presetBounceEnd="25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3.75E-6 1.85185E-6 L -0.16342 -0.36042 " pathEditMode="relative" rAng="0" ptsTypes="AA" p14:bounceEnd="25000">
                                          <p:cBhvr>
                                            <p:cTn id="1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77" y="-180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5" grpId="0"/>
          <p:bldP spid="16" grpId="0"/>
          <p:bldP spid="1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3.75E-6 1.85185E-6 L -0.16342 -0.3604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77" y="-1803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5" grpId="0"/>
          <p:bldP spid="16" grpId="0"/>
          <p:bldP spid="16" grpId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3766073" cy="48226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A0000"/>
                </a:solidFill>
              </a:rPr>
              <a:t>PHC Data Warehouse</a:t>
            </a:r>
          </a:p>
          <a:p>
            <a:pPr lvl="1"/>
            <a:r>
              <a:rPr lang="en-US" dirty="0" smtClean="0">
                <a:solidFill>
                  <a:srgbClr val="7A0000"/>
                </a:solidFill>
              </a:rPr>
              <a:t>Web-services</a:t>
            </a:r>
          </a:p>
          <a:p>
            <a:r>
              <a:rPr lang="en-US" dirty="0" smtClean="0">
                <a:solidFill>
                  <a:srgbClr val="7A0000"/>
                </a:solidFill>
              </a:rPr>
              <a:t>PHC Database</a:t>
            </a:r>
          </a:p>
          <a:p>
            <a:r>
              <a:rPr lang="en-US" dirty="0" smtClean="0">
                <a:solidFill>
                  <a:srgbClr val="7A0000"/>
                </a:solidFill>
              </a:rPr>
              <a:t>Analytics</a:t>
            </a:r>
          </a:p>
          <a:p>
            <a:r>
              <a:rPr lang="en-US" dirty="0" smtClean="0">
                <a:solidFill>
                  <a:srgbClr val="7A0000"/>
                </a:solidFill>
              </a:rPr>
              <a:t>Service Bus</a:t>
            </a:r>
            <a:endParaRPr lang="ka-GE" dirty="0" smtClean="0">
              <a:solidFill>
                <a:srgbClr val="7A0000"/>
              </a:solidFill>
            </a:endParaRPr>
          </a:p>
          <a:p>
            <a:r>
              <a:rPr lang="en-US" dirty="0" smtClean="0">
                <a:solidFill>
                  <a:srgbClr val="7A0000"/>
                </a:solidFill>
              </a:rPr>
              <a:t>User Management</a:t>
            </a:r>
          </a:p>
          <a:p>
            <a:r>
              <a:rPr lang="en-US" dirty="0" smtClean="0">
                <a:solidFill>
                  <a:srgbClr val="7A0000"/>
                </a:solidFill>
              </a:rPr>
              <a:t>Common Data </a:t>
            </a:r>
          </a:p>
          <a:p>
            <a:r>
              <a:rPr lang="en-US" dirty="0" smtClean="0">
                <a:solidFill>
                  <a:srgbClr val="7A0000"/>
                </a:solidFill>
              </a:rPr>
              <a:t>External Modules</a:t>
            </a:r>
          </a:p>
          <a:p>
            <a:pPr lvl="1"/>
            <a:r>
              <a:rPr lang="en-US" dirty="0" smtClean="0">
                <a:solidFill>
                  <a:srgbClr val="7A0000"/>
                </a:solidFill>
              </a:rPr>
              <a:t>Web-services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658" y="1636900"/>
            <a:ext cx="4425503" cy="840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lum bright="66000" contrast="-40000"/>
          </a:blip>
          <a:stretch>
            <a:fillRect/>
          </a:stretch>
        </p:blipFill>
        <p:spPr>
          <a:xfrm>
            <a:off x="7490658" y="-190199"/>
            <a:ext cx="4425503" cy="84077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4" idx="2"/>
            <a:endCxn id="4" idx="0"/>
          </p:cNvCxnSpPr>
          <p:nvPr/>
        </p:nvCxnSpPr>
        <p:spPr>
          <a:xfrm>
            <a:off x="9703410" y="650576"/>
            <a:ext cx="0" cy="986324"/>
          </a:xfrm>
          <a:prstGeom prst="straightConnector1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437" y="850372"/>
            <a:ext cx="538973" cy="4761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03410" y="905667"/>
            <a:ext cx="240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A0000"/>
                </a:solidFill>
              </a:rPr>
              <a:t>Web-services (REST)</a:t>
            </a:r>
            <a:endParaRPr lang="en-US" dirty="0">
              <a:solidFill>
                <a:srgbClr val="7A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459" y="3564615"/>
            <a:ext cx="1796511" cy="8600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345" y="2479924"/>
            <a:ext cx="1796511" cy="8600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5346" y="4767291"/>
            <a:ext cx="1796511" cy="8600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5345" y="5917221"/>
            <a:ext cx="1796511" cy="8600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lum bright="40000" contrast="-40000"/>
          </a:blip>
          <a:stretch>
            <a:fillRect/>
          </a:stretch>
        </p:blipFill>
        <p:spPr>
          <a:xfrm>
            <a:off x="5686753" y="4732294"/>
            <a:ext cx="1796684" cy="8601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6753" y="3542162"/>
            <a:ext cx="1800798" cy="8621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lum bright="40000" contrast="-40000"/>
          </a:blip>
          <a:stretch>
            <a:fillRect/>
          </a:stretch>
        </p:blipFill>
        <p:spPr>
          <a:xfrm>
            <a:off x="5686753" y="5920456"/>
            <a:ext cx="1796685" cy="86018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0352037" y="2477675"/>
            <a:ext cx="1192466" cy="4299643"/>
            <a:chOff x="10854466" y="2477675"/>
            <a:chExt cx="1192466" cy="4299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54466" y="2477675"/>
              <a:ext cx="1192466" cy="429964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58480" y="2581484"/>
              <a:ext cx="633613" cy="559749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97677" y="4151183"/>
            <a:ext cx="717475" cy="715622"/>
          </a:xfrm>
          <a:prstGeom prst="rect">
            <a:avLst/>
          </a:prstGeom>
        </p:spPr>
      </p:pic>
      <p:cxnSp>
        <p:nvCxnSpPr>
          <p:cNvPr id="44" name="Straight Connector 43"/>
          <p:cNvCxnSpPr>
            <a:stCxn id="29" idx="3"/>
          </p:cNvCxnSpPr>
          <p:nvPr/>
        </p:nvCxnSpPr>
        <p:spPr>
          <a:xfrm flipV="1">
            <a:off x="7483437" y="3957395"/>
            <a:ext cx="538996" cy="1204989"/>
          </a:xfrm>
          <a:prstGeom prst="bentConnector2">
            <a:avLst/>
          </a:prstGeom>
          <a:ln w="38100">
            <a:solidFill>
              <a:schemeClr val="tx1">
                <a:lumMod val="50000"/>
                <a:lumOff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43"/>
          <p:cNvCxnSpPr>
            <a:stCxn id="30" idx="3"/>
          </p:cNvCxnSpPr>
          <p:nvPr/>
        </p:nvCxnSpPr>
        <p:spPr>
          <a:xfrm flipV="1">
            <a:off x="7487551" y="2396851"/>
            <a:ext cx="534882" cy="1576386"/>
          </a:xfrm>
          <a:prstGeom prst="bentConnector2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467" y="2756125"/>
            <a:ext cx="538973" cy="476142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020324" y="2723099"/>
            <a:ext cx="155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A0000"/>
                </a:solidFill>
              </a:rPr>
              <a:t>Web-services</a:t>
            </a:r>
            <a:endParaRPr lang="en-US" dirty="0">
              <a:solidFill>
                <a:srgbClr val="7A0000"/>
              </a:solidFill>
            </a:endParaRPr>
          </a:p>
        </p:txBody>
      </p:sp>
      <p:cxnSp>
        <p:nvCxnSpPr>
          <p:cNvPr id="48" name="Straight Connector 43"/>
          <p:cNvCxnSpPr>
            <a:stCxn id="26" idx="3"/>
          </p:cNvCxnSpPr>
          <p:nvPr/>
        </p:nvCxnSpPr>
        <p:spPr>
          <a:xfrm flipV="1">
            <a:off x="10021856" y="2382982"/>
            <a:ext cx="160458" cy="526991"/>
          </a:xfrm>
          <a:prstGeom prst="bentConnector2">
            <a:avLst/>
          </a:prstGeom>
          <a:ln w="1905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43"/>
          <p:cNvCxnSpPr>
            <a:stCxn id="25" idx="3"/>
          </p:cNvCxnSpPr>
          <p:nvPr/>
        </p:nvCxnSpPr>
        <p:spPr>
          <a:xfrm flipV="1">
            <a:off x="10025970" y="2382984"/>
            <a:ext cx="157145" cy="1611680"/>
          </a:xfrm>
          <a:prstGeom prst="bentConnector2">
            <a:avLst/>
          </a:prstGeom>
          <a:ln w="1905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/>
          <p:cNvCxnSpPr>
            <a:stCxn id="27" idx="3"/>
          </p:cNvCxnSpPr>
          <p:nvPr/>
        </p:nvCxnSpPr>
        <p:spPr>
          <a:xfrm flipV="1">
            <a:off x="10021857" y="2382982"/>
            <a:ext cx="161258" cy="2814358"/>
          </a:xfrm>
          <a:prstGeom prst="bentConnector2">
            <a:avLst/>
          </a:prstGeom>
          <a:ln w="1905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43"/>
          <p:cNvCxnSpPr>
            <a:stCxn id="28" idx="3"/>
          </p:cNvCxnSpPr>
          <p:nvPr/>
        </p:nvCxnSpPr>
        <p:spPr>
          <a:xfrm flipV="1">
            <a:off x="10021856" y="2430330"/>
            <a:ext cx="161260" cy="3916940"/>
          </a:xfrm>
          <a:prstGeom prst="bentConnector2">
            <a:avLst/>
          </a:prstGeom>
          <a:ln w="1905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43"/>
          <p:cNvCxnSpPr/>
          <p:nvPr/>
        </p:nvCxnSpPr>
        <p:spPr>
          <a:xfrm rot="16200000" flipV="1">
            <a:off x="9471221" y="3098995"/>
            <a:ext cx="1622278" cy="190257"/>
          </a:xfrm>
          <a:prstGeom prst="bentConnector3">
            <a:avLst>
              <a:gd name="adj1" fmla="val 485"/>
            </a:avLst>
          </a:prstGeom>
          <a:ln w="1905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3"/>
          <p:cNvCxnSpPr/>
          <p:nvPr/>
        </p:nvCxnSpPr>
        <p:spPr>
          <a:xfrm rot="5400000" flipH="1" flipV="1">
            <a:off x="7129218" y="5454053"/>
            <a:ext cx="1217828" cy="568606"/>
          </a:xfrm>
          <a:prstGeom prst="bentConnector3">
            <a:avLst>
              <a:gd name="adj1" fmla="val 987"/>
            </a:avLst>
          </a:prstGeom>
          <a:ln w="38100">
            <a:solidFill>
              <a:schemeClr val="tx1">
                <a:lumMod val="50000"/>
                <a:lumOff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/>
          <p:cNvSpPr txBox="1">
            <a:spLocks noGrp="1"/>
          </p:cNvSpPr>
          <p:nvPr>
            <p:ph type="title"/>
          </p:nvPr>
        </p:nvSpPr>
        <p:spPr>
          <a:xfrm>
            <a:off x="838200" y="649341"/>
            <a:ext cx="787087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System Components: </a:t>
            </a:r>
            <a: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MoLHSA</a:t>
            </a:r>
            <a:endParaRPr lang="en-US" sz="48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32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8633" y="1619932"/>
            <a:ext cx="10447867" cy="4958668"/>
          </a:xfrm>
        </p:spPr>
        <p:txBody>
          <a:bodyPr>
            <a:noAutofit/>
          </a:bodyPr>
          <a:lstStyle/>
          <a:p>
            <a:r>
              <a:rPr lang="en-US" sz="3000" dirty="0" smtClean="0"/>
              <a:t>Clinical Priorities have been selected </a:t>
            </a:r>
          </a:p>
          <a:p>
            <a:r>
              <a:rPr lang="en-US" sz="3000" dirty="0" smtClean="0"/>
              <a:t>Indicators for tracking the quality of clinical processes developed </a:t>
            </a:r>
          </a:p>
          <a:p>
            <a:r>
              <a:rPr lang="en-US" sz="3000" dirty="0" smtClean="0"/>
              <a:t>Clinical Protocols/ algorithms and clinical supervision forms designed </a:t>
            </a:r>
          </a:p>
          <a:p>
            <a:r>
              <a:rPr lang="en-US" sz="3000" dirty="0" smtClean="0"/>
              <a:t>Data Collecting and Analyzing software developed and operational, pulling out and analyzing the clinical data (diabetes and Coronary Artery disease - CAD ) from 5 pilot PHC facilities</a:t>
            </a:r>
          </a:p>
          <a:p>
            <a:r>
              <a:rPr lang="en-US" sz="3000" dirty="0" smtClean="0"/>
              <a:t> Close cooperation with stakeholders (UNICEF, WHO, BMJ) on corresponding indicators </a:t>
            </a:r>
          </a:p>
          <a:p>
            <a:r>
              <a:rPr lang="en-US" sz="3000" dirty="0" smtClean="0"/>
              <a:t>Strong buy-in and support from </a:t>
            </a:r>
            <a:r>
              <a:rPr lang="en-US" sz="3000" dirty="0" err="1" smtClean="0"/>
              <a:t>GoG</a:t>
            </a:r>
            <a:r>
              <a:rPr lang="en-US" sz="3000" dirty="0" smtClean="0"/>
              <a:t> 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4249649" y="2726004"/>
            <a:ext cx="38451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en-US" sz="72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9" presetID="42" presetClass="path" presetSubtype="0" accel="50000" fill="hold" grpId="2" nodeType="afterEffect" p14:presetBounceEnd="25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0 -3.7037E-6 L -0.32604 -0.37569 " pathEditMode="relative" rAng="0" ptsTypes="AA" p14:bounceEnd="25000">
                                          <p:cBhvr>
                                            <p:cTn id="1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02" y="-18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625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6575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8625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813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1963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9" presetID="42" presetClass="path" presetSubtype="0" accel="50000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0 -3.7037E-6 L -0.32604 -0.37569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02" y="-18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625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6575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8625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813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1963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2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080458"/>
            <a:ext cx="276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62962"/>
            <a:ext cx="12192000" cy="13991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sz="2800" b="1" kern="1400" spc="-50" dirty="0">
                <a:solidFill>
                  <a:srgbClr val="FFFFFF"/>
                </a:solidFill>
                <a:ea typeface="Times New Roman"/>
                <a:cs typeface="Times New Roman"/>
              </a:rPr>
              <a:t>SETTING UP    HEALTHCARE     QUALITY  STANDARDS </a:t>
            </a:r>
            <a:r>
              <a:rPr lang="en-US" sz="2800" kern="1400" spc="-50" dirty="0">
                <a:ea typeface="Times New Roman"/>
                <a:cs typeface="Times New Roman"/>
              </a:rPr>
              <a:t/>
            </a:r>
            <a:br>
              <a:rPr lang="en-US" sz="2800" kern="1400" spc="-50" dirty="0">
                <a:ea typeface="Times New Roman"/>
                <a:cs typeface="Times New Roman"/>
              </a:rPr>
            </a:br>
            <a:r>
              <a:rPr lang="en-US" sz="2800" b="1" kern="1400" spc="-50" dirty="0" smtClean="0">
                <a:solidFill>
                  <a:srgbClr val="FFFFFF"/>
                </a:solidFill>
                <a:ea typeface="Times New Roman"/>
                <a:cs typeface="Times New Roman"/>
              </a:rPr>
              <a:t>IN GEORGIA</a:t>
            </a:r>
            <a:r>
              <a:rPr lang="en-US" sz="2800" dirty="0" smtClean="0">
                <a:ea typeface="Calibri"/>
                <a:cs typeface="Times New Roman"/>
              </a:rPr>
              <a:t>    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03981" y="2782670"/>
            <a:ext cx="71522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Launching a system of improving quality of primary health care in Georgia 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8825" y="4137512"/>
            <a:ext cx="2496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Project Scaling Up </a:t>
            </a:r>
          </a:p>
        </p:txBody>
      </p:sp>
    </p:spTree>
    <p:extLst>
      <p:ext uri="{BB962C8B-B14F-4D97-AF65-F5344CB8AC3E}">
        <p14:creationId xmlns:p14="http://schemas.microsoft.com/office/powerpoint/2010/main" val="4241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25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25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PHC – Foundation of Health Care System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14600" y="762000"/>
          <a:ext cx="7467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man woman child-ის სურათის შედეგი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5" descr="man woman child-ის სურათის შედეგი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0" b="38997"/>
          <a:stretch/>
        </p:blipFill>
        <p:spPr bwMode="auto">
          <a:xfrm>
            <a:off x="4543425" y="5620870"/>
            <a:ext cx="3409950" cy="123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9753600" y="914400"/>
            <a:ext cx="914400" cy="464820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Levels of health service deliver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6440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75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3295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Project Aim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7304" y="1286271"/>
            <a:ext cx="10946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To set up a system of quality improvement of primary health care</a:t>
            </a:r>
            <a:r>
              <a:rPr lang="ru-RU" sz="3200" dirty="0"/>
              <a:t> </a:t>
            </a:r>
            <a:r>
              <a:rPr lang="en-US" sz="3200" dirty="0"/>
              <a:t>in Georgia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304" y="2363489"/>
            <a:ext cx="4905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Project Objectives </a:t>
            </a:r>
            <a:endParaRPr lang="en-US" sz="48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304" y="3327507"/>
            <a:ext cx="109464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Develop tools for measuring quality of clinical processes in PHC with the purpose of demonstrating at pilot </a:t>
            </a:r>
            <a:r>
              <a:rPr lang="en-US" sz="3200" dirty="0" smtClean="0"/>
              <a:t>facilities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Assess quality of health services with IT system developed within the framework of the </a:t>
            </a:r>
            <a:r>
              <a:rPr lang="en-US" sz="3200" dirty="0" smtClean="0"/>
              <a:t>Project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822036" y="5638992"/>
            <a:ext cx="105017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 </a:t>
            </a:r>
            <a:r>
              <a:rPr lang="en-US" sz="3200" dirty="0"/>
              <a:t>second stage of the project assumes to offer </a:t>
            </a:r>
            <a:r>
              <a:rPr lang="en-US" sz="3200" b="1" dirty="0" smtClean="0">
                <a:solidFill>
                  <a:srgbClr val="0D5682"/>
                </a:solidFill>
              </a:rPr>
              <a:t>Results- based </a:t>
            </a:r>
            <a:r>
              <a:rPr lang="en-US" sz="3200" b="1" dirty="0">
                <a:solidFill>
                  <a:srgbClr val="0D5682"/>
                </a:solidFill>
              </a:rPr>
              <a:t>payment model to </a:t>
            </a:r>
            <a:r>
              <a:rPr lang="en-US" sz="3200" b="1" dirty="0" err="1">
                <a:solidFill>
                  <a:srgbClr val="0D5682"/>
                </a:solidFill>
              </a:rPr>
              <a:t>MoILHSA</a:t>
            </a:r>
            <a:endParaRPr lang="en-US" sz="3200" b="1" dirty="0">
              <a:solidFill>
                <a:srgbClr val="0D56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5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25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18379" r="10729" b="19768"/>
          <a:stretch/>
        </p:blipFill>
        <p:spPr bwMode="auto">
          <a:xfrm>
            <a:off x="4419600" y="2514601"/>
            <a:ext cx="6139120" cy="2705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" name="Picture 3"/>
          <p:cNvPicPr/>
          <p:nvPr/>
        </p:nvPicPr>
        <p:blipFill rotWithShape="1">
          <a:blip r:embed="rId3"/>
          <a:srcRect l="34011" t="13117" r="30802" b="4934"/>
          <a:stretch/>
        </p:blipFill>
        <p:spPr bwMode="auto">
          <a:xfrm>
            <a:off x="2209801" y="2286001"/>
            <a:ext cx="2797175" cy="3654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 rot="167082">
            <a:off x="5010545" y="1987482"/>
            <a:ext cx="5499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Georgian Health System State Concept 2014–2020</a:t>
            </a:r>
          </a:p>
        </p:txBody>
      </p:sp>
      <p:sp>
        <p:nvSpPr>
          <p:cNvPr id="6" name="Rectangle 5"/>
          <p:cNvSpPr/>
          <p:nvPr/>
        </p:nvSpPr>
        <p:spPr>
          <a:xfrm rot="20782270">
            <a:off x="1906449" y="4796420"/>
            <a:ext cx="3529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Primary Health Care Development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 Strategy 2016-2023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9525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PHC –  in center of international health agenda and national health care strategic documents</a:t>
            </a:r>
          </a:p>
        </p:txBody>
      </p:sp>
    </p:spTree>
    <p:extLst>
      <p:ext uri="{BB962C8B-B14F-4D97-AF65-F5344CB8AC3E}">
        <p14:creationId xmlns:p14="http://schemas.microsoft.com/office/powerpoint/2010/main" val="38915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13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0" y="3352800"/>
            <a:ext cx="71628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i="1" dirty="0"/>
              <a:t>Create strong and sustainable  model of primary health care service delivery through improving the quality and accountability of health services and creating PHC data exchange and analytical standards in Georgia.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9775" y="2269110"/>
            <a:ext cx="628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to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094"/>
            <a:ext cx="276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2" descr="caritas georgia-ის სურათის შედეგი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0" y="3048000"/>
            <a:ext cx="1143000" cy="381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AIM</a:t>
            </a:r>
          </a:p>
        </p:txBody>
      </p:sp>
      <p:pic>
        <p:nvPicPr>
          <p:cNvPr id="9" name="Picture 2" descr="D:\Desctop wall\CARITAS 2015\LOGOS\CCR NEW LOGO 2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7610" y="0"/>
            <a:ext cx="1980390" cy="1179560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84375" y="1116264"/>
            <a:ext cx="82232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Launching a system of improving quality of primary health care in Georgia</a:t>
            </a:r>
          </a:p>
        </p:txBody>
      </p:sp>
    </p:spTree>
    <p:extLst>
      <p:ext uri="{BB962C8B-B14F-4D97-AF65-F5344CB8AC3E}">
        <p14:creationId xmlns:p14="http://schemas.microsoft.com/office/powerpoint/2010/main" val="113848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13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2292" y="273345"/>
            <a:ext cx="3033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from    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Pilot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394200" y="482582"/>
            <a:ext cx="2463800" cy="28941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p of Georgia. 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15813" r="6117" b="18854"/>
          <a:stretch/>
        </p:blipFill>
        <p:spPr bwMode="auto">
          <a:xfrm>
            <a:off x="1045294" y="1190468"/>
            <a:ext cx="9782613" cy="5292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4-Point Star 4"/>
          <p:cNvSpPr/>
          <p:nvPr/>
        </p:nvSpPr>
        <p:spPr>
          <a:xfrm>
            <a:off x="5245100" y="3990975"/>
            <a:ext cx="508000" cy="6858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4613275" y="3516014"/>
            <a:ext cx="508000" cy="685800"/>
          </a:xfrm>
          <a:prstGeom prst="star4">
            <a:avLst>
              <a:gd name="adj" fmla="val 138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4-Point Star 8"/>
          <p:cNvSpPr/>
          <p:nvPr/>
        </p:nvSpPr>
        <p:spPr>
          <a:xfrm>
            <a:off x="3457575" y="3114195"/>
            <a:ext cx="508000" cy="6858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3054350" y="4848225"/>
            <a:ext cx="508000" cy="6858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>
            <a:off x="6667500" y="4159250"/>
            <a:ext cx="508000" cy="6858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>
            <a:off x="3886200" y="4181475"/>
            <a:ext cx="508000" cy="6858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4-Point Star 12"/>
          <p:cNvSpPr/>
          <p:nvPr/>
        </p:nvSpPr>
        <p:spPr>
          <a:xfrm>
            <a:off x="8578850" y="4149725"/>
            <a:ext cx="508000" cy="6858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4-Point Star 13"/>
          <p:cNvSpPr/>
          <p:nvPr/>
        </p:nvSpPr>
        <p:spPr>
          <a:xfrm>
            <a:off x="5603875" y="4454525"/>
            <a:ext cx="508000" cy="6858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8426450" y="4921250"/>
            <a:ext cx="508000" cy="6858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7432675" y="5264150"/>
            <a:ext cx="508000" cy="6858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7632700" y="4594225"/>
            <a:ext cx="508000" cy="6858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94624" y="273345"/>
            <a:ext cx="3033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to   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Scale Up</a:t>
            </a:r>
          </a:p>
        </p:txBody>
      </p:sp>
    </p:spTree>
    <p:extLst>
      <p:ext uri="{BB962C8B-B14F-4D97-AF65-F5344CB8AC3E}">
        <p14:creationId xmlns:p14="http://schemas.microsoft.com/office/powerpoint/2010/main" val="32631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6868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cs typeface="Times New Roman" pitchFamily="18" charset="0"/>
              </a:rPr>
              <a:t>Support </a:t>
            </a:r>
            <a:r>
              <a:rPr lang="en-US" dirty="0">
                <a:cs typeface="Times New Roman" pitchFamily="18" charset="0"/>
              </a:rPr>
              <a:t>from </a:t>
            </a:r>
            <a:r>
              <a:rPr lang="en-US" dirty="0" err="1">
                <a:cs typeface="Times New Roman" pitchFamily="18" charset="0"/>
              </a:rPr>
              <a:t>MoILSHA</a:t>
            </a:r>
            <a:r>
              <a:rPr lang="en-US" dirty="0">
                <a:cs typeface="Times New Roman" pitchFamily="18" charset="0"/>
              </a:rPr>
              <a:t> on </a:t>
            </a:r>
            <a:r>
              <a:rPr lang="en-US" dirty="0" smtClean="0">
                <a:cs typeface="Times New Roman" pitchFamily="18" charset="0"/>
              </a:rPr>
              <a:t>project scaling up</a:t>
            </a:r>
            <a:endParaRPr lang="ka-GE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ka-GE" dirty="0">
                <a:cs typeface="Times New Roman" pitchFamily="18" charset="0"/>
              </a:rPr>
              <a:t> </a:t>
            </a:r>
            <a:endParaRPr lang="en-US" dirty="0" smtClean="0">
              <a:cs typeface="Times New Roman" pitchFamily="18" charset="0"/>
            </a:endParaRPr>
          </a:p>
          <a:p>
            <a:r>
              <a:rPr lang="en-US" dirty="0">
                <a:cs typeface="Times New Roman" pitchFamily="18" charset="0"/>
              </a:rPr>
              <a:t>F</a:t>
            </a:r>
            <a:r>
              <a:rPr lang="en-US" dirty="0" smtClean="0">
                <a:cs typeface="Times New Roman" pitchFamily="18" charset="0"/>
              </a:rPr>
              <a:t>unctional </a:t>
            </a:r>
            <a:r>
              <a:rPr lang="en-US" dirty="0">
                <a:cs typeface="Times New Roman" pitchFamily="18" charset="0"/>
              </a:rPr>
              <a:t>HIS/EMR system at </a:t>
            </a:r>
            <a:r>
              <a:rPr lang="en-US" dirty="0" smtClean="0">
                <a:cs typeface="Times New Roman" pitchFamily="18" charset="0"/>
              </a:rPr>
              <a:t>potential </a:t>
            </a:r>
            <a:r>
              <a:rPr lang="en-US" dirty="0">
                <a:cs typeface="Times New Roman" pitchFamily="18" charset="0"/>
              </a:rPr>
              <a:t>target PHC </a:t>
            </a:r>
            <a:r>
              <a:rPr lang="en-US" dirty="0" smtClean="0">
                <a:cs typeface="Times New Roman" pitchFamily="18" charset="0"/>
              </a:rPr>
              <a:t>facilities</a:t>
            </a:r>
          </a:p>
          <a:p>
            <a:pPr marL="0" indent="0">
              <a:buNone/>
            </a:pPr>
            <a:r>
              <a:rPr lang="en-US" dirty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   Challenges:</a:t>
            </a:r>
          </a:p>
          <a:p>
            <a:pPr marL="1314450" lvl="3" indent="-457200" defTabSz="488950">
              <a:spcBef>
                <a:spcPct val="0"/>
              </a:spcBef>
              <a:spcAft>
                <a:spcPct val="15000"/>
              </a:spcAft>
              <a:buFont typeface="Times New Roman" pitchFamily="18" charset="0"/>
              <a:buChar char="−"/>
            </a:pPr>
            <a:r>
              <a:rPr lang="en-US" sz="3100" dirty="0">
                <a:cs typeface="Times New Roman" pitchFamily="18" charset="0"/>
              </a:rPr>
              <a:t>high cost of HIS/EMR system for purchasing/maintenance</a:t>
            </a:r>
          </a:p>
          <a:p>
            <a:pPr marL="1314450" lvl="3" indent="-457200" defTabSz="488950">
              <a:spcBef>
                <a:spcPct val="0"/>
              </a:spcBef>
              <a:spcAft>
                <a:spcPct val="15000"/>
              </a:spcAft>
              <a:buFont typeface="Times New Roman" pitchFamily="18" charset="0"/>
              <a:buChar char="−"/>
            </a:pPr>
            <a:r>
              <a:rPr lang="en-US" sz="3100" dirty="0">
                <a:cs typeface="Times New Roman" pitchFamily="18" charset="0"/>
              </a:rPr>
              <a:t>universal computer literacy of PHC providers</a:t>
            </a:r>
          </a:p>
          <a:p>
            <a:pPr marL="1314450" lvl="3" indent="-457200" defTabSz="488950">
              <a:spcBef>
                <a:spcPct val="0"/>
              </a:spcBef>
              <a:spcAft>
                <a:spcPct val="15000"/>
              </a:spcAft>
              <a:buFont typeface="Times New Roman" pitchFamily="18" charset="0"/>
              <a:buChar char="−"/>
            </a:pPr>
            <a:r>
              <a:rPr lang="en-US" sz="3100" dirty="0">
                <a:cs typeface="Times New Roman" pitchFamily="18" charset="0"/>
              </a:rPr>
              <a:t>technical equipping (computer/printer </a:t>
            </a:r>
            <a:r>
              <a:rPr lang="en-US" sz="3100" dirty="0" err="1">
                <a:cs typeface="Times New Roman" pitchFamily="18" charset="0"/>
              </a:rPr>
              <a:t>etc</a:t>
            </a:r>
            <a:r>
              <a:rPr lang="en-US" sz="3100" dirty="0">
                <a:cs typeface="Times New Roman" pitchFamily="18" charset="0"/>
              </a:rPr>
              <a:t>). </a:t>
            </a:r>
          </a:p>
          <a:p>
            <a:pPr marL="800100" lvl="2" indent="0">
              <a:buNone/>
            </a:pPr>
            <a:endParaRPr lang="en-US" sz="23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9525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Project Scaling Up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8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75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Times New Roman" pitchFamily="18" charset="0"/>
              </a:rPr>
              <a:t>Well-defined criteria for selection of project target facilities in regions</a:t>
            </a: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sz="2800" dirty="0" smtClean="0">
                <a:cs typeface="Times New Roman" pitchFamily="18" charset="0"/>
              </a:rPr>
              <a:t>Strong </a:t>
            </a:r>
            <a:r>
              <a:rPr lang="en-US" sz="2800" dirty="0">
                <a:cs typeface="Times New Roman" pitchFamily="18" charset="0"/>
              </a:rPr>
              <a:t>motivation and dedication of </a:t>
            </a:r>
            <a:r>
              <a:rPr lang="en-US" sz="2800" dirty="0" smtClean="0">
                <a:cs typeface="Times New Roman" pitchFamily="18" charset="0"/>
              </a:rPr>
              <a:t>PHC </a:t>
            </a:r>
            <a:r>
              <a:rPr lang="en-US" sz="2800" dirty="0">
                <a:cs typeface="Times New Roman" pitchFamily="18" charset="0"/>
              </a:rPr>
              <a:t>facility in project </a:t>
            </a:r>
            <a:r>
              <a:rPr lang="en-US" sz="2800" dirty="0" smtClean="0">
                <a:cs typeface="Times New Roman" pitchFamily="18" charset="0"/>
              </a:rPr>
              <a:t> enrollment </a:t>
            </a:r>
            <a:r>
              <a:rPr lang="en-US" sz="2800" dirty="0">
                <a:cs typeface="Times New Roman" pitchFamily="18" charset="0"/>
              </a:rPr>
              <a:t>(must)</a:t>
            </a: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sz="2800" dirty="0">
                <a:cs typeface="Times New Roman" pitchFamily="18" charset="0"/>
              </a:rPr>
              <a:t>Strong management system on place (must)</a:t>
            </a: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sz="2800" dirty="0">
                <a:cs typeface="Times New Roman" pitchFamily="18" charset="0"/>
              </a:rPr>
              <a:t>Retrained team of General Practitioners (must)</a:t>
            </a: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sz="2800" dirty="0">
                <a:cs typeface="Times New Roman" pitchFamily="18" charset="0"/>
              </a:rPr>
              <a:t>Operational EMR system on place (highly preferable</a:t>
            </a:r>
            <a:r>
              <a:rPr lang="en-US" sz="2800" dirty="0" smtClean="0">
                <a:cs typeface="Times New Roman" pitchFamily="18" charset="0"/>
              </a:rPr>
              <a:t>)/</a:t>
            </a:r>
            <a:endParaRPr lang="en-US" sz="2800" dirty="0">
              <a:cs typeface="Times New Roman" pitchFamily="18" charset="0"/>
            </a:endParaRP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sz="2800" dirty="0" smtClean="0">
                <a:cs typeface="Times New Roman" pitchFamily="18" charset="0"/>
              </a:rPr>
              <a:t>    some </a:t>
            </a:r>
            <a:r>
              <a:rPr lang="en-US" sz="2800" dirty="0">
                <a:cs typeface="Times New Roman" pitchFamily="18" charset="0"/>
              </a:rPr>
              <a:t>extend of health information system </a:t>
            </a:r>
            <a:r>
              <a:rPr lang="en-US" sz="2800" dirty="0" smtClean="0">
                <a:cs typeface="Times New Roman" pitchFamily="18" charset="0"/>
              </a:rPr>
              <a:t>(</a:t>
            </a:r>
            <a:r>
              <a:rPr lang="en-US" sz="2800" dirty="0">
                <a:cs typeface="Times New Roman" pitchFamily="18" charset="0"/>
              </a:rPr>
              <a:t>must</a:t>
            </a:r>
            <a:r>
              <a:rPr lang="en-US" sz="2800" dirty="0" smtClean="0">
                <a:cs typeface="Times New Roman" pitchFamily="18" charset="0"/>
              </a:rPr>
              <a:t>)</a:t>
            </a:r>
            <a:endParaRPr lang="en-US" sz="2800" dirty="0">
              <a:cs typeface="Times New Roman" pitchFamily="18" charset="0"/>
            </a:endParaRP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sz="2800" dirty="0">
                <a:cs typeface="Times New Roman" pitchFamily="18" charset="0"/>
              </a:rPr>
              <a:t>High load of patients (large catchment area) (preferable)</a:t>
            </a:r>
          </a:p>
          <a:p>
            <a:pPr marL="800100" lvl="1" indent="-342900">
              <a:buFont typeface="Times New Roman" pitchFamily="18" charset="0"/>
              <a:buChar char="−"/>
            </a:pPr>
            <a:r>
              <a:rPr lang="en-US" sz="2800" dirty="0">
                <a:cs typeface="Times New Roman" pitchFamily="18" charset="0"/>
              </a:rPr>
              <a:t>Presence of diverse medical services including child care and immunization (preferable</a:t>
            </a:r>
            <a:r>
              <a:rPr lang="en-US" sz="2800" dirty="0" smtClean="0">
                <a:cs typeface="Times New Roman" pitchFamily="18" charset="0"/>
              </a:rPr>
              <a:t>)</a:t>
            </a:r>
            <a:endParaRPr lang="en-US" sz="2800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9525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Selection criteria for target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facilities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75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7825" y="1584395"/>
            <a:ext cx="9391650" cy="1142999"/>
          </a:xfrm>
        </p:spPr>
        <p:txBody>
          <a:bodyPr/>
          <a:lstStyle/>
          <a:p>
            <a:r>
              <a:rPr lang="en-US" dirty="0"/>
              <a:t>Strong analytical system for PHC quality measurement and decision making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38999" y="3158952"/>
            <a:ext cx="2181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</a:rPr>
              <a:t>MoILHSA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800600" y="3368190"/>
            <a:ext cx="2133600" cy="28941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9525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Project Scaling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Up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3178314"/>
            <a:ext cx="2028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Project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75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75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75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75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animBg="1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05000" y="770911"/>
            <a:ext cx="2456384" cy="3673706"/>
            <a:chOff x="0" y="545258"/>
            <a:chExt cx="1294334" cy="1849048"/>
          </a:xfr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Chevron 13"/>
            <p:cNvSpPr/>
            <p:nvPr/>
          </p:nvSpPr>
          <p:spPr>
            <a:xfrm rot="5400000">
              <a:off x="-277357" y="822615"/>
              <a:ext cx="1849048" cy="1294334"/>
            </a:xfrm>
            <a:prstGeom prst="chevron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vron 4"/>
            <p:cNvSpPr/>
            <p:nvPr/>
          </p:nvSpPr>
          <p:spPr>
            <a:xfrm>
              <a:off x="110979" y="1346184"/>
              <a:ext cx="1093575" cy="2531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dirty="0">
                  <a:solidFill>
                    <a:srgbClr val="FF0000"/>
                  </a:solidFill>
                </a:rPr>
                <a:t>S</a:t>
              </a:r>
              <a:r>
                <a:rPr lang="en-US" sz="1500" dirty="0"/>
                <a:t>trength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19600" y="770913"/>
            <a:ext cx="5999906" cy="2514599"/>
            <a:chOff x="1294334" y="180787"/>
            <a:chExt cx="4306365" cy="1930823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 Same Side Corner Rectangle 11"/>
            <p:cNvSpPr/>
            <p:nvPr/>
          </p:nvSpPr>
          <p:spPr>
            <a:xfrm rot="5400000">
              <a:off x="2482105" y="-1006984"/>
              <a:ext cx="1930823" cy="4306365"/>
            </a:xfrm>
            <a:prstGeom prst="round2SameRect">
              <a:avLst/>
            </a:prstGeom>
            <a:grpFill/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ound Same Side Corner Rectangle 6"/>
            <p:cNvSpPr/>
            <p:nvPr/>
          </p:nvSpPr>
          <p:spPr>
            <a:xfrm>
              <a:off x="1403717" y="275041"/>
              <a:ext cx="4196982" cy="1572583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600" dirty="0">
                <a:cs typeface="Times New Roman" pitchFamily="18" charset="0"/>
              </a:endParaRP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>
                  <a:cs typeface="Times New Roman" pitchFamily="18" charset="0"/>
                </a:rPr>
                <a:t>Declared support of </a:t>
              </a:r>
              <a:r>
                <a:rPr lang="en-US" sz="1600" dirty="0" err="1">
                  <a:cs typeface="Times New Roman" pitchFamily="18" charset="0"/>
                </a:rPr>
                <a:t>MoLSHA</a:t>
              </a:r>
              <a:r>
                <a:rPr lang="en-US" sz="1600" dirty="0">
                  <a:cs typeface="Times New Roman" pitchFamily="18" charset="0"/>
                </a:rPr>
                <a:t> to project concept, scaling up 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>
                  <a:cs typeface="Times New Roman" pitchFamily="18" charset="0"/>
                </a:rPr>
                <a:t>Strong project team with solid expertize in field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>
                  <a:cs typeface="Times New Roman" pitchFamily="18" charset="0"/>
                </a:rPr>
                <a:t> Groundwork for project scaling up completed: </a:t>
              </a:r>
            </a:p>
            <a:p>
              <a:pPr marL="457200" lvl="2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600" dirty="0">
                  <a:cs typeface="Times New Roman" pitchFamily="18" charset="0"/>
                </a:rPr>
                <a:t>- PHC quality improvement tools developed/tested</a:t>
              </a:r>
            </a:p>
            <a:p>
              <a:pPr marL="457200" lvl="2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600" dirty="0">
                  <a:cs typeface="Times New Roman" pitchFamily="18" charset="0"/>
                </a:rPr>
                <a:t>- PHC quality monitoring tools (quality indicators)  developed</a:t>
              </a:r>
            </a:p>
            <a:p>
              <a:pPr marL="457200" lvl="2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600" dirty="0">
                  <a:cs typeface="Times New Roman" pitchFamily="18" charset="0"/>
                </a:rPr>
                <a:t>- Strong PHC HIS developed with standardized data collection/data analytical modules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>
                  <a:cs typeface="Times New Roman" pitchFamily="18" charset="0"/>
                </a:rPr>
                <a:t>Scaling up not requires additional server capacity of  </a:t>
              </a:r>
              <a:r>
                <a:rPr lang="en-US" sz="1600" dirty="0" err="1">
                  <a:cs typeface="Times New Roman" pitchFamily="18" charset="0"/>
                </a:rPr>
                <a:t>MolSHA</a:t>
              </a:r>
              <a:r>
                <a:rPr lang="en-US" sz="1600" dirty="0">
                  <a:cs typeface="Times New Roman" pitchFamily="18" charset="0"/>
                </a:rPr>
                <a:t> IT </a:t>
              </a:r>
              <a:r>
                <a:rPr lang="en-US" sz="1600" dirty="0" err="1">
                  <a:cs typeface="Times New Roman" pitchFamily="18" charset="0"/>
                </a:rPr>
                <a:t>syst</a:t>
              </a:r>
              <a:r>
                <a:rPr lang="en-US" sz="1600" dirty="0">
                  <a:cs typeface="Times New Roman" pitchFamily="18" charset="0"/>
                </a:rPr>
                <a:t> 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>
                  <a:cs typeface="Times New Roman" pitchFamily="18" charset="0"/>
                </a:rPr>
                <a:t>Successful partnerships with partner organizations (WHO, </a:t>
              </a:r>
              <a:r>
                <a:rPr lang="en-US" sz="1600" dirty="0" err="1">
                  <a:cs typeface="Times New Roman" pitchFamily="18" charset="0"/>
                </a:rPr>
                <a:t>UNICEf</a:t>
              </a:r>
              <a:r>
                <a:rPr lang="en-US" sz="1600" dirty="0">
                  <a:cs typeface="Times New Roman" pitchFamily="18" charset="0"/>
                </a:rPr>
                <a:t>, NCDC, BMJ </a:t>
              </a:r>
              <a:r>
                <a:rPr lang="en-US" sz="1600" dirty="0" err="1">
                  <a:cs typeface="Times New Roman" pitchFamily="18" charset="0"/>
                </a:rPr>
                <a:t>etc</a:t>
              </a:r>
              <a:r>
                <a:rPr lang="en-US" sz="1600" dirty="0">
                  <a:cs typeface="Times New Roman" pitchFamily="18" charset="0"/>
                </a:rPr>
                <a:t>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0" y="3428386"/>
            <a:ext cx="2456384" cy="3335551"/>
            <a:chOff x="0" y="2369136"/>
            <a:chExt cx="1294334" cy="1849048"/>
          </a:xfr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Chevron 9"/>
            <p:cNvSpPr/>
            <p:nvPr/>
          </p:nvSpPr>
          <p:spPr>
            <a:xfrm rot="5400000">
              <a:off x="-277357" y="2646493"/>
              <a:ext cx="1849048" cy="1294334"/>
            </a:xfrm>
            <a:prstGeom prst="chevron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8"/>
            <p:cNvSpPr/>
            <p:nvPr/>
          </p:nvSpPr>
          <p:spPr>
            <a:xfrm>
              <a:off x="80304" y="3162553"/>
              <a:ext cx="1093575" cy="32948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dirty="0">
                  <a:solidFill>
                    <a:srgbClr val="FF0000"/>
                  </a:solidFill>
                </a:rPr>
                <a:t>W</a:t>
              </a:r>
              <a:r>
                <a:rPr lang="en-US" sz="1500" dirty="0"/>
                <a:t>eaknesses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19601" y="3428385"/>
            <a:ext cx="5999905" cy="2219941"/>
            <a:chOff x="1284816" y="2246929"/>
            <a:chExt cx="4306365" cy="1460487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 Same Side Corner Rectangle 7"/>
            <p:cNvSpPr/>
            <p:nvPr/>
          </p:nvSpPr>
          <p:spPr>
            <a:xfrm rot="5400000">
              <a:off x="2707755" y="823990"/>
              <a:ext cx="1460487" cy="4306365"/>
            </a:xfrm>
            <a:prstGeom prst="round2SameRect">
              <a:avLst/>
            </a:prstGeom>
            <a:grpFill/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ound Same Side Corner Rectangle 10"/>
            <p:cNvSpPr/>
            <p:nvPr/>
          </p:nvSpPr>
          <p:spPr>
            <a:xfrm>
              <a:off x="1352415" y="2317530"/>
              <a:ext cx="4088969" cy="13050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>
                  <a:cs typeface="Times New Roman" pitchFamily="18" charset="0"/>
                </a:rPr>
                <a:t>Absence of institutional capacity at </a:t>
              </a:r>
              <a:r>
                <a:rPr lang="en-US" sz="1600" dirty="0" err="1">
                  <a:cs typeface="Times New Roman" pitchFamily="18" charset="0"/>
                </a:rPr>
                <a:t>MoLSHA</a:t>
              </a:r>
              <a:r>
                <a:rPr lang="en-US" sz="1600" dirty="0">
                  <a:cs typeface="Times New Roman" pitchFamily="18" charset="0"/>
                </a:rPr>
                <a:t> (quality management unit/department) in charge of PHC quality analysis and control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>
                  <a:cs typeface="Times New Roman" pitchFamily="18" charset="0"/>
                </a:rPr>
                <a:t>Absence of HIS/EMR system among PHC facilities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>
                  <a:cs typeface="Times New Roman" pitchFamily="18" charset="0"/>
                </a:rPr>
                <a:t>High cost of HIS/EMR system for purchasing/maintenance</a:t>
              </a:r>
            </a:p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>
                  <a:cs typeface="Times New Roman" pitchFamily="18" charset="0"/>
                </a:rPr>
                <a:t> Precondition for  EMR establishment at PHC facilities -  universal computer literacy of the PHC providers,  technical equipping of PHC providers (with computer/printer </a:t>
              </a:r>
              <a:r>
                <a:rPr lang="en-US" sz="1600" dirty="0" err="1">
                  <a:cs typeface="Times New Roman" pitchFamily="18" charset="0"/>
                </a:rPr>
                <a:t>etc</a:t>
              </a:r>
              <a:r>
                <a:rPr lang="en-US" sz="1600" dirty="0">
                  <a:cs typeface="Times New Roman" pitchFamily="18" charset="0"/>
                </a:rPr>
                <a:t>). </a:t>
              </a: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0" y="-9525"/>
            <a:ext cx="12192000" cy="78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SWOT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ANALYSIS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0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7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evron 13"/>
          <p:cNvSpPr/>
          <p:nvPr/>
        </p:nvSpPr>
        <p:spPr>
          <a:xfrm rot="5400000">
            <a:off x="1685392" y="1219119"/>
            <a:ext cx="3352800" cy="2456384"/>
          </a:xfrm>
          <a:prstGeom prst="chevron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Group 4"/>
          <p:cNvGrpSpPr/>
          <p:nvPr/>
        </p:nvGrpSpPr>
        <p:grpSpPr>
          <a:xfrm>
            <a:off x="4799534" y="770913"/>
            <a:ext cx="5925616" cy="2057398"/>
            <a:chOff x="1294334" y="180787"/>
            <a:chExt cx="4306365" cy="1930823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 Same Side Corner Rectangle 11"/>
            <p:cNvSpPr/>
            <p:nvPr/>
          </p:nvSpPr>
          <p:spPr>
            <a:xfrm rot="5400000">
              <a:off x="2482105" y="-1006984"/>
              <a:ext cx="1930823" cy="4306365"/>
            </a:xfrm>
            <a:prstGeom prst="round2SameRect">
              <a:avLst/>
            </a:prstGeom>
            <a:grpFill/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ound Same Side Corner Rectangle 6"/>
            <p:cNvSpPr/>
            <p:nvPr/>
          </p:nvSpPr>
          <p:spPr>
            <a:xfrm>
              <a:off x="1371253" y="275041"/>
              <a:ext cx="4049469" cy="157258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  <a:p>
              <a:pPr marL="57150" lvl="1" indent="-57150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/>
                <a:t>PHC well recognized foundation of the health care, often referred as "essential health care"</a:t>
              </a:r>
            </a:p>
            <a:p>
              <a:pPr marL="57150" lvl="1" indent="-57150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/>
                <a:t>Urgent need for strengthening and standardization of PHC in Georgia</a:t>
              </a:r>
            </a:p>
            <a:p>
              <a:pPr marL="57150" lvl="1" indent="-57150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/>
                <a:t>Alignment of project goals and </a:t>
              </a:r>
              <a:r>
                <a:rPr lang="en-US" sz="1600" dirty="0" err="1"/>
                <a:t>ojectives</a:t>
              </a:r>
              <a:r>
                <a:rPr lang="en-US" sz="1600" dirty="0"/>
                <a:t> with </a:t>
              </a:r>
              <a:r>
                <a:rPr lang="en-US" sz="1600" dirty="0" err="1"/>
                <a:t>MoLSHA</a:t>
              </a:r>
              <a:r>
                <a:rPr lang="en-US" sz="1600" dirty="0"/>
                <a:t> priorities</a:t>
              </a:r>
            </a:p>
          </p:txBody>
        </p:sp>
      </p:grpSp>
      <p:sp>
        <p:nvSpPr>
          <p:cNvPr id="10" name="Chevron 9"/>
          <p:cNvSpPr/>
          <p:nvPr/>
        </p:nvSpPr>
        <p:spPr>
          <a:xfrm rot="5400000">
            <a:off x="1613058" y="3738477"/>
            <a:ext cx="3487950" cy="2446866"/>
          </a:xfrm>
          <a:prstGeom prst="chevron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" name="Group 6"/>
          <p:cNvGrpSpPr/>
          <p:nvPr/>
        </p:nvGrpSpPr>
        <p:grpSpPr>
          <a:xfrm>
            <a:off x="4799533" y="3217934"/>
            <a:ext cx="5925616" cy="2725666"/>
            <a:chOff x="1284815" y="2246929"/>
            <a:chExt cx="4395510" cy="1537764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 Same Side Corner Rectangle 7"/>
            <p:cNvSpPr/>
            <p:nvPr/>
          </p:nvSpPr>
          <p:spPr>
            <a:xfrm rot="5400000">
              <a:off x="2713688" y="818056"/>
              <a:ext cx="1537764" cy="4395510"/>
            </a:xfrm>
            <a:prstGeom prst="round2SameRect">
              <a:avLst/>
            </a:prstGeom>
            <a:grpFill/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ound Same Side Corner Rectangle 10"/>
            <p:cNvSpPr/>
            <p:nvPr/>
          </p:nvSpPr>
          <p:spPr>
            <a:xfrm>
              <a:off x="1363328" y="2317530"/>
              <a:ext cx="4076773" cy="13050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/>
                <a:t>Changes in </a:t>
              </a:r>
              <a:r>
                <a:rPr lang="en-US" sz="1600" dirty="0" err="1"/>
                <a:t>MoLSHA</a:t>
              </a:r>
              <a:r>
                <a:rPr lang="en-US" sz="1600" dirty="0"/>
                <a:t> management, which may cause  changes in </a:t>
              </a:r>
              <a:r>
                <a:rPr lang="en-US" sz="1600" dirty="0" err="1"/>
                <a:t>MoLSHA</a:t>
              </a:r>
              <a:r>
                <a:rPr lang="en-US" sz="1600" dirty="0"/>
                <a:t> priorities and subsequent changes in commitment to the project support</a:t>
              </a:r>
            </a:p>
            <a:p>
              <a:pPr marL="57150" lvl="1" indent="-57150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/>
                <a:t>Low motivation of PHC facilities to get enrolled in project </a:t>
              </a:r>
            </a:p>
            <a:p>
              <a:pPr marL="57150" lvl="1" indent="-57150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/>
                <a:t>PHC facilities performance data, collected through the project not  used for PHC performance measurement, analyses and decision making (pubic reporting, acknowledgement, P4P, Selective Contracting).</a:t>
              </a:r>
            </a:p>
            <a:p>
              <a:pPr marL="57150" lvl="1" indent="-57150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dirty="0"/>
                <a:t>PHC facilities do not analyze the collected data and do not use for performance improvement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Chevron 4"/>
          <p:cNvSpPr/>
          <p:nvPr/>
        </p:nvSpPr>
        <p:spPr>
          <a:xfrm>
            <a:off x="2820466" y="2141146"/>
            <a:ext cx="1294334" cy="554714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srgbClr val="FF0000"/>
                </a:solidFill>
              </a:rPr>
              <a:t>O</a:t>
            </a:r>
            <a:r>
              <a:rPr lang="en-US" sz="1400" dirty="0"/>
              <a:t>pportunities</a:t>
            </a:r>
          </a:p>
        </p:txBody>
      </p:sp>
      <p:sp>
        <p:nvSpPr>
          <p:cNvPr id="17" name="Chevron 8"/>
          <p:cNvSpPr/>
          <p:nvPr/>
        </p:nvSpPr>
        <p:spPr>
          <a:xfrm>
            <a:off x="2714625" y="4880803"/>
            <a:ext cx="1294334" cy="554714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1500" dirty="0"/>
              <a:t>hreat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-9525"/>
            <a:ext cx="12192000" cy="78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SWOT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ANALYSIS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7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44981"/>
            <a:ext cx="12192000" cy="623819"/>
          </a:xfrm>
          <a:effectLst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a-GE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PG Algeti" panose="02000503000000020004" pitchFamily="2" charset="0"/>
                <a:ea typeface="+mj-ea"/>
                <a:cs typeface="BPG Algeti" panose="02000503000000020004" pitchFamily="2" charset="0"/>
              </a:rPr>
              <a:t>მადლობა</a:t>
            </a:r>
            <a:r>
              <a:rPr lang="ka-GE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PG Algeti" panose="02000503000000020004" pitchFamily="2" charset="0"/>
                <a:cs typeface="BPG Algeti" panose="02000503000000020004" pitchFamily="2" charset="0"/>
              </a:rPr>
              <a:t>!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PG Algeti" panose="02000503000000020004" pitchFamily="2" charset="0"/>
              <a:cs typeface="BPG Algeti" panose="02000503000000020004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09800"/>
            <a:ext cx="12192000" cy="78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imes New Roman" pitchFamily="18" charset="0"/>
              </a:rPr>
              <a:t>Thank You!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7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00803" y="1393822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  <a:latin typeface="+mj-lt"/>
              <a:cs typeface="Arial Bold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cs typeface="Arial Bold"/>
              </a:rPr>
              <a:t>EARLY CHILD DEVELOPMENT ORIENTED PRIMARY CARE IN GEORGIA  </a:t>
            </a:r>
            <a:endParaRPr lang="ka-GE" sz="4400" b="1" dirty="0">
              <a:solidFill>
                <a:schemeClr val="bg1"/>
              </a:solidFill>
              <a:latin typeface="+mj-lt"/>
              <a:cs typeface="Arial Bold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j-lt"/>
              <a:cs typeface="Arial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2188" y="4506143"/>
            <a:ext cx="2621230" cy="75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Tbilisi, </a:t>
            </a:r>
            <a:r>
              <a:rPr lang="ka-G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January 2019</a:t>
            </a:r>
          </a:p>
          <a:p>
            <a:pPr algn="ctr">
              <a:lnSpc>
                <a:spcPct val="125000"/>
              </a:lnSpc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Tamar Ugulava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0" y="5678575"/>
            <a:ext cx="3974142" cy="624952"/>
          </a:xfrm>
          <a:prstGeom prst="rect">
            <a:avLst/>
          </a:prstGeom>
        </p:spPr>
      </p:pic>
      <p:pic>
        <p:nvPicPr>
          <p:cNvPr id="13" name="Picture 12" descr="C:\Users\pferry\AppData\Local\Microsoft\Windows\INetCache\Content.Word\saqarTvelos_mtavroba_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705" y="5557417"/>
            <a:ext cx="1161670" cy="86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1FA1D7-C9CF-4B4D-BB70-231E501F0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3" y="5557419"/>
            <a:ext cx="3321188" cy="8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7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9623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Health System Enabling </a:t>
            </a:r>
            <a: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endParaRPr lang="en-US" sz="48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77334" y="1115560"/>
            <a:ext cx="11082544" cy="5863973"/>
          </a:xfrm>
        </p:spPr>
        <p:txBody>
          <a:bodyPr>
            <a:noAutofit/>
          </a:bodyPr>
          <a:lstStyle/>
          <a:p>
            <a:r>
              <a:rPr lang="en-US" sz="2400" dirty="0"/>
              <a:t>In February 2013, the Government of Georgia launched the Universal Health Coverage (UHC) </a:t>
            </a:r>
            <a:r>
              <a:rPr lang="en-US" sz="2400" dirty="0" smtClean="0"/>
              <a:t>Program</a:t>
            </a:r>
          </a:p>
          <a:p>
            <a:pPr lvl="1"/>
            <a:r>
              <a:rPr lang="en-US" sz="2000" dirty="0" smtClean="0"/>
              <a:t>Sustaining </a:t>
            </a:r>
            <a:r>
              <a:rPr lang="en-US" sz="2000" dirty="0"/>
              <a:t>the coverage achieved to date and deepening coverage through better financial protection against Out Of Pocket (OOP) costs are the policy priorities for the Government of </a:t>
            </a:r>
            <a:r>
              <a:rPr lang="en-US" sz="2000" dirty="0" smtClean="0"/>
              <a:t>Georgia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ree </a:t>
            </a:r>
            <a:r>
              <a:rPr lang="en-US" sz="2400" dirty="0"/>
              <a:t>visits to family </a:t>
            </a:r>
            <a:r>
              <a:rPr lang="en-US" sz="2400" dirty="0" smtClean="0"/>
              <a:t>doctors, referral </a:t>
            </a:r>
            <a:r>
              <a:rPr lang="en-US" sz="2400" dirty="0"/>
              <a:t>and prescribing </a:t>
            </a:r>
            <a:r>
              <a:rPr lang="en-US" sz="2400" dirty="0" smtClean="0"/>
              <a:t>systems</a:t>
            </a:r>
            <a:endParaRPr lang="en-US" sz="2400" dirty="0"/>
          </a:p>
          <a:p>
            <a:r>
              <a:rPr lang="en-US" sz="2400" dirty="0" smtClean="0"/>
              <a:t>A </a:t>
            </a:r>
            <a:r>
              <a:rPr lang="en-US" sz="2400" dirty="0"/>
              <a:t>single purchasing </a:t>
            </a:r>
            <a:r>
              <a:rPr lang="en-US" sz="2400" dirty="0" smtClean="0"/>
              <a:t>agency</a:t>
            </a:r>
            <a:endParaRPr lang="en-US" sz="2400" dirty="0"/>
          </a:p>
          <a:p>
            <a:r>
              <a:rPr lang="en-US" sz="2400" dirty="0"/>
              <a:t>H</a:t>
            </a:r>
            <a:r>
              <a:rPr lang="en-US" sz="2400" dirty="0" smtClean="0"/>
              <a:t>igher </a:t>
            </a:r>
            <a:r>
              <a:rPr lang="en-US" sz="2400" dirty="0"/>
              <a:t>public spending on health (WHO 2016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err="1"/>
              <a:t>GoG</a:t>
            </a:r>
            <a:r>
              <a:rPr lang="en-US" sz="2000" dirty="0"/>
              <a:t> funding on Healthcare has been increased dramatically (from 12% in 2001) and reached 37% of THE in </a:t>
            </a:r>
            <a:r>
              <a:rPr lang="en-US" sz="2000" dirty="0" smtClean="0"/>
              <a:t>2016</a:t>
            </a:r>
            <a:endParaRPr lang="en-US" sz="2000" dirty="0"/>
          </a:p>
          <a:p>
            <a:r>
              <a:rPr lang="en-CA" sz="2400" dirty="0"/>
              <a:t>I</a:t>
            </a:r>
            <a:r>
              <a:rPr lang="en-CA" sz="2400" dirty="0" smtClean="0"/>
              <a:t>nvestments </a:t>
            </a:r>
            <a:r>
              <a:rPr lang="en-CA" sz="2400" dirty="0"/>
              <a:t>in primary care infrastructure, practice guideline development, disease surveillance </a:t>
            </a:r>
            <a:r>
              <a:rPr lang="en-CA" sz="2400" dirty="0" smtClean="0"/>
              <a:t>mechanisms</a:t>
            </a:r>
            <a:endParaRPr lang="en-US" sz="2400" dirty="0"/>
          </a:p>
          <a:p>
            <a:r>
              <a:rPr lang="en-US" sz="2400" dirty="0"/>
              <a:t>Primary Health Care Development Strategy 2016-2023 </a:t>
            </a:r>
            <a:r>
              <a:rPr lang="en-US" sz="2400" dirty="0" smtClean="0"/>
              <a:t>prepared </a:t>
            </a:r>
            <a:r>
              <a:rPr lang="en-US" sz="2400" dirty="0"/>
              <a:t>by the Global Alliance for </a:t>
            </a:r>
            <a:r>
              <a:rPr lang="en-US" sz="2400" dirty="0" smtClean="0"/>
              <a:t>Health</a:t>
            </a:r>
            <a:endParaRPr lang="en-US" sz="2400" dirty="0"/>
          </a:p>
          <a:p>
            <a:pPr lvl="1"/>
            <a:r>
              <a:rPr lang="en-US" sz="2000" dirty="0"/>
              <a:t>The Strategy aims at strengthening family medicine and developing responsive, effective and sustainable primary health </a:t>
            </a:r>
            <a:r>
              <a:rPr lang="en-US" sz="2000" dirty="0" smtClean="0"/>
              <a:t>care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14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0" y="-64676"/>
            <a:ext cx="12192000" cy="6922676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en-GB" sz="3200" b="1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352" y="6278386"/>
            <a:ext cx="2974603" cy="467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BCFE87-6929-4887-8BDB-9486ABEE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843" y="1817893"/>
            <a:ext cx="2988508" cy="3222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F60E0-C4F4-42F9-A607-CDC1105AE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352" y="1817892"/>
            <a:ext cx="3355649" cy="3222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CA24F-F3BA-4890-9996-A709844E2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842" y="-64676"/>
            <a:ext cx="6344158" cy="1882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A720B9-1A35-4434-BF0D-131FECB954A3}"/>
              </a:ext>
            </a:extLst>
          </p:cNvPr>
          <p:cNvSpPr txBox="1"/>
          <p:nvPr/>
        </p:nvSpPr>
        <p:spPr>
          <a:xfrm>
            <a:off x="27709" y="313601"/>
            <a:ext cx="60682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prstClr val="white"/>
                </a:solidFill>
                <a:latin typeface="Calibri Light" panose="020F0302020204030204"/>
              </a:rPr>
              <a:t>Children’s right to </a:t>
            </a:r>
          </a:p>
          <a:p>
            <a:pPr algn="ctr"/>
            <a:r>
              <a:rPr lang="en-GB" sz="3600" b="1" dirty="0">
                <a:solidFill>
                  <a:prstClr val="white"/>
                </a:solidFill>
                <a:latin typeface="Calibri Light" panose="020F0302020204030204"/>
              </a:rPr>
              <a:t>survival &amp; development and </a:t>
            </a:r>
          </a:p>
          <a:p>
            <a:pPr algn="ctr"/>
            <a:r>
              <a:rPr lang="en-GB" sz="3600" b="1" dirty="0">
                <a:solidFill>
                  <a:prstClr val="white"/>
                </a:solidFill>
                <a:latin typeface="Calibri Light" panose="020F0302020204030204"/>
              </a:rPr>
              <a:t>to special care and support</a:t>
            </a:r>
            <a:endParaRPr lang="en-US" sz="3600" b="1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2BC061-477C-4A4C-8985-4C2DF91E8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8" y="5878887"/>
            <a:ext cx="3321188" cy="867269"/>
          </a:xfrm>
          <a:prstGeom prst="rect">
            <a:avLst/>
          </a:prstGeom>
        </p:spPr>
      </p:pic>
      <p:pic>
        <p:nvPicPr>
          <p:cNvPr id="17" name="Picture 16" descr="C:\Users\pferry\AppData\Local\Microsoft\Windows\INetCache\Content.Word\saqarTvelos_mtavroba_.jpg">
            <a:extLst>
              <a:ext uri="{FF2B5EF4-FFF2-40B4-BE49-F238E27FC236}">
                <a16:creationId xmlns:a16="http://schemas.microsoft.com/office/drawing/2014/main" id="{D7B66493-6239-442F-AE67-14A89309C84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164" y="5878887"/>
            <a:ext cx="1161670" cy="8672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9290ED-B2A4-40D1-BAA5-CEB555E563DC}"/>
              </a:ext>
            </a:extLst>
          </p:cNvPr>
          <p:cNvSpPr txBox="1"/>
          <p:nvPr/>
        </p:nvSpPr>
        <p:spPr>
          <a:xfrm>
            <a:off x="-1" y="2167116"/>
            <a:ext cx="60128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Expected result: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 Child growth and development monitoring is institutionalized at the Primary Health Care level (in two pilot regions)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0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E6BA4069-E4BC-4227-88E5-96043CD1D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6C6A2-2989-486A-BA1D-281F8D8EDB6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39839" y="857252"/>
            <a:ext cx="538835" cy="48014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090A6D-8AF9-4A71-825F-B9C559D4EC0F}"/>
              </a:ext>
            </a:extLst>
          </p:cNvPr>
          <p:cNvSpPr/>
          <p:nvPr/>
        </p:nvSpPr>
        <p:spPr>
          <a:xfrm>
            <a:off x="3038095" y="991143"/>
            <a:ext cx="511157" cy="330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684108">
              <a:lnSpc>
                <a:spcPct val="80000"/>
              </a:lnSpc>
              <a:defRPr/>
            </a:pPr>
            <a:r>
              <a:rPr lang="en-US" sz="825" b="1" dirty="0">
                <a:solidFill>
                  <a:schemeClr val="tx1"/>
                </a:solidFill>
                <a:latin typeface="Arial"/>
                <a:cs typeface="Arial"/>
                <a:sym typeface="Arial" panose="020B0604020202020204" pitchFamily="34" charset="0"/>
              </a:rPr>
              <a:t>Impact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E7A9AB-05CE-4355-A08D-A916D713EAE6}"/>
              </a:ext>
            </a:extLst>
          </p:cNvPr>
          <p:cNvSpPr/>
          <p:nvPr/>
        </p:nvSpPr>
        <p:spPr>
          <a:xfrm>
            <a:off x="3017212" y="1560638"/>
            <a:ext cx="511157" cy="330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684108">
              <a:lnSpc>
                <a:spcPct val="80000"/>
              </a:lnSpc>
              <a:defRPr/>
            </a:pPr>
            <a:r>
              <a:rPr lang="en-US" sz="825" b="1" dirty="0">
                <a:solidFill>
                  <a:srgbClr val="000000"/>
                </a:solidFill>
                <a:latin typeface="Arial"/>
                <a:cs typeface="Arial"/>
                <a:sym typeface="Arial" panose="020B0604020202020204" pitchFamily="34" charset="0"/>
              </a:rPr>
              <a:t>Outcome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0FB6EBC-AEA7-4C06-9C06-B6CC6BE743C4}"/>
              </a:ext>
            </a:extLst>
          </p:cNvPr>
          <p:cNvSpPr/>
          <p:nvPr/>
        </p:nvSpPr>
        <p:spPr>
          <a:xfrm>
            <a:off x="4227583" y="879302"/>
            <a:ext cx="4083905" cy="43198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/>
                <a:cs typeface="Arial"/>
              </a:rPr>
              <a:t>Every child attain age specific development milestones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5D30C597-F15F-41F8-8A88-DD8C06042D15}"/>
              </a:ext>
            </a:extLst>
          </p:cNvPr>
          <p:cNvSpPr/>
          <p:nvPr/>
        </p:nvSpPr>
        <p:spPr>
          <a:xfrm>
            <a:off x="3690500" y="1479122"/>
            <a:ext cx="4894590" cy="45086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rgbClr val="000000"/>
                </a:solidFill>
                <a:latin typeface="Arial"/>
                <a:cs typeface="Arial"/>
              </a:rPr>
              <a:t>Growth and development is monitored for all young children and all young children have a baseline screening on development delays at milestone age (s) with linkage to services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Up Arrow 8">
            <a:extLst>
              <a:ext uri="{FF2B5EF4-FFF2-40B4-BE49-F238E27FC236}">
                <a16:creationId xmlns:a16="http://schemas.microsoft.com/office/drawing/2014/main" id="{22472FD2-C34F-4D15-BEC1-7E3D5588B246}"/>
              </a:ext>
            </a:extLst>
          </p:cNvPr>
          <p:cNvSpPr/>
          <p:nvPr/>
        </p:nvSpPr>
        <p:spPr>
          <a:xfrm>
            <a:off x="5747655" y="1321344"/>
            <a:ext cx="699227" cy="137513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Up Arrow 9">
            <a:extLst>
              <a:ext uri="{FF2B5EF4-FFF2-40B4-BE49-F238E27FC236}">
                <a16:creationId xmlns:a16="http://schemas.microsoft.com/office/drawing/2014/main" id="{4B5C4C69-85DC-45BB-A14A-EA9B8B7642FF}"/>
              </a:ext>
            </a:extLst>
          </p:cNvPr>
          <p:cNvSpPr/>
          <p:nvPr/>
        </p:nvSpPr>
        <p:spPr>
          <a:xfrm>
            <a:off x="5747655" y="1959596"/>
            <a:ext cx="699227" cy="137513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9D03AA-DB52-42A4-86A3-72495BDB2A2E}"/>
              </a:ext>
            </a:extLst>
          </p:cNvPr>
          <p:cNvSpPr/>
          <p:nvPr/>
        </p:nvSpPr>
        <p:spPr>
          <a:xfrm>
            <a:off x="2930348" y="3243328"/>
            <a:ext cx="511157" cy="330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684108">
              <a:lnSpc>
                <a:spcPct val="80000"/>
              </a:lnSpc>
              <a:defRPr/>
            </a:pPr>
            <a:r>
              <a:rPr lang="en-US" sz="825" b="1" dirty="0">
                <a:solidFill>
                  <a:srgbClr val="000000"/>
                </a:solidFill>
                <a:latin typeface="Arial"/>
                <a:cs typeface="Arial"/>
                <a:sym typeface="Arial" panose="020B0604020202020204" pitchFamily="34" charset="0"/>
              </a:rPr>
              <a:t>Outputs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D12A2-96A6-49AE-8419-0816B0F9E3F3}"/>
              </a:ext>
            </a:extLst>
          </p:cNvPr>
          <p:cNvSpPr/>
          <p:nvPr/>
        </p:nvSpPr>
        <p:spPr>
          <a:xfrm>
            <a:off x="3528369" y="2239500"/>
            <a:ext cx="1396595" cy="8010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5406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Increased number of appropriate growth monitoring and high quality developmental screenings performed in</a:t>
            </a:r>
          </a:p>
          <a:p>
            <a:pPr algn="ctr"/>
            <a:r>
              <a:rPr lang="en-US" sz="825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practice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01409-302B-48E2-9609-4A68AA04162B}"/>
              </a:ext>
            </a:extLst>
          </p:cNvPr>
          <p:cNvSpPr/>
          <p:nvPr/>
        </p:nvSpPr>
        <p:spPr>
          <a:xfrm>
            <a:off x="4960900" y="2239501"/>
            <a:ext cx="1674848" cy="736342"/>
          </a:xfrm>
          <a:prstGeom prst="rect">
            <a:avLst/>
          </a:prstGeom>
          <a:solidFill>
            <a:srgbClr val="DBEEF4"/>
          </a:solidFill>
          <a:ln>
            <a:solidFill>
              <a:srgbClr val="25406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rgbClr val="10253F"/>
                </a:solidFill>
                <a:latin typeface="Arial"/>
                <a:cs typeface="Arial"/>
              </a:rPr>
              <a:t>Children identified at risk for developmental, behavioral or social delays and/or with developmental disabilities are referred to early intervention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2C1E77-F638-4219-A0C8-2964BAF936F5}"/>
              </a:ext>
            </a:extLst>
          </p:cNvPr>
          <p:cNvSpPr/>
          <p:nvPr/>
        </p:nvSpPr>
        <p:spPr>
          <a:xfrm>
            <a:off x="6671686" y="2239501"/>
            <a:ext cx="1449997" cy="736342"/>
          </a:xfrm>
          <a:prstGeom prst="rect">
            <a:avLst/>
          </a:prstGeom>
          <a:solidFill>
            <a:srgbClr val="DBEEF4"/>
          </a:solidFill>
          <a:ln>
            <a:solidFill>
              <a:srgbClr val="25406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rgbClr val="10253F"/>
                </a:solidFill>
                <a:latin typeface="Arial"/>
                <a:cs typeface="Arial"/>
              </a:rPr>
              <a:t>Children at risk or with developmental disabilities receive early intervention or other community based services</a:t>
            </a:r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669AF600-8F40-4B97-94EB-79116636B685}"/>
              </a:ext>
            </a:extLst>
          </p:cNvPr>
          <p:cNvSpPr/>
          <p:nvPr/>
        </p:nvSpPr>
        <p:spPr>
          <a:xfrm rot="16200000">
            <a:off x="6395104" y="-732811"/>
            <a:ext cx="211148" cy="5944619"/>
          </a:xfrm>
          <a:prstGeom prst="rightBracke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E124AF75-2603-4E2C-AFE5-5AABDB6D812E}"/>
              </a:ext>
            </a:extLst>
          </p:cNvPr>
          <p:cNvSpPr/>
          <p:nvPr/>
        </p:nvSpPr>
        <p:spPr>
          <a:xfrm>
            <a:off x="3584123" y="3216846"/>
            <a:ext cx="1318566" cy="2856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25" b="1" dirty="0">
                <a:latin typeface="Arial"/>
                <a:cs typeface="Arial"/>
              </a:rPr>
              <a:t>Enabling Environment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65FF9175-177D-4389-AFA8-92D31240DFBE}"/>
              </a:ext>
            </a:extLst>
          </p:cNvPr>
          <p:cNvSpPr/>
          <p:nvPr/>
        </p:nvSpPr>
        <p:spPr>
          <a:xfrm>
            <a:off x="5134349" y="3226978"/>
            <a:ext cx="1146314" cy="3035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25" b="1" dirty="0">
                <a:latin typeface="Arial"/>
                <a:cs typeface="Arial"/>
              </a:rPr>
              <a:t>Supply</a:t>
            </a:r>
          </a:p>
        </p:txBody>
      </p: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453F95B5-837D-479B-BE68-2BA362A0F8B6}"/>
              </a:ext>
            </a:extLst>
          </p:cNvPr>
          <p:cNvSpPr/>
          <p:nvPr/>
        </p:nvSpPr>
        <p:spPr>
          <a:xfrm>
            <a:off x="6520374" y="3216846"/>
            <a:ext cx="1469397" cy="2571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25" b="1" dirty="0">
                <a:latin typeface="Arial"/>
                <a:cs typeface="Arial"/>
              </a:rPr>
              <a:t>Quality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DDA5D1C7-D8BC-48EB-916B-72248A650D22}"/>
              </a:ext>
            </a:extLst>
          </p:cNvPr>
          <p:cNvSpPr/>
          <p:nvPr/>
        </p:nvSpPr>
        <p:spPr>
          <a:xfrm>
            <a:off x="8121682" y="3216846"/>
            <a:ext cx="1211962" cy="2571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25" b="1" dirty="0">
                <a:latin typeface="Arial"/>
                <a:cs typeface="Arial"/>
              </a:rPr>
              <a:t>Demand</a:t>
            </a:r>
          </a:p>
        </p:txBody>
      </p:sp>
      <p:sp>
        <p:nvSpPr>
          <p:cNvPr id="19" name="Right Bracket 18">
            <a:extLst>
              <a:ext uri="{FF2B5EF4-FFF2-40B4-BE49-F238E27FC236}">
                <a16:creationId xmlns:a16="http://schemas.microsoft.com/office/drawing/2014/main" id="{B73AA184-5912-4920-97C9-40856EFB455F}"/>
              </a:ext>
            </a:extLst>
          </p:cNvPr>
          <p:cNvSpPr/>
          <p:nvPr/>
        </p:nvSpPr>
        <p:spPr>
          <a:xfrm rot="16200000">
            <a:off x="6301429" y="183983"/>
            <a:ext cx="204675" cy="6138443"/>
          </a:xfrm>
          <a:prstGeom prst="rightBracke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Up Arrow 23">
            <a:extLst>
              <a:ext uri="{FF2B5EF4-FFF2-40B4-BE49-F238E27FC236}">
                <a16:creationId xmlns:a16="http://schemas.microsoft.com/office/drawing/2014/main" id="{559343EE-FA82-45CE-944C-1357AF77E094}"/>
              </a:ext>
            </a:extLst>
          </p:cNvPr>
          <p:cNvSpPr/>
          <p:nvPr/>
        </p:nvSpPr>
        <p:spPr>
          <a:xfrm>
            <a:off x="5783123" y="2982029"/>
            <a:ext cx="699227" cy="137513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67EA11-8FA1-4344-91CA-AF37E6B7701D}"/>
              </a:ext>
            </a:extLst>
          </p:cNvPr>
          <p:cNvSpPr/>
          <p:nvPr/>
        </p:nvSpPr>
        <p:spPr>
          <a:xfrm>
            <a:off x="3224355" y="3491711"/>
            <a:ext cx="1671798" cy="2274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charset="2"/>
              <a:buChar char="§"/>
            </a:pPr>
            <a:r>
              <a:rPr lang="en-GB" sz="788" dirty="0">
                <a:latin typeface="Arial"/>
                <a:cs typeface="Arial"/>
              </a:rPr>
              <a:t>Consensus around early child growth and development built</a:t>
            </a:r>
          </a:p>
          <a:p>
            <a:pPr marL="214313" indent="-214313">
              <a:buFont typeface="Wingdings" charset="2"/>
              <a:buChar char="§"/>
            </a:pPr>
            <a:r>
              <a:rPr lang="en-GB" sz="788" dirty="0">
                <a:latin typeface="Arial"/>
                <a:cs typeface="Arial"/>
              </a:rPr>
              <a:t>Enabling legal environment for pilot project implementation developed, enforced and implementation closely monitored</a:t>
            </a:r>
          </a:p>
          <a:p>
            <a:pPr marL="214313" indent="-214313">
              <a:buFont typeface="Wingdings" charset="2"/>
              <a:buChar char="§"/>
            </a:pPr>
            <a:r>
              <a:rPr lang="en-GB" sz="788" dirty="0">
                <a:latin typeface="Arial"/>
                <a:cs typeface="Arial"/>
              </a:rPr>
              <a:t>Governance of service model adopted</a:t>
            </a:r>
          </a:p>
          <a:p>
            <a:pPr marL="214313" indent="-214313">
              <a:buFont typeface="Wingdings" charset="2"/>
              <a:buChar char="§"/>
            </a:pPr>
            <a:r>
              <a:rPr lang="en-GB" sz="788" dirty="0">
                <a:latin typeface="Arial"/>
                <a:cs typeface="Arial"/>
              </a:rPr>
              <a:t>Developmental screening tools and referral pathways enforced</a:t>
            </a:r>
          </a:p>
          <a:p>
            <a:pPr marL="214313" indent="-214313">
              <a:buFont typeface="Wingdings" charset="2"/>
              <a:buChar char="§"/>
            </a:pPr>
            <a:r>
              <a:rPr lang="en-GB" sz="788" dirty="0">
                <a:latin typeface="Arial"/>
                <a:cs typeface="Arial"/>
              </a:rPr>
              <a:t>Results of the pilot inform national policy/strategy development and application at national level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17262D-3396-4CA9-BEE1-DCAD8ACBAE89}"/>
              </a:ext>
            </a:extLst>
          </p:cNvPr>
          <p:cNvSpPr/>
          <p:nvPr/>
        </p:nvSpPr>
        <p:spPr>
          <a:xfrm>
            <a:off x="4774817" y="3511976"/>
            <a:ext cx="1803143" cy="2153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charset="2"/>
              <a:buChar char="§"/>
            </a:pPr>
            <a:r>
              <a:rPr lang="en-GB" sz="788" dirty="0">
                <a:latin typeface="Arial"/>
                <a:cs typeface="Arial"/>
              </a:rPr>
              <a:t>Health workers capacity built  in quality growth monitoring, developmental screening and parent counselling at all levels</a:t>
            </a:r>
          </a:p>
          <a:p>
            <a:pPr marL="214313" indent="-214313">
              <a:buFont typeface="Wingdings" charset="2"/>
              <a:buChar char="§"/>
            </a:pPr>
            <a:r>
              <a:rPr lang="en-GB" sz="788" dirty="0">
                <a:latin typeface="Arial"/>
                <a:cs typeface="Arial"/>
              </a:rPr>
              <a:t>Developmental surveillance system designed and operational, including MIS system to record child  growth and development progress</a:t>
            </a:r>
          </a:p>
          <a:p>
            <a:pPr marL="214313" indent="-214313">
              <a:buFont typeface="Wingdings" charset="2"/>
              <a:buChar char="§"/>
            </a:pPr>
            <a:r>
              <a:rPr lang="en-GB" sz="788" dirty="0">
                <a:latin typeface="Arial"/>
                <a:cs typeface="Arial"/>
              </a:rPr>
              <a:t>Health workers equipped with respective IT equipment</a:t>
            </a:r>
          </a:p>
          <a:p>
            <a:pPr marL="214313" indent="-214313">
              <a:buFont typeface="Wingdings" charset="2"/>
              <a:buChar char="§"/>
            </a:pPr>
            <a:r>
              <a:rPr lang="en-GB" sz="788" dirty="0">
                <a:latin typeface="Arial"/>
                <a:cs typeface="Arial"/>
              </a:rPr>
              <a:t>Growth monitoring, developmental screening and assessment practices integrated in the undergraduate and postgraduate medical education system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E88DD6-3C15-4447-AA26-3C7F9368765C}"/>
              </a:ext>
            </a:extLst>
          </p:cNvPr>
          <p:cNvSpPr/>
          <p:nvPr/>
        </p:nvSpPr>
        <p:spPr>
          <a:xfrm>
            <a:off x="6491287" y="3461314"/>
            <a:ext cx="1639686" cy="2153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/>
              <a:buChar char="•"/>
            </a:pPr>
            <a:r>
              <a:rPr lang="en-US" sz="788" dirty="0">
                <a:latin typeface="Arial"/>
                <a:cs typeface="Arial"/>
              </a:rPr>
              <a:t>Standardized developmental screening tools developed and complied with by health workers</a:t>
            </a:r>
          </a:p>
          <a:p>
            <a:pPr marL="128588" indent="-128588">
              <a:buFont typeface="Arial"/>
              <a:buChar char="•"/>
            </a:pPr>
            <a:r>
              <a:rPr lang="en-US" sz="788" dirty="0">
                <a:latin typeface="Arial"/>
                <a:cs typeface="Arial"/>
              </a:rPr>
              <a:t>Referral pathways within and outside health sector developed, operational and practice compliance ensured</a:t>
            </a:r>
          </a:p>
          <a:p>
            <a:pPr marL="128588" indent="-128588">
              <a:buFont typeface="Arial"/>
              <a:buChar char="•"/>
            </a:pPr>
            <a:r>
              <a:rPr lang="en-US" sz="788" dirty="0">
                <a:latin typeface="Arial"/>
                <a:cs typeface="Arial"/>
              </a:rPr>
              <a:t>Children with development delays are timely referred to Early Intervention services</a:t>
            </a:r>
          </a:p>
          <a:p>
            <a:pPr marL="128588" indent="-128588">
              <a:buFont typeface="Arial"/>
              <a:buChar char="•"/>
            </a:pPr>
            <a:r>
              <a:rPr lang="en-US" sz="788" dirty="0">
                <a:latin typeface="Arial"/>
                <a:cs typeface="Arial"/>
              </a:rPr>
              <a:t>Data recorded in ECD surveillance MIS system meets quality criteria</a:t>
            </a:r>
          </a:p>
          <a:p>
            <a:pPr marL="128588" indent="-128588">
              <a:buFont typeface="Arial"/>
              <a:buChar char="•"/>
            </a:pPr>
            <a:r>
              <a:rPr lang="en-US" sz="788" dirty="0">
                <a:latin typeface="Arial"/>
                <a:cs typeface="Arial"/>
              </a:rPr>
              <a:t>Baseline and end line results documented and inform national scale -up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220569-C58E-472E-98CD-E25720171E45}"/>
              </a:ext>
            </a:extLst>
          </p:cNvPr>
          <p:cNvSpPr/>
          <p:nvPr/>
        </p:nvSpPr>
        <p:spPr>
          <a:xfrm>
            <a:off x="7989771" y="3496098"/>
            <a:ext cx="1535231" cy="1062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charset="2"/>
              <a:buChar char="§"/>
            </a:pPr>
            <a:r>
              <a:rPr lang="en-GB" sz="788" dirty="0">
                <a:latin typeface="Arial"/>
                <a:cs typeface="Arial"/>
              </a:rPr>
              <a:t>Parent counselling and behaviour change communication integrated into the practice</a:t>
            </a:r>
          </a:p>
          <a:p>
            <a:pPr marL="214313" indent="-214313">
              <a:buFont typeface="Wingdings" charset="2"/>
              <a:buChar char="§"/>
            </a:pPr>
            <a:r>
              <a:rPr lang="en-GB" sz="788" dirty="0">
                <a:latin typeface="Arial"/>
                <a:cs typeface="Arial"/>
              </a:rPr>
              <a:t>Parent engagement in service delivery institutionalized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805AE9-E321-455E-BE67-9415F0CE8620}"/>
              </a:ext>
            </a:extLst>
          </p:cNvPr>
          <p:cNvSpPr/>
          <p:nvPr/>
        </p:nvSpPr>
        <p:spPr>
          <a:xfrm>
            <a:off x="8157619" y="2271803"/>
            <a:ext cx="1315368" cy="7271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5406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825" dirty="0">
                <a:latin typeface="Arial"/>
                <a:cs typeface="Arial"/>
              </a:rPr>
              <a:t>Parents understand</a:t>
            </a:r>
          </a:p>
          <a:p>
            <a:pPr algn="ctr"/>
            <a:r>
              <a:rPr lang="en-US" sz="825" dirty="0">
                <a:latin typeface="Arial"/>
                <a:cs typeface="Arial"/>
              </a:rPr>
              <a:t>developmental</a:t>
            </a:r>
          </a:p>
          <a:p>
            <a:pPr algn="ctr"/>
            <a:r>
              <a:rPr lang="en-US" sz="825" dirty="0">
                <a:latin typeface="Arial"/>
                <a:cs typeface="Arial"/>
              </a:rPr>
              <a:t>milestones/ behaviors</a:t>
            </a:r>
          </a:p>
          <a:p>
            <a:pPr algn="ctr"/>
            <a:r>
              <a:rPr lang="en-US" sz="825" dirty="0">
                <a:latin typeface="Arial"/>
                <a:cs typeface="Arial"/>
              </a:rPr>
              <a:t>and ways to facilitate</a:t>
            </a:r>
          </a:p>
          <a:p>
            <a:pPr algn="ctr"/>
            <a:r>
              <a:rPr lang="en-US" sz="825" dirty="0">
                <a:latin typeface="Arial"/>
                <a:cs typeface="Arial"/>
              </a:rPr>
              <a:t>healthy development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5CC864-34CA-4254-BB94-C3753680F0D2}"/>
              </a:ext>
            </a:extLst>
          </p:cNvPr>
          <p:cNvSpPr txBox="1"/>
          <p:nvPr/>
        </p:nvSpPr>
        <p:spPr>
          <a:xfrm>
            <a:off x="2662670" y="1678427"/>
            <a:ext cx="323165" cy="40164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900" b="1" dirty="0">
                <a:latin typeface="Arial"/>
                <a:cs typeface="Arial"/>
              </a:rPr>
              <a:t>Risks &amp; Assumptions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8C29BB-C57C-45BB-B91F-374EAA4364E3}"/>
              </a:ext>
            </a:extLst>
          </p:cNvPr>
          <p:cNvCxnSpPr/>
          <p:nvPr/>
        </p:nvCxnSpPr>
        <p:spPr>
          <a:xfrm flipV="1">
            <a:off x="2813353" y="4340775"/>
            <a:ext cx="0" cy="1659977"/>
          </a:xfrm>
          <a:prstGeom prst="straightConnector1">
            <a:avLst/>
          </a:prstGeom>
          <a:ln w="9525" cmpd="sng">
            <a:solidFill>
              <a:srgbClr val="10253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617B704-AF01-4B51-8FF2-4AC644070D5B}"/>
              </a:ext>
            </a:extLst>
          </p:cNvPr>
          <p:cNvCxnSpPr/>
          <p:nvPr/>
        </p:nvCxnSpPr>
        <p:spPr>
          <a:xfrm flipV="1">
            <a:off x="2813353" y="1140960"/>
            <a:ext cx="0" cy="1819912"/>
          </a:xfrm>
          <a:prstGeom prst="straightConnector1">
            <a:avLst/>
          </a:prstGeom>
          <a:ln w="9525" cmpd="sng">
            <a:solidFill>
              <a:schemeClr val="tx2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632DAD0-EA33-44AB-A232-2C67F58E5431}"/>
              </a:ext>
            </a:extLst>
          </p:cNvPr>
          <p:cNvSpPr txBox="1"/>
          <p:nvPr/>
        </p:nvSpPr>
        <p:spPr>
          <a:xfrm rot="5400000">
            <a:off x="6107952" y="2767009"/>
            <a:ext cx="323165" cy="63918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n-US" sz="900" b="1" dirty="0">
                <a:latin typeface="Arial"/>
                <a:cs typeface="Arial"/>
              </a:rPr>
              <a:t>UNICEF and Pilot Region’s Government and other stakeholders’ contribution</a:t>
            </a:r>
          </a:p>
        </p:txBody>
      </p:sp>
      <p:sp>
        <p:nvSpPr>
          <p:cNvPr id="30" name="Up Arrow 32">
            <a:extLst>
              <a:ext uri="{FF2B5EF4-FFF2-40B4-BE49-F238E27FC236}">
                <a16:creationId xmlns:a16="http://schemas.microsoft.com/office/drawing/2014/main" id="{669FF411-E635-4286-91A8-630B7A28386A}"/>
              </a:ext>
            </a:extLst>
          </p:cNvPr>
          <p:cNvSpPr/>
          <p:nvPr/>
        </p:nvSpPr>
        <p:spPr>
          <a:xfrm>
            <a:off x="5827402" y="5645299"/>
            <a:ext cx="699227" cy="137513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837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F216CBD2-5466-4055-A05D-39A32EF3C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Pentagon 1">
            <a:extLst>
              <a:ext uri="{FF2B5EF4-FFF2-40B4-BE49-F238E27FC236}">
                <a16:creationId xmlns:a16="http://schemas.microsoft.com/office/drawing/2014/main" id="{CEDE7D1A-8A1E-4264-80C6-4BD65EC5670E}"/>
              </a:ext>
            </a:extLst>
          </p:cNvPr>
          <p:cNvSpPr/>
          <p:nvPr/>
        </p:nvSpPr>
        <p:spPr>
          <a:xfrm>
            <a:off x="2640366" y="2866647"/>
            <a:ext cx="2249687" cy="1124705"/>
          </a:xfrm>
          <a:prstGeom prst="homePlate">
            <a:avLst/>
          </a:prstGeom>
          <a:solidFill>
            <a:srgbClr val="215968"/>
          </a:solidFill>
          <a:ln>
            <a:solidFill>
              <a:srgbClr val="25406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350" dirty="0">
                <a:solidFill>
                  <a:srgbClr val="FFFFFF"/>
                </a:solidFill>
                <a:latin typeface="Arial"/>
                <a:cs typeface="Arial"/>
              </a:rPr>
              <a:t>PHASE 1: </a:t>
            </a:r>
          </a:p>
          <a:p>
            <a:pPr algn="ctr" defTabSz="457200"/>
            <a:r>
              <a:rPr lang="en-US" sz="1350" dirty="0">
                <a:solidFill>
                  <a:srgbClr val="FFFFFF"/>
                </a:solidFill>
                <a:latin typeface="Arial"/>
                <a:cs typeface="Arial"/>
              </a:rPr>
              <a:t>PREPARATION</a:t>
            </a:r>
          </a:p>
        </p:txBody>
      </p:sp>
      <p:sp>
        <p:nvSpPr>
          <p:cNvPr id="6" name="Chevron 3">
            <a:extLst>
              <a:ext uri="{FF2B5EF4-FFF2-40B4-BE49-F238E27FC236}">
                <a16:creationId xmlns:a16="http://schemas.microsoft.com/office/drawing/2014/main" id="{E9270DA6-54FF-4B31-989B-C748C9CFDBA8}"/>
              </a:ext>
            </a:extLst>
          </p:cNvPr>
          <p:cNvSpPr/>
          <p:nvPr/>
        </p:nvSpPr>
        <p:spPr>
          <a:xfrm>
            <a:off x="4383435" y="2866647"/>
            <a:ext cx="2918514" cy="1124705"/>
          </a:xfrm>
          <a:prstGeom prst="chevron">
            <a:avLst/>
          </a:prstGeom>
          <a:solidFill>
            <a:srgbClr val="FF66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350" dirty="0">
                <a:solidFill>
                  <a:srgbClr val="FFFFFF"/>
                </a:solidFill>
                <a:latin typeface="Arial"/>
                <a:cs typeface="Arial"/>
              </a:rPr>
              <a:t>PHASE 2: </a:t>
            </a:r>
          </a:p>
          <a:p>
            <a:pPr algn="ctr" defTabSz="457200"/>
            <a:r>
              <a:rPr lang="en-US" sz="1350" dirty="0">
                <a:solidFill>
                  <a:srgbClr val="FFFFFF"/>
                </a:solidFill>
                <a:latin typeface="Arial"/>
                <a:cs typeface="Arial"/>
              </a:rPr>
              <a:t>IMPLEMENTATION</a:t>
            </a:r>
          </a:p>
        </p:txBody>
      </p:sp>
      <p:sp>
        <p:nvSpPr>
          <p:cNvPr id="7" name="Chevron 2">
            <a:extLst>
              <a:ext uri="{FF2B5EF4-FFF2-40B4-BE49-F238E27FC236}">
                <a16:creationId xmlns:a16="http://schemas.microsoft.com/office/drawing/2014/main" id="{BA242A90-8F46-4006-8CEC-DB18717D3647}"/>
              </a:ext>
            </a:extLst>
          </p:cNvPr>
          <p:cNvSpPr/>
          <p:nvPr/>
        </p:nvSpPr>
        <p:spPr>
          <a:xfrm>
            <a:off x="6786318" y="2866646"/>
            <a:ext cx="2703172" cy="1124705"/>
          </a:xfrm>
          <a:prstGeom prst="chevron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PHASE 3:</a:t>
            </a:r>
          </a:p>
          <a:p>
            <a:pPr algn="ctr" defTabSz="457200"/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EVALUATION, DOCUMENTATION AND SCALE UP PLANNING</a:t>
            </a:r>
          </a:p>
        </p:txBody>
      </p:sp>
    </p:spTree>
    <p:extLst>
      <p:ext uri="{BB962C8B-B14F-4D97-AF65-F5344CB8AC3E}">
        <p14:creationId xmlns:p14="http://schemas.microsoft.com/office/powerpoint/2010/main" val="337517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9" name="Straight Connector 18"/>
          <p:cNvCxnSpPr>
            <a:endCxn id="37" idx="0"/>
          </p:cNvCxnSpPr>
          <p:nvPr/>
        </p:nvCxnSpPr>
        <p:spPr>
          <a:xfrm>
            <a:off x="3224354" y="3244544"/>
            <a:ext cx="0" cy="556568"/>
          </a:xfrm>
          <a:prstGeom prst="line">
            <a:avLst/>
          </a:prstGeom>
          <a:noFill/>
          <a:ln w="6350" cap="flat" cmpd="sng" algn="ctr">
            <a:solidFill>
              <a:schemeClr val="accent5">
                <a:lumMod val="50000"/>
              </a:schemeClr>
            </a:solidFill>
            <a:prstDash val="sysDash"/>
            <a:miter lim="800000"/>
          </a:ln>
          <a:effectLst/>
        </p:spPr>
      </p:cxnSp>
      <p:cxnSp>
        <p:nvCxnSpPr>
          <p:cNvPr id="20" name="Straight Connector 19"/>
          <p:cNvCxnSpPr>
            <a:endCxn id="6" idx="0"/>
          </p:cNvCxnSpPr>
          <p:nvPr/>
        </p:nvCxnSpPr>
        <p:spPr>
          <a:xfrm flipH="1">
            <a:off x="3905368" y="2386853"/>
            <a:ext cx="11756" cy="671756"/>
          </a:xfrm>
          <a:prstGeom prst="line">
            <a:avLst/>
          </a:prstGeom>
          <a:noFill/>
          <a:ln w="6350" cap="flat" cmpd="sng" algn="ctr">
            <a:solidFill>
              <a:srgbClr val="215968"/>
            </a:solidFill>
            <a:prstDash val="sysDash"/>
            <a:miter lim="800000"/>
          </a:ln>
          <a:effectLst/>
        </p:spPr>
      </p:cxnSp>
      <p:sp>
        <p:nvSpPr>
          <p:cNvPr id="3" name="Rounded Rectangle 2"/>
          <p:cNvSpPr/>
          <p:nvPr/>
        </p:nvSpPr>
        <p:spPr>
          <a:xfrm>
            <a:off x="2924165" y="2926970"/>
            <a:ext cx="6365816" cy="412337"/>
          </a:xfrm>
          <a:prstGeom prst="roundRect">
            <a:avLst>
              <a:gd name="adj" fmla="val 50000"/>
            </a:avLst>
          </a:prstGeom>
          <a:solidFill>
            <a:srgbClr val="21596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11384" y="3058609"/>
            <a:ext cx="225940" cy="225938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rgbClr val="00800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792397" y="3058609"/>
            <a:ext cx="225940" cy="225938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40375" y="3058609"/>
            <a:ext cx="225940" cy="225938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758218" y="3058609"/>
            <a:ext cx="225940" cy="225938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533832" y="3058609"/>
            <a:ext cx="225940" cy="225938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19297" y="3058609"/>
            <a:ext cx="225940" cy="225938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45831" y="3058609"/>
            <a:ext cx="225940" cy="225938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5377" y="1819373"/>
            <a:ext cx="1230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Finalization of the Service delivery model design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21995" y="1473125"/>
            <a:ext cx="135055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Developmental surveillance MIS system design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1288" y="251460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11004" y="33590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48587" y="251460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20591" y="332448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19253" y="25029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35858" y="332448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60224" y="24883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54277" y="4201555"/>
            <a:ext cx="13429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Selecting the Developmental Screening tool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16331" y="3801113"/>
            <a:ext cx="12160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Formation of the project oversight structure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97272" y="3907127"/>
            <a:ext cx="12196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Selection of pilot site(s) and facilities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3009900" y="892641"/>
            <a:ext cx="6172200" cy="341176"/>
          </a:xfrm>
        </p:spPr>
        <p:txBody>
          <a:bodyPr>
            <a:noAutofit/>
          </a:bodyPr>
          <a:lstStyle/>
          <a:p>
            <a:r>
              <a:rPr lang="en-US" sz="1500" b="1" dirty="0">
                <a:latin typeface="Arial"/>
                <a:cs typeface="Arial"/>
              </a:rPr>
              <a:t>PHASE 1: PREPARATION FOR THE PILOT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4570094" y="3244544"/>
            <a:ext cx="0" cy="936870"/>
          </a:xfrm>
          <a:prstGeom prst="line">
            <a:avLst/>
          </a:prstGeom>
          <a:noFill/>
          <a:ln w="6350" cap="flat" cmpd="sng" algn="ctr">
            <a:solidFill>
              <a:schemeClr val="accent5">
                <a:lumMod val="50000"/>
              </a:schemeClr>
            </a:solidFill>
            <a:prstDash val="sysDash"/>
            <a:miter lim="800000"/>
          </a:ln>
          <a:effectLst/>
        </p:spPr>
      </p:cxnSp>
      <p:sp>
        <p:nvSpPr>
          <p:cNvPr id="48" name="Oval 47"/>
          <p:cNvSpPr/>
          <p:nvPr/>
        </p:nvSpPr>
        <p:spPr>
          <a:xfrm>
            <a:off x="5179665" y="3058609"/>
            <a:ext cx="225940" cy="225938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prstClr val="white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5297275" y="2116235"/>
            <a:ext cx="1" cy="942374"/>
          </a:xfrm>
          <a:prstGeom prst="line">
            <a:avLst/>
          </a:prstGeom>
          <a:noFill/>
          <a:ln w="6350" cap="flat" cmpd="sng" algn="ctr">
            <a:solidFill>
              <a:srgbClr val="215968"/>
            </a:solidFill>
            <a:prstDash val="sysDash"/>
            <a:miter lim="800000"/>
          </a:ln>
          <a:effectLst/>
        </p:spPr>
      </p:cxnSp>
      <p:cxnSp>
        <p:nvCxnSpPr>
          <p:cNvPr id="52" name="Straight Connector 51"/>
          <p:cNvCxnSpPr/>
          <p:nvPr/>
        </p:nvCxnSpPr>
        <p:spPr>
          <a:xfrm>
            <a:off x="5910620" y="3264685"/>
            <a:ext cx="0" cy="622580"/>
          </a:xfrm>
          <a:prstGeom prst="line">
            <a:avLst/>
          </a:prstGeom>
          <a:noFill/>
          <a:ln w="6350" cap="flat" cmpd="sng" algn="ctr">
            <a:solidFill>
              <a:schemeClr val="accent5">
                <a:lumMod val="50000"/>
              </a:schemeClr>
            </a:solidFill>
            <a:prstDash val="sysDash"/>
            <a:miter lim="800000"/>
          </a:ln>
          <a:effectLst/>
        </p:spPr>
      </p:cxnSp>
      <p:cxnSp>
        <p:nvCxnSpPr>
          <p:cNvPr id="54" name="Straight Connector 53"/>
          <p:cNvCxnSpPr/>
          <p:nvPr/>
        </p:nvCxnSpPr>
        <p:spPr>
          <a:xfrm>
            <a:off x="6643820" y="2373370"/>
            <a:ext cx="0" cy="645236"/>
          </a:xfrm>
          <a:prstGeom prst="line">
            <a:avLst/>
          </a:prstGeom>
          <a:noFill/>
          <a:ln w="6350" cap="flat" cmpd="sng" algn="ctr">
            <a:solidFill>
              <a:srgbClr val="215968"/>
            </a:solidFill>
            <a:prstDash val="sysDash"/>
            <a:miter lim="800000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6779945" y="4201555"/>
            <a:ext cx="9658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kern="0" dirty="0" err="1">
                <a:solidFill>
                  <a:prstClr val="black"/>
                </a:solidFill>
                <a:latin typeface="Arial"/>
                <a:cs typeface="Arial"/>
              </a:rPr>
              <a:t>ToT</a:t>
            </a:r>
            <a:endParaRPr lang="en-US" sz="105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232267" y="3329175"/>
            <a:ext cx="0" cy="872380"/>
          </a:xfrm>
          <a:prstGeom prst="line">
            <a:avLst/>
          </a:prstGeom>
          <a:noFill/>
          <a:ln w="6350" cap="flat" cmpd="sng" algn="ctr">
            <a:solidFill>
              <a:schemeClr val="accent5">
                <a:lumMod val="50000"/>
              </a:schemeClr>
            </a:solidFill>
            <a:prstDash val="sysDash"/>
            <a:miter lim="800000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6063341" y="1819372"/>
            <a:ext cx="12197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Developing training package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690184" y="332917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8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867300" y="2027123"/>
            <a:ext cx="0" cy="1000994"/>
          </a:xfrm>
          <a:prstGeom prst="line">
            <a:avLst/>
          </a:prstGeom>
          <a:noFill/>
          <a:ln w="6350" cap="flat" cmpd="sng" algn="ctr">
            <a:solidFill>
              <a:srgbClr val="215968"/>
            </a:solidFill>
            <a:prstDash val="sysDash"/>
            <a:miter lim="800000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6950428" y="1437119"/>
            <a:ext cx="18693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Cascading training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401891" y="24883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9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8573933" y="3244545"/>
            <a:ext cx="0" cy="872380"/>
          </a:xfrm>
          <a:prstGeom prst="line">
            <a:avLst/>
          </a:prstGeom>
          <a:noFill/>
          <a:ln w="6350" cap="flat" cmpd="sng" algn="ctr">
            <a:solidFill>
              <a:schemeClr val="accent5">
                <a:lumMod val="50000"/>
              </a:schemeClr>
            </a:solidFill>
            <a:prstDash val="sysDash"/>
            <a:miter lim="800000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8081628" y="4139761"/>
            <a:ext cx="120835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/>
                <a:cs typeface="Arial"/>
              </a:rPr>
              <a:t>Consensus building workshop with participation key stakeholders </a:t>
            </a:r>
          </a:p>
        </p:txBody>
      </p:sp>
      <p:sp>
        <p:nvSpPr>
          <p:cNvPr id="66" name="Oval 65"/>
          <p:cNvSpPr/>
          <p:nvPr/>
        </p:nvSpPr>
        <p:spPr>
          <a:xfrm>
            <a:off x="8492897" y="3058609"/>
            <a:ext cx="225940" cy="2259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prstClr val="white"/>
              </a:solidFill>
            </a:endParaRPr>
          </a:p>
        </p:txBody>
      </p:sp>
      <p:sp>
        <p:nvSpPr>
          <p:cNvPr id="71" name="Right Arrow 70"/>
          <p:cNvSpPr/>
          <p:nvPr/>
        </p:nvSpPr>
        <p:spPr>
          <a:xfrm>
            <a:off x="3020406" y="5219315"/>
            <a:ext cx="6242631" cy="325805"/>
          </a:xfrm>
          <a:prstGeom prst="rightArrow">
            <a:avLst>
              <a:gd name="adj1" fmla="val 77885"/>
              <a:gd name="adj2" fmla="val 71557"/>
            </a:avLst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48000">
                <a:schemeClr val="bg1"/>
              </a:gs>
              <a:gs pos="100000">
                <a:schemeClr val="tx1"/>
              </a:gs>
            </a:gsLst>
            <a:lin ang="5400000" scaled="1"/>
            <a:tileRect/>
          </a:gradFill>
          <a:ln w="31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TextBox 71"/>
          <p:cNvSpPr txBox="1"/>
          <p:nvPr/>
        </p:nvSpPr>
        <p:spPr>
          <a:xfrm>
            <a:off x="3009900" y="5021699"/>
            <a:ext cx="11721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/>
                <a:cs typeface="Arial"/>
              </a:rPr>
              <a:t>June, 2017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205645" y="5040007"/>
            <a:ext cx="11721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/>
                <a:cs typeface="Arial"/>
              </a:rPr>
              <a:t>April, 2019</a:t>
            </a:r>
          </a:p>
        </p:txBody>
      </p:sp>
    </p:spTree>
    <p:extLst>
      <p:ext uri="{BB962C8B-B14F-4D97-AF65-F5344CB8AC3E}">
        <p14:creationId xmlns:p14="http://schemas.microsoft.com/office/powerpoint/2010/main" val="397403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074" y="1367463"/>
            <a:ext cx="604241" cy="4847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59552" y="1364832"/>
            <a:ext cx="14509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dirty="0">
                <a:solidFill>
                  <a:prstClr val="black"/>
                </a:solidFill>
                <a:latin typeface="Arial"/>
                <a:cs typeface="Arial"/>
              </a:rPr>
              <a:t>Parent completes</a:t>
            </a:r>
          </a:p>
          <a:p>
            <a:pPr lvl="0" algn="ctr"/>
            <a:r>
              <a:rPr lang="en-US" sz="900" dirty="0">
                <a:solidFill>
                  <a:prstClr val="black"/>
                </a:solidFill>
                <a:latin typeface="Arial"/>
                <a:cs typeface="Arial"/>
              </a:rPr>
              <a:t>screening tool in</a:t>
            </a:r>
          </a:p>
          <a:p>
            <a:pPr lvl="0" algn="ctr"/>
            <a:r>
              <a:rPr lang="en-US" sz="900" dirty="0">
                <a:solidFill>
                  <a:prstClr val="black"/>
                </a:solidFill>
                <a:latin typeface="Arial"/>
                <a:cs typeface="Arial"/>
              </a:rPr>
              <a:t>waiting room or at home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553" y="2099483"/>
            <a:ext cx="656211" cy="5307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27956" y="2618123"/>
            <a:ext cx="1965471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dirty="0">
                <a:latin typeface="Arial"/>
                <a:cs typeface="Arial"/>
              </a:rPr>
              <a:t>PHC clinical staff scores, reviews screening tool answers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24126" y="2353849"/>
            <a:ext cx="714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Arial"/>
                <a:cs typeface="Arial"/>
              </a:rPr>
              <a:t>Screens Negative </a:t>
            </a:r>
          </a:p>
        </p:txBody>
      </p:sp>
      <p:cxnSp>
        <p:nvCxnSpPr>
          <p:cNvPr id="12" name="Straight Arrow Connector 11"/>
          <p:cNvCxnSpPr>
            <a:stCxn id="5" idx="1"/>
            <a:endCxn id="7" idx="3"/>
          </p:cNvCxnSpPr>
          <p:nvPr/>
        </p:nvCxnSpPr>
        <p:spPr>
          <a:xfrm flipH="1">
            <a:off x="3638598" y="2364855"/>
            <a:ext cx="420954" cy="173661"/>
          </a:xfrm>
          <a:prstGeom prst="straightConnector1">
            <a:avLst/>
          </a:prstGeom>
          <a:ln w="3175" cmpd="sng">
            <a:solidFill>
              <a:schemeClr val="accent1">
                <a:lumMod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697402" y="4792013"/>
            <a:ext cx="1520058" cy="1200329"/>
          </a:xfrm>
          <a:prstGeom prst="rect">
            <a:avLst/>
          </a:prstGeom>
          <a:ln w="3175" cmpd="sng"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Physician discusses results with parents</a:t>
            </a:r>
          </a:p>
          <a:p>
            <a:pPr marL="214313" indent="-214313">
              <a:buFont typeface="Arial"/>
              <a:buChar char="•"/>
            </a:pPr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Provides anticipatory guidance</a:t>
            </a:r>
          </a:p>
          <a:p>
            <a:pPr marL="214313" indent="-214313">
              <a:buFont typeface="Arial"/>
              <a:buChar char="•"/>
            </a:pPr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No immediate action required</a:t>
            </a:r>
          </a:p>
          <a:p>
            <a:pPr marL="214313" indent="-214313">
              <a:buFont typeface="Arial"/>
              <a:buChar char="•"/>
            </a:pPr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Rescreen at next well-child visit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0" y="825758"/>
            <a:ext cx="0" cy="4270531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960279" y="857252"/>
            <a:ext cx="10766" cy="4265021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7" idx="1"/>
          </p:cNvCxnSpPr>
          <p:nvPr/>
        </p:nvCxnSpPr>
        <p:spPr>
          <a:xfrm rot="10800000" flipH="1" flipV="1">
            <a:off x="2924125" y="2538515"/>
            <a:ext cx="269828" cy="2222896"/>
          </a:xfrm>
          <a:prstGeom prst="bentConnector4">
            <a:avLst>
              <a:gd name="adj1" fmla="val -84721"/>
              <a:gd name="adj2" fmla="val 54154"/>
            </a:avLst>
          </a:prstGeom>
          <a:ln w="12700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" idx="3"/>
          </p:cNvCxnSpPr>
          <p:nvPr/>
        </p:nvCxnSpPr>
        <p:spPr>
          <a:xfrm>
            <a:off x="4715764" y="2364854"/>
            <a:ext cx="434000" cy="162827"/>
          </a:xfrm>
          <a:prstGeom prst="straightConnector1">
            <a:avLst/>
          </a:prstGeom>
          <a:ln w="3175" cmpd="sng">
            <a:solidFill>
              <a:srgbClr val="25406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271639" y="2367041"/>
            <a:ext cx="729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Arial"/>
                <a:cs typeface="Arial"/>
              </a:rPr>
              <a:t>Screens Positive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298532" y="5096288"/>
            <a:ext cx="1661785" cy="854080"/>
          </a:xfrm>
          <a:prstGeom prst="rect">
            <a:avLst/>
          </a:prstGeom>
          <a:noFill/>
          <a:ln w="12700" cmpd="sng">
            <a:solidFill>
              <a:srgbClr val="FF8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825" dirty="0">
                <a:solidFill>
                  <a:schemeClr val="tx1"/>
                </a:solidFill>
                <a:latin typeface="Arial"/>
                <a:cs typeface="Arial"/>
              </a:rPr>
              <a:t>Provides anticipatory guidance</a:t>
            </a:r>
          </a:p>
          <a:p>
            <a:pPr marL="214313" indent="-214313">
              <a:buFont typeface="Arial"/>
              <a:buChar char="•"/>
            </a:pPr>
            <a:r>
              <a:rPr lang="en-US" sz="825" dirty="0">
                <a:solidFill>
                  <a:schemeClr val="tx1"/>
                </a:solidFill>
                <a:latin typeface="Arial"/>
                <a:cs typeface="Arial"/>
              </a:rPr>
              <a:t>Monitor development</a:t>
            </a:r>
          </a:p>
          <a:p>
            <a:pPr marL="214313" indent="-214313">
              <a:buFont typeface="Arial"/>
              <a:buChar char="•"/>
            </a:pPr>
            <a:r>
              <a:rPr lang="en-US" sz="825" dirty="0">
                <a:solidFill>
                  <a:schemeClr val="tx1"/>
                </a:solidFill>
                <a:latin typeface="Arial"/>
                <a:cs typeface="Arial"/>
              </a:rPr>
              <a:t>Rescreen at next well-child visit </a:t>
            </a:r>
          </a:p>
          <a:p>
            <a:endParaRPr lang="en-US" sz="825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8950" y="3082762"/>
            <a:ext cx="576037" cy="497588"/>
          </a:xfrm>
          <a:prstGeom prst="round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95993" y="3560083"/>
            <a:ext cx="1371284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dirty="0">
                <a:latin typeface="Arial"/>
                <a:cs typeface="Arial"/>
              </a:rPr>
              <a:t>Physician discusses results and concerns </a:t>
            </a:r>
          </a:p>
          <a:p>
            <a:pPr algn="ctr"/>
            <a:r>
              <a:rPr lang="en-US" sz="825" dirty="0">
                <a:latin typeface="Arial"/>
                <a:cs typeface="Arial"/>
              </a:rPr>
              <a:t>with parents. 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3044868" y="2922726"/>
            <a:ext cx="647934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dirty="0">
                <a:latin typeface="Arial"/>
                <a:cs typeface="Arial"/>
              </a:rPr>
              <a:t>Concerns </a:t>
            </a:r>
          </a:p>
        </p:txBody>
      </p:sp>
      <p:sp>
        <p:nvSpPr>
          <p:cNvPr id="35" name="Rectangle 34"/>
          <p:cNvSpPr/>
          <p:nvPr/>
        </p:nvSpPr>
        <p:spPr>
          <a:xfrm rot="16200000">
            <a:off x="2448596" y="3120506"/>
            <a:ext cx="833883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25" dirty="0">
                <a:latin typeface="Arial"/>
                <a:cs typeface="Arial"/>
              </a:rPr>
              <a:t>No Concerns </a:t>
            </a:r>
          </a:p>
        </p:txBody>
      </p:sp>
      <p:cxnSp>
        <p:nvCxnSpPr>
          <p:cNvPr id="40" name="Elbow Connector 39"/>
          <p:cNvCxnSpPr>
            <a:stCxn id="7" idx="2"/>
          </p:cNvCxnSpPr>
          <p:nvPr/>
        </p:nvCxnSpPr>
        <p:spPr>
          <a:xfrm rot="16200000" flipH="1">
            <a:off x="3315970" y="2688574"/>
            <a:ext cx="608373" cy="677586"/>
          </a:xfrm>
          <a:prstGeom prst="bentConnector2">
            <a:avLst/>
          </a:prstGeom>
          <a:ln w="3175" cmpd="sng">
            <a:solidFill>
              <a:srgbClr val="FF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" idx="2"/>
            <a:endCxn id="5" idx="0"/>
          </p:cNvCxnSpPr>
          <p:nvPr/>
        </p:nvCxnSpPr>
        <p:spPr>
          <a:xfrm rot="5400000">
            <a:off x="4472937" y="1787386"/>
            <a:ext cx="226820" cy="397375"/>
          </a:xfrm>
          <a:prstGeom prst="bentConnector3">
            <a:avLst>
              <a:gd name="adj1" fmla="val 50000"/>
            </a:avLst>
          </a:prstGeom>
          <a:ln w="3175" cmpd="sng">
            <a:solidFill>
              <a:schemeClr val="accent1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30" idx="1"/>
          </p:cNvCxnSpPr>
          <p:nvPr/>
        </p:nvCxnSpPr>
        <p:spPr>
          <a:xfrm rot="10800000" flipV="1">
            <a:off x="3385254" y="3796686"/>
            <a:ext cx="210741" cy="995326"/>
          </a:xfrm>
          <a:prstGeom prst="bentConnector2">
            <a:avLst/>
          </a:prstGeom>
          <a:ln w="12700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 rot="16200000">
            <a:off x="3123554" y="4113965"/>
            <a:ext cx="833883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25" dirty="0">
                <a:latin typeface="Arial"/>
                <a:cs typeface="Arial"/>
              </a:rPr>
              <a:t>No Concerns </a:t>
            </a:r>
          </a:p>
        </p:txBody>
      </p:sp>
      <p:cxnSp>
        <p:nvCxnSpPr>
          <p:cNvPr id="50" name="Elbow Connector 49"/>
          <p:cNvCxnSpPr>
            <a:stCxn id="30" idx="2"/>
          </p:cNvCxnSpPr>
          <p:nvPr/>
        </p:nvCxnSpPr>
        <p:spPr>
          <a:xfrm rot="16200000" flipH="1">
            <a:off x="3840526" y="4474399"/>
            <a:ext cx="1063001" cy="180781"/>
          </a:xfrm>
          <a:prstGeom prst="bentConnector3">
            <a:avLst>
              <a:gd name="adj1" fmla="val 50000"/>
            </a:avLst>
          </a:prstGeom>
          <a:ln w="3175" cmpd="sng">
            <a:solidFill>
              <a:srgbClr val="FF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200000">
            <a:off x="4065151" y="4213298"/>
            <a:ext cx="640922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dirty="0">
                <a:latin typeface="Arial"/>
                <a:cs typeface="Arial"/>
              </a:rPr>
              <a:t>Concerns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003143" y="3231066"/>
            <a:ext cx="1451834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25" dirty="0">
                <a:latin typeface="Arial"/>
                <a:cs typeface="Arial"/>
              </a:rPr>
              <a:t>Disability Assessment Unit, Regional level referral point for positive screens</a:t>
            </a:r>
            <a:r>
              <a:rPr lang="en-US" sz="825" dirty="0">
                <a:latin typeface="Arial"/>
                <a:cs typeface="Arial"/>
              </a:rPr>
              <a:t> 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669822" y="2598603"/>
            <a:ext cx="11777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25" dirty="0">
                <a:latin typeface="Arial"/>
                <a:cs typeface="Arial"/>
              </a:rPr>
              <a:t>Rayon paediatrician, 2</a:t>
            </a:r>
            <a:r>
              <a:rPr lang="en-GB" sz="825" baseline="30000" dirty="0">
                <a:latin typeface="Arial"/>
                <a:cs typeface="Arial"/>
              </a:rPr>
              <a:t>nd</a:t>
            </a:r>
            <a:r>
              <a:rPr lang="en-GB" sz="825" dirty="0">
                <a:latin typeface="Arial"/>
                <a:cs typeface="Arial"/>
              </a:rPr>
              <a:t> level developmental screening </a:t>
            </a:r>
            <a:endParaRPr lang="en-US" sz="825" dirty="0">
              <a:latin typeface="Arial"/>
              <a:cs typeface="Arial"/>
            </a:endParaRPr>
          </a:p>
        </p:txBody>
      </p:sp>
      <p:cxnSp>
        <p:nvCxnSpPr>
          <p:cNvPr id="70" name="Elbow Connector 69"/>
          <p:cNvCxnSpPr>
            <a:cxnSpLocks/>
            <a:stCxn id="27" idx="2"/>
            <a:endCxn id="72" idx="0"/>
          </p:cNvCxnSpPr>
          <p:nvPr/>
        </p:nvCxnSpPr>
        <p:spPr>
          <a:xfrm rot="16200000" flipH="1">
            <a:off x="5570902" y="2801789"/>
            <a:ext cx="277329" cy="146495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4795008" y="3013702"/>
            <a:ext cx="1975612" cy="72712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825" dirty="0">
                <a:latin typeface="Arial"/>
                <a:cs typeface="Arial"/>
              </a:rPr>
              <a:t>Immediate action required</a:t>
            </a:r>
          </a:p>
          <a:p>
            <a:pPr marL="214313" indent="-214313">
              <a:buFont typeface="Arial"/>
              <a:buChar char="•"/>
            </a:pPr>
            <a:r>
              <a:rPr lang="en-US" sz="825" dirty="0">
                <a:latin typeface="Arial"/>
                <a:cs typeface="Arial"/>
              </a:rPr>
              <a:t>Physician discusses results and concerns with parents</a:t>
            </a:r>
          </a:p>
          <a:p>
            <a:pPr marL="214313" indent="-214313">
              <a:buFont typeface="Arial"/>
              <a:buChar char="•"/>
            </a:pPr>
            <a:r>
              <a:rPr lang="en-US" sz="825" dirty="0">
                <a:latin typeface="Arial"/>
                <a:cs typeface="Arial"/>
              </a:rPr>
              <a:t>Provides anticipatory guidance</a:t>
            </a:r>
          </a:p>
          <a:p>
            <a:pPr marL="214313" indent="-214313">
              <a:buFont typeface="Arial"/>
              <a:buChar char="•"/>
            </a:pPr>
            <a:r>
              <a:rPr lang="en-US" sz="825" dirty="0">
                <a:latin typeface="Arial"/>
                <a:cs typeface="Arial"/>
              </a:rPr>
              <a:t>Refers for further assessment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059" y="3523141"/>
            <a:ext cx="596576" cy="558242"/>
          </a:xfrm>
          <a:prstGeom prst="ellipse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6170065" y="5162803"/>
            <a:ext cx="3354937" cy="784830"/>
          </a:xfrm>
          <a:prstGeom prst="rect">
            <a:avLst/>
          </a:prstGeom>
          <a:solidFill>
            <a:srgbClr val="FFFFFF"/>
          </a:solidFill>
          <a:ln w="38100" cmpd="dbl">
            <a:solidFill>
              <a:schemeClr val="accent4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28588" indent="-128588">
              <a:buFont typeface="Wingdings" charset="2"/>
              <a:buChar char="²"/>
            </a:pPr>
            <a:r>
              <a:rPr lang="en-US" sz="9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Referral to appropriate early intervention services if child is not yet 3 years old or</a:t>
            </a:r>
          </a:p>
          <a:p>
            <a:pPr marL="128588" indent="-128588">
              <a:buFont typeface="Wingdings" charset="2"/>
              <a:buChar char="²"/>
            </a:pPr>
            <a:r>
              <a:rPr lang="en-US" sz="9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Special education program if the child is 3 years or older</a:t>
            </a:r>
          </a:p>
          <a:p>
            <a:pPr marL="128588" indent="-128588">
              <a:buFont typeface="Wingdings" charset="2"/>
              <a:buChar char="²"/>
            </a:pPr>
            <a:r>
              <a:rPr lang="en-US" sz="9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Social services</a:t>
            </a:r>
          </a:p>
          <a:p>
            <a:pPr marL="128588" indent="-128588">
              <a:buFont typeface="Wingdings" charset="2"/>
              <a:buChar char="²"/>
            </a:pPr>
            <a:r>
              <a:rPr lang="en-US" sz="9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Other services</a:t>
            </a:r>
          </a:p>
        </p:txBody>
      </p:sp>
      <p:cxnSp>
        <p:nvCxnSpPr>
          <p:cNvPr id="88" name="Elbow Connector 87"/>
          <p:cNvCxnSpPr>
            <a:stCxn id="67" idx="2"/>
          </p:cNvCxnSpPr>
          <p:nvPr/>
        </p:nvCxnSpPr>
        <p:spPr>
          <a:xfrm rot="10800000" flipV="1">
            <a:off x="4217462" y="3802262"/>
            <a:ext cx="2714599" cy="1168022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7434584" y="3563306"/>
            <a:ext cx="647934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dirty="0">
                <a:latin typeface="Arial"/>
                <a:cs typeface="Arial"/>
              </a:rPr>
              <a:t>Concerns</a:t>
            </a:r>
            <a:r>
              <a:rPr lang="en-US" sz="78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90" name="Rectangle 89"/>
          <p:cNvSpPr/>
          <p:nvPr/>
        </p:nvSpPr>
        <p:spPr>
          <a:xfrm>
            <a:off x="5792099" y="3829787"/>
            <a:ext cx="833883" cy="21929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825" dirty="0">
                <a:latin typeface="Arial"/>
                <a:cs typeface="Arial"/>
              </a:rPr>
              <a:t>No Concerns </a:t>
            </a:r>
          </a:p>
        </p:txBody>
      </p:sp>
      <p:cxnSp>
        <p:nvCxnSpPr>
          <p:cNvPr id="92" name="Elbow Connector 91"/>
          <p:cNvCxnSpPr>
            <a:stCxn id="67" idx="6"/>
            <a:endCxn id="65" idx="2"/>
          </p:cNvCxnSpPr>
          <p:nvPr/>
        </p:nvCxnSpPr>
        <p:spPr>
          <a:xfrm flipV="1">
            <a:off x="7528635" y="2902040"/>
            <a:ext cx="854381" cy="900222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016" y="2623399"/>
            <a:ext cx="581122" cy="557287"/>
          </a:xfrm>
          <a:prstGeom prst="ellipse">
            <a:avLst/>
          </a:prstGeom>
        </p:spPr>
      </p:pic>
      <p:cxnSp>
        <p:nvCxnSpPr>
          <p:cNvPr id="110" name="Straight Arrow Connector 109"/>
          <p:cNvCxnSpPr>
            <a:stCxn id="66" idx="2"/>
          </p:cNvCxnSpPr>
          <p:nvPr/>
        </p:nvCxnSpPr>
        <p:spPr>
          <a:xfrm>
            <a:off x="8729060" y="3704273"/>
            <a:ext cx="0" cy="1392017"/>
          </a:xfrm>
          <a:prstGeom prst="straightConnector1">
            <a:avLst/>
          </a:prstGeom>
          <a:ln w="38100" cmpd="dbl">
            <a:solidFill>
              <a:srgbClr val="40315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193955" y="867383"/>
            <a:ext cx="23611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COMMUNITY LEVEL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170065" y="867383"/>
            <a:ext cx="16882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DISTRICT LEVEL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858299" y="879262"/>
            <a:ext cx="16882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REGIONAL LEVEL</a:t>
            </a:r>
          </a:p>
        </p:txBody>
      </p:sp>
      <p:cxnSp>
        <p:nvCxnSpPr>
          <p:cNvPr id="122" name="Elbow Connector 121"/>
          <p:cNvCxnSpPr>
            <a:stCxn id="28" idx="0"/>
            <a:endCxn id="67" idx="3"/>
          </p:cNvCxnSpPr>
          <p:nvPr/>
        </p:nvCxnSpPr>
        <p:spPr>
          <a:xfrm rot="5400000" flipH="1" flipV="1">
            <a:off x="5526096" y="3602958"/>
            <a:ext cx="1096658" cy="1890002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5179946" y="4601576"/>
            <a:ext cx="990119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dirty="0">
                <a:latin typeface="Arial"/>
                <a:cs typeface="Arial"/>
              </a:rPr>
              <a:t>Further Concerns</a:t>
            </a:r>
          </a:p>
        </p:txBody>
      </p:sp>
      <p:cxnSp>
        <p:nvCxnSpPr>
          <p:cNvPr id="141" name="Elbow Connector 140"/>
          <p:cNvCxnSpPr>
            <a:cxnSpLocks/>
            <a:stCxn id="72" idx="3"/>
            <a:endCxn id="67" idx="0"/>
          </p:cNvCxnSpPr>
          <p:nvPr/>
        </p:nvCxnSpPr>
        <p:spPr>
          <a:xfrm>
            <a:off x="6770620" y="3377263"/>
            <a:ext cx="459727" cy="145878"/>
          </a:xfrm>
          <a:prstGeom prst="bentConnector2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74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961" y="1883241"/>
            <a:ext cx="3333750" cy="2638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441" y="950188"/>
            <a:ext cx="1106783" cy="1106783"/>
          </a:xfrm>
          <a:prstGeom prst="rect">
            <a:avLst/>
          </a:prstGeom>
        </p:spPr>
      </p:pic>
      <p:cxnSp>
        <p:nvCxnSpPr>
          <p:cNvPr id="5" name="Elbow Connector 4"/>
          <p:cNvCxnSpPr>
            <a:endCxn id="3" idx="0"/>
          </p:cNvCxnSpPr>
          <p:nvPr/>
        </p:nvCxnSpPr>
        <p:spPr>
          <a:xfrm rot="10800000" flipV="1">
            <a:off x="5979838" y="1572222"/>
            <a:ext cx="2254604" cy="31101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194" y="4202994"/>
            <a:ext cx="1270520" cy="1270520"/>
          </a:xfrm>
          <a:prstGeom prst="rect">
            <a:avLst/>
          </a:prstGeom>
        </p:spPr>
      </p:pic>
      <p:cxnSp>
        <p:nvCxnSpPr>
          <p:cNvPr id="14" name="Elbow Connector 13"/>
          <p:cNvCxnSpPr>
            <a:stCxn id="10" idx="1"/>
            <a:endCxn id="3" idx="2"/>
          </p:cNvCxnSpPr>
          <p:nvPr/>
        </p:nvCxnSpPr>
        <p:spPr>
          <a:xfrm rot="10800000">
            <a:off x="5979837" y="4521665"/>
            <a:ext cx="2177357" cy="316589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517" y="4204358"/>
            <a:ext cx="1521741" cy="10308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386" y="3343325"/>
            <a:ext cx="788258" cy="788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737" y="1413670"/>
            <a:ext cx="1513649" cy="1286601"/>
          </a:xfrm>
          <a:prstGeom prst="rect">
            <a:avLst/>
          </a:prstGeom>
        </p:spPr>
      </p:pic>
      <p:cxnSp>
        <p:nvCxnSpPr>
          <p:cNvPr id="19" name="Elbow Connector 18"/>
          <p:cNvCxnSpPr>
            <a:stCxn id="17" idx="3"/>
          </p:cNvCxnSpPr>
          <p:nvPr/>
        </p:nvCxnSpPr>
        <p:spPr>
          <a:xfrm>
            <a:off x="4499386" y="2056971"/>
            <a:ext cx="595431" cy="519621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6" idx="3"/>
            <a:endCxn id="3" idx="1"/>
          </p:cNvCxnSpPr>
          <p:nvPr/>
        </p:nvCxnSpPr>
        <p:spPr>
          <a:xfrm flipV="1">
            <a:off x="3538643" y="3202454"/>
            <a:ext cx="774318" cy="535001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5" idx="2"/>
          </p:cNvCxnSpPr>
          <p:nvPr/>
        </p:nvCxnSpPr>
        <p:spPr>
          <a:xfrm rot="5400000" flipH="1" flipV="1">
            <a:off x="3953472" y="4256497"/>
            <a:ext cx="1103632" cy="853802"/>
          </a:xfrm>
          <a:prstGeom prst="bentConnector3">
            <a:avLst>
              <a:gd name="adj1" fmla="val -15535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47535" y="2904742"/>
            <a:ext cx="1755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rial"/>
                <a:cs typeface="Arial"/>
              </a:rPr>
              <a:t>GROWTH MONITORING AND DEVELOPMENTAL SURVEILLANCE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Arial"/>
                <a:cs typeface="Arial"/>
              </a:rPr>
              <a:t> E-MODULE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33754" y="2056970"/>
            <a:ext cx="13939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rial"/>
                <a:cs typeface="Arial"/>
              </a:rPr>
              <a:t>BIRTH REGISTRY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33754" y="5492314"/>
            <a:ext cx="170573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rial"/>
                <a:cs typeface="Arial"/>
              </a:rPr>
              <a:t>REGISTRY SERVING  THE STATE SUBSIDIZED PROGRAMS FOR SOCIAL REHABILITATION AND CHILD PROTECTION </a:t>
            </a:r>
          </a:p>
        </p:txBody>
      </p:sp>
    </p:spTree>
    <p:extLst>
      <p:ext uri="{BB962C8B-B14F-4D97-AF65-F5344CB8AC3E}">
        <p14:creationId xmlns:p14="http://schemas.microsoft.com/office/powerpoint/2010/main" val="7083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31C113-1B7F-4FD5-92A7-99D4891D8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9" y="71021"/>
            <a:ext cx="11762913" cy="161966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0-6 Child Growth and Development Surveillance Electronic Module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is part of Georgia’s unified e-health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F387A-60F6-4D95-842D-0EDA314ED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19" y="1810693"/>
            <a:ext cx="11762913" cy="44180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Web based e-health system ensures: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Real-time data collection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Possibility of tracking patients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Data exchange internally - among its components (more than 30 components/modules)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High external integration capabilities with: The State Service Development Agency, the National Agency for Property Registration, the Customs Department of the Revenue Service, the State Treasury etc. </a:t>
            </a:r>
          </a:p>
          <a:p>
            <a:pPr marL="0" indent="0">
              <a:buNone/>
            </a:pPr>
            <a:r>
              <a:rPr lang="en-US" sz="2400" dirty="0"/>
              <a:t>All this became possible because of personal identification number given to every citizen of Georgia</a:t>
            </a:r>
            <a:r>
              <a:rPr lang="en-US" sz="2400" b="1" dirty="0"/>
              <a:t> </a:t>
            </a:r>
            <a:r>
              <a:rPr lang="en-US" sz="2400" dirty="0"/>
              <a:t>immediately after the birth.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96D7D51-8073-48B0-A667-C1AA97C32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010" y="301841"/>
            <a:ext cx="10909426" cy="6134470"/>
          </a:xfrm>
        </p:spPr>
        <p:txBody>
          <a:bodyPr>
            <a:normAutofit fontScale="92500" lnSpcReduction="10000"/>
          </a:bodyPr>
          <a:lstStyle/>
          <a:p>
            <a:pPr marL="0" lvl="0" indent="0" algn="ctr" defTabSz="685800">
              <a:spcBef>
                <a:spcPts val="750"/>
              </a:spcBef>
              <a:buNone/>
            </a:pPr>
            <a:r>
              <a:rPr lang="en-US" sz="3200" b="1" dirty="0">
                <a:solidFill>
                  <a:prstClr val="black"/>
                </a:solidFill>
              </a:rPr>
              <a:t>14 components of Georgia’s e-health system supported by UNICEF</a:t>
            </a:r>
          </a:p>
          <a:p>
            <a:pPr marL="0" lvl="0" indent="0" defTabSz="685800">
              <a:spcBef>
                <a:spcPts val="750"/>
              </a:spcBef>
              <a:buNone/>
            </a:pPr>
            <a:endParaRPr lang="en-US" sz="2100" dirty="0">
              <a:solidFill>
                <a:prstClr val="black"/>
              </a:solidFill>
            </a:endParaRPr>
          </a:p>
          <a:p>
            <a:pPr marL="171450" lvl="0" indent="-171450" defTabSz="685800">
              <a:spcBef>
                <a:spcPts val="750"/>
              </a:spcBef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Birth registry </a:t>
            </a:r>
          </a:p>
          <a:p>
            <a:pPr marL="171450" lvl="0" indent="-171450" defTabSz="685800">
              <a:spcBef>
                <a:spcPts val="75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</a:rPr>
              <a:t> Immunization module </a:t>
            </a:r>
          </a:p>
          <a:p>
            <a:pPr marL="171450" lvl="0" indent="-171450" defTabSz="685800">
              <a:spcBef>
                <a:spcPts val="750"/>
              </a:spcBef>
              <a:buFont typeface="Wingdings" panose="05000000000000000000" pitchFamily="2" charset="2"/>
              <a:buChar char="q"/>
            </a:pPr>
            <a:r>
              <a:rPr lang="en-US" sz="2000" b="1" dirty="0"/>
              <a:t> 0-6 CHILD GROWTH AND DEVELOPMENT MONITORING</a:t>
            </a:r>
          </a:p>
          <a:p>
            <a:pPr marL="171450" lvl="0" indent="-171450" defTabSz="685800">
              <a:spcBef>
                <a:spcPts val="750"/>
              </a:spcBef>
              <a:buFont typeface="Wingdings" panose="05000000000000000000" pitchFamily="2" charset="2"/>
              <a:buChar char="q"/>
            </a:pP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State subsidized programs for social rehabilitation and child protection: </a:t>
            </a:r>
          </a:p>
          <a:p>
            <a:pPr marL="514350" lvl="1" indent="-171450" defTabSz="685800"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Rehabilitation and habilitation program </a:t>
            </a:r>
          </a:p>
          <a:p>
            <a:pPr marL="514350" lvl="1" indent="-171450" defTabSz="685800"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Early Childhood Development program </a:t>
            </a:r>
          </a:p>
          <a:p>
            <a:pPr marL="514350" lvl="1" indent="-171450" defTabSz="685800"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Maternal and child housing program</a:t>
            </a:r>
          </a:p>
          <a:p>
            <a:pPr marL="514350" lvl="1" indent="-171450" defTabSz="685800"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Child adoption program</a:t>
            </a:r>
          </a:p>
          <a:p>
            <a:pPr marL="514350" lvl="1" indent="-171450" defTabSz="685800"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Reintegration program</a:t>
            </a:r>
          </a:p>
          <a:p>
            <a:pPr marL="514350" lvl="1" indent="-171450" defTabSz="685800"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Custodian care program </a:t>
            </a:r>
          </a:p>
          <a:p>
            <a:pPr marL="514350" lvl="1" indent="-171450" defTabSz="685800"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Emergency program for families with children in crises</a:t>
            </a:r>
          </a:p>
          <a:p>
            <a:pPr marL="514350" lvl="1" indent="-171450" defTabSz="685800"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Social housing program </a:t>
            </a:r>
          </a:p>
          <a:p>
            <a:pPr marL="514350" lvl="1" indent="-171450" defTabSz="685800"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Housing program for homeless children </a:t>
            </a:r>
          </a:p>
          <a:p>
            <a:pPr marL="514350" lvl="1" indent="-171450" defTabSz="685800"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Home care program of children with severe and profound mental disorders </a:t>
            </a:r>
          </a:p>
          <a:p>
            <a:pPr marL="514350" lvl="1" indent="-171450" defTabSz="685800">
              <a:spcBef>
                <a:spcPts val="375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Specialized family type service program for children with severe and profound mental disorders.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BF24C-F7DE-4D2F-91D2-269F2B519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83" y="355107"/>
            <a:ext cx="11319030" cy="5821856"/>
          </a:xfrm>
        </p:spPr>
        <p:txBody>
          <a:bodyPr/>
          <a:lstStyle/>
          <a:p>
            <a:pPr marL="0" indent="0" algn="ctr" defTabSz="685800">
              <a:spcBef>
                <a:spcPts val="750"/>
              </a:spcBef>
              <a:buNone/>
            </a:pPr>
            <a:r>
              <a:rPr lang="en-US" sz="3200" b="1" dirty="0">
                <a:solidFill>
                  <a:prstClr val="black"/>
                </a:solidFill>
              </a:rPr>
              <a:t>The surveillance module is thought to fulfill the following objectives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sz="2400" dirty="0"/>
              <a:t>Linking PHC services for mothers and infants with perinatal services to ensure    continuity of care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Detecting developmental delays as early as possible and initiating the referral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Detecting environmental risks to child development and initiating the referral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Establishing sustainable communication platforms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6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52862" y="1174001"/>
            <a:ext cx="753674" cy="657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48216" y="857251"/>
            <a:ext cx="1702164" cy="1028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923" t="8902" r="10212" b="15843"/>
          <a:stretch/>
        </p:blipFill>
        <p:spPr>
          <a:xfrm>
            <a:off x="5394605" y="1485701"/>
            <a:ext cx="472313" cy="421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6230"/>
          <a:stretch/>
        </p:blipFill>
        <p:spPr>
          <a:xfrm>
            <a:off x="5815031" y="1134113"/>
            <a:ext cx="368537" cy="368616"/>
          </a:xfrm>
          <a:prstGeom prst="ellipse">
            <a:avLst/>
          </a:prstGeom>
        </p:spPr>
      </p:pic>
      <p:cxnSp>
        <p:nvCxnSpPr>
          <p:cNvPr id="7" name="Elbow Connector 6"/>
          <p:cNvCxnSpPr>
            <a:stCxn id="2" idx="3"/>
            <a:endCxn id="4" idx="1"/>
          </p:cNvCxnSpPr>
          <p:nvPr/>
        </p:nvCxnSpPr>
        <p:spPr>
          <a:xfrm>
            <a:off x="3606537" y="1502728"/>
            <a:ext cx="1788069" cy="193700"/>
          </a:xfrm>
          <a:prstGeom prst="bentConnector3">
            <a:avLst/>
          </a:prstGeom>
          <a:ln>
            <a:solidFill>
              <a:srgbClr val="FF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606536" y="1174001"/>
            <a:ext cx="148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b="1" dirty="0">
                <a:solidFill>
                  <a:prstClr val="black"/>
                </a:solidFill>
                <a:latin typeface="Arial"/>
                <a:cs typeface="Arial"/>
              </a:rPr>
              <a:t>Child Registered at the facility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2786" y="1592785"/>
            <a:ext cx="477344" cy="4773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035" y="2268704"/>
            <a:ext cx="1903347" cy="1295348"/>
          </a:xfrm>
          <a:prstGeom prst="rect">
            <a:avLst/>
          </a:prstGeom>
        </p:spPr>
      </p:pic>
      <p:cxnSp>
        <p:nvCxnSpPr>
          <p:cNvPr id="15" name="Elbow Connector 14"/>
          <p:cNvCxnSpPr>
            <a:endCxn id="18" idx="1"/>
          </p:cNvCxnSpPr>
          <p:nvPr/>
        </p:nvCxnSpPr>
        <p:spPr>
          <a:xfrm rot="16200000" flipH="1">
            <a:off x="5397279" y="2106870"/>
            <a:ext cx="559122" cy="380153"/>
          </a:xfrm>
          <a:prstGeom prst="bentConnector2">
            <a:avLst/>
          </a:prstGeom>
          <a:ln>
            <a:solidFill>
              <a:srgbClr val="FF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850380" y="1885770"/>
            <a:ext cx="17024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b="1" dirty="0">
                <a:solidFill>
                  <a:prstClr val="black"/>
                </a:solidFill>
                <a:latin typeface="Arial"/>
                <a:cs typeface="Arial"/>
              </a:rPr>
              <a:t>Patient data transferred automatically from Birth Registry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6917" y="2268703"/>
            <a:ext cx="615606" cy="615606"/>
          </a:xfrm>
          <a:prstGeom prst="ellipse">
            <a:avLst/>
          </a:prstGeom>
          <a:ln w="63500" cap="rnd">
            <a:solidFill>
              <a:srgbClr val="FF8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2" name="Elbow Connector 21"/>
          <p:cNvCxnSpPr>
            <a:stCxn id="10" idx="2"/>
          </p:cNvCxnSpPr>
          <p:nvPr/>
        </p:nvCxnSpPr>
        <p:spPr>
          <a:xfrm rot="5400000">
            <a:off x="7490914" y="1061739"/>
            <a:ext cx="292155" cy="2308935"/>
          </a:xfrm>
          <a:prstGeom prst="bentConnector2">
            <a:avLst/>
          </a:prstGeom>
          <a:ln>
            <a:solidFill>
              <a:srgbClr val="FF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171" y="2297402"/>
            <a:ext cx="508739" cy="703178"/>
          </a:xfrm>
          <a:prstGeom prst="rect">
            <a:avLst/>
          </a:prstGeom>
          <a:ln>
            <a:solidFill>
              <a:srgbClr val="FF8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2667001" y="2362284"/>
            <a:ext cx="128317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Arial"/>
                <a:cs typeface="Arial"/>
              </a:rPr>
              <a:t>Patient pre-screening electronic form filled in by nurse or parent </a:t>
            </a:r>
          </a:p>
        </p:txBody>
      </p:sp>
      <p:cxnSp>
        <p:nvCxnSpPr>
          <p:cNvPr id="34" name="Elbow Connector 33"/>
          <p:cNvCxnSpPr>
            <a:endCxn id="31" idx="0"/>
          </p:cNvCxnSpPr>
          <p:nvPr/>
        </p:nvCxnSpPr>
        <p:spPr>
          <a:xfrm>
            <a:off x="3351073" y="1831458"/>
            <a:ext cx="853467" cy="465946"/>
          </a:xfrm>
          <a:prstGeom prst="bentConnector2">
            <a:avLst/>
          </a:prstGeom>
          <a:ln>
            <a:solidFill>
              <a:srgbClr val="FF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31" idx="2"/>
            <a:endCxn id="18" idx="4"/>
          </p:cNvCxnSpPr>
          <p:nvPr/>
        </p:nvCxnSpPr>
        <p:spPr>
          <a:xfrm rot="5400000" flipH="1" flipV="1">
            <a:off x="5131495" y="1957355"/>
            <a:ext cx="116271" cy="1970181"/>
          </a:xfrm>
          <a:prstGeom prst="bentConnector3">
            <a:avLst>
              <a:gd name="adj1" fmla="val -147457"/>
            </a:avLst>
          </a:prstGeom>
          <a:ln>
            <a:solidFill>
              <a:srgbClr val="FF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6819" y="3368532"/>
            <a:ext cx="1200433" cy="597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" name="TextBox 46"/>
          <p:cNvSpPr txBox="1"/>
          <p:nvPr/>
        </p:nvSpPr>
        <p:spPr>
          <a:xfrm>
            <a:off x="2824557" y="3404221"/>
            <a:ext cx="1366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/>
                <a:cs typeface="Arial"/>
              </a:rPr>
              <a:t>Physician developmental screening e- form</a:t>
            </a:r>
          </a:p>
          <a:p>
            <a:pPr algn="ctr"/>
            <a:r>
              <a:rPr lang="en-US" sz="900" b="1" dirty="0">
                <a:latin typeface="Arial"/>
                <a:cs typeface="Arial"/>
              </a:rPr>
              <a:t>filled in by physician</a:t>
            </a:r>
          </a:p>
        </p:txBody>
      </p:sp>
      <p:cxnSp>
        <p:nvCxnSpPr>
          <p:cNvPr id="49" name="Elbow Connector 48"/>
          <p:cNvCxnSpPr>
            <a:stCxn id="46" idx="0"/>
          </p:cNvCxnSpPr>
          <p:nvPr/>
        </p:nvCxnSpPr>
        <p:spPr>
          <a:xfrm flipV="1">
            <a:off x="5547251" y="3180685"/>
            <a:ext cx="636317" cy="486818"/>
          </a:xfrm>
          <a:prstGeom prst="bentConnector3">
            <a:avLst/>
          </a:prstGeom>
          <a:ln>
            <a:solidFill>
              <a:srgbClr val="FF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0382" y="3667503"/>
            <a:ext cx="636195" cy="63619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52" name="Elbow Connector 51"/>
          <p:cNvCxnSpPr>
            <a:stCxn id="18" idx="5"/>
            <a:endCxn id="50" idx="0"/>
          </p:cNvCxnSpPr>
          <p:nvPr/>
        </p:nvCxnSpPr>
        <p:spPr>
          <a:xfrm rot="16200000" flipH="1">
            <a:off x="6343751" y="2842775"/>
            <a:ext cx="873347" cy="776109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443302" y="2551492"/>
            <a:ext cx="586829" cy="697928"/>
          </a:xfrm>
          <a:prstGeom prst="rect">
            <a:avLst/>
          </a:prstGeom>
        </p:spPr>
      </p:pic>
      <p:cxnSp>
        <p:nvCxnSpPr>
          <p:cNvPr id="60" name="Elbow Connector 59"/>
          <p:cNvCxnSpPr>
            <a:stCxn id="50" idx="6"/>
            <a:endCxn id="58" idx="3"/>
          </p:cNvCxnSpPr>
          <p:nvPr/>
        </p:nvCxnSpPr>
        <p:spPr>
          <a:xfrm flipV="1">
            <a:off x="7486576" y="2900458"/>
            <a:ext cx="956726" cy="1085143"/>
          </a:xfrm>
          <a:prstGeom prst="bentConnector3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105475" y="3270830"/>
            <a:ext cx="143316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b="1" dirty="0">
                <a:solidFill>
                  <a:prstClr val="black"/>
                </a:solidFill>
                <a:latin typeface="Arial"/>
                <a:cs typeface="Arial"/>
              </a:rPr>
              <a:t>Parent information and counselling messages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3413" y="5125201"/>
            <a:ext cx="1098957" cy="573505"/>
          </a:xfrm>
          <a:prstGeom prst="rect">
            <a:avLst/>
          </a:prstGeom>
          <a:ln w="889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65" name="Elbow Connector 64"/>
          <p:cNvCxnSpPr>
            <a:stCxn id="50" idx="4"/>
            <a:endCxn id="63" idx="0"/>
          </p:cNvCxnSpPr>
          <p:nvPr/>
        </p:nvCxnSpPr>
        <p:spPr>
          <a:xfrm rot="5400000">
            <a:off x="6094934" y="4051654"/>
            <a:ext cx="821502" cy="1325588"/>
          </a:xfrm>
          <a:prstGeom prst="bentConnector3">
            <a:avLst/>
          </a:prstGeom>
          <a:ln w="38100" cmpd="dbl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278788" y="4310735"/>
            <a:ext cx="170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b="1" dirty="0">
                <a:solidFill>
                  <a:prstClr val="black"/>
                </a:solidFill>
                <a:latin typeface="Arial"/>
                <a:cs typeface="Arial"/>
              </a:rPr>
              <a:t>Patient referred to Early Intervention Services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1352" y="5015179"/>
            <a:ext cx="613862" cy="613862"/>
          </a:xfrm>
          <a:prstGeom prst="rect">
            <a:avLst/>
          </a:prstGeom>
        </p:spPr>
      </p:pic>
      <p:cxnSp>
        <p:nvCxnSpPr>
          <p:cNvPr id="69" name="Elbow Connector 68"/>
          <p:cNvCxnSpPr>
            <a:endCxn id="67" idx="3"/>
          </p:cNvCxnSpPr>
          <p:nvPr/>
        </p:nvCxnSpPr>
        <p:spPr>
          <a:xfrm rot="10800000">
            <a:off x="3815216" y="5322110"/>
            <a:ext cx="1333003" cy="89843"/>
          </a:xfrm>
          <a:prstGeom prst="bentConnector3">
            <a:avLst/>
          </a:prstGeom>
          <a:ln w="38100" cmpd="dbl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741894" y="4772806"/>
            <a:ext cx="17024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b="1" dirty="0">
                <a:solidFill>
                  <a:prstClr val="black"/>
                </a:solidFill>
                <a:latin typeface="Arial"/>
                <a:cs typeface="Arial"/>
              </a:rPr>
              <a:t>Early Intervention Services provided &amp; Results transferred to DSEM</a:t>
            </a:r>
          </a:p>
        </p:txBody>
      </p:sp>
      <p:cxnSp>
        <p:nvCxnSpPr>
          <p:cNvPr id="79" name="Elbow Connector 78"/>
          <p:cNvCxnSpPr>
            <a:stCxn id="67" idx="0"/>
            <a:endCxn id="13" idx="2"/>
          </p:cNvCxnSpPr>
          <p:nvPr/>
        </p:nvCxnSpPr>
        <p:spPr>
          <a:xfrm rot="5400000" flipH="1" flipV="1">
            <a:off x="3977932" y="3094405"/>
            <a:ext cx="1451128" cy="2390425"/>
          </a:xfrm>
          <a:prstGeom prst="bentConnector3">
            <a:avLst>
              <a:gd name="adj1" fmla="val 50000"/>
            </a:avLst>
          </a:prstGeom>
          <a:ln w="38100" cmpd="dbl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endCxn id="86" idx="1"/>
          </p:cNvCxnSpPr>
          <p:nvPr/>
        </p:nvCxnSpPr>
        <p:spPr>
          <a:xfrm>
            <a:off x="7535943" y="3725257"/>
            <a:ext cx="1111773" cy="631146"/>
          </a:xfrm>
          <a:prstGeom prst="bentConnector3">
            <a:avLst/>
          </a:prstGeom>
          <a:ln>
            <a:solidFill>
              <a:schemeClr val="accent5">
                <a:lumMod val="50000"/>
              </a:schemeClr>
            </a:solidFill>
            <a:prstDash val="dash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Picture 8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47716" y="4140513"/>
            <a:ext cx="431781" cy="431781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8105476" y="4572294"/>
            <a:ext cx="1433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b="1" dirty="0">
                <a:solidFill>
                  <a:prstClr val="black"/>
                </a:solidFill>
                <a:latin typeface="Arial"/>
                <a:cs typeface="Arial"/>
              </a:rPr>
              <a:t>Next appointment planned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981197" y="4911305"/>
            <a:ext cx="14331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b="1" dirty="0">
                <a:solidFill>
                  <a:prstClr val="black"/>
                </a:solidFill>
                <a:latin typeface="Arial"/>
                <a:cs typeface="Arial"/>
              </a:rPr>
              <a:t>Reminder sent</a:t>
            </a:r>
          </a:p>
        </p:txBody>
      </p:sp>
      <p:cxnSp>
        <p:nvCxnSpPr>
          <p:cNvPr id="91" name="Elbow Connector 90"/>
          <p:cNvCxnSpPr/>
          <p:nvPr/>
        </p:nvCxnSpPr>
        <p:spPr>
          <a:xfrm rot="16200000" flipH="1">
            <a:off x="7062509" y="4592210"/>
            <a:ext cx="1089411" cy="241274"/>
          </a:xfrm>
          <a:prstGeom prst="bentConnector3">
            <a:avLst>
              <a:gd name="adj1" fmla="val 50000"/>
            </a:avLst>
          </a:prstGeom>
          <a:ln>
            <a:solidFill>
              <a:srgbClr val="215968"/>
            </a:solidFill>
            <a:prstDash val="dash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1493" y="4533917"/>
            <a:ext cx="386359" cy="26537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54397" y="5510407"/>
            <a:ext cx="431708" cy="37659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746112" y="5475826"/>
            <a:ext cx="345722" cy="411174"/>
          </a:xfrm>
          <a:prstGeom prst="rect">
            <a:avLst/>
          </a:prstGeom>
        </p:spPr>
      </p:pic>
      <p:sp>
        <p:nvSpPr>
          <p:cNvPr id="100" name="Oval 99"/>
          <p:cNvSpPr/>
          <p:nvPr/>
        </p:nvSpPr>
        <p:spPr>
          <a:xfrm>
            <a:off x="6981197" y="5257552"/>
            <a:ext cx="1261651" cy="743198"/>
          </a:xfrm>
          <a:prstGeom prst="ellipse">
            <a:avLst/>
          </a:prstGeom>
          <a:noFill/>
          <a:ln>
            <a:solidFill>
              <a:srgbClr val="FF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9321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9623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endParaRPr lang="en-US" sz="48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77334" y="1330321"/>
            <a:ext cx="11140418" cy="5945639"/>
          </a:xfrm>
        </p:spPr>
        <p:txBody>
          <a:bodyPr>
            <a:noAutofit/>
          </a:bodyPr>
          <a:lstStyle/>
          <a:p>
            <a:r>
              <a:rPr lang="en-US" sz="2400" dirty="0"/>
              <a:t>Along with the service accessibility, prices are increasing for medical services and quality does not reach the desired </a:t>
            </a:r>
            <a:r>
              <a:rPr lang="en-US" sz="2400" dirty="0" smtClean="0"/>
              <a:t>indicator</a:t>
            </a:r>
          </a:p>
          <a:p>
            <a:r>
              <a:rPr lang="en-US" sz="2400" dirty="0"/>
              <a:t>The infrastructure of quality systems in health-care institutions is based largely on private initiative and is very diverse, at different stages of </a:t>
            </a:r>
            <a:r>
              <a:rPr lang="en-US" sz="2400" dirty="0" smtClean="0"/>
              <a:t>development</a:t>
            </a:r>
          </a:p>
          <a:p>
            <a:r>
              <a:rPr lang="en-US" sz="2400" dirty="0"/>
              <a:t>The current external medical audit system is based on reported adverse events rather than systematic examination of clinical priorities – a mechanism for financial control rather than clinical </a:t>
            </a:r>
            <a:r>
              <a:rPr lang="en-US" sz="2400" dirty="0" smtClean="0"/>
              <a:t>learning</a:t>
            </a:r>
            <a:endParaRPr lang="en-US" sz="2400" dirty="0"/>
          </a:p>
          <a:p>
            <a:pPr marL="0" marR="82550" indent="0">
              <a:lnSpc>
                <a:spcPts val="830"/>
              </a:lnSpc>
              <a:buNone/>
            </a:pPr>
            <a:endParaRPr lang="en-US" sz="2400" dirty="0"/>
          </a:p>
          <a:p>
            <a:r>
              <a:rPr lang="en-US" sz="2400" dirty="0"/>
              <a:t>The current attitude of organizations to stronger quality is perceived as unnecessary control that threatens “business”, therefore there is resistance to </a:t>
            </a:r>
            <a:r>
              <a:rPr lang="en-US" sz="2400" dirty="0" smtClean="0"/>
              <a:t>transparency</a:t>
            </a:r>
            <a:endParaRPr lang="en-US" sz="2400" dirty="0"/>
          </a:p>
          <a:p>
            <a:pPr marR="82550"/>
            <a:r>
              <a:rPr lang="en-US" sz="2400" dirty="0"/>
              <a:t>Current permits and technical regulations are focused on structure evaluation and have limited </a:t>
            </a:r>
            <a:r>
              <a:rPr lang="en-US" sz="2400" dirty="0" smtClean="0"/>
              <a:t>scope</a:t>
            </a:r>
            <a:endParaRPr lang="en-US" sz="2400" dirty="0"/>
          </a:p>
          <a:p>
            <a:pPr marR="82550">
              <a:lnSpc>
                <a:spcPct val="110000"/>
              </a:lnSpc>
            </a:pPr>
            <a:r>
              <a:rPr lang="en-US" sz="2400" dirty="0" smtClean="0"/>
              <a:t>Lack </a:t>
            </a:r>
            <a:r>
              <a:rPr lang="en-US" sz="2400" dirty="0"/>
              <a:t>of national framework to systematically measure quality of all health services at process and outcome </a:t>
            </a:r>
            <a:r>
              <a:rPr lang="en-US" sz="2400" dirty="0" smtClean="0"/>
              <a:t>levels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88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45C02-EE3F-4A69-BF85-C4BC2518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98" y="4409224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7522" y="270202"/>
            <a:ext cx="10184876" cy="96470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0-6 CHILD GROWTH AND DEVELOPMENT MONITORING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2" y="1312518"/>
            <a:ext cx="11066211" cy="466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45C02-EE3F-4A69-BF85-C4BC2518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98" y="4409224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0" y="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7522" y="270202"/>
            <a:ext cx="10184876" cy="96470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" y="270203"/>
            <a:ext cx="12168040" cy="58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3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45C02-EE3F-4A69-BF85-C4BC2518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98" y="4409224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0" y="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7522" y="270202"/>
            <a:ext cx="10184876" cy="96470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9" y="527901"/>
            <a:ext cx="12004642" cy="57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4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0" y="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334" y="4307150"/>
            <a:ext cx="1108409" cy="1020473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447" y="857249"/>
            <a:ext cx="2333658" cy="1556474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630" y="2754112"/>
            <a:ext cx="894114" cy="894114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6835" y="964438"/>
            <a:ext cx="249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CORE FACE TO FACE TRAINING</a:t>
            </a:r>
          </a:p>
        </p:txBody>
      </p:sp>
      <p:sp>
        <p:nvSpPr>
          <p:cNvPr id="12" name="Oval 11"/>
          <p:cNvSpPr/>
          <p:nvPr/>
        </p:nvSpPr>
        <p:spPr>
          <a:xfrm>
            <a:off x="2667001" y="2685337"/>
            <a:ext cx="3367755" cy="3252806"/>
          </a:xfrm>
          <a:prstGeom prst="ellipse">
            <a:avLst/>
          </a:prstGeom>
          <a:noFill/>
          <a:ln w="38100" cmpd="sng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488" y="4400332"/>
            <a:ext cx="1868193" cy="16004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53204" y="2431422"/>
            <a:ext cx="2472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SUPPORTIVE SUPERVISION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2570" y="5323149"/>
            <a:ext cx="93511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latin typeface="Arial"/>
                <a:cs typeface="Arial"/>
              </a:rPr>
              <a:t>INDIVIDUAL CAOCHING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94884" y="5323149"/>
            <a:ext cx="93511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latin typeface="Arial"/>
                <a:cs typeface="Arial"/>
              </a:rPr>
              <a:t>GROUP DISCUSSION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58512" y="3616957"/>
            <a:ext cx="269332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>
                <a:latin typeface="Arial"/>
                <a:cs typeface="Arial"/>
              </a:rPr>
              <a:t>PRACTICE OBSERVATION  AND DATA QUALITY AUDIT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8805" y="864287"/>
            <a:ext cx="1102036" cy="1145832"/>
          </a:xfrm>
          <a:prstGeom prst="rect">
            <a:avLst/>
          </a:prstGeom>
        </p:spPr>
      </p:pic>
      <p:sp>
        <p:nvSpPr>
          <p:cNvPr id="26" name="Right Bracket 25"/>
          <p:cNvSpPr/>
          <p:nvPr/>
        </p:nvSpPr>
        <p:spPr>
          <a:xfrm rot="5400000" flipH="1">
            <a:off x="4193673" y="2868524"/>
            <a:ext cx="186368" cy="2877248"/>
          </a:xfrm>
          <a:prstGeom prst="rightBracket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4753" y="4318817"/>
            <a:ext cx="1234286" cy="925715"/>
          </a:xfrm>
          <a:prstGeom prst="rect">
            <a:avLst/>
          </a:prstGeom>
        </p:spPr>
      </p:pic>
      <p:sp>
        <p:nvSpPr>
          <p:cNvPr id="28" name="Down Arrow 27"/>
          <p:cNvSpPr/>
          <p:nvPr/>
        </p:nvSpPr>
        <p:spPr>
          <a:xfrm>
            <a:off x="4084195" y="3971392"/>
            <a:ext cx="453038" cy="335757"/>
          </a:xfrm>
          <a:prstGeom prst="downArrow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5" name="Elbow Connector 34"/>
          <p:cNvCxnSpPr>
            <a:stCxn id="12" idx="7"/>
            <a:endCxn id="22" idx="2"/>
          </p:cNvCxnSpPr>
          <p:nvPr/>
        </p:nvCxnSpPr>
        <p:spPr>
          <a:xfrm rot="5400000" flipH="1" flipV="1">
            <a:off x="6464903" y="1086779"/>
            <a:ext cx="1151579" cy="2998263"/>
          </a:xfrm>
          <a:prstGeom prst="bentConnector3">
            <a:avLst>
              <a:gd name="adj1" fmla="val 70176"/>
            </a:avLst>
          </a:prstGeom>
          <a:ln w="38100" cmpd="sng">
            <a:solidFill>
              <a:schemeClr val="accent1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7" idx="0"/>
            <a:endCxn id="22" idx="3"/>
          </p:cNvCxnSpPr>
          <p:nvPr/>
        </p:nvCxnSpPr>
        <p:spPr>
          <a:xfrm flipV="1">
            <a:off x="8764276" y="1437204"/>
            <a:ext cx="326564" cy="1652751"/>
          </a:xfrm>
          <a:prstGeom prst="bentConnector3">
            <a:avLst>
              <a:gd name="adj1" fmla="val 152501"/>
            </a:avLst>
          </a:prstGeom>
          <a:ln w="38100" cmpd="sng">
            <a:solidFill>
              <a:srgbClr val="25406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5" idx="6"/>
          </p:cNvCxnSpPr>
          <p:nvPr/>
        </p:nvCxnSpPr>
        <p:spPr>
          <a:xfrm>
            <a:off x="6721107" y="1635486"/>
            <a:ext cx="1267699" cy="114"/>
          </a:xfrm>
          <a:prstGeom prst="straightConnector1">
            <a:avLst/>
          </a:prstGeom>
          <a:ln w="38100" cmpd="sng">
            <a:solidFill>
              <a:srgbClr val="25406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7647732" y="2531683"/>
            <a:ext cx="1116544" cy="1116544"/>
          </a:xfrm>
          <a:prstGeom prst="rect">
            <a:avLst/>
          </a:prstGeom>
        </p:spPr>
      </p:pic>
      <p:cxnSp>
        <p:nvCxnSpPr>
          <p:cNvPr id="45" name="Elbow Connector 44"/>
          <p:cNvCxnSpPr>
            <a:stCxn id="12" idx="6"/>
            <a:endCxn id="17" idx="2"/>
          </p:cNvCxnSpPr>
          <p:nvPr/>
        </p:nvCxnSpPr>
        <p:spPr>
          <a:xfrm flipV="1">
            <a:off x="6034756" y="3089957"/>
            <a:ext cx="1612976" cy="1221785"/>
          </a:xfrm>
          <a:prstGeom prst="bentConnector3">
            <a:avLst>
              <a:gd name="adj1" fmla="val 15431"/>
            </a:avLst>
          </a:prstGeom>
          <a:ln w="38100" cmpd="sng">
            <a:solidFill>
              <a:srgbClr val="25406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349272" y="2557904"/>
            <a:ext cx="1356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/>
                <a:cs typeface="Arial"/>
              </a:rPr>
              <a:t>ADDITIONAL TRAINING NEEDS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83392" y="1015650"/>
            <a:ext cx="1356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/>
                <a:cs typeface="Arial"/>
              </a:rPr>
              <a:t>RESOURCE MATERIALS</a:t>
            </a:r>
          </a:p>
        </p:txBody>
      </p:sp>
      <p:cxnSp>
        <p:nvCxnSpPr>
          <p:cNvPr id="51" name="Elbow Connector 50"/>
          <p:cNvCxnSpPr>
            <a:stCxn id="5" idx="2"/>
          </p:cNvCxnSpPr>
          <p:nvPr/>
        </p:nvCxnSpPr>
        <p:spPr>
          <a:xfrm rot="10800000" flipV="1">
            <a:off x="4188743" y="1635487"/>
            <a:ext cx="198706" cy="778237"/>
          </a:xfrm>
          <a:prstGeom prst="bentConnector2">
            <a:avLst/>
          </a:prstGeom>
          <a:ln w="38100" cmpd="sng">
            <a:solidFill>
              <a:srgbClr val="25406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17" idx="3"/>
            <a:endCxn id="14" idx="1"/>
          </p:cNvCxnSpPr>
          <p:nvPr/>
        </p:nvCxnSpPr>
        <p:spPr>
          <a:xfrm rot="5400000">
            <a:off x="6840590" y="3835126"/>
            <a:ext cx="1552315" cy="1178516"/>
          </a:xfrm>
          <a:prstGeom prst="bentConnector4">
            <a:avLst>
              <a:gd name="adj1" fmla="val 24225"/>
              <a:gd name="adj2" fmla="val 114548"/>
            </a:avLst>
          </a:prstGeom>
          <a:ln w="38100" cmpd="sng">
            <a:solidFill>
              <a:srgbClr val="25406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417965" y="3651082"/>
            <a:ext cx="1785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/>
                <a:cs typeface="Arial"/>
              </a:rPr>
              <a:t>REFRESHER TRAININGS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110434" y="4139822"/>
            <a:ext cx="1785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/>
                <a:cs typeface="Arial"/>
              </a:rPr>
              <a:t>TELECONFERENCING</a:t>
            </a:r>
          </a:p>
        </p:txBody>
      </p:sp>
    </p:spTree>
    <p:extLst>
      <p:ext uri="{BB962C8B-B14F-4D97-AF65-F5344CB8AC3E}">
        <p14:creationId xmlns:p14="http://schemas.microsoft.com/office/powerpoint/2010/main" val="4026563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F216CBD2-5466-4055-A05D-39A32EF3C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ECFBE-D4A0-4A20-847C-3225AD42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53" y="310719"/>
            <a:ext cx="3278819" cy="4701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7B3824-D458-414F-BDDA-A52C2E74E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228" y="1879539"/>
            <a:ext cx="3373515" cy="47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45C02-EE3F-4A69-BF85-C4BC2518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ED770-7691-400C-9800-0923856E3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497D8AEB-FCB4-48C5-93A7-C0D15B4E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"/>
            <a:ext cx="12192000" cy="68516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E3A5AB-A8D6-4BAB-BD1D-0FB469ACBDFA}"/>
              </a:ext>
            </a:extLst>
          </p:cNvPr>
          <p:cNvSpPr/>
          <p:nvPr/>
        </p:nvSpPr>
        <p:spPr>
          <a:xfrm>
            <a:off x="2308194" y="3105835"/>
            <a:ext cx="7865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>
                <a:latin typeface="Arial"/>
                <a:cs typeface="Arial"/>
              </a:rPr>
              <a:t>PHASE 2: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32306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04333" y="1338254"/>
            <a:ext cx="10879667" cy="4896757"/>
          </a:xfrm>
        </p:spPr>
        <p:txBody>
          <a:bodyPr>
            <a:noAutofit/>
          </a:bodyPr>
          <a:lstStyle/>
          <a:p>
            <a:r>
              <a:rPr lang="en-US" sz="3600" dirty="0" smtClean="0"/>
              <a:t>Do </a:t>
            </a:r>
            <a:r>
              <a:rPr lang="en-US" sz="3600" dirty="0"/>
              <a:t>you see the need for reforming quality system of primary health care </a:t>
            </a:r>
            <a:r>
              <a:rPr lang="en-US" sz="3600" dirty="0" smtClean="0"/>
              <a:t>services? 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 smtClean="0"/>
              <a:t>How do you see the project sustainability and scale-up? </a:t>
            </a:r>
          </a:p>
          <a:p>
            <a:endParaRPr lang="en-US" sz="3600" dirty="0" smtClean="0"/>
          </a:p>
          <a:p>
            <a:r>
              <a:rPr lang="en-US" sz="3600" dirty="0" smtClean="0"/>
              <a:t>Are there any changes you would suggest to the project?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4549" y="2840304"/>
            <a:ext cx="6783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Discussion Points</a:t>
            </a:r>
            <a:endParaRPr lang="en-US" sz="72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" presetID="42" presetClass="path" presetSubtype="0" accel="50000" fill="hold" grpId="1" nodeType="afterEffect" p14:presetBounceEnd="25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4.375E-6 -3.7037E-7 L -0.2121 -0.40741 " pathEditMode="relative" rAng="0" ptsTypes="AA" p14:bounceEnd="25000">
                                          <p:cBhvr>
                                            <p:cTn id="1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12" y="-20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6425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825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uiExpand="1" build="p"/>
          <p:bldP spid="4" grpId="0"/>
          <p:bldP spid="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" presetID="42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Motion origin="layout" path="M -4.375E-6 -3.7037E-7 L -0.2121 -0.40741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12" y="-20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6425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825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uiExpand="1" build="p"/>
          <p:bldP spid="4" grpId="0"/>
          <p:bldP spid="4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1117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Project pilot health facilities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850900" y="1156701"/>
            <a:ext cx="96429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lnSpc>
                <a:spcPct val="150000"/>
              </a:lnSpc>
              <a:buFont typeface="Wingdings" pitchFamily="2" charset="2"/>
              <a:buChar char="q"/>
            </a:pPr>
            <a:r>
              <a:rPr lang="ka-GE" sz="3200" b="1" dirty="0" smtClean="0"/>
              <a:t> </a:t>
            </a:r>
            <a:r>
              <a:rPr lang="en-US" sz="3200" b="1" dirty="0" err="1" smtClean="0"/>
              <a:t>Curatio</a:t>
            </a:r>
            <a:endParaRPr lang="ka-GE" sz="3200" dirty="0"/>
          </a:p>
          <a:p>
            <a:pPr marL="360363" indent="-360363">
              <a:lnSpc>
                <a:spcPct val="150000"/>
              </a:lnSpc>
              <a:buFont typeface="Wingdings" pitchFamily="2" charset="2"/>
              <a:buChar char="q"/>
            </a:pPr>
            <a:r>
              <a:rPr lang="ka-GE" sz="3200" b="1" dirty="0" smtClean="0"/>
              <a:t> </a:t>
            </a:r>
            <a:r>
              <a:rPr lang="en-US" sz="3200" b="1" dirty="0" err="1" smtClean="0"/>
              <a:t>Medcapital</a:t>
            </a:r>
            <a:endParaRPr lang="ka-GE" sz="3200" dirty="0"/>
          </a:p>
          <a:p>
            <a:pPr marL="360363" indent="-360363">
              <a:lnSpc>
                <a:spcPct val="150000"/>
              </a:lnSpc>
              <a:buFont typeface="Wingdings" pitchFamily="2" charset="2"/>
              <a:buChar char="q"/>
            </a:pPr>
            <a:r>
              <a:rPr lang="ka-GE" sz="3200" b="1" dirty="0" smtClean="0"/>
              <a:t> </a:t>
            </a:r>
            <a:r>
              <a:rPr lang="en-US" sz="3200" b="1" dirty="0" smtClean="0"/>
              <a:t>Medicore</a:t>
            </a:r>
            <a:r>
              <a:rPr lang="ka-GE" sz="3200" b="1" dirty="0"/>
              <a:t>	</a:t>
            </a:r>
            <a:endParaRPr lang="ka-GE" sz="3200" dirty="0"/>
          </a:p>
          <a:p>
            <a:pPr marL="360363" indent="-360363">
              <a:lnSpc>
                <a:spcPct val="150000"/>
              </a:lnSpc>
              <a:buFont typeface="Wingdings" pitchFamily="2" charset="2"/>
              <a:buChar char="q"/>
            </a:pPr>
            <a:r>
              <a:rPr lang="ka-GE" sz="3200" b="1" dirty="0" smtClean="0"/>
              <a:t> </a:t>
            </a:r>
            <a:r>
              <a:rPr lang="en-US" sz="3200" b="1" dirty="0" smtClean="0"/>
              <a:t>Medical </a:t>
            </a:r>
            <a:r>
              <a:rPr lang="en-US" sz="3200" b="1" dirty="0"/>
              <a:t>Holding 23 </a:t>
            </a:r>
            <a:endParaRPr lang="ka-GE" sz="3200" dirty="0"/>
          </a:p>
          <a:p>
            <a:pPr marL="360363" indent="-360363">
              <a:lnSpc>
                <a:spcPct val="150000"/>
              </a:lnSpc>
              <a:buFont typeface="Wingdings" pitchFamily="2" charset="2"/>
              <a:buChar char="q"/>
            </a:pPr>
            <a:r>
              <a:rPr lang="ka-GE" sz="3200" b="1" dirty="0" smtClean="0"/>
              <a:t> </a:t>
            </a:r>
            <a:r>
              <a:rPr lang="en-US" sz="3200" b="1" dirty="0" smtClean="0"/>
              <a:t>National </a:t>
            </a:r>
            <a:r>
              <a:rPr lang="en-US" sz="3200" b="1" dirty="0"/>
              <a:t>Family Medicine Training Center</a:t>
            </a:r>
            <a:endParaRPr lang="ka-GE" sz="3200" dirty="0"/>
          </a:p>
        </p:txBody>
      </p:sp>
      <p:sp>
        <p:nvSpPr>
          <p:cNvPr id="6" name="Rectangle 5"/>
          <p:cNvSpPr/>
          <p:nvPr/>
        </p:nvSpPr>
        <p:spPr>
          <a:xfrm>
            <a:off x="203200" y="5234741"/>
            <a:ext cx="1168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Concluded Memorandum of Understanding between Caritas Czech Republic in Georgia and Pilot Medical facilities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1572" t="7270" r="13278" b="5018"/>
          <a:stretch/>
        </p:blipFill>
        <p:spPr>
          <a:xfrm>
            <a:off x="3231331" y="2828070"/>
            <a:ext cx="402279" cy="442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527" y="3574195"/>
            <a:ext cx="439190" cy="43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470" y="2130450"/>
            <a:ext cx="1107712" cy="439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234" y="4278393"/>
            <a:ext cx="559803" cy="4806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27" y="1417148"/>
            <a:ext cx="1458574" cy="4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1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6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9623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has been done up to date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377303" y="1352435"/>
            <a:ext cx="1145202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Developed </a:t>
            </a:r>
            <a:r>
              <a:rPr lang="en-US" sz="2400" b="1" dirty="0"/>
              <a:t>indicators’ portfolio </a:t>
            </a:r>
            <a:r>
              <a:rPr lang="en-US" sz="2400" dirty="0"/>
              <a:t>for assessment the quality of clinical processes: for preventive services, non-communicable chronic diseases as well as organizational – for utilization of PHC </a:t>
            </a:r>
            <a:r>
              <a:rPr lang="en-US" sz="2400" dirty="0" smtClean="0"/>
              <a:t>services</a:t>
            </a:r>
            <a:endParaRPr lang="ka-GE" sz="2400" dirty="0"/>
          </a:p>
          <a:p>
            <a:pPr marL="457200" lvl="0" indent="-457200">
              <a:buFont typeface="+mj-lt"/>
              <a:buAutoNum type="arabicPeriod"/>
            </a:pPr>
            <a:endParaRPr lang="ka-GE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Developed and updated clinical protocols/algorithms for the management of project priority clinical </a:t>
            </a:r>
            <a:r>
              <a:rPr lang="en-US" sz="2400" dirty="0" smtClean="0"/>
              <a:t>conditions</a:t>
            </a:r>
            <a:endParaRPr lang="ka-GE" sz="2400" b="1" dirty="0"/>
          </a:p>
          <a:p>
            <a:pPr marL="457200" indent="-457200">
              <a:buFont typeface="+mj-lt"/>
              <a:buAutoNum type="arabicPeriod"/>
            </a:pPr>
            <a:endParaRPr lang="ka-GE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Developed respective clinical supervision forms </a:t>
            </a:r>
            <a:r>
              <a:rPr lang="en-US" sz="2400" b="1" dirty="0"/>
              <a:t>(flow sheets</a:t>
            </a:r>
            <a:r>
              <a:rPr lang="en-US" sz="2400" b="1" dirty="0" smtClean="0"/>
              <a:t>)</a:t>
            </a:r>
            <a:endParaRPr lang="ka-GE" sz="2400" b="1" dirty="0"/>
          </a:p>
          <a:p>
            <a:pPr marL="457200" indent="-457200">
              <a:buFont typeface="+mj-lt"/>
              <a:buAutoNum type="arabicPeriod"/>
            </a:pPr>
            <a:endParaRPr lang="ka-GE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5 pilot facilities selected for testing quality assessment tools (based on preliminary developed inclusion criteria). Their participation in the pilot initiative approved by the decree </a:t>
            </a:r>
            <a:r>
              <a:rPr lang="ka-GE" sz="2400" dirty="0"/>
              <a:t>#01-4/ო</a:t>
            </a:r>
            <a:r>
              <a:rPr lang="en-US" sz="2400" dirty="0"/>
              <a:t> of the Minister of Internally displaced persons from the occupied territories, Labor, Health and Social affairs of Georgia, on January 9, </a:t>
            </a:r>
            <a:r>
              <a:rPr lang="en-US" sz="2400" dirty="0" smtClean="0"/>
              <a:t>2018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9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44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7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3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1117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Sample of the Algorithm of Management of Clinical Condition – Diabetes </a:t>
            </a:r>
            <a: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Mellitus</a:t>
            </a:r>
            <a:endParaRPr lang="en-US" sz="48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lum bright="-10000" contrast="10000"/>
          </a:blip>
          <a:srcRect l="679"/>
          <a:stretch/>
        </p:blipFill>
        <p:spPr bwMode="auto">
          <a:xfrm>
            <a:off x="2002420" y="1895364"/>
            <a:ext cx="8188280" cy="47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91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7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117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304" y="325704"/>
            <a:ext cx="1117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Sample of the Flow-sheet for disease follow-up– Diabetes Mellitus and </a:t>
            </a:r>
            <a:r>
              <a:rPr lang="en-US" sz="4800" b="1" dirty="0" smtClean="0">
                <a:solidFill>
                  <a:srgbClr val="0D56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CAD</a:t>
            </a:r>
            <a:endParaRPr lang="en-US" sz="4800" b="1" dirty="0">
              <a:solidFill>
                <a:srgbClr val="0D56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/>
          <a:srcRect t="1505"/>
          <a:stretch/>
        </p:blipFill>
        <p:spPr bwMode="auto">
          <a:xfrm>
            <a:off x="6409618" y="1895364"/>
            <a:ext cx="4604988" cy="489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029778"/>
              </p:ext>
            </p:extLst>
          </p:nvPr>
        </p:nvGraphicFramePr>
        <p:xfrm>
          <a:off x="1679202" y="1895364"/>
          <a:ext cx="4409178" cy="4840155"/>
        </p:xfrm>
        <a:graphic>
          <a:graphicData uri="http://schemas.openxmlformats.org/drawingml/2006/table">
            <a:tbl>
              <a:tblPr firstRow="1" firstCol="1" bandRow="1"/>
              <a:tblGrid>
                <a:gridCol w="730514">
                  <a:extLst>
                    <a:ext uri="{9D8B030D-6E8A-4147-A177-3AD203B41FA5}">
                      <a16:colId xmlns:a16="http://schemas.microsoft.com/office/drawing/2014/main" val="3251001829"/>
                    </a:ext>
                  </a:extLst>
                </a:gridCol>
                <a:gridCol w="180623">
                  <a:extLst>
                    <a:ext uri="{9D8B030D-6E8A-4147-A177-3AD203B41FA5}">
                      <a16:colId xmlns:a16="http://schemas.microsoft.com/office/drawing/2014/main" val="1599759869"/>
                    </a:ext>
                  </a:extLst>
                </a:gridCol>
                <a:gridCol w="1166014">
                  <a:extLst>
                    <a:ext uri="{9D8B030D-6E8A-4147-A177-3AD203B41FA5}">
                      <a16:colId xmlns:a16="http://schemas.microsoft.com/office/drawing/2014/main" val="2603046716"/>
                    </a:ext>
                  </a:extLst>
                </a:gridCol>
                <a:gridCol w="367333">
                  <a:extLst>
                    <a:ext uri="{9D8B030D-6E8A-4147-A177-3AD203B41FA5}">
                      <a16:colId xmlns:a16="http://schemas.microsoft.com/office/drawing/2014/main" val="978174209"/>
                    </a:ext>
                  </a:extLst>
                </a:gridCol>
                <a:gridCol w="1964694">
                  <a:extLst>
                    <a:ext uri="{9D8B030D-6E8A-4147-A177-3AD203B41FA5}">
                      <a16:colId xmlns:a16="http://schemas.microsoft.com/office/drawing/2014/main" val="4109643176"/>
                    </a:ext>
                  </a:extLst>
                </a:gridCol>
              </a:tblGrid>
              <a:tr h="220015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b="1" dirty="0" smtClean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  <a:ea typeface="Times New Roman" panose="02020603050405020304" pitchFamily="18" charset="0"/>
                        <a:cs typeface="Sylfaen" panose="010A0502050306030303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დიაგნოსტიკური</a:t>
                      </a:r>
                      <a:r>
                        <a:rPr lang="ru-RU" sz="5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500" b="1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კლინიკური</a:t>
                      </a:r>
                      <a:r>
                        <a:rPr lang="ru-RU" sz="5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მონაცემები</a:t>
                      </a:r>
                      <a:r>
                        <a:rPr lang="ru-RU" sz="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თარიღის</a:t>
                      </a:r>
                      <a:r>
                        <a:rPr lang="ru-RU" sz="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მიხედვით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ახალი</a:t>
                      </a:r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მონაცემი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ვიზიტის</a:t>
                      </a:r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თარიღი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598314"/>
                  </a:ext>
                </a:extLst>
              </a:tr>
              <a:tr h="336454">
                <a:tc rowSpan="1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3-6 </a:t>
                      </a: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თვეში</a:t>
                      </a: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ერთხელ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 კლინიკური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სტატუსი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გადაუდებელი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დახმარება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კად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გამო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სასწრაფო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ჰოსპიტალური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დახმარება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ბოლო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გეგმიური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ვიზიტის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შემდეგ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არა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სასწრაფო ვიზიტების რაოდენობა_____________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590381"/>
                  </a:ext>
                </a:extLst>
              </a:tr>
              <a:tr h="298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სტაბილური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სიმპტომები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სტენოკარდია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გულის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ფრიალი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ჰაერის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უკმარისობა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შეშუპება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თავბრუ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სტაბილური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არა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სტაბილური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სტენოკარდია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გულის ფრიალი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ჰაერის უკმარისობა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შეშუპება  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თავბრუ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333183"/>
                  </a:ext>
                </a:extLst>
              </a:tr>
              <a:tr h="2051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ჰიპერტენზია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33" marR="37933" marT="23750" marB="2375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არტერიული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წნევა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სამიზნე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&lt;140/90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მმ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ვწყ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სვ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გაზომვის თარიღი________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მნიშვნელობა_____________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818279"/>
                  </a:ext>
                </a:extLst>
              </a:tr>
              <a:tr h="298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ცხოვრების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სტილი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სამიზნე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სმი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18,5 - 24,9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სიმაღლე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:    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ჩაწერეთ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წონა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კგ			სმი _______________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806447"/>
                  </a:ext>
                </a:extLst>
              </a:tr>
              <a:tr h="197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კონსულტირება თამბაქოს მოწევაზე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დიახ          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არა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208934"/>
                  </a:ext>
                </a:extLst>
              </a:tr>
              <a:tr h="2671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ფიზიკური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აქტივობა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&gt;30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წთ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დღეების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უმეტესობა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საშუალო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ინტენსივობის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დიახ 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არა  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N/A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543008"/>
                  </a:ext>
                </a:extLst>
              </a:tr>
              <a:tr h="29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სხვა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ქცევითი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რისკფაქტორები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სტრესი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კვება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ალკოჰოლი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განხილულია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განხილულია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განხილულია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935199"/>
                  </a:ext>
                </a:extLst>
              </a:tr>
              <a:tr h="297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მედიკამენტები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ანტიაგრეგანტული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ანტიკოაგულაციური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თერაპია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____________________________________________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ka-GE" sz="4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დიახ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ASA  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პლავიქსი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ka-GE" sz="4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არა: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უკუჩვენება;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აუტანლობა;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პაციენტის უარი;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ფინანსური    </a:t>
                      </a:r>
                      <a:b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სხვა_______________</a:t>
                      </a: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963095"/>
                  </a:ext>
                </a:extLst>
              </a:tr>
              <a:tr h="318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აგფ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ან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არბ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__________________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</a:t>
                      </a: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ka-GE" sz="400" b="1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დიახ</a:t>
                      </a:r>
                      <a:r>
                        <a:rPr lang="ka-GE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___________________</a:t>
                      </a:r>
                      <a:r>
                        <a:rPr lang="en-US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ka-GE" sz="400" b="1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არა:</a:t>
                      </a:r>
                      <a:r>
                        <a:rPr lang="ka-GE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უკუჩვენება; 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აუტანლობა; 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პაციენტის უარი; 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ფინანსური    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სხვა_______________</a:t>
                      </a:r>
                      <a:r>
                        <a:rPr lang="en-US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</a:t>
                      </a:r>
                      <a:r>
                        <a:rPr lang="ru-RU" sz="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243942"/>
                  </a:ext>
                </a:extLst>
              </a:tr>
              <a:tr h="298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სტატინი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________________________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ka-GE" sz="4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დიახ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______________________</a:t>
                      </a: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ka-GE" sz="4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არა: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უკუჩვენება;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აუტანლობა;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პაციენტის უარი;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ფინანსური   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სხვა_______________</a:t>
                      </a: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319323"/>
                  </a:ext>
                </a:extLst>
              </a:tr>
              <a:tr h="298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ბეტა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ბლოკერი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_________________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ka-GE" sz="4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დიახ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________________________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ka-GE" sz="4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არა: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უკუჩვენება;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აუტანლობა;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პაციენტის უარი;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ფინანსური   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სხვა_______________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715272"/>
                  </a:ext>
                </a:extLst>
              </a:tr>
              <a:tr h="2224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შენიშვნა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ka-GE" sz="4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მკურნალობის გადახედვა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 </a:t>
                      </a:r>
                      <a:r>
                        <a:rPr lang="ka-GE" sz="400" b="1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მკურნალობის კორექტირება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879159"/>
                  </a:ext>
                </a:extLst>
              </a:tr>
              <a:tr h="1926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დისლიპიდემია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უზმოდ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პროფილი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LDL-C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გაზომვის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თარიღი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მნიშვნელობა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161969"/>
                  </a:ext>
                </a:extLst>
              </a:tr>
              <a:tr h="201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HDL-C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გაზომვის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თარიღი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მნიშვნელობა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03430"/>
                  </a:ext>
                </a:extLst>
              </a:tr>
              <a:tr h="1748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გაზომვის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თარიღი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მნიშვნელობა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3349268"/>
                  </a:ext>
                </a:extLst>
              </a:tr>
              <a:tr h="1896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TG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გაზომვის თარიღი________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მნიშვნელობა_____________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186068"/>
                  </a:ext>
                </a:extLst>
              </a:tr>
              <a:tr h="1926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Non-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HDL  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გაზომვის თარიღი________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მნიშვნელობა_____________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104359"/>
                  </a:ext>
                </a:extLst>
              </a:tr>
              <a:tr h="17317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წელიწადში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ერთხელ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სხვა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თვით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მართვის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სამიზნეების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შეფასება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და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განხილვა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განხილულია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79885"/>
                  </a:ext>
                </a:extLst>
              </a:tr>
              <a:tr h="158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რეფერალი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კარდიული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რეაბილიტაციის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ან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სხვა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4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Sylfaen" panose="010A0502050306030303" pitchFamily="18" charset="0"/>
                        </a:rPr>
                        <a:t>პროგრამაში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□</a:t>
                      </a:r>
                      <a:r>
                        <a:rPr lang="ka-GE" sz="4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განხილულია</a:t>
                      </a:r>
                      <a:endParaRPr lang="en-US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24" marR="356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044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6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6165</TotalTime>
  <Words>3092</Words>
  <Application>Microsoft Office PowerPoint</Application>
  <PresentationFormat>Widescreen</PresentationFormat>
  <Paragraphs>559</Paragraphs>
  <Slides>56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Malgun Gothic</vt:lpstr>
      <vt:lpstr>Malgun Gothic Semilight</vt:lpstr>
      <vt:lpstr>Arial</vt:lpstr>
      <vt:lpstr>Arial Black</vt:lpstr>
      <vt:lpstr>Arial Bold</vt:lpstr>
      <vt:lpstr>Arial Unicode MS</vt:lpstr>
      <vt:lpstr>BPG Algeti</vt:lpstr>
      <vt:lpstr>Calibri</vt:lpstr>
      <vt:lpstr>Calibri (body)</vt:lpstr>
      <vt:lpstr>Calibri Light</vt:lpstr>
      <vt:lpstr>Cambria</vt:lpstr>
      <vt:lpstr>Sylfaen</vt:lpstr>
      <vt:lpstr>TCF Noli</vt:lpstr>
      <vt:lpstr>Times New Roman</vt:lpstr>
      <vt:lpstr>Wingdings</vt:lpstr>
      <vt:lpstr>Office Theme</vt:lpstr>
      <vt:lpstr>Launching a system of Quality  Improvement of Primary Health Care in Georgia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Components: MoLHSA</vt:lpstr>
      <vt:lpstr>PowerPoint Presentation</vt:lpstr>
      <vt:lpstr>PowerPoint Presentation</vt:lpstr>
      <vt:lpstr>PHC – Foundation of Health Care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1: PREPARATION FOR THE PILOT</vt:lpstr>
      <vt:lpstr>PowerPoint Presentation</vt:lpstr>
      <vt:lpstr>PowerPoint Presentation</vt:lpstr>
      <vt:lpstr>0-6 Child Growth and Development Surveillance Electronic Module is part of Georgia’s unified e-health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 Jgarkava</dc:creator>
  <cp:lastModifiedBy>Windows User</cp:lastModifiedBy>
  <cp:revision>146</cp:revision>
  <dcterms:created xsi:type="dcterms:W3CDTF">2018-12-10T10:37:07Z</dcterms:created>
  <dcterms:modified xsi:type="dcterms:W3CDTF">2019-02-03T16:27:23Z</dcterms:modified>
</cp:coreProperties>
</file>