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66" r:id="rId11"/>
    <p:sldId id="268" r:id="rId12"/>
    <p:sldId id="25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24"/>
  </p:normalViewPr>
  <p:slideViewPr>
    <p:cSldViewPr snapToGrid="0" snapToObjects="1">
      <p:cViewPr varScale="1">
        <p:scale>
          <a:sx n="105" d="100"/>
          <a:sy n="105" d="100"/>
        </p:scale>
        <p:origin x="192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6B387-F0F0-684B-8B4F-20C9B5ADDE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332797-9140-2146-A164-408AE6380A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2D79EE-A490-5646-95DD-A6E97952D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4/18/19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DE02A-9423-5E4F-B84C-A6E31CE4A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98C02-A5D9-BC4E-B5F5-F77ADA0F0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499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49A4B-27D0-9641-A420-98572DA75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479E78-4FBA-A04B-AFDD-2A6AFE5341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22EB42-029D-2F48-B65D-DAB0397C6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4/18/19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601085-68A4-7B4D-B7B9-1B481FDAB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1DE6A-0482-9D40-ACD9-4DA625CFC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38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FBEAFC-82FC-304B-9C54-DC3DAF3B2B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7A1987-7D98-A745-B572-7403F55D7C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3A4CF-166E-5C41-AF4F-8414B3724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4/18/19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8208D1-8771-9A4D-AEFC-1A52ABB88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3A3E3D-05E6-7E4D-844E-467CA142E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504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6939F-5D94-8745-B0E6-EBD2D7D0E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89287-F210-F54C-9AAC-F3BCD5872E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58559-E7C1-2944-994E-692D649F3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4/18/19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809D13-D034-BB45-989C-335ED09BA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F2A42C-98F6-0C43-A030-C39E21B25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533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D7886-E44E-CE42-8260-9BC98C7A7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358270-CAAF-E24F-B965-5805C73CB6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513345-A699-1745-A1E2-0CB7B13F6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4/18/19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EB4371-EB73-E54B-84AD-CACDA55DF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1FF1BC-C52C-D34A-B883-3D4C23679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122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3D337-10B1-0B43-A76B-7B7CF6F18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FD0C9-B3FC-9A4E-9866-194075E596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35FE55-AC21-A74E-A0A5-FD4FA041B4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687EE6-FA17-D64E-A4D3-440327499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4/18/19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2FC277-0CDF-6047-B728-68F50D583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5633AC-A00D-AE46-926D-41E34A741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776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3268E-F9A9-9440-A107-7E4983B4C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2D6B92-F713-9B40-81CF-961F99F30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D5C698-879B-F74C-BED2-9872AF80E5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11A713-DB52-F24A-9650-BC7C9A7F26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979DB3-273B-8941-A885-6DD8AAEF11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72F005-CF5A-3249-90B5-CEDD49377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4/18/19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B954E2-80FF-C34E-8365-CB8E1FF89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0169A6-818E-4E4B-974D-A4AA81C23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554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BABBE-ACF5-674F-9084-D0D9BFEF5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8FE26D-CCFF-214E-9F54-750469A36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4/18/19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0037E2-4F32-3840-A895-53D861650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9F0347-6175-CF4A-BFC9-D1DECAC41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818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4D8BF4-0136-5648-96AE-77977EDE7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4/18/19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0D7B00-F166-5D4D-A4EB-DAA8A3806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FA07C6-1E8F-C34B-8E48-D090AC60B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063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92BD5-05DA-B648-B6F7-75FC832F1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AE907-19C6-984E-B001-FDD5ABC9C3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6E7163-B98C-314A-96EA-BA943A08AE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F30A01-874D-D542-A7F2-9FBEFF14D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4/18/19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28A654-A430-854F-AA55-E523C33B8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294FE6-4B43-C64B-A579-2F9C6EF2E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1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4BA36-9F43-CB41-B871-CE310DF32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0E2253-3313-7940-BA84-2C20733882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0118F5-DE74-9C48-A171-BFD38991CF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9F17C6-6AC3-474B-AAAC-F49CD0F7C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4/18/19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1D18E0-1FE5-3E49-B9FB-CCD847774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AEAD91-A0AF-5042-93F3-A9B3EEDF0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353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77A29A-E01D-8A43-B649-07812F5B3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EE83D6-D601-9A48-959F-E618EF8F8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B2B3A5-3A18-6042-86EB-9BD80ECCB4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4/18/19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7943CE-FE74-CE48-86BA-DE2C659CD1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DE372B-8252-954B-A10E-8C7234A6B7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95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C5DEF-BF2E-A04A-B964-F9B713C60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181669"/>
          </a:xfrm>
        </p:spPr>
        <p:txBody>
          <a:bodyPr>
            <a:normAutofit/>
          </a:bodyPr>
          <a:lstStyle/>
          <a:p>
            <a:r>
              <a:rPr lang="ka-GE" sz="4800" dirty="0"/>
              <a:t>ხარჯთსარგებლიანობის ანალიზი: მიმოხილვა</a:t>
            </a:r>
            <a:endParaRPr lang="en-US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C8A23D-DAD7-BB4D-84F4-3E6722C596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7152" y="3931222"/>
            <a:ext cx="9144000" cy="1655762"/>
          </a:xfrm>
        </p:spPr>
        <p:txBody>
          <a:bodyPr>
            <a:noAutofit/>
          </a:bodyPr>
          <a:lstStyle/>
          <a:p>
            <a:pPr algn="r"/>
            <a:r>
              <a:rPr lang="ka-GE" sz="2000" dirty="0"/>
              <a:t>ჯანმრთელობის მეცნიერებების სკოლა</a:t>
            </a:r>
            <a:endParaRPr lang="en-US" sz="2000" dirty="0"/>
          </a:p>
          <a:p>
            <a:pPr algn="r"/>
            <a:r>
              <a:rPr lang="ka-GE" sz="2000" dirty="0"/>
              <a:t>საზოგადოებრივი ჯანდაცვის სადოქტორო პროგრამა</a:t>
            </a:r>
            <a:endParaRPr lang="en-US" sz="2000" dirty="0"/>
          </a:p>
          <a:p>
            <a:pPr algn="r"/>
            <a:endParaRPr lang="ca-ES" sz="2000" dirty="0"/>
          </a:p>
          <a:p>
            <a:pPr algn="r"/>
            <a:r>
              <a:rPr lang="ca-ES" sz="2000" dirty="0" err="1"/>
              <a:t>დოქტორანტი</a:t>
            </a:r>
            <a:r>
              <a:rPr lang="ka-GE" sz="2000" dirty="0"/>
              <a:t>: ქეთევან გოგინაშვილი</a:t>
            </a:r>
            <a:endParaRPr lang="en-US" sz="2000" dirty="0"/>
          </a:p>
          <a:p>
            <a:pPr algn="r"/>
            <a:endParaRPr lang="en-US" sz="2000" dirty="0"/>
          </a:p>
          <a:p>
            <a:pPr algn="r"/>
            <a:r>
              <a:rPr lang="ka-GE" sz="2000" dirty="0"/>
              <a:t>კურსის ხელმძღვანელი</a:t>
            </a:r>
            <a:r>
              <a:rPr lang="pt-BR" sz="2000" dirty="0"/>
              <a:t>: </a:t>
            </a:r>
            <a:r>
              <a:rPr lang="ka-GE" sz="2000" dirty="0"/>
              <a:t>ეკა გეგეშიძე                   </a:t>
            </a:r>
            <a:endParaRPr lang="en-US" sz="2000" dirty="0"/>
          </a:p>
        </p:txBody>
      </p:sp>
      <p:pic>
        <p:nvPicPr>
          <p:cNvPr id="4" name="Picture 3" descr="ug">
            <a:extLst>
              <a:ext uri="{FF2B5EF4-FFF2-40B4-BE49-F238E27FC236}">
                <a16:creationId xmlns:a16="http://schemas.microsoft.com/office/drawing/2014/main" id="{2BE56ADA-28E3-E14A-82FA-4C95B81CEDE9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9904" y="0"/>
            <a:ext cx="9731248" cy="1292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09776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7C3A1-9B77-3A4F-B6B5-FDAA3877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4000" b="1" dirty="0"/>
              <a:t>რისკი და არამდგრადობა/გაურკვევლობა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BC109-3D53-7D4F-BA94-25F00B1F2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dirty="0"/>
              <a:t>პროექტის გამოსავლებთან დაკავშირებული რისკის შეფასება უმეტესწილად ხდება ალბათობის თეორიის მეშვეობით</a:t>
            </a:r>
          </a:p>
          <a:p>
            <a:r>
              <a:rPr lang="ka-GE" dirty="0"/>
              <a:t>პარამეტრების არამდგრადობა - შესაძლოა შეფასდეს სენსიტიურობის ანალიზით, რომელიც აჩვენებს პარამეტრის ცვლილებას როგორ პასუხობს შედეგი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635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9B9FE-BA47-4642-8B9C-BA13E3DB6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მაგალითი - ვაქცინაცია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B0BF4-9FA9-6740-A6F7-F0931D7C2B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dirty="0"/>
              <a:t>ხარჯი: </a:t>
            </a:r>
          </a:p>
          <a:p>
            <a:pPr lvl="1"/>
            <a:r>
              <a:rPr lang="ka-GE" sz="2800" dirty="0"/>
              <a:t>პირდაპირი: ვაქცინის, გავრცელების, მომსახურების ხარჯი</a:t>
            </a:r>
          </a:p>
          <a:p>
            <a:pPr lvl="1"/>
            <a:r>
              <a:rPr lang="ka-GE" sz="2800" dirty="0"/>
              <a:t>არაპირდაპირი: ვაქცინის გართულების მკურნალობის ხარჯი, მშობლის მიერ გაცდელი სამუშაო დრო, </a:t>
            </a:r>
          </a:p>
          <a:p>
            <a:r>
              <a:rPr lang="ka-GE" dirty="0"/>
              <a:t>სარგებელი </a:t>
            </a:r>
          </a:p>
          <a:p>
            <a:pPr lvl="1"/>
            <a:r>
              <a:rPr lang="ka-GE" sz="2800" dirty="0"/>
              <a:t>პირდაპირი - ვაქცინაციით დაავადების თავიდან აცილების სარგებელი</a:t>
            </a:r>
          </a:p>
          <a:p>
            <a:pPr lvl="1"/>
            <a:r>
              <a:rPr lang="ka-GE" sz="2800" dirty="0"/>
              <a:t>არაპირდაპირი - საზოგადოებაში იმუნური ფენის სარგებელი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598836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4EC7C-5222-2C4B-8A38-16598A363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39D4D-174A-E04D-8A7E-6A4996B0D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ka-GE" sz="3600" dirty="0"/>
          </a:p>
          <a:p>
            <a:endParaRPr lang="ka-GE" sz="3600" dirty="0"/>
          </a:p>
          <a:p>
            <a:r>
              <a:rPr lang="ka-GE" sz="3600" dirty="0"/>
              <a:t>მადლობა ყურადღებისთვის…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3009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7F87F-5537-9C44-B106-47FDA184A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5669"/>
            <a:ext cx="10515600" cy="1325563"/>
          </a:xfrm>
        </p:spPr>
        <p:txBody>
          <a:bodyPr>
            <a:normAutofit/>
          </a:bodyPr>
          <a:lstStyle/>
          <a:p>
            <a:r>
              <a:rPr lang="ka-GE" sz="3600" dirty="0"/>
              <a:t>ხარჯთსარგებლიანობის ანალიზი </a:t>
            </a:r>
            <a:br>
              <a:rPr lang="en-US" sz="3600" dirty="0"/>
            </a:br>
            <a:r>
              <a:rPr lang="ka-GE" sz="3600" dirty="0"/>
              <a:t>(</a:t>
            </a:r>
            <a:r>
              <a:rPr lang="en-US" sz="3600" dirty="0"/>
              <a:t>Cost-Benefit Analysis</a:t>
            </a:r>
            <a:r>
              <a:rPr lang="ka-GE" sz="3600" dirty="0"/>
              <a:t> - </a:t>
            </a:r>
            <a:r>
              <a:rPr lang="en-US" sz="3600" dirty="0"/>
              <a:t>CBA</a:t>
            </a:r>
            <a:r>
              <a:rPr lang="en-US" sz="3600" dirty="0">
                <a:effectLst/>
              </a:rPr>
              <a:t> 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D6E67E-C359-6C4F-B848-285B796CF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856" y="1679321"/>
            <a:ext cx="10515600" cy="4351338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ka-GE" dirty="0"/>
              <a:t>ანალიზი მოსალოდნელი სარგებელისა (გაუმჯობესებული სოციალური, ეკონომიკური გარემო ან ჯანმრთელობის მდგომარეობა და ა.შ) და დანახარჯების ბალანსის შესახებ მონეტარულ ტერმინებში</a:t>
            </a:r>
          </a:p>
          <a:p>
            <a:pPr>
              <a:lnSpc>
                <a:spcPct val="150000"/>
              </a:lnSpc>
            </a:pPr>
            <a:r>
              <a:rPr lang="ka-GE" dirty="0"/>
              <a:t>პოლიტიკის ალტერნატივების რანჟირება სარგებლისა და ხარჯების  ტერმინებში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ka-GE" dirty="0"/>
              <a:t>შეფასება რამდენჯერ გადააჭარბებს პოლიტიკის/პროექტის სარგებელი გაწეულ ხარჯს სხვა ალტერნატივებთან შედარებით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B02B87-2B8E-5742-9515-DB5E1B11D0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24338" y="0"/>
            <a:ext cx="1638300" cy="123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652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7F3D9-85AA-C84D-B88B-4E4C599E4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ka-GE" dirty="0"/>
              <a:t>ისტორია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B7B2C-0C77-A54A-9B32-E52632CD09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5562"/>
            <a:ext cx="10515600" cy="4892357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1800"/>
              </a:spcBef>
            </a:pPr>
            <a:r>
              <a:rPr lang="en-US" dirty="0"/>
              <a:t>1772 - </a:t>
            </a:r>
            <a:r>
              <a:rPr lang="en-US" dirty="0" err="1"/>
              <a:t>ხარჯებისა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სარგებელის</a:t>
            </a:r>
            <a:r>
              <a:rPr lang="en-US" dirty="0"/>
              <a:t> </a:t>
            </a:r>
            <a:r>
              <a:rPr lang="en-US" dirty="0" err="1"/>
              <a:t>ანალიზი</a:t>
            </a:r>
            <a:r>
              <a:rPr lang="en-US" dirty="0"/>
              <a:t> </a:t>
            </a:r>
            <a:r>
              <a:rPr lang="ka-GE" dirty="0"/>
              <a:t>გამოყენების შესახებ წერდა</a:t>
            </a:r>
            <a:r>
              <a:rPr lang="en-US" dirty="0"/>
              <a:t> </a:t>
            </a:r>
            <a:r>
              <a:rPr lang="ka-GE" dirty="0"/>
              <a:t>ფრანკლინი</a:t>
            </a:r>
          </a:p>
          <a:p>
            <a:pPr>
              <a:spcBef>
                <a:spcPts val="1800"/>
              </a:spcBef>
            </a:pPr>
            <a:r>
              <a:rPr lang="ka-GE" dirty="0"/>
              <a:t>1848 - ანალიზის </a:t>
            </a:r>
            <a:r>
              <a:rPr lang="en-US" dirty="0" err="1"/>
              <a:t>კონცეფცია</a:t>
            </a:r>
            <a:r>
              <a:rPr lang="en-US" dirty="0"/>
              <a:t> </a:t>
            </a:r>
            <a:r>
              <a:rPr lang="en-US" dirty="0" err="1"/>
              <a:t>პირველად</a:t>
            </a:r>
            <a:r>
              <a:rPr lang="en-US" dirty="0"/>
              <a:t> </a:t>
            </a:r>
            <a:r>
              <a:rPr lang="en-US" dirty="0" err="1"/>
              <a:t>გაჟღერდა</a:t>
            </a:r>
            <a:r>
              <a:rPr lang="en-US" dirty="0"/>
              <a:t> </a:t>
            </a:r>
            <a:r>
              <a:rPr lang="en-US" dirty="0" err="1"/>
              <a:t>ჯ.დუპუის</a:t>
            </a:r>
            <a:r>
              <a:rPr lang="ka-GE" dirty="0"/>
              <a:t> </a:t>
            </a:r>
            <a:r>
              <a:rPr lang="en-US" dirty="0" err="1"/>
              <a:t>სტატიაში</a:t>
            </a:r>
            <a:r>
              <a:rPr lang="ka-GE" dirty="0"/>
              <a:t> და </a:t>
            </a:r>
            <a:r>
              <a:rPr lang="en-US" dirty="0" err="1"/>
              <a:t>ალფრედ</a:t>
            </a:r>
            <a:r>
              <a:rPr lang="en-US" dirty="0"/>
              <a:t> </a:t>
            </a:r>
            <a:r>
              <a:rPr lang="en-US" dirty="0" err="1"/>
              <a:t>მარშალის</a:t>
            </a:r>
            <a:r>
              <a:rPr lang="en-US" dirty="0"/>
              <a:t> </a:t>
            </a:r>
            <a:r>
              <a:rPr lang="en-US" dirty="0" err="1"/>
              <a:t>მიერ</a:t>
            </a:r>
            <a:r>
              <a:rPr lang="en-US" dirty="0"/>
              <a:t> </a:t>
            </a:r>
            <a:r>
              <a:rPr lang="en-US" dirty="0" err="1"/>
              <a:t>განხორციელდა</a:t>
            </a:r>
            <a:r>
              <a:rPr lang="en-US" dirty="0"/>
              <a:t> </a:t>
            </a:r>
            <a:r>
              <a:rPr lang="en-US" dirty="0" err="1"/>
              <a:t>კონცეფციის</a:t>
            </a:r>
            <a:r>
              <a:rPr lang="en-US" dirty="0"/>
              <a:t> </a:t>
            </a:r>
            <a:r>
              <a:rPr lang="en-US" dirty="0" err="1"/>
              <a:t>ფორმულირება</a:t>
            </a:r>
            <a:endParaRPr lang="ka-GE" dirty="0"/>
          </a:p>
          <a:p>
            <a:pPr>
              <a:spcBef>
                <a:spcPts val="1800"/>
              </a:spcBef>
            </a:pPr>
            <a:r>
              <a:rPr lang="ka-GE" dirty="0"/>
              <a:t>1936 - </a:t>
            </a:r>
            <a:r>
              <a:rPr lang="en-US" dirty="0" err="1"/>
              <a:t>აშშ-ში</a:t>
            </a:r>
            <a:r>
              <a:rPr lang="en-US" dirty="0"/>
              <a:t> </a:t>
            </a:r>
            <a:r>
              <a:rPr lang="en-US" dirty="0" err="1"/>
              <a:t>ნავიგაციის</a:t>
            </a:r>
            <a:r>
              <a:rPr lang="en-US" dirty="0"/>
              <a:t> </a:t>
            </a:r>
            <a:r>
              <a:rPr lang="en-US" dirty="0" err="1"/>
              <a:t>შესახებ</a:t>
            </a:r>
            <a:r>
              <a:rPr lang="en-US" dirty="0"/>
              <a:t> </a:t>
            </a:r>
            <a:r>
              <a:rPr lang="en-US" dirty="0" err="1"/>
              <a:t>ფედერალური</a:t>
            </a:r>
            <a:r>
              <a:rPr lang="en-US" dirty="0"/>
              <a:t> </a:t>
            </a:r>
            <a:r>
              <a:rPr lang="en-US" dirty="0" err="1"/>
              <a:t>კანონი</a:t>
            </a:r>
            <a:r>
              <a:rPr lang="ka-GE" dirty="0"/>
              <a:t>თ სავალდებულო გახდა </a:t>
            </a:r>
            <a:r>
              <a:rPr lang="en-US" dirty="0" err="1"/>
              <a:t>ხარჯებისა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სარგებელის</a:t>
            </a:r>
            <a:r>
              <a:rPr lang="en-US" dirty="0"/>
              <a:t> </a:t>
            </a:r>
            <a:r>
              <a:rPr lang="en-US" dirty="0" err="1"/>
              <a:t>შეფასება</a:t>
            </a:r>
            <a:r>
              <a:rPr lang="en-US" dirty="0"/>
              <a:t> </a:t>
            </a:r>
            <a:r>
              <a:rPr lang="en-US" dirty="0" err="1"/>
              <a:t>სანაოსნო</a:t>
            </a:r>
            <a:r>
              <a:rPr lang="en-US" dirty="0"/>
              <a:t> </a:t>
            </a:r>
            <a:r>
              <a:rPr lang="en-US" dirty="0" err="1"/>
              <a:t>გზების</a:t>
            </a:r>
            <a:r>
              <a:rPr lang="en-US" dirty="0"/>
              <a:t> </a:t>
            </a:r>
            <a:r>
              <a:rPr lang="en-US" dirty="0" err="1"/>
              <a:t>გაუმჯობესების</a:t>
            </a:r>
            <a:r>
              <a:rPr lang="en-US" dirty="0"/>
              <a:t> </a:t>
            </a:r>
            <a:r>
              <a:rPr lang="en-US" dirty="0" err="1"/>
              <a:t>პროექტებისთვის</a:t>
            </a:r>
            <a:endParaRPr lang="ka-GE" dirty="0"/>
          </a:p>
          <a:p>
            <a:pPr>
              <a:spcBef>
                <a:spcPts val="1800"/>
              </a:spcBef>
            </a:pPr>
            <a:r>
              <a:rPr lang="ka-GE" dirty="0"/>
              <a:t>1958 -  </a:t>
            </a:r>
            <a:r>
              <a:rPr lang="en-US" dirty="0"/>
              <a:t>CBA- </a:t>
            </a:r>
            <a:r>
              <a:rPr lang="ka-GE" dirty="0"/>
              <a:t>ის გამოყენება სავალდებულო გახდა </a:t>
            </a:r>
            <a:r>
              <a:rPr lang="en-US" dirty="0" err="1"/>
              <a:t>სანაოსნო</a:t>
            </a:r>
            <a:r>
              <a:rPr lang="en-US" dirty="0"/>
              <a:t> </a:t>
            </a:r>
            <a:r>
              <a:rPr lang="en-US" dirty="0" err="1"/>
              <a:t>რესურსების</a:t>
            </a:r>
            <a:r>
              <a:rPr lang="en-US" dirty="0"/>
              <a:t> </a:t>
            </a:r>
            <a:r>
              <a:rPr lang="en-US" dirty="0" err="1"/>
              <a:t>განვითარების</a:t>
            </a:r>
            <a:r>
              <a:rPr lang="ka-GE" dirty="0"/>
              <a:t> შეფასებისთვის</a:t>
            </a:r>
          </a:p>
          <a:p>
            <a:pPr>
              <a:spcBef>
                <a:spcPts val="1800"/>
              </a:spcBef>
            </a:pPr>
            <a:r>
              <a:rPr lang="en-US" dirty="0"/>
              <a:t>1965 </a:t>
            </a:r>
            <a:r>
              <a:rPr lang="ka-GE" dirty="0"/>
              <a:t>-</a:t>
            </a:r>
            <a:r>
              <a:rPr lang="en-US" dirty="0"/>
              <a:t> </a:t>
            </a:r>
            <a:r>
              <a:rPr lang="en-US" dirty="0" err="1"/>
              <a:t>მედიქეიდი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მედიქეარი</a:t>
            </a:r>
            <a:r>
              <a:rPr lang="ka-GE" dirty="0"/>
              <a:t> იყენებს ხარჯთსარგებლიანობის ანალიზს </a:t>
            </a:r>
          </a:p>
          <a:p>
            <a:pPr>
              <a:spcBef>
                <a:spcPts val="1800"/>
              </a:spcBef>
            </a:pPr>
            <a:r>
              <a:rPr lang="en-US" dirty="0"/>
              <a:t>1981 </a:t>
            </a:r>
            <a:r>
              <a:rPr lang="ka-GE" dirty="0"/>
              <a:t>- </a:t>
            </a:r>
            <a:r>
              <a:rPr lang="en-US" dirty="0" err="1"/>
              <a:t>ყველა</a:t>
            </a:r>
            <a:r>
              <a:rPr lang="en-US" dirty="0"/>
              <a:t> </a:t>
            </a:r>
            <a:r>
              <a:rPr lang="en-US" dirty="0" err="1"/>
              <a:t>ფედერალური</a:t>
            </a:r>
            <a:r>
              <a:rPr lang="en-US" dirty="0"/>
              <a:t> </a:t>
            </a:r>
            <a:r>
              <a:rPr lang="en-US" dirty="0" err="1"/>
              <a:t>რეგულაცია</a:t>
            </a:r>
            <a:r>
              <a:rPr lang="en-US" dirty="0"/>
              <a:t> </a:t>
            </a:r>
            <a:r>
              <a:rPr lang="en-US" dirty="0" err="1"/>
              <a:t>გადის</a:t>
            </a:r>
            <a:r>
              <a:rPr lang="en-US" dirty="0"/>
              <a:t> </a:t>
            </a:r>
            <a:r>
              <a:rPr lang="ka-GE" dirty="0"/>
              <a:t>ხარჯთსარგებლიანობის </a:t>
            </a:r>
            <a:r>
              <a:rPr lang="en-US" dirty="0" err="1"/>
              <a:t>ანალიზს</a:t>
            </a:r>
            <a:r>
              <a:rPr lang="en-US" dirty="0">
                <a:effectLst/>
              </a:rPr>
              <a:t> </a:t>
            </a:r>
            <a:r>
              <a:rPr lang="ka-GE" dirty="0"/>
              <a:t> </a:t>
            </a:r>
          </a:p>
          <a:p>
            <a:pPr>
              <a:spcBef>
                <a:spcPts val="1800"/>
              </a:spcBef>
            </a:pPr>
            <a:endParaRPr lang="en-US" dirty="0"/>
          </a:p>
          <a:p>
            <a:pPr>
              <a:spcBef>
                <a:spcPts val="180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851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67F9A-516D-9841-8E97-2100A5F62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4165"/>
            <a:ext cx="10515600" cy="1325563"/>
          </a:xfrm>
        </p:spPr>
        <p:txBody>
          <a:bodyPr/>
          <a:lstStyle/>
          <a:p>
            <a:r>
              <a:rPr lang="ka-GE" dirty="0"/>
              <a:t>ბაზისური პრინციპები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8F003-F6DF-FE42-A866-B941FB145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0281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300600">
              <a:spcBef>
                <a:spcPts val="1600"/>
              </a:spcBef>
            </a:pPr>
            <a:r>
              <a:rPr lang="ka-GE" dirty="0"/>
              <a:t>როგორც ხარჯების, ასევე შედეგების ფულად ექვივალენტში გამოხატვა</a:t>
            </a:r>
            <a:r>
              <a:rPr lang="en-US" dirty="0"/>
              <a:t> </a:t>
            </a:r>
            <a:endParaRPr lang="ka-GE" dirty="0"/>
          </a:p>
          <a:p>
            <a:pPr marL="300600">
              <a:spcBef>
                <a:spcPts val="1600"/>
              </a:spcBef>
            </a:pPr>
            <a:r>
              <a:rPr lang="ka-GE" dirty="0"/>
              <a:t>პროექტი/პოლიტიკა აუმჯობესებს სოციალურ კეთილდღეობას, თუ მისი სარგებელი აჭარბებს მისთვის გაწეულ ხარჯებს</a:t>
            </a:r>
          </a:p>
          <a:p>
            <a:pPr marL="300600">
              <a:spcBef>
                <a:spcPts val="1600"/>
              </a:spcBef>
            </a:pPr>
            <a:r>
              <a:rPr lang="ka-GE" dirty="0"/>
              <a:t>პროექტით განსაზღვრულია არა მარტო პირდაპირი სარგებელი და ხარჯი, არამედ გარე ზემოქმედების, ან მესამე მხარის მიერ გამოწვეული სარგებელს და ხარჯი.  </a:t>
            </a:r>
          </a:p>
          <a:p>
            <a:pPr marL="300600">
              <a:spcBef>
                <a:spcPts val="1600"/>
              </a:spcBef>
            </a:pPr>
            <a:r>
              <a:rPr lang="ka-GE" dirty="0"/>
              <a:t>B წარმოადგენს ყველა  სარგებელს და C ყველა ხარჯს, პროექტი ითვლება წარმატებულად თუ B-C &gt;0</a:t>
            </a:r>
          </a:p>
          <a:p>
            <a:pPr marL="300600">
              <a:spcBef>
                <a:spcPts val="1600"/>
              </a:spcBef>
            </a:pPr>
            <a:r>
              <a:rPr lang="ka-GE" dirty="0"/>
              <a:t>B/C ფარდობითი კოეფიციენტი, რაც უფრო დიდია ის, მით მეტია სოციალური სარგებელი ყოველ ერთ დახარჯულ ფულის ერთეულზე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861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24A5D-81A4-814D-AE8E-709D7C029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 </a:t>
            </a:r>
            <a:r>
              <a:rPr lang="en-US" dirty="0"/>
              <a:t>CBA-</a:t>
            </a:r>
            <a:r>
              <a:rPr lang="ka-GE" dirty="0"/>
              <a:t>ის გამოყენების მიზანი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C265C-6CB0-8A47-A312-520631490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a-GE" dirty="0"/>
              <a:t>განსაზღვრა - არის თუ არა პროეტი საფუძვლიანი, გამართლებული და შესრულებადი, ასევე მისი სარგებელი გადააჭარბებს თუ არა ხარჯს</a:t>
            </a:r>
            <a:endParaRPr lang="en-US" dirty="0"/>
          </a:p>
          <a:p>
            <a:pPr lvl="0"/>
            <a:r>
              <a:rPr lang="ka-GE" dirty="0"/>
              <a:t>შეფასება - პროეტის რომელი სარგებელი აჭარბებს ხარჯს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622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ED605-CF1E-1C4C-81E7-14FC34B8C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CBA-</a:t>
            </a:r>
            <a:r>
              <a:rPr lang="ka-GE" dirty="0"/>
              <a:t>ის ეტაპები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F8B74-D533-4C41-AB96-6ED0E8D85E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ka-GE" dirty="0"/>
              <a:t>პროექტის/პოლიტიკის/ქმედების მიზნების და ამოცანების განსაზღვრა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ka-GE" dirty="0"/>
              <a:t>ალტერინატივების ჩამოყალიბება/მოძიება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ka-GE" dirty="0"/>
              <a:t>ყველა დაინერესებული მხარის განსაზღვრა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ka-GE" dirty="0"/>
              <a:t>ხარჯებისა და სარგებელის  გაზომვის მეთოდების/ერთეულის განსაზღვრა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ka-GE" dirty="0"/>
              <a:t>დროის განსაზღვრული პერიოდისთვის ყველა ხარჯისა და სარგებელის პროგნოზირება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ka-GE" dirty="0"/>
              <a:t>ყველა ხარჯის და სარგებელის ერთიან ვალუტაში გადაყვანა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ka-GE" dirty="0"/>
              <a:t>დისკონტორების განაკვეთის გამოყენება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ka-GE" dirty="0"/>
              <a:t>ყველა განსაზღვრული ქმედების  მიმდინარე წმინდა ღირებულების გამოთვლა (შემოსული და გასული ფულადი ნაკადების სხაობა)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ka-GE" dirty="0"/>
              <a:t>სენსიტიურობის ანალიზი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ka-GE" dirty="0"/>
              <a:t>რეკომენდაციების შემუშავება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13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ECBC9-5A5C-6A48-8ABC-E98025585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სიზუსტე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F1BCF3-893E-C645-B0B3-CA9F0F033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ka-GE" dirty="0"/>
              <a:t>ხარჯთსარგებლიანობის ანალიზის შედეგს განსაზღვრავს ინფორმაციის სისრულე და ხარისხი</a:t>
            </a:r>
          </a:p>
          <a:p>
            <a:r>
              <a:rPr lang="ka-GE" dirty="0"/>
              <a:t>მნიშვნელოვანია ყველა ტიპის ხარჯის გამოყენება გამოთვლებში</a:t>
            </a:r>
          </a:p>
          <a:p>
            <a:r>
              <a:rPr lang="ka-GE" dirty="0"/>
              <a:t>ყველა მომავალში გასაწევი ხარჯი კონვერტირებული უნდა იყოს მიმდინარე დროში</a:t>
            </a:r>
          </a:p>
          <a:p>
            <a:r>
              <a:rPr lang="ka-GE" dirty="0"/>
              <a:t>ადამიანის სიცოცხლის ღირებულების განმსაზღვრელი მეთოდები გადახდის სურვილს, რაზეც მნიშვნელოვან გავლენას ახდენს შემოსავლის დონე</a:t>
            </a:r>
          </a:p>
          <a:p>
            <a:r>
              <a:rPr lang="ka-GE" dirty="0"/>
              <a:t>მნიშვნელოვანია მოსალოდნელი რისკების გათვალისწინება ანალიზის პროცესში</a:t>
            </a:r>
          </a:p>
        </p:txBody>
      </p:sp>
    </p:spTree>
    <p:extLst>
      <p:ext uri="{BB962C8B-B14F-4D97-AF65-F5344CB8AC3E}">
        <p14:creationId xmlns:p14="http://schemas.microsoft.com/office/powerpoint/2010/main" val="4064115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64967-6AF5-3546-96F4-266245B0B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/>
              <a:t>ეკონომიკური შეფასება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7DAC171-27C1-2C44-95C3-90681F227FA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ka-GE" dirty="0"/>
                  <a:t>ხარჯთსარგებლიანობის ანალიზისას ხარჯის და სარგებელის მონეტარულ ერთეულში გადაყვანისას გამოიყენება დროის ფაქტორი</a:t>
                </a:r>
              </a:p>
              <a:p>
                <a:r>
                  <a:rPr lang="ka-GE" dirty="0"/>
                  <a:t>დისკონტირება: </a:t>
                </a:r>
                <a14:m>
                  <m:oMath xmlns:m="http://schemas.openxmlformats.org/officeDocument/2006/math">
                    <m:r>
                      <a:rPr lang="ka-GE" i="1">
                        <a:latin typeface="Cambria Math" panose="02040503050406030204" pitchFamily="18" charset="0"/>
                      </a:rPr>
                      <m:t>𝑃𝑉</m:t>
                    </m:r>
                    <m:r>
                      <a:rPr lang="ka-GE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ka-GE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ka-GE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ka-GE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ka-GE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ka-GE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ka-GE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ka-GE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ka-GE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lang="ka-GE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ka-GE" i="1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ka-GE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lang="ka-GE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ka-GE" i="1">
                                    <a:latin typeface="Cambria Math" panose="02040503050406030204" pitchFamily="18" charset="0"/>
                                  </a:rPr>
                                  <m:t>(1+</m:t>
                                </m:r>
                                <m:r>
                                  <a:rPr lang="ka-GE" i="1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r>
                                  <a:rPr lang="ka-GE" i="1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ka-GE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p>
                            </m:sSup>
                          </m:den>
                        </m:f>
                      </m:e>
                    </m:nary>
                  </m:oMath>
                </a14:m>
                <a:endParaRPr lang="ka-GE" dirty="0"/>
              </a:p>
              <a:p>
                <a:r>
                  <a:rPr lang="ka-GE" dirty="0"/>
                  <a:t>სადაც  </a:t>
                </a:r>
                <a:r>
                  <a:rPr lang="en-US" dirty="0"/>
                  <a:t>PV -  </a:t>
                </a:r>
                <a:r>
                  <a:rPr lang="ka-GE" dirty="0"/>
                  <a:t>მიმდინარე ღირებულება, </a:t>
                </a:r>
                <a:r>
                  <a:rPr lang="en-US" dirty="0"/>
                  <a:t>t </a:t>
                </a:r>
                <a:r>
                  <a:rPr lang="ka-GE" dirty="0"/>
                  <a:t>დროის პერიოდია, </a:t>
                </a:r>
                <a:r>
                  <a:rPr lang="en-US" dirty="0"/>
                  <a:t>T </a:t>
                </a:r>
                <a:r>
                  <a:rPr lang="ka-GE" dirty="0"/>
                  <a:t>- პროექტის დასრულების ვადა, </a:t>
                </a:r>
                <a:r>
                  <a:rPr lang="en-US" dirty="0"/>
                  <a:t>d</a:t>
                </a:r>
                <a:r>
                  <a:rPr lang="ka-GE" dirty="0"/>
                  <a:t> - დისკონტირების განაკვეთი, </a:t>
                </a:r>
                <a:r>
                  <a:rPr lang="en-US" dirty="0"/>
                  <a:t>B</a:t>
                </a:r>
                <a:r>
                  <a:rPr lang="ka-GE" dirty="0"/>
                  <a:t> - სარგებელი,</a:t>
                </a:r>
                <a:r>
                  <a:rPr lang="en-US" dirty="0"/>
                  <a:t> C - </a:t>
                </a:r>
                <a:r>
                  <a:rPr lang="ka-GE" dirty="0"/>
                  <a:t>ხარჯი</a:t>
                </a:r>
              </a:p>
              <a:p>
                <a:r>
                  <a:rPr lang="ka-GE" dirty="0"/>
                  <a:t>დისკონტირების განაკვეთის შერჩევა შესაძლოა სუბიექტური იყოს</a:t>
                </a:r>
              </a:p>
              <a:p>
                <a:r>
                  <a:rPr lang="ka-GE" dirty="0"/>
                  <a:t>დისკონტირების სოციალური განაკვეთი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7DAC171-27C1-2C44-95C3-90681F227FA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65" t="-3216" r="-362" b="-14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6690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247D9-5D41-8A43-A19F-65E5FCBBD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b="1" dirty="0"/>
              <a:t>არამატერიალური შედეგების ფულადი სახით შეფასება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DD81B-2D40-2D40-BE4C-3438034AD2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a-GE" dirty="0"/>
              <a:t>ჯანმრთელობასთან დაკავშირებული შედეგების ფულად გამოხატვა</a:t>
            </a:r>
          </a:p>
          <a:p>
            <a:r>
              <a:rPr lang="ka-GE" dirty="0"/>
              <a:t>ადამიანის კაპიტალის მეთოდი - </a:t>
            </a:r>
            <a:r>
              <a:rPr lang="en-US" dirty="0" err="1"/>
              <a:t>სიცოცხლის</a:t>
            </a:r>
            <a:r>
              <a:rPr lang="en-US" dirty="0"/>
              <a:t> </a:t>
            </a:r>
            <a:r>
              <a:rPr lang="en-US" dirty="0" err="1"/>
              <a:t>შეფასებას</a:t>
            </a:r>
            <a:r>
              <a:rPr lang="en-US" dirty="0"/>
              <a:t> </a:t>
            </a:r>
            <a:r>
              <a:rPr lang="en-US" dirty="0" err="1"/>
              <a:t>პაციენტის</a:t>
            </a:r>
            <a:r>
              <a:rPr lang="en-US" dirty="0"/>
              <a:t> </a:t>
            </a:r>
            <a:r>
              <a:rPr lang="en-US" dirty="0" err="1"/>
              <a:t>მწარმოებლური</a:t>
            </a:r>
            <a:r>
              <a:rPr lang="en-US" dirty="0"/>
              <a:t> </a:t>
            </a:r>
            <a:r>
              <a:rPr lang="en-US" dirty="0" err="1"/>
              <a:t>საქმიანობის</a:t>
            </a:r>
            <a:r>
              <a:rPr lang="en-US" dirty="0"/>
              <a:t> </a:t>
            </a:r>
            <a:r>
              <a:rPr lang="en-US" dirty="0" err="1"/>
              <a:t>მოსალოდნელი</a:t>
            </a:r>
            <a:r>
              <a:rPr lang="en-US" dirty="0"/>
              <a:t> </a:t>
            </a:r>
            <a:r>
              <a:rPr lang="en-US" dirty="0" err="1"/>
              <a:t>შედეგების</a:t>
            </a:r>
            <a:r>
              <a:rPr lang="en-US" dirty="0"/>
              <a:t> </a:t>
            </a:r>
            <a:r>
              <a:rPr lang="en-US" dirty="0" err="1"/>
              <a:t>მიხედვით</a:t>
            </a:r>
            <a:r>
              <a:rPr lang="en-US" dirty="0"/>
              <a:t>, </a:t>
            </a:r>
            <a:r>
              <a:rPr lang="en-US" dirty="0" err="1"/>
              <a:t>რომელიც</a:t>
            </a:r>
            <a:r>
              <a:rPr lang="en-US" dirty="0"/>
              <a:t> </a:t>
            </a:r>
            <a:r>
              <a:rPr lang="en-US" dirty="0" err="1"/>
              <a:t>გათვლილია</a:t>
            </a:r>
            <a:r>
              <a:rPr lang="en-US" dirty="0"/>
              <a:t> </a:t>
            </a:r>
            <a:r>
              <a:rPr lang="en-US" dirty="0" err="1"/>
              <a:t>შრომის</a:t>
            </a:r>
            <a:r>
              <a:rPr lang="en-US" dirty="0"/>
              <a:t> </a:t>
            </a:r>
            <a:r>
              <a:rPr lang="en-US" dirty="0" err="1"/>
              <a:t>წარმოების</a:t>
            </a:r>
            <a:r>
              <a:rPr lang="en-US" dirty="0"/>
              <a:t> </a:t>
            </a:r>
            <a:r>
              <a:rPr lang="en-US" dirty="0" err="1"/>
              <a:t>დისკონტირების</a:t>
            </a:r>
            <a:r>
              <a:rPr lang="en-US" dirty="0"/>
              <a:t> </a:t>
            </a:r>
            <a:r>
              <a:rPr lang="en-US" dirty="0" err="1"/>
              <a:t>გათვალისწინებით</a:t>
            </a:r>
            <a:r>
              <a:rPr lang="en-US" dirty="0"/>
              <a:t> </a:t>
            </a:r>
            <a:endParaRPr lang="ka-GE" dirty="0"/>
          </a:p>
          <a:p>
            <a:r>
              <a:rPr lang="en-US" dirty="0" err="1"/>
              <a:t>გამოკითხვის</a:t>
            </a:r>
            <a:r>
              <a:rPr lang="en-US" dirty="0"/>
              <a:t> </a:t>
            </a:r>
            <a:r>
              <a:rPr lang="en-US" dirty="0" err="1"/>
              <a:t>მეთოდი</a:t>
            </a:r>
            <a:r>
              <a:rPr lang="ka-GE" dirty="0"/>
              <a:t> - ეფუძნება გადახდის სურვილს - რამდენს გადაიხდის პაციენტი დაავადების სამკურნალოდ, რა თანახას თვლიან საკომოენსაციოდ დაავადების დაწყებისას</a:t>
            </a:r>
          </a:p>
          <a:p>
            <a:r>
              <a:rPr lang="en-US" dirty="0" err="1"/>
              <a:t>ირიბი</a:t>
            </a:r>
            <a:r>
              <a:rPr lang="en-US" dirty="0"/>
              <a:t> </a:t>
            </a:r>
            <a:r>
              <a:rPr lang="en-US" dirty="0" err="1"/>
              <a:t>შეფასების</a:t>
            </a:r>
            <a:r>
              <a:rPr lang="en-US" dirty="0"/>
              <a:t> </a:t>
            </a:r>
            <a:r>
              <a:rPr lang="en-US" dirty="0" err="1"/>
              <a:t>მეთოდი</a:t>
            </a:r>
            <a:r>
              <a:rPr lang="en-US" dirty="0"/>
              <a:t> </a:t>
            </a:r>
            <a:r>
              <a:rPr lang="ka-GE" dirty="0"/>
              <a:t> - </a:t>
            </a:r>
            <a:r>
              <a:rPr lang="en-US" dirty="0" err="1"/>
              <a:t>იკვლევს</a:t>
            </a:r>
            <a:r>
              <a:rPr lang="en-US" dirty="0"/>
              <a:t> </a:t>
            </a:r>
            <a:r>
              <a:rPr lang="en-US" dirty="0" err="1"/>
              <a:t>ინდივიდუალურ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საზოგადოებრივ</a:t>
            </a:r>
            <a:r>
              <a:rPr lang="en-US" dirty="0"/>
              <a:t> </a:t>
            </a:r>
            <a:r>
              <a:rPr lang="en-US" dirty="0" err="1"/>
              <a:t>განწყობას</a:t>
            </a:r>
            <a:r>
              <a:rPr lang="en-US" dirty="0"/>
              <a:t>, </a:t>
            </a:r>
            <a:r>
              <a:rPr lang="en-US" dirty="0" err="1"/>
              <a:t>რომელთა</a:t>
            </a:r>
            <a:r>
              <a:rPr lang="en-US" dirty="0"/>
              <a:t> </a:t>
            </a:r>
            <a:r>
              <a:rPr lang="en-US" dirty="0" err="1"/>
              <a:t>საფუძველზე</a:t>
            </a:r>
            <a:r>
              <a:rPr lang="en-US" dirty="0"/>
              <a:t> </a:t>
            </a:r>
            <a:r>
              <a:rPr lang="en-US" dirty="0" err="1"/>
              <a:t>შესაძლებელია</a:t>
            </a:r>
            <a:r>
              <a:rPr lang="en-US" dirty="0"/>
              <a:t> </a:t>
            </a:r>
            <a:r>
              <a:rPr lang="en-US" dirty="0" err="1"/>
              <a:t>სიცოხლის</a:t>
            </a:r>
            <a:r>
              <a:rPr lang="en-US" dirty="0"/>
              <a:t> </a:t>
            </a:r>
            <a:r>
              <a:rPr lang="en-US" dirty="0" err="1"/>
              <a:t>შენარჩუნების</a:t>
            </a:r>
            <a:r>
              <a:rPr lang="en-US" dirty="0"/>
              <a:t>, </a:t>
            </a:r>
            <a:r>
              <a:rPr lang="en-US" dirty="0" err="1"/>
              <a:t>ინვალიდობის</a:t>
            </a:r>
            <a:r>
              <a:rPr lang="en-US" dirty="0"/>
              <a:t> </a:t>
            </a:r>
            <a:r>
              <a:rPr lang="en-US" dirty="0" err="1"/>
              <a:t>აღმოფხვრის</a:t>
            </a:r>
            <a:r>
              <a:rPr lang="en-US" dirty="0"/>
              <a:t>, </a:t>
            </a:r>
            <a:r>
              <a:rPr lang="en-US" dirty="0" err="1"/>
              <a:t>ტკივილის</a:t>
            </a:r>
            <a:r>
              <a:rPr lang="en-US" dirty="0"/>
              <a:t> </a:t>
            </a:r>
            <a:r>
              <a:rPr lang="en-US" dirty="0" err="1"/>
              <a:t>მოხსნის</a:t>
            </a:r>
            <a:r>
              <a:rPr lang="en-US" dirty="0"/>
              <a:t> </a:t>
            </a:r>
            <a:r>
              <a:rPr lang="en-US" dirty="0" err="1"/>
              <a:t>ფასის</a:t>
            </a:r>
            <a:r>
              <a:rPr lang="en-US" dirty="0"/>
              <a:t> </a:t>
            </a:r>
            <a:r>
              <a:rPr lang="en-US" dirty="0" err="1"/>
              <a:t>განსაზღვრა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950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558</Words>
  <Application>Microsoft Macintosh PowerPoint</Application>
  <PresentationFormat>Widescreen</PresentationFormat>
  <Paragraphs>68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Sylfaen</vt:lpstr>
      <vt:lpstr>Office Theme</vt:lpstr>
      <vt:lpstr>ხარჯთსარგებლიანობის ანალიზი: მიმოხილვა</vt:lpstr>
      <vt:lpstr>ხარჯთსარგებლიანობის ანალიზი  (Cost-Benefit Analysis - CBA </vt:lpstr>
      <vt:lpstr>ისტორია</vt:lpstr>
      <vt:lpstr>ბაზისური პრინციპები</vt:lpstr>
      <vt:lpstr> CBA-ის გამოყენების მიზანი</vt:lpstr>
      <vt:lpstr>CBA-ის ეტაპები</vt:lpstr>
      <vt:lpstr>სიზუსტე</vt:lpstr>
      <vt:lpstr>ეკონომიკური შეფასება</vt:lpstr>
      <vt:lpstr>არამატერიალური შედეგების ფულადი სახით შეფასება</vt:lpstr>
      <vt:lpstr>რისკი და არამდგრადობა/გაურკვევლობა</vt:lpstr>
      <vt:lpstr>მაგალითი - ვაქცინაცია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ხარჯთსარგებლიანობის ანალიზი: მიმოხილვა</dc:title>
  <dc:creator>Microsoft Office User</dc:creator>
  <cp:lastModifiedBy>Microsoft Office User</cp:lastModifiedBy>
  <cp:revision>7</cp:revision>
  <dcterms:created xsi:type="dcterms:W3CDTF">2019-04-18T00:08:45Z</dcterms:created>
  <dcterms:modified xsi:type="dcterms:W3CDTF">2019-04-18T01:26:52Z</dcterms:modified>
</cp:coreProperties>
</file>