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6" r:id="rId2"/>
    <p:sldId id="1304" r:id="rId3"/>
    <p:sldId id="1396" r:id="rId4"/>
    <p:sldId id="1305" r:id="rId5"/>
    <p:sldId id="1395" r:id="rId6"/>
    <p:sldId id="1337" r:id="rId7"/>
    <p:sldId id="1332" r:id="rId8"/>
    <p:sldId id="1260" r:id="rId9"/>
    <p:sldId id="1407" r:id="rId10"/>
    <p:sldId id="1368" r:id="rId11"/>
    <p:sldId id="1369" r:id="rId12"/>
    <p:sldId id="1313" r:id="rId13"/>
    <p:sldId id="1259" r:id="rId14"/>
    <p:sldId id="1370" r:id="rId15"/>
    <p:sldId id="1314" r:id="rId16"/>
    <p:sldId id="1343" r:id="rId17"/>
    <p:sldId id="1362" r:id="rId18"/>
    <p:sldId id="1373" r:id="rId19"/>
    <p:sldId id="1394" r:id="rId20"/>
    <p:sldId id="1372" r:id="rId21"/>
    <p:sldId id="1315" r:id="rId22"/>
    <p:sldId id="1264" r:id="rId23"/>
    <p:sldId id="1374" r:id="rId24"/>
    <p:sldId id="1363" r:id="rId25"/>
    <p:sldId id="1397" r:id="rId26"/>
    <p:sldId id="1375" r:id="rId27"/>
    <p:sldId id="1376" r:id="rId28"/>
    <p:sldId id="1316" r:id="rId29"/>
    <p:sldId id="1265" r:id="rId30"/>
    <p:sldId id="1276" r:id="rId31"/>
    <p:sldId id="1269" r:id="rId32"/>
    <p:sldId id="1356" r:id="rId33"/>
    <p:sldId id="1357" r:id="rId34"/>
    <p:sldId id="1283" r:id="rId35"/>
    <p:sldId id="1364" r:id="rId36"/>
    <p:sldId id="1318" r:id="rId37"/>
    <p:sldId id="1281" r:id="rId38"/>
    <p:sldId id="1409" r:id="rId39"/>
    <p:sldId id="1358" r:id="rId40"/>
    <p:sldId id="1379" r:id="rId41"/>
    <p:sldId id="1408" r:id="rId42"/>
    <p:sldId id="1398" r:id="rId43"/>
    <p:sldId id="1412" r:id="rId44"/>
    <p:sldId id="1413" r:id="rId45"/>
    <p:sldId id="1403" r:id="rId46"/>
    <p:sldId id="1338" r:id="rId47"/>
    <p:sldId id="1414" r:id="rId48"/>
    <p:sldId id="1415" r:id="rId49"/>
    <p:sldId id="1404" r:id="rId50"/>
    <p:sldId id="1324" r:id="rId51"/>
    <p:sldId id="1392" r:id="rId52"/>
    <p:sldId id="1405" r:id="rId53"/>
    <p:sldId id="1410" r:id="rId54"/>
    <p:sldId id="1411" r:id="rId55"/>
    <p:sldId id="1406" r:id="rId56"/>
    <p:sldId id="136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ERZER, Martha" initials="SM" lastIdx="1" clrIdx="0">
    <p:extLst>
      <p:ext uri="{19B8F6BF-5375-455C-9EA6-DF929625EA0E}">
        <p15:presenceInfo xmlns:p15="http://schemas.microsoft.com/office/powerpoint/2012/main" userId="S::scherzerm@who.int::62b89d58-810f-4f39-ac57-96ac731ac8fd" providerId="AD"/>
      </p:ext>
    </p:extLst>
  </p:cmAuthor>
  <p:cmAuthor id="2" name="MICHALAS, Theodoros" initials="MT" lastIdx="1" clrIdx="1">
    <p:extLst>
      <p:ext uri="{19B8F6BF-5375-455C-9EA6-DF929625EA0E}">
        <p15:presenceInfo xmlns:p15="http://schemas.microsoft.com/office/powerpoint/2012/main" userId="S::michalast@who.int::e6c24018-49d6-4baa-a8d1-ad38a764e5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1" autoAdjust="0"/>
    <p:restoredTop sz="90608"/>
  </p:normalViewPr>
  <p:slideViewPr>
    <p:cSldViewPr snapToGrid="0" snapToObjects="1">
      <p:cViewPr varScale="1">
        <p:scale>
          <a:sx n="61" d="100"/>
          <a:sy n="61" d="100"/>
        </p:scale>
        <p:origin x="1182" y="78"/>
      </p:cViewPr>
      <p:guideLst/>
    </p:cSldViewPr>
  </p:slid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7DCB49-D353-3B4C-9940-A8C0810D83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49892D-ABC5-CA4D-A740-5F2FEBE5DB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ED015-962B-2240-8170-1B8B1C849BFF}" type="datetimeFigureOut">
              <a:rPr lang="en-US" smtClean="0"/>
              <a:t>04-Oct-20</a:t>
            </a:fld>
            <a:endParaRPr lang="en-US"/>
          </a:p>
        </p:txBody>
      </p:sp>
      <p:sp>
        <p:nvSpPr>
          <p:cNvPr id="4" name="Footer Placeholder 3">
            <a:extLst>
              <a:ext uri="{FF2B5EF4-FFF2-40B4-BE49-F238E27FC236}">
                <a16:creationId xmlns:a16="http://schemas.microsoft.com/office/drawing/2014/main" id="{D3D6161E-41CF-F646-9105-13D1315296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A5E516-A04F-6940-BA82-458A882665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A19567-CB12-544C-9258-1DB25FDD198C}" type="slidenum">
              <a:rPr lang="en-US" smtClean="0"/>
              <a:t>‹#›</a:t>
            </a:fld>
            <a:endParaRPr lang="en-US"/>
          </a:p>
        </p:txBody>
      </p:sp>
    </p:spTree>
    <p:extLst>
      <p:ext uri="{BB962C8B-B14F-4D97-AF65-F5344CB8AC3E}">
        <p14:creationId xmlns:p14="http://schemas.microsoft.com/office/powerpoint/2010/main" val="3835582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F28D9-679E-5346-8B3A-4BEFB37531FF}" type="datetimeFigureOut">
              <a:rPr lang="en-US" smtClean="0"/>
              <a:t>04-Oct-20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EF5FB-7EFC-ED4A-9610-1EE91DA60641}" type="slidenum">
              <a:rPr lang="en-US" smtClean="0"/>
              <a:t>‹#›</a:t>
            </a:fld>
            <a:endParaRPr lang="en-US" dirty="0"/>
          </a:p>
        </p:txBody>
      </p:sp>
    </p:spTree>
    <p:extLst>
      <p:ext uri="{BB962C8B-B14F-4D97-AF65-F5344CB8AC3E}">
        <p14:creationId xmlns:p14="http://schemas.microsoft.com/office/powerpoint/2010/main" val="334386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EF5FB-7EFC-ED4A-9610-1EE91DA60641}" type="slidenum">
              <a:rPr lang="en-US" smtClean="0"/>
              <a:t>1</a:t>
            </a:fld>
            <a:endParaRPr lang="en-US" dirty="0"/>
          </a:p>
        </p:txBody>
      </p:sp>
    </p:spTree>
    <p:extLst>
      <p:ext uri="{BB962C8B-B14F-4D97-AF65-F5344CB8AC3E}">
        <p14:creationId xmlns:p14="http://schemas.microsoft.com/office/powerpoint/2010/main" val="37042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EF5FB-7EFC-ED4A-9610-1EE91DA60641}" type="slidenum">
              <a:rPr lang="en-US" smtClean="0"/>
              <a:t>54</a:t>
            </a:fld>
            <a:endParaRPr lang="en-US" dirty="0"/>
          </a:p>
        </p:txBody>
      </p:sp>
    </p:spTree>
    <p:extLst>
      <p:ext uri="{BB962C8B-B14F-4D97-AF65-F5344CB8AC3E}">
        <p14:creationId xmlns:p14="http://schemas.microsoft.com/office/powerpoint/2010/main" val="342487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0EF5FB-7EFC-ED4A-9610-1EE91DA60641}" type="slidenum">
              <a:rPr lang="en-US" smtClean="0"/>
              <a:t>55</a:t>
            </a:fld>
            <a:endParaRPr lang="en-US" dirty="0"/>
          </a:p>
        </p:txBody>
      </p:sp>
    </p:spTree>
    <p:extLst>
      <p:ext uri="{BB962C8B-B14F-4D97-AF65-F5344CB8AC3E}">
        <p14:creationId xmlns:p14="http://schemas.microsoft.com/office/powerpoint/2010/main" val="69270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0EF5FB-7EFC-ED4A-9610-1EE91DA60641}" type="slidenum">
              <a:rPr lang="en-US" smtClean="0"/>
              <a:t>5</a:t>
            </a:fld>
            <a:endParaRPr lang="en-US" dirty="0"/>
          </a:p>
        </p:txBody>
      </p:sp>
    </p:spTree>
    <p:extLst>
      <p:ext uri="{BB962C8B-B14F-4D97-AF65-F5344CB8AC3E}">
        <p14:creationId xmlns:p14="http://schemas.microsoft.com/office/powerpoint/2010/main" val="237745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EF5FB-7EFC-ED4A-9610-1EE91DA60641}" type="slidenum">
              <a:rPr lang="en-US" smtClean="0"/>
              <a:t>7</a:t>
            </a:fld>
            <a:endParaRPr lang="en-US" dirty="0"/>
          </a:p>
        </p:txBody>
      </p:sp>
    </p:spTree>
    <p:extLst>
      <p:ext uri="{BB962C8B-B14F-4D97-AF65-F5344CB8AC3E}">
        <p14:creationId xmlns:p14="http://schemas.microsoft.com/office/powerpoint/2010/main" val="342462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0EF5FB-7EFC-ED4A-9610-1EE91DA60641}" type="slidenum">
              <a:rPr lang="en-US" smtClean="0"/>
              <a:t>8</a:t>
            </a:fld>
            <a:endParaRPr lang="en-US" dirty="0"/>
          </a:p>
        </p:txBody>
      </p:sp>
    </p:spTree>
    <p:extLst>
      <p:ext uri="{BB962C8B-B14F-4D97-AF65-F5344CB8AC3E}">
        <p14:creationId xmlns:p14="http://schemas.microsoft.com/office/powerpoint/2010/main" val="302939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0EF5FB-7EFC-ED4A-9610-1EE91DA60641}" type="slidenum">
              <a:rPr lang="en-US" smtClean="0"/>
              <a:t>9</a:t>
            </a:fld>
            <a:endParaRPr lang="en-US" dirty="0"/>
          </a:p>
        </p:txBody>
      </p:sp>
    </p:spTree>
    <p:extLst>
      <p:ext uri="{BB962C8B-B14F-4D97-AF65-F5344CB8AC3E}">
        <p14:creationId xmlns:p14="http://schemas.microsoft.com/office/powerpoint/2010/main" val="355517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0EF5FB-7EFC-ED4A-9610-1EE91DA60641}" type="slidenum">
              <a:rPr lang="en-US" smtClean="0"/>
              <a:t>10</a:t>
            </a:fld>
            <a:endParaRPr lang="en-US" dirty="0"/>
          </a:p>
        </p:txBody>
      </p:sp>
    </p:spTree>
    <p:extLst>
      <p:ext uri="{BB962C8B-B14F-4D97-AF65-F5344CB8AC3E}">
        <p14:creationId xmlns:p14="http://schemas.microsoft.com/office/powerpoint/2010/main" val="81300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EF5FB-7EFC-ED4A-9610-1EE91DA60641}" type="slidenum">
              <a:rPr lang="en-US" smtClean="0"/>
              <a:t>30</a:t>
            </a:fld>
            <a:endParaRPr lang="en-US" dirty="0"/>
          </a:p>
        </p:txBody>
      </p:sp>
    </p:spTree>
    <p:extLst>
      <p:ext uri="{BB962C8B-B14F-4D97-AF65-F5344CB8AC3E}">
        <p14:creationId xmlns:p14="http://schemas.microsoft.com/office/powerpoint/2010/main" val="321739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EF5FB-7EFC-ED4A-9610-1EE91DA60641}" type="slidenum">
              <a:rPr lang="en-US" smtClean="0"/>
              <a:t>51</a:t>
            </a:fld>
            <a:endParaRPr lang="en-US" dirty="0"/>
          </a:p>
        </p:txBody>
      </p:sp>
    </p:spTree>
    <p:extLst>
      <p:ext uri="{BB962C8B-B14F-4D97-AF65-F5344CB8AC3E}">
        <p14:creationId xmlns:p14="http://schemas.microsoft.com/office/powerpoint/2010/main" val="34893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EF5FB-7EFC-ED4A-9610-1EE91DA60641}" type="slidenum">
              <a:rPr lang="en-US" smtClean="0"/>
              <a:t>53</a:t>
            </a:fld>
            <a:endParaRPr lang="en-US" dirty="0"/>
          </a:p>
        </p:txBody>
      </p:sp>
    </p:spTree>
    <p:extLst>
      <p:ext uri="{BB962C8B-B14F-4D97-AF65-F5344CB8AC3E}">
        <p14:creationId xmlns:p14="http://schemas.microsoft.com/office/powerpoint/2010/main" val="12463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F3D7-3213-5040-A6D7-5CB198548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F924D9-C3A1-1B41-9B60-8E01FB071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57648-7F6B-A44E-BDF7-FCDD3760DFBB}"/>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5" name="Footer Placeholder 4">
            <a:extLst>
              <a:ext uri="{FF2B5EF4-FFF2-40B4-BE49-F238E27FC236}">
                <a16:creationId xmlns:a16="http://schemas.microsoft.com/office/drawing/2014/main" id="{5EC91D11-640E-2041-90F6-7D173003BE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C37E12-8771-E14C-9C8C-C7840DED6477}"/>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250560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48C3-A32E-034A-B2BF-5F09CD56DE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D6EC2E-FC99-BB4B-A518-04A0296421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22D77-03A7-3342-9EB6-A06508F1623F}"/>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5" name="Footer Placeholder 4">
            <a:extLst>
              <a:ext uri="{FF2B5EF4-FFF2-40B4-BE49-F238E27FC236}">
                <a16:creationId xmlns:a16="http://schemas.microsoft.com/office/drawing/2014/main" id="{246F96F4-1C1D-CC47-A9AD-93B1805F0C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24D816-0381-9C4D-9C63-1DE7453CA141}"/>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234906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A0C39-4C21-B643-A447-862A14BB9F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63BEFB-F486-6E40-ADE3-393211C06E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96621-CC1A-C045-8DCD-E6427CB7DCA3}"/>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5" name="Footer Placeholder 4">
            <a:extLst>
              <a:ext uri="{FF2B5EF4-FFF2-40B4-BE49-F238E27FC236}">
                <a16:creationId xmlns:a16="http://schemas.microsoft.com/office/drawing/2014/main" id="{6A0DB47C-5519-DB4A-8675-EEA66AF70B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F38BA2-CBD7-574B-99BE-17A535683C97}"/>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1410492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04/10/2020</a:t>
            </a:fld>
            <a:endParaRPr lang="en-GB" dirty="0"/>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dirty="0"/>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dirty="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485" y="1684135"/>
            <a:ext cx="6367841" cy="14249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0889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6444-1F41-AF4E-8782-218840035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8C90B-960E-AA42-A475-6434770D35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796A8-0C8A-F249-8C52-51F85733A343}"/>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5" name="Footer Placeholder 4">
            <a:extLst>
              <a:ext uri="{FF2B5EF4-FFF2-40B4-BE49-F238E27FC236}">
                <a16:creationId xmlns:a16="http://schemas.microsoft.com/office/drawing/2014/main" id="{D48EFDF8-B17B-7C44-B373-0739B08658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D2D3F4-4C80-7146-A520-7353ACEE4E67}"/>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134950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5842-8B77-0443-A8F2-F86F6FC221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1D40D0-F02B-F145-85E7-33F7BBF119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4A1971-3576-1D42-932B-0A07FF1B00F7}"/>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5" name="Footer Placeholder 4">
            <a:extLst>
              <a:ext uri="{FF2B5EF4-FFF2-40B4-BE49-F238E27FC236}">
                <a16:creationId xmlns:a16="http://schemas.microsoft.com/office/drawing/2014/main" id="{82C7D5A7-0C9C-EC49-BAE9-0A92720224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7F1464-E7D3-7C4E-8014-E7CD86925FD7}"/>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8166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0D43-E0D7-4346-98E5-100567639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1C6EDD-CBB3-D244-B0FD-4D80A4B026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87F72-0CDE-A946-8111-58D9F272EA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81A66-3352-5844-899F-44365EC35EE7}"/>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6" name="Footer Placeholder 5">
            <a:extLst>
              <a:ext uri="{FF2B5EF4-FFF2-40B4-BE49-F238E27FC236}">
                <a16:creationId xmlns:a16="http://schemas.microsoft.com/office/drawing/2014/main" id="{99684420-0D07-F94F-98E2-F7007B3891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D28B86-21EE-F44B-968D-579BE51A049C}"/>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137457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0FA7-98B7-D74B-B10F-37757FEF25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DDE19-F790-A040-9F2D-CB7887C503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A63858-79A2-0547-A20C-02B1952EE3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8B533E-26DD-9A43-9B3F-CF8FC96A9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FAAF80-D3F9-9C4B-9077-77EF8E7644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BC4C5E-3B3A-E840-950E-484287C22C88}"/>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8" name="Footer Placeholder 7">
            <a:extLst>
              <a:ext uri="{FF2B5EF4-FFF2-40B4-BE49-F238E27FC236}">
                <a16:creationId xmlns:a16="http://schemas.microsoft.com/office/drawing/2014/main" id="{2EC33F0E-35BB-3743-A194-01DDE0F2E3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8495B-11EB-4042-BD99-00C0F6445B40}"/>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300742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AFE0-11D7-534F-B425-6CE80B883D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54C457-ED44-AD49-A8BD-CB08A0F75D32}"/>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4" name="Footer Placeholder 3">
            <a:extLst>
              <a:ext uri="{FF2B5EF4-FFF2-40B4-BE49-F238E27FC236}">
                <a16:creationId xmlns:a16="http://schemas.microsoft.com/office/drawing/2014/main" id="{44A0EB77-5EE8-3146-9310-184D315D80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87A0BD6-058A-494F-A1CD-2D222F142A45}"/>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101719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EF4C20-077E-B24F-8B1A-1536F367529D}"/>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3" name="Footer Placeholder 2">
            <a:extLst>
              <a:ext uri="{FF2B5EF4-FFF2-40B4-BE49-F238E27FC236}">
                <a16:creationId xmlns:a16="http://schemas.microsoft.com/office/drawing/2014/main" id="{5F79258F-3CB3-834F-9BBD-C8DC1CCA7F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FE80AA-8CF1-C148-BF39-07BAC9EF0236}"/>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396625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F9A6-1388-5F41-91B5-F10D3B04D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26D20-CC8D-0740-8300-03E246B40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298A22-7AC4-DC4F-AB9D-DB61CC766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E65F61-0139-5A4D-A0A8-E2B279FFCAFD}"/>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6" name="Footer Placeholder 5">
            <a:extLst>
              <a:ext uri="{FF2B5EF4-FFF2-40B4-BE49-F238E27FC236}">
                <a16:creationId xmlns:a16="http://schemas.microsoft.com/office/drawing/2014/main" id="{2013C272-ACB0-C24C-99A9-B831E5A8B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B7AE3F-8692-C042-9AC4-0CDDB92EA1BC}"/>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49366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38AB-230B-8142-AA63-8E7E2CC66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245AD-368E-AB4B-865F-242B05787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5506CE-CEB7-5D4A-88AA-0F08B15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9AAE04-6C1C-5646-97EB-3CE99F5FE5EA}"/>
              </a:ext>
            </a:extLst>
          </p:cNvPr>
          <p:cNvSpPr>
            <a:spLocks noGrp="1"/>
          </p:cNvSpPr>
          <p:nvPr>
            <p:ph type="dt" sz="half" idx="10"/>
          </p:nvPr>
        </p:nvSpPr>
        <p:spPr/>
        <p:txBody>
          <a:bodyPr/>
          <a:lstStyle/>
          <a:p>
            <a:fld id="{E80A525F-41EC-9B46-B6E4-A50805546C50}" type="datetimeFigureOut">
              <a:rPr lang="en-US" smtClean="0"/>
              <a:t>04-Oct-20</a:t>
            </a:fld>
            <a:endParaRPr lang="en-US" dirty="0"/>
          </a:p>
        </p:txBody>
      </p:sp>
      <p:sp>
        <p:nvSpPr>
          <p:cNvPr id="6" name="Footer Placeholder 5">
            <a:extLst>
              <a:ext uri="{FF2B5EF4-FFF2-40B4-BE49-F238E27FC236}">
                <a16:creationId xmlns:a16="http://schemas.microsoft.com/office/drawing/2014/main" id="{FA83671E-AF19-F34C-93B1-8EF71F9157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2A7E38-D8F0-B545-BCC2-0446AD1F2B04}"/>
              </a:ext>
            </a:extLst>
          </p:cNvPr>
          <p:cNvSpPr>
            <a:spLocks noGrp="1"/>
          </p:cNvSpPr>
          <p:nvPr>
            <p:ph type="sldNum" sz="quarter" idx="12"/>
          </p:nvPr>
        </p:nvSpPr>
        <p:spPr/>
        <p:txBody>
          <a:bodyPr/>
          <a:lstStyle/>
          <a:p>
            <a:fld id="{752BFD11-C34E-AB42-83E0-022AC290E28E}" type="slidenum">
              <a:rPr lang="en-US" smtClean="0"/>
              <a:t>‹#›</a:t>
            </a:fld>
            <a:endParaRPr lang="en-US" dirty="0"/>
          </a:p>
        </p:txBody>
      </p:sp>
    </p:spTree>
    <p:extLst>
      <p:ext uri="{BB962C8B-B14F-4D97-AF65-F5344CB8AC3E}">
        <p14:creationId xmlns:p14="http://schemas.microsoft.com/office/powerpoint/2010/main" val="116442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A863A4-E135-3A47-98B2-DC722049F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B0BAE3-F6F6-504C-9F56-13C8214C1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AB08D-A7EF-D340-980E-C6865E541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A525F-41EC-9B46-B6E4-A50805546C50}" type="datetimeFigureOut">
              <a:rPr lang="en-US" smtClean="0"/>
              <a:t>04-Oct-20</a:t>
            </a:fld>
            <a:endParaRPr lang="en-US" dirty="0"/>
          </a:p>
        </p:txBody>
      </p:sp>
      <p:sp>
        <p:nvSpPr>
          <p:cNvPr id="5" name="Footer Placeholder 4">
            <a:extLst>
              <a:ext uri="{FF2B5EF4-FFF2-40B4-BE49-F238E27FC236}">
                <a16:creationId xmlns:a16="http://schemas.microsoft.com/office/drawing/2014/main" id="{EC85BDF0-62A9-2843-A594-003A238D42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01B33B-C443-1543-AE08-28A0D3604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BFD11-C34E-AB42-83E0-022AC290E28E}" type="slidenum">
              <a:rPr lang="en-US" smtClean="0"/>
              <a:t>‹#›</a:t>
            </a:fld>
            <a:endParaRPr lang="en-US" dirty="0"/>
          </a:p>
        </p:txBody>
      </p:sp>
    </p:spTree>
    <p:extLst>
      <p:ext uri="{BB962C8B-B14F-4D97-AF65-F5344CB8AC3E}">
        <p14:creationId xmlns:p14="http://schemas.microsoft.com/office/powerpoint/2010/main" val="341024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ris.wpro.who.int/bitstream/handle/10665.1/14482/COVID-19-022020.pdf" TargetMode="External"/><Relationship Id="rId2" Type="http://schemas.openxmlformats.org/officeDocument/2006/relationships/hyperlink" Target="https://worldhealthorg.sharepoint.com/:w:/r/sites/WHERegionalOfficeforEurope/_layouts/15/Doc.aspx?sourcedoc=%7B3F7C407C-F0D0-4D73-8C89-87FF96CFC21A%7D&amp;file=COVID-19%20-%20RCCE%20Strategy%20Template%20-%20EN%20(WHO%20Europe).docx&amp;action=default&amp;mobileredirect=tru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orldhealthorg.sharepoint.com/:w:/r/sites/WHERegionalOfficeforEurope/_layouts/15/Doc.aspx?sourcedoc=%7B3F7C407C-F0D0-4D73-8C89-87FF96CFC21A%7D&amp;file=COVID-19%20-%20RCCE%20Strategy%20Template%20-%20EN%20(WHO%20Europe).docx&amp;action=default&amp;mobileredirect=tru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orldhealthorg.sharepoint.com/:w:/r/sites/WHERegionalOfficeforEurope/_layouts/15/Doc.aspx?sourcedoc=%7B3F7C407C-F0D0-4D73-8C89-87FF96CFC21A%7D&amp;file=COVID-19%20-%20RCCE%20Strategy%20Template%20-%20EN%20(WHO%20Europe).docx&amp;action=default&amp;mobileredirect=tru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hyperlink" Target="https://worldhealthorg.sharepoint.com/:w:/r/sites/WHERegionalOfficeforEurope/_layouts/15/Doc.aspx?sourcedoc=%7B3F7C407C-F0D0-4D73-8C89-87FF96CFC21A%7D&amp;file=COVID-19%20-%20RCCE%20Strategy%20Template%20-%20EN%20(WHO%20Europe).docx&amp;action=default&amp;mobileredirect=tru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D99992-294B-3E40-B81F-C393B395A6CA}"/>
              </a:ext>
            </a:extLst>
          </p:cNvPr>
          <p:cNvSpPr>
            <a:spLocks noGrp="1"/>
          </p:cNvSpPr>
          <p:nvPr>
            <p:ph type="subTitle" idx="1"/>
          </p:nvPr>
        </p:nvSpPr>
        <p:spPr>
          <a:xfrm>
            <a:off x="6490722" y="4102241"/>
            <a:ext cx="3850796" cy="827882"/>
          </a:xfrm>
        </p:spPr>
        <p:txBody>
          <a:bodyPr>
            <a:normAutofit lnSpcReduction="10000"/>
          </a:bodyPr>
          <a:lstStyle/>
          <a:p>
            <a:r>
              <a:rPr lang="en-US" dirty="0"/>
              <a:t>Round 5 of data collection</a:t>
            </a:r>
          </a:p>
          <a:p>
            <a:r>
              <a:rPr lang="en-US" dirty="0"/>
              <a:t>15-20 September 2020</a:t>
            </a:r>
          </a:p>
        </p:txBody>
      </p:sp>
      <p:sp>
        <p:nvSpPr>
          <p:cNvPr id="5" name="Rectangle 4">
            <a:extLst>
              <a:ext uri="{FF2B5EF4-FFF2-40B4-BE49-F238E27FC236}">
                <a16:creationId xmlns:a16="http://schemas.microsoft.com/office/drawing/2014/main" id="{222419DF-B159-4C51-920C-9FB4E2EE93CD}"/>
              </a:ext>
            </a:extLst>
          </p:cNvPr>
          <p:cNvSpPr/>
          <p:nvPr/>
        </p:nvSpPr>
        <p:spPr>
          <a:xfrm>
            <a:off x="5368120" y="1877399"/>
            <a:ext cx="6096000" cy="1502976"/>
          </a:xfrm>
          <a:prstGeom prst="rect">
            <a:avLst/>
          </a:prstGeom>
        </p:spPr>
        <p:txBody>
          <a:bodyPr>
            <a:spAutoFit/>
          </a:bodyPr>
          <a:lstStyle/>
          <a:p>
            <a:pPr>
              <a:spcAft>
                <a:spcPts val="750"/>
              </a:spcAft>
            </a:pPr>
            <a:r>
              <a:rPr lang="en-US" sz="2500" b="1" kern="1800" dirty="0">
                <a:ea typeface="Times New Roman" panose="02020603050405020304" pitchFamily="18" charset="0"/>
                <a:cs typeface="Arial" panose="020B0604020202020204" pitchFamily="34" charset="0"/>
              </a:rPr>
              <a:t>Behavioural insights on COVID-19 in Georgia</a:t>
            </a:r>
            <a:endParaRPr lang="en-US" sz="2500" dirty="0">
              <a:ea typeface="Times New Roman" panose="02020603050405020304" pitchFamily="18" charset="0"/>
            </a:endParaRPr>
          </a:p>
          <a:p>
            <a:pPr>
              <a:spcAft>
                <a:spcPts val="750"/>
              </a:spcAft>
            </a:pPr>
            <a:r>
              <a:rPr lang="en-US" sz="2000" dirty="0">
                <a:ea typeface="Times New Roman" panose="02020603050405020304" pitchFamily="18" charset="0"/>
                <a:cs typeface="Arial" panose="020B0604020202020204" pitchFamily="34" charset="0"/>
              </a:rPr>
              <a:t>Monitoring knowledge, risk perceptions, preventive behaviours and trust to inform pandemic outbreak response</a:t>
            </a:r>
            <a:endParaRPr lang="en-US" sz="2000" dirty="0">
              <a:effectLst/>
              <a:ea typeface="Times New Roman" panose="02020603050405020304" pitchFamily="18" charset="0"/>
            </a:endParaRPr>
          </a:p>
        </p:txBody>
      </p:sp>
      <p:pic>
        <p:nvPicPr>
          <p:cNvPr id="6" name="Picture 5">
            <a:extLst>
              <a:ext uri="{FF2B5EF4-FFF2-40B4-BE49-F238E27FC236}">
                <a16:creationId xmlns:a16="http://schemas.microsoft.com/office/drawing/2014/main" id="{9F417BC3-43EF-6045-8A68-7E8CFAF7313F}"/>
              </a:ext>
            </a:extLst>
          </p:cNvPr>
          <p:cNvPicPr>
            <a:picLocks noChangeAspect="1"/>
          </p:cNvPicPr>
          <p:nvPr/>
        </p:nvPicPr>
        <p:blipFill>
          <a:blip r:embed="rId3"/>
          <a:stretch>
            <a:fillRect/>
          </a:stretch>
        </p:blipFill>
        <p:spPr>
          <a:xfrm>
            <a:off x="598449" y="1476226"/>
            <a:ext cx="4595064" cy="3704826"/>
          </a:xfrm>
          <a:prstGeom prst="rect">
            <a:avLst/>
          </a:prstGeom>
        </p:spPr>
      </p:pic>
    </p:spTree>
    <p:extLst>
      <p:ext uri="{BB962C8B-B14F-4D97-AF65-F5344CB8AC3E}">
        <p14:creationId xmlns:p14="http://schemas.microsoft.com/office/powerpoint/2010/main" val="196392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6E2B44-4638-284C-B26A-3BA66D579CF2}"/>
              </a:ext>
            </a:extLst>
          </p:cNvPr>
          <p:cNvSpPr>
            <a:spLocks noGrp="1"/>
          </p:cNvSpPr>
          <p:nvPr>
            <p:ph sz="half" idx="1"/>
          </p:nvPr>
        </p:nvSpPr>
        <p:spPr>
          <a:xfrm>
            <a:off x="567159" y="1214956"/>
            <a:ext cx="6154637" cy="3933024"/>
          </a:xfrm>
        </p:spPr>
        <p:txBody>
          <a:bodyPr>
            <a:noAutofit/>
          </a:bodyPr>
          <a:lstStyle/>
          <a:p>
            <a:pPr marL="0" indent="0">
              <a:spcBef>
                <a:spcPts val="0"/>
              </a:spcBef>
              <a:buNone/>
            </a:pPr>
            <a:r>
              <a:rPr lang="en-US" sz="1400" dirty="0"/>
              <a:t>The health literacy scale allows assessment of health information on three levels: </a:t>
            </a:r>
          </a:p>
          <a:p>
            <a:pPr>
              <a:spcBef>
                <a:spcPts val="0"/>
              </a:spcBef>
            </a:pPr>
            <a:r>
              <a:rPr lang="en-US" sz="1400" dirty="0"/>
              <a:t>Availability/access</a:t>
            </a:r>
          </a:p>
          <a:p>
            <a:pPr>
              <a:spcBef>
                <a:spcPts val="0"/>
              </a:spcBef>
            </a:pPr>
            <a:r>
              <a:rPr lang="en-US" sz="1400" dirty="0"/>
              <a:t>Understanding</a:t>
            </a:r>
          </a:p>
          <a:p>
            <a:pPr>
              <a:spcBef>
                <a:spcPts val="0"/>
              </a:spcBef>
            </a:pPr>
            <a:r>
              <a:rPr lang="en-US" sz="1400" dirty="0"/>
              <a:t>Use/acting on behalf of</a:t>
            </a:r>
          </a:p>
          <a:p>
            <a:pPr marL="0" indent="0">
              <a:spcBef>
                <a:spcPts val="0"/>
              </a:spcBef>
              <a:buNone/>
            </a:pPr>
            <a:endParaRPr lang="en-US" sz="1400" dirty="0">
              <a:solidFill>
                <a:srgbClr val="FF0000"/>
              </a:solidFill>
            </a:endParaRPr>
          </a:p>
          <a:p>
            <a:pPr marL="0" indent="0">
              <a:spcBef>
                <a:spcPts val="0"/>
              </a:spcBef>
              <a:buNone/>
            </a:pPr>
            <a:r>
              <a:rPr lang="en-US" sz="1400" dirty="0"/>
              <a:t>The figure shows that people have a relatively high self-assessed COVID19-related health literacy, with the majority of people stating that it’s very easy to find, understand and use most of the guidance they receive. </a:t>
            </a:r>
          </a:p>
          <a:p>
            <a:pPr marL="0" indent="0">
              <a:spcBef>
                <a:spcPts val="0"/>
              </a:spcBef>
              <a:buNone/>
            </a:pPr>
            <a:endParaRPr lang="en-US" sz="1400" dirty="0">
              <a:solidFill>
                <a:srgbClr val="FF0000"/>
              </a:solidFill>
            </a:endParaRPr>
          </a:p>
          <a:p>
            <a:pPr marL="0" indent="0">
              <a:spcBef>
                <a:spcPts val="0"/>
              </a:spcBef>
              <a:buNone/>
            </a:pPr>
            <a:r>
              <a:rPr lang="en-US" sz="1400" dirty="0"/>
              <a:t>More people find it difficult to judge whether information in the media is reliable, but 63% do state that they find it easy.</a:t>
            </a:r>
          </a:p>
          <a:p>
            <a:pPr marL="0" indent="0">
              <a:spcBef>
                <a:spcPts val="0"/>
              </a:spcBef>
              <a:buNone/>
            </a:pPr>
            <a:endParaRPr lang="en-US" sz="1400" dirty="0">
              <a:solidFill>
                <a:srgbClr val="FF0000"/>
              </a:solidFill>
            </a:endParaRPr>
          </a:p>
          <a:p>
            <a:pPr marL="0" indent="0">
              <a:spcBef>
                <a:spcPts val="0"/>
              </a:spcBef>
              <a:buNone/>
            </a:pPr>
            <a:r>
              <a:rPr lang="da-DK" sz="1400" dirty="0"/>
              <a:t>T</a:t>
            </a:r>
            <a:r>
              <a:rPr lang="en-US" sz="1400" dirty="0"/>
              <a:t>he people who are more likely to have </a:t>
            </a:r>
            <a:r>
              <a:rPr lang="en-US" sz="1400" u="sng" dirty="0"/>
              <a:t>low</a:t>
            </a:r>
            <a:r>
              <a:rPr lang="en-US" sz="1400" dirty="0"/>
              <a:t> health literacy related to COVID-19 in particular include those who: </a:t>
            </a:r>
          </a:p>
          <a:p>
            <a:pPr>
              <a:spcBef>
                <a:spcPts val="0"/>
              </a:spcBef>
            </a:pPr>
            <a:r>
              <a:rPr lang="en-US" sz="1400" dirty="0"/>
              <a:t>Are older</a:t>
            </a:r>
          </a:p>
          <a:p>
            <a:pPr>
              <a:spcBef>
                <a:spcPts val="0"/>
              </a:spcBef>
            </a:pPr>
            <a:r>
              <a:rPr lang="en-US" sz="1400" dirty="0"/>
              <a:t>Have less trust in the medical sector</a:t>
            </a:r>
          </a:p>
          <a:p>
            <a:pPr>
              <a:spcBef>
                <a:spcPts val="0"/>
              </a:spcBef>
            </a:pPr>
            <a:r>
              <a:rPr lang="en-US" sz="1400" dirty="0"/>
              <a:t>Believe the virus is not spreading fast</a:t>
            </a:r>
          </a:p>
          <a:p>
            <a:pPr>
              <a:spcBef>
                <a:spcPts val="0"/>
              </a:spcBef>
            </a:pPr>
            <a:r>
              <a:rPr lang="en-US" sz="1400" dirty="0"/>
              <a:t>Believe that it is likely that they get infected</a:t>
            </a:r>
          </a:p>
          <a:p>
            <a:pPr>
              <a:spcBef>
                <a:spcPts val="0"/>
              </a:spcBef>
            </a:pPr>
            <a:r>
              <a:rPr lang="en-US" sz="1400" dirty="0"/>
              <a:t>Have lower level of education</a:t>
            </a:r>
          </a:p>
          <a:p>
            <a:pPr>
              <a:spcBef>
                <a:spcPts val="0"/>
              </a:spcBef>
            </a:pPr>
            <a:r>
              <a:rPr lang="en-US" sz="1400" dirty="0"/>
              <a:t>Search for information less frequently</a:t>
            </a:r>
          </a:p>
        </p:txBody>
      </p:sp>
      <p:sp>
        <p:nvSpPr>
          <p:cNvPr id="2" name="Title 1">
            <a:extLst>
              <a:ext uri="{FF2B5EF4-FFF2-40B4-BE49-F238E27FC236}">
                <a16:creationId xmlns:a16="http://schemas.microsoft.com/office/drawing/2014/main" id="{088A61DF-8DF4-B540-8839-1A5B106F4B23}"/>
              </a:ext>
            </a:extLst>
          </p:cNvPr>
          <p:cNvSpPr>
            <a:spLocks noGrp="1"/>
          </p:cNvSpPr>
          <p:nvPr>
            <p:ph type="title"/>
          </p:nvPr>
        </p:nvSpPr>
        <p:spPr>
          <a:xfrm>
            <a:off x="567160" y="231174"/>
            <a:ext cx="6966229" cy="1145893"/>
          </a:xfrm>
        </p:spPr>
        <p:txBody>
          <a:bodyPr>
            <a:normAutofit/>
          </a:bodyPr>
          <a:lstStyle/>
          <a:p>
            <a:pPr algn="ctr"/>
            <a:r>
              <a:rPr lang="en-US" sz="3800" dirty="0">
                <a:solidFill>
                  <a:schemeClr val="accent1"/>
                </a:solidFill>
              </a:rPr>
              <a:t>Health literacy related to COVID-19</a:t>
            </a:r>
          </a:p>
        </p:txBody>
      </p:sp>
      <p:sp>
        <p:nvSpPr>
          <p:cNvPr id="8" name="TextBox 7">
            <a:extLst>
              <a:ext uri="{FF2B5EF4-FFF2-40B4-BE49-F238E27FC236}">
                <a16:creationId xmlns:a16="http://schemas.microsoft.com/office/drawing/2014/main" id="{4B4481A8-1914-5344-A712-EC9D770A1C27}"/>
              </a:ext>
            </a:extLst>
          </p:cNvPr>
          <p:cNvSpPr txBox="1"/>
          <p:nvPr/>
        </p:nvSpPr>
        <p:spPr>
          <a:xfrm>
            <a:off x="1550576" y="5276754"/>
            <a:ext cx="5879939" cy="1384995"/>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n-GB" sz="1400" dirty="0"/>
              <a:t>Overall health literacy is high especially among younger people and those who trust the medical sector and those who search for information frequently.</a:t>
            </a:r>
          </a:p>
          <a:p>
            <a:pPr algn="ctr"/>
            <a:endParaRPr lang="en-GB" sz="1400" dirty="0">
              <a:solidFill>
                <a:srgbClr val="FF0000"/>
              </a:solidFill>
            </a:endParaRPr>
          </a:p>
          <a:p>
            <a:pPr algn="ctr"/>
            <a:r>
              <a:rPr lang="en-GB" sz="1400" dirty="0"/>
              <a:t>The lowest score relates to judging the reliability of media information, and we know in the COVID-19 pandemic this remains a challenge everywhere (</a:t>
            </a:r>
            <a:r>
              <a:rPr lang="en-GB" sz="1400" dirty="0" err="1"/>
              <a:t>infodemic</a:t>
            </a:r>
            <a:r>
              <a:rPr lang="en-GB" sz="1400" dirty="0"/>
              <a:t>).</a:t>
            </a:r>
          </a:p>
        </p:txBody>
      </p:sp>
      <p:pic>
        <p:nvPicPr>
          <p:cNvPr id="4" name="Picture 3">
            <a:extLst>
              <a:ext uri="{FF2B5EF4-FFF2-40B4-BE49-F238E27FC236}">
                <a16:creationId xmlns:a16="http://schemas.microsoft.com/office/drawing/2014/main" id="{BE2EB62C-2AF0-4BEF-B6B8-5ADF43F02B0F}"/>
              </a:ext>
            </a:extLst>
          </p:cNvPr>
          <p:cNvPicPr>
            <a:picLocks noChangeAspect="1"/>
          </p:cNvPicPr>
          <p:nvPr/>
        </p:nvPicPr>
        <p:blipFill>
          <a:blip r:embed="rId3"/>
          <a:stretch>
            <a:fillRect/>
          </a:stretch>
        </p:blipFill>
        <p:spPr>
          <a:xfrm>
            <a:off x="7533390" y="200722"/>
            <a:ext cx="4364957" cy="6613571"/>
          </a:xfrm>
          <a:prstGeom prst="rect">
            <a:avLst/>
          </a:prstGeom>
        </p:spPr>
      </p:pic>
    </p:spTree>
    <p:extLst>
      <p:ext uri="{BB962C8B-B14F-4D97-AF65-F5344CB8AC3E}">
        <p14:creationId xmlns:p14="http://schemas.microsoft.com/office/powerpoint/2010/main" val="340865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B7C324-A42E-43EE-91DB-13E8420B917F}"/>
              </a:ext>
            </a:extLst>
          </p:cNvPr>
          <p:cNvPicPr>
            <a:picLocks noChangeAspect="1"/>
          </p:cNvPicPr>
          <p:nvPr/>
        </p:nvPicPr>
        <p:blipFill>
          <a:blip r:embed="rId2"/>
          <a:stretch>
            <a:fillRect/>
          </a:stretch>
        </p:blipFill>
        <p:spPr>
          <a:xfrm>
            <a:off x="4017196" y="201634"/>
            <a:ext cx="4434669" cy="6454732"/>
          </a:xfrm>
          <a:prstGeom prst="rect">
            <a:avLst/>
          </a:prstGeom>
        </p:spPr>
      </p:pic>
    </p:spTree>
    <p:extLst>
      <p:ext uri="{BB962C8B-B14F-4D97-AF65-F5344CB8AC3E}">
        <p14:creationId xmlns:p14="http://schemas.microsoft.com/office/powerpoint/2010/main" val="80859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r>
              <a:rPr lang="en-GB" sz="3800" dirty="0">
                <a:solidFill>
                  <a:schemeClr val="accent1"/>
                </a:solidFill>
              </a:rPr>
              <a:t>Health literacy and self-efficacy: discussion</a:t>
            </a:r>
          </a:p>
        </p:txBody>
      </p:sp>
      <p:sp>
        <p:nvSpPr>
          <p:cNvPr id="3" name="TextBox 2">
            <a:extLst>
              <a:ext uri="{FF2B5EF4-FFF2-40B4-BE49-F238E27FC236}">
                <a16:creationId xmlns:a16="http://schemas.microsoft.com/office/drawing/2014/main" id="{91CA6FB1-27AC-45C7-8EB9-F92EEC49D31D}"/>
              </a:ext>
            </a:extLst>
          </p:cNvPr>
          <p:cNvSpPr txBox="1"/>
          <p:nvPr/>
        </p:nvSpPr>
        <p:spPr>
          <a:xfrm>
            <a:off x="992777" y="1611084"/>
            <a:ext cx="3753394" cy="4616648"/>
          </a:xfrm>
          <a:prstGeom prst="rect">
            <a:avLst/>
          </a:prstGeom>
          <a:noFill/>
        </p:spPr>
        <p:txBody>
          <a:bodyPr wrap="square" rtlCol="0">
            <a:spAutoFit/>
          </a:bodyPr>
          <a:lstStyle/>
          <a:p>
            <a:r>
              <a:rPr lang="en-GB" sz="1400" b="1" dirty="0"/>
              <a:t>Questions to discuss in the team</a:t>
            </a:r>
          </a:p>
          <a:p>
            <a:pPr marL="285750" lvl="0" indent="-285750">
              <a:buFont typeface="Arial" panose="020B0604020202020204" pitchFamily="34" charset="0"/>
              <a:buChar char="•"/>
            </a:pPr>
            <a:r>
              <a:rPr lang="en-GB" sz="1400" dirty="0"/>
              <a:t>It looks like Georgia has done a good job of making information available and understandable.</a:t>
            </a:r>
          </a:p>
          <a:p>
            <a:pPr marL="285750" lvl="0" indent="-285750">
              <a:buFont typeface="Arial" panose="020B0604020202020204" pitchFamily="34" charset="0"/>
              <a:buChar char="•"/>
            </a:pPr>
            <a:r>
              <a:rPr lang="en-GB" sz="1400" dirty="0"/>
              <a:t>It‘s great that younger people feel more knowledgeable about the virus, as we see increasing cases among younger people. it may be important however to reframe information and messaging to ensure people know that older groups can still become infected and get severely ill.</a:t>
            </a:r>
          </a:p>
          <a:p>
            <a:pPr marL="285750" lvl="0" indent="-285750">
              <a:buFont typeface="Arial" panose="020B0604020202020204" pitchFamily="34" charset="0"/>
              <a:buChar char="•"/>
            </a:pPr>
            <a:r>
              <a:rPr lang="en-GB" sz="1400" dirty="0"/>
              <a:t>Ensuring accessible and understandable information will be especially important around influenza and a possible future vaccine</a:t>
            </a:r>
          </a:p>
          <a:p>
            <a:pPr marL="285750" indent="-285750">
              <a:buFont typeface="Arial" panose="020B0604020202020204" pitchFamily="34" charset="0"/>
              <a:buChar char="•"/>
            </a:pPr>
            <a:r>
              <a:rPr lang="en-GB" sz="1400" dirty="0"/>
              <a:t>How can we further support health care workers to feel more able to avoid infection?</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endParaRPr lang="da-DK" sz="1400" dirty="0">
              <a:solidFill>
                <a:srgbClr val="FF0000"/>
              </a:solidFill>
            </a:endParaRPr>
          </a:p>
          <a:p>
            <a:endParaRPr lang="en-US" sz="1400" dirty="0">
              <a:solidFill>
                <a:srgbClr val="FF0000"/>
              </a:solidFill>
            </a:endParaRPr>
          </a:p>
        </p:txBody>
      </p:sp>
      <p:sp>
        <p:nvSpPr>
          <p:cNvPr id="5" name="TextBox 4">
            <a:extLst>
              <a:ext uri="{FF2B5EF4-FFF2-40B4-BE49-F238E27FC236}">
                <a16:creationId xmlns:a16="http://schemas.microsoft.com/office/drawing/2014/main" id="{7F9114FF-9012-4B9D-A6E5-A43BC308D8D4}"/>
              </a:ext>
            </a:extLst>
          </p:cNvPr>
          <p:cNvSpPr txBox="1"/>
          <p:nvPr/>
        </p:nvSpPr>
        <p:spPr>
          <a:xfrm>
            <a:off x="5394960" y="1690688"/>
            <a:ext cx="6113417" cy="1815882"/>
          </a:xfrm>
          <a:prstGeom prst="rect">
            <a:avLst/>
          </a:prstGeom>
          <a:noFill/>
        </p:spPr>
        <p:txBody>
          <a:bodyPr wrap="square" rtlCol="0">
            <a:spAutoFit/>
          </a:bodyPr>
          <a:lstStyle/>
          <a:p>
            <a:r>
              <a:rPr lang="da-DK" sz="1400" b="1" dirty="0"/>
              <a:t>Possible action or follow up</a:t>
            </a:r>
          </a:p>
          <a:p>
            <a:pPr marL="285750" lvl="0" indent="-285750">
              <a:buFont typeface="Arial" panose="020B0604020202020204" pitchFamily="34" charset="0"/>
              <a:buChar char="•"/>
            </a:pPr>
            <a:r>
              <a:rPr lang="en-GB" sz="1400" dirty="0"/>
              <a:t>Continue to tailor measures, policies, communications or community outreach activities related to COVID-19 to prepare for next phases (influenza, etc.) </a:t>
            </a:r>
          </a:p>
          <a:p>
            <a:pPr marL="285750" lvl="0" indent="-285750">
              <a:buFont typeface="Arial" panose="020B0604020202020204" pitchFamily="34" charset="0"/>
              <a:buChar char="•"/>
            </a:pPr>
            <a:r>
              <a:rPr lang="en-GB" sz="1400" dirty="0"/>
              <a:t>Continue to engage community leaders and health mediators </a:t>
            </a:r>
          </a:p>
          <a:p>
            <a:pPr marL="285750" lvl="0" indent="-285750">
              <a:buFont typeface="Arial" panose="020B0604020202020204" pitchFamily="34" charset="0"/>
              <a:buChar char="•"/>
            </a:pPr>
            <a:r>
              <a:rPr lang="en-GB" sz="1400" dirty="0"/>
              <a:t>Continue to provide clear explanations and criteria for recommendations and changes in recommendations</a:t>
            </a:r>
          </a:p>
          <a:p>
            <a:pPr marL="285750" lvl="0" indent="-285750">
              <a:buFont typeface="Arial" panose="020B0604020202020204" pitchFamily="34" charset="0"/>
              <a:buChar char="•"/>
            </a:pPr>
            <a:endParaRPr lang="en-US" sz="1400" dirty="0"/>
          </a:p>
        </p:txBody>
      </p:sp>
      <p:sp>
        <p:nvSpPr>
          <p:cNvPr id="6" name="TextBox 5">
            <a:extLst>
              <a:ext uri="{FF2B5EF4-FFF2-40B4-BE49-F238E27FC236}">
                <a16:creationId xmlns:a16="http://schemas.microsoft.com/office/drawing/2014/main" id="{C87DBD43-E684-471C-BFEC-6D4B948C26AF}"/>
              </a:ext>
            </a:extLst>
          </p:cNvPr>
          <p:cNvSpPr txBox="1"/>
          <p:nvPr/>
        </p:nvSpPr>
        <p:spPr>
          <a:xfrm>
            <a:off x="5394960" y="4797980"/>
            <a:ext cx="5804263" cy="738664"/>
          </a:xfrm>
          <a:prstGeom prst="rect">
            <a:avLst/>
          </a:prstGeom>
          <a:solidFill>
            <a:schemeClr val="accent1">
              <a:lumMod val="20000"/>
              <a:lumOff val="80000"/>
            </a:schemeClr>
          </a:solidFill>
        </p:spPr>
        <p:txBody>
          <a:bodyPr wrap="square" rtlCol="0">
            <a:spAutoFit/>
          </a:bodyPr>
          <a:lstStyle/>
          <a:p>
            <a:r>
              <a:rPr lang="da-DK" sz="1400" b="1" dirty="0"/>
              <a:t>Tools and resources</a:t>
            </a:r>
          </a:p>
          <a:p>
            <a:pPr marL="285750" indent="-285750">
              <a:buFont typeface="Arial" panose="020B0604020202020204" pitchFamily="34" charset="0"/>
              <a:buChar char="•"/>
            </a:pPr>
            <a:r>
              <a:rPr lang="en-GB" sz="1400" u="sng" dirty="0">
                <a:hlinkClick r:id="rId2">
                  <a:extLst>
                    <a:ext uri="{A12FA001-AC4F-418D-AE19-62706E023703}">
                      <ahyp:hlinkClr xmlns:ahyp="http://schemas.microsoft.com/office/drawing/2018/hyperlinkcolor" val="tx"/>
                    </a:ext>
                  </a:extLst>
                </a:hlinkClick>
              </a:rPr>
              <a:t>WHO Europe RCCE Strategy Template</a:t>
            </a:r>
            <a:endParaRPr lang="en-US" sz="1400" dirty="0"/>
          </a:p>
          <a:p>
            <a:pPr marL="285750" indent="-285750">
              <a:buFont typeface="Arial" panose="020B0604020202020204" pitchFamily="34" charset="0"/>
              <a:buChar char="•"/>
            </a:pPr>
            <a:r>
              <a:rPr lang="en-GB" sz="1400" u="sng" dirty="0">
                <a:hlinkClick r:id="rId3">
                  <a:extLst>
                    <a:ext uri="{A12FA001-AC4F-418D-AE19-62706E023703}">
                      <ahyp:hlinkClr xmlns:ahyp="http://schemas.microsoft.com/office/drawing/2018/hyperlinkcolor" val="tx"/>
                    </a:ext>
                  </a:extLst>
                </a:hlinkClick>
              </a:rPr>
              <a:t>RCCE for Health Care Workers</a:t>
            </a:r>
            <a:endParaRPr lang="en-US" sz="1400" dirty="0"/>
          </a:p>
        </p:txBody>
      </p:sp>
    </p:spTree>
    <p:extLst>
      <p:ext uri="{BB962C8B-B14F-4D97-AF65-F5344CB8AC3E}">
        <p14:creationId xmlns:p14="http://schemas.microsoft.com/office/powerpoint/2010/main" val="105385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0EF0-00A4-B841-856A-45A9AD21C78F}"/>
              </a:ext>
            </a:extLst>
          </p:cNvPr>
          <p:cNvSpPr>
            <a:spLocks noGrp="1"/>
          </p:cNvSpPr>
          <p:nvPr>
            <p:ph type="title"/>
          </p:nvPr>
        </p:nvSpPr>
        <p:spPr>
          <a:xfrm>
            <a:off x="498450" y="19605"/>
            <a:ext cx="3958683" cy="874041"/>
          </a:xfrm>
        </p:spPr>
        <p:txBody>
          <a:bodyPr>
            <a:noAutofit/>
          </a:bodyPr>
          <a:lstStyle/>
          <a:p>
            <a:r>
              <a:rPr lang="en-US" sz="3800" dirty="0">
                <a:solidFill>
                  <a:schemeClr val="accent1"/>
                </a:solidFill>
              </a:rPr>
              <a:t>Risk perception</a:t>
            </a:r>
          </a:p>
        </p:txBody>
      </p:sp>
      <p:sp>
        <p:nvSpPr>
          <p:cNvPr id="4" name="Rectangle 3">
            <a:extLst>
              <a:ext uri="{FF2B5EF4-FFF2-40B4-BE49-F238E27FC236}">
                <a16:creationId xmlns:a16="http://schemas.microsoft.com/office/drawing/2014/main" id="{19C1B0E7-B25D-4E08-A29D-15A8F0F0C45F}"/>
              </a:ext>
            </a:extLst>
          </p:cNvPr>
          <p:cNvSpPr/>
          <p:nvPr/>
        </p:nvSpPr>
        <p:spPr>
          <a:xfrm>
            <a:off x="5438775" y="96244"/>
            <a:ext cx="6607151" cy="830997"/>
          </a:xfrm>
          <a:prstGeom prst="rect">
            <a:avLst/>
          </a:prstGeom>
        </p:spPr>
        <p:txBody>
          <a:bodyPr wrap="square">
            <a:spAutoFit/>
          </a:bodyPr>
          <a:lstStyle/>
          <a:p>
            <a:pPr marL="171450" indent="-171450">
              <a:buFont typeface="Arial" panose="020B0604020202020204" pitchFamily="34" charset="0"/>
              <a:buChar char="•"/>
            </a:pPr>
            <a:r>
              <a:rPr lang="en-US" sz="1200" i="1" dirty="0">
                <a:solidFill>
                  <a:schemeClr val="accent1"/>
                </a:solidFill>
              </a:rPr>
              <a:t>“What do you consider to be your own probability of getting infected with the novel coronavirus?”</a:t>
            </a:r>
          </a:p>
          <a:p>
            <a:pPr marL="171450" indent="-171450">
              <a:buFont typeface="Arial" panose="020B0604020202020204" pitchFamily="34" charset="0"/>
              <a:buChar char="•"/>
            </a:pPr>
            <a:r>
              <a:rPr lang="en-US" sz="1200" i="1" dirty="0">
                <a:solidFill>
                  <a:schemeClr val="accent1"/>
                </a:solidFill>
              </a:rPr>
              <a:t>“How susceptible do you consider yourself to an infection with the novel coronavirus?”</a:t>
            </a:r>
          </a:p>
          <a:p>
            <a:pPr marL="171450" indent="-171450">
              <a:buFont typeface="Arial" panose="020B0604020202020204" pitchFamily="34" charset="0"/>
              <a:buChar char="•"/>
            </a:pPr>
            <a:r>
              <a:rPr lang="en-US" sz="1200" i="1" dirty="0">
                <a:solidFill>
                  <a:schemeClr val="accent1"/>
                </a:solidFill>
              </a:rPr>
              <a:t>“How severe would contracting the novel coronavirus be for you (how seriously ill do you think you will be)?”</a:t>
            </a:r>
          </a:p>
        </p:txBody>
      </p:sp>
      <p:sp>
        <p:nvSpPr>
          <p:cNvPr id="5" name="TextBox 4">
            <a:extLst>
              <a:ext uri="{FF2B5EF4-FFF2-40B4-BE49-F238E27FC236}">
                <a16:creationId xmlns:a16="http://schemas.microsoft.com/office/drawing/2014/main" id="{8F824536-C1C3-4E44-902F-2B2A9F92033E}"/>
              </a:ext>
            </a:extLst>
          </p:cNvPr>
          <p:cNvSpPr txBox="1"/>
          <p:nvPr/>
        </p:nvSpPr>
        <p:spPr>
          <a:xfrm>
            <a:off x="1719089" y="5364494"/>
            <a:ext cx="5347764" cy="1384995"/>
          </a:xfrm>
          <a:prstGeom prst="rect">
            <a:avLst/>
          </a:prstGeom>
          <a:solidFill>
            <a:schemeClr val="accent5">
              <a:lumMod val="20000"/>
              <a:lumOff val="80000"/>
            </a:schemeClr>
          </a:solidFill>
          <a:ln>
            <a:solidFill>
              <a:schemeClr val="accent1"/>
            </a:solidFill>
          </a:ln>
        </p:spPr>
        <p:txBody>
          <a:bodyPr wrap="square" rtlCol="0">
            <a:spAutoFit/>
          </a:bodyPr>
          <a:lstStyle/>
          <a:p>
            <a:r>
              <a:rPr lang="en-US" sz="1400" dirty="0"/>
              <a:t>With relatively small changes from the previous rounds, more than a third of people believe it’s likely they would get infected with COVID-19, while only 21% believe that if they did get infected it would be very severe. It continues to be important to tailor communication to increase accurate risk perception.</a:t>
            </a:r>
          </a:p>
          <a:p>
            <a:endParaRPr lang="da-DK" sz="1400" dirty="0"/>
          </a:p>
        </p:txBody>
      </p:sp>
      <p:sp>
        <p:nvSpPr>
          <p:cNvPr id="14" name="Content Placeholder 2">
            <a:extLst>
              <a:ext uri="{FF2B5EF4-FFF2-40B4-BE49-F238E27FC236}">
                <a16:creationId xmlns:a16="http://schemas.microsoft.com/office/drawing/2014/main" id="{820C0A26-7804-436F-AAD4-A4A65EA8DD7C}"/>
              </a:ext>
            </a:extLst>
          </p:cNvPr>
          <p:cNvSpPr>
            <a:spLocks noGrp="1"/>
          </p:cNvSpPr>
          <p:nvPr>
            <p:ph sz="half" idx="1"/>
          </p:nvPr>
        </p:nvSpPr>
        <p:spPr>
          <a:xfrm>
            <a:off x="193363" y="658133"/>
            <a:ext cx="4646416" cy="4628242"/>
          </a:xfrm>
        </p:spPr>
        <p:txBody>
          <a:bodyPr>
            <a:noAutofit/>
          </a:bodyPr>
          <a:lstStyle/>
          <a:p>
            <a:pPr marL="0" indent="0">
              <a:lnSpc>
                <a:spcPct val="100000"/>
              </a:lnSpc>
              <a:spcBef>
                <a:spcPts val="0"/>
              </a:spcBef>
              <a:buNone/>
            </a:pPr>
            <a:r>
              <a:rPr lang="en-GB" sz="1200" dirty="0"/>
              <a:t>Perceived susceptibility, probability and severity of an infection together constitute a person’s risk perception related to COVID-19. </a:t>
            </a:r>
          </a:p>
          <a:p>
            <a:pPr marL="0" indent="0">
              <a:lnSpc>
                <a:spcPct val="100000"/>
              </a:lnSpc>
              <a:spcBef>
                <a:spcPts val="0"/>
              </a:spcBef>
              <a:buNone/>
            </a:pPr>
            <a:endParaRPr lang="en-GB" sz="1200" dirty="0"/>
          </a:p>
          <a:p>
            <a:pPr>
              <a:lnSpc>
                <a:spcPct val="100000"/>
              </a:lnSpc>
              <a:spcBef>
                <a:spcPts val="0"/>
              </a:spcBef>
            </a:pPr>
            <a:r>
              <a:rPr lang="en-GB" sz="1200" dirty="0"/>
              <a:t>22% of people believe that it is extremely </a:t>
            </a:r>
            <a:r>
              <a:rPr lang="en-GB" sz="1200" b="1" dirty="0"/>
              <a:t>likely to get infected </a:t>
            </a:r>
            <a:r>
              <a:rPr lang="en-GB" sz="1200" dirty="0"/>
              <a:t>(</a:t>
            </a:r>
            <a:r>
              <a:rPr lang="en-GB" sz="1200" b="1" dirty="0"/>
              <a:t>increased</a:t>
            </a:r>
            <a:r>
              <a:rPr lang="en-GB" sz="1200" dirty="0"/>
              <a:t> from 18% in May)</a:t>
            </a:r>
          </a:p>
          <a:p>
            <a:pPr>
              <a:lnSpc>
                <a:spcPct val="100000"/>
              </a:lnSpc>
              <a:spcBef>
                <a:spcPts val="0"/>
              </a:spcBef>
            </a:pPr>
            <a:r>
              <a:rPr lang="en-GB" sz="1200" dirty="0"/>
              <a:t>48% believe that it is (extremely) </a:t>
            </a:r>
            <a:r>
              <a:rPr lang="en-GB" sz="1200" b="1" dirty="0"/>
              <a:t>unlikely to get infected </a:t>
            </a:r>
          </a:p>
          <a:p>
            <a:pPr marL="0" indent="0">
              <a:lnSpc>
                <a:spcPct val="100000"/>
              </a:lnSpc>
              <a:spcBef>
                <a:spcPts val="0"/>
              </a:spcBef>
              <a:buNone/>
            </a:pPr>
            <a:r>
              <a:rPr lang="en-GB" sz="1200" dirty="0"/>
              <a:t>      (</a:t>
            </a:r>
            <a:r>
              <a:rPr lang="en-GB" sz="1200" b="1" dirty="0"/>
              <a:t>decreased</a:t>
            </a:r>
            <a:r>
              <a:rPr lang="en-GB" sz="1200" dirty="0"/>
              <a:t> from 55% in May)</a:t>
            </a:r>
          </a:p>
          <a:p>
            <a:pPr marL="0" indent="0">
              <a:lnSpc>
                <a:spcPct val="100000"/>
              </a:lnSpc>
              <a:spcBef>
                <a:spcPts val="0"/>
              </a:spcBef>
              <a:buNone/>
            </a:pPr>
            <a:endParaRPr lang="en-GB" sz="1200" dirty="0"/>
          </a:p>
          <a:p>
            <a:pPr marL="0" indent="0">
              <a:lnSpc>
                <a:spcPct val="100000"/>
              </a:lnSpc>
              <a:spcBef>
                <a:spcPts val="0"/>
              </a:spcBef>
              <a:buNone/>
            </a:pPr>
            <a:r>
              <a:rPr lang="en-GB" sz="1200" dirty="0"/>
              <a:t>Interestingly only 42% of people feel very susceptible to the virus (lowest recorded score so far) whereas 7% more people feel not or less   susceptible to the virus (compared to data from May)</a:t>
            </a:r>
          </a:p>
          <a:p>
            <a:pPr marL="0" indent="0">
              <a:lnSpc>
                <a:spcPct val="100000"/>
              </a:lnSpc>
              <a:spcBef>
                <a:spcPts val="0"/>
              </a:spcBef>
              <a:buNone/>
            </a:pPr>
            <a:r>
              <a:rPr lang="en-GB" sz="1200" dirty="0"/>
              <a:t>The perception of high severity of an infection has also dropped to 21%, marking the lowest score so far.</a:t>
            </a:r>
          </a:p>
          <a:p>
            <a:pPr marL="0" indent="0">
              <a:lnSpc>
                <a:spcPct val="100000"/>
              </a:lnSpc>
              <a:spcBef>
                <a:spcPts val="0"/>
              </a:spcBef>
              <a:buNone/>
            </a:pPr>
            <a:endParaRPr lang="en-GB" sz="1200" dirty="0"/>
          </a:p>
          <a:p>
            <a:pPr marL="0" indent="0">
              <a:lnSpc>
                <a:spcPct val="100000"/>
              </a:lnSpc>
              <a:spcBef>
                <a:spcPts val="0"/>
              </a:spcBef>
              <a:buNone/>
            </a:pPr>
            <a:r>
              <a:rPr lang="en-GB" sz="1200" dirty="0"/>
              <a:t>The above indicate that although </a:t>
            </a:r>
            <a:r>
              <a:rPr lang="en-GB" sz="1200" b="1" dirty="0"/>
              <a:t>more</a:t>
            </a:r>
            <a:r>
              <a:rPr lang="en-GB" sz="1200" dirty="0"/>
              <a:t> people believe it’s very likely to get an infection, they feel </a:t>
            </a:r>
            <a:r>
              <a:rPr lang="en-GB" sz="1200" b="1" dirty="0"/>
              <a:t>less</a:t>
            </a:r>
            <a:r>
              <a:rPr lang="en-GB" sz="1200" dirty="0"/>
              <a:t> susceptible to the virus. </a:t>
            </a:r>
            <a:r>
              <a:rPr lang="en-GB" sz="1200" b="1" dirty="0"/>
              <a:t>Less</a:t>
            </a:r>
            <a:r>
              <a:rPr lang="en-GB" sz="1200" dirty="0"/>
              <a:t> people also believe the virus can be very severe.</a:t>
            </a:r>
          </a:p>
          <a:p>
            <a:pPr marL="0" indent="0">
              <a:lnSpc>
                <a:spcPct val="100000"/>
              </a:lnSpc>
              <a:spcBef>
                <a:spcPts val="0"/>
              </a:spcBef>
              <a:buNone/>
            </a:pPr>
            <a:endParaRPr lang="en-GB" sz="1200" dirty="0"/>
          </a:p>
          <a:p>
            <a:pPr marL="0" indent="0">
              <a:lnSpc>
                <a:spcPct val="100000"/>
              </a:lnSpc>
              <a:spcBef>
                <a:spcPts val="0"/>
              </a:spcBef>
              <a:buNone/>
            </a:pPr>
            <a:r>
              <a:rPr lang="en-GB" sz="1200" dirty="0"/>
              <a:t>People who perceive an infection to be less severe include those who: </a:t>
            </a:r>
          </a:p>
          <a:p>
            <a:pPr>
              <a:lnSpc>
                <a:spcPct val="100000"/>
              </a:lnSpc>
              <a:spcBef>
                <a:spcPts val="0"/>
              </a:spcBef>
            </a:pPr>
            <a:r>
              <a:rPr lang="en-GB" sz="1200" dirty="0"/>
              <a:t>Are younger</a:t>
            </a:r>
          </a:p>
          <a:p>
            <a:pPr lvl="0">
              <a:lnSpc>
                <a:spcPct val="100000"/>
              </a:lnSpc>
              <a:spcBef>
                <a:spcPts val="0"/>
              </a:spcBef>
            </a:pPr>
            <a:r>
              <a:rPr lang="en-GB" sz="1200" dirty="0"/>
              <a:t>Are male</a:t>
            </a:r>
          </a:p>
          <a:p>
            <a:pPr lvl="0">
              <a:lnSpc>
                <a:spcPct val="100000"/>
              </a:lnSpc>
              <a:spcBef>
                <a:spcPts val="0"/>
              </a:spcBef>
            </a:pPr>
            <a:r>
              <a:rPr lang="en-GB" sz="1200" dirty="0"/>
              <a:t>Do not belong to a risk group</a:t>
            </a:r>
          </a:p>
          <a:p>
            <a:pPr>
              <a:lnSpc>
                <a:spcPct val="100000"/>
              </a:lnSpc>
              <a:spcBef>
                <a:spcPts val="0"/>
              </a:spcBef>
            </a:pPr>
            <a:r>
              <a:rPr lang="en-GB" sz="1200" dirty="0"/>
              <a:t>Perceive the virus not to be spreading fast</a:t>
            </a:r>
          </a:p>
          <a:p>
            <a:pPr lvl="0">
              <a:lnSpc>
                <a:spcPct val="100000"/>
              </a:lnSpc>
              <a:spcBef>
                <a:spcPts val="0"/>
              </a:spcBef>
            </a:pPr>
            <a:r>
              <a:rPr lang="en-GB" sz="1200" dirty="0"/>
              <a:t>Believe the pandemic is media hyped</a:t>
            </a:r>
          </a:p>
          <a:p>
            <a:pPr lvl="0">
              <a:lnSpc>
                <a:spcPct val="100000"/>
              </a:lnSpc>
              <a:spcBef>
                <a:spcPts val="0"/>
              </a:spcBef>
            </a:pPr>
            <a:r>
              <a:rPr lang="en-GB" sz="1200" dirty="0"/>
              <a:t>Search for information frequently</a:t>
            </a:r>
          </a:p>
        </p:txBody>
      </p:sp>
      <p:pic>
        <p:nvPicPr>
          <p:cNvPr id="3" name="Picture 2">
            <a:extLst>
              <a:ext uri="{FF2B5EF4-FFF2-40B4-BE49-F238E27FC236}">
                <a16:creationId xmlns:a16="http://schemas.microsoft.com/office/drawing/2014/main" id="{01FC395C-F29B-45A3-B26E-945C9A856390}"/>
              </a:ext>
            </a:extLst>
          </p:cNvPr>
          <p:cNvPicPr>
            <a:picLocks noChangeAspect="1"/>
          </p:cNvPicPr>
          <p:nvPr/>
        </p:nvPicPr>
        <p:blipFill>
          <a:blip r:embed="rId2"/>
          <a:stretch>
            <a:fillRect/>
          </a:stretch>
        </p:blipFill>
        <p:spPr>
          <a:xfrm>
            <a:off x="4985853" y="2255301"/>
            <a:ext cx="3683019" cy="2741932"/>
          </a:xfrm>
          <a:prstGeom prst="rect">
            <a:avLst/>
          </a:prstGeom>
        </p:spPr>
      </p:pic>
      <p:pic>
        <p:nvPicPr>
          <p:cNvPr id="9" name="Picture 8">
            <a:extLst>
              <a:ext uri="{FF2B5EF4-FFF2-40B4-BE49-F238E27FC236}">
                <a16:creationId xmlns:a16="http://schemas.microsoft.com/office/drawing/2014/main" id="{66622C95-8702-4D00-8EE4-0DF655D2E6AA}"/>
              </a:ext>
            </a:extLst>
          </p:cNvPr>
          <p:cNvPicPr>
            <a:picLocks noChangeAspect="1"/>
          </p:cNvPicPr>
          <p:nvPr/>
        </p:nvPicPr>
        <p:blipFill>
          <a:blip r:embed="rId3"/>
          <a:stretch>
            <a:fillRect/>
          </a:stretch>
        </p:blipFill>
        <p:spPr>
          <a:xfrm>
            <a:off x="8508980" y="767047"/>
            <a:ext cx="3683020" cy="2682839"/>
          </a:xfrm>
          <a:prstGeom prst="rect">
            <a:avLst/>
          </a:prstGeom>
        </p:spPr>
      </p:pic>
      <p:pic>
        <p:nvPicPr>
          <p:cNvPr id="11" name="Picture 10">
            <a:extLst>
              <a:ext uri="{FF2B5EF4-FFF2-40B4-BE49-F238E27FC236}">
                <a16:creationId xmlns:a16="http://schemas.microsoft.com/office/drawing/2014/main" id="{9669D096-5317-44C5-8EF0-C4CF6E608948}"/>
              </a:ext>
            </a:extLst>
          </p:cNvPr>
          <p:cNvPicPr>
            <a:picLocks noChangeAspect="1"/>
          </p:cNvPicPr>
          <p:nvPr/>
        </p:nvPicPr>
        <p:blipFill>
          <a:blip r:embed="rId4"/>
          <a:stretch>
            <a:fillRect/>
          </a:stretch>
        </p:blipFill>
        <p:spPr>
          <a:xfrm>
            <a:off x="8508980" y="4120689"/>
            <a:ext cx="3277145" cy="2389170"/>
          </a:xfrm>
          <a:prstGeom prst="rect">
            <a:avLst/>
          </a:prstGeom>
        </p:spPr>
      </p:pic>
    </p:spTree>
    <p:extLst>
      <p:ext uri="{BB962C8B-B14F-4D97-AF65-F5344CB8AC3E}">
        <p14:creationId xmlns:p14="http://schemas.microsoft.com/office/powerpoint/2010/main" val="166343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CC093A-FBBC-4B05-85D0-E3548A8B4C20}"/>
              </a:ext>
            </a:extLst>
          </p:cNvPr>
          <p:cNvPicPr>
            <a:picLocks noChangeAspect="1"/>
          </p:cNvPicPr>
          <p:nvPr/>
        </p:nvPicPr>
        <p:blipFill>
          <a:blip r:embed="rId2"/>
          <a:stretch>
            <a:fillRect/>
          </a:stretch>
        </p:blipFill>
        <p:spPr>
          <a:xfrm>
            <a:off x="3060492" y="0"/>
            <a:ext cx="6071016" cy="6858000"/>
          </a:xfrm>
          <a:prstGeom prst="rect">
            <a:avLst/>
          </a:prstGeom>
        </p:spPr>
      </p:pic>
    </p:spTree>
    <p:extLst>
      <p:ext uri="{BB962C8B-B14F-4D97-AF65-F5344CB8AC3E}">
        <p14:creationId xmlns:p14="http://schemas.microsoft.com/office/powerpoint/2010/main" val="340157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r>
              <a:rPr lang="da-DK" sz="3800" dirty="0">
                <a:solidFill>
                  <a:schemeClr val="accent1"/>
                </a:solidFill>
              </a:rPr>
              <a:t>Risk perception: discussion</a:t>
            </a:r>
            <a:endParaRPr lang="en-US" sz="3800" dirty="0">
              <a:solidFill>
                <a:schemeClr val="accent1"/>
              </a:solidFill>
            </a:endParaRPr>
          </a:p>
        </p:txBody>
      </p:sp>
      <p:sp>
        <p:nvSpPr>
          <p:cNvPr id="7" name="TextBox 6">
            <a:extLst>
              <a:ext uri="{FF2B5EF4-FFF2-40B4-BE49-F238E27FC236}">
                <a16:creationId xmlns:a16="http://schemas.microsoft.com/office/drawing/2014/main" id="{4251E475-F23B-47F9-94FE-B2E56B6C1262}"/>
              </a:ext>
            </a:extLst>
          </p:cNvPr>
          <p:cNvSpPr txBox="1"/>
          <p:nvPr/>
        </p:nvSpPr>
        <p:spPr>
          <a:xfrm>
            <a:off x="992777" y="1611084"/>
            <a:ext cx="3753394" cy="2893100"/>
          </a:xfrm>
          <a:prstGeom prst="rect">
            <a:avLst/>
          </a:prstGeom>
          <a:noFill/>
        </p:spPr>
        <p:txBody>
          <a:bodyPr wrap="square" rtlCol="0">
            <a:spAutoFit/>
          </a:bodyPr>
          <a:lstStyle/>
          <a:p>
            <a:r>
              <a:rPr lang="da-DK" sz="1400" b="1" dirty="0"/>
              <a:t>Questions to discuss in the team</a:t>
            </a:r>
          </a:p>
          <a:p>
            <a:pPr marL="285750" lvl="0" indent="-285750">
              <a:buFont typeface="Arial" panose="020B0604020202020204" pitchFamily="34" charset="0"/>
              <a:buChar char="•"/>
            </a:pPr>
            <a:r>
              <a:rPr lang="en-US" sz="1400" dirty="0"/>
              <a:t>Looking at the trends in risk perception over time is very interesting. Can you identify different events happening in Georgia over these months to help explain the changes?</a:t>
            </a:r>
          </a:p>
          <a:p>
            <a:pPr marL="285750" lvl="0" indent="-285750">
              <a:buFont typeface="Arial" panose="020B0604020202020204" pitchFamily="34" charset="0"/>
              <a:buChar char="•"/>
            </a:pPr>
            <a:r>
              <a:rPr lang="en-US" sz="1400" dirty="0"/>
              <a:t>Which risk assessment is appropriate in Georgia right now? High, medium, low?</a:t>
            </a:r>
          </a:p>
          <a:p>
            <a:pPr marL="285750" lvl="0" indent="-285750">
              <a:buFont typeface="Arial" panose="020B0604020202020204" pitchFamily="34" charset="0"/>
              <a:buChar char="•"/>
            </a:pPr>
            <a:r>
              <a:rPr lang="da-DK" sz="1400" dirty="0"/>
              <a:t>Is there a need to address the low perception of probability and severity among many?</a:t>
            </a:r>
            <a:endParaRPr lang="en-US" sz="1400" dirty="0"/>
          </a:p>
          <a:p>
            <a:pPr marL="285750" lvl="0" indent="-285750">
              <a:buFont typeface="Arial" panose="020B0604020202020204" pitchFamily="34" charset="0"/>
              <a:buChar char="•"/>
            </a:pPr>
            <a:r>
              <a:rPr lang="en-US" sz="1400" dirty="0"/>
              <a:t>Which events may have affected people’s risk perception?</a:t>
            </a:r>
          </a:p>
          <a:p>
            <a:pPr marL="285750" lvl="0" indent="-285750">
              <a:buFont typeface="Arial" panose="020B0604020202020204" pitchFamily="34" charset="0"/>
              <a:buChar char="•"/>
            </a:pPr>
            <a:r>
              <a:rPr lang="en-US" sz="1400" dirty="0"/>
              <a:t>Do we need to do more to ensure an appropriate risk perception?</a:t>
            </a:r>
          </a:p>
        </p:txBody>
      </p:sp>
      <p:sp>
        <p:nvSpPr>
          <p:cNvPr id="8" name="TextBox 7">
            <a:extLst>
              <a:ext uri="{FF2B5EF4-FFF2-40B4-BE49-F238E27FC236}">
                <a16:creationId xmlns:a16="http://schemas.microsoft.com/office/drawing/2014/main" id="{5D1A0781-7339-474D-9F82-84024890C406}"/>
              </a:ext>
            </a:extLst>
          </p:cNvPr>
          <p:cNvSpPr txBox="1"/>
          <p:nvPr/>
        </p:nvSpPr>
        <p:spPr>
          <a:xfrm>
            <a:off x="5394960" y="1611084"/>
            <a:ext cx="5804263" cy="2031325"/>
          </a:xfrm>
          <a:prstGeom prst="rect">
            <a:avLst/>
          </a:prstGeom>
          <a:noFill/>
        </p:spPr>
        <p:txBody>
          <a:bodyPr wrap="square" rtlCol="0">
            <a:spAutoFit/>
          </a:bodyPr>
          <a:lstStyle/>
          <a:p>
            <a:r>
              <a:rPr lang="da-DK" sz="1400" b="1" dirty="0"/>
              <a:t>Possible action or follow up</a:t>
            </a:r>
          </a:p>
          <a:p>
            <a:pPr marL="285750" lvl="0" indent="-285750">
              <a:buFont typeface="Arial" panose="020B0604020202020204" pitchFamily="34" charset="0"/>
              <a:buChar char="•"/>
            </a:pPr>
            <a:r>
              <a:rPr lang="en-GB" sz="1400" dirty="0"/>
              <a:t>Revise the media strategy to ensure continued focus and appropriate risk assessment</a:t>
            </a:r>
            <a:endParaRPr lang="en-US" sz="1400" dirty="0"/>
          </a:p>
          <a:p>
            <a:pPr marL="285750" lvl="0" indent="-285750">
              <a:buFont typeface="Arial" panose="020B0604020202020204" pitchFamily="34" charset="0"/>
              <a:buChar char="•"/>
            </a:pPr>
            <a:r>
              <a:rPr lang="en-GB" sz="1400" dirty="0"/>
              <a:t>Personal stories of people with COVID-19 – communicated through various channels</a:t>
            </a:r>
            <a:endParaRPr lang="en-US" sz="1400" dirty="0"/>
          </a:p>
          <a:p>
            <a:pPr marL="285750" lvl="0" indent="-285750">
              <a:buFont typeface="Arial" panose="020B0604020202020204" pitchFamily="34" charset="0"/>
              <a:buChar char="•"/>
            </a:pPr>
            <a:r>
              <a:rPr lang="en-GB" sz="1400" dirty="0"/>
              <a:t>Special effort to ensure appropriate risk perception among trusted stakeholders – e.g. daily updates or a special info source for physicians</a:t>
            </a:r>
            <a:endParaRPr lang="en-US" sz="1400" dirty="0"/>
          </a:p>
          <a:p>
            <a:pPr marL="285750" lvl="0" indent="-285750">
              <a:buFont typeface="Arial" panose="020B0604020202020204" pitchFamily="34" charset="0"/>
              <a:buChar char="•"/>
            </a:pPr>
            <a:r>
              <a:rPr lang="en-GB" sz="1400" dirty="0"/>
              <a:t>Be transparent and clear on how decisions are made and the current risk assessment by the government</a:t>
            </a:r>
            <a:endParaRPr lang="en-US" sz="1400" dirty="0"/>
          </a:p>
        </p:txBody>
      </p:sp>
      <p:sp>
        <p:nvSpPr>
          <p:cNvPr id="9" name="TextBox 8">
            <a:extLst>
              <a:ext uri="{FF2B5EF4-FFF2-40B4-BE49-F238E27FC236}">
                <a16:creationId xmlns:a16="http://schemas.microsoft.com/office/drawing/2014/main" id="{AF36B948-E140-4443-B6BD-EDFEEF3B96F8}"/>
              </a:ext>
            </a:extLst>
          </p:cNvPr>
          <p:cNvSpPr txBox="1"/>
          <p:nvPr/>
        </p:nvSpPr>
        <p:spPr>
          <a:xfrm>
            <a:off x="5394960" y="4907059"/>
            <a:ext cx="5804263" cy="954107"/>
          </a:xfrm>
          <a:prstGeom prst="rect">
            <a:avLst/>
          </a:prstGeom>
          <a:solidFill>
            <a:schemeClr val="accent1">
              <a:lumMod val="20000"/>
              <a:lumOff val="80000"/>
            </a:schemeClr>
          </a:solidFill>
        </p:spPr>
        <p:txBody>
          <a:bodyPr wrap="square" rtlCol="0">
            <a:spAutoFit/>
          </a:bodyPr>
          <a:lstStyle/>
          <a:p>
            <a:r>
              <a:rPr lang="da-DK" sz="1400" b="1" dirty="0"/>
              <a:t>Tools and resources</a:t>
            </a:r>
          </a:p>
          <a:p>
            <a:pPr marL="285750" indent="-285750">
              <a:buFont typeface="Arial" panose="020B0604020202020204" pitchFamily="34" charset="0"/>
              <a:buChar char="•"/>
            </a:pPr>
            <a:r>
              <a:rPr lang="en-GB" sz="1400" u="sng" dirty="0">
                <a:hlinkClick r:id="rId2"/>
              </a:rPr>
              <a:t>WHO Europe RCCE Strategy Template</a:t>
            </a:r>
            <a:endParaRPr lang="en-GB" sz="1400" u="sng" dirty="0"/>
          </a:p>
          <a:p>
            <a:pPr marL="285750" indent="-285750">
              <a:buFont typeface="Arial" panose="020B0604020202020204" pitchFamily="34" charset="0"/>
              <a:buChar char="•"/>
            </a:pPr>
            <a:r>
              <a:rPr lang="en-US" sz="1400" dirty="0"/>
              <a:t>WHO Audience Message Priorities (AMPs) available from WHO Europe office</a:t>
            </a:r>
          </a:p>
        </p:txBody>
      </p:sp>
    </p:spTree>
    <p:extLst>
      <p:ext uri="{BB962C8B-B14F-4D97-AF65-F5344CB8AC3E}">
        <p14:creationId xmlns:p14="http://schemas.microsoft.com/office/powerpoint/2010/main" val="134025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61DF-8DF4-B540-8839-1A5B106F4B23}"/>
              </a:ext>
            </a:extLst>
          </p:cNvPr>
          <p:cNvSpPr>
            <a:spLocks noGrp="1"/>
          </p:cNvSpPr>
          <p:nvPr>
            <p:ph type="title"/>
          </p:nvPr>
        </p:nvSpPr>
        <p:spPr>
          <a:xfrm>
            <a:off x="-210619" y="225707"/>
            <a:ext cx="5650719" cy="1145893"/>
          </a:xfrm>
        </p:spPr>
        <p:txBody>
          <a:bodyPr>
            <a:normAutofit/>
          </a:bodyPr>
          <a:lstStyle/>
          <a:p>
            <a:pPr algn="ctr"/>
            <a:r>
              <a:rPr lang="en-US" sz="3800" dirty="0" err="1">
                <a:solidFill>
                  <a:schemeClr val="accent1"/>
                </a:solidFill>
              </a:rPr>
              <a:t>Behaviours</a:t>
            </a:r>
            <a:r>
              <a:rPr lang="en-US" sz="3800" dirty="0">
                <a:solidFill>
                  <a:schemeClr val="accent1"/>
                </a:solidFill>
              </a:rPr>
              <a:t>: prevention</a:t>
            </a:r>
          </a:p>
        </p:txBody>
      </p:sp>
      <p:sp>
        <p:nvSpPr>
          <p:cNvPr id="6" name="Rectangle 5">
            <a:extLst>
              <a:ext uri="{FF2B5EF4-FFF2-40B4-BE49-F238E27FC236}">
                <a16:creationId xmlns:a16="http://schemas.microsoft.com/office/drawing/2014/main" id="{1B40EB8E-BFA2-438F-B439-DA267FF2545D}"/>
              </a:ext>
            </a:extLst>
          </p:cNvPr>
          <p:cNvSpPr/>
          <p:nvPr/>
        </p:nvSpPr>
        <p:spPr>
          <a:xfrm>
            <a:off x="6241015" y="313683"/>
            <a:ext cx="5684285" cy="461665"/>
          </a:xfrm>
          <a:prstGeom prst="rect">
            <a:avLst/>
          </a:prstGeom>
        </p:spPr>
        <p:txBody>
          <a:bodyPr wrap="square">
            <a:spAutoFit/>
          </a:bodyPr>
          <a:lstStyle/>
          <a:p>
            <a:r>
              <a:rPr lang="en-US" sz="1200" dirty="0">
                <a:solidFill>
                  <a:schemeClr val="accent1"/>
                </a:solidFill>
              </a:rPr>
              <a:t>“Which of the following measures have you taken to prevent infection from the novel coronavirus (if applicable)?”</a:t>
            </a:r>
          </a:p>
        </p:txBody>
      </p:sp>
      <p:sp>
        <p:nvSpPr>
          <p:cNvPr id="9" name="Content Placeholder 2">
            <a:extLst>
              <a:ext uri="{FF2B5EF4-FFF2-40B4-BE49-F238E27FC236}">
                <a16:creationId xmlns:a16="http://schemas.microsoft.com/office/drawing/2014/main" id="{3CD3D3A8-0B3B-4950-B838-C06D2875ED2E}"/>
              </a:ext>
            </a:extLst>
          </p:cNvPr>
          <p:cNvSpPr>
            <a:spLocks noGrp="1"/>
          </p:cNvSpPr>
          <p:nvPr>
            <p:ph sz="half" idx="1"/>
          </p:nvPr>
        </p:nvSpPr>
        <p:spPr>
          <a:xfrm>
            <a:off x="266700" y="1576624"/>
            <a:ext cx="4946468" cy="4534243"/>
          </a:xfrm>
        </p:spPr>
        <p:txBody>
          <a:bodyPr>
            <a:noAutofit/>
          </a:bodyPr>
          <a:lstStyle/>
          <a:p>
            <a:pPr marL="0" indent="0">
              <a:lnSpc>
                <a:spcPct val="100000"/>
              </a:lnSpc>
              <a:spcBef>
                <a:spcPts val="0"/>
              </a:spcBef>
              <a:buNone/>
            </a:pPr>
            <a:r>
              <a:rPr lang="en-US" sz="1400" dirty="0"/>
              <a:t>Respondents generally show </a:t>
            </a:r>
            <a:r>
              <a:rPr lang="en-US" sz="1400" b="1" dirty="0"/>
              <a:t>high compliance with preventive </a:t>
            </a:r>
            <a:r>
              <a:rPr lang="en-US" sz="1400" b="1" dirty="0" err="1"/>
              <a:t>behaviours</a:t>
            </a:r>
            <a:r>
              <a:rPr lang="en-US" sz="1400" b="1" dirty="0"/>
              <a:t> </a:t>
            </a:r>
            <a:r>
              <a:rPr lang="en-US" sz="1400" dirty="0"/>
              <a:t>such washing hands and wearing a face mask. 76% indicate practicing social distancing.</a:t>
            </a:r>
          </a:p>
          <a:p>
            <a:pPr marL="0" indent="0">
              <a:lnSpc>
                <a:spcPct val="100000"/>
              </a:lnSpc>
              <a:spcBef>
                <a:spcPts val="0"/>
              </a:spcBef>
              <a:buNone/>
            </a:pPr>
            <a:endParaRPr lang="en-US" sz="1400" dirty="0"/>
          </a:p>
          <a:p>
            <a:pPr marL="0" indent="0">
              <a:lnSpc>
                <a:spcPct val="100000"/>
              </a:lnSpc>
              <a:spcBef>
                <a:spcPts val="0"/>
              </a:spcBef>
              <a:buNone/>
            </a:pPr>
            <a:r>
              <a:rPr lang="en-US" sz="1400" dirty="0"/>
              <a:t>48% and 37% do not disinfect mobile phones and surfaces respectively, where only 39% would stay home as a preventive measure against COVID-19. </a:t>
            </a:r>
          </a:p>
          <a:p>
            <a:pPr marL="0" indent="0">
              <a:lnSpc>
                <a:spcPct val="100000"/>
              </a:lnSpc>
              <a:spcBef>
                <a:spcPts val="0"/>
              </a:spcBef>
              <a:buNone/>
            </a:pPr>
            <a:endParaRPr lang="en-US" sz="1400" dirty="0"/>
          </a:p>
          <a:p>
            <a:pPr marL="0" indent="0">
              <a:lnSpc>
                <a:spcPct val="100000"/>
              </a:lnSpc>
              <a:spcBef>
                <a:spcPts val="0"/>
              </a:spcBef>
              <a:buNone/>
            </a:pPr>
            <a:r>
              <a:rPr lang="en-US" sz="1400" b="1" dirty="0"/>
              <a:t>People who </a:t>
            </a:r>
            <a:r>
              <a:rPr lang="en-US" sz="1400" b="1" u="sng" dirty="0"/>
              <a:t>do not </a:t>
            </a:r>
            <a:r>
              <a:rPr lang="en-US" sz="1400" b="1" dirty="0"/>
              <a:t>follow general protective measures in particular include those who: </a:t>
            </a:r>
          </a:p>
          <a:p>
            <a:pPr>
              <a:lnSpc>
                <a:spcPct val="100000"/>
              </a:lnSpc>
              <a:spcBef>
                <a:spcPts val="0"/>
              </a:spcBef>
            </a:pPr>
            <a:r>
              <a:rPr lang="en-US" sz="1400" dirty="0"/>
              <a:t>Have lower health literacy</a:t>
            </a:r>
          </a:p>
          <a:p>
            <a:pPr>
              <a:lnSpc>
                <a:spcPct val="100000"/>
              </a:lnSpc>
              <a:spcBef>
                <a:spcPts val="0"/>
              </a:spcBef>
            </a:pPr>
            <a:r>
              <a:rPr lang="en-US" sz="1400" dirty="0"/>
              <a:t>Have lower trust to the government</a:t>
            </a:r>
          </a:p>
          <a:p>
            <a:pPr>
              <a:lnSpc>
                <a:spcPct val="100000"/>
              </a:lnSpc>
              <a:spcBef>
                <a:spcPts val="0"/>
              </a:spcBef>
            </a:pPr>
            <a:r>
              <a:rPr lang="en-US" sz="1400" dirty="0"/>
              <a:t>Are male</a:t>
            </a:r>
          </a:p>
          <a:p>
            <a:pPr>
              <a:lnSpc>
                <a:spcPct val="100000"/>
              </a:lnSpc>
              <a:spcBef>
                <a:spcPts val="0"/>
              </a:spcBef>
            </a:pPr>
            <a:r>
              <a:rPr lang="en-US" sz="1400" dirty="0"/>
              <a:t>Search for information less frequently</a:t>
            </a:r>
          </a:p>
          <a:p>
            <a:pPr marL="0" indent="0">
              <a:lnSpc>
                <a:spcPct val="100000"/>
              </a:lnSpc>
              <a:spcBef>
                <a:spcPts val="0"/>
              </a:spcBef>
              <a:buNone/>
            </a:pPr>
            <a:endParaRPr lang="en-US" sz="1400" dirty="0"/>
          </a:p>
          <a:p>
            <a:pPr marL="0" indent="0">
              <a:lnSpc>
                <a:spcPct val="100000"/>
              </a:lnSpc>
              <a:spcBef>
                <a:spcPts val="0"/>
              </a:spcBef>
              <a:buNone/>
            </a:pPr>
            <a:r>
              <a:rPr lang="en-US" sz="1400" dirty="0"/>
              <a:t>Specifically, not ensuring physical distancing include those with low health literacy and those who feel less susceptible to the virus.</a:t>
            </a:r>
          </a:p>
        </p:txBody>
      </p:sp>
      <p:pic>
        <p:nvPicPr>
          <p:cNvPr id="3" name="Picture 2">
            <a:extLst>
              <a:ext uri="{FF2B5EF4-FFF2-40B4-BE49-F238E27FC236}">
                <a16:creationId xmlns:a16="http://schemas.microsoft.com/office/drawing/2014/main" id="{D51E8EFD-CB83-44E6-B1C4-523CDB6AD932}"/>
              </a:ext>
            </a:extLst>
          </p:cNvPr>
          <p:cNvPicPr>
            <a:picLocks noChangeAspect="1"/>
          </p:cNvPicPr>
          <p:nvPr/>
        </p:nvPicPr>
        <p:blipFill>
          <a:blip r:embed="rId2"/>
          <a:stretch>
            <a:fillRect/>
          </a:stretch>
        </p:blipFill>
        <p:spPr>
          <a:xfrm>
            <a:off x="5440100" y="891441"/>
            <a:ext cx="5862249" cy="5966559"/>
          </a:xfrm>
          <a:prstGeom prst="rect">
            <a:avLst/>
          </a:prstGeom>
        </p:spPr>
      </p:pic>
    </p:spTree>
    <p:extLst>
      <p:ext uri="{BB962C8B-B14F-4D97-AF65-F5344CB8AC3E}">
        <p14:creationId xmlns:p14="http://schemas.microsoft.com/office/powerpoint/2010/main" val="379720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7C75D4-81D2-49C5-A1A2-52D4CEE8A5CA}"/>
              </a:ext>
            </a:extLst>
          </p:cNvPr>
          <p:cNvSpPr txBox="1">
            <a:spLocks/>
          </p:cNvSpPr>
          <p:nvPr/>
        </p:nvSpPr>
        <p:spPr>
          <a:xfrm>
            <a:off x="390525" y="497929"/>
            <a:ext cx="10515600" cy="7619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1"/>
                </a:solidFill>
              </a:rPr>
              <a:t>Use of antibiotics</a:t>
            </a:r>
          </a:p>
        </p:txBody>
      </p:sp>
      <p:sp>
        <p:nvSpPr>
          <p:cNvPr id="7" name="Rectangle 6">
            <a:extLst>
              <a:ext uri="{FF2B5EF4-FFF2-40B4-BE49-F238E27FC236}">
                <a16:creationId xmlns:a16="http://schemas.microsoft.com/office/drawing/2014/main" id="{399C7C24-51DD-4C7A-A39E-E69F1D418AB0}"/>
              </a:ext>
            </a:extLst>
          </p:cNvPr>
          <p:cNvSpPr/>
          <p:nvPr/>
        </p:nvSpPr>
        <p:spPr>
          <a:xfrm>
            <a:off x="390524" y="2261868"/>
            <a:ext cx="4638675" cy="1877437"/>
          </a:xfrm>
          <a:prstGeom prst="rect">
            <a:avLst/>
          </a:prstGeom>
        </p:spPr>
        <p:txBody>
          <a:bodyPr wrap="square">
            <a:spAutoFit/>
          </a:bodyPr>
          <a:lstStyle/>
          <a:p>
            <a:pPr lvl="0"/>
            <a:r>
              <a:rPr lang="en-US" sz="1600" dirty="0">
                <a:solidFill>
                  <a:prstClr val="black"/>
                </a:solidFill>
              </a:rPr>
              <a:t>Respondents generally appear to not use antibiotics against Covid-19, however 6% reported that they have used them.</a:t>
            </a:r>
          </a:p>
          <a:p>
            <a:pPr lvl="0"/>
            <a:endParaRPr lang="en-US" sz="1600" dirty="0">
              <a:solidFill>
                <a:prstClr val="black"/>
              </a:solidFill>
            </a:endParaRPr>
          </a:p>
          <a:p>
            <a:pPr lvl="0"/>
            <a:endParaRPr lang="en-US" sz="16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p:txBody>
      </p:sp>
      <p:pic>
        <p:nvPicPr>
          <p:cNvPr id="2" name="Picture 1">
            <a:extLst>
              <a:ext uri="{FF2B5EF4-FFF2-40B4-BE49-F238E27FC236}">
                <a16:creationId xmlns:a16="http://schemas.microsoft.com/office/drawing/2014/main" id="{4DDDEEBA-40F2-48FC-B26D-AB2DEAD9F18C}"/>
              </a:ext>
            </a:extLst>
          </p:cNvPr>
          <p:cNvPicPr>
            <a:picLocks noChangeAspect="1"/>
          </p:cNvPicPr>
          <p:nvPr/>
        </p:nvPicPr>
        <p:blipFill>
          <a:blip r:embed="rId2"/>
          <a:stretch>
            <a:fillRect/>
          </a:stretch>
        </p:blipFill>
        <p:spPr>
          <a:xfrm>
            <a:off x="5648325" y="1639230"/>
            <a:ext cx="5919753" cy="4249050"/>
          </a:xfrm>
          <a:prstGeom prst="rect">
            <a:avLst/>
          </a:prstGeom>
        </p:spPr>
      </p:pic>
    </p:spTree>
    <p:extLst>
      <p:ext uri="{BB962C8B-B14F-4D97-AF65-F5344CB8AC3E}">
        <p14:creationId xmlns:p14="http://schemas.microsoft.com/office/powerpoint/2010/main" val="28555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043C-6986-4A4E-BE52-AAFAEC64B164}"/>
              </a:ext>
            </a:extLst>
          </p:cNvPr>
          <p:cNvSpPr>
            <a:spLocks noGrp="1"/>
          </p:cNvSpPr>
          <p:nvPr>
            <p:ph type="title"/>
          </p:nvPr>
        </p:nvSpPr>
        <p:spPr>
          <a:xfrm>
            <a:off x="390525" y="121907"/>
            <a:ext cx="10515600" cy="1325563"/>
          </a:xfrm>
        </p:spPr>
        <p:txBody>
          <a:bodyPr>
            <a:normAutofit/>
          </a:bodyPr>
          <a:lstStyle/>
          <a:p>
            <a:r>
              <a:rPr lang="en-US" sz="3200" dirty="0">
                <a:solidFill>
                  <a:schemeClr val="accent1"/>
                </a:solidFill>
              </a:rPr>
              <a:t>Protecting others</a:t>
            </a:r>
          </a:p>
        </p:txBody>
      </p:sp>
      <p:sp>
        <p:nvSpPr>
          <p:cNvPr id="4" name="Rectangle 3">
            <a:extLst>
              <a:ext uri="{FF2B5EF4-FFF2-40B4-BE49-F238E27FC236}">
                <a16:creationId xmlns:a16="http://schemas.microsoft.com/office/drawing/2014/main" id="{64A774B9-BB52-4E51-8955-606D9B77E1A9}"/>
              </a:ext>
            </a:extLst>
          </p:cNvPr>
          <p:cNvSpPr/>
          <p:nvPr/>
        </p:nvSpPr>
        <p:spPr>
          <a:xfrm>
            <a:off x="749617" y="1447470"/>
            <a:ext cx="4282440" cy="1815882"/>
          </a:xfrm>
          <a:prstGeom prst="rect">
            <a:avLst/>
          </a:prstGeom>
        </p:spPr>
        <p:txBody>
          <a:bodyPr wrap="square">
            <a:spAutoFit/>
          </a:bodyPr>
          <a:lstStyle/>
          <a:p>
            <a:pPr lvl="0"/>
            <a:r>
              <a:rPr lang="en-US" sz="1400" dirty="0">
                <a:solidFill>
                  <a:prstClr val="black"/>
                </a:solidFill>
              </a:rPr>
              <a:t>Respondents generally score well above average in wanting to protect others. </a:t>
            </a:r>
          </a:p>
          <a:p>
            <a:pPr lvl="0"/>
            <a:endParaRPr lang="en-US" sz="1400" dirty="0">
              <a:solidFill>
                <a:prstClr val="black"/>
              </a:solidFill>
            </a:endParaRPr>
          </a:p>
          <a:p>
            <a:pPr lvl="0"/>
            <a:r>
              <a:rPr lang="en-US" sz="1400" dirty="0">
                <a:solidFill>
                  <a:prstClr val="black"/>
                </a:solidFill>
              </a:rPr>
              <a:t>However, compared to previous rounds of data collection, fewer people say that they want to protect others by avoiding crowded areas and fewer people believe that washing hands frequently can help to protect others.</a:t>
            </a:r>
          </a:p>
        </p:txBody>
      </p:sp>
      <p:pic>
        <p:nvPicPr>
          <p:cNvPr id="3" name="Picture 2">
            <a:extLst>
              <a:ext uri="{FF2B5EF4-FFF2-40B4-BE49-F238E27FC236}">
                <a16:creationId xmlns:a16="http://schemas.microsoft.com/office/drawing/2014/main" id="{3BDECFD3-A1C7-420E-8FD6-87D17A7C732D}"/>
              </a:ext>
            </a:extLst>
          </p:cNvPr>
          <p:cNvPicPr>
            <a:picLocks noChangeAspect="1"/>
          </p:cNvPicPr>
          <p:nvPr/>
        </p:nvPicPr>
        <p:blipFill>
          <a:blip r:embed="rId2"/>
          <a:stretch>
            <a:fillRect/>
          </a:stretch>
        </p:blipFill>
        <p:spPr>
          <a:xfrm>
            <a:off x="5730274" y="1190174"/>
            <a:ext cx="5866992" cy="4309342"/>
          </a:xfrm>
          <a:prstGeom prst="rect">
            <a:avLst/>
          </a:prstGeom>
        </p:spPr>
      </p:pic>
      <p:sp>
        <p:nvSpPr>
          <p:cNvPr id="6" name="TextBox 5">
            <a:extLst>
              <a:ext uri="{FF2B5EF4-FFF2-40B4-BE49-F238E27FC236}">
                <a16:creationId xmlns:a16="http://schemas.microsoft.com/office/drawing/2014/main" id="{0CD7A7C7-5834-4ED7-868B-9F503A93FECC}"/>
              </a:ext>
            </a:extLst>
          </p:cNvPr>
          <p:cNvSpPr txBox="1"/>
          <p:nvPr/>
        </p:nvSpPr>
        <p:spPr>
          <a:xfrm>
            <a:off x="992691" y="4829101"/>
            <a:ext cx="5347764" cy="954107"/>
          </a:xfrm>
          <a:prstGeom prst="rect">
            <a:avLst/>
          </a:prstGeom>
          <a:solidFill>
            <a:schemeClr val="accent5">
              <a:lumMod val="20000"/>
              <a:lumOff val="80000"/>
            </a:schemeClr>
          </a:solidFill>
          <a:ln>
            <a:solidFill>
              <a:schemeClr val="accent1"/>
            </a:solidFill>
          </a:ln>
        </p:spPr>
        <p:txBody>
          <a:bodyPr wrap="square" rtlCol="0">
            <a:spAutoFit/>
          </a:bodyPr>
          <a:lstStyle/>
          <a:p>
            <a:r>
              <a:rPr lang="en-US" sz="1400" dirty="0">
                <a:solidFill>
                  <a:prstClr val="black"/>
                </a:solidFill>
              </a:rPr>
              <a:t>The above might indicate a call for targeted communication strategies on preventive measures, especially to remind people that handwashing is effective for prevention of disease</a:t>
            </a:r>
          </a:p>
          <a:p>
            <a:endParaRPr lang="da-DK" sz="1400" dirty="0"/>
          </a:p>
        </p:txBody>
      </p:sp>
    </p:spTree>
    <p:extLst>
      <p:ext uri="{BB962C8B-B14F-4D97-AF65-F5344CB8AC3E}">
        <p14:creationId xmlns:p14="http://schemas.microsoft.com/office/powerpoint/2010/main" val="20914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B907FC-2FF6-44C7-A3C7-68C78ECAC73C}"/>
              </a:ext>
            </a:extLst>
          </p:cNvPr>
          <p:cNvPicPr>
            <a:picLocks noChangeAspect="1"/>
          </p:cNvPicPr>
          <p:nvPr/>
        </p:nvPicPr>
        <p:blipFill>
          <a:blip r:embed="rId2"/>
          <a:stretch>
            <a:fillRect/>
          </a:stretch>
        </p:blipFill>
        <p:spPr>
          <a:xfrm>
            <a:off x="3646051" y="0"/>
            <a:ext cx="4899897" cy="6858000"/>
          </a:xfrm>
          <a:prstGeom prst="rect">
            <a:avLst/>
          </a:prstGeom>
        </p:spPr>
      </p:pic>
    </p:spTree>
    <p:extLst>
      <p:ext uri="{BB962C8B-B14F-4D97-AF65-F5344CB8AC3E}">
        <p14:creationId xmlns:p14="http://schemas.microsoft.com/office/powerpoint/2010/main" val="69453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r>
              <a:rPr lang="da-DK" sz="3800" dirty="0">
                <a:solidFill>
                  <a:schemeClr val="accent1"/>
                </a:solidFill>
              </a:rPr>
              <a:t>Background</a:t>
            </a:r>
            <a:endParaRPr lang="en-US" sz="3800" dirty="0">
              <a:solidFill>
                <a:schemeClr val="accent1"/>
              </a:solidFill>
            </a:endParaRPr>
          </a:p>
        </p:txBody>
      </p:sp>
      <p:sp>
        <p:nvSpPr>
          <p:cNvPr id="3" name="Rectangle 2">
            <a:extLst>
              <a:ext uri="{FF2B5EF4-FFF2-40B4-BE49-F238E27FC236}">
                <a16:creationId xmlns:a16="http://schemas.microsoft.com/office/drawing/2014/main" id="{4FBA0A83-CB43-40A2-A664-713BFAD2B5B0}"/>
              </a:ext>
            </a:extLst>
          </p:cNvPr>
          <p:cNvSpPr/>
          <p:nvPr/>
        </p:nvSpPr>
        <p:spPr>
          <a:xfrm>
            <a:off x="838200" y="1316615"/>
            <a:ext cx="9985612" cy="4524315"/>
          </a:xfrm>
          <a:prstGeom prst="rect">
            <a:avLst/>
          </a:prstGeom>
        </p:spPr>
        <p:txBody>
          <a:bodyPr wrap="square">
            <a:spAutoFit/>
          </a:bodyPr>
          <a:lstStyle/>
          <a:p>
            <a:r>
              <a:rPr lang="en-GB" dirty="0"/>
              <a:t>The first person infected with COVID-19 was confirmed in Georgia on 26 February. The first transmission from an unknown source or internal transmission in the country was detected on 23 March, in Marneuli region. Georgia has implemented a multisectoral response to the COVID-19 outbreak led by the Prime Minister, and coordinated by the Ministry of Health, which started on 25 January 2020. This includes a strong focus on health communication, physical distancing, isolation and quarantine, monitoring and surveillance, and testing. </a:t>
            </a:r>
          </a:p>
          <a:p>
            <a:endParaRPr lang="da-DK" dirty="0"/>
          </a:p>
          <a:p>
            <a:r>
              <a:rPr lang="en-GB" dirty="0"/>
              <a:t>The Georgia National </a:t>
            </a:r>
            <a:r>
              <a:rPr lang="en-GB" dirty="0" err="1"/>
              <a:t>Center</a:t>
            </a:r>
            <a:r>
              <a:rPr lang="en-GB" dirty="0"/>
              <a:t> for Disease Control and Public Health (NCDC), WHO Country Office for Georgia and UNICEF Georgia </a:t>
            </a:r>
            <a:r>
              <a:rPr lang="en-US" dirty="0">
                <a:ea typeface="Times New Roman" panose="02020603050405020304" pitchFamily="18" charset="0"/>
                <a:cs typeface="Arial" panose="020B0604020202020204" pitchFamily="34" charset="0"/>
              </a:rPr>
              <a:t>adapted the survey tool made available by WHO/Europe to the context of the COVID-19 situation in the country and have collected</a:t>
            </a:r>
            <a:r>
              <a:rPr lang="en-GB" dirty="0"/>
              <a:t> data five times. The first three rounds were at the national level between April and May 2020. The fourth round focused on two regions. This fifth round once again looks at the national level. One additional round of data collection is planned after this.</a:t>
            </a:r>
          </a:p>
          <a:p>
            <a:endParaRPr lang="en-US" b="1" dirty="0">
              <a:ea typeface="Times New Roman" panose="02020603050405020304" pitchFamily="18" charset="0"/>
            </a:endParaRPr>
          </a:p>
          <a:p>
            <a:r>
              <a:rPr lang="en-US" b="1" dirty="0">
                <a:ea typeface="Times New Roman" panose="02020603050405020304" pitchFamily="18" charset="0"/>
                <a:cs typeface="Arial" panose="020B0604020202020204" pitchFamily="34" charset="0"/>
              </a:rPr>
              <a:t>Data collected directly contributes to the COVID-19 response in Georgia in the areas of communications and messaging, interventions, programmes and policy – alongside epidemiological data and considerations of economic, cultural, ethical, structural political nature and other.  </a:t>
            </a:r>
            <a:endParaRPr lang="en-US" b="1" dirty="0">
              <a:effectLst/>
              <a:ea typeface="Times New Roman" panose="02020603050405020304" pitchFamily="18" charset="0"/>
            </a:endParaRPr>
          </a:p>
        </p:txBody>
      </p:sp>
    </p:spTree>
    <p:extLst>
      <p:ext uri="{BB962C8B-B14F-4D97-AF65-F5344CB8AC3E}">
        <p14:creationId xmlns:p14="http://schemas.microsoft.com/office/powerpoint/2010/main" val="109180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415B8-BDB7-4511-95CD-D9C61BDAF3C0}"/>
              </a:ext>
            </a:extLst>
          </p:cNvPr>
          <p:cNvPicPr>
            <a:picLocks noChangeAspect="1"/>
          </p:cNvPicPr>
          <p:nvPr/>
        </p:nvPicPr>
        <p:blipFill>
          <a:blip r:embed="rId2"/>
          <a:stretch>
            <a:fillRect/>
          </a:stretch>
        </p:blipFill>
        <p:spPr>
          <a:xfrm>
            <a:off x="356050" y="0"/>
            <a:ext cx="11479899" cy="6858000"/>
          </a:xfrm>
          <a:prstGeom prst="rect">
            <a:avLst/>
          </a:prstGeom>
        </p:spPr>
      </p:pic>
    </p:spTree>
    <p:extLst>
      <p:ext uri="{BB962C8B-B14F-4D97-AF65-F5344CB8AC3E}">
        <p14:creationId xmlns:p14="http://schemas.microsoft.com/office/powerpoint/2010/main" val="170776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r>
              <a:rPr lang="da-DK" sz="4000" dirty="0">
                <a:solidFill>
                  <a:schemeClr val="accent1"/>
                </a:solidFill>
              </a:rPr>
              <a:t>Behaviours: discussion</a:t>
            </a:r>
            <a:endParaRPr lang="en-US" sz="4000" dirty="0">
              <a:solidFill>
                <a:schemeClr val="accent1"/>
              </a:solidFill>
            </a:endParaRPr>
          </a:p>
        </p:txBody>
      </p:sp>
      <p:sp>
        <p:nvSpPr>
          <p:cNvPr id="6" name="TextBox 5">
            <a:extLst>
              <a:ext uri="{FF2B5EF4-FFF2-40B4-BE49-F238E27FC236}">
                <a16:creationId xmlns:a16="http://schemas.microsoft.com/office/drawing/2014/main" id="{16452036-1F8E-4B00-B53B-E5D8CADC9B7C}"/>
              </a:ext>
            </a:extLst>
          </p:cNvPr>
          <p:cNvSpPr txBox="1"/>
          <p:nvPr/>
        </p:nvSpPr>
        <p:spPr>
          <a:xfrm>
            <a:off x="838200" y="1611084"/>
            <a:ext cx="4238897" cy="4401205"/>
          </a:xfrm>
          <a:prstGeom prst="rect">
            <a:avLst/>
          </a:prstGeom>
          <a:noFill/>
        </p:spPr>
        <p:txBody>
          <a:bodyPr wrap="square" rtlCol="0">
            <a:spAutoFit/>
          </a:bodyPr>
          <a:lstStyle/>
          <a:p>
            <a:r>
              <a:rPr lang="da-DK" sz="1400" b="1" dirty="0"/>
              <a:t>Questions to discuss in the team</a:t>
            </a:r>
          </a:p>
          <a:p>
            <a:pPr marL="285750" indent="-285750">
              <a:buFont typeface="Arial" panose="020B0604020202020204" pitchFamily="34" charset="0"/>
              <a:buChar char="•"/>
            </a:pPr>
            <a:r>
              <a:rPr lang="en-US" sz="1400" dirty="0"/>
              <a:t>We see that those with low health literacy and those who feel less susceptible to the virus are less likely to keep physical distance. How might you increase the sense of susceptibility to the virus?</a:t>
            </a:r>
          </a:p>
          <a:p>
            <a:pPr marL="285750" lvl="0" indent="-285750">
              <a:buFont typeface="Arial" panose="020B0604020202020204" pitchFamily="34" charset="0"/>
              <a:buChar char="•"/>
            </a:pPr>
            <a:r>
              <a:rPr lang="en-GB" sz="1400" dirty="0"/>
              <a:t>Which recommended behaviours are more critical at current time, given current transmission as well as evidence for effect and feasibility?</a:t>
            </a:r>
          </a:p>
          <a:p>
            <a:pPr marL="285750" indent="-285750">
              <a:buFont typeface="Arial" panose="020B0604020202020204" pitchFamily="34" charset="0"/>
              <a:buChar char="•"/>
            </a:pPr>
            <a:r>
              <a:rPr lang="en-GB" sz="1400" dirty="0"/>
              <a:t>Can we use the very high levels(</a:t>
            </a:r>
            <a:r>
              <a:rPr lang="en-US" sz="1400" dirty="0"/>
              <a:t> 95%) of some protective </a:t>
            </a:r>
            <a:r>
              <a:rPr lang="en-US" sz="1400" dirty="0" err="1"/>
              <a:t>behaviours</a:t>
            </a:r>
            <a:r>
              <a:rPr lang="en-US" sz="1400" dirty="0"/>
              <a:t> to encourage others?</a:t>
            </a:r>
            <a:endParaRPr lang="en-GB" sz="1400" dirty="0"/>
          </a:p>
          <a:p>
            <a:pPr marL="285750" lvl="0" indent="-285750">
              <a:buFont typeface="Arial" panose="020B0604020202020204" pitchFamily="34" charset="0"/>
              <a:buChar char="•"/>
            </a:pPr>
            <a:r>
              <a:rPr lang="en-GB" sz="1400" dirty="0"/>
              <a:t>How have recommended behaviours been communicated so far?</a:t>
            </a:r>
            <a:endParaRPr lang="en-US" sz="1400" dirty="0"/>
          </a:p>
          <a:p>
            <a:pPr marL="285750" lvl="0" indent="-285750">
              <a:buFont typeface="Arial" panose="020B0604020202020204" pitchFamily="34" charset="0"/>
              <a:buChar char="•"/>
            </a:pPr>
            <a:r>
              <a:rPr lang="en-GB" sz="1400" dirty="0"/>
              <a:t>Which social norms or recent events may have impacted on behaviours?</a:t>
            </a:r>
            <a:endParaRPr lang="en-US" sz="1400" dirty="0"/>
          </a:p>
          <a:p>
            <a:pPr marL="285750" indent="-285750">
              <a:buFont typeface="Arial" panose="020B0604020202020204" pitchFamily="34" charset="0"/>
              <a:buChar char="•"/>
            </a:pPr>
            <a:r>
              <a:rPr lang="en-GB" sz="1400" dirty="0"/>
              <a:t>Are there opportunities for qualitative research to learn more? Does such research already exist, e.g. about norms? </a:t>
            </a:r>
            <a:endParaRPr lang="en-US" sz="1400" dirty="0"/>
          </a:p>
          <a:p>
            <a:pPr marL="285750" lvl="0" indent="-285750">
              <a:buFont typeface="Arial" panose="020B0604020202020204" pitchFamily="34" charset="0"/>
              <a:buChar char="•"/>
            </a:pPr>
            <a:r>
              <a:rPr lang="en-US" sz="1400" dirty="0"/>
              <a:t>While the percentage is low, how might we reduce inappropriate antibiotic use?</a:t>
            </a:r>
          </a:p>
          <a:p>
            <a:pPr marL="285750" indent="-285750">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5A9BAE40-0DE2-4B80-8C19-FA423844C85A}"/>
              </a:ext>
            </a:extLst>
          </p:cNvPr>
          <p:cNvSpPr txBox="1"/>
          <p:nvPr/>
        </p:nvSpPr>
        <p:spPr>
          <a:xfrm>
            <a:off x="5549537" y="1611084"/>
            <a:ext cx="5804263" cy="3754874"/>
          </a:xfrm>
          <a:prstGeom prst="rect">
            <a:avLst/>
          </a:prstGeom>
          <a:noFill/>
        </p:spPr>
        <p:txBody>
          <a:bodyPr wrap="square" rtlCol="0">
            <a:spAutoFit/>
          </a:bodyPr>
          <a:lstStyle/>
          <a:p>
            <a:r>
              <a:rPr lang="da-DK" sz="1400" b="1" dirty="0"/>
              <a:t>Possible action or follow up</a:t>
            </a:r>
          </a:p>
          <a:p>
            <a:pPr marL="285750" lvl="0" indent="-285750">
              <a:buFont typeface="Arial" panose="020B0604020202020204" pitchFamily="34" charset="0"/>
              <a:buChar char="•"/>
            </a:pPr>
            <a:r>
              <a:rPr lang="en-US" sz="1400" dirty="0"/>
              <a:t>Highlighting high levels of compliance with recommended measures in communication materials may help motivate others to also follow the good example set by the majority.</a:t>
            </a:r>
          </a:p>
          <a:p>
            <a:pPr marL="285750" lvl="0" indent="-285750">
              <a:buFont typeface="Arial" panose="020B0604020202020204" pitchFamily="34" charset="0"/>
              <a:buChar char="•"/>
            </a:pPr>
            <a:r>
              <a:rPr lang="en-GB" sz="1400" dirty="0"/>
              <a:t>Clear guidance for shops, public spaces, work places, hospitals, schools, kindergartens, health clinics, government offices with clear steps and criteria for response to COVID-19 cases and how to avoid them. </a:t>
            </a:r>
            <a:endParaRPr lang="en-US" sz="1400" dirty="0"/>
          </a:p>
          <a:p>
            <a:pPr marL="285750" lvl="0" indent="-285750">
              <a:buFont typeface="Arial" panose="020B0604020202020204" pitchFamily="34" charset="0"/>
              <a:buChar char="•"/>
            </a:pPr>
            <a:r>
              <a:rPr lang="en-GB" sz="1400" dirty="0"/>
              <a:t>Communicate only a few very concrete recommended behaviours. </a:t>
            </a:r>
            <a:endParaRPr lang="en-US" sz="1400" dirty="0"/>
          </a:p>
          <a:p>
            <a:pPr marL="285750" lvl="0" indent="-285750">
              <a:buFont typeface="Arial" panose="020B0604020202020204" pitchFamily="34" charset="0"/>
              <a:buChar char="•"/>
            </a:pPr>
            <a:r>
              <a:rPr lang="en-GB" sz="1400" dirty="0"/>
              <a:t>Develop guidance on navigating social expectations, e.g. saying no to big social events. </a:t>
            </a:r>
            <a:endParaRPr lang="en-US" sz="1400" dirty="0"/>
          </a:p>
          <a:p>
            <a:pPr marL="285750" lvl="0" indent="-285750">
              <a:buFont typeface="Arial" panose="020B0604020202020204" pitchFamily="34" charset="0"/>
              <a:buChar char="•"/>
            </a:pPr>
            <a:r>
              <a:rPr lang="en-GB" sz="1400" dirty="0"/>
              <a:t>Ensure creativity and diversity of messages and approaches to avoid message fatigue</a:t>
            </a:r>
            <a:endParaRPr lang="en-US" sz="1400" dirty="0"/>
          </a:p>
          <a:p>
            <a:pPr marL="285750" lvl="0" indent="-285750">
              <a:buFont typeface="Arial" panose="020B0604020202020204" pitchFamily="34" charset="0"/>
              <a:buChar char="•"/>
            </a:pPr>
            <a:r>
              <a:rPr lang="en-GB" sz="1400" dirty="0"/>
              <a:t>Nudging techniques, e.g. marking space on floors and in public spaces; easy access to and attention directed towards disinfectant. </a:t>
            </a:r>
            <a:endParaRPr lang="en-US" sz="1400" dirty="0"/>
          </a:p>
          <a:p>
            <a:pPr marL="285750" lvl="0" indent="-285750">
              <a:buFont typeface="Arial" panose="020B0604020202020204" pitchFamily="34" charset="0"/>
              <a:buChar char="•"/>
            </a:pPr>
            <a:r>
              <a:rPr lang="en-GB" sz="1400" dirty="0"/>
              <a:t>Communicate social norms and expectations, either through personal stories or nudging techniques. </a:t>
            </a:r>
            <a:endParaRPr lang="en-US" sz="1400" dirty="0"/>
          </a:p>
          <a:p>
            <a:endParaRPr lang="da-DK" sz="1400" b="1" dirty="0"/>
          </a:p>
        </p:txBody>
      </p:sp>
    </p:spTree>
    <p:extLst>
      <p:ext uri="{BB962C8B-B14F-4D97-AF65-F5344CB8AC3E}">
        <p14:creationId xmlns:p14="http://schemas.microsoft.com/office/powerpoint/2010/main" val="373798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3DC0-9D2F-5541-80B0-118926D7C911}"/>
              </a:ext>
            </a:extLst>
          </p:cNvPr>
          <p:cNvSpPr>
            <a:spLocks noGrp="1"/>
          </p:cNvSpPr>
          <p:nvPr>
            <p:ph type="title"/>
          </p:nvPr>
        </p:nvSpPr>
        <p:spPr>
          <a:xfrm>
            <a:off x="503470" y="0"/>
            <a:ext cx="4836481" cy="1143620"/>
          </a:xfrm>
        </p:spPr>
        <p:txBody>
          <a:bodyPr>
            <a:normAutofit/>
          </a:bodyPr>
          <a:lstStyle/>
          <a:p>
            <a:r>
              <a:rPr lang="en-US" sz="3800" dirty="0">
                <a:solidFill>
                  <a:schemeClr val="accent1"/>
                </a:solidFill>
              </a:rPr>
              <a:t>Affect: emotions </a:t>
            </a:r>
          </a:p>
        </p:txBody>
      </p:sp>
      <p:sp>
        <p:nvSpPr>
          <p:cNvPr id="11" name="Rectangle 10">
            <a:extLst>
              <a:ext uri="{FF2B5EF4-FFF2-40B4-BE49-F238E27FC236}">
                <a16:creationId xmlns:a16="http://schemas.microsoft.com/office/drawing/2014/main" id="{088B5DFB-31F2-431B-B736-AE1A453FC5C7}"/>
              </a:ext>
            </a:extLst>
          </p:cNvPr>
          <p:cNvSpPr/>
          <p:nvPr/>
        </p:nvSpPr>
        <p:spPr>
          <a:xfrm>
            <a:off x="5903026" y="310200"/>
            <a:ext cx="2315057" cy="261610"/>
          </a:xfrm>
          <a:prstGeom prst="rect">
            <a:avLst/>
          </a:prstGeom>
        </p:spPr>
        <p:txBody>
          <a:bodyPr wrap="none">
            <a:spAutoFit/>
          </a:bodyPr>
          <a:lstStyle/>
          <a:p>
            <a:r>
              <a:rPr lang="en-US" sz="1100" dirty="0">
                <a:solidFill>
                  <a:schemeClr val="accent1"/>
                </a:solidFill>
              </a:rPr>
              <a:t>“The novel coronavirus to me feels ...</a:t>
            </a:r>
          </a:p>
        </p:txBody>
      </p:sp>
      <p:sp>
        <p:nvSpPr>
          <p:cNvPr id="14" name="Rectangle 13">
            <a:extLst>
              <a:ext uri="{FF2B5EF4-FFF2-40B4-BE49-F238E27FC236}">
                <a16:creationId xmlns:a16="http://schemas.microsoft.com/office/drawing/2014/main" id="{C3B8D5D3-1087-4381-8D9C-FF86283AA8E2}"/>
              </a:ext>
            </a:extLst>
          </p:cNvPr>
          <p:cNvSpPr/>
          <p:nvPr/>
        </p:nvSpPr>
        <p:spPr>
          <a:xfrm>
            <a:off x="407634" y="960223"/>
            <a:ext cx="4932317" cy="2677656"/>
          </a:xfrm>
          <a:prstGeom prst="rect">
            <a:avLst/>
          </a:prstGeom>
        </p:spPr>
        <p:txBody>
          <a:bodyPr wrap="square">
            <a:spAutoFit/>
          </a:bodyPr>
          <a:lstStyle/>
          <a:p>
            <a:r>
              <a:rPr lang="da-DK" sz="1400" dirty="0"/>
              <a:t>In terms of the emotional response to the pandemic (fear, helplessness), people have significantly felt less affraid since May, where the scores of helplessness have also dropped to 23% (lowest recorded since April).</a:t>
            </a:r>
          </a:p>
          <a:p>
            <a:endParaRPr lang="da-DK" sz="1400" dirty="0"/>
          </a:p>
          <a:p>
            <a:r>
              <a:rPr lang="da-DK" sz="1400" dirty="0"/>
              <a:t>On the other hand, more people believe that the pandemic is media hyped.</a:t>
            </a:r>
          </a:p>
          <a:p>
            <a:endParaRPr lang="da-DK" sz="1400" dirty="0"/>
          </a:p>
          <a:p>
            <a:r>
              <a:rPr lang="da-DK" sz="1400" dirty="0"/>
              <a:t>Interestingly, 21% of people believe the virus is very close (similar scores with April 1st dataset and higher than April 2nd dataset and May), a trend </a:t>
            </a:r>
            <a:r>
              <a:rPr lang="da-DK" sz="1400" dirty="0" err="1"/>
              <a:t>that</a:t>
            </a:r>
            <a:r>
              <a:rPr lang="da-DK" sz="1400" dirty="0"/>
              <a:t> </a:t>
            </a:r>
            <a:r>
              <a:rPr lang="da-DK" sz="1400" dirty="0" err="1"/>
              <a:t>may</a:t>
            </a:r>
            <a:r>
              <a:rPr lang="da-DK" sz="1400" dirty="0"/>
              <a:t> </a:t>
            </a:r>
            <a:r>
              <a:rPr lang="da-DK" sz="1400" dirty="0" err="1"/>
              <a:t>accurately</a:t>
            </a:r>
            <a:r>
              <a:rPr lang="da-DK" sz="1400" dirty="0"/>
              <a:t> </a:t>
            </a:r>
            <a:r>
              <a:rPr lang="da-DK" sz="1400" dirty="0" err="1"/>
              <a:t>follow</a:t>
            </a:r>
            <a:r>
              <a:rPr lang="da-DK" sz="1400" dirty="0"/>
              <a:t> the </a:t>
            </a:r>
            <a:r>
              <a:rPr lang="da-DK" sz="1400" dirty="0" err="1"/>
              <a:t>epidemiological</a:t>
            </a:r>
            <a:r>
              <a:rPr lang="da-DK" sz="1400" dirty="0"/>
              <a:t> </a:t>
            </a:r>
            <a:r>
              <a:rPr lang="da-DK" sz="1400" dirty="0" err="1"/>
              <a:t>evidence</a:t>
            </a:r>
            <a:r>
              <a:rPr lang="da-DK" sz="1400" dirty="0"/>
              <a:t>.</a:t>
            </a:r>
          </a:p>
        </p:txBody>
      </p:sp>
      <p:sp>
        <p:nvSpPr>
          <p:cNvPr id="15" name="Content Placeholder 2">
            <a:extLst>
              <a:ext uri="{FF2B5EF4-FFF2-40B4-BE49-F238E27FC236}">
                <a16:creationId xmlns:a16="http://schemas.microsoft.com/office/drawing/2014/main" id="{D8C04226-C067-4529-8FA3-DE5A40BF4946}"/>
              </a:ext>
            </a:extLst>
          </p:cNvPr>
          <p:cNvSpPr>
            <a:spLocks noGrp="1"/>
          </p:cNvSpPr>
          <p:nvPr>
            <p:ph idx="1"/>
          </p:nvPr>
        </p:nvSpPr>
        <p:spPr>
          <a:xfrm>
            <a:off x="503470" y="4316257"/>
            <a:ext cx="4392966" cy="1978765"/>
          </a:xfrm>
          <a:solidFill>
            <a:schemeClr val="accent5">
              <a:lumMod val="20000"/>
              <a:lumOff val="80000"/>
            </a:schemeClr>
          </a:solidFill>
          <a:ln>
            <a:solidFill>
              <a:schemeClr val="accent1"/>
            </a:solidFill>
          </a:ln>
        </p:spPr>
        <p:txBody>
          <a:bodyPr>
            <a:noAutofit/>
          </a:bodyPr>
          <a:lstStyle/>
          <a:p>
            <a:pPr marL="0" indent="0">
              <a:lnSpc>
                <a:spcPct val="100000"/>
              </a:lnSpc>
              <a:spcBef>
                <a:spcPts val="0"/>
              </a:spcBef>
              <a:spcAft>
                <a:spcPts val="600"/>
              </a:spcAft>
              <a:buNone/>
            </a:pPr>
            <a:r>
              <a:rPr lang="en-US" sz="1400" dirty="0"/>
              <a:t>The above trends of decreased fear and helplessness are positive after the emotional distress of the pandemic. However, the above together with the increased perception of a media hyped pandemic might indicate a lenient approach towards the virus.</a:t>
            </a:r>
          </a:p>
          <a:p>
            <a:pPr marL="0" indent="0">
              <a:lnSpc>
                <a:spcPct val="100000"/>
              </a:lnSpc>
              <a:spcBef>
                <a:spcPts val="0"/>
              </a:spcBef>
              <a:spcAft>
                <a:spcPts val="600"/>
              </a:spcAft>
              <a:buNone/>
            </a:pPr>
            <a:r>
              <a:rPr lang="en-US" sz="1400" dirty="0"/>
              <a:t>This, combined with the increased perception of the virus to be close might be connected to a general decreased perception of the severity of an infection. </a:t>
            </a:r>
          </a:p>
        </p:txBody>
      </p:sp>
      <p:pic>
        <p:nvPicPr>
          <p:cNvPr id="3" name="Picture 2">
            <a:extLst>
              <a:ext uri="{FF2B5EF4-FFF2-40B4-BE49-F238E27FC236}">
                <a16:creationId xmlns:a16="http://schemas.microsoft.com/office/drawing/2014/main" id="{5A70FF10-0610-4E26-8881-8BA48DB8937D}"/>
              </a:ext>
            </a:extLst>
          </p:cNvPr>
          <p:cNvPicPr>
            <a:picLocks noChangeAspect="1"/>
          </p:cNvPicPr>
          <p:nvPr/>
        </p:nvPicPr>
        <p:blipFill>
          <a:blip r:embed="rId2"/>
          <a:stretch>
            <a:fillRect/>
          </a:stretch>
        </p:blipFill>
        <p:spPr>
          <a:xfrm>
            <a:off x="9024839" y="2211452"/>
            <a:ext cx="3063295" cy="2111896"/>
          </a:xfrm>
          <a:prstGeom prst="rect">
            <a:avLst/>
          </a:prstGeom>
        </p:spPr>
      </p:pic>
      <p:pic>
        <p:nvPicPr>
          <p:cNvPr id="4" name="Picture 3">
            <a:extLst>
              <a:ext uri="{FF2B5EF4-FFF2-40B4-BE49-F238E27FC236}">
                <a16:creationId xmlns:a16="http://schemas.microsoft.com/office/drawing/2014/main" id="{51ACB660-2E72-4E6E-9596-1F61181C5846}"/>
              </a:ext>
            </a:extLst>
          </p:cNvPr>
          <p:cNvPicPr>
            <a:picLocks noChangeAspect="1"/>
          </p:cNvPicPr>
          <p:nvPr/>
        </p:nvPicPr>
        <p:blipFill>
          <a:blip r:embed="rId3"/>
          <a:stretch>
            <a:fillRect/>
          </a:stretch>
        </p:blipFill>
        <p:spPr>
          <a:xfrm>
            <a:off x="9024840" y="31871"/>
            <a:ext cx="3063295" cy="2179581"/>
          </a:xfrm>
          <a:prstGeom prst="rect">
            <a:avLst/>
          </a:prstGeom>
        </p:spPr>
      </p:pic>
      <p:pic>
        <p:nvPicPr>
          <p:cNvPr id="5" name="Picture 4">
            <a:extLst>
              <a:ext uri="{FF2B5EF4-FFF2-40B4-BE49-F238E27FC236}">
                <a16:creationId xmlns:a16="http://schemas.microsoft.com/office/drawing/2014/main" id="{9B6341A9-A254-4153-A49D-A1B87F48918A}"/>
              </a:ext>
            </a:extLst>
          </p:cNvPr>
          <p:cNvPicPr>
            <a:picLocks noChangeAspect="1"/>
          </p:cNvPicPr>
          <p:nvPr/>
        </p:nvPicPr>
        <p:blipFill>
          <a:blip r:embed="rId4"/>
          <a:stretch>
            <a:fillRect/>
          </a:stretch>
        </p:blipFill>
        <p:spPr>
          <a:xfrm>
            <a:off x="9024840" y="4499653"/>
            <a:ext cx="3167161" cy="2205664"/>
          </a:xfrm>
          <a:prstGeom prst="rect">
            <a:avLst/>
          </a:prstGeom>
        </p:spPr>
      </p:pic>
      <p:pic>
        <p:nvPicPr>
          <p:cNvPr id="7" name="Picture 6">
            <a:extLst>
              <a:ext uri="{FF2B5EF4-FFF2-40B4-BE49-F238E27FC236}">
                <a16:creationId xmlns:a16="http://schemas.microsoft.com/office/drawing/2014/main" id="{92A6082A-3C99-4777-9C4F-C667D2AD6098}"/>
              </a:ext>
            </a:extLst>
          </p:cNvPr>
          <p:cNvPicPr>
            <a:picLocks noChangeAspect="1"/>
          </p:cNvPicPr>
          <p:nvPr/>
        </p:nvPicPr>
        <p:blipFill>
          <a:blip r:embed="rId5"/>
          <a:stretch>
            <a:fillRect/>
          </a:stretch>
        </p:blipFill>
        <p:spPr>
          <a:xfrm>
            <a:off x="5775596" y="2168419"/>
            <a:ext cx="3051586" cy="2154929"/>
          </a:xfrm>
          <a:prstGeom prst="rect">
            <a:avLst/>
          </a:prstGeom>
        </p:spPr>
      </p:pic>
      <p:pic>
        <p:nvPicPr>
          <p:cNvPr id="8" name="Picture 7">
            <a:extLst>
              <a:ext uri="{FF2B5EF4-FFF2-40B4-BE49-F238E27FC236}">
                <a16:creationId xmlns:a16="http://schemas.microsoft.com/office/drawing/2014/main" id="{74066EDC-C246-4891-8422-EC094BB241AF}"/>
              </a:ext>
            </a:extLst>
          </p:cNvPr>
          <p:cNvPicPr>
            <a:picLocks noChangeAspect="1"/>
          </p:cNvPicPr>
          <p:nvPr/>
        </p:nvPicPr>
        <p:blipFill>
          <a:blip r:embed="rId6"/>
          <a:stretch>
            <a:fillRect/>
          </a:stretch>
        </p:blipFill>
        <p:spPr>
          <a:xfrm>
            <a:off x="5775596" y="4391033"/>
            <a:ext cx="3249244" cy="2307948"/>
          </a:xfrm>
          <a:prstGeom prst="rect">
            <a:avLst/>
          </a:prstGeom>
        </p:spPr>
      </p:pic>
    </p:spTree>
    <p:extLst>
      <p:ext uri="{BB962C8B-B14F-4D97-AF65-F5344CB8AC3E}">
        <p14:creationId xmlns:p14="http://schemas.microsoft.com/office/powerpoint/2010/main" val="3159917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941BC-72DC-4CCA-9306-86B41FA5F871}"/>
              </a:ext>
            </a:extLst>
          </p:cNvPr>
          <p:cNvPicPr>
            <a:picLocks noChangeAspect="1"/>
          </p:cNvPicPr>
          <p:nvPr/>
        </p:nvPicPr>
        <p:blipFill>
          <a:blip r:embed="rId2"/>
          <a:stretch>
            <a:fillRect/>
          </a:stretch>
        </p:blipFill>
        <p:spPr>
          <a:xfrm>
            <a:off x="1665610" y="0"/>
            <a:ext cx="8860779" cy="6858000"/>
          </a:xfrm>
          <a:prstGeom prst="rect">
            <a:avLst/>
          </a:prstGeom>
        </p:spPr>
      </p:pic>
    </p:spTree>
    <p:extLst>
      <p:ext uri="{BB962C8B-B14F-4D97-AF65-F5344CB8AC3E}">
        <p14:creationId xmlns:p14="http://schemas.microsoft.com/office/powerpoint/2010/main" val="3284704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3DC0-9D2F-5541-80B0-118926D7C911}"/>
              </a:ext>
            </a:extLst>
          </p:cNvPr>
          <p:cNvSpPr>
            <a:spLocks noGrp="1"/>
          </p:cNvSpPr>
          <p:nvPr>
            <p:ph type="title"/>
          </p:nvPr>
        </p:nvSpPr>
        <p:spPr>
          <a:xfrm>
            <a:off x="461384" y="358390"/>
            <a:ext cx="4836481" cy="1143620"/>
          </a:xfrm>
        </p:spPr>
        <p:txBody>
          <a:bodyPr>
            <a:normAutofit/>
          </a:bodyPr>
          <a:lstStyle/>
          <a:p>
            <a:r>
              <a:rPr lang="en-US" sz="3200" dirty="0">
                <a:solidFill>
                  <a:schemeClr val="accent1"/>
                </a:solidFill>
              </a:rPr>
              <a:t>General wellbeing</a:t>
            </a:r>
          </a:p>
        </p:txBody>
      </p:sp>
      <p:sp>
        <p:nvSpPr>
          <p:cNvPr id="5" name="Rectangle 4">
            <a:extLst>
              <a:ext uri="{FF2B5EF4-FFF2-40B4-BE49-F238E27FC236}">
                <a16:creationId xmlns:a16="http://schemas.microsoft.com/office/drawing/2014/main" id="{BD0004B9-EC9F-4737-8A3F-75E3A9F22016}"/>
              </a:ext>
            </a:extLst>
          </p:cNvPr>
          <p:cNvSpPr/>
          <p:nvPr/>
        </p:nvSpPr>
        <p:spPr>
          <a:xfrm>
            <a:off x="461384" y="1430720"/>
            <a:ext cx="5170236" cy="1815882"/>
          </a:xfrm>
          <a:prstGeom prst="rect">
            <a:avLst/>
          </a:prstGeom>
        </p:spPr>
        <p:txBody>
          <a:bodyPr wrap="square">
            <a:spAutoFit/>
          </a:bodyPr>
          <a:lstStyle/>
          <a:p>
            <a:r>
              <a:rPr lang="en-GB" sz="1400" dirty="0"/>
              <a:t>In terms of general wellbeing over the past 2 weeks, respondents have reported scores just above average. </a:t>
            </a:r>
          </a:p>
          <a:p>
            <a:endParaRPr lang="en-GB" sz="1400" dirty="0"/>
          </a:p>
          <a:p>
            <a:r>
              <a:rPr lang="en-GB" sz="1400" dirty="0"/>
              <a:t>People feel somehow fresh/rested and active/vigorous with the feelings of cheerfulness, calmness and relaxation following . </a:t>
            </a:r>
          </a:p>
          <a:p>
            <a:endParaRPr lang="en-GB" sz="1400" dirty="0"/>
          </a:p>
          <a:p>
            <a:r>
              <a:rPr lang="en-GB" sz="1400" dirty="0"/>
              <a:t>Things of interest during the daily life scores average (3.57 out of 7)</a:t>
            </a:r>
          </a:p>
          <a:p>
            <a:endParaRPr lang="en-GB" sz="1400" dirty="0">
              <a:solidFill>
                <a:srgbClr val="FF0000"/>
              </a:solidFill>
            </a:endParaRPr>
          </a:p>
        </p:txBody>
      </p:sp>
      <p:pic>
        <p:nvPicPr>
          <p:cNvPr id="7" name="Picture 6">
            <a:extLst>
              <a:ext uri="{FF2B5EF4-FFF2-40B4-BE49-F238E27FC236}">
                <a16:creationId xmlns:a16="http://schemas.microsoft.com/office/drawing/2014/main" id="{AB06ACDA-ED64-40EE-B7A9-8212214C2685}"/>
              </a:ext>
            </a:extLst>
          </p:cNvPr>
          <p:cNvPicPr>
            <a:picLocks noChangeAspect="1"/>
          </p:cNvPicPr>
          <p:nvPr/>
        </p:nvPicPr>
        <p:blipFill>
          <a:blip r:embed="rId2"/>
          <a:stretch>
            <a:fillRect/>
          </a:stretch>
        </p:blipFill>
        <p:spPr>
          <a:xfrm>
            <a:off x="7689323" y="164249"/>
            <a:ext cx="4283602" cy="3082353"/>
          </a:xfrm>
          <a:prstGeom prst="rect">
            <a:avLst/>
          </a:prstGeom>
        </p:spPr>
      </p:pic>
      <p:pic>
        <p:nvPicPr>
          <p:cNvPr id="3" name="Picture 2">
            <a:extLst>
              <a:ext uri="{FF2B5EF4-FFF2-40B4-BE49-F238E27FC236}">
                <a16:creationId xmlns:a16="http://schemas.microsoft.com/office/drawing/2014/main" id="{1BD29058-0B9B-417D-8D84-4CE4DD1743B1}"/>
              </a:ext>
            </a:extLst>
          </p:cNvPr>
          <p:cNvPicPr>
            <a:picLocks noChangeAspect="1"/>
          </p:cNvPicPr>
          <p:nvPr/>
        </p:nvPicPr>
        <p:blipFill>
          <a:blip r:embed="rId3"/>
          <a:stretch>
            <a:fillRect/>
          </a:stretch>
        </p:blipFill>
        <p:spPr>
          <a:xfrm>
            <a:off x="4527397" y="3306226"/>
            <a:ext cx="4826164" cy="3551774"/>
          </a:xfrm>
          <a:prstGeom prst="rect">
            <a:avLst/>
          </a:prstGeom>
        </p:spPr>
      </p:pic>
    </p:spTree>
    <p:extLst>
      <p:ext uri="{BB962C8B-B14F-4D97-AF65-F5344CB8AC3E}">
        <p14:creationId xmlns:p14="http://schemas.microsoft.com/office/powerpoint/2010/main" val="118473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EDFA5-8DF8-4FC7-B2E7-1D538B034D50}"/>
              </a:ext>
            </a:extLst>
          </p:cNvPr>
          <p:cNvPicPr>
            <a:picLocks noChangeAspect="1"/>
          </p:cNvPicPr>
          <p:nvPr/>
        </p:nvPicPr>
        <p:blipFill>
          <a:blip r:embed="rId2"/>
          <a:stretch>
            <a:fillRect/>
          </a:stretch>
        </p:blipFill>
        <p:spPr>
          <a:xfrm>
            <a:off x="2024062" y="528637"/>
            <a:ext cx="8143875" cy="5800725"/>
          </a:xfrm>
          <a:prstGeom prst="rect">
            <a:avLst/>
          </a:prstGeom>
        </p:spPr>
      </p:pic>
    </p:spTree>
    <p:extLst>
      <p:ext uri="{BB962C8B-B14F-4D97-AF65-F5344CB8AC3E}">
        <p14:creationId xmlns:p14="http://schemas.microsoft.com/office/powerpoint/2010/main" val="80229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A162-9A5F-4C3C-B487-4E7C4529005B}"/>
              </a:ext>
            </a:extLst>
          </p:cNvPr>
          <p:cNvSpPr>
            <a:spLocks noGrp="1"/>
          </p:cNvSpPr>
          <p:nvPr>
            <p:ph type="title"/>
          </p:nvPr>
        </p:nvSpPr>
        <p:spPr/>
        <p:txBody>
          <a:bodyPr/>
          <a:lstStyle/>
          <a:p>
            <a:r>
              <a:rPr lang="en-US" dirty="0">
                <a:solidFill>
                  <a:schemeClr val="accent1"/>
                </a:solidFill>
              </a:rPr>
              <a:t>Resilience</a:t>
            </a:r>
          </a:p>
        </p:txBody>
      </p:sp>
      <p:sp>
        <p:nvSpPr>
          <p:cNvPr id="7" name="Content Placeholder 2">
            <a:extLst>
              <a:ext uri="{FF2B5EF4-FFF2-40B4-BE49-F238E27FC236}">
                <a16:creationId xmlns:a16="http://schemas.microsoft.com/office/drawing/2014/main" id="{937C3BEA-461D-485D-98BD-76135A2FB03D}"/>
              </a:ext>
            </a:extLst>
          </p:cNvPr>
          <p:cNvSpPr>
            <a:spLocks noGrp="1"/>
          </p:cNvSpPr>
          <p:nvPr>
            <p:ph sz="half" idx="1"/>
          </p:nvPr>
        </p:nvSpPr>
        <p:spPr>
          <a:xfrm>
            <a:off x="838200" y="1555531"/>
            <a:ext cx="4209517" cy="3159344"/>
          </a:xfrm>
        </p:spPr>
        <p:txBody>
          <a:bodyPr>
            <a:noAutofit/>
          </a:bodyPr>
          <a:lstStyle/>
          <a:p>
            <a:pPr marL="0" indent="0">
              <a:lnSpc>
                <a:spcPct val="100000"/>
              </a:lnSpc>
              <a:spcBef>
                <a:spcPts val="0"/>
              </a:spcBef>
              <a:buNone/>
            </a:pPr>
            <a:r>
              <a:rPr lang="da-DK" sz="1400" dirty="0"/>
              <a:t>The resilience scale shows average resilience among respondents: they are more likely to agree that they recover fast from a stressful event than being easy for them to make it through it or snapping back when something bad happens. </a:t>
            </a:r>
          </a:p>
          <a:p>
            <a:pPr marL="0" indent="0">
              <a:lnSpc>
                <a:spcPct val="100000"/>
              </a:lnSpc>
              <a:spcBef>
                <a:spcPts val="0"/>
              </a:spcBef>
              <a:buNone/>
            </a:pPr>
            <a:endParaRPr lang="da-DK" sz="1400" dirty="0"/>
          </a:p>
          <a:p>
            <a:pPr marL="0" indent="0">
              <a:lnSpc>
                <a:spcPct val="100000"/>
              </a:lnSpc>
              <a:spcBef>
                <a:spcPts val="0"/>
              </a:spcBef>
              <a:buNone/>
            </a:pPr>
            <a:r>
              <a:rPr lang="da-DK" sz="1400" dirty="0"/>
              <a:t>People who are likely to </a:t>
            </a:r>
            <a:r>
              <a:rPr lang="da-DK" sz="1400" b="1" dirty="0"/>
              <a:t>be </a:t>
            </a:r>
            <a:r>
              <a:rPr lang="da-DK" sz="1400" b="1" u="sng" dirty="0"/>
              <a:t>less</a:t>
            </a:r>
            <a:r>
              <a:rPr lang="da-DK" sz="1400" b="1" dirty="0"/>
              <a:t> resilient </a:t>
            </a:r>
            <a:r>
              <a:rPr lang="en-US" sz="1400" dirty="0"/>
              <a:t>are in particular </a:t>
            </a:r>
            <a:r>
              <a:rPr lang="da-DK" sz="1400" dirty="0"/>
              <a:t>those who: </a:t>
            </a:r>
          </a:p>
          <a:p>
            <a:pPr>
              <a:lnSpc>
                <a:spcPct val="100000"/>
              </a:lnSpc>
              <a:spcBef>
                <a:spcPts val="0"/>
              </a:spcBef>
            </a:pPr>
            <a:r>
              <a:rPr lang="da-DK" sz="1400" dirty="0"/>
              <a:t>Have low health literacy</a:t>
            </a:r>
          </a:p>
          <a:p>
            <a:pPr>
              <a:lnSpc>
                <a:spcPct val="100000"/>
              </a:lnSpc>
              <a:spcBef>
                <a:spcPts val="0"/>
              </a:spcBef>
            </a:pPr>
            <a:r>
              <a:rPr lang="da-DK" sz="1400" dirty="0"/>
              <a:t>Perceive a higher probability of an infection</a:t>
            </a:r>
          </a:p>
          <a:p>
            <a:pPr>
              <a:lnSpc>
                <a:spcPct val="100000"/>
              </a:lnSpc>
              <a:spcBef>
                <a:spcPts val="0"/>
              </a:spcBef>
            </a:pPr>
            <a:r>
              <a:rPr lang="da-DK" sz="1400" dirty="0"/>
              <a:t>Show more trust to the government</a:t>
            </a:r>
          </a:p>
          <a:p>
            <a:pPr>
              <a:lnSpc>
                <a:spcPct val="100000"/>
              </a:lnSpc>
              <a:spcBef>
                <a:spcPts val="0"/>
              </a:spcBef>
            </a:pPr>
            <a:r>
              <a:rPr lang="da-DK" sz="1400" dirty="0"/>
              <a:t>Are female</a:t>
            </a:r>
          </a:p>
          <a:p>
            <a:pPr>
              <a:lnSpc>
                <a:spcPct val="100000"/>
              </a:lnSpc>
              <a:spcBef>
                <a:spcPts val="0"/>
              </a:spcBef>
            </a:pPr>
            <a:r>
              <a:rPr lang="da-DK" sz="1400" dirty="0"/>
              <a:t>Perceive the severity of an infection to be higher</a:t>
            </a:r>
          </a:p>
        </p:txBody>
      </p:sp>
      <p:sp>
        <p:nvSpPr>
          <p:cNvPr id="8" name="TextBox 7">
            <a:extLst>
              <a:ext uri="{FF2B5EF4-FFF2-40B4-BE49-F238E27FC236}">
                <a16:creationId xmlns:a16="http://schemas.microsoft.com/office/drawing/2014/main" id="{3136F270-4D64-486C-BFAD-6202EE4E083D}"/>
              </a:ext>
            </a:extLst>
          </p:cNvPr>
          <p:cNvSpPr txBox="1"/>
          <p:nvPr/>
        </p:nvSpPr>
        <p:spPr>
          <a:xfrm>
            <a:off x="838199" y="4820010"/>
            <a:ext cx="4209517" cy="1384995"/>
          </a:xfrm>
          <a:prstGeom prst="rect">
            <a:avLst/>
          </a:prstGeom>
          <a:solidFill>
            <a:schemeClr val="accent5">
              <a:lumMod val="20000"/>
              <a:lumOff val="80000"/>
            </a:schemeClr>
          </a:solidFill>
          <a:ln>
            <a:solidFill>
              <a:schemeClr val="accent1"/>
            </a:solidFill>
          </a:ln>
        </p:spPr>
        <p:txBody>
          <a:bodyPr wrap="square" rtlCol="0">
            <a:spAutoFit/>
          </a:bodyPr>
          <a:lstStyle/>
          <a:p>
            <a:r>
              <a:rPr lang="da-DK" sz="1400" dirty="0"/>
              <a:t>Resilience seems to be average in general, those with low resilience are those who appear to be concerned about the virus but show less health literacy. </a:t>
            </a:r>
          </a:p>
          <a:p>
            <a:endParaRPr lang="da-DK" sz="1400" dirty="0"/>
          </a:p>
          <a:p>
            <a:r>
              <a:rPr lang="da-DK" sz="1400" dirty="0"/>
              <a:t>It will be interesting to see if the resilience changes over time as the epidemiology changes. </a:t>
            </a:r>
          </a:p>
        </p:txBody>
      </p:sp>
      <p:sp>
        <p:nvSpPr>
          <p:cNvPr id="9" name="Rectangle 8">
            <a:extLst>
              <a:ext uri="{FF2B5EF4-FFF2-40B4-BE49-F238E27FC236}">
                <a16:creationId xmlns:a16="http://schemas.microsoft.com/office/drawing/2014/main" id="{848D913C-C32E-4541-9072-1DB0ECC8251C}"/>
              </a:ext>
            </a:extLst>
          </p:cNvPr>
          <p:cNvSpPr/>
          <p:nvPr/>
        </p:nvSpPr>
        <p:spPr>
          <a:xfrm>
            <a:off x="6391276" y="313234"/>
            <a:ext cx="4133850" cy="830997"/>
          </a:xfrm>
          <a:prstGeom prst="rect">
            <a:avLst/>
          </a:prstGeom>
        </p:spPr>
        <p:txBody>
          <a:bodyPr wrap="square">
            <a:spAutoFit/>
          </a:bodyPr>
          <a:lstStyle/>
          <a:p>
            <a:r>
              <a:rPr lang="en-US" sz="1200" dirty="0">
                <a:solidFill>
                  <a:schemeClr val="accent1"/>
                </a:solidFill>
              </a:rPr>
              <a:t>“It does not take me long to recover from a stressful event”</a:t>
            </a:r>
          </a:p>
          <a:p>
            <a:r>
              <a:rPr lang="en-US" sz="1200" dirty="0">
                <a:solidFill>
                  <a:schemeClr val="accent1"/>
                </a:solidFill>
              </a:rPr>
              <a:t>“It is hard for me to snap back when something bad happens”</a:t>
            </a:r>
          </a:p>
          <a:p>
            <a:r>
              <a:rPr lang="en-US" sz="1200" dirty="0">
                <a:solidFill>
                  <a:schemeClr val="accent1"/>
                </a:solidFill>
              </a:rPr>
              <a:t>“I have a hard time making it through stressful events”</a:t>
            </a:r>
          </a:p>
          <a:p>
            <a:endParaRPr lang="en-US" sz="1200" dirty="0">
              <a:solidFill>
                <a:schemeClr val="accent1"/>
              </a:solidFill>
            </a:endParaRPr>
          </a:p>
        </p:txBody>
      </p:sp>
      <p:pic>
        <p:nvPicPr>
          <p:cNvPr id="3" name="Picture 2">
            <a:extLst>
              <a:ext uri="{FF2B5EF4-FFF2-40B4-BE49-F238E27FC236}">
                <a16:creationId xmlns:a16="http://schemas.microsoft.com/office/drawing/2014/main" id="{7A82147C-EA47-4950-9D05-8B762E714724}"/>
              </a:ext>
            </a:extLst>
          </p:cNvPr>
          <p:cNvPicPr>
            <a:picLocks noChangeAspect="1"/>
          </p:cNvPicPr>
          <p:nvPr/>
        </p:nvPicPr>
        <p:blipFill>
          <a:blip r:embed="rId2"/>
          <a:stretch>
            <a:fillRect/>
          </a:stretch>
        </p:blipFill>
        <p:spPr>
          <a:xfrm>
            <a:off x="6202411" y="1498475"/>
            <a:ext cx="5413166" cy="3861050"/>
          </a:xfrm>
          <a:prstGeom prst="rect">
            <a:avLst/>
          </a:prstGeom>
        </p:spPr>
      </p:pic>
    </p:spTree>
    <p:extLst>
      <p:ext uri="{BB962C8B-B14F-4D97-AF65-F5344CB8AC3E}">
        <p14:creationId xmlns:p14="http://schemas.microsoft.com/office/powerpoint/2010/main" val="419831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9F68A-A1E3-4C47-B152-1FEDA338C851}"/>
              </a:ext>
            </a:extLst>
          </p:cNvPr>
          <p:cNvPicPr>
            <a:picLocks noChangeAspect="1"/>
          </p:cNvPicPr>
          <p:nvPr/>
        </p:nvPicPr>
        <p:blipFill>
          <a:blip r:embed="rId2"/>
          <a:stretch>
            <a:fillRect/>
          </a:stretch>
        </p:blipFill>
        <p:spPr>
          <a:xfrm>
            <a:off x="3252787" y="685800"/>
            <a:ext cx="5686425" cy="5486400"/>
          </a:xfrm>
          <a:prstGeom prst="rect">
            <a:avLst/>
          </a:prstGeom>
        </p:spPr>
      </p:pic>
    </p:spTree>
    <p:extLst>
      <p:ext uri="{BB962C8B-B14F-4D97-AF65-F5344CB8AC3E}">
        <p14:creationId xmlns:p14="http://schemas.microsoft.com/office/powerpoint/2010/main" val="408682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r>
              <a:rPr lang="da-DK" sz="4000" dirty="0">
                <a:solidFill>
                  <a:schemeClr val="accent1"/>
                </a:solidFill>
              </a:rPr>
              <a:t>Emotional response: discussion</a:t>
            </a:r>
            <a:endParaRPr lang="en-US" sz="4000" dirty="0">
              <a:solidFill>
                <a:schemeClr val="accent1"/>
              </a:solidFill>
            </a:endParaRPr>
          </a:p>
        </p:txBody>
      </p:sp>
      <p:sp>
        <p:nvSpPr>
          <p:cNvPr id="6" name="TextBox 5">
            <a:extLst>
              <a:ext uri="{FF2B5EF4-FFF2-40B4-BE49-F238E27FC236}">
                <a16:creationId xmlns:a16="http://schemas.microsoft.com/office/drawing/2014/main" id="{6F0DBFE6-8C8C-4082-8C9E-68C737A6BE37}"/>
              </a:ext>
            </a:extLst>
          </p:cNvPr>
          <p:cNvSpPr txBox="1"/>
          <p:nvPr/>
        </p:nvSpPr>
        <p:spPr>
          <a:xfrm>
            <a:off x="992777" y="1611084"/>
            <a:ext cx="3753394" cy="2462213"/>
          </a:xfrm>
          <a:prstGeom prst="rect">
            <a:avLst/>
          </a:prstGeom>
          <a:noFill/>
        </p:spPr>
        <p:txBody>
          <a:bodyPr wrap="square" rtlCol="0">
            <a:spAutoFit/>
          </a:bodyPr>
          <a:lstStyle/>
          <a:p>
            <a:r>
              <a:rPr lang="da-DK" sz="1400" b="1" dirty="0"/>
              <a:t>Questions to discuss in the team</a:t>
            </a:r>
          </a:p>
          <a:p>
            <a:pPr marL="285750" lvl="0" indent="-285750">
              <a:buFont typeface="Arial" panose="020B0604020202020204" pitchFamily="34" charset="0"/>
              <a:buChar char="•"/>
            </a:pPr>
            <a:r>
              <a:rPr lang="en-US" sz="1400" dirty="0"/>
              <a:t>What have we learned from other sources (e.g. hotline, media monitoring) about the mental health and wellbeing of the population during the pandemic/transition?</a:t>
            </a:r>
          </a:p>
          <a:p>
            <a:pPr marL="285750" lvl="0" indent="-285750">
              <a:buFont typeface="Arial" panose="020B0604020202020204" pitchFamily="34" charset="0"/>
              <a:buChar char="•"/>
            </a:pPr>
            <a:r>
              <a:rPr lang="en-US" sz="1400" dirty="0"/>
              <a:t>How can we support those who are less resilient?</a:t>
            </a:r>
          </a:p>
          <a:p>
            <a:pPr marL="285750" lvl="0" indent="-285750">
              <a:buFont typeface="Arial" panose="020B0604020202020204" pitchFamily="34" charset="0"/>
              <a:buChar char="•"/>
            </a:pPr>
            <a:r>
              <a:rPr lang="en-US" sz="1400" dirty="0"/>
              <a:t>What have we done to support those with low  COVID-related health literacy whose wellbeing is more negatively affected?</a:t>
            </a:r>
          </a:p>
          <a:p>
            <a:endParaRPr lang="en-US" sz="1400" dirty="0"/>
          </a:p>
        </p:txBody>
      </p:sp>
      <p:sp>
        <p:nvSpPr>
          <p:cNvPr id="7" name="TextBox 6">
            <a:extLst>
              <a:ext uri="{FF2B5EF4-FFF2-40B4-BE49-F238E27FC236}">
                <a16:creationId xmlns:a16="http://schemas.microsoft.com/office/drawing/2014/main" id="{E49C1748-2EEC-478C-9429-F17E5EA80051}"/>
              </a:ext>
            </a:extLst>
          </p:cNvPr>
          <p:cNvSpPr txBox="1"/>
          <p:nvPr/>
        </p:nvSpPr>
        <p:spPr>
          <a:xfrm>
            <a:off x="5394960" y="1611084"/>
            <a:ext cx="5804263" cy="2893100"/>
          </a:xfrm>
          <a:prstGeom prst="rect">
            <a:avLst/>
          </a:prstGeom>
          <a:noFill/>
        </p:spPr>
        <p:txBody>
          <a:bodyPr wrap="square" rtlCol="0">
            <a:spAutoFit/>
          </a:bodyPr>
          <a:lstStyle/>
          <a:p>
            <a:r>
              <a:rPr lang="da-DK" sz="1400" b="1" dirty="0"/>
              <a:t>Possible action or follow up</a:t>
            </a:r>
          </a:p>
          <a:p>
            <a:pPr marL="285750" lvl="0" indent="-285750">
              <a:buFont typeface="Arial" panose="020B0604020202020204" pitchFamily="34" charset="0"/>
              <a:buChar char="•"/>
            </a:pPr>
            <a:r>
              <a:rPr lang="en-GB" sz="1400" dirty="0"/>
              <a:t>Focusing on acknowledging hardship – almost half of the respondents indicate hard time making it through stressful events.</a:t>
            </a:r>
          </a:p>
          <a:p>
            <a:pPr marL="285750" lvl="0" indent="-285750">
              <a:buFont typeface="Arial" panose="020B0604020202020204" pitchFamily="34" charset="0"/>
              <a:buChar char="•"/>
            </a:pPr>
            <a:r>
              <a:rPr lang="en-GB" sz="1400" dirty="0"/>
              <a:t>Tailored measures, policies, communications or community outreach activities to women and people with low </a:t>
            </a:r>
            <a:r>
              <a:rPr lang="en-US" sz="1400" dirty="0"/>
              <a:t>COVID-related </a:t>
            </a:r>
            <a:r>
              <a:rPr lang="en-GB" sz="1400" dirty="0"/>
              <a:t>health literacy whose wellbeing is being affected. </a:t>
            </a:r>
            <a:endParaRPr lang="en-US" sz="1400" dirty="0"/>
          </a:p>
          <a:p>
            <a:pPr marL="285750" lvl="0" indent="-285750">
              <a:buFont typeface="Arial" panose="020B0604020202020204" pitchFamily="34" charset="0"/>
              <a:buChar char="•"/>
            </a:pPr>
            <a:r>
              <a:rPr lang="en-GB" sz="1400" dirty="0"/>
              <a:t>Always assess impacts on mental health and well-being before reintroducing any possible restrictions/measures.</a:t>
            </a:r>
            <a:endParaRPr lang="en-US" sz="1400" dirty="0"/>
          </a:p>
          <a:p>
            <a:pPr marL="285750" lvl="0" indent="-285750">
              <a:buFont typeface="Arial" panose="020B0604020202020204" pitchFamily="34" charset="0"/>
              <a:buChar char="•"/>
            </a:pPr>
            <a:r>
              <a:rPr lang="en-GB" sz="1400" dirty="0"/>
              <a:t>Consider the provision of mental health services or support related to COVID-19, e.g. social support opportunities, hotlines, community support mechanisms, guidance on social isolation. </a:t>
            </a:r>
            <a:endParaRPr lang="en-US" sz="1400" dirty="0"/>
          </a:p>
          <a:p>
            <a:pPr marL="285750" lvl="0" indent="-285750">
              <a:buFont typeface="Arial" panose="020B0604020202020204" pitchFamily="34" charset="0"/>
              <a:buChar char="•"/>
            </a:pPr>
            <a:r>
              <a:rPr lang="en-GB" sz="1400" dirty="0"/>
              <a:t>Coordinate with mental health providers to ensure services are available, accessible and known. </a:t>
            </a:r>
            <a:endParaRPr lang="en-US" sz="1400" dirty="0"/>
          </a:p>
        </p:txBody>
      </p:sp>
    </p:spTree>
    <p:extLst>
      <p:ext uri="{BB962C8B-B14F-4D97-AF65-F5344CB8AC3E}">
        <p14:creationId xmlns:p14="http://schemas.microsoft.com/office/powerpoint/2010/main" val="87654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FE88-1093-5A43-8A3F-71EE1F98B043}"/>
              </a:ext>
            </a:extLst>
          </p:cNvPr>
          <p:cNvSpPr>
            <a:spLocks noGrp="1"/>
          </p:cNvSpPr>
          <p:nvPr>
            <p:ph type="title"/>
          </p:nvPr>
        </p:nvSpPr>
        <p:spPr>
          <a:xfrm>
            <a:off x="532286" y="280329"/>
            <a:ext cx="6575096" cy="849313"/>
          </a:xfrm>
        </p:spPr>
        <p:txBody>
          <a:bodyPr>
            <a:normAutofit/>
          </a:bodyPr>
          <a:lstStyle/>
          <a:p>
            <a:r>
              <a:rPr lang="en-US" sz="3800" u="sng" dirty="0">
                <a:solidFill>
                  <a:schemeClr val="accent1"/>
                </a:solidFill>
              </a:rPr>
              <a:t>Frequency</a:t>
            </a:r>
            <a:r>
              <a:rPr lang="en-US" sz="3800" dirty="0">
                <a:solidFill>
                  <a:schemeClr val="accent1"/>
                </a:solidFill>
              </a:rPr>
              <a:t> of information search</a:t>
            </a:r>
          </a:p>
        </p:txBody>
      </p:sp>
      <p:sp>
        <p:nvSpPr>
          <p:cNvPr id="3" name="Content Placeholder 2">
            <a:extLst>
              <a:ext uri="{FF2B5EF4-FFF2-40B4-BE49-F238E27FC236}">
                <a16:creationId xmlns:a16="http://schemas.microsoft.com/office/drawing/2014/main" id="{3C38705C-886A-F94C-BFF0-BD0DB85BA676}"/>
              </a:ext>
            </a:extLst>
          </p:cNvPr>
          <p:cNvSpPr>
            <a:spLocks noGrp="1"/>
          </p:cNvSpPr>
          <p:nvPr>
            <p:ph sz="half" idx="1"/>
          </p:nvPr>
        </p:nvSpPr>
        <p:spPr>
          <a:xfrm>
            <a:off x="694514" y="1873269"/>
            <a:ext cx="5056046" cy="2003406"/>
          </a:xfrm>
        </p:spPr>
        <p:txBody>
          <a:bodyPr>
            <a:noAutofit/>
          </a:bodyPr>
          <a:lstStyle/>
          <a:p>
            <a:pPr marL="0" lvl="0" indent="0">
              <a:buNone/>
            </a:pPr>
            <a:r>
              <a:rPr lang="en-GB" sz="1400" dirty="0"/>
              <a:t>Eight months after the outbreak, and with most people feeling like COVID-19 is not very dangerous and would not be severe even if they got infection, 80% of respondents report searching for information often or very often. The score remains high however it has decreased by 11% since May.</a:t>
            </a:r>
          </a:p>
          <a:p>
            <a:pPr marL="0" lvl="0" indent="0">
              <a:buNone/>
            </a:pPr>
            <a:r>
              <a:rPr lang="en-GB" sz="1400" dirty="0"/>
              <a:t>It will be interesting to watch this level over time to see if seeking information decreases further. </a:t>
            </a:r>
          </a:p>
          <a:p>
            <a:pPr marL="0" lvl="0" indent="0">
              <a:buNone/>
            </a:pPr>
            <a:endParaRPr lang="en-GB" sz="1400" dirty="0"/>
          </a:p>
          <a:p>
            <a:pPr marL="0" lvl="0" indent="0">
              <a:buNone/>
            </a:pPr>
            <a:endParaRPr lang="da-DK" sz="1200" dirty="0">
              <a:solidFill>
                <a:srgbClr val="FF0000"/>
              </a:solidFill>
            </a:endParaRPr>
          </a:p>
        </p:txBody>
      </p:sp>
      <p:sp>
        <p:nvSpPr>
          <p:cNvPr id="7" name="TextBox 6">
            <a:extLst>
              <a:ext uri="{FF2B5EF4-FFF2-40B4-BE49-F238E27FC236}">
                <a16:creationId xmlns:a16="http://schemas.microsoft.com/office/drawing/2014/main" id="{4F2F05ED-789F-4EE7-8FC6-909BBC24D03E}"/>
              </a:ext>
            </a:extLst>
          </p:cNvPr>
          <p:cNvSpPr txBox="1"/>
          <p:nvPr/>
        </p:nvSpPr>
        <p:spPr>
          <a:xfrm>
            <a:off x="694514" y="4979493"/>
            <a:ext cx="4534236" cy="1169551"/>
          </a:xfrm>
          <a:prstGeom prst="rect">
            <a:avLst/>
          </a:prstGeom>
          <a:solidFill>
            <a:schemeClr val="accent5">
              <a:lumMod val="20000"/>
              <a:lumOff val="80000"/>
            </a:schemeClr>
          </a:solidFill>
          <a:ln>
            <a:solidFill>
              <a:schemeClr val="accent1"/>
            </a:solidFill>
          </a:ln>
        </p:spPr>
        <p:txBody>
          <a:bodyPr wrap="square" rtlCol="0">
            <a:spAutoFit/>
          </a:bodyPr>
          <a:lstStyle/>
          <a:p>
            <a:pPr algn="ctr"/>
            <a:endParaRPr lang="da-DK" sz="1400" dirty="0"/>
          </a:p>
          <a:p>
            <a:pPr algn="ctr"/>
            <a:r>
              <a:rPr lang="en-GB" sz="1400" dirty="0"/>
              <a:t>This shows that people have lowered their interest to seek information compared to previous data collection. This may mean that there is an issue with the quality or the content of information.</a:t>
            </a:r>
            <a:endParaRPr lang="da-DK" sz="1400" dirty="0"/>
          </a:p>
        </p:txBody>
      </p:sp>
      <p:pic>
        <p:nvPicPr>
          <p:cNvPr id="4" name="Picture 3">
            <a:extLst>
              <a:ext uri="{FF2B5EF4-FFF2-40B4-BE49-F238E27FC236}">
                <a16:creationId xmlns:a16="http://schemas.microsoft.com/office/drawing/2014/main" id="{8CD0BA72-4BA9-4FE8-A720-893B53BFC0AF}"/>
              </a:ext>
            </a:extLst>
          </p:cNvPr>
          <p:cNvPicPr>
            <a:picLocks noChangeAspect="1"/>
          </p:cNvPicPr>
          <p:nvPr/>
        </p:nvPicPr>
        <p:blipFill>
          <a:blip r:embed="rId2"/>
          <a:stretch>
            <a:fillRect/>
          </a:stretch>
        </p:blipFill>
        <p:spPr>
          <a:xfrm>
            <a:off x="6270339" y="1462069"/>
            <a:ext cx="5791521" cy="4199205"/>
          </a:xfrm>
          <a:prstGeom prst="rect">
            <a:avLst/>
          </a:prstGeom>
        </p:spPr>
      </p:pic>
    </p:spTree>
    <p:extLst>
      <p:ext uri="{BB962C8B-B14F-4D97-AF65-F5344CB8AC3E}">
        <p14:creationId xmlns:p14="http://schemas.microsoft.com/office/powerpoint/2010/main" val="423932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endParaRPr lang="en-US" sz="3800" dirty="0">
              <a:solidFill>
                <a:schemeClr val="accent1"/>
              </a:solidFill>
            </a:endParaRPr>
          </a:p>
        </p:txBody>
      </p:sp>
      <p:pic>
        <p:nvPicPr>
          <p:cNvPr id="4" name="Picture 3">
            <a:extLst>
              <a:ext uri="{FF2B5EF4-FFF2-40B4-BE49-F238E27FC236}">
                <a16:creationId xmlns:a16="http://schemas.microsoft.com/office/drawing/2014/main" id="{181DF2E7-92AC-034F-8F87-F65DCB361D6B}"/>
              </a:ext>
            </a:extLst>
          </p:cNvPr>
          <p:cNvPicPr>
            <a:picLocks noChangeAspect="1"/>
          </p:cNvPicPr>
          <p:nvPr/>
        </p:nvPicPr>
        <p:blipFill>
          <a:blip r:embed="rId2"/>
          <a:stretch>
            <a:fillRect/>
          </a:stretch>
        </p:blipFill>
        <p:spPr>
          <a:xfrm>
            <a:off x="0" y="520227"/>
            <a:ext cx="12192000" cy="5817546"/>
          </a:xfrm>
          <a:prstGeom prst="rect">
            <a:avLst/>
          </a:prstGeom>
        </p:spPr>
      </p:pic>
    </p:spTree>
    <p:extLst>
      <p:ext uri="{BB962C8B-B14F-4D97-AF65-F5344CB8AC3E}">
        <p14:creationId xmlns:p14="http://schemas.microsoft.com/office/powerpoint/2010/main" val="1508604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CC58A0-5602-4D5F-87A8-C633281E8ADC}"/>
              </a:ext>
            </a:extLst>
          </p:cNvPr>
          <p:cNvSpPr/>
          <p:nvPr/>
        </p:nvSpPr>
        <p:spPr>
          <a:xfrm>
            <a:off x="456058" y="81106"/>
            <a:ext cx="5639942" cy="677108"/>
          </a:xfrm>
          <a:prstGeom prst="rect">
            <a:avLst/>
          </a:prstGeom>
        </p:spPr>
        <p:txBody>
          <a:bodyPr wrap="none">
            <a:spAutoFit/>
          </a:bodyPr>
          <a:lstStyle/>
          <a:p>
            <a:r>
              <a:rPr lang="en-US" sz="3800" u="sng" dirty="0">
                <a:solidFill>
                  <a:schemeClr val="accent1"/>
                </a:solidFill>
                <a:latin typeface="+mj-lt"/>
              </a:rPr>
              <a:t>Trust</a:t>
            </a:r>
            <a:r>
              <a:rPr lang="en-US" sz="3800" dirty="0">
                <a:solidFill>
                  <a:schemeClr val="accent1"/>
                </a:solidFill>
                <a:latin typeface="+mj-lt"/>
              </a:rPr>
              <a:t> in information sources</a:t>
            </a:r>
          </a:p>
        </p:txBody>
      </p:sp>
      <p:sp>
        <p:nvSpPr>
          <p:cNvPr id="6" name="Content Placeholder 2">
            <a:extLst>
              <a:ext uri="{FF2B5EF4-FFF2-40B4-BE49-F238E27FC236}">
                <a16:creationId xmlns:a16="http://schemas.microsoft.com/office/drawing/2014/main" id="{AB2ACF76-A19F-47F5-83EF-244E1FA2A510}"/>
              </a:ext>
            </a:extLst>
          </p:cNvPr>
          <p:cNvSpPr>
            <a:spLocks noGrp="1"/>
          </p:cNvSpPr>
          <p:nvPr>
            <p:ph sz="half" idx="1"/>
          </p:nvPr>
        </p:nvSpPr>
        <p:spPr>
          <a:xfrm>
            <a:off x="456058" y="1421433"/>
            <a:ext cx="4919055" cy="2502089"/>
          </a:xfrm>
        </p:spPr>
        <p:txBody>
          <a:bodyPr>
            <a:noAutofit/>
          </a:bodyPr>
          <a:lstStyle/>
          <a:p>
            <a:pPr marL="0" indent="0">
              <a:lnSpc>
                <a:spcPct val="100000"/>
              </a:lnSpc>
              <a:spcBef>
                <a:spcPts val="0"/>
              </a:spcBef>
              <a:buNone/>
            </a:pPr>
            <a:r>
              <a:rPr lang="en-GB" sz="1400" dirty="0"/>
              <a:t>Respondents generally have high trust (more than 5 out of 7) in the Institute of Public Health, the </a:t>
            </a:r>
            <a:r>
              <a:rPr lang="en-GB" sz="1400" dirty="0" err="1"/>
              <a:t>MoH</a:t>
            </a:r>
            <a:r>
              <a:rPr lang="en-GB" sz="1400" dirty="0"/>
              <a:t>, the Covid-19 hotlines, the healthcare workers, the national Covid-19 website and the WHO.</a:t>
            </a:r>
          </a:p>
          <a:p>
            <a:pPr marL="0" indent="0">
              <a:lnSpc>
                <a:spcPct val="100000"/>
              </a:lnSpc>
              <a:spcBef>
                <a:spcPts val="0"/>
              </a:spcBef>
              <a:buNone/>
            </a:pPr>
            <a:endParaRPr lang="en-GB" sz="1400" dirty="0"/>
          </a:p>
          <a:p>
            <a:pPr marL="0" indent="0">
              <a:lnSpc>
                <a:spcPct val="100000"/>
              </a:lnSpc>
              <a:spcBef>
                <a:spcPts val="0"/>
              </a:spcBef>
              <a:buNone/>
            </a:pPr>
            <a:r>
              <a:rPr lang="en-GB" sz="1400" dirty="0"/>
              <a:t>Sources that generally receive </a:t>
            </a:r>
            <a:r>
              <a:rPr lang="en-GB" sz="1400" u="sng" dirty="0"/>
              <a:t>low</a:t>
            </a:r>
            <a:r>
              <a:rPr lang="en-GB" sz="1400" dirty="0"/>
              <a:t> scores include: </a:t>
            </a:r>
          </a:p>
          <a:p>
            <a:pPr>
              <a:lnSpc>
                <a:spcPct val="100000"/>
              </a:lnSpc>
              <a:spcBef>
                <a:spcPts val="0"/>
              </a:spcBef>
            </a:pPr>
            <a:r>
              <a:rPr lang="en-GB" sz="1400" dirty="0"/>
              <a:t>Television</a:t>
            </a:r>
          </a:p>
          <a:p>
            <a:pPr>
              <a:lnSpc>
                <a:spcPct val="100000"/>
              </a:lnSpc>
              <a:spcBef>
                <a:spcPts val="0"/>
              </a:spcBef>
            </a:pPr>
            <a:r>
              <a:rPr lang="en-GB" sz="1400" dirty="0"/>
              <a:t>Celebrities and Influencers</a:t>
            </a:r>
          </a:p>
          <a:p>
            <a:pPr>
              <a:lnSpc>
                <a:spcPct val="100000"/>
              </a:lnSpc>
              <a:spcBef>
                <a:spcPts val="0"/>
              </a:spcBef>
            </a:pPr>
            <a:r>
              <a:rPr lang="en-GB" sz="1400" dirty="0"/>
              <a:t>Social media</a:t>
            </a:r>
          </a:p>
          <a:p>
            <a:pPr>
              <a:lnSpc>
                <a:spcPct val="100000"/>
              </a:lnSpc>
              <a:spcBef>
                <a:spcPts val="0"/>
              </a:spcBef>
            </a:pPr>
            <a:r>
              <a:rPr lang="en-GB" sz="1400" dirty="0"/>
              <a:t>Newspapers</a:t>
            </a:r>
          </a:p>
          <a:p>
            <a:pPr marL="0" indent="0">
              <a:lnSpc>
                <a:spcPct val="100000"/>
              </a:lnSpc>
              <a:spcBef>
                <a:spcPts val="0"/>
              </a:spcBef>
              <a:buNone/>
            </a:pPr>
            <a:endParaRPr lang="en-GB" sz="1400" dirty="0"/>
          </a:p>
          <a:p>
            <a:pPr marL="0" indent="0">
              <a:lnSpc>
                <a:spcPct val="100000"/>
              </a:lnSpc>
              <a:spcBef>
                <a:spcPts val="0"/>
              </a:spcBef>
              <a:buNone/>
            </a:pPr>
            <a:endParaRPr lang="da-DK" sz="1200" dirty="0">
              <a:solidFill>
                <a:srgbClr val="FF0000"/>
              </a:solidFill>
            </a:endParaRPr>
          </a:p>
          <a:p>
            <a:pPr marL="0" indent="0">
              <a:lnSpc>
                <a:spcPct val="100000"/>
              </a:lnSpc>
              <a:spcBef>
                <a:spcPts val="0"/>
              </a:spcBef>
              <a:buNone/>
            </a:pPr>
            <a:endParaRPr lang="en-GB" sz="1200" dirty="0">
              <a:solidFill>
                <a:srgbClr val="FF0000"/>
              </a:solidFill>
            </a:endParaRPr>
          </a:p>
        </p:txBody>
      </p:sp>
      <p:sp>
        <p:nvSpPr>
          <p:cNvPr id="7" name="TextBox 6">
            <a:extLst>
              <a:ext uri="{FF2B5EF4-FFF2-40B4-BE49-F238E27FC236}">
                <a16:creationId xmlns:a16="http://schemas.microsoft.com/office/drawing/2014/main" id="{91153775-3959-4B47-85DA-DBE11BC42157}"/>
              </a:ext>
            </a:extLst>
          </p:cNvPr>
          <p:cNvSpPr txBox="1"/>
          <p:nvPr/>
        </p:nvSpPr>
        <p:spPr>
          <a:xfrm>
            <a:off x="456058" y="4788967"/>
            <a:ext cx="4563292" cy="1169551"/>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n-GB" sz="1400" dirty="0"/>
              <a:t>Interesting to note that the more trusted source of information is the Institute of Public Health/</a:t>
            </a:r>
            <a:r>
              <a:rPr lang="en-GB" sz="1400" dirty="0" err="1"/>
              <a:t>Center</a:t>
            </a:r>
            <a:r>
              <a:rPr lang="en-GB" sz="1400" dirty="0"/>
              <a:t> for Disease Control followed by the </a:t>
            </a:r>
            <a:r>
              <a:rPr lang="en-GB" sz="1400" dirty="0" err="1"/>
              <a:t>MoH</a:t>
            </a:r>
            <a:r>
              <a:rPr lang="en-GB" sz="1400" dirty="0"/>
              <a:t>, official hotlines/website, healthcare workers and the WHO</a:t>
            </a:r>
          </a:p>
          <a:p>
            <a:endParaRPr lang="da-DK" sz="1400" dirty="0">
              <a:solidFill>
                <a:srgbClr val="FF0000"/>
              </a:solidFill>
            </a:endParaRPr>
          </a:p>
        </p:txBody>
      </p:sp>
      <p:pic>
        <p:nvPicPr>
          <p:cNvPr id="2" name="Picture 1">
            <a:extLst>
              <a:ext uri="{FF2B5EF4-FFF2-40B4-BE49-F238E27FC236}">
                <a16:creationId xmlns:a16="http://schemas.microsoft.com/office/drawing/2014/main" id="{8963915C-195A-435F-A2C5-1E0973694AD1}"/>
              </a:ext>
            </a:extLst>
          </p:cNvPr>
          <p:cNvPicPr>
            <a:picLocks noChangeAspect="1"/>
          </p:cNvPicPr>
          <p:nvPr/>
        </p:nvPicPr>
        <p:blipFill>
          <a:blip r:embed="rId3"/>
          <a:stretch>
            <a:fillRect/>
          </a:stretch>
        </p:blipFill>
        <p:spPr>
          <a:xfrm>
            <a:off x="6406239" y="406373"/>
            <a:ext cx="5081855" cy="5789455"/>
          </a:xfrm>
          <a:prstGeom prst="rect">
            <a:avLst/>
          </a:prstGeom>
        </p:spPr>
      </p:pic>
    </p:spTree>
    <p:extLst>
      <p:ext uri="{BB962C8B-B14F-4D97-AF65-F5344CB8AC3E}">
        <p14:creationId xmlns:p14="http://schemas.microsoft.com/office/powerpoint/2010/main" val="712468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1FB1-0274-614F-A4B1-75DE6093042B}"/>
              </a:ext>
            </a:extLst>
          </p:cNvPr>
          <p:cNvSpPr>
            <a:spLocks noGrp="1"/>
          </p:cNvSpPr>
          <p:nvPr>
            <p:ph type="title"/>
          </p:nvPr>
        </p:nvSpPr>
        <p:spPr>
          <a:xfrm>
            <a:off x="379064" y="4918"/>
            <a:ext cx="6988242" cy="1104655"/>
          </a:xfrm>
        </p:spPr>
        <p:txBody>
          <a:bodyPr>
            <a:noAutofit/>
          </a:bodyPr>
          <a:lstStyle/>
          <a:p>
            <a:r>
              <a:rPr lang="en-US" sz="3600" dirty="0">
                <a:solidFill>
                  <a:schemeClr val="accent1"/>
                </a:solidFill>
              </a:rPr>
              <a:t>Trust/Confidence in institutions</a:t>
            </a:r>
          </a:p>
        </p:txBody>
      </p:sp>
      <p:sp>
        <p:nvSpPr>
          <p:cNvPr id="15" name="Content Placeholder 2">
            <a:extLst>
              <a:ext uri="{FF2B5EF4-FFF2-40B4-BE49-F238E27FC236}">
                <a16:creationId xmlns:a16="http://schemas.microsoft.com/office/drawing/2014/main" id="{1B487368-C746-406D-9259-D698A7C7096A}"/>
              </a:ext>
            </a:extLst>
          </p:cNvPr>
          <p:cNvSpPr>
            <a:spLocks noGrp="1"/>
          </p:cNvSpPr>
          <p:nvPr>
            <p:ph idx="1"/>
          </p:nvPr>
        </p:nvSpPr>
        <p:spPr>
          <a:xfrm>
            <a:off x="290598" y="1109573"/>
            <a:ext cx="5959106" cy="3454507"/>
          </a:xfrm>
        </p:spPr>
        <p:txBody>
          <a:bodyPr>
            <a:noAutofit/>
          </a:bodyPr>
          <a:lstStyle/>
          <a:p>
            <a:pPr marL="0" indent="0">
              <a:buNone/>
            </a:pPr>
            <a:r>
              <a:rPr lang="en-GB" sz="1400" dirty="0"/>
              <a:t>Overall, trust in institutions remains relatively high, however there is a decrease in trust of </a:t>
            </a:r>
            <a:r>
              <a:rPr lang="en-GB" sz="1400" b="1" dirty="0"/>
              <a:t>all 15 </a:t>
            </a:r>
            <a:r>
              <a:rPr lang="en-GB" sz="1400" dirty="0"/>
              <a:t>institutions mentioned, compared to previous datasets.</a:t>
            </a:r>
          </a:p>
          <a:p>
            <a:r>
              <a:rPr lang="en-GB" sz="1400" dirty="0"/>
              <a:t>The ones with the highest decrease are: kindergartens, media, universities, schools and Ministry of Education.</a:t>
            </a:r>
          </a:p>
          <a:p>
            <a:r>
              <a:rPr lang="en-GB" sz="1400" dirty="0"/>
              <a:t>The lowest decrease was recorded for: private companies, fever </a:t>
            </a:r>
            <a:r>
              <a:rPr lang="en-GB" sz="1400" dirty="0" err="1"/>
              <a:t>centers</a:t>
            </a:r>
            <a:r>
              <a:rPr lang="en-GB" sz="1400" dirty="0"/>
              <a:t> and other ministries providing food and medicines.</a:t>
            </a:r>
          </a:p>
          <a:p>
            <a:pPr marL="0" indent="0">
              <a:lnSpc>
                <a:spcPct val="100000"/>
              </a:lnSpc>
              <a:spcBef>
                <a:spcPts val="0"/>
              </a:spcBef>
              <a:buNone/>
            </a:pPr>
            <a:endParaRPr lang="da-DK" sz="1400" dirty="0"/>
          </a:p>
          <a:p>
            <a:pPr marL="0" indent="0">
              <a:lnSpc>
                <a:spcPct val="100000"/>
              </a:lnSpc>
              <a:spcBef>
                <a:spcPts val="0"/>
              </a:spcBef>
              <a:buNone/>
            </a:pPr>
            <a:r>
              <a:rPr lang="da-DK" sz="1400" dirty="0"/>
              <a:t>People </a:t>
            </a:r>
            <a:r>
              <a:rPr lang="en-GB" sz="1400" dirty="0"/>
              <a:t>who </a:t>
            </a:r>
            <a:r>
              <a:rPr lang="en-GB" sz="1400" b="1" u="sng" dirty="0"/>
              <a:t>do not trust </a:t>
            </a:r>
            <a:r>
              <a:rPr lang="en-GB" sz="1400" dirty="0"/>
              <a:t>the National </a:t>
            </a:r>
            <a:r>
              <a:rPr lang="en-GB" sz="1400" dirty="0" err="1"/>
              <a:t>Center</a:t>
            </a:r>
            <a:r>
              <a:rPr lang="en-GB" sz="1400" dirty="0"/>
              <a:t> for Disease Control and Public Health tend to be those who:</a:t>
            </a:r>
          </a:p>
          <a:p>
            <a:pPr>
              <a:lnSpc>
                <a:spcPct val="100000"/>
              </a:lnSpc>
              <a:spcBef>
                <a:spcPts val="0"/>
              </a:spcBef>
            </a:pPr>
            <a:r>
              <a:rPr lang="en-GB" sz="1400" dirty="0"/>
              <a:t>Have low health literacy</a:t>
            </a:r>
          </a:p>
          <a:p>
            <a:pPr>
              <a:lnSpc>
                <a:spcPct val="100000"/>
              </a:lnSpc>
              <a:spcBef>
                <a:spcPts val="0"/>
              </a:spcBef>
            </a:pPr>
            <a:r>
              <a:rPr lang="en-GB" sz="1400" dirty="0"/>
              <a:t>Believe that the virus is not spreading fast</a:t>
            </a:r>
          </a:p>
          <a:p>
            <a:pPr>
              <a:lnSpc>
                <a:spcPct val="100000"/>
              </a:lnSpc>
              <a:spcBef>
                <a:spcPts val="0"/>
              </a:spcBef>
            </a:pPr>
            <a:r>
              <a:rPr lang="en-GB" sz="1400" dirty="0"/>
              <a:t>Believe COVID-19 is media hyped</a:t>
            </a:r>
          </a:p>
          <a:p>
            <a:pPr>
              <a:lnSpc>
                <a:spcPct val="100000"/>
              </a:lnSpc>
              <a:spcBef>
                <a:spcPts val="0"/>
              </a:spcBef>
            </a:pPr>
            <a:r>
              <a:rPr lang="en-GB" sz="1400" dirty="0"/>
              <a:t>Use media less frequently</a:t>
            </a:r>
          </a:p>
          <a:p>
            <a:pPr>
              <a:lnSpc>
                <a:spcPct val="100000"/>
              </a:lnSpc>
              <a:spcBef>
                <a:spcPts val="0"/>
              </a:spcBef>
            </a:pPr>
            <a:r>
              <a:rPr lang="en-GB" sz="1400" dirty="0"/>
              <a:t>Are younger</a:t>
            </a:r>
          </a:p>
          <a:p>
            <a:pPr marL="0" indent="0">
              <a:lnSpc>
                <a:spcPct val="100000"/>
              </a:lnSpc>
              <a:spcBef>
                <a:spcPts val="0"/>
              </a:spcBef>
              <a:buNone/>
            </a:pPr>
            <a:r>
              <a:rPr lang="en-GB" sz="1400" dirty="0"/>
              <a:t>Those who do not trust the </a:t>
            </a:r>
            <a:r>
              <a:rPr lang="en-GB" sz="1400" dirty="0" err="1"/>
              <a:t>MoH</a:t>
            </a:r>
            <a:r>
              <a:rPr lang="en-GB" sz="1400" dirty="0"/>
              <a:t> share very similar characteristics.</a:t>
            </a:r>
          </a:p>
          <a:p>
            <a:pPr marL="0" indent="0">
              <a:lnSpc>
                <a:spcPct val="100000"/>
              </a:lnSpc>
              <a:spcBef>
                <a:spcPts val="0"/>
              </a:spcBef>
              <a:buNone/>
            </a:pPr>
            <a:endParaRPr lang="en-GB" sz="1400" dirty="0"/>
          </a:p>
          <a:p>
            <a:pPr marL="0" indent="0">
              <a:lnSpc>
                <a:spcPct val="100000"/>
              </a:lnSpc>
              <a:spcBef>
                <a:spcPts val="0"/>
              </a:spcBef>
              <a:buNone/>
            </a:pPr>
            <a:endParaRPr lang="en-GB" sz="1150" dirty="0"/>
          </a:p>
          <a:p>
            <a:pPr marL="0" indent="0">
              <a:lnSpc>
                <a:spcPct val="100000"/>
              </a:lnSpc>
              <a:spcBef>
                <a:spcPts val="0"/>
              </a:spcBef>
              <a:buNone/>
            </a:pPr>
            <a:endParaRPr lang="da-DK" sz="1400" dirty="0"/>
          </a:p>
        </p:txBody>
      </p:sp>
      <p:sp>
        <p:nvSpPr>
          <p:cNvPr id="4" name="TextBox 3">
            <a:extLst>
              <a:ext uri="{FF2B5EF4-FFF2-40B4-BE49-F238E27FC236}">
                <a16:creationId xmlns:a16="http://schemas.microsoft.com/office/drawing/2014/main" id="{54CE4546-576F-9A40-8575-6BC14D323EE9}"/>
              </a:ext>
            </a:extLst>
          </p:cNvPr>
          <p:cNvSpPr txBox="1"/>
          <p:nvPr/>
        </p:nvSpPr>
        <p:spPr>
          <a:xfrm>
            <a:off x="202133" y="5124115"/>
            <a:ext cx="6310634" cy="1446550"/>
          </a:xfrm>
          <a:prstGeom prst="rect">
            <a:avLst/>
          </a:prstGeom>
          <a:solidFill>
            <a:schemeClr val="accent1">
              <a:lumMod val="20000"/>
              <a:lumOff val="80000"/>
            </a:schemeClr>
          </a:solidFill>
        </p:spPr>
        <p:txBody>
          <a:bodyPr wrap="square" rtlCol="0">
            <a:spAutoFit/>
          </a:bodyPr>
          <a:lstStyle/>
          <a:p>
            <a:endParaRPr lang="en-GB" sz="1400" dirty="0"/>
          </a:p>
          <a:p>
            <a:r>
              <a:rPr lang="en-GB" sz="1400" dirty="0"/>
              <a:t>The most significant fall of trust is observed towards the education. The institutions around education score fairly low even in absolute terms. All institutions have lost trust compared to previous datasets. This could be linked to the lenient stance towards the pandemic and the low perception of infection severity.</a:t>
            </a:r>
          </a:p>
          <a:p>
            <a:endParaRPr lang="en-US" dirty="0"/>
          </a:p>
        </p:txBody>
      </p:sp>
      <p:pic>
        <p:nvPicPr>
          <p:cNvPr id="3" name="Picture 2">
            <a:extLst>
              <a:ext uri="{FF2B5EF4-FFF2-40B4-BE49-F238E27FC236}">
                <a16:creationId xmlns:a16="http://schemas.microsoft.com/office/drawing/2014/main" id="{98BE7855-0A3E-4F98-A3B8-9EB50CB24BA6}"/>
              </a:ext>
            </a:extLst>
          </p:cNvPr>
          <p:cNvPicPr>
            <a:picLocks noChangeAspect="1"/>
          </p:cNvPicPr>
          <p:nvPr/>
        </p:nvPicPr>
        <p:blipFill>
          <a:blip r:embed="rId2"/>
          <a:stretch>
            <a:fillRect/>
          </a:stretch>
        </p:blipFill>
        <p:spPr>
          <a:xfrm>
            <a:off x="7601358" y="189572"/>
            <a:ext cx="4021202" cy="3339192"/>
          </a:xfrm>
          <a:prstGeom prst="rect">
            <a:avLst/>
          </a:prstGeom>
        </p:spPr>
      </p:pic>
      <p:pic>
        <p:nvPicPr>
          <p:cNvPr id="6" name="Picture 5">
            <a:extLst>
              <a:ext uri="{FF2B5EF4-FFF2-40B4-BE49-F238E27FC236}">
                <a16:creationId xmlns:a16="http://schemas.microsoft.com/office/drawing/2014/main" id="{B16152D0-0379-4507-98FC-3FF0A2CD8A78}"/>
              </a:ext>
            </a:extLst>
          </p:cNvPr>
          <p:cNvPicPr>
            <a:picLocks noChangeAspect="1"/>
          </p:cNvPicPr>
          <p:nvPr/>
        </p:nvPicPr>
        <p:blipFill>
          <a:blip r:embed="rId3"/>
          <a:stretch>
            <a:fillRect/>
          </a:stretch>
        </p:blipFill>
        <p:spPr>
          <a:xfrm>
            <a:off x="7716644" y="3533780"/>
            <a:ext cx="4397754" cy="3092463"/>
          </a:xfrm>
          <a:prstGeom prst="rect">
            <a:avLst/>
          </a:prstGeom>
        </p:spPr>
      </p:pic>
    </p:spTree>
    <p:extLst>
      <p:ext uri="{BB962C8B-B14F-4D97-AF65-F5344CB8AC3E}">
        <p14:creationId xmlns:p14="http://schemas.microsoft.com/office/powerpoint/2010/main" val="3371803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58BF219-8C26-FB4D-9E58-80979B9C1273}"/>
              </a:ext>
            </a:extLst>
          </p:cNvPr>
          <p:cNvSpPr>
            <a:spLocks noChangeArrowheads="1"/>
          </p:cNvSpPr>
          <p:nvPr/>
        </p:nvSpPr>
        <p:spPr bwMode="auto">
          <a:xfrm>
            <a:off x="908166" y="493721"/>
            <a:ext cx="121920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333"/>
                </a:solidFill>
                <a:effectLst/>
                <a:latin typeface="Helvetica Neue" panose="02000503000000020004" pitchFamily="2" charset="0"/>
              </a:rPr>
              <a:t>Detail 1: Drivers of trust in the health sector</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Helvetica Neue" panose="02000503000000020004" pitchFamily="2" charset="0"/>
              </a:rPr>
              <a:t>In the following tables, the variables which influence trust in family doctors and hospitals are explored.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CF8A2ACA-E421-4769-9094-958990413201}"/>
              </a:ext>
            </a:extLst>
          </p:cNvPr>
          <p:cNvPicPr>
            <a:picLocks noChangeAspect="1"/>
          </p:cNvPicPr>
          <p:nvPr/>
        </p:nvPicPr>
        <p:blipFill>
          <a:blip r:embed="rId2"/>
          <a:stretch>
            <a:fillRect/>
          </a:stretch>
        </p:blipFill>
        <p:spPr>
          <a:xfrm>
            <a:off x="3472665" y="934058"/>
            <a:ext cx="6228798" cy="5923941"/>
          </a:xfrm>
          <a:prstGeom prst="rect">
            <a:avLst/>
          </a:prstGeom>
        </p:spPr>
      </p:pic>
    </p:spTree>
    <p:extLst>
      <p:ext uri="{BB962C8B-B14F-4D97-AF65-F5344CB8AC3E}">
        <p14:creationId xmlns:p14="http://schemas.microsoft.com/office/powerpoint/2010/main" val="3360030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D750798-D9F6-0546-9F01-5F3EBA6E0A0B}"/>
              </a:ext>
            </a:extLst>
          </p:cNvPr>
          <p:cNvSpPr>
            <a:spLocks noChangeArrowheads="1"/>
          </p:cNvSpPr>
          <p:nvPr/>
        </p:nvSpPr>
        <p:spPr bwMode="auto">
          <a:xfrm>
            <a:off x="766824" y="212826"/>
            <a:ext cx="1219200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333"/>
                </a:solidFill>
                <a:effectLst/>
                <a:latin typeface="Helvetica Neue" panose="02000503000000020004" pitchFamily="2" charset="0"/>
              </a:rPr>
              <a:t>Detail 2: Drivers of </a:t>
            </a:r>
            <a:r>
              <a:rPr lang="en-US" altLang="en-US" sz="1000" b="1" dirty="0">
                <a:solidFill>
                  <a:srgbClr val="333333"/>
                </a:solidFill>
                <a:latin typeface="Helvetica Neue" panose="02000503000000020004" pitchFamily="2" charset="0"/>
              </a:rPr>
              <a:t>trust</a:t>
            </a:r>
            <a:r>
              <a:rPr kumimoji="0" lang="en-US" altLang="en-US" sz="1000" b="1" i="0" u="none" strike="noStrike" cap="none" normalizeH="0" baseline="0" dirty="0">
                <a:ln>
                  <a:noFill/>
                </a:ln>
                <a:solidFill>
                  <a:srgbClr val="333333"/>
                </a:solidFill>
                <a:effectLst/>
                <a:latin typeface="Helvetica Neue" panose="02000503000000020004" pitchFamily="2" charset="0"/>
              </a:rPr>
              <a:t> in the government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C1C03C5C-19AB-48A0-8C9F-10D0D94F43A4}"/>
              </a:ext>
            </a:extLst>
          </p:cNvPr>
          <p:cNvPicPr>
            <a:picLocks noChangeAspect="1"/>
          </p:cNvPicPr>
          <p:nvPr/>
        </p:nvPicPr>
        <p:blipFill>
          <a:blip r:embed="rId2"/>
          <a:stretch>
            <a:fillRect/>
          </a:stretch>
        </p:blipFill>
        <p:spPr>
          <a:xfrm>
            <a:off x="3246634" y="480812"/>
            <a:ext cx="6163427" cy="6377187"/>
          </a:xfrm>
          <a:prstGeom prst="rect">
            <a:avLst/>
          </a:prstGeom>
        </p:spPr>
      </p:pic>
    </p:spTree>
    <p:extLst>
      <p:ext uri="{BB962C8B-B14F-4D97-AF65-F5344CB8AC3E}">
        <p14:creationId xmlns:p14="http://schemas.microsoft.com/office/powerpoint/2010/main" val="3044718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2F4196-7001-48BF-909F-26046A925AD3}"/>
              </a:ext>
            </a:extLst>
          </p:cNvPr>
          <p:cNvSpPr>
            <a:spLocks noGrp="1"/>
          </p:cNvSpPr>
          <p:nvPr>
            <p:ph type="title"/>
          </p:nvPr>
        </p:nvSpPr>
        <p:spPr>
          <a:xfrm>
            <a:off x="564658" y="241977"/>
            <a:ext cx="3828677" cy="769992"/>
          </a:xfrm>
        </p:spPr>
        <p:txBody>
          <a:bodyPr>
            <a:normAutofit/>
          </a:bodyPr>
          <a:lstStyle/>
          <a:p>
            <a:r>
              <a:rPr lang="en-US" sz="3800" dirty="0">
                <a:solidFill>
                  <a:schemeClr val="accent1"/>
                </a:solidFill>
              </a:rPr>
              <a:t>Fairness</a:t>
            </a:r>
          </a:p>
        </p:txBody>
      </p:sp>
      <p:sp>
        <p:nvSpPr>
          <p:cNvPr id="9" name="TextBox 8">
            <a:extLst>
              <a:ext uri="{FF2B5EF4-FFF2-40B4-BE49-F238E27FC236}">
                <a16:creationId xmlns:a16="http://schemas.microsoft.com/office/drawing/2014/main" id="{E4DBBBDA-39BF-431D-8262-8D026D9B9187}"/>
              </a:ext>
            </a:extLst>
          </p:cNvPr>
          <p:cNvSpPr txBox="1"/>
          <p:nvPr/>
        </p:nvSpPr>
        <p:spPr>
          <a:xfrm>
            <a:off x="337585" y="4637394"/>
            <a:ext cx="4959811" cy="1600438"/>
          </a:xfrm>
          <a:prstGeom prst="rect">
            <a:avLst/>
          </a:prstGeom>
          <a:solidFill>
            <a:schemeClr val="accent5">
              <a:lumMod val="20000"/>
              <a:lumOff val="80000"/>
            </a:schemeClr>
          </a:solidFill>
          <a:ln>
            <a:solidFill>
              <a:schemeClr val="accent1"/>
            </a:solidFill>
          </a:ln>
        </p:spPr>
        <p:txBody>
          <a:bodyPr wrap="square" rtlCol="0">
            <a:spAutoFit/>
          </a:bodyPr>
          <a:lstStyle/>
          <a:p>
            <a:r>
              <a:rPr lang="en-US" sz="1400" dirty="0"/>
              <a:t>Risk perception has an impact on ideas of fairness, as does trust in government and the use of media.</a:t>
            </a:r>
          </a:p>
          <a:p>
            <a:endParaRPr lang="en-US" sz="1400" dirty="0"/>
          </a:p>
          <a:p>
            <a:r>
              <a:rPr lang="en-US" sz="1400" dirty="0"/>
              <a:t>We see the fairness perceptions relatively high, however it will be interesting to follow the future scores, as people are starting to </a:t>
            </a:r>
            <a:r>
              <a:rPr lang="en-US" sz="1400" b="1" dirty="0"/>
              <a:t>feel less susceptible </a:t>
            </a:r>
            <a:r>
              <a:rPr lang="en-US" sz="1400" dirty="0"/>
              <a:t>to the virus.</a:t>
            </a:r>
          </a:p>
          <a:p>
            <a:endParaRPr lang="da-DK" sz="1400" dirty="0">
              <a:solidFill>
                <a:srgbClr val="FF0000"/>
              </a:solidFill>
            </a:endParaRPr>
          </a:p>
        </p:txBody>
      </p:sp>
      <p:sp>
        <p:nvSpPr>
          <p:cNvPr id="11" name="Content Placeholder 2">
            <a:extLst>
              <a:ext uri="{FF2B5EF4-FFF2-40B4-BE49-F238E27FC236}">
                <a16:creationId xmlns:a16="http://schemas.microsoft.com/office/drawing/2014/main" id="{ADB141BF-99C7-4816-9434-835A4F4575C4}"/>
              </a:ext>
            </a:extLst>
          </p:cNvPr>
          <p:cNvSpPr txBox="1">
            <a:spLocks/>
          </p:cNvSpPr>
          <p:nvPr/>
        </p:nvSpPr>
        <p:spPr>
          <a:xfrm>
            <a:off x="564658" y="1531502"/>
            <a:ext cx="5989073" cy="1816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a-DK" sz="1400" dirty="0"/>
              <a:t>Respondents score fairly high on the fairness scale. </a:t>
            </a:r>
          </a:p>
          <a:p>
            <a:pPr marL="0" indent="0">
              <a:lnSpc>
                <a:spcPct val="100000"/>
              </a:lnSpc>
              <a:spcBef>
                <a:spcPts val="0"/>
              </a:spcBef>
              <a:buNone/>
            </a:pPr>
            <a:endParaRPr lang="da-DK" sz="1400" dirty="0"/>
          </a:p>
          <a:p>
            <a:pPr marL="0" indent="0">
              <a:lnSpc>
                <a:spcPct val="100000"/>
              </a:lnSpc>
              <a:spcBef>
                <a:spcPts val="0"/>
              </a:spcBef>
              <a:buNone/>
            </a:pPr>
            <a:r>
              <a:rPr lang="da-DK" sz="1400" dirty="0"/>
              <a:t>People who </a:t>
            </a:r>
            <a:r>
              <a:rPr lang="da-DK" sz="1400" u="sng" dirty="0"/>
              <a:t>disagree</a:t>
            </a:r>
            <a:r>
              <a:rPr lang="da-DK" sz="1400" dirty="0"/>
              <a:t> </a:t>
            </a:r>
            <a:r>
              <a:rPr lang="da-DK" sz="1400" b="1" dirty="0"/>
              <a:t>decisions are fair </a:t>
            </a:r>
            <a:r>
              <a:rPr lang="da-DK" sz="1400" dirty="0"/>
              <a:t>in particular include those who:</a:t>
            </a:r>
          </a:p>
          <a:p>
            <a:pPr>
              <a:lnSpc>
                <a:spcPct val="100000"/>
              </a:lnSpc>
              <a:spcBef>
                <a:spcPts val="0"/>
              </a:spcBef>
            </a:pPr>
            <a:r>
              <a:rPr lang="en-US" sz="1400" dirty="0"/>
              <a:t>Have low health literacy</a:t>
            </a:r>
            <a:endParaRPr lang="da-DK" sz="1400" dirty="0"/>
          </a:p>
          <a:p>
            <a:pPr>
              <a:lnSpc>
                <a:spcPct val="100000"/>
              </a:lnSpc>
              <a:spcBef>
                <a:spcPts val="0"/>
              </a:spcBef>
            </a:pPr>
            <a:r>
              <a:rPr lang="da-DK" sz="1400" dirty="0"/>
              <a:t>Think the pandemic is media hyped</a:t>
            </a:r>
          </a:p>
          <a:p>
            <a:pPr>
              <a:lnSpc>
                <a:spcPct val="100000"/>
              </a:lnSpc>
              <a:spcBef>
                <a:spcPts val="0"/>
              </a:spcBef>
            </a:pPr>
            <a:r>
              <a:rPr lang="da-DK" sz="1400" dirty="0"/>
              <a:t>Have low trust in government</a:t>
            </a:r>
          </a:p>
          <a:p>
            <a:pPr>
              <a:lnSpc>
                <a:spcPct val="100000"/>
              </a:lnSpc>
              <a:spcBef>
                <a:spcPts val="0"/>
              </a:spcBef>
            </a:pPr>
            <a:r>
              <a:rPr lang="da-DK" sz="1400" dirty="0"/>
              <a:t>Search for information re COVID less frequently</a:t>
            </a:r>
          </a:p>
          <a:p>
            <a:pPr>
              <a:lnSpc>
                <a:spcPct val="100000"/>
              </a:lnSpc>
              <a:spcBef>
                <a:spcPts val="0"/>
              </a:spcBef>
            </a:pPr>
            <a:endParaRPr lang="da-DK" sz="1200" dirty="0">
              <a:solidFill>
                <a:srgbClr val="FF0000"/>
              </a:solidFill>
            </a:endParaRPr>
          </a:p>
        </p:txBody>
      </p:sp>
      <p:pic>
        <p:nvPicPr>
          <p:cNvPr id="3" name="Picture 2">
            <a:extLst>
              <a:ext uri="{FF2B5EF4-FFF2-40B4-BE49-F238E27FC236}">
                <a16:creationId xmlns:a16="http://schemas.microsoft.com/office/drawing/2014/main" id="{A1D7E6B8-A808-427E-872D-B2045B872100}"/>
              </a:ext>
            </a:extLst>
          </p:cNvPr>
          <p:cNvPicPr>
            <a:picLocks noChangeAspect="1"/>
          </p:cNvPicPr>
          <p:nvPr/>
        </p:nvPicPr>
        <p:blipFill>
          <a:blip r:embed="rId2"/>
          <a:stretch>
            <a:fillRect/>
          </a:stretch>
        </p:blipFill>
        <p:spPr>
          <a:xfrm>
            <a:off x="6553731" y="1835143"/>
            <a:ext cx="5376649" cy="3859964"/>
          </a:xfrm>
          <a:prstGeom prst="rect">
            <a:avLst/>
          </a:prstGeom>
        </p:spPr>
      </p:pic>
    </p:spTree>
    <p:extLst>
      <p:ext uri="{BB962C8B-B14F-4D97-AF65-F5344CB8AC3E}">
        <p14:creationId xmlns:p14="http://schemas.microsoft.com/office/powerpoint/2010/main" val="3916848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217C36-F685-4FBF-A653-F2E49FFFCF3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Fairness</a:t>
            </a:r>
            <a:endParaRPr lang="en-US" dirty="0"/>
          </a:p>
        </p:txBody>
      </p:sp>
      <p:pic>
        <p:nvPicPr>
          <p:cNvPr id="2" name="Picture 1">
            <a:extLst>
              <a:ext uri="{FF2B5EF4-FFF2-40B4-BE49-F238E27FC236}">
                <a16:creationId xmlns:a16="http://schemas.microsoft.com/office/drawing/2014/main" id="{6AEF5FA1-A381-4344-A8DB-7AD28981D1F3}"/>
              </a:ext>
            </a:extLst>
          </p:cNvPr>
          <p:cNvPicPr>
            <a:picLocks noChangeAspect="1"/>
          </p:cNvPicPr>
          <p:nvPr/>
        </p:nvPicPr>
        <p:blipFill>
          <a:blip r:embed="rId2"/>
          <a:stretch>
            <a:fillRect/>
          </a:stretch>
        </p:blipFill>
        <p:spPr>
          <a:xfrm>
            <a:off x="3082247" y="811900"/>
            <a:ext cx="6523715" cy="5665099"/>
          </a:xfrm>
          <a:prstGeom prst="rect">
            <a:avLst/>
          </a:prstGeom>
        </p:spPr>
      </p:pic>
    </p:spTree>
    <p:extLst>
      <p:ext uri="{BB962C8B-B14F-4D97-AF65-F5344CB8AC3E}">
        <p14:creationId xmlns:p14="http://schemas.microsoft.com/office/powerpoint/2010/main" val="1280294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r>
              <a:rPr lang="da-DK" sz="4000" dirty="0">
                <a:solidFill>
                  <a:schemeClr val="accent1"/>
                </a:solidFill>
              </a:rPr>
              <a:t>Confidence and trust issues: discussion</a:t>
            </a:r>
            <a:endParaRPr lang="en-US" sz="4000" dirty="0">
              <a:solidFill>
                <a:schemeClr val="accent1"/>
              </a:solidFill>
            </a:endParaRPr>
          </a:p>
        </p:txBody>
      </p:sp>
      <p:sp>
        <p:nvSpPr>
          <p:cNvPr id="6" name="TextBox 5">
            <a:extLst>
              <a:ext uri="{FF2B5EF4-FFF2-40B4-BE49-F238E27FC236}">
                <a16:creationId xmlns:a16="http://schemas.microsoft.com/office/drawing/2014/main" id="{97F18B8C-5DA6-4491-B9CE-F3AD0B78AEDF}"/>
              </a:ext>
            </a:extLst>
          </p:cNvPr>
          <p:cNvSpPr txBox="1"/>
          <p:nvPr/>
        </p:nvSpPr>
        <p:spPr>
          <a:xfrm>
            <a:off x="5394960" y="4907059"/>
            <a:ext cx="5804263" cy="52322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Tools and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WHO Europe RCCE Strategy Template</a:t>
            </a:r>
            <a:endPar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621A71E-F88C-4244-925C-4069B08178FA}"/>
              </a:ext>
            </a:extLst>
          </p:cNvPr>
          <p:cNvSpPr txBox="1"/>
          <p:nvPr/>
        </p:nvSpPr>
        <p:spPr>
          <a:xfrm>
            <a:off x="5394960" y="1611084"/>
            <a:ext cx="580426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Possible action or follow 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Create or strengthen COVID-19 response working group; include communicators from all departments/organizations to ensure decisions made are communicated well and messages are aligned.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Consider holding regular press briefings or public forums for sharing information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Tailored measures, policies, communications or community outreach activities.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Consider activities to increase/restore trust, including through transparency, early announcements of new findings, explaining clearly reasons and criteria for new policies.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Consistency in decision-making and measures, structures for coordination, alignment across institutions and influencers.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031E9C-E478-4D88-B28F-4F34EEB27DF6}"/>
              </a:ext>
            </a:extLst>
          </p:cNvPr>
          <p:cNvSpPr txBox="1"/>
          <p:nvPr/>
        </p:nvSpPr>
        <p:spPr>
          <a:xfrm>
            <a:off x="992777" y="1690688"/>
            <a:ext cx="4247606"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Questions to discuss in the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 know that higher trust in institutions means people are more likely to follow recommendations. How</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have issues related to trust been approached successfully in the past?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How may trust in institutions have impacted the pandemic so far?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Calibri" panose="020F0502020204030204"/>
                <a:ea typeface="+mn-ea"/>
                <a:cs typeface="+mn-cs"/>
              </a:rPr>
              <a:t>There is a link between low risk perception and low perception of fairness. What can be done to increase appropriate risk perception?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509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577D13-A663-4C2A-9842-EBA473304A52}"/>
              </a:ext>
            </a:extLst>
          </p:cNvPr>
          <p:cNvSpPr>
            <a:spLocks noGrp="1"/>
          </p:cNvSpPr>
          <p:nvPr>
            <p:ph type="title"/>
          </p:nvPr>
        </p:nvSpPr>
        <p:spPr>
          <a:xfrm>
            <a:off x="588726" y="151031"/>
            <a:ext cx="5443141" cy="836062"/>
          </a:xfrm>
        </p:spPr>
        <p:txBody>
          <a:bodyPr>
            <a:noAutofit/>
          </a:bodyPr>
          <a:lstStyle/>
          <a:p>
            <a:r>
              <a:rPr lang="en-US" sz="3200" dirty="0">
                <a:solidFill>
                  <a:schemeClr val="accent1"/>
                </a:solidFill>
              </a:rPr>
              <a:t>Policies - Interventions</a:t>
            </a:r>
          </a:p>
        </p:txBody>
      </p:sp>
      <p:sp>
        <p:nvSpPr>
          <p:cNvPr id="9" name="Rectangle 8">
            <a:extLst>
              <a:ext uri="{FF2B5EF4-FFF2-40B4-BE49-F238E27FC236}">
                <a16:creationId xmlns:a16="http://schemas.microsoft.com/office/drawing/2014/main" id="{70F0869A-1654-4C01-9083-E488C3565EB8}"/>
              </a:ext>
            </a:extLst>
          </p:cNvPr>
          <p:cNvSpPr/>
          <p:nvPr/>
        </p:nvSpPr>
        <p:spPr>
          <a:xfrm>
            <a:off x="7738227" y="80938"/>
            <a:ext cx="4310986" cy="276999"/>
          </a:xfrm>
          <a:prstGeom prst="rect">
            <a:avLst/>
          </a:prstGeom>
        </p:spPr>
        <p:txBody>
          <a:bodyPr wrap="square">
            <a:spAutoFit/>
          </a:bodyPr>
          <a:lstStyle/>
          <a:p>
            <a:r>
              <a:rPr lang="en-US" sz="1200" dirty="0">
                <a:solidFill>
                  <a:schemeClr val="accent1"/>
                </a:solidFill>
              </a:rPr>
              <a:t>“Please now give your opinion on the following statements”</a:t>
            </a:r>
          </a:p>
        </p:txBody>
      </p:sp>
      <p:sp>
        <p:nvSpPr>
          <p:cNvPr id="12" name="TextBox 11">
            <a:extLst>
              <a:ext uri="{FF2B5EF4-FFF2-40B4-BE49-F238E27FC236}">
                <a16:creationId xmlns:a16="http://schemas.microsoft.com/office/drawing/2014/main" id="{EC0DB000-4E37-4A0D-9D1F-C35BF30AC2A2}"/>
              </a:ext>
            </a:extLst>
          </p:cNvPr>
          <p:cNvSpPr txBox="1"/>
          <p:nvPr/>
        </p:nvSpPr>
        <p:spPr>
          <a:xfrm>
            <a:off x="588726" y="848594"/>
            <a:ext cx="5197814" cy="4185761"/>
          </a:xfrm>
          <a:prstGeom prst="rect">
            <a:avLst/>
          </a:prstGeom>
          <a:noFill/>
        </p:spPr>
        <p:txBody>
          <a:bodyPr wrap="square" rtlCol="0">
            <a:spAutoFit/>
          </a:bodyPr>
          <a:lstStyle/>
          <a:p>
            <a:r>
              <a:rPr lang="en-GB" sz="1400" dirty="0"/>
              <a:t>Generally, people find the measures taken by the government adequate. However, the score 4.86/7.00 is the lowest recorded since April data collection.</a:t>
            </a:r>
          </a:p>
          <a:p>
            <a:endParaRPr lang="en-GB" sz="1400" dirty="0">
              <a:solidFill>
                <a:srgbClr val="FF0000"/>
              </a:solidFill>
            </a:endParaRPr>
          </a:p>
          <a:p>
            <a:r>
              <a:rPr lang="en-GB" sz="1400" dirty="0"/>
              <a:t>35% state that the measures being taken are greatly exaggerated where the score 3.82/7.00 appears to be the highest recorded since April data collection.</a:t>
            </a:r>
          </a:p>
          <a:p>
            <a:endParaRPr lang="en-GB" sz="1400" dirty="0"/>
          </a:p>
          <a:p>
            <a:r>
              <a:rPr lang="en-GB" sz="1400" dirty="0"/>
              <a:t>Half of the respondents disagree that the government should restrict internet access as a measure of preventing misinformation.</a:t>
            </a:r>
          </a:p>
          <a:p>
            <a:endParaRPr lang="en-GB" sz="1400" dirty="0">
              <a:solidFill>
                <a:srgbClr val="FF0000"/>
              </a:solidFill>
            </a:endParaRPr>
          </a:p>
          <a:p>
            <a:r>
              <a:rPr lang="en-GB" sz="1400" dirty="0"/>
              <a:t>People who </a:t>
            </a:r>
            <a:r>
              <a:rPr lang="en-GB" sz="1400" b="1" u="sng" dirty="0"/>
              <a:t>believe that the measures taken are greatly exaggerated</a:t>
            </a:r>
            <a:r>
              <a:rPr lang="en-GB" sz="1400" dirty="0"/>
              <a:t> in particular include those who:</a:t>
            </a:r>
          </a:p>
          <a:p>
            <a:endParaRPr lang="en-GB" sz="1400" dirty="0"/>
          </a:p>
          <a:p>
            <a:pPr marL="285750" indent="-285750">
              <a:buFont typeface="Arial" panose="020B0604020202020204" pitchFamily="34" charset="0"/>
              <a:buChar char="•"/>
            </a:pPr>
            <a:r>
              <a:rPr lang="en-GB" sz="1400" dirty="0"/>
              <a:t>Believe COVID-19 is media hype</a:t>
            </a:r>
          </a:p>
          <a:p>
            <a:pPr marL="285750" indent="-285750">
              <a:buFont typeface="Arial" panose="020B0604020202020204" pitchFamily="34" charset="0"/>
              <a:buChar char="•"/>
            </a:pPr>
            <a:r>
              <a:rPr lang="en-GB" sz="1400" dirty="0"/>
              <a:t>Believe an infection would not be severe</a:t>
            </a:r>
          </a:p>
          <a:p>
            <a:pPr marL="285750" indent="-285750">
              <a:buFont typeface="Arial" panose="020B0604020202020204" pitchFamily="34" charset="0"/>
              <a:buChar char="•"/>
            </a:pPr>
            <a:r>
              <a:rPr lang="en-GB" sz="1400" dirty="0"/>
              <a:t>Do not search for information frequently</a:t>
            </a:r>
          </a:p>
          <a:p>
            <a:pPr marL="285750" indent="-285750">
              <a:buFont typeface="Arial" panose="020B0604020202020204" pitchFamily="34" charset="0"/>
              <a:buChar char="•"/>
            </a:pPr>
            <a:r>
              <a:rPr lang="en-GB" sz="1400" dirty="0"/>
              <a:t>Live with children under 15 y/o</a:t>
            </a:r>
          </a:p>
          <a:p>
            <a:endParaRPr lang="en-GB" sz="1400" dirty="0">
              <a:solidFill>
                <a:srgbClr val="FF0000"/>
              </a:solidFill>
            </a:endParaRPr>
          </a:p>
        </p:txBody>
      </p:sp>
      <p:sp>
        <p:nvSpPr>
          <p:cNvPr id="13" name="TextBox 12">
            <a:extLst>
              <a:ext uri="{FF2B5EF4-FFF2-40B4-BE49-F238E27FC236}">
                <a16:creationId xmlns:a16="http://schemas.microsoft.com/office/drawing/2014/main" id="{41CC3DF2-1367-43D4-A396-076E2471301E}"/>
              </a:ext>
            </a:extLst>
          </p:cNvPr>
          <p:cNvSpPr txBox="1"/>
          <p:nvPr/>
        </p:nvSpPr>
        <p:spPr>
          <a:xfrm>
            <a:off x="309637" y="5108364"/>
            <a:ext cx="4533401" cy="1384995"/>
          </a:xfrm>
          <a:prstGeom prst="rect">
            <a:avLst/>
          </a:prstGeom>
          <a:solidFill>
            <a:schemeClr val="accent5">
              <a:lumMod val="20000"/>
              <a:lumOff val="80000"/>
            </a:schemeClr>
          </a:solidFill>
          <a:ln>
            <a:solidFill>
              <a:schemeClr val="accent1"/>
            </a:solidFill>
          </a:ln>
        </p:spPr>
        <p:txBody>
          <a:bodyPr wrap="square" rtlCol="0">
            <a:spAutoFit/>
          </a:bodyPr>
          <a:lstStyle/>
          <a:p>
            <a:r>
              <a:rPr lang="en-GB" sz="1400" dirty="0"/>
              <a:t>There is a clear fall in the acceptance of measures since April with an increasing belief that the measures are greatly exaggerated. This could be connected to the lowering trends in risk perception. 57% consider the measures to be sufficient however, a decreasing trend since April is being observed.</a:t>
            </a:r>
          </a:p>
        </p:txBody>
      </p:sp>
      <p:pic>
        <p:nvPicPr>
          <p:cNvPr id="3" name="Picture 2">
            <a:extLst>
              <a:ext uri="{FF2B5EF4-FFF2-40B4-BE49-F238E27FC236}">
                <a16:creationId xmlns:a16="http://schemas.microsoft.com/office/drawing/2014/main" id="{BEB17292-3565-409B-8486-5FB5384E9951}"/>
              </a:ext>
            </a:extLst>
          </p:cNvPr>
          <p:cNvPicPr>
            <a:picLocks noChangeAspect="1"/>
          </p:cNvPicPr>
          <p:nvPr/>
        </p:nvPicPr>
        <p:blipFill>
          <a:blip r:embed="rId2"/>
          <a:stretch>
            <a:fillRect/>
          </a:stretch>
        </p:blipFill>
        <p:spPr>
          <a:xfrm>
            <a:off x="7514869" y="312807"/>
            <a:ext cx="4534344" cy="3229082"/>
          </a:xfrm>
          <a:prstGeom prst="rect">
            <a:avLst/>
          </a:prstGeom>
        </p:spPr>
      </p:pic>
      <p:pic>
        <p:nvPicPr>
          <p:cNvPr id="4" name="Picture 3">
            <a:extLst>
              <a:ext uri="{FF2B5EF4-FFF2-40B4-BE49-F238E27FC236}">
                <a16:creationId xmlns:a16="http://schemas.microsoft.com/office/drawing/2014/main" id="{4FB4CBC8-3FA2-42B0-89A7-61AD415F1C35}"/>
              </a:ext>
            </a:extLst>
          </p:cNvPr>
          <p:cNvPicPr>
            <a:picLocks noChangeAspect="1"/>
          </p:cNvPicPr>
          <p:nvPr/>
        </p:nvPicPr>
        <p:blipFill>
          <a:blip r:embed="rId3"/>
          <a:stretch>
            <a:fillRect/>
          </a:stretch>
        </p:blipFill>
        <p:spPr>
          <a:xfrm>
            <a:off x="5786540" y="3635258"/>
            <a:ext cx="4374551" cy="3229082"/>
          </a:xfrm>
          <a:prstGeom prst="rect">
            <a:avLst/>
          </a:prstGeom>
        </p:spPr>
      </p:pic>
    </p:spTree>
    <p:extLst>
      <p:ext uri="{BB962C8B-B14F-4D97-AF65-F5344CB8AC3E}">
        <p14:creationId xmlns:p14="http://schemas.microsoft.com/office/powerpoint/2010/main" val="124606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577D13-A663-4C2A-9842-EBA473304A52}"/>
              </a:ext>
            </a:extLst>
          </p:cNvPr>
          <p:cNvSpPr>
            <a:spLocks noGrp="1"/>
          </p:cNvSpPr>
          <p:nvPr>
            <p:ph type="title"/>
          </p:nvPr>
        </p:nvSpPr>
        <p:spPr>
          <a:xfrm>
            <a:off x="588726" y="151031"/>
            <a:ext cx="5443141" cy="836062"/>
          </a:xfrm>
        </p:spPr>
        <p:txBody>
          <a:bodyPr>
            <a:noAutofit/>
          </a:bodyPr>
          <a:lstStyle/>
          <a:p>
            <a:r>
              <a:rPr lang="en-US" sz="3200" dirty="0">
                <a:solidFill>
                  <a:schemeClr val="accent1"/>
                </a:solidFill>
              </a:rPr>
              <a:t>Policies – Strict Measures</a:t>
            </a:r>
          </a:p>
        </p:txBody>
      </p:sp>
      <p:sp>
        <p:nvSpPr>
          <p:cNvPr id="12" name="TextBox 11">
            <a:extLst>
              <a:ext uri="{FF2B5EF4-FFF2-40B4-BE49-F238E27FC236}">
                <a16:creationId xmlns:a16="http://schemas.microsoft.com/office/drawing/2014/main" id="{EC0DB000-4E37-4A0D-9D1F-C35BF30AC2A2}"/>
              </a:ext>
            </a:extLst>
          </p:cNvPr>
          <p:cNvSpPr txBox="1"/>
          <p:nvPr/>
        </p:nvSpPr>
        <p:spPr>
          <a:xfrm>
            <a:off x="588726" y="1145022"/>
            <a:ext cx="5443141" cy="1138773"/>
          </a:xfrm>
          <a:prstGeom prst="rect">
            <a:avLst/>
          </a:prstGeom>
          <a:noFill/>
        </p:spPr>
        <p:txBody>
          <a:bodyPr wrap="square" rtlCol="0">
            <a:spAutoFit/>
          </a:bodyPr>
          <a:lstStyle/>
          <a:p>
            <a:r>
              <a:rPr lang="en-GB" dirty="0"/>
              <a:t>There is a medium correlation between those who think measures taken by the government are exaggerated and those who do not agree with stricter measures.</a:t>
            </a:r>
            <a:endParaRPr lang="en-GB" sz="1400" dirty="0">
              <a:solidFill>
                <a:srgbClr val="FF0000"/>
              </a:solidFill>
            </a:endParaRPr>
          </a:p>
          <a:p>
            <a:endParaRPr lang="en-GB" sz="1400" dirty="0">
              <a:solidFill>
                <a:srgbClr val="FF0000"/>
              </a:solidFill>
            </a:endParaRPr>
          </a:p>
        </p:txBody>
      </p:sp>
      <p:pic>
        <p:nvPicPr>
          <p:cNvPr id="3" name="Picture 2">
            <a:extLst>
              <a:ext uri="{FF2B5EF4-FFF2-40B4-BE49-F238E27FC236}">
                <a16:creationId xmlns:a16="http://schemas.microsoft.com/office/drawing/2014/main" id="{BEB17292-3565-409B-8486-5FB5384E9951}"/>
              </a:ext>
            </a:extLst>
          </p:cNvPr>
          <p:cNvPicPr>
            <a:picLocks noChangeAspect="1"/>
          </p:cNvPicPr>
          <p:nvPr/>
        </p:nvPicPr>
        <p:blipFill>
          <a:blip r:embed="rId2"/>
          <a:stretch>
            <a:fillRect/>
          </a:stretch>
        </p:blipFill>
        <p:spPr>
          <a:xfrm>
            <a:off x="7460166" y="630255"/>
            <a:ext cx="4731834" cy="3523884"/>
          </a:xfrm>
          <a:prstGeom prst="rect">
            <a:avLst/>
          </a:prstGeom>
        </p:spPr>
      </p:pic>
      <p:pic>
        <p:nvPicPr>
          <p:cNvPr id="4" name="Picture 3">
            <a:extLst>
              <a:ext uri="{FF2B5EF4-FFF2-40B4-BE49-F238E27FC236}">
                <a16:creationId xmlns:a16="http://schemas.microsoft.com/office/drawing/2014/main" id="{4FB4CBC8-3FA2-42B0-89A7-61AD415F1C35}"/>
              </a:ext>
            </a:extLst>
          </p:cNvPr>
          <p:cNvPicPr>
            <a:picLocks noChangeAspect="1"/>
          </p:cNvPicPr>
          <p:nvPr/>
        </p:nvPicPr>
        <p:blipFill>
          <a:blip r:embed="rId3"/>
          <a:stretch>
            <a:fillRect/>
          </a:stretch>
        </p:blipFill>
        <p:spPr>
          <a:xfrm>
            <a:off x="688003" y="2541038"/>
            <a:ext cx="5612435" cy="4067548"/>
          </a:xfrm>
          <a:prstGeom prst="rect">
            <a:avLst/>
          </a:prstGeom>
        </p:spPr>
      </p:pic>
    </p:spTree>
    <p:extLst>
      <p:ext uri="{BB962C8B-B14F-4D97-AF65-F5344CB8AC3E}">
        <p14:creationId xmlns:p14="http://schemas.microsoft.com/office/powerpoint/2010/main" val="3904383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440FAF-E174-40E4-86B8-E88AD4F34C04}"/>
              </a:ext>
            </a:extLst>
          </p:cNvPr>
          <p:cNvPicPr>
            <a:picLocks noChangeAspect="1"/>
          </p:cNvPicPr>
          <p:nvPr/>
        </p:nvPicPr>
        <p:blipFill>
          <a:blip r:embed="rId2"/>
          <a:stretch>
            <a:fillRect/>
          </a:stretch>
        </p:blipFill>
        <p:spPr>
          <a:xfrm>
            <a:off x="1176337" y="738187"/>
            <a:ext cx="9839325" cy="5381625"/>
          </a:xfrm>
          <a:prstGeom prst="rect">
            <a:avLst/>
          </a:prstGeom>
        </p:spPr>
      </p:pic>
    </p:spTree>
    <p:extLst>
      <p:ext uri="{BB962C8B-B14F-4D97-AF65-F5344CB8AC3E}">
        <p14:creationId xmlns:p14="http://schemas.microsoft.com/office/powerpoint/2010/main" val="353238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r>
              <a:rPr lang="da-DK" sz="3800" dirty="0">
                <a:solidFill>
                  <a:schemeClr val="accent1"/>
                </a:solidFill>
              </a:rPr>
              <a:t>How to read the data</a:t>
            </a:r>
            <a:endParaRPr lang="en-US" sz="3800" dirty="0">
              <a:solidFill>
                <a:schemeClr val="accent1"/>
              </a:solidFill>
            </a:endParaRPr>
          </a:p>
        </p:txBody>
      </p:sp>
      <p:sp>
        <p:nvSpPr>
          <p:cNvPr id="3" name="Rectangle 2">
            <a:extLst>
              <a:ext uri="{FF2B5EF4-FFF2-40B4-BE49-F238E27FC236}">
                <a16:creationId xmlns:a16="http://schemas.microsoft.com/office/drawing/2014/main" id="{4FBA0A83-CB43-40A2-A664-713BFAD2B5B0}"/>
              </a:ext>
            </a:extLst>
          </p:cNvPr>
          <p:cNvSpPr/>
          <p:nvPr/>
        </p:nvSpPr>
        <p:spPr>
          <a:xfrm>
            <a:off x="973540" y="1690688"/>
            <a:ext cx="9985612" cy="3293209"/>
          </a:xfrm>
          <a:prstGeom prst="rect">
            <a:avLst/>
          </a:prstGeom>
        </p:spPr>
        <p:txBody>
          <a:bodyPr wrap="square">
            <a:spAutoFit/>
          </a:bodyPr>
          <a:lstStyle/>
          <a:p>
            <a:r>
              <a:rPr lang="en-US" sz="1600" dirty="0">
                <a:solidFill>
                  <a:srgbClr val="333333"/>
                </a:solidFill>
                <a:ea typeface="Times New Roman" panose="02020603050405020304" pitchFamily="18" charset="0"/>
                <a:cs typeface="Arial" panose="020B0604020202020204" pitchFamily="34" charset="0"/>
              </a:rPr>
              <a:t>Interpretation: The regression tables present the results of linear and logistic regression analyses (backwards elimination).</a:t>
            </a:r>
          </a:p>
          <a:p>
            <a:endParaRPr lang="en-US" sz="1600" dirty="0">
              <a:solidFill>
                <a:srgbClr val="333333"/>
              </a:solidFill>
              <a:ea typeface="Times New Roman" panose="02020603050405020304" pitchFamily="18" charset="0"/>
              <a:cs typeface="Arial" panose="020B0604020202020204" pitchFamily="34" charset="0"/>
            </a:endParaRPr>
          </a:p>
          <a:p>
            <a:r>
              <a:rPr lang="en-US" sz="1600" dirty="0">
                <a:solidFill>
                  <a:srgbClr val="333333"/>
                </a:solidFill>
                <a:ea typeface="Times New Roman" panose="02020603050405020304" pitchFamily="18" charset="0"/>
                <a:cs typeface="Arial" panose="020B0604020202020204" pitchFamily="34" charset="0"/>
              </a:rPr>
              <a:t>The best models are presented. This means, that we look at a lot of variables, but the tables contain only those that make an impact. The original models contain the following predictors: age, gender, education, urban/rural living, membership of a risk group (65 years of age, chronic diseases), trust in institutions (e.g. IPH, ministry of health), trust in the medical sector (e.g. doctors, hospitals), felt closeness to the virus, perceived speed of spreading of the virus, frequency of information search about the situation, perceiving it as a media-hype.</a:t>
            </a:r>
          </a:p>
          <a:p>
            <a:endParaRPr lang="en-US" sz="1600" dirty="0">
              <a:solidFill>
                <a:srgbClr val="333333"/>
              </a:solidFill>
              <a:ea typeface="Times New Roman" panose="02020603050405020304" pitchFamily="18" charset="0"/>
              <a:cs typeface="Arial" panose="020B0604020202020204" pitchFamily="34" charset="0"/>
            </a:endParaRPr>
          </a:p>
          <a:p>
            <a:r>
              <a:rPr lang="en-US" sz="1600" dirty="0">
                <a:solidFill>
                  <a:srgbClr val="333333"/>
                </a:solidFill>
                <a:ea typeface="Times New Roman" panose="02020603050405020304" pitchFamily="18" charset="0"/>
                <a:cs typeface="Arial" panose="020B0604020202020204" pitchFamily="34" charset="0"/>
              </a:rPr>
              <a:t>CIs are the 95% confidence intervals of the standardized coefficients (beta). If these include zero, the corresponding variable has no statistically significant influence. Bold printed factors are significant and have a statistically significant influence. This means for values with a positive sign: higher values on this influencing factor lead to more knowledge. This means for values with negative sign: higher values on this influencing factor lead to less knowledge.</a:t>
            </a:r>
          </a:p>
        </p:txBody>
      </p:sp>
    </p:spTree>
    <p:extLst>
      <p:ext uri="{BB962C8B-B14F-4D97-AF65-F5344CB8AC3E}">
        <p14:creationId xmlns:p14="http://schemas.microsoft.com/office/powerpoint/2010/main" val="274804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E08B9-C63B-4348-BCB8-BAE64B8DDD92}"/>
              </a:ext>
            </a:extLst>
          </p:cNvPr>
          <p:cNvSpPr txBox="1"/>
          <p:nvPr/>
        </p:nvSpPr>
        <p:spPr>
          <a:xfrm>
            <a:off x="996594" y="252188"/>
            <a:ext cx="8260422" cy="246221"/>
          </a:xfrm>
          <a:prstGeom prst="rect">
            <a:avLst/>
          </a:prstGeom>
          <a:noFill/>
        </p:spPr>
        <p:txBody>
          <a:bodyPr wrap="square" rtlCol="0">
            <a:spAutoFit/>
          </a:bodyPr>
          <a:lstStyle/>
          <a:p>
            <a:r>
              <a:rPr lang="en-US" sz="1000" b="1">
                <a:latin typeface="Helvetica Neue"/>
              </a:rPr>
              <a:t>What drives agreement with the statements: </a:t>
            </a:r>
            <a:endParaRPr lang="en-US" sz="1000" b="1" dirty="0">
              <a:latin typeface="Helvetica Neue"/>
            </a:endParaRPr>
          </a:p>
        </p:txBody>
      </p:sp>
      <p:pic>
        <p:nvPicPr>
          <p:cNvPr id="4" name="Picture 3">
            <a:extLst>
              <a:ext uri="{FF2B5EF4-FFF2-40B4-BE49-F238E27FC236}">
                <a16:creationId xmlns:a16="http://schemas.microsoft.com/office/drawing/2014/main" id="{7C3C0A20-4176-4E4C-95E5-890C0BD6B660}"/>
              </a:ext>
            </a:extLst>
          </p:cNvPr>
          <p:cNvPicPr>
            <a:picLocks noChangeAspect="1"/>
          </p:cNvPicPr>
          <p:nvPr/>
        </p:nvPicPr>
        <p:blipFill>
          <a:blip r:embed="rId2"/>
          <a:stretch>
            <a:fillRect/>
          </a:stretch>
        </p:blipFill>
        <p:spPr>
          <a:xfrm>
            <a:off x="2878905" y="530730"/>
            <a:ext cx="4495800" cy="419100"/>
          </a:xfrm>
          <a:prstGeom prst="rect">
            <a:avLst/>
          </a:prstGeom>
        </p:spPr>
      </p:pic>
      <p:pic>
        <p:nvPicPr>
          <p:cNvPr id="5" name="Picture 4">
            <a:extLst>
              <a:ext uri="{FF2B5EF4-FFF2-40B4-BE49-F238E27FC236}">
                <a16:creationId xmlns:a16="http://schemas.microsoft.com/office/drawing/2014/main" id="{A9CE50FC-E3BD-4D52-9936-34B7AA2D53B8}"/>
              </a:ext>
            </a:extLst>
          </p:cNvPr>
          <p:cNvPicPr>
            <a:picLocks noChangeAspect="1"/>
          </p:cNvPicPr>
          <p:nvPr/>
        </p:nvPicPr>
        <p:blipFill>
          <a:blip r:embed="rId3"/>
          <a:stretch>
            <a:fillRect/>
          </a:stretch>
        </p:blipFill>
        <p:spPr>
          <a:xfrm>
            <a:off x="3524036" y="982151"/>
            <a:ext cx="5496994" cy="5650243"/>
          </a:xfrm>
          <a:prstGeom prst="rect">
            <a:avLst/>
          </a:prstGeom>
        </p:spPr>
      </p:pic>
    </p:spTree>
    <p:extLst>
      <p:ext uri="{BB962C8B-B14F-4D97-AF65-F5344CB8AC3E}">
        <p14:creationId xmlns:p14="http://schemas.microsoft.com/office/powerpoint/2010/main" val="1774691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577D13-A663-4C2A-9842-EBA473304A52}"/>
              </a:ext>
            </a:extLst>
          </p:cNvPr>
          <p:cNvSpPr>
            <a:spLocks noGrp="1"/>
          </p:cNvSpPr>
          <p:nvPr>
            <p:ph type="title"/>
          </p:nvPr>
        </p:nvSpPr>
        <p:spPr>
          <a:xfrm>
            <a:off x="588726" y="151031"/>
            <a:ext cx="5443141" cy="836062"/>
          </a:xfrm>
        </p:spPr>
        <p:txBody>
          <a:bodyPr>
            <a:noAutofit/>
          </a:bodyPr>
          <a:lstStyle/>
          <a:p>
            <a:r>
              <a:rPr lang="en-US" sz="3200" dirty="0">
                <a:solidFill>
                  <a:schemeClr val="accent1"/>
                </a:solidFill>
              </a:rPr>
              <a:t>Attitudes towards schooling</a:t>
            </a:r>
          </a:p>
        </p:txBody>
      </p:sp>
      <p:sp>
        <p:nvSpPr>
          <p:cNvPr id="12" name="TextBox 11">
            <a:extLst>
              <a:ext uri="{FF2B5EF4-FFF2-40B4-BE49-F238E27FC236}">
                <a16:creationId xmlns:a16="http://schemas.microsoft.com/office/drawing/2014/main" id="{EC0DB000-4E37-4A0D-9D1F-C35BF30AC2A2}"/>
              </a:ext>
            </a:extLst>
          </p:cNvPr>
          <p:cNvSpPr txBox="1"/>
          <p:nvPr/>
        </p:nvSpPr>
        <p:spPr>
          <a:xfrm>
            <a:off x="611248" y="1326039"/>
            <a:ext cx="3732675" cy="2492990"/>
          </a:xfrm>
          <a:prstGeom prst="rect">
            <a:avLst/>
          </a:prstGeom>
          <a:noFill/>
        </p:spPr>
        <p:txBody>
          <a:bodyPr wrap="square" rtlCol="0">
            <a:spAutoFit/>
          </a:bodyPr>
          <a:lstStyle/>
          <a:p>
            <a:r>
              <a:rPr lang="en-GB" sz="1600" dirty="0"/>
              <a:t>The majority of respondents support the renewal of in-person schooling for the 2020-2021 academic year.</a:t>
            </a:r>
          </a:p>
          <a:p>
            <a:endParaRPr lang="en-GB" sz="1600" dirty="0"/>
          </a:p>
          <a:p>
            <a:r>
              <a:rPr lang="en-GB" sz="1600" dirty="0"/>
              <a:t>56% agree with in-person schooling for general education</a:t>
            </a:r>
          </a:p>
          <a:p>
            <a:r>
              <a:rPr lang="en-GB" sz="1600" dirty="0"/>
              <a:t>54% agree with in-person schooling for younger students</a:t>
            </a:r>
          </a:p>
          <a:p>
            <a:endParaRPr lang="en-GB" sz="1400" dirty="0"/>
          </a:p>
          <a:p>
            <a:endParaRPr lang="en-GB" sz="1400" dirty="0">
              <a:solidFill>
                <a:srgbClr val="FF0000"/>
              </a:solidFill>
            </a:endParaRPr>
          </a:p>
        </p:txBody>
      </p:sp>
      <p:pic>
        <p:nvPicPr>
          <p:cNvPr id="3" name="Picture 2">
            <a:extLst>
              <a:ext uri="{FF2B5EF4-FFF2-40B4-BE49-F238E27FC236}">
                <a16:creationId xmlns:a16="http://schemas.microsoft.com/office/drawing/2014/main" id="{BEB17292-3565-409B-8486-5FB5384E9951}"/>
              </a:ext>
            </a:extLst>
          </p:cNvPr>
          <p:cNvPicPr>
            <a:picLocks noChangeAspect="1"/>
          </p:cNvPicPr>
          <p:nvPr/>
        </p:nvPicPr>
        <p:blipFill>
          <a:blip r:embed="rId2"/>
          <a:stretch>
            <a:fillRect/>
          </a:stretch>
        </p:blipFill>
        <p:spPr>
          <a:xfrm>
            <a:off x="8787161" y="312807"/>
            <a:ext cx="3244726" cy="2333032"/>
          </a:xfrm>
          <a:prstGeom prst="rect">
            <a:avLst/>
          </a:prstGeom>
        </p:spPr>
      </p:pic>
      <p:pic>
        <p:nvPicPr>
          <p:cNvPr id="4" name="Picture 3">
            <a:extLst>
              <a:ext uri="{FF2B5EF4-FFF2-40B4-BE49-F238E27FC236}">
                <a16:creationId xmlns:a16="http://schemas.microsoft.com/office/drawing/2014/main" id="{4FB4CBC8-3FA2-42B0-89A7-61AD415F1C35}"/>
              </a:ext>
            </a:extLst>
          </p:cNvPr>
          <p:cNvPicPr>
            <a:picLocks noChangeAspect="1"/>
          </p:cNvPicPr>
          <p:nvPr/>
        </p:nvPicPr>
        <p:blipFill>
          <a:blip r:embed="rId3"/>
          <a:stretch>
            <a:fillRect/>
          </a:stretch>
        </p:blipFill>
        <p:spPr>
          <a:xfrm>
            <a:off x="4504036" y="2645839"/>
            <a:ext cx="5789420" cy="4185123"/>
          </a:xfrm>
          <a:prstGeom prst="rect">
            <a:avLst/>
          </a:prstGeom>
        </p:spPr>
      </p:pic>
      <p:pic>
        <p:nvPicPr>
          <p:cNvPr id="8" name="Picture 7">
            <a:extLst>
              <a:ext uri="{FF2B5EF4-FFF2-40B4-BE49-F238E27FC236}">
                <a16:creationId xmlns:a16="http://schemas.microsoft.com/office/drawing/2014/main" id="{EF1975CF-BA40-8D4C-A9CF-D45BC6A0F639}"/>
              </a:ext>
            </a:extLst>
          </p:cNvPr>
          <p:cNvPicPr>
            <a:picLocks noChangeAspect="1"/>
          </p:cNvPicPr>
          <p:nvPr/>
        </p:nvPicPr>
        <p:blipFill>
          <a:blip r:embed="rId2"/>
          <a:stretch>
            <a:fillRect/>
          </a:stretch>
        </p:blipFill>
        <p:spPr>
          <a:xfrm>
            <a:off x="8947274" y="151031"/>
            <a:ext cx="3244726" cy="2333032"/>
          </a:xfrm>
          <a:prstGeom prst="rect">
            <a:avLst/>
          </a:prstGeom>
        </p:spPr>
      </p:pic>
    </p:spTree>
    <p:extLst>
      <p:ext uri="{BB962C8B-B14F-4D97-AF65-F5344CB8AC3E}">
        <p14:creationId xmlns:p14="http://schemas.microsoft.com/office/powerpoint/2010/main" val="2748681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F5F1FA-635C-40B9-9808-84706E328062}"/>
              </a:ext>
            </a:extLst>
          </p:cNvPr>
          <p:cNvSpPr txBox="1">
            <a:spLocks/>
          </p:cNvSpPr>
          <p:nvPr/>
        </p:nvSpPr>
        <p:spPr>
          <a:xfrm>
            <a:off x="514713" y="1251691"/>
            <a:ext cx="4603697" cy="4134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a-DK" sz="1400" dirty="0"/>
              <a:t>This variable </a:t>
            </a:r>
            <a:r>
              <a:rPr lang="da-DK" sz="1400" dirty="0" err="1"/>
              <a:t>refers</a:t>
            </a:r>
            <a:r>
              <a:rPr lang="da-DK" sz="1400" dirty="0"/>
              <a:t> to a scenario where getting tested is a clear recommendation: respondents are asked to imagine that they had been in contact with someone who tested positive. </a:t>
            </a:r>
          </a:p>
          <a:p>
            <a:pPr marL="0" indent="0">
              <a:lnSpc>
                <a:spcPct val="100000"/>
              </a:lnSpc>
              <a:spcBef>
                <a:spcPts val="0"/>
              </a:spcBef>
              <a:buNone/>
            </a:pPr>
            <a:endParaRPr lang="da-DK" sz="1400" dirty="0"/>
          </a:p>
          <a:p>
            <a:pPr marL="0" indent="0">
              <a:lnSpc>
                <a:spcPct val="100000"/>
              </a:lnSpc>
              <a:spcBef>
                <a:spcPts val="0"/>
              </a:spcBef>
              <a:buNone/>
            </a:pPr>
            <a:r>
              <a:rPr lang="da-DK" sz="1400" dirty="0"/>
              <a:t>Compared to the acceptance of vaccination levels observed, the acceptance of testing is strikingly high. </a:t>
            </a:r>
          </a:p>
          <a:p>
            <a:pPr marL="0" indent="0">
              <a:lnSpc>
                <a:spcPct val="100000"/>
              </a:lnSpc>
              <a:spcBef>
                <a:spcPts val="0"/>
              </a:spcBef>
              <a:buNone/>
            </a:pPr>
            <a:endParaRPr lang="da-DK" sz="1400" dirty="0"/>
          </a:p>
          <a:p>
            <a:pPr marL="0" indent="0">
              <a:lnSpc>
                <a:spcPct val="100000"/>
              </a:lnSpc>
              <a:spcBef>
                <a:spcPts val="0"/>
              </a:spcBef>
              <a:buNone/>
            </a:pPr>
            <a:r>
              <a:rPr lang="da-DK" sz="1400" dirty="0"/>
              <a:t>Still, nearly 1 in 5 say that would probably not get tested if they had been </a:t>
            </a:r>
            <a:r>
              <a:rPr lang="en-US" sz="1400" dirty="0"/>
              <a:t>in contact with someone who was tested positive for COVID-19. </a:t>
            </a:r>
            <a:endParaRPr lang="da-DK" sz="1400" dirty="0"/>
          </a:p>
          <a:p>
            <a:pPr marL="0" indent="0">
              <a:lnSpc>
                <a:spcPct val="100000"/>
              </a:lnSpc>
              <a:spcBef>
                <a:spcPts val="0"/>
              </a:spcBef>
              <a:buFont typeface="Arial" panose="020B0604020202020204" pitchFamily="34" charset="0"/>
              <a:buNone/>
            </a:pPr>
            <a:endParaRPr lang="da-DK" sz="1400" dirty="0">
              <a:solidFill>
                <a:srgbClr val="FF0000"/>
              </a:solidFill>
            </a:endParaRPr>
          </a:p>
          <a:p>
            <a:pPr marL="0" indent="0">
              <a:buNone/>
            </a:pPr>
            <a:r>
              <a:rPr lang="en-GB" sz="1400" dirty="0"/>
              <a:t>People who </a:t>
            </a:r>
            <a:r>
              <a:rPr lang="en-GB" sz="1400" b="1" u="sng" dirty="0"/>
              <a:t>are less likely to get tested</a:t>
            </a:r>
            <a:r>
              <a:rPr lang="en-GB" sz="1400" dirty="0"/>
              <a:t> in particular include those who:</a:t>
            </a:r>
          </a:p>
          <a:p>
            <a:pPr>
              <a:lnSpc>
                <a:spcPct val="100000"/>
              </a:lnSpc>
              <a:spcBef>
                <a:spcPts val="0"/>
              </a:spcBef>
            </a:pPr>
            <a:r>
              <a:rPr lang="en-GB" sz="1400" dirty="0"/>
              <a:t>Have low health literacy</a:t>
            </a:r>
          </a:p>
          <a:p>
            <a:pPr>
              <a:lnSpc>
                <a:spcPct val="100000"/>
              </a:lnSpc>
              <a:spcBef>
                <a:spcPts val="0"/>
              </a:spcBef>
            </a:pPr>
            <a:r>
              <a:rPr lang="en-GB" sz="1400" dirty="0"/>
              <a:t>Think the pandemic is media hyped</a:t>
            </a:r>
          </a:p>
          <a:p>
            <a:pPr>
              <a:lnSpc>
                <a:spcPct val="100000"/>
              </a:lnSpc>
              <a:spcBef>
                <a:spcPts val="0"/>
              </a:spcBef>
            </a:pPr>
            <a:r>
              <a:rPr lang="en-GB" sz="1400" dirty="0"/>
              <a:t>Do not search for information frequently</a:t>
            </a:r>
            <a:endParaRPr lang="da-DK" sz="14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r>
              <a:rPr lang="da-DK" sz="1200" dirty="0">
                <a:solidFill>
                  <a:srgbClr val="FF0000"/>
                </a:solidFill>
              </a:rPr>
              <a:t> </a:t>
            </a: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en-GB" sz="1200" dirty="0">
              <a:solidFill>
                <a:srgbClr val="FF0000"/>
              </a:solidFill>
            </a:endParaRPr>
          </a:p>
        </p:txBody>
      </p:sp>
      <p:sp>
        <p:nvSpPr>
          <p:cNvPr id="5" name="Title 1">
            <a:extLst>
              <a:ext uri="{FF2B5EF4-FFF2-40B4-BE49-F238E27FC236}">
                <a16:creationId xmlns:a16="http://schemas.microsoft.com/office/drawing/2014/main" id="{03533A37-8B11-49DD-A6B0-161A113D9AA8}"/>
              </a:ext>
            </a:extLst>
          </p:cNvPr>
          <p:cNvSpPr>
            <a:spLocks noGrp="1"/>
          </p:cNvSpPr>
          <p:nvPr>
            <p:ph type="title"/>
          </p:nvPr>
        </p:nvSpPr>
        <p:spPr>
          <a:xfrm>
            <a:off x="514713" y="223686"/>
            <a:ext cx="4972624" cy="706438"/>
          </a:xfrm>
        </p:spPr>
        <p:txBody>
          <a:bodyPr>
            <a:noAutofit/>
          </a:bodyPr>
          <a:lstStyle/>
          <a:p>
            <a:r>
              <a:rPr lang="en-US" sz="3800" dirty="0">
                <a:solidFill>
                  <a:schemeClr val="accent1"/>
                </a:solidFill>
              </a:rPr>
              <a:t>Testing: acceptance</a:t>
            </a:r>
          </a:p>
        </p:txBody>
      </p:sp>
      <p:sp>
        <p:nvSpPr>
          <p:cNvPr id="14" name="Rectangle 13">
            <a:extLst>
              <a:ext uri="{FF2B5EF4-FFF2-40B4-BE49-F238E27FC236}">
                <a16:creationId xmlns:a16="http://schemas.microsoft.com/office/drawing/2014/main" id="{CAFAD054-DFC3-4510-A0AA-BECD805B0BD3}"/>
              </a:ext>
            </a:extLst>
          </p:cNvPr>
          <p:cNvSpPr/>
          <p:nvPr/>
        </p:nvSpPr>
        <p:spPr>
          <a:xfrm>
            <a:off x="6021355" y="660223"/>
            <a:ext cx="5389836" cy="646331"/>
          </a:xfrm>
          <a:prstGeom prst="rect">
            <a:avLst/>
          </a:prstGeom>
        </p:spPr>
        <p:txBody>
          <a:bodyPr wrap="square">
            <a:spAutoFit/>
          </a:bodyPr>
          <a:lstStyle/>
          <a:p>
            <a:r>
              <a:rPr lang="en-US" sz="1200" dirty="0">
                <a:solidFill>
                  <a:schemeClr val="accent1"/>
                </a:solidFill>
              </a:rPr>
              <a:t>“If you have been in contact with someone who tested positive for COVID-19 and have no symptoms yourself – will you get tested if you have the opportunity?” 812 participants indicate they would get tested for sure, 189 may not get tested.</a:t>
            </a:r>
          </a:p>
        </p:txBody>
      </p:sp>
      <p:sp>
        <p:nvSpPr>
          <p:cNvPr id="8" name="TextBox 7">
            <a:extLst>
              <a:ext uri="{FF2B5EF4-FFF2-40B4-BE49-F238E27FC236}">
                <a16:creationId xmlns:a16="http://schemas.microsoft.com/office/drawing/2014/main" id="{755CDADD-A30E-4829-A2E8-63FD6D15F126}"/>
              </a:ext>
            </a:extLst>
          </p:cNvPr>
          <p:cNvSpPr txBox="1"/>
          <p:nvPr/>
        </p:nvSpPr>
        <p:spPr>
          <a:xfrm>
            <a:off x="514713" y="5386039"/>
            <a:ext cx="4743960" cy="954107"/>
          </a:xfrm>
          <a:prstGeom prst="rect">
            <a:avLst/>
          </a:prstGeom>
          <a:solidFill>
            <a:schemeClr val="accent5">
              <a:lumMod val="20000"/>
              <a:lumOff val="80000"/>
            </a:schemeClr>
          </a:solidFill>
          <a:ln>
            <a:solidFill>
              <a:schemeClr val="accent1"/>
            </a:solidFill>
          </a:ln>
        </p:spPr>
        <p:txBody>
          <a:bodyPr wrap="square" rtlCol="0">
            <a:spAutoFit/>
          </a:bodyPr>
          <a:lstStyle/>
          <a:p>
            <a:endParaRPr lang="da-DK" sz="1400" dirty="0"/>
          </a:p>
          <a:p>
            <a:pPr algn="ctr"/>
            <a:r>
              <a:rPr lang="da-DK" sz="1400" dirty="0"/>
              <a:t>This may be set as a target for future rounds that the acceptance of testing should increase. </a:t>
            </a:r>
          </a:p>
          <a:p>
            <a:endParaRPr lang="da-DK" sz="1400" dirty="0"/>
          </a:p>
        </p:txBody>
      </p:sp>
      <p:pic>
        <p:nvPicPr>
          <p:cNvPr id="6" name="Picture 5">
            <a:extLst>
              <a:ext uri="{FF2B5EF4-FFF2-40B4-BE49-F238E27FC236}">
                <a16:creationId xmlns:a16="http://schemas.microsoft.com/office/drawing/2014/main" id="{6A9BAE8F-9020-49D9-A719-DF886EA72FCD}"/>
              </a:ext>
            </a:extLst>
          </p:cNvPr>
          <p:cNvPicPr>
            <a:picLocks noChangeAspect="1"/>
          </p:cNvPicPr>
          <p:nvPr/>
        </p:nvPicPr>
        <p:blipFill>
          <a:blip r:embed="rId2"/>
          <a:stretch>
            <a:fillRect/>
          </a:stretch>
        </p:blipFill>
        <p:spPr>
          <a:xfrm>
            <a:off x="6021355" y="2466203"/>
            <a:ext cx="5048116" cy="3617935"/>
          </a:xfrm>
          <a:prstGeom prst="rect">
            <a:avLst/>
          </a:prstGeom>
        </p:spPr>
      </p:pic>
    </p:spTree>
    <p:extLst>
      <p:ext uri="{BB962C8B-B14F-4D97-AF65-F5344CB8AC3E}">
        <p14:creationId xmlns:p14="http://schemas.microsoft.com/office/powerpoint/2010/main" val="562610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F5F1FA-635C-40B9-9808-84706E328062}"/>
              </a:ext>
            </a:extLst>
          </p:cNvPr>
          <p:cNvSpPr txBox="1">
            <a:spLocks/>
          </p:cNvSpPr>
          <p:nvPr/>
        </p:nvSpPr>
        <p:spPr>
          <a:xfrm>
            <a:off x="514713" y="1251691"/>
            <a:ext cx="4603697" cy="3119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a:t>Of the respondents who said they would definitely get tested, most of them indicated that the reason they would test is so they could receive the necessary treatment (68%), followed by a desire to protect other people (55%) and the sense that it is one’s responsibility as a citizen to do so (52%).</a:t>
            </a:r>
          </a:p>
          <a:p>
            <a:pPr marL="0" indent="0">
              <a:lnSpc>
                <a:spcPct val="100000"/>
              </a:lnSpc>
              <a:spcBef>
                <a:spcPts val="0"/>
              </a:spcBef>
              <a:buNone/>
            </a:pPr>
            <a:endParaRPr lang="da-DK" sz="1400" dirty="0"/>
          </a:p>
          <a:p>
            <a:pPr marL="0" indent="0">
              <a:lnSpc>
                <a:spcPct val="100000"/>
              </a:lnSpc>
              <a:spcBef>
                <a:spcPts val="0"/>
              </a:spcBef>
              <a:buFont typeface="Arial" panose="020B0604020202020204" pitchFamily="34" charset="0"/>
              <a:buNone/>
            </a:pPr>
            <a:endParaRPr lang="da-DK" sz="14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r>
              <a:rPr lang="da-DK" sz="1200" dirty="0">
                <a:solidFill>
                  <a:srgbClr val="FF0000"/>
                </a:solidFill>
              </a:rPr>
              <a:t> </a:t>
            </a: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en-GB" sz="1200" dirty="0">
              <a:solidFill>
                <a:srgbClr val="FF0000"/>
              </a:solidFill>
            </a:endParaRPr>
          </a:p>
        </p:txBody>
      </p:sp>
      <p:sp>
        <p:nvSpPr>
          <p:cNvPr id="5" name="Title 1">
            <a:extLst>
              <a:ext uri="{FF2B5EF4-FFF2-40B4-BE49-F238E27FC236}">
                <a16:creationId xmlns:a16="http://schemas.microsoft.com/office/drawing/2014/main" id="{03533A37-8B11-49DD-A6B0-161A113D9AA8}"/>
              </a:ext>
            </a:extLst>
          </p:cNvPr>
          <p:cNvSpPr>
            <a:spLocks noGrp="1"/>
          </p:cNvSpPr>
          <p:nvPr>
            <p:ph type="title"/>
          </p:nvPr>
        </p:nvSpPr>
        <p:spPr>
          <a:xfrm>
            <a:off x="514713" y="413257"/>
            <a:ext cx="4972624" cy="706438"/>
          </a:xfrm>
        </p:spPr>
        <p:txBody>
          <a:bodyPr>
            <a:noAutofit/>
          </a:bodyPr>
          <a:lstStyle/>
          <a:p>
            <a:r>
              <a:rPr lang="en-US" sz="3800" dirty="0">
                <a:solidFill>
                  <a:schemeClr val="accent1"/>
                </a:solidFill>
              </a:rPr>
              <a:t>Testing: motivations</a:t>
            </a:r>
          </a:p>
        </p:txBody>
      </p:sp>
      <p:sp>
        <p:nvSpPr>
          <p:cNvPr id="14" name="Rectangle 13">
            <a:extLst>
              <a:ext uri="{FF2B5EF4-FFF2-40B4-BE49-F238E27FC236}">
                <a16:creationId xmlns:a16="http://schemas.microsoft.com/office/drawing/2014/main" id="{CAFAD054-DFC3-4510-A0AA-BECD805B0BD3}"/>
              </a:ext>
            </a:extLst>
          </p:cNvPr>
          <p:cNvSpPr/>
          <p:nvPr/>
        </p:nvSpPr>
        <p:spPr>
          <a:xfrm>
            <a:off x="6021355" y="660223"/>
            <a:ext cx="5389836" cy="830997"/>
          </a:xfrm>
          <a:prstGeom prst="rect">
            <a:avLst/>
          </a:prstGeom>
        </p:spPr>
        <p:txBody>
          <a:bodyPr wrap="square">
            <a:spAutoFit/>
          </a:bodyPr>
          <a:lstStyle/>
          <a:p>
            <a:r>
              <a:rPr lang="en-US" sz="1200" dirty="0">
                <a:solidFill>
                  <a:schemeClr val="accent1"/>
                </a:solidFill>
              </a:rPr>
              <a:t>“If you have been in contact with someone who tested positive for COVID-19 and have no symptoms yourself – will you get tested if you have the opportunity?” Of those who indicated they would get tested (812 participants) the following are reasons they gave for why.</a:t>
            </a:r>
          </a:p>
        </p:txBody>
      </p:sp>
      <p:sp>
        <p:nvSpPr>
          <p:cNvPr id="8" name="TextBox 7">
            <a:extLst>
              <a:ext uri="{FF2B5EF4-FFF2-40B4-BE49-F238E27FC236}">
                <a16:creationId xmlns:a16="http://schemas.microsoft.com/office/drawing/2014/main" id="{755CDADD-A30E-4829-A2E8-63FD6D15F126}"/>
              </a:ext>
            </a:extLst>
          </p:cNvPr>
          <p:cNvSpPr txBox="1"/>
          <p:nvPr/>
        </p:nvSpPr>
        <p:spPr>
          <a:xfrm>
            <a:off x="825923" y="4270917"/>
            <a:ext cx="4743960" cy="1384995"/>
          </a:xfrm>
          <a:prstGeom prst="rect">
            <a:avLst/>
          </a:prstGeom>
          <a:solidFill>
            <a:schemeClr val="accent5">
              <a:lumMod val="20000"/>
              <a:lumOff val="80000"/>
            </a:schemeClr>
          </a:solidFill>
          <a:ln>
            <a:solidFill>
              <a:schemeClr val="accent1"/>
            </a:solidFill>
          </a:ln>
        </p:spPr>
        <p:txBody>
          <a:bodyPr wrap="square" rtlCol="0">
            <a:spAutoFit/>
          </a:bodyPr>
          <a:lstStyle/>
          <a:p>
            <a:endParaRPr lang="da-DK" sz="1400" dirty="0"/>
          </a:p>
          <a:p>
            <a:pPr algn="ctr"/>
            <a:r>
              <a:rPr lang="en-GB" sz="1400" dirty="0"/>
              <a:t>This information can help to shape communication materials related to testing and contact tracing. It’s interesting to note that social norms (what others would expect of me) are relative low in terms of motivating factors</a:t>
            </a:r>
          </a:p>
          <a:p>
            <a:pPr algn="ctr"/>
            <a:endParaRPr lang="en-GB" sz="1400" dirty="0"/>
          </a:p>
        </p:txBody>
      </p:sp>
      <p:pic>
        <p:nvPicPr>
          <p:cNvPr id="6" name="Picture 5">
            <a:extLst>
              <a:ext uri="{FF2B5EF4-FFF2-40B4-BE49-F238E27FC236}">
                <a16:creationId xmlns:a16="http://schemas.microsoft.com/office/drawing/2014/main" id="{6A9BAE8F-9020-49D9-A719-DF886EA72FCD}"/>
              </a:ext>
            </a:extLst>
          </p:cNvPr>
          <p:cNvPicPr>
            <a:picLocks noChangeAspect="1"/>
          </p:cNvPicPr>
          <p:nvPr/>
        </p:nvPicPr>
        <p:blipFill>
          <a:blip r:embed="rId2"/>
          <a:stretch>
            <a:fillRect/>
          </a:stretch>
        </p:blipFill>
        <p:spPr>
          <a:xfrm>
            <a:off x="6075148" y="1951463"/>
            <a:ext cx="5643440" cy="4132675"/>
          </a:xfrm>
          <a:prstGeom prst="rect">
            <a:avLst/>
          </a:prstGeom>
        </p:spPr>
      </p:pic>
    </p:spTree>
    <p:extLst>
      <p:ext uri="{BB962C8B-B14F-4D97-AF65-F5344CB8AC3E}">
        <p14:creationId xmlns:p14="http://schemas.microsoft.com/office/powerpoint/2010/main" val="327318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F5F1FA-635C-40B9-9808-84706E328062}"/>
              </a:ext>
            </a:extLst>
          </p:cNvPr>
          <p:cNvSpPr txBox="1">
            <a:spLocks/>
          </p:cNvSpPr>
          <p:nvPr/>
        </p:nvSpPr>
        <p:spPr>
          <a:xfrm>
            <a:off x="514713" y="1251692"/>
            <a:ext cx="4603697" cy="2327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a:t>Of the respondents who said they may not get tested, the most common reason given is that they do not think the tests are reliable (30%). </a:t>
            </a:r>
          </a:p>
          <a:p>
            <a:pPr marL="0" indent="0">
              <a:lnSpc>
                <a:spcPct val="100000"/>
              </a:lnSpc>
              <a:spcBef>
                <a:spcPts val="0"/>
              </a:spcBef>
              <a:buNone/>
            </a:pPr>
            <a:endParaRPr lang="en-GB" sz="1600" dirty="0"/>
          </a:p>
          <a:p>
            <a:pPr marL="0" indent="0">
              <a:lnSpc>
                <a:spcPct val="100000"/>
              </a:lnSpc>
              <a:spcBef>
                <a:spcPts val="0"/>
              </a:spcBef>
              <a:buNone/>
            </a:pPr>
            <a:r>
              <a:rPr lang="en-GB" sz="1600" dirty="0"/>
              <a:t>The second most common reason is that respondents don’t believe COVID-19 exists (21%).</a:t>
            </a:r>
          </a:p>
          <a:p>
            <a:pPr marL="0" indent="0">
              <a:lnSpc>
                <a:spcPct val="100000"/>
              </a:lnSpc>
              <a:spcBef>
                <a:spcPts val="0"/>
              </a:spcBef>
              <a:buNone/>
            </a:pPr>
            <a:endParaRPr lang="en-GB" sz="1600" dirty="0"/>
          </a:p>
          <a:p>
            <a:pPr marL="0" indent="0">
              <a:lnSpc>
                <a:spcPct val="100000"/>
              </a:lnSpc>
              <a:spcBef>
                <a:spcPts val="0"/>
              </a:spcBef>
              <a:buNone/>
            </a:pPr>
            <a:endParaRPr lang="da-DK" sz="1400" dirty="0"/>
          </a:p>
          <a:p>
            <a:pPr marL="0" indent="0">
              <a:lnSpc>
                <a:spcPct val="100000"/>
              </a:lnSpc>
              <a:spcBef>
                <a:spcPts val="0"/>
              </a:spcBef>
              <a:buFont typeface="Arial" panose="020B0604020202020204" pitchFamily="34" charset="0"/>
              <a:buNone/>
            </a:pPr>
            <a:endParaRPr lang="da-DK" sz="14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r>
              <a:rPr lang="da-DK" sz="1200" dirty="0">
                <a:solidFill>
                  <a:srgbClr val="FF0000"/>
                </a:solidFill>
              </a:rPr>
              <a:t> </a:t>
            </a: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en-GB" sz="1200" dirty="0">
              <a:solidFill>
                <a:srgbClr val="FF0000"/>
              </a:solidFill>
            </a:endParaRPr>
          </a:p>
        </p:txBody>
      </p:sp>
      <p:sp>
        <p:nvSpPr>
          <p:cNvPr id="5" name="Title 1">
            <a:extLst>
              <a:ext uri="{FF2B5EF4-FFF2-40B4-BE49-F238E27FC236}">
                <a16:creationId xmlns:a16="http://schemas.microsoft.com/office/drawing/2014/main" id="{03533A37-8B11-49DD-A6B0-161A113D9AA8}"/>
              </a:ext>
            </a:extLst>
          </p:cNvPr>
          <p:cNvSpPr>
            <a:spLocks noGrp="1"/>
          </p:cNvSpPr>
          <p:nvPr>
            <p:ph type="title"/>
          </p:nvPr>
        </p:nvSpPr>
        <p:spPr>
          <a:xfrm>
            <a:off x="514713" y="413257"/>
            <a:ext cx="4972624" cy="706438"/>
          </a:xfrm>
        </p:spPr>
        <p:txBody>
          <a:bodyPr>
            <a:noAutofit/>
          </a:bodyPr>
          <a:lstStyle/>
          <a:p>
            <a:r>
              <a:rPr lang="en-US" sz="3800" dirty="0">
                <a:solidFill>
                  <a:schemeClr val="accent1"/>
                </a:solidFill>
              </a:rPr>
              <a:t>Not testing: reasons</a:t>
            </a:r>
          </a:p>
        </p:txBody>
      </p:sp>
      <p:sp>
        <p:nvSpPr>
          <p:cNvPr id="14" name="Rectangle 13">
            <a:extLst>
              <a:ext uri="{FF2B5EF4-FFF2-40B4-BE49-F238E27FC236}">
                <a16:creationId xmlns:a16="http://schemas.microsoft.com/office/drawing/2014/main" id="{CAFAD054-DFC3-4510-A0AA-BECD805B0BD3}"/>
              </a:ext>
            </a:extLst>
          </p:cNvPr>
          <p:cNvSpPr/>
          <p:nvPr/>
        </p:nvSpPr>
        <p:spPr>
          <a:xfrm>
            <a:off x="6199773" y="413257"/>
            <a:ext cx="5486705" cy="646331"/>
          </a:xfrm>
          <a:prstGeom prst="rect">
            <a:avLst/>
          </a:prstGeom>
        </p:spPr>
        <p:txBody>
          <a:bodyPr wrap="square">
            <a:spAutoFit/>
          </a:bodyPr>
          <a:lstStyle/>
          <a:p>
            <a:r>
              <a:rPr lang="en-US" sz="1200" dirty="0">
                <a:solidFill>
                  <a:schemeClr val="accent1"/>
                </a:solidFill>
              </a:rPr>
              <a:t>“If you have been in contact with someone who tested positive for COVID-19 and have no symptoms yourself – will you get tested if you have the opportunity?” Of the 189 who said they may not get tested, below are reasons they gave for not testing.</a:t>
            </a:r>
          </a:p>
        </p:txBody>
      </p:sp>
      <p:sp>
        <p:nvSpPr>
          <p:cNvPr id="8" name="TextBox 7">
            <a:extLst>
              <a:ext uri="{FF2B5EF4-FFF2-40B4-BE49-F238E27FC236}">
                <a16:creationId xmlns:a16="http://schemas.microsoft.com/office/drawing/2014/main" id="{755CDADD-A30E-4829-A2E8-63FD6D15F126}"/>
              </a:ext>
            </a:extLst>
          </p:cNvPr>
          <p:cNvSpPr txBox="1"/>
          <p:nvPr/>
        </p:nvSpPr>
        <p:spPr>
          <a:xfrm>
            <a:off x="825923" y="4270917"/>
            <a:ext cx="4743960" cy="1600438"/>
          </a:xfrm>
          <a:prstGeom prst="rect">
            <a:avLst/>
          </a:prstGeom>
          <a:solidFill>
            <a:schemeClr val="accent5">
              <a:lumMod val="20000"/>
              <a:lumOff val="80000"/>
            </a:schemeClr>
          </a:solidFill>
          <a:ln>
            <a:solidFill>
              <a:schemeClr val="accent1"/>
            </a:solidFill>
          </a:ln>
        </p:spPr>
        <p:txBody>
          <a:bodyPr wrap="square" rtlCol="0">
            <a:spAutoFit/>
          </a:bodyPr>
          <a:lstStyle/>
          <a:p>
            <a:endParaRPr lang="da-DK" sz="1400" dirty="0"/>
          </a:p>
          <a:p>
            <a:pPr algn="ctr"/>
            <a:r>
              <a:rPr lang="en-GB" sz="1400" dirty="0"/>
              <a:t>It is concerning to see that some respondents would not get tested for COVID-19 even if they were told they had been near someone who was positive because they do not believe COVID-19 exists. It is important to take this into consideration in all communication campaigns.</a:t>
            </a:r>
          </a:p>
          <a:p>
            <a:pPr algn="ctr"/>
            <a:endParaRPr lang="en-GB" sz="1400" dirty="0"/>
          </a:p>
        </p:txBody>
      </p:sp>
      <p:pic>
        <p:nvPicPr>
          <p:cNvPr id="6" name="Picture 5">
            <a:extLst>
              <a:ext uri="{FF2B5EF4-FFF2-40B4-BE49-F238E27FC236}">
                <a16:creationId xmlns:a16="http://schemas.microsoft.com/office/drawing/2014/main" id="{6A9BAE8F-9020-49D9-A719-DF886EA72FCD}"/>
              </a:ext>
            </a:extLst>
          </p:cNvPr>
          <p:cNvPicPr>
            <a:picLocks noChangeAspect="1"/>
          </p:cNvPicPr>
          <p:nvPr/>
        </p:nvPicPr>
        <p:blipFill>
          <a:blip r:embed="rId2"/>
          <a:stretch>
            <a:fillRect/>
          </a:stretch>
        </p:blipFill>
        <p:spPr>
          <a:xfrm>
            <a:off x="7118286" y="1359851"/>
            <a:ext cx="4569308" cy="5308577"/>
          </a:xfrm>
          <a:prstGeom prst="rect">
            <a:avLst/>
          </a:prstGeom>
        </p:spPr>
      </p:pic>
    </p:spTree>
    <p:extLst>
      <p:ext uri="{BB962C8B-B14F-4D97-AF65-F5344CB8AC3E}">
        <p14:creationId xmlns:p14="http://schemas.microsoft.com/office/powerpoint/2010/main" val="2498535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E08B9-C63B-4348-BCB8-BAE64B8DDD92}"/>
              </a:ext>
            </a:extLst>
          </p:cNvPr>
          <p:cNvSpPr txBox="1"/>
          <p:nvPr/>
        </p:nvSpPr>
        <p:spPr>
          <a:xfrm>
            <a:off x="1052673" y="284509"/>
            <a:ext cx="8260422" cy="246221"/>
          </a:xfrm>
          <a:prstGeom prst="rect">
            <a:avLst/>
          </a:prstGeom>
          <a:noFill/>
        </p:spPr>
        <p:txBody>
          <a:bodyPr wrap="square" rtlCol="0">
            <a:spAutoFit/>
          </a:bodyPr>
          <a:lstStyle/>
          <a:p>
            <a:r>
              <a:rPr lang="en-US" sz="1000" b="1" dirty="0">
                <a:latin typeface="Helvetica Neue"/>
              </a:rPr>
              <a:t>Who agrees with getting tested: </a:t>
            </a:r>
          </a:p>
        </p:txBody>
      </p:sp>
      <p:pic>
        <p:nvPicPr>
          <p:cNvPr id="2" name="Picture 1">
            <a:extLst>
              <a:ext uri="{FF2B5EF4-FFF2-40B4-BE49-F238E27FC236}">
                <a16:creationId xmlns:a16="http://schemas.microsoft.com/office/drawing/2014/main" id="{4E017096-49CC-41B4-A218-F8D0519175D0}"/>
              </a:ext>
            </a:extLst>
          </p:cNvPr>
          <p:cNvPicPr>
            <a:picLocks noChangeAspect="1"/>
          </p:cNvPicPr>
          <p:nvPr/>
        </p:nvPicPr>
        <p:blipFill>
          <a:blip r:embed="rId2"/>
          <a:stretch>
            <a:fillRect/>
          </a:stretch>
        </p:blipFill>
        <p:spPr>
          <a:xfrm>
            <a:off x="3062287" y="1462087"/>
            <a:ext cx="6067425" cy="3933825"/>
          </a:xfrm>
          <a:prstGeom prst="rect">
            <a:avLst/>
          </a:prstGeom>
        </p:spPr>
      </p:pic>
    </p:spTree>
    <p:extLst>
      <p:ext uri="{BB962C8B-B14F-4D97-AF65-F5344CB8AC3E}">
        <p14:creationId xmlns:p14="http://schemas.microsoft.com/office/powerpoint/2010/main" val="2415991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F5F1FA-635C-40B9-9808-84706E328062}"/>
              </a:ext>
            </a:extLst>
          </p:cNvPr>
          <p:cNvSpPr txBox="1">
            <a:spLocks/>
          </p:cNvSpPr>
          <p:nvPr/>
        </p:nvSpPr>
        <p:spPr>
          <a:xfrm>
            <a:off x="447601" y="1470932"/>
            <a:ext cx="4782321" cy="28022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a-DK" sz="1600" dirty="0"/>
              <a:t>Acceptance of sharing names for </a:t>
            </a:r>
            <a:r>
              <a:rPr lang="da-DK" sz="1600" b="1" dirty="0"/>
              <a:t>contact tracing </a:t>
            </a:r>
            <a:r>
              <a:rPr lang="da-DK" sz="1600" dirty="0"/>
              <a:t>in case of a positive COVID-19 test gets the very high level of acceptance.  </a:t>
            </a:r>
          </a:p>
          <a:p>
            <a:pPr marL="0" indent="0">
              <a:lnSpc>
                <a:spcPct val="100000"/>
              </a:lnSpc>
              <a:spcBef>
                <a:spcPts val="0"/>
              </a:spcBef>
              <a:buNone/>
            </a:pPr>
            <a:endParaRPr lang="da-DK" sz="1600" dirty="0"/>
          </a:p>
          <a:p>
            <a:pPr marL="0" indent="0">
              <a:lnSpc>
                <a:spcPct val="100000"/>
              </a:lnSpc>
              <a:spcBef>
                <a:spcPts val="0"/>
              </a:spcBef>
              <a:buFont typeface="Arial" panose="020B0604020202020204" pitchFamily="34" charset="0"/>
              <a:buNone/>
            </a:pPr>
            <a:endParaRPr lang="da-DK" sz="1600" dirty="0">
              <a:solidFill>
                <a:srgbClr val="FF0000"/>
              </a:solidFill>
            </a:endParaRPr>
          </a:p>
          <a:p>
            <a:pPr marL="0" indent="0">
              <a:buNone/>
            </a:pPr>
            <a:r>
              <a:rPr lang="en-GB" sz="1600" dirty="0"/>
              <a:t>People who </a:t>
            </a:r>
            <a:r>
              <a:rPr lang="en-GB" sz="1600" b="1" u="sng" dirty="0"/>
              <a:t>are less likely to share information/names</a:t>
            </a:r>
            <a:r>
              <a:rPr lang="en-GB" sz="1600" dirty="0"/>
              <a:t> in particular include those who:</a:t>
            </a:r>
          </a:p>
          <a:p>
            <a:pPr marL="0" indent="0">
              <a:buNone/>
            </a:pPr>
            <a:endParaRPr lang="en-GB" sz="1600" dirty="0"/>
          </a:p>
          <a:p>
            <a:pPr>
              <a:lnSpc>
                <a:spcPct val="100000"/>
              </a:lnSpc>
              <a:spcBef>
                <a:spcPts val="0"/>
              </a:spcBef>
            </a:pPr>
            <a:r>
              <a:rPr lang="en-GB" sz="1600" dirty="0"/>
              <a:t>Have low health literacy</a:t>
            </a:r>
          </a:p>
          <a:p>
            <a:pPr>
              <a:lnSpc>
                <a:spcPct val="100000"/>
              </a:lnSpc>
              <a:spcBef>
                <a:spcPts val="0"/>
              </a:spcBef>
            </a:pPr>
            <a:r>
              <a:rPr lang="en-US" sz="1600" dirty="0"/>
              <a:t>Believe that the virus is not spreading fast</a:t>
            </a:r>
            <a:endParaRPr lang="da-DK" sz="16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r>
              <a:rPr lang="da-DK" sz="1200" dirty="0">
                <a:solidFill>
                  <a:srgbClr val="FF0000"/>
                </a:solidFill>
              </a:rPr>
              <a:t> </a:t>
            </a: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en-GB" sz="1200" dirty="0">
              <a:solidFill>
                <a:srgbClr val="FF0000"/>
              </a:solidFill>
            </a:endParaRPr>
          </a:p>
        </p:txBody>
      </p:sp>
      <p:sp>
        <p:nvSpPr>
          <p:cNvPr id="5" name="Title 1">
            <a:extLst>
              <a:ext uri="{FF2B5EF4-FFF2-40B4-BE49-F238E27FC236}">
                <a16:creationId xmlns:a16="http://schemas.microsoft.com/office/drawing/2014/main" id="{03533A37-8B11-49DD-A6B0-161A113D9AA8}"/>
              </a:ext>
            </a:extLst>
          </p:cNvPr>
          <p:cNvSpPr>
            <a:spLocks noGrp="1"/>
          </p:cNvSpPr>
          <p:nvPr>
            <p:ph type="title"/>
          </p:nvPr>
        </p:nvSpPr>
        <p:spPr>
          <a:xfrm>
            <a:off x="447601" y="328184"/>
            <a:ext cx="5776323" cy="706438"/>
          </a:xfrm>
        </p:spPr>
        <p:txBody>
          <a:bodyPr>
            <a:noAutofit/>
          </a:bodyPr>
          <a:lstStyle/>
          <a:p>
            <a:r>
              <a:rPr lang="en-US" sz="3800" dirty="0">
                <a:solidFill>
                  <a:schemeClr val="accent1"/>
                </a:solidFill>
              </a:rPr>
              <a:t>Contact tracing: perceptions</a:t>
            </a:r>
          </a:p>
        </p:txBody>
      </p:sp>
      <p:sp>
        <p:nvSpPr>
          <p:cNvPr id="14" name="Rectangle 13">
            <a:extLst>
              <a:ext uri="{FF2B5EF4-FFF2-40B4-BE49-F238E27FC236}">
                <a16:creationId xmlns:a16="http://schemas.microsoft.com/office/drawing/2014/main" id="{CAFAD054-DFC3-4510-A0AA-BECD805B0BD3}"/>
              </a:ext>
            </a:extLst>
          </p:cNvPr>
          <p:cNvSpPr/>
          <p:nvPr/>
        </p:nvSpPr>
        <p:spPr>
          <a:xfrm>
            <a:off x="6690645" y="1160905"/>
            <a:ext cx="5389836" cy="461665"/>
          </a:xfrm>
          <a:prstGeom prst="rect">
            <a:avLst/>
          </a:prstGeom>
        </p:spPr>
        <p:txBody>
          <a:bodyPr wrap="square">
            <a:spAutoFit/>
          </a:bodyPr>
          <a:lstStyle/>
          <a:p>
            <a:r>
              <a:rPr lang="en-US" sz="1200" dirty="0">
                <a:solidFill>
                  <a:schemeClr val="accent1"/>
                </a:solidFill>
              </a:rPr>
              <a:t>“If you test positive for COVID-19 and are asked to share with health authorities the names of people you have been in contact with – will you share all names?”</a:t>
            </a:r>
          </a:p>
        </p:txBody>
      </p:sp>
      <p:pic>
        <p:nvPicPr>
          <p:cNvPr id="6" name="Picture 5">
            <a:extLst>
              <a:ext uri="{FF2B5EF4-FFF2-40B4-BE49-F238E27FC236}">
                <a16:creationId xmlns:a16="http://schemas.microsoft.com/office/drawing/2014/main" id="{7B538F14-E721-480F-80B8-3EDE6049A97E}"/>
              </a:ext>
            </a:extLst>
          </p:cNvPr>
          <p:cNvPicPr>
            <a:picLocks noChangeAspect="1"/>
          </p:cNvPicPr>
          <p:nvPr/>
        </p:nvPicPr>
        <p:blipFill>
          <a:blip r:embed="rId2"/>
          <a:stretch>
            <a:fillRect/>
          </a:stretch>
        </p:blipFill>
        <p:spPr>
          <a:xfrm>
            <a:off x="6304157" y="2140236"/>
            <a:ext cx="5776324" cy="4265808"/>
          </a:xfrm>
          <a:prstGeom prst="rect">
            <a:avLst/>
          </a:prstGeom>
        </p:spPr>
      </p:pic>
    </p:spTree>
    <p:extLst>
      <p:ext uri="{BB962C8B-B14F-4D97-AF65-F5344CB8AC3E}">
        <p14:creationId xmlns:p14="http://schemas.microsoft.com/office/powerpoint/2010/main" val="3296648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533A37-8B11-49DD-A6B0-161A113D9AA8}"/>
              </a:ext>
            </a:extLst>
          </p:cNvPr>
          <p:cNvSpPr>
            <a:spLocks noGrp="1"/>
          </p:cNvSpPr>
          <p:nvPr>
            <p:ph type="title"/>
          </p:nvPr>
        </p:nvSpPr>
        <p:spPr>
          <a:xfrm>
            <a:off x="514713" y="413257"/>
            <a:ext cx="5696516" cy="706438"/>
          </a:xfrm>
        </p:spPr>
        <p:txBody>
          <a:bodyPr>
            <a:noAutofit/>
          </a:bodyPr>
          <a:lstStyle/>
          <a:p>
            <a:r>
              <a:rPr lang="en-US" sz="3800" dirty="0">
                <a:solidFill>
                  <a:schemeClr val="accent1"/>
                </a:solidFill>
              </a:rPr>
              <a:t>Contact Tracing: motivations</a:t>
            </a:r>
          </a:p>
        </p:txBody>
      </p:sp>
      <p:sp>
        <p:nvSpPr>
          <p:cNvPr id="14" name="Rectangle 13">
            <a:extLst>
              <a:ext uri="{FF2B5EF4-FFF2-40B4-BE49-F238E27FC236}">
                <a16:creationId xmlns:a16="http://schemas.microsoft.com/office/drawing/2014/main" id="{CAFAD054-DFC3-4510-A0AA-BECD805B0BD3}"/>
              </a:ext>
            </a:extLst>
          </p:cNvPr>
          <p:cNvSpPr/>
          <p:nvPr/>
        </p:nvSpPr>
        <p:spPr>
          <a:xfrm>
            <a:off x="664527" y="1353567"/>
            <a:ext cx="4905356" cy="1200329"/>
          </a:xfrm>
          <a:prstGeom prst="rect">
            <a:avLst/>
          </a:prstGeom>
        </p:spPr>
        <p:txBody>
          <a:bodyPr wrap="square">
            <a:spAutoFit/>
          </a:bodyPr>
          <a:lstStyle/>
          <a:p>
            <a:r>
              <a:rPr lang="en-GB" dirty="0"/>
              <a:t>Of the 940 participants who indicated they would share the names, most cited that doing so would protect other people (68%) and help stop the spread of COVID-19 (66%).</a:t>
            </a:r>
            <a:endParaRPr lang="en-GB" sz="1200" dirty="0">
              <a:solidFill>
                <a:schemeClr val="accent1"/>
              </a:solidFill>
            </a:endParaRPr>
          </a:p>
        </p:txBody>
      </p:sp>
      <p:sp>
        <p:nvSpPr>
          <p:cNvPr id="8" name="TextBox 7">
            <a:extLst>
              <a:ext uri="{FF2B5EF4-FFF2-40B4-BE49-F238E27FC236}">
                <a16:creationId xmlns:a16="http://schemas.microsoft.com/office/drawing/2014/main" id="{755CDADD-A30E-4829-A2E8-63FD6D15F126}"/>
              </a:ext>
            </a:extLst>
          </p:cNvPr>
          <p:cNvSpPr txBox="1"/>
          <p:nvPr/>
        </p:nvSpPr>
        <p:spPr>
          <a:xfrm>
            <a:off x="825923" y="4270917"/>
            <a:ext cx="4743960" cy="1384995"/>
          </a:xfrm>
          <a:prstGeom prst="rect">
            <a:avLst/>
          </a:prstGeom>
          <a:solidFill>
            <a:schemeClr val="accent5">
              <a:lumMod val="20000"/>
              <a:lumOff val="80000"/>
            </a:schemeClr>
          </a:solidFill>
          <a:ln>
            <a:solidFill>
              <a:schemeClr val="accent1"/>
            </a:solidFill>
          </a:ln>
        </p:spPr>
        <p:txBody>
          <a:bodyPr wrap="square" rtlCol="0">
            <a:spAutoFit/>
          </a:bodyPr>
          <a:lstStyle/>
          <a:p>
            <a:endParaRPr lang="da-DK" sz="1400" dirty="0"/>
          </a:p>
          <a:p>
            <a:pPr algn="ctr"/>
            <a:r>
              <a:rPr lang="en-GB" sz="1400" dirty="0"/>
              <a:t>Again, this information can help to shape communication materials related to testing and contact tracing. It’s interesting to note that social norms (what others would expect of me) are relative low in terms of motivating factors.</a:t>
            </a:r>
          </a:p>
          <a:p>
            <a:pPr algn="ctr"/>
            <a:endParaRPr lang="en-GB" sz="1400" dirty="0"/>
          </a:p>
        </p:txBody>
      </p:sp>
      <p:pic>
        <p:nvPicPr>
          <p:cNvPr id="6" name="Picture 5">
            <a:extLst>
              <a:ext uri="{FF2B5EF4-FFF2-40B4-BE49-F238E27FC236}">
                <a16:creationId xmlns:a16="http://schemas.microsoft.com/office/drawing/2014/main" id="{6A9BAE8F-9020-49D9-A719-DF886EA72FCD}"/>
              </a:ext>
            </a:extLst>
          </p:cNvPr>
          <p:cNvPicPr>
            <a:picLocks noChangeAspect="1"/>
          </p:cNvPicPr>
          <p:nvPr/>
        </p:nvPicPr>
        <p:blipFill>
          <a:blip r:embed="rId2"/>
          <a:stretch>
            <a:fillRect/>
          </a:stretch>
        </p:blipFill>
        <p:spPr>
          <a:xfrm>
            <a:off x="6075147" y="1739590"/>
            <a:ext cx="5935821" cy="4342521"/>
          </a:xfrm>
          <a:prstGeom prst="rect">
            <a:avLst/>
          </a:prstGeom>
        </p:spPr>
      </p:pic>
    </p:spTree>
    <p:extLst>
      <p:ext uri="{BB962C8B-B14F-4D97-AF65-F5344CB8AC3E}">
        <p14:creationId xmlns:p14="http://schemas.microsoft.com/office/powerpoint/2010/main" val="2517919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F5F1FA-635C-40B9-9808-84706E328062}"/>
              </a:ext>
            </a:extLst>
          </p:cNvPr>
          <p:cNvSpPr txBox="1">
            <a:spLocks/>
          </p:cNvSpPr>
          <p:nvPr/>
        </p:nvSpPr>
        <p:spPr>
          <a:xfrm>
            <a:off x="514713" y="1251692"/>
            <a:ext cx="4603697" cy="2327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a:t>Of the respondents who said they may not get tested, the most common reason given is that they could contact people directly rather than provide names to authorities (39%). </a:t>
            </a:r>
          </a:p>
          <a:p>
            <a:pPr marL="0" indent="0">
              <a:lnSpc>
                <a:spcPct val="100000"/>
              </a:lnSpc>
              <a:spcBef>
                <a:spcPts val="0"/>
              </a:spcBef>
              <a:buNone/>
            </a:pPr>
            <a:endParaRPr lang="en-GB" sz="1600" dirty="0"/>
          </a:p>
          <a:p>
            <a:pPr marL="0" indent="0">
              <a:lnSpc>
                <a:spcPct val="100000"/>
              </a:lnSpc>
              <a:spcBef>
                <a:spcPts val="0"/>
              </a:spcBef>
              <a:buNone/>
            </a:pPr>
            <a:r>
              <a:rPr lang="en-GB" sz="1600" dirty="0"/>
              <a:t>The second most common reason is that it would cause inconvenience to those whose names are shared (23%).</a:t>
            </a:r>
          </a:p>
          <a:p>
            <a:pPr marL="0" indent="0">
              <a:lnSpc>
                <a:spcPct val="100000"/>
              </a:lnSpc>
              <a:spcBef>
                <a:spcPts val="0"/>
              </a:spcBef>
              <a:buNone/>
            </a:pPr>
            <a:endParaRPr lang="en-GB" sz="1600" dirty="0"/>
          </a:p>
          <a:p>
            <a:pPr marL="0" indent="0">
              <a:lnSpc>
                <a:spcPct val="100000"/>
              </a:lnSpc>
              <a:spcBef>
                <a:spcPts val="0"/>
              </a:spcBef>
              <a:buNone/>
            </a:pPr>
            <a:endParaRPr lang="da-DK" sz="1400" dirty="0"/>
          </a:p>
          <a:p>
            <a:pPr marL="0" indent="0">
              <a:lnSpc>
                <a:spcPct val="100000"/>
              </a:lnSpc>
              <a:spcBef>
                <a:spcPts val="0"/>
              </a:spcBef>
              <a:buFont typeface="Arial" panose="020B0604020202020204" pitchFamily="34" charset="0"/>
              <a:buNone/>
            </a:pPr>
            <a:endParaRPr lang="da-DK" sz="14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r>
              <a:rPr lang="da-DK" sz="1200" dirty="0">
                <a:solidFill>
                  <a:srgbClr val="FF0000"/>
                </a:solidFill>
              </a:rPr>
              <a:t> </a:t>
            </a:r>
          </a:p>
          <a:p>
            <a:pPr marL="0" indent="0">
              <a:lnSpc>
                <a:spcPct val="100000"/>
              </a:lnSpc>
              <a:spcBef>
                <a:spcPts val="0"/>
              </a:spcBef>
              <a:buFont typeface="Arial" panose="020B0604020202020204" pitchFamily="34" charset="0"/>
              <a:buNone/>
            </a:pPr>
            <a:endParaRPr lang="da-DK" sz="1200" dirty="0">
              <a:solidFill>
                <a:srgbClr val="FF0000"/>
              </a:solidFill>
            </a:endParaRPr>
          </a:p>
          <a:p>
            <a:pPr marL="0" indent="0">
              <a:lnSpc>
                <a:spcPct val="100000"/>
              </a:lnSpc>
              <a:spcBef>
                <a:spcPts val="0"/>
              </a:spcBef>
              <a:buFont typeface="Arial" panose="020B0604020202020204" pitchFamily="34" charset="0"/>
              <a:buNone/>
            </a:pPr>
            <a:endParaRPr lang="en-GB" sz="1200" dirty="0">
              <a:solidFill>
                <a:srgbClr val="FF0000"/>
              </a:solidFill>
            </a:endParaRPr>
          </a:p>
        </p:txBody>
      </p:sp>
      <p:sp>
        <p:nvSpPr>
          <p:cNvPr id="5" name="Title 1">
            <a:extLst>
              <a:ext uri="{FF2B5EF4-FFF2-40B4-BE49-F238E27FC236}">
                <a16:creationId xmlns:a16="http://schemas.microsoft.com/office/drawing/2014/main" id="{03533A37-8B11-49DD-A6B0-161A113D9AA8}"/>
              </a:ext>
            </a:extLst>
          </p:cNvPr>
          <p:cNvSpPr>
            <a:spLocks noGrp="1"/>
          </p:cNvSpPr>
          <p:nvPr>
            <p:ph type="title"/>
          </p:nvPr>
        </p:nvSpPr>
        <p:spPr>
          <a:xfrm>
            <a:off x="514713" y="413257"/>
            <a:ext cx="5685060" cy="706438"/>
          </a:xfrm>
        </p:spPr>
        <p:txBody>
          <a:bodyPr>
            <a:noAutofit/>
          </a:bodyPr>
          <a:lstStyle/>
          <a:p>
            <a:r>
              <a:rPr lang="en-US" sz="3800" dirty="0">
                <a:solidFill>
                  <a:schemeClr val="accent1"/>
                </a:solidFill>
              </a:rPr>
              <a:t>No contact tracing: reasons</a:t>
            </a:r>
          </a:p>
        </p:txBody>
      </p:sp>
      <p:sp>
        <p:nvSpPr>
          <p:cNvPr id="14" name="Rectangle 13">
            <a:extLst>
              <a:ext uri="{FF2B5EF4-FFF2-40B4-BE49-F238E27FC236}">
                <a16:creationId xmlns:a16="http://schemas.microsoft.com/office/drawing/2014/main" id="{CAFAD054-DFC3-4510-A0AA-BECD805B0BD3}"/>
              </a:ext>
            </a:extLst>
          </p:cNvPr>
          <p:cNvSpPr/>
          <p:nvPr/>
        </p:nvSpPr>
        <p:spPr>
          <a:xfrm>
            <a:off x="6199773" y="413257"/>
            <a:ext cx="5486705" cy="646331"/>
          </a:xfrm>
          <a:prstGeom prst="rect">
            <a:avLst/>
          </a:prstGeom>
        </p:spPr>
        <p:txBody>
          <a:bodyPr wrap="square">
            <a:spAutoFit/>
          </a:bodyPr>
          <a:lstStyle/>
          <a:p>
            <a:r>
              <a:rPr lang="en-US" sz="1200" dirty="0">
                <a:solidFill>
                  <a:schemeClr val="accent1"/>
                </a:solidFill>
              </a:rPr>
              <a:t>“If you have been in contact with someone who tested positive for COVID-19 and have no symptoms yourself – will you get tested if you have the opportunity?” Of the 189 who said they may not get tested, below are reasons they gave for not testing.</a:t>
            </a:r>
          </a:p>
        </p:txBody>
      </p:sp>
      <p:sp>
        <p:nvSpPr>
          <p:cNvPr id="8" name="TextBox 7">
            <a:extLst>
              <a:ext uri="{FF2B5EF4-FFF2-40B4-BE49-F238E27FC236}">
                <a16:creationId xmlns:a16="http://schemas.microsoft.com/office/drawing/2014/main" id="{755CDADD-A30E-4829-A2E8-63FD6D15F126}"/>
              </a:ext>
            </a:extLst>
          </p:cNvPr>
          <p:cNvSpPr txBox="1"/>
          <p:nvPr/>
        </p:nvSpPr>
        <p:spPr>
          <a:xfrm>
            <a:off x="825923" y="4270917"/>
            <a:ext cx="4743960" cy="1384995"/>
          </a:xfrm>
          <a:prstGeom prst="rect">
            <a:avLst/>
          </a:prstGeom>
          <a:solidFill>
            <a:schemeClr val="accent5">
              <a:lumMod val="20000"/>
              <a:lumOff val="80000"/>
            </a:schemeClr>
          </a:solidFill>
          <a:ln>
            <a:solidFill>
              <a:schemeClr val="accent1"/>
            </a:solidFill>
          </a:ln>
        </p:spPr>
        <p:txBody>
          <a:bodyPr wrap="square" rtlCol="0">
            <a:spAutoFit/>
          </a:bodyPr>
          <a:lstStyle/>
          <a:p>
            <a:endParaRPr lang="da-DK" sz="1400" dirty="0"/>
          </a:p>
          <a:p>
            <a:pPr algn="ctr"/>
            <a:r>
              <a:rPr lang="en-GB" sz="1400" dirty="0"/>
              <a:t>The majority of respondents said they would share names of people they had been in contact with, but others indicated they would rather tell people themselves than shar names with authorities. </a:t>
            </a:r>
          </a:p>
          <a:p>
            <a:pPr algn="ctr"/>
            <a:endParaRPr lang="en-GB" sz="1400" dirty="0"/>
          </a:p>
        </p:txBody>
      </p:sp>
      <p:pic>
        <p:nvPicPr>
          <p:cNvPr id="6" name="Picture 5">
            <a:extLst>
              <a:ext uri="{FF2B5EF4-FFF2-40B4-BE49-F238E27FC236}">
                <a16:creationId xmlns:a16="http://schemas.microsoft.com/office/drawing/2014/main" id="{6A9BAE8F-9020-49D9-A719-DF886EA72FCD}"/>
              </a:ext>
            </a:extLst>
          </p:cNvPr>
          <p:cNvPicPr>
            <a:picLocks noChangeAspect="1"/>
          </p:cNvPicPr>
          <p:nvPr/>
        </p:nvPicPr>
        <p:blipFill>
          <a:blip r:embed="rId2"/>
          <a:stretch>
            <a:fillRect/>
          </a:stretch>
        </p:blipFill>
        <p:spPr>
          <a:xfrm>
            <a:off x="7118285" y="1616927"/>
            <a:ext cx="5004929" cy="4410539"/>
          </a:xfrm>
          <a:prstGeom prst="rect">
            <a:avLst/>
          </a:prstGeom>
        </p:spPr>
      </p:pic>
    </p:spTree>
    <p:extLst>
      <p:ext uri="{BB962C8B-B14F-4D97-AF65-F5344CB8AC3E}">
        <p14:creationId xmlns:p14="http://schemas.microsoft.com/office/powerpoint/2010/main" val="4266477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E08B9-C63B-4348-BCB8-BAE64B8DDD92}"/>
              </a:ext>
            </a:extLst>
          </p:cNvPr>
          <p:cNvSpPr txBox="1"/>
          <p:nvPr/>
        </p:nvSpPr>
        <p:spPr>
          <a:xfrm>
            <a:off x="1052673" y="284509"/>
            <a:ext cx="8260422" cy="246221"/>
          </a:xfrm>
          <a:prstGeom prst="rect">
            <a:avLst/>
          </a:prstGeom>
          <a:noFill/>
        </p:spPr>
        <p:txBody>
          <a:bodyPr wrap="square" rtlCol="0">
            <a:spAutoFit/>
          </a:bodyPr>
          <a:lstStyle/>
          <a:p>
            <a:r>
              <a:rPr lang="en-US" sz="1000" b="1" dirty="0">
                <a:latin typeface="Helvetica Neue"/>
              </a:rPr>
              <a:t>Who agrees with sharing contact names (tracing): </a:t>
            </a:r>
          </a:p>
        </p:txBody>
      </p:sp>
      <p:pic>
        <p:nvPicPr>
          <p:cNvPr id="4" name="Picture 3">
            <a:extLst>
              <a:ext uri="{FF2B5EF4-FFF2-40B4-BE49-F238E27FC236}">
                <a16:creationId xmlns:a16="http://schemas.microsoft.com/office/drawing/2014/main" id="{7F2749D9-9B48-4F7E-A745-DA6D7A322E29}"/>
              </a:ext>
            </a:extLst>
          </p:cNvPr>
          <p:cNvPicPr>
            <a:picLocks noChangeAspect="1"/>
          </p:cNvPicPr>
          <p:nvPr/>
        </p:nvPicPr>
        <p:blipFill>
          <a:blip r:embed="rId2"/>
          <a:stretch>
            <a:fillRect/>
          </a:stretch>
        </p:blipFill>
        <p:spPr>
          <a:xfrm>
            <a:off x="2433637" y="942975"/>
            <a:ext cx="7324725" cy="4972050"/>
          </a:xfrm>
          <a:prstGeom prst="rect">
            <a:avLst/>
          </a:prstGeom>
        </p:spPr>
      </p:pic>
    </p:spTree>
    <p:extLst>
      <p:ext uri="{BB962C8B-B14F-4D97-AF65-F5344CB8AC3E}">
        <p14:creationId xmlns:p14="http://schemas.microsoft.com/office/powerpoint/2010/main" val="186473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39590" y="365125"/>
            <a:ext cx="9043639" cy="984173"/>
          </a:xfrm>
        </p:spPr>
        <p:txBody>
          <a:bodyPr>
            <a:normAutofit/>
          </a:bodyPr>
          <a:lstStyle/>
          <a:p>
            <a:r>
              <a:rPr lang="en-GB" sz="3600" dirty="0">
                <a:solidFill>
                  <a:schemeClr val="accent1"/>
                </a:solidFill>
              </a:rPr>
              <a:t>Summary #1</a:t>
            </a:r>
            <a:br>
              <a:rPr lang="en-GB" sz="3100" dirty="0">
                <a:solidFill>
                  <a:schemeClr val="accent1"/>
                </a:solidFill>
              </a:rPr>
            </a:br>
            <a:r>
              <a:rPr lang="en-GB" sz="2400" b="1" dirty="0"/>
              <a:t>For discussion and further analysis and interpretation</a:t>
            </a:r>
            <a:endParaRPr lang="en-GB" sz="2400" dirty="0">
              <a:solidFill>
                <a:schemeClr val="accent1"/>
              </a:solidFill>
            </a:endParaRPr>
          </a:p>
        </p:txBody>
      </p:sp>
      <p:sp>
        <p:nvSpPr>
          <p:cNvPr id="24" name="Text Placeholder 23"/>
          <p:cNvSpPr>
            <a:spLocks noGrp="1"/>
          </p:cNvSpPr>
          <p:nvPr>
            <p:ph sz="half" idx="1"/>
          </p:nvPr>
        </p:nvSpPr>
        <p:spPr>
          <a:xfrm>
            <a:off x="245661" y="1708239"/>
            <a:ext cx="5575276" cy="4804074"/>
          </a:xfrm>
        </p:spPr>
        <p:txBody>
          <a:bodyPr>
            <a:noAutofit/>
          </a:bodyPr>
          <a:lstStyle/>
          <a:p>
            <a:pPr>
              <a:lnSpc>
                <a:spcPct val="100000"/>
              </a:lnSpc>
            </a:pPr>
            <a:r>
              <a:rPr lang="en-GB" sz="1400" b="1" dirty="0">
                <a:solidFill>
                  <a:schemeClr val="accent1"/>
                </a:solidFill>
              </a:rPr>
              <a:t>Health literacy </a:t>
            </a:r>
            <a:r>
              <a:rPr lang="en-GB" sz="1400" dirty="0"/>
              <a:t>was measured for the first time in this round, and it appears to be very high with a majority of respondents reporting they can find, access and use information about COVID-19</a:t>
            </a:r>
          </a:p>
          <a:p>
            <a:pPr>
              <a:lnSpc>
                <a:spcPct val="100000"/>
              </a:lnSpc>
            </a:pPr>
            <a:r>
              <a:rPr lang="en-GB" sz="1400" dirty="0"/>
              <a:t>Looking at </a:t>
            </a:r>
            <a:r>
              <a:rPr lang="en-GB" sz="1400" b="1" dirty="0">
                <a:solidFill>
                  <a:schemeClr val="accent1"/>
                </a:solidFill>
              </a:rPr>
              <a:t>risk perception </a:t>
            </a:r>
            <a:r>
              <a:rPr lang="en-GB" sz="1400" dirty="0"/>
              <a:t>over time, we see a trend where fewer people believe the infection would be severe if they got it while slightly more people think it’s probable they will get COVID-19 and a higher number of people think it’s possible they will become infected.</a:t>
            </a:r>
          </a:p>
          <a:p>
            <a:pPr>
              <a:lnSpc>
                <a:spcPct val="100000"/>
              </a:lnSpc>
            </a:pPr>
            <a:r>
              <a:rPr lang="en-GB" sz="1400" dirty="0"/>
              <a:t>Overall, the data shows high compliance with </a:t>
            </a:r>
            <a:r>
              <a:rPr lang="en-GB" sz="1400" b="1" dirty="0">
                <a:solidFill>
                  <a:schemeClr val="accent1"/>
                </a:solidFill>
              </a:rPr>
              <a:t>recommended</a:t>
            </a:r>
            <a:r>
              <a:rPr lang="en-GB" sz="1400" dirty="0"/>
              <a:t> </a:t>
            </a:r>
            <a:r>
              <a:rPr lang="en-GB" sz="1400" b="1" dirty="0">
                <a:solidFill>
                  <a:schemeClr val="accent1">
                    <a:lumMod val="75000"/>
                  </a:schemeClr>
                </a:solidFill>
              </a:rPr>
              <a:t>behaviours—</a:t>
            </a:r>
            <a:r>
              <a:rPr lang="en-GB" sz="1400" dirty="0"/>
              <a:t>washing hands for 20 seconds (90%) and wearing face masks (95%), which shows a similar trend compared to previous data collections. However, practicing social distancing (76%) has dropped significantly from an average of 95% in previous data collections. </a:t>
            </a:r>
          </a:p>
          <a:p>
            <a:pPr>
              <a:lnSpc>
                <a:spcPct val="100000"/>
              </a:lnSpc>
            </a:pPr>
            <a:r>
              <a:rPr lang="en-GB" sz="1400" dirty="0"/>
              <a:t>Regarding emotions, </a:t>
            </a:r>
            <a:r>
              <a:rPr lang="en-GB" sz="1400" b="1" dirty="0">
                <a:solidFill>
                  <a:schemeClr val="accent1">
                    <a:lumMod val="75000"/>
                  </a:schemeClr>
                </a:solidFill>
              </a:rPr>
              <a:t>fear has dropped </a:t>
            </a:r>
            <a:r>
              <a:rPr lang="en-GB" sz="1400" dirty="0"/>
              <a:t>significantly by 22% since May data while at the same time 8% more people believe the pandemic is very much </a:t>
            </a:r>
            <a:r>
              <a:rPr lang="en-GB" sz="1400" b="1" dirty="0">
                <a:solidFill>
                  <a:schemeClr val="accent1">
                    <a:lumMod val="75000"/>
                  </a:schemeClr>
                </a:solidFill>
              </a:rPr>
              <a:t>media hyped</a:t>
            </a:r>
            <a:r>
              <a:rPr lang="en-GB" sz="1400" dirty="0"/>
              <a:t>.</a:t>
            </a:r>
          </a:p>
          <a:p>
            <a:pPr>
              <a:lnSpc>
                <a:spcPct val="100000"/>
              </a:lnSpc>
            </a:pPr>
            <a:r>
              <a:rPr lang="da-DK" sz="1400" b="1" dirty="0">
                <a:solidFill>
                  <a:schemeClr val="accent1">
                    <a:lumMod val="75000"/>
                  </a:schemeClr>
                </a:solidFill>
              </a:rPr>
              <a:t>Resilience </a:t>
            </a:r>
            <a:r>
              <a:rPr lang="da-DK" sz="1400" dirty="0"/>
              <a:t>in general scores </a:t>
            </a:r>
            <a:r>
              <a:rPr lang="da-DK" sz="1400" dirty="0" err="1"/>
              <a:t>about</a:t>
            </a:r>
            <a:r>
              <a:rPr lang="da-DK" sz="1400" dirty="0"/>
              <a:t> average. Almost half of the respondents find it hard to make it through a stressful event or to snap back when something bad happens. </a:t>
            </a:r>
          </a:p>
          <a:p>
            <a:pPr>
              <a:lnSpc>
                <a:spcPct val="100000"/>
              </a:lnSpc>
            </a:pPr>
            <a:endParaRPr lang="da-DK" sz="1400" dirty="0"/>
          </a:p>
          <a:p>
            <a:pPr marL="0" indent="0">
              <a:lnSpc>
                <a:spcPct val="100000"/>
              </a:lnSpc>
              <a:spcBef>
                <a:spcPts val="0"/>
              </a:spcBef>
              <a:buNone/>
            </a:pPr>
            <a:endParaRPr lang="da-DK" sz="1400" dirty="0"/>
          </a:p>
          <a:p>
            <a:pPr marL="0" indent="0">
              <a:lnSpc>
                <a:spcPct val="100000"/>
              </a:lnSpc>
              <a:spcBef>
                <a:spcPts val="0"/>
              </a:spcBef>
              <a:buNone/>
            </a:pPr>
            <a:endParaRPr lang="da-DK" sz="1400" dirty="0"/>
          </a:p>
          <a:p>
            <a:pPr>
              <a:lnSpc>
                <a:spcPct val="100000"/>
              </a:lnSpc>
            </a:pPr>
            <a:endParaRPr lang="en-GB" sz="1400" dirty="0">
              <a:solidFill>
                <a:prstClr val="black"/>
              </a:solidFill>
            </a:endParaRPr>
          </a:p>
        </p:txBody>
      </p:sp>
      <p:sp>
        <p:nvSpPr>
          <p:cNvPr id="4" name="Content Placeholder 3">
            <a:extLst>
              <a:ext uri="{FF2B5EF4-FFF2-40B4-BE49-F238E27FC236}">
                <a16:creationId xmlns:a16="http://schemas.microsoft.com/office/drawing/2014/main" id="{75F43BD1-5302-894E-A0CE-1977C991F1F6}"/>
              </a:ext>
            </a:extLst>
          </p:cNvPr>
          <p:cNvSpPr>
            <a:spLocks noGrp="1"/>
          </p:cNvSpPr>
          <p:nvPr>
            <p:ph sz="half" idx="2"/>
          </p:nvPr>
        </p:nvSpPr>
        <p:spPr>
          <a:xfrm>
            <a:off x="6059606" y="1594621"/>
            <a:ext cx="5671477" cy="5218770"/>
          </a:xfrm>
        </p:spPr>
        <p:txBody>
          <a:bodyPr>
            <a:normAutofit/>
          </a:bodyPr>
          <a:lstStyle/>
          <a:p>
            <a:pPr>
              <a:lnSpc>
                <a:spcPct val="100000"/>
              </a:lnSpc>
              <a:spcBef>
                <a:spcPts val="400"/>
              </a:spcBef>
            </a:pPr>
            <a:r>
              <a:rPr lang="en-GB" sz="1400" dirty="0"/>
              <a:t>Respondents rate </a:t>
            </a:r>
            <a:r>
              <a:rPr lang="en-GB" sz="1400" b="1" dirty="0">
                <a:solidFill>
                  <a:schemeClr val="accent1"/>
                </a:solidFill>
              </a:rPr>
              <a:t>fairness of decisions </a:t>
            </a:r>
            <a:r>
              <a:rPr lang="en-GB" sz="1400" dirty="0"/>
              <a:t>as above average (5.20/7.00). Over 60% said strict measures are necessary, while 35% strongly agree that current measures are exaggerated.</a:t>
            </a:r>
          </a:p>
          <a:p>
            <a:pPr>
              <a:lnSpc>
                <a:spcPct val="100000"/>
              </a:lnSpc>
              <a:spcBef>
                <a:spcPts val="400"/>
              </a:spcBef>
            </a:pPr>
            <a:r>
              <a:rPr lang="en-GB" sz="1400" dirty="0"/>
              <a:t>A</a:t>
            </a:r>
            <a:r>
              <a:rPr lang="en-GB" sz="1400" b="1" dirty="0">
                <a:solidFill>
                  <a:schemeClr val="accent1">
                    <a:lumMod val="75000"/>
                  </a:schemeClr>
                </a:solidFill>
              </a:rPr>
              <a:t> </a:t>
            </a:r>
            <a:r>
              <a:rPr lang="en-GB" sz="1400" dirty="0"/>
              <a:t>majority (57%) believe </a:t>
            </a:r>
            <a:r>
              <a:rPr lang="en-GB" sz="1400" b="1" dirty="0">
                <a:solidFill>
                  <a:schemeClr val="accent1">
                    <a:lumMod val="75000"/>
                  </a:schemeClr>
                </a:solidFill>
              </a:rPr>
              <a:t>COVID-19 government measures</a:t>
            </a:r>
            <a:r>
              <a:rPr lang="en-GB" sz="1400" dirty="0">
                <a:solidFill>
                  <a:schemeClr val="accent1">
                    <a:lumMod val="75000"/>
                  </a:schemeClr>
                </a:solidFill>
              </a:rPr>
              <a:t> </a:t>
            </a:r>
            <a:r>
              <a:rPr lang="en-GB" sz="1400" dirty="0"/>
              <a:t>are to be </a:t>
            </a:r>
            <a:r>
              <a:rPr lang="en-GB" sz="1500" dirty="0"/>
              <a:t>adequate. However, it follows a decreasing trend since it’s the lowest recorded score from April, and more people now think restrictions are greatly exaggerated.</a:t>
            </a:r>
          </a:p>
          <a:p>
            <a:pPr>
              <a:lnSpc>
                <a:spcPct val="100000"/>
              </a:lnSpc>
              <a:spcBef>
                <a:spcPts val="400"/>
              </a:spcBef>
            </a:pPr>
            <a:r>
              <a:rPr lang="en-GB" sz="1500" b="1" dirty="0">
                <a:solidFill>
                  <a:schemeClr val="accent1">
                    <a:lumMod val="75000"/>
                  </a:schemeClr>
                </a:solidFill>
              </a:rPr>
              <a:t>Trust/confidence </a:t>
            </a:r>
            <a:r>
              <a:rPr lang="en-GB" sz="1500" dirty="0"/>
              <a:t>in institutions remains relatively high but has dropped in all 15 institutions measured since May, especially in the ones from the field of </a:t>
            </a:r>
            <a:r>
              <a:rPr lang="en-GB" sz="1500" b="1" dirty="0">
                <a:solidFill>
                  <a:schemeClr val="accent1">
                    <a:lumMod val="75000"/>
                  </a:schemeClr>
                </a:solidFill>
              </a:rPr>
              <a:t>education</a:t>
            </a:r>
            <a:r>
              <a:rPr lang="en-GB" sz="1500" dirty="0"/>
              <a:t> (</a:t>
            </a:r>
            <a:r>
              <a:rPr lang="en-GB" sz="1400" dirty="0"/>
              <a:t>kindergartens, universities, schools and Ministry of Education)</a:t>
            </a:r>
            <a:endParaRPr lang="en-GB" sz="1500" dirty="0"/>
          </a:p>
          <a:p>
            <a:pPr>
              <a:lnSpc>
                <a:spcPct val="100000"/>
              </a:lnSpc>
              <a:spcBef>
                <a:spcPts val="400"/>
              </a:spcBef>
            </a:pPr>
            <a:r>
              <a:rPr lang="en-GB" sz="1400" dirty="0">
                <a:solidFill>
                  <a:prstClr val="black"/>
                </a:solidFill>
              </a:rPr>
              <a:t>In a scenario where a person is told they have been near someone who tested positive for COVID-19, over 80% said they would get tested themselves. </a:t>
            </a:r>
          </a:p>
          <a:p>
            <a:pPr>
              <a:lnSpc>
                <a:spcPct val="100000"/>
              </a:lnSpc>
              <a:spcBef>
                <a:spcPts val="400"/>
              </a:spcBef>
            </a:pPr>
            <a:r>
              <a:rPr lang="en-GB" sz="1400" dirty="0">
                <a:solidFill>
                  <a:prstClr val="black"/>
                </a:solidFill>
              </a:rPr>
              <a:t>If someone tested positive, 94% would share names of all the people they had been near for contact tracing.</a:t>
            </a:r>
          </a:p>
          <a:p>
            <a:pPr>
              <a:lnSpc>
                <a:spcPct val="100000"/>
              </a:lnSpc>
              <a:spcBef>
                <a:spcPts val="400"/>
              </a:spcBef>
            </a:pPr>
            <a:r>
              <a:rPr lang="en-GB" sz="1400" dirty="0">
                <a:solidFill>
                  <a:prstClr val="black"/>
                </a:solidFill>
              </a:rPr>
              <a:t>If a vaccine were available and recommended for them, 45% said they would take it while 55% believe that a vaccine can help stop the spread of COVID-19. Experience with the vaccine being used for a long time (64%) and being used in other countries first (62%) are the most important drivers for </a:t>
            </a:r>
            <a:r>
              <a:rPr lang="en-GB" sz="1400" b="1" dirty="0">
                <a:solidFill>
                  <a:schemeClr val="accent1">
                    <a:lumMod val="75000"/>
                  </a:schemeClr>
                </a:solidFill>
              </a:rPr>
              <a:t>vaccine acceptance</a:t>
            </a:r>
            <a:r>
              <a:rPr lang="en-GB" sz="1400" dirty="0">
                <a:solidFill>
                  <a:prstClr val="black"/>
                </a:solidFill>
              </a:rPr>
              <a:t>.</a:t>
            </a:r>
          </a:p>
        </p:txBody>
      </p:sp>
      <p:pic>
        <p:nvPicPr>
          <p:cNvPr id="3" name="Graphic 2" descr="Research">
            <a:extLst>
              <a:ext uri="{FF2B5EF4-FFF2-40B4-BE49-F238E27FC236}">
                <a16:creationId xmlns:a16="http://schemas.microsoft.com/office/drawing/2014/main" id="{6CA60955-85C1-4C6A-9F6D-299A724F81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277" y="167318"/>
            <a:ext cx="1343114" cy="1343114"/>
          </a:xfrm>
          <a:prstGeom prst="rect">
            <a:avLst/>
          </a:prstGeom>
        </p:spPr>
      </p:pic>
      <p:cxnSp>
        <p:nvCxnSpPr>
          <p:cNvPr id="12" name="Straight Connector 11">
            <a:extLst>
              <a:ext uri="{FF2B5EF4-FFF2-40B4-BE49-F238E27FC236}">
                <a16:creationId xmlns:a16="http://schemas.microsoft.com/office/drawing/2014/main" id="{F0128EF6-4CF0-4A4C-A5F3-4A9E85BEB00B}"/>
              </a:ext>
            </a:extLst>
          </p:cNvPr>
          <p:cNvCxnSpPr/>
          <p:nvPr/>
        </p:nvCxnSpPr>
        <p:spPr>
          <a:xfrm>
            <a:off x="5861881" y="1692322"/>
            <a:ext cx="0" cy="477671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36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DAB22-CB49-49A2-9099-A58D3F2D6DBB}"/>
              </a:ext>
            </a:extLst>
          </p:cNvPr>
          <p:cNvSpPr txBox="1">
            <a:spLocks/>
          </p:cNvSpPr>
          <p:nvPr/>
        </p:nvSpPr>
        <p:spPr>
          <a:xfrm>
            <a:off x="379141" y="1435214"/>
            <a:ext cx="5732187" cy="2921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a-DK" sz="1400" dirty="0"/>
              <a:t>There are contradictory statements related to a future COVID-19 vaccine: </a:t>
            </a:r>
          </a:p>
          <a:p>
            <a:pPr>
              <a:lnSpc>
                <a:spcPct val="100000"/>
              </a:lnSpc>
              <a:spcBef>
                <a:spcPts val="0"/>
              </a:spcBef>
            </a:pPr>
            <a:r>
              <a:rPr lang="en-US" sz="1400" dirty="0"/>
              <a:t>55 % believe that a vaccine can help can help control the spread of COVID-19</a:t>
            </a:r>
          </a:p>
          <a:p>
            <a:pPr marL="0" indent="0">
              <a:lnSpc>
                <a:spcPct val="100000"/>
              </a:lnSpc>
              <a:spcBef>
                <a:spcPts val="0"/>
              </a:spcBef>
              <a:buNone/>
            </a:pPr>
            <a:r>
              <a:rPr lang="en-US" sz="1400" dirty="0"/>
              <a:t>But</a:t>
            </a:r>
          </a:p>
          <a:p>
            <a:pPr>
              <a:lnSpc>
                <a:spcPct val="100000"/>
              </a:lnSpc>
              <a:spcBef>
                <a:spcPts val="0"/>
              </a:spcBef>
            </a:pPr>
            <a:r>
              <a:rPr lang="en-US" sz="1400" dirty="0"/>
              <a:t>Only 45% state they would get vaccinated. </a:t>
            </a:r>
          </a:p>
          <a:p>
            <a:pPr>
              <a:lnSpc>
                <a:spcPct val="100000"/>
              </a:lnSpc>
              <a:spcBef>
                <a:spcPts val="0"/>
              </a:spcBef>
            </a:pPr>
            <a:endParaRPr lang="en-US" sz="1400" dirty="0"/>
          </a:p>
          <a:p>
            <a:pPr marL="0" indent="0">
              <a:lnSpc>
                <a:spcPct val="100000"/>
              </a:lnSpc>
              <a:spcBef>
                <a:spcPts val="0"/>
              </a:spcBef>
              <a:buNone/>
            </a:pPr>
            <a:r>
              <a:rPr lang="en-US" sz="1400" dirty="0"/>
              <a:t>And</a:t>
            </a:r>
          </a:p>
          <a:p>
            <a:pPr>
              <a:lnSpc>
                <a:spcPct val="100000"/>
              </a:lnSpc>
              <a:spcBef>
                <a:spcPts val="0"/>
              </a:spcBef>
            </a:pPr>
            <a:r>
              <a:rPr lang="en-US" sz="1400" dirty="0"/>
              <a:t>32-43% agree with </a:t>
            </a:r>
            <a:r>
              <a:rPr lang="en-US" sz="1400" b="1" dirty="0"/>
              <a:t>not</a:t>
            </a:r>
            <a:r>
              <a:rPr lang="en-US" sz="1400" dirty="0"/>
              <a:t> being vaccinated if everyone else has been.</a:t>
            </a:r>
          </a:p>
          <a:p>
            <a:pPr>
              <a:lnSpc>
                <a:spcPct val="100000"/>
              </a:lnSpc>
              <a:spcBef>
                <a:spcPts val="0"/>
              </a:spcBef>
            </a:pPr>
            <a:r>
              <a:rPr lang="en-US" sz="1400" dirty="0"/>
              <a:t>41% said if they knew they had been infected previously they would not get vaccinated </a:t>
            </a:r>
          </a:p>
          <a:p>
            <a:pPr marL="0" indent="0">
              <a:lnSpc>
                <a:spcPct val="100000"/>
              </a:lnSpc>
              <a:spcBef>
                <a:spcPts val="0"/>
              </a:spcBef>
              <a:buNone/>
            </a:pPr>
            <a:endParaRPr lang="en-US" sz="1400" dirty="0"/>
          </a:p>
          <a:p>
            <a:pPr marL="0" indent="0">
              <a:lnSpc>
                <a:spcPct val="100000"/>
              </a:lnSpc>
              <a:spcBef>
                <a:spcPts val="0"/>
              </a:spcBef>
              <a:buNone/>
            </a:pPr>
            <a:endParaRPr lang="en-US" sz="1400" dirty="0"/>
          </a:p>
          <a:p>
            <a:pPr marL="0" indent="0">
              <a:lnSpc>
                <a:spcPct val="100000"/>
              </a:lnSpc>
              <a:spcBef>
                <a:spcPts val="0"/>
              </a:spcBef>
              <a:buNone/>
            </a:pPr>
            <a:r>
              <a:rPr lang="en-US" sz="1400" dirty="0"/>
              <a:t>The percentage of undecided (22%) on vaccination acceptance is relatively high. (Sub-analysis follows)</a:t>
            </a:r>
          </a:p>
          <a:p>
            <a:pPr>
              <a:lnSpc>
                <a:spcPct val="100000"/>
              </a:lnSpc>
              <a:spcBef>
                <a:spcPts val="0"/>
              </a:spcBef>
            </a:pPr>
            <a:endParaRPr lang="en-US" sz="1400" b="1" dirty="0"/>
          </a:p>
          <a:p>
            <a:pPr>
              <a:lnSpc>
                <a:spcPct val="100000"/>
              </a:lnSpc>
              <a:spcBef>
                <a:spcPts val="0"/>
              </a:spcBef>
            </a:pPr>
            <a:endParaRPr lang="en-US" sz="1400" dirty="0"/>
          </a:p>
          <a:p>
            <a:pPr marL="0" indent="0">
              <a:lnSpc>
                <a:spcPct val="100000"/>
              </a:lnSpc>
              <a:spcBef>
                <a:spcPts val="0"/>
              </a:spcBef>
              <a:buNone/>
            </a:pPr>
            <a:endParaRPr lang="da-DK" sz="1400" dirty="0"/>
          </a:p>
          <a:p>
            <a:pPr marL="0" indent="0">
              <a:lnSpc>
                <a:spcPct val="100000"/>
              </a:lnSpc>
              <a:spcBef>
                <a:spcPts val="0"/>
              </a:spcBef>
              <a:buNone/>
            </a:pPr>
            <a:endParaRPr lang="da-DK" sz="1400" dirty="0"/>
          </a:p>
          <a:p>
            <a:pPr marL="0" indent="0">
              <a:lnSpc>
                <a:spcPct val="100000"/>
              </a:lnSpc>
              <a:spcBef>
                <a:spcPts val="0"/>
              </a:spcBef>
              <a:buNone/>
            </a:pPr>
            <a:endParaRPr lang="da-DK" sz="1200" dirty="0"/>
          </a:p>
          <a:p>
            <a:pPr marL="0" indent="0">
              <a:lnSpc>
                <a:spcPct val="100000"/>
              </a:lnSpc>
              <a:spcBef>
                <a:spcPts val="0"/>
              </a:spcBef>
              <a:buNone/>
            </a:pPr>
            <a:endParaRPr lang="da-DK" sz="1200" dirty="0"/>
          </a:p>
          <a:p>
            <a:pPr marL="0" indent="0">
              <a:lnSpc>
                <a:spcPct val="100000"/>
              </a:lnSpc>
              <a:spcBef>
                <a:spcPts val="0"/>
              </a:spcBef>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r>
              <a:rPr lang="da-DK" sz="1200" dirty="0"/>
              <a:t> </a:t>
            </a:r>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en-GB" sz="1200" dirty="0"/>
          </a:p>
        </p:txBody>
      </p:sp>
      <p:pic>
        <p:nvPicPr>
          <p:cNvPr id="3" name="Picture 2">
            <a:extLst>
              <a:ext uri="{FF2B5EF4-FFF2-40B4-BE49-F238E27FC236}">
                <a16:creationId xmlns:a16="http://schemas.microsoft.com/office/drawing/2014/main" id="{791EE2DA-E96B-479E-8F37-D38397C63D39}"/>
              </a:ext>
            </a:extLst>
          </p:cNvPr>
          <p:cNvPicPr>
            <a:picLocks noChangeAspect="1"/>
          </p:cNvPicPr>
          <p:nvPr/>
        </p:nvPicPr>
        <p:blipFill>
          <a:blip r:embed="rId2"/>
          <a:stretch>
            <a:fillRect/>
          </a:stretch>
        </p:blipFill>
        <p:spPr>
          <a:xfrm>
            <a:off x="7224264" y="97267"/>
            <a:ext cx="4680662" cy="3333945"/>
          </a:xfrm>
          <a:prstGeom prst="rect">
            <a:avLst/>
          </a:prstGeom>
        </p:spPr>
      </p:pic>
      <p:pic>
        <p:nvPicPr>
          <p:cNvPr id="4" name="Picture 3">
            <a:extLst>
              <a:ext uri="{FF2B5EF4-FFF2-40B4-BE49-F238E27FC236}">
                <a16:creationId xmlns:a16="http://schemas.microsoft.com/office/drawing/2014/main" id="{49106EB9-2B9D-4D75-8023-59FF8417A6DF}"/>
              </a:ext>
            </a:extLst>
          </p:cNvPr>
          <p:cNvPicPr>
            <a:picLocks noChangeAspect="1"/>
          </p:cNvPicPr>
          <p:nvPr/>
        </p:nvPicPr>
        <p:blipFill>
          <a:blip r:embed="rId3"/>
          <a:stretch>
            <a:fillRect/>
          </a:stretch>
        </p:blipFill>
        <p:spPr>
          <a:xfrm>
            <a:off x="7224264" y="3365144"/>
            <a:ext cx="4762985" cy="3492856"/>
          </a:xfrm>
          <a:prstGeom prst="rect">
            <a:avLst/>
          </a:prstGeom>
        </p:spPr>
      </p:pic>
      <p:sp>
        <p:nvSpPr>
          <p:cNvPr id="6" name="Title 1">
            <a:extLst>
              <a:ext uri="{FF2B5EF4-FFF2-40B4-BE49-F238E27FC236}">
                <a16:creationId xmlns:a16="http://schemas.microsoft.com/office/drawing/2014/main" id="{4AED5D20-73DA-4B9E-B2B0-13EB5AD83FF4}"/>
              </a:ext>
            </a:extLst>
          </p:cNvPr>
          <p:cNvSpPr txBox="1">
            <a:spLocks/>
          </p:cNvSpPr>
          <p:nvPr/>
        </p:nvSpPr>
        <p:spPr>
          <a:xfrm>
            <a:off x="379141" y="285637"/>
            <a:ext cx="7759708" cy="9922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accent1"/>
                </a:solidFill>
              </a:rPr>
              <a:t>Future COVID-19 vaccine: </a:t>
            </a:r>
          </a:p>
          <a:p>
            <a:r>
              <a:rPr lang="en-US" sz="3800" dirty="0">
                <a:solidFill>
                  <a:schemeClr val="accent1"/>
                </a:solidFill>
              </a:rPr>
              <a:t>perceptions</a:t>
            </a:r>
          </a:p>
        </p:txBody>
      </p:sp>
      <p:sp>
        <p:nvSpPr>
          <p:cNvPr id="7" name="TextBox 6">
            <a:extLst>
              <a:ext uri="{FF2B5EF4-FFF2-40B4-BE49-F238E27FC236}">
                <a16:creationId xmlns:a16="http://schemas.microsoft.com/office/drawing/2014/main" id="{6054E1BA-1C21-644C-8AA4-3628FBBA75E1}"/>
              </a:ext>
            </a:extLst>
          </p:cNvPr>
          <p:cNvSpPr txBox="1"/>
          <p:nvPr/>
        </p:nvSpPr>
        <p:spPr>
          <a:xfrm>
            <a:off x="450377" y="4763274"/>
            <a:ext cx="5995028" cy="1384995"/>
          </a:xfrm>
          <a:prstGeom prst="rect">
            <a:avLst/>
          </a:prstGeom>
          <a:solidFill>
            <a:schemeClr val="accent5">
              <a:lumMod val="20000"/>
              <a:lumOff val="80000"/>
            </a:schemeClr>
          </a:solidFill>
          <a:ln>
            <a:solidFill>
              <a:schemeClr val="accent1"/>
            </a:solidFill>
          </a:ln>
        </p:spPr>
        <p:txBody>
          <a:bodyPr wrap="square" rtlCol="0">
            <a:spAutoFit/>
          </a:bodyPr>
          <a:lstStyle/>
          <a:p>
            <a:r>
              <a:rPr lang="da-DK" sz="1400" dirty="0"/>
              <a:t>Preparations for new vaccine introduction should start early and be planned well, building on these findings. Esoecially the safety of the vaccine.</a:t>
            </a:r>
          </a:p>
          <a:p>
            <a:endParaRPr lang="da-DK" sz="1400" dirty="0"/>
          </a:p>
          <a:p>
            <a:r>
              <a:rPr lang="da-DK" sz="1400" dirty="0"/>
              <a:t>Particular focus should be put on those who are already favourable and the fairly large group of people who are undecided in relation to the vaccine. Those who have already decided against are more difficult but should also be targeted. </a:t>
            </a:r>
            <a:endParaRPr lang="en-US" sz="1400" dirty="0"/>
          </a:p>
        </p:txBody>
      </p:sp>
    </p:spTree>
    <p:extLst>
      <p:ext uri="{BB962C8B-B14F-4D97-AF65-F5344CB8AC3E}">
        <p14:creationId xmlns:p14="http://schemas.microsoft.com/office/powerpoint/2010/main" val="4124920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0B7A7C-14FF-4D1E-BA25-C1C9FA3B1207}"/>
              </a:ext>
            </a:extLst>
          </p:cNvPr>
          <p:cNvSpPr txBox="1">
            <a:spLocks/>
          </p:cNvSpPr>
          <p:nvPr/>
        </p:nvSpPr>
        <p:spPr>
          <a:xfrm>
            <a:off x="317063" y="335597"/>
            <a:ext cx="5710505" cy="706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accent1"/>
                </a:solidFill>
              </a:rPr>
              <a:t>Future COVID-19 vaccine: barriers and drivers</a:t>
            </a:r>
          </a:p>
        </p:txBody>
      </p:sp>
      <p:sp>
        <p:nvSpPr>
          <p:cNvPr id="8" name="Content Placeholder 2">
            <a:extLst>
              <a:ext uri="{FF2B5EF4-FFF2-40B4-BE49-F238E27FC236}">
                <a16:creationId xmlns:a16="http://schemas.microsoft.com/office/drawing/2014/main" id="{4A3D0EEA-B4BC-46A1-AAC4-6E9A5A21C89D}"/>
              </a:ext>
            </a:extLst>
          </p:cNvPr>
          <p:cNvSpPr txBox="1">
            <a:spLocks/>
          </p:cNvSpPr>
          <p:nvPr/>
        </p:nvSpPr>
        <p:spPr>
          <a:xfrm>
            <a:off x="450377" y="1294507"/>
            <a:ext cx="5431808" cy="33428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a-DK" sz="1400" dirty="0"/>
              <a:t>Various potential barriers and drivers to vaccination were suggested to respondents to assess which factors may be important for planning the new vaccine introduction. </a:t>
            </a:r>
          </a:p>
          <a:p>
            <a:pPr marL="0" indent="0">
              <a:lnSpc>
                <a:spcPct val="100000"/>
              </a:lnSpc>
              <a:spcBef>
                <a:spcPts val="0"/>
              </a:spcBef>
              <a:buNone/>
            </a:pPr>
            <a:endParaRPr lang="da-DK" sz="1400" dirty="0"/>
          </a:p>
          <a:p>
            <a:pPr marL="0" indent="0">
              <a:lnSpc>
                <a:spcPct val="100000"/>
              </a:lnSpc>
              <a:spcBef>
                <a:spcPts val="0"/>
              </a:spcBef>
              <a:buNone/>
            </a:pPr>
            <a:r>
              <a:rPr lang="da-DK" sz="1400" dirty="0"/>
              <a:t>Noticably,  experience with the vaccine (been in use for a long time (64%), in use in other countries (62%) are the most important drivers. </a:t>
            </a:r>
          </a:p>
          <a:p>
            <a:pPr marL="0" indent="0">
              <a:lnSpc>
                <a:spcPct val="100000"/>
              </a:lnSpc>
              <a:spcBef>
                <a:spcPts val="0"/>
              </a:spcBef>
              <a:buNone/>
            </a:pPr>
            <a:endParaRPr lang="da-DK" sz="1400" dirty="0"/>
          </a:p>
          <a:p>
            <a:pPr marL="0" indent="0">
              <a:lnSpc>
                <a:spcPct val="100000"/>
              </a:lnSpc>
              <a:spcBef>
                <a:spcPts val="0"/>
              </a:spcBef>
              <a:buNone/>
            </a:pPr>
            <a:r>
              <a:rPr lang="da-DK" sz="1400" dirty="0"/>
              <a:t>Recommendation from the MoH (57%) and country of production (57%), are also important drivers aprt from the risk of infection at the time of introduction.</a:t>
            </a:r>
          </a:p>
          <a:p>
            <a:pPr marL="0" indent="0">
              <a:lnSpc>
                <a:spcPct val="100000"/>
              </a:lnSpc>
              <a:spcBef>
                <a:spcPts val="0"/>
              </a:spcBef>
              <a:buNone/>
            </a:pPr>
            <a:endParaRPr lang="da-DK" sz="1400" dirty="0"/>
          </a:p>
          <a:p>
            <a:pPr marL="0" indent="0">
              <a:lnSpc>
                <a:spcPct val="100000"/>
              </a:lnSpc>
              <a:spcBef>
                <a:spcPts val="0"/>
              </a:spcBef>
              <a:buNone/>
            </a:pPr>
            <a:r>
              <a:rPr lang="da-DK" sz="1400" dirty="0"/>
              <a:t>All of the suggested drivers are agreed to by more than 47%</a:t>
            </a:r>
          </a:p>
          <a:p>
            <a:pPr marL="0" indent="0">
              <a:lnSpc>
                <a:spcPct val="100000"/>
              </a:lnSpc>
              <a:spcBef>
                <a:spcPts val="0"/>
              </a:spcBef>
              <a:buNone/>
            </a:pPr>
            <a:endParaRPr lang="da-DK" sz="1600" dirty="0"/>
          </a:p>
          <a:p>
            <a:pPr marL="0" indent="0">
              <a:lnSpc>
                <a:spcPct val="100000"/>
              </a:lnSpc>
              <a:spcBef>
                <a:spcPts val="0"/>
              </a:spcBef>
              <a:buNone/>
            </a:pPr>
            <a:endParaRPr lang="da-DK" sz="1600" dirty="0"/>
          </a:p>
          <a:p>
            <a:pPr marL="0" indent="0">
              <a:lnSpc>
                <a:spcPct val="100000"/>
              </a:lnSpc>
              <a:spcBef>
                <a:spcPts val="0"/>
              </a:spcBef>
              <a:buFont typeface="Arial" panose="020B0604020202020204" pitchFamily="34" charset="0"/>
              <a:buNone/>
            </a:pPr>
            <a:endParaRPr lang="da-DK" sz="1600" dirty="0"/>
          </a:p>
          <a:p>
            <a:pPr marL="0" indent="0">
              <a:lnSpc>
                <a:spcPct val="100000"/>
              </a:lnSpc>
              <a:spcBef>
                <a:spcPts val="0"/>
              </a:spcBef>
              <a:buFont typeface="Arial" panose="020B0604020202020204" pitchFamily="34" charset="0"/>
              <a:buNone/>
            </a:pPr>
            <a:endParaRPr lang="da-DK" sz="16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r>
              <a:rPr lang="da-DK" sz="1200" dirty="0"/>
              <a:t> </a:t>
            </a:r>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en-GB" sz="1200" dirty="0"/>
          </a:p>
        </p:txBody>
      </p:sp>
      <p:pic>
        <p:nvPicPr>
          <p:cNvPr id="2" name="Picture 1">
            <a:extLst>
              <a:ext uri="{FF2B5EF4-FFF2-40B4-BE49-F238E27FC236}">
                <a16:creationId xmlns:a16="http://schemas.microsoft.com/office/drawing/2014/main" id="{4896D016-37D0-4301-BCFA-310A3ED540E6}"/>
              </a:ext>
            </a:extLst>
          </p:cNvPr>
          <p:cNvPicPr>
            <a:picLocks noChangeAspect="1"/>
          </p:cNvPicPr>
          <p:nvPr/>
        </p:nvPicPr>
        <p:blipFill>
          <a:blip r:embed="rId3"/>
          <a:stretch>
            <a:fillRect/>
          </a:stretch>
        </p:blipFill>
        <p:spPr>
          <a:xfrm>
            <a:off x="6528187" y="0"/>
            <a:ext cx="5213436" cy="6858000"/>
          </a:xfrm>
          <a:prstGeom prst="rect">
            <a:avLst/>
          </a:prstGeom>
        </p:spPr>
      </p:pic>
      <p:sp>
        <p:nvSpPr>
          <p:cNvPr id="6" name="Rectangle 5">
            <a:extLst>
              <a:ext uri="{FF2B5EF4-FFF2-40B4-BE49-F238E27FC236}">
                <a16:creationId xmlns:a16="http://schemas.microsoft.com/office/drawing/2014/main" id="{ACB3B2BB-0A95-5D43-A783-7DCB31B3C25F}"/>
              </a:ext>
            </a:extLst>
          </p:cNvPr>
          <p:cNvSpPr/>
          <p:nvPr/>
        </p:nvSpPr>
        <p:spPr>
          <a:xfrm>
            <a:off x="317063" y="4635721"/>
            <a:ext cx="6096000" cy="1169551"/>
          </a:xfrm>
          <a:prstGeom prst="rect">
            <a:avLst/>
          </a:prstGeom>
          <a:solidFill>
            <a:schemeClr val="accent5">
              <a:lumMod val="20000"/>
              <a:lumOff val="80000"/>
            </a:schemeClr>
          </a:solidFill>
          <a:ln>
            <a:solidFill>
              <a:schemeClr val="accent1"/>
            </a:solidFill>
          </a:ln>
        </p:spPr>
        <p:txBody>
          <a:bodyPr>
            <a:spAutoFit/>
          </a:bodyPr>
          <a:lstStyle/>
          <a:p>
            <a:r>
              <a:rPr lang="en-GB" sz="1400" dirty="0"/>
              <a:t>One of the major factors of the vaccine acceptance is whether it has been used for a long time without major side effects.  Many respondents have stated that they would like to see that the vaccine works well in another country before they decide to get it. This could suggest that the vaccine safety is the main concern and all information related to this should be communicated carefully and clearly.</a:t>
            </a:r>
          </a:p>
        </p:txBody>
      </p:sp>
    </p:spTree>
    <p:extLst>
      <p:ext uri="{BB962C8B-B14F-4D97-AF65-F5344CB8AC3E}">
        <p14:creationId xmlns:p14="http://schemas.microsoft.com/office/powerpoint/2010/main" val="1561632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345B45-E4D9-4A2A-88C5-904C16C7B15B}"/>
              </a:ext>
            </a:extLst>
          </p:cNvPr>
          <p:cNvPicPr>
            <a:picLocks noChangeAspect="1"/>
          </p:cNvPicPr>
          <p:nvPr/>
        </p:nvPicPr>
        <p:blipFill>
          <a:blip r:embed="rId2"/>
          <a:stretch>
            <a:fillRect/>
          </a:stretch>
        </p:blipFill>
        <p:spPr>
          <a:xfrm>
            <a:off x="5332670" y="1950761"/>
            <a:ext cx="4173636" cy="4813477"/>
          </a:xfrm>
          <a:prstGeom prst="rect">
            <a:avLst/>
          </a:prstGeom>
        </p:spPr>
      </p:pic>
      <p:sp>
        <p:nvSpPr>
          <p:cNvPr id="5" name="Title 1">
            <a:extLst>
              <a:ext uri="{FF2B5EF4-FFF2-40B4-BE49-F238E27FC236}">
                <a16:creationId xmlns:a16="http://schemas.microsoft.com/office/drawing/2014/main" id="{96A158DD-878A-4672-BC15-E3603684843F}"/>
              </a:ext>
            </a:extLst>
          </p:cNvPr>
          <p:cNvSpPr>
            <a:spLocks noGrp="1"/>
          </p:cNvSpPr>
          <p:nvPr>
            <p:ph type="title"/>
          </p:nvPr>
        </p:nvSpPr>
        <p:spPr>
          <a:xfrm>
            <a:off x="242922" y="493619"/>
            <a:ext cx="4899276" cy="919269"/>
          </a:xfrm>
        </p:spPr>
        <p:txBody>
          <a:bodyPr>
            <a:noAutofit/>
          </a:bodyPr>
          <a:lstStyle/>
          <a:p>
            <a:pPr algn="ctr"/>
            <a:r>
              <a:rPr lang="en-US" sz="2800" dirty="0">
                <a:solidFill>
                  <a:schemeClr val="accent1"/>
                </a:solidFill>
              </a:rPr>
              <a:t>Sub-analysis for those undecided about getting vaccinated</a:t>
            </a:r>
          </a:p>
        </p:txBody>
      </p:sp>
      <p:sp>
        <p:nvSpPr>
          <p:cNvPr id="6" name="TextBox 5">
            <a:extLst>
              <a:ext uri="{FF2B5EF4-FFF2-40B4-BE49-F238E27FC236}">
                <a16:creationId xmlns:a16="http://schemas.microsoft.com/office/drawing/2014/main" id="{CCB5FBB3-A36D-4188-8F5B-DFB7301E4898}"/>
              </a:ext>
            </a:extLst>
          </p:cNvPr>
          <p:cNvSpPr txBox="1"/>
          <p:nvPr/>
        </p:nvSpPr>
        <p:spPr>
          <a:xfrm>
            <a:off x="8950621" y="2703444"/>
            <a:ext cx="628650" cy="276999"/>
          </a:xfrm>
          <a:prstGeom prst="rect">
            <a:avLst/>
          </a:prstGeom>
          <a:noFill/>
        </p:spPr>
        <p:txBody>
          <a:bodyPr wrap="square" rtlCol="0">
            <a:spAutoFit/>
          </a:bodyPr>
          <a:lstStyle/>
          <a:p>
            <a:r>
              <a:rPr lang="da-DK" sz="1200" dirty="0">
                <a:highlight>
                  <a:srgbClr val="FFFF00"/>
                </a:highlight>
              </a:rPr>
              <a:t>[5.27]</a:t>
            </a:r>
            <a:endParaRPr lang="en-US" sz="1200" dirty="0">
              <a:highlight>
                <a:srgbClr val="FFFF00"/>
              </a:highlight>
            </a:endParaRPr>
          </a:p>
        </p:txBody>
      </p:sp>
      <p:sp>
        <p:nvSpPr>
          <p:cNvPr id="7" name="TextBox 6">
            <a:extLst>
              <a:ext uri="{FF2B5EF4-FFF2-40B4-BE49-F238E27FC236}">
                <a16:creationId xmlns:a16="http://schemas.microsoft.com/office/drawing/2014/main" id="{A7443E51-FC02-47E8-9FEB-7FC1B0757E9A}"/>
              </a:ext>
            </a:extLst>
          </p:cNvPr>
          <p:cNvSpPr txBox="1"/>
          <p:nvPr/>
        </p:nvSpPr>
        <p:spPr>
          <a:xfrm>
            <a:off x="8877656" y="3089343"/>
            <a:ext cx="628650" cy="276999"/>
          </a:xfrm>
          <a:prstGeom prst="rect">
            <a:avLst/>
          </a:prstGeom>
          <a:noFill/>
        </p:spPr>
        <p:txBody>
          <a:bodyPr wrap="square" rtlCol="0">
            <a:spAutoFit/>
          </a:bodyPr>
          <a:lstStyle/>
          <a:p>
            <a:r>
              <a:rPr lang="da-DK" sz="1200" dirty="0">
                <a:highlight>
                  <a:srgbClr val="FFFF00"/>
                </a:highlight>
              </a:rPr>
              <a:t>[5.17]</a:t>
            </a:r>
            <a:endParaRPr lang="en-US" sz="1200" dirty="0">
              <a:highlight>
                <a:srgbClr val="FFFF00"/>
              </a:highlight>
            </a:endParaRPr>
          </a:p>
        </p:txBody>
      </p:sp>
      <p:sp>
        <p:nvSpPr>
          <p:cNvPr id="8" name="TextBox 7">
            <a:extLst>
              <a:ext uri="{FF2B5EF4-FFF2-40B4-BE49-F238E27FC236}">
                <a16:creationId xmlns:a16="http://schemas.microsoft.com/office/drawing/2014/main" id="{C37B02E1-7F59-4979-B98F-64CF7190F06E}"/>
              </a:ext>
            </a:extLst>
          </p:cNvPr>
          <p:cNvSpPr txBox="1"/>
          <p:nvPr/>
        </p:nvSpPr>
        <p:spPr>
          <a:xfrm>
            <a:off x="8877656" y="3475242"/>
            <a:ext cx="628650" cy="276999"/>
          </a:xfrm>
          <a:prstGeom prst="rect">
            <a:avLst/>
          </a:prstGeom>
          <a:noFill/>
        </p:spPr>
        <p:txBody>
          <a:bodyPr wrap="square" rtlCol="0">
            <a:spAutoFit/>
          </a:bodyPr>
          <a:lstStyle/>
          <a:p>
            <a:r>
              <a:rPr lang="da-DK" sz="1200" dirty="0">
                <a:highlight>
                  <a:srgbClr val="FFFF00"/>
                </a:highlight>
              </a:rPr>
              <a:t>[5.07]</a:t>
            </a:r>
            <a:endParaRPr lang="en-US" sz="1200" dirty="0">
              <a:highlight>
                <a:srgbClr val="FFFF00"/>
              </a:highlight>
            </a:endParaRPr>
          </a:p>
        </p:txBody>
      </p:sp>
      <p:sp>
        <p:nvSpPr>
          <p:cNvPr id="9" name="TextBox 8">
            <a:extLst>
              <a:ext uri="{FF2B5EF4-FFF2-40B4-BE49-F238E27FC236}">
                <a16:creationId xmlns:a16="http://schemas.microsoft.com/office/drawing/2014/main" id="{1070B4C3-0CE4-4FD9-A77B-AC624109395F}"/>
              </a:ext>
            </a:extLst>
          </p:cNvPr>
          <p:cNvSpPr txBox="1"/>
          <p:nvPr/>
        </p:nvSpPr>
        <p:spPr>
          <a:xfrm>
            <a:off x="8631063" y="4259372"/>
            <a:ext cx="628650" cy="276999"/>
          </a:xfrm>
          <a:prstGeom prst="rect">
            <a:avLst/>
          </a:prstGeom>
          <a:noFill/>
        </p:spPr>
        <p:txBody>
          <a:bodyPr wrap="square" rtlCol="0">
            <a:spAutoFit/>
          </a:bodyPr>
          <a:lstStyle/>
          <a:p>
            <a:r>
              <a:rPr lang="da-DK" sz="1200" dirty="0">
                <a:highlight>
                  <a:srgbClr val="FFFF00"/>
                </a:highlight>
              </a:rPr>
              <a:t>[4.83]</a:t>
            </a:r>
            <a:endParaRPr lang="en-US" sz="1200" dirty="0">
              <a:highlight>
                <a:srgbClr val="FFFF00"/>
              </a:highlight>
            </a:endParaRPr>
          </a:p>
        </p:txBody>
      </p:sp>
      <p:sp>
        <p:nvSpPr>
          <p:cNvPr id="10" name="TextBox 9">
            <a:extLst>
              <a:ext uri="{FF2B5EF4-FFF2-40B4-BE49-F238E27FC236}">
                <a16:creationId xmlns:a16="http://schemas.microsoft.com/office/drawing/2014/main" id="{F920411B-9251-4D9D-B3FE-EEE0F96DFBB9}"/>
              </a:ext>
            </a:extLst>
          </p:cNvPr>
          <p:cNvSpPr txBox="1"/>
          <p:nvPr/>
        </p:nvSpPr>
        <p:spPr>
          <a:xfrm>
            <a:off x="8631063" y="3851965"/>
            <a:ext cx="628650" cy="276999"/>
          </a:xfrm>
          <a:prstGeom prst="rect">
            <a:avLst/>
          </a:prstGeom>
          <a:noFill/>
        </p:spPr>
        <p:txBody>
          <a:bodyPr wrap="square" rtlCol="0">
            <a:spAutoFit/>
          </a:bodyPr>
          <a:lstStyle/>
          <a:p>
            <a:r>
              <a:rPr lang="da-DK" sz="1200" dirty="0">
                <a:highlight>
                  <a:srgbClr val="FFFF00"/>
                </a:highlight>
              </a:rPr>
              <a:t>[4.90]</a:t>
            </a:r>
            <a:endParaRPr lang="en-US" sz="1200" dirty="0">
              <a:highlight>
                <a:srgbClr val="FFFF00"/>
              </a:highlight>
            </a:endParaRPr>
          </a:p>
        </p:txBody>
      </p:sp>
      <p:sp>
        <p:nvSpPr>
          <p:cNvPr id="11" name="TextBox 10">
            <a:extLst>
              <a:ext uri="{FF2B5EF4-FFF2-40B4-BE49-F238E27FC236}">
                <a16:creationId xmlns:a16="http://schemas.microsoft.com/office/drawing/2014/main" id="{C6663F6F-2323-45DD-B601-FC1447DAEEA2}"/>
              </a:ext>
            </a:extLst>
          </p:cNvPr>
          <p:cNvSpPr txBox="1"/>
          <p:nvPr/>
        </p:nvSpPr>
        <p:spPr>
          <a:xfrm>
            <a:off x="8537039" y="5033943"/>
            <a:ext cx="628650" cy="276999"/>
          </a:xfrm>
          <a:prstGeom prst="rect">
            <a:avLst/>
          </a:prstGeom>
          <a:noFill/>
        </p:spPr>
        <p:txBody>
          <a:bodyPr wrap="square" rtlCol="0">
            <a:spAutoFit/>
          </a:bodyPr>
          <a:lstStyle/>
          <a:p>
            <a:r>
              <a:rPr lang="da-DK" sz="1200" dirty="0">
                <a:highlight>
                  <a:srgbClr val="FFFF00"/>
                </a:highlight>
              </a:rPr>
              <a:t>[4.74]</a:t>
            </a:r>
            <a:endParaRPr lang="en-US" sz="1200" dirty="0">
              <a:highlight>
                <a:srgbClr val="FFFF00"/>
              </a:highlight>
            </a:endParaRPr>
          </a:p>
        </p:txBody>
      </p:sp>
      <p:sp>
        <p:nvSpPr>
          <p:cNvPr id="12" name="TextBox 11">
            <a:extLst>
              <a:ext uri="{FF2B5EF4-FFF2-40B4-BE49-F238E27FC236}">
                <a16:creationId xmlns:a16="http://schemas.microsoft.com/office/drawing/2014/main" id="{BA5E9532-83A7-4486-8A21-DD2D6591FAC3}"/>
              </a:ext>
            </a:extLst>
          </p:cNvPr>
          <p:cNvSpPr txBox="1"/>
          <p:nvPr/>
        </p:nvSpPr>
        <p:spPr>
          <a:xfrm>
            <a:off x="8537039" y="4631404"/>
            <a:ext cx="628650" cy="276999"/>
          </a:xfrm>
          <a:prstGeom prst="rect">
            <a:avLst/>
          </a:prstGeom>
          <a:noFill/>
        </p:spPr>
        <p:txBody>
          <a:bodyPr wrap="square" rtlCol="0">
            <a:spAutoFit/>
          </a:bodyPr>
          <a:lstStyle/>
          <a:p>
            <a:r>
              <a:rPr lang="da-DK" sz="1200" dirty="0">
                <a:highlight>
                  <a:srgbClr val="FFFF00"/>
                </a:highlight>
              </a:rPr>
              <a:t>[4.66]</a:t>
            </a:r>
            <a:endParaRPr lang="en-US" sz="1200" dirty="0">
              <a:highlight>
                <a:srgbClr val="FFFF00"/>
              </a:highlight>
            </a:endParaRPr>
          </a:p>
        </p:txBody>
      </p:sp>
      <p:sp>
        <p:nvSpPr>
          <p:cNvPr id="14" name="TextBox 13">
            <a:extLst>
              <a:ext uri="{FF2B5EF4-FFF2-40B4-BE49-F238E27FC236}">
                <a16:creationId xmlns:a16="http://schemas.microsoft.com/office/drawing/2014/main" id="{D8E661DB-6CDB-48B0-8FD6-E15EB48C211A}"/>
              </a:ext>
            </a:extLst>
          </p:cNvPr>
          <p:cNvSpPr txBox="1"/>
          <p:nvPr/>
        </p:nvSpPr>
        <p:spPr>
          <a:xfrm>
            <a:off x="8330730" y="5792761"/>
            <a:ext cx="628650" cy="276999"/>
          </a:xfrm>
          <a:prstGeom prst="rect">
            <a:avLst/>
          </a:prstGeom>
          <a:noFill/>
        </p:spPr>
        <p:txBody>
          <a:bodyPr wrap="square" rtlCol="0">
            <a:spAutoFit/>
          </a:bodyPr>
          <a:lstStyle/>
          <a:p>
            <a:r>
              <a:rPr lang="da-DK" sz="1200" dirty="0">
                <a:highlight>
                  <a:srgbClr val="FFFF00"/>
                </a:highlight>
              </a:rPr>
              <a:t>[4.46]</a:t>
            </a:r>
            <a:endParaRPr lang="en-US" sz="1200" dirty="0">
              <a:highlight>
                <a:srgbClr val="FFFF00"/>
              </a:highlight>
            </a:endParaRPr>
          </a:p>
        </p:txBody>
      </p:sp>
      <p:sp>
        <p:nvSpPr>
          <p:cNvPr id="15" name="TextBox 14">
            <a:extLst>
              <a:ext uri="{FF2B5EF4-FFF2-40B4-BE49-F238E27FC236}">
                <a16:creationId xmlns:a16="http://schemas.microsoft.com/office/drawing/2014/main" id="{317DF48E-11B2-4E9B-B722-BD89F436D2C1}"/>
              </a:ext>
            </a:extLst>
          </p:cNvPr>
          <p:cNvSpPr txBox="1"/>
          <p:nvPr/>
        </p:nvSpPr>
        <p:spPr>
          <a:xfrm>
            <a:off x="8489604" y="5413352"/>
            <a:ext cx="628650" cy="276999"/>
          </a:xfrm>
          <a:prstGeom prst="rect">
            <a:avLst/>
          </a:prstGeom>
          <a:noFill/>
        </p:spPr>
        <p:txBody>
          <a:bodyPr wrap="square" rtlCol="0">
            <a:spAutoFit/>
          </a:bodyPr>
          <a:lstStyle/>
          <a:p>
            <a:r>
              <a:rPr lang="da-DK" sz="1200" dirty="0">
                <a:highlight>
                  <a:srgbClr val="FFFF00"/>
                </a:highlight>
              </a:rPr>
              <a:t>[4.59]</a:t>
            </a:r>
            <a:endParaRPr lang="en-US" sz="1200" dirty="0">
              <a:highlight>
                <a:srgbClr val="FFFF00"/>
              </a:highlight>
            </a:endParaRPr>
          </a:p>
        </p:txBody>
      </p:sp>
      <p:sp>
        <p:nvSpPr>
          <p:cNvPr id="19" name="TextBox 18">
            <a:extLst>
              <a:ext uri="{FF2B5EF4-FFF2-40B4-BE49-F238E27FC236}">
                <a16:creationId xmlns:a16="http://schemas.microsoft.com/office/drawing/2014/main" id="{2947285C-EFB5-4CC0-A212-BC7B51B31663}"/>
              </a:ext>
            </a:extLst>
          </p:cNvPr>
          <p:cNvSpPr txBox="1"/>
          <p:nvPr/>
        </p:nvSpPr>
        <p:spPr>
          <a:xfrm>
            <a:off x="9506306" y="4374754"/>
            <a:ext cx="2785053" cy="1015663"/>
          </a:xfrm>
          <a:prstGeom prst="rect">
            <a:avLst/>
          </a:prstGeom>
          <a:noFill/>
        </p:spPr>
        <p:txBody>
          <a:bodyPr wrap="square" rtlCol="0">
            <a:spAutoFit/>
          </a:bodyPr>
          <a:lstStyle/>
          <a:p>
            <a:r>
              <a:rPr lang="da-DK" sz="1200" dirty="0"/>
              <a:t>Below figure shows barriers and drivers for the 22% who are undecided regarding COVID-19 vaccination. Numbers in </a:t>
            </a:r>
            <a:r>
              <a:rPr lang="da-DK" sz="1200" dirty="0">
                <a:highlight>
                  <a:srgbClr val="FFFF00"/>
                </a:highlight>
              </a:rPr>
              <a:t>brackets</a:t>
            </a:r>
            <a:r>
              <a:rPr lang="da-DK" sz="1200" dirty="0"/>
              <a:t> indicate the corresponding finding for the entire sample. </a:t>
            </a:r>
            <a:endParaRPr lang="en-US" sz="1200" dirty="0"/>
          </a:p>
        </p:txBody>
      </p:sp>
      <p:sp>
        <p:nvSpPr>
          <p:cNvPr id="21" name="Content Placeholder 2">
            <a:extLst>
              <a:ext uri="{FF2B5EF4-FFF2-40B4-BE49-F238E27FC236}">
                <a16:creationId xmlns:a16="http://schemas.microsoft.com/office/drawing/2014/main" id="{527B0256-2822-4271-9C55-02094579D567}"/>
              </a:ext>
            </a:extLst>
          </p:cNvPr>
          <p:cNvSpPr txBox="1">
            <a:spLocks/>
          </p:cNvSpPr>
          <p:nvPr/>
        </p:nvSpPr>
        <p:spPr>
          <a:xfrm>
            <a:off x="242922" y="1828899"/>
            <a:ext cx="4590335" cy="2291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a-DK" sz="1600" dirty="0"/>
              <a:t>Among those who are undecided (22%) as to whether they would get a future COVID-19 vaccine or not, most of the possible barriers and drivers get slightly higher score than for the entire sample – however, the prioritization of barriers is similar to the one for the entire sample, and the same five barriers/drivers range at the top. </a:t>
            </a:r>
          </a:p>
          <a:p>
            <a:pPr marL="0" indent="0">
              <a:lnSpc>
                <a:spcPct val="100000"/>
              </a:lnSpc>
              <a:spcBef>
                <a:spcPts val="0"/>
              </a:spcBef>
              <a:buNone/>
            </a:pPr>
            <a:endParaRPr lang="da-DK" sz="1200" dirty="0"/>
          </a:p>
          <a:p>
            <a:pPr>
              <a:lnSpc>
                <a:spcPct val="100000"/>
              </a:lnSpc>
              <a:spcBef>
                <a:spcPts val="0"/>
              </a:spcBef>
            </a:pPr>
            <a:endParaRPr lang="da-DK" sz="1200" dirty="0"/>
          </a:p>
          <a:p>
            <a:pPr marL="0" indent="0">
              <a:lnSpc>
                <a:spcPct val="100000"/>
              </a:lnSpc>
              <a:spcBef>
                <a:spcPts val="0"/>
              </a:spcBef>
              <a:buNone/>
            </a:pPr>
            <a:endParaRPr lang="da-DK" sz="1200" dirty="0"/>
          </a:p>
          <a:p>
            <a:pPr>
              <a:lnSpc>
                <a:spcPct val="100000"/>
              </a:lnSpc>
              <a:spcBef>
                <a:spcPts val="0"/>
              </a:spcBef>
            </a:pPr>
            <a:endParaRPr lang="da-DK" sz="1200" dirty="0"/>
          </a:p>
          <a:p>
            <a:pPr marL="0" indent="0">
              <a:lnSpc>
                <a:spcPct val="100000"/>
              </a:lnSpc>
              <a:spcBef>
                <a:spcPts val="0"/>
              </a:spcBef>
              <a:buNone/>
            </a:pPr>
            <a:endParaRPr lang="da-DK" sz="1200" dirty="0"/>
          </a:p>
          <a:p>
            <a:pPr marL="0" indent="0">
              <a:lnSpc>
                <a:spcPct val="100000"/>
              </a:lnSpc>
              <a:spcBef>
                <a:spcPts val="0"/>
              </a:spcBef>
              <a:buNone/>
            </a:pPr>
            <a:endParaRPr lang="da-DK" sz="1200" dirty="0"/>
          </a:p>
          <a:p>
            <a:pPr>
              <a:lnSpc>
                <a:spcPct val="100000"/>
              </a:lnSpc>
              <a:spcBef>
                <a:spcPts val="0"/>
              </a:spcBef>
            </a:pPr>
            <a:endParaRPr lang="da-DK" sz="1200" dirty="0"/>
          </a:p>
          <a:p>
            <a:pPr>
              <a:lnSpc>
                <a:spcPct val="100000"/>
              </a:lnSpc>
              <a:spcBef>
                <a:spcPts val="0"/>
              </a:spcBef>
            </a:pPr>
            <a:endParaRPr lang="da-DK" sz="1200" dirty="0"/>
          </a:p>
          <a:p>
            <a:pPr marL="0" indent="0">
              <a:lnSpc>
                <a:spcPct val="100000"/>
              </a:lnSpc>
              <a:spcBef>
                <a:spcPts val="0"/>
              </a:spcBef>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r>
              <a:rPr lang="da-DK" sz="1200" dirty="0"/>
              <a:t> </a:t>
            </a:r>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en-GB" sz="1200" dirty="0"/>
          </a:p>
        </p:txBody>
      </p:sp>
      <p:pic>
        <p:nvPicPr>
          <p:cNvPr id="2" name="Picture 1">
            <a:extLst>
              <a:ext uri="{FF2B5EF4-FFF2-40B4-BE49-F238E27FC236}">
                <a16:creationId xmlns:a16="http://schemas.microsoft.com/office/drawing/2014/main" id="{CEA2DE86-C9D3-42CD-86CA-9DD2876C8ABD}"/>
              </a:ext>
            </a:extLst>
          </p:cNvPr>
          <p:cNvPicPr>
            <a:picLocks noChangeAspect="1"/>
          </p:cNvPicPr>
          <p:nvPr/>
        </p:nvPicPr>
        <p:blipFill>
          <a:blip r:embed="rId3"/>
          <a:stretch>
            <a:fillRect/>
          </a:stretch>
        </p:blipFill>
        <p:spPr>
          <a:xfrm>
            <a:off x="8950621" y="0"/>
            <a:ext cx="3138032" cy="2310082"/>
          </a:xfrm>
          <a:prstGeom prst="rect">
            <a:avLst/>
          </a:prstGeom>
        </p:spPr>
      </p:pic>
      <p:sp>
        <p:nvSpPr>
          <p:cNvPr id="18" name="Oval 17">
            <a:extLst>
              <a:ext uri="{FF2B5EF4-FFF2-40B4-BE49-F238E27FC236}">
                <a16:creationId xmlns:a16="http://schemas.microsoft.com/office/drawing/2014/main" id="{AFAB6EB6-BA86-4AD5-8604-685763A124D0}"/>
              </a:ext>
            </a:extLst>
          </p:cNvPr>
          <p:cNvSpPr/>
          <p:nvPr/>
        </p:nvSpPr>
        <p:spPr>
          <a:xfrm>
            <a:off x="11052304" y="910013"/>
            <a:ext cx="951486" cy="5767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Curved Up 16">
            <a:extLst>
              <a:ext uri="{FF2B5EF4-FFF2-40B4-BE49-F238E27FC236}">
                <a16:creationId xmlns:a16="http://schemas.microsoft.com/office/drawing/2014/main" id="{D72F2017-FDE0-48BC-B919-D3ACD6B5982D}"/>
              </a:ext>
            </a:extLst>
          </p:cNvPr>
          <p:cNvSpPr/>
          <p:nvPr/>
        </p:nvSpPr>
        <p:spPr>
          <a:xfrm rot="9832899">
            <a:off x="8655122" y="1010255"/>
            <a:ext cx="2692683" cy="4537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9671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0B7A7C-14FF-4D1E-BA25-C1C9FA3B1207}"/>
              </a:ext>
            </a:extLst>
          </p:cNvPr>
          <p:cNvSpPr txBox="1">
            <a:spLocks/>
          </p:cNvSpPr>
          <p:nvPr/>
        </p:nvSpPr>
        <p:spPr>
          <a:xfrm>
            <a:off x="317062" y="335597"/>
            <a:ext cx="6362517" cy="706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accent1"/>
                </a:solidFill>
              </a:rPr>
              <a:t>Routine vaccination</a:t>
            </a:r>
          </a:p>
        </p:txBody>
      </p:sp>
      <p:sp>
        <p:nvSpPr>
          <p:cNvPr id="8" name="Content Placeholder 2">
            <a:extLst>
              <a:ext uri="{FF2B5EF4-FFF2-40B4-BE49-F238E27FC236}">
                <a16:creationId xmlns:a16="http://schemas.microsoft.com/office/drawing/2014/main" id="{4A3D0EEA-B4BC-46A1-AAC4-6E9A5A21C89D}"/>
              </a:ext>
            </a:extLst>
          </p:cNvPr>
          <p:cNvSpPr txBox="1">
            <a:spLocks/>
          </p:cNvSpPr>
          <p:nvPr/>
        </p:nvSpPr>
        <p:spPr>
          <a:xfrm>
            <a:off x="450377" y="1294507"/>
            <a:ext cx="4143925" cy="33428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a:t>When asked </a:t>
            </a:r>
            <a:r>
              <a:rPr lang="en-GB" sz="1600" i="1" dirty="0"/>
              <a:t>In general, do you get your child or child under guardianship a routine vaccination?</a:t>
            </a:r>
            <a:r>
              <a:rPr lang="en-GB" sz="1600" dirty="0"/>
              <a:t> in wave 4, 256 participants (25.6%) answered yes while 34 participants (3.4%) said no. 71% gave no answer (because they had no child or refused to answer)</a:t>
            </a:r>
          </a:p>
          <a:p>
            <a:pPr marL="0" indent="0">
              <a:lnSpc>
                <a:spcPct val="100000"/>
              </a:lnSpc>
              <a:spcBef>
                <a:spcPts val="0"/>
              </a:spcBef>
              <a:buFont typeface="Arial" panose="020B0604020202020204" pitchFamily="34" charset="0"/>
              <a:buNone/>
            </a:pPr>
            <a:r>
              <a:rPr lang="da-DK" sz="1800" dirty="0"/>
              <a:t> </a:t>
            </a:r>
          </a:p>
          <a:p>
            <a:pPr marL="0" indent="0">
              <a:lnSpc>
                <a:spcPct val="100000"/>
              </a:lnSpc>
              <a:spcBef>
                <a:spcPts val="0"/>
              </a:spcBef>
              <a:buFont typeface="Arial" panose="020B0604020202020204" pitchFamily="34" charset="0"/>
              <a:buNone/>
            </a:pPr>
            <a:endParaRPr lang="da-DK" sz="1200" dirty="0"/>
          </a:p>
          <a:p>
            <a:pPr marL="0" indent="0">
              <a:lnSpc>
                <a:spcPct val="100000"/>
              </a:lnSpc>
              <a:spcBef>
                <a:spcPts val="0"/>
              </a:spcBef>
              <a:buFont typeface="Arial" panose="020B0604020202020204" pitchFamily="34" charset="0"/>
              <a:buNone/>
            </a:pPr>
            <a:endParaRPr lang="en-GB" sz="1200" dirty="0"/>
          </a:p>
        </p:txBody>
      </p:sp>
      <p:pic>
        <p:nvPicPr>
          <p:cNvPr id="2" name="Picture 1">
            <a:extLst>
              <a:ext uri="{FF2B5EF4-FFF2-40B4-BE49-F238E27FC236}">
                <a16:creationId xmlns:a16="http://schemas.microsoft.com/office/drawing/2014/main" id="{4896D016-37D0-4301-BCFA-310A3ED540E6}"/>
              </a:ext>
            </a:extLst>
          </p:cNvPr>
          <p:cNvPicPr>
            <a:picLocks noChangeAspect="1"/>
          </p:cNvPicPr>
          <p:nvPr/>
        </p:nvPicPr>
        <p:blipFill>
          <a:blip r:embed="rId3"/>
          <a:stretch>
            <a:fillRect/>
          </a:stretch>
        </p:blipFill>
        <p:spPr>
          <a:xfrm>
            <a:off x="5887198" y="635621"/>
            <a:ext cx="5854425" cy="6017898"/>
          </a:xfrm>
          <a:prstGeom prst="rect">
            <a:avLst/>
          </a:prstGeom>
        </p:spPr>
      </p:pic>
    </p:spTree>
    <p:extLst>
      <p:ext uri="{BB962C8B-B14F-4D97-AF65-F5344CB8AC3E}">
        <p14:creationId xmlns:p14="http://schemas.microsoft.com/office/powerpoint/2010/main" val="2683183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0B7A7C-14FF-4D1E-BA25-C1C9FA3B1207}"/>
              </a:ext>
            </a:extLst>
          </p:cNvPr>
          <p:cNvSpPr txBox="1">
            <a:spLocks/>
          </p:cNvSpPr>
          <p:nvPr/>
        </p:nvSpPr>
        <p:spPr>
          <a:xfrm>
            <a:off x="317062" y="335597"/>
            <a:ext cx="4009611" cy="706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accent1"/>
                </a:solidFill>
              </a:rPr>
              <a:t>Flu vaccination</a:t>
            </a:r>
          </a:p>
        </p:txBody>
      </p:sp>
      <p:pic>
        <p:nvPicPr>
          <p:cNvPr id="2" name="Picture 1">
            <a:extLst>
              <a:ext uri="{FF2B5EF4-FFF2-40B4-BE49-F238E27FC236}">
                <a16:creationId xmlns:a16="http://schemas.microsoft.com/office/drawing/2014/main" id="{4896D016-37D0-4301-BCFA-310A3ED540E6}"/>
              </a:ext>
            </a:extLst>
          </p:cNvPr>
          <p:cNvPicPr>
            <a:picLocks noChangeAspect="1"/>
          </p:cNvPicPr>
          <p:nvPr/>
        </p:nvPicPr>
        <p:blipFill>
          <a:blip r:embed="rId3"/>
          <a:stretch>
            <a:fillRect/>
          </a:stretch>
        </p:blipFill>
        <p:spPr>
          <a:xfrm>
            <a:off x="7218258" y="749495"/>
            <a:ext cx="4496743" cy="4669998"/>
          </a:xfrm>
          <a:prstGeom prst="rect">
            <a:avLst/>
          </a:prstGeom>
        </p:spPr>
      </p:pic>
      <p:sp>
        <p:nvSpPr>
          <p:cNvPr id="6" name="Rectangle 5">
            <a:extLst>
              <a:ext uri="{FF2B5EF4-FFF2-40B4-BE49-F238E27FC236}">
                <a16:creationId xmlns:a16="http://schemas.microsoft.com/office/drawing/2014/main" id="{ACB3B2BB-0A95-5D43-A783-7DCB31B3C25F}"/>
              </a:ext>
            </a:extLst>
          </p:cNvPr>
          <p:cNvSpPr/>
          <p:nvPr/>
        </p:nvSpPr>
        <p:spPr>
          <a:xfrm>
            <a:off x="730257" y="1260599"/>
            <a:ext cx="6096000" cy="954107"/>
          </a:xfrm>
          <a:prstGeom prst="rect">
            <a:avLst/>
          </a:prstGeom>
          <a:solidFill>
            <a:schemeClr val="accent5">
              <a:lumMod val="20000"/>
              <a:lumOff val="80000"/>
            </a:schemeClr>
          </a:solidFill>
          <a:ln>
            <a:solidFill>
              <a:schemeClr val="accent1"/>
            </a:solidFill>
          </a:ln>
        </p:spPr>
        <p:txBody>
          <a:bodyPr>
            <a:spAutoFit/>
          </a:bodyPr>
          <a:lstStyle/>
          <a:p>
            <a:r>
              <a:rPr lang="en-GB" sz="1400" dirty="0"/>
              <a:t>We see that about one third of the respondents consider flu vaccination to be important at this time. Of those who gave a specific reason for not vaccinating against flu, most said that it is not a serious disease, which is an opportunity for information/communication campaigns</a:t>
            </a:r>
          </a:p>
        </p:txBody>
      </p:sp>
      <p:pic>
        <p:nvPicPr>
          <p:cNvPr id="9" name="Picture 8">
            <a:extLst>
              <a:ext uri="{FF2B5EF4-FFF2-40B4-BE49-F238E27FC236}">
                <a16:creationId xmlns:a16="http://schemas.microsoft.com/office/drawing/2014/main" id="{AFA3F7C5-2604-3B4D-8033-3AB22BF61336}"/>
              </a:ext>
            </a:extLst>
          </p:cNvPr>
          <p:cNvPicPr>
            <a:picLocks noChangeAspect="1"/>
          </p:cNvPicPr>
          <p:nvPr/>
        </p:nvPicPr>
        <p:blipFill>
          <a:blip r:embed="rId4"/>
          <a:stretch>
            <a:fillRect/>
          </a:stretch>
        </p:blipFill>
        <p:spPr>
          <a:xfrm>
            <a:off x="859168" y="2433270"/>
            <a:ext cx="5575087" cy="4159192"/>
          </a:xfrm>
          <a:prstGeom prst="rect">
            <a:avLst/>
          </a:prstGeom>
        </p:spPr>
      </p:pic>
    </p:spTree>
    <p:extLst>
      <p:ext uri="{BB962C8B-B14F-4D97-AF65-F5344CB8AC3E}">
        <p14:creationId xmlns:p14="http://schemas.microsoft.com/office/powerpoint/2010/main" val="1712893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F530-C6A3-4646-B11C-F3BF08BB685D}"/>
              </a:ext>
            </a:extLst>
          </p:cNvPr>
          <p:cNvSpPr>
            <a:spLocks noGrp="1"/>
          </p:cNvSpPr>
          <p:nvPr>
            <p:ph type="title"/>
          </p:nvPr>
        </p:nvSpPr>
        <p:spPr/>
        <p:txBody>
          <a:bodyPr>
            <a:normAutofit/>
          </a:bodyPr>
          <a:lstStyle/>
          <a:p>
            <a:r>
              <a:rPr lang="da-DK" sz="4000" dirty="0">
                <a:solidFill>
                  <a:schemeClr val="accent1"/>
                </a:solidFill>
              </a:rPr>
              <a:t>Transition phase: discussion</a:t>
            </a:r>
            <a:endParaRPr lang="en-US" sz="4000" dirty="0">
              <a:solidFill>
                <a:schemeClr val="accent1"/>
              </a:solidFill>
            </a:endParaRPr>
          </a:p>
        </p:txBody>
      </p:sp>
      <p:sp>
        <p:nvSpPr>
          <p:cNvPr id="7" name="TextBox 6">
            <a:extLst>
              <a:ext uri="{FF2B5EF4-FFF2-40B4-BE49-F238E27FC236}">
                <a16:creationId xmlns:a16="http://schemas.microsoft.com/office/drawing/2014/main" id="{FF327475-8BF6-4BCC-9336-DD86BA2E69B9}"/>
              </a:ext>
            </a:extLst>
          </p:cNvPr>
          <p:cNvSpPr txBox="1"/>
          <p:nvPr/>
        </p:nvSpPr>
        <p:spPr>
          <a:xfrm>
            <a:off x="992777" y="1611084"/>
            <a:ext cx="375339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Questions to discuss in the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It’s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importan</a:t>
            </a:r>
            <a:r>
              <a:rPr lang="en-US" sz="1400" dirty="0">
                <a:solidFill>
                  <a:prstClr val="black"/>
                </a:solidFill>
                <a:latin typeface="Calibri" panose="020F0502020204030204"/>
              </a:rPr>
              <a:t>t to recognize that more people now find the measures in place to be exaggerated. We are seeing this pandemic ‘fatigue’ everywhere. How does this appear in Georgia?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Responses </a:t>
            </a:r>
            <a:r>
              <a:rPr lang="en-US" sz="1400" dirty="0">
                <a:solidFill>
                  <a:prstClr val="black"/>
                </a:solidFill>
                <a:latin typeface="Calibri" panose="020F0502020204030204"/>
              </a:rPr>
              <a:t>to the questions on testing and contact tracing show high levels of willingness to comply, which is very positive. Do we know the motivations for this?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Are there relevant perspectives to draw on from other sources of information, e.g. hotlines, (social) media monitoring or other research related to this?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How can we best start preparing for a future COVID vaccine introduction already now?</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8060A64-E214-4699-BD03-7A3B6DCB70FB}"/>
              </a:ext>
            </a:extLst>
          </p:cNvPr>
          <p:cNvSpPr txBox="1"/>
          <p:nvPr/>
        </p:nvSpPr>
        <p:spPr>
          <a:xfrm>
            <a:off x="5202285" y="1611084"/>
            <a:ext cx="580426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Possible action or follow 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Use responsibility as a citizen and help to control the virus as key messages.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Consider possible changes in recommendations/restrictions, based on the acceptance of these.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Start preparing for vaccine introduction early: consider health system, health workers, public, priority groups.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Do not communicate about a vaccine which does not yet exist – communicate about the progress and the processes in place to ensure the safety of any vaccine.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Consider health workers as a critical target group for a potential COVID-19 vaccine introduction.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6EA7F39-30E3-481B-BC2E-96646B5BC546}"/>
              </a:ext>
            </a:extLst>
          </p:cNvPr>
          <p:cNvSpPr txBox="1"/>
          <p:nvPr/>
        </p:nvSpPr>
        <p:spPr>
          <a:xfrm>
            <a:off x="5394960" y="4907059"/>
            <a:ext cx="5804263" cy="52322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Tools and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WHO Europe RCCE Strategy Template</a:t>
            </a:r>
            <a:endPar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972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35FB3-F2DF-EF47-AB59-B3619FFA17A1}"/>
              </a:ext>
            </a:extLst>
          </p:cNvPr>
          <p:cNvSpPr txBox="1"/>
          <p:nvPr/>
        </p:nvSpPr>
        <p:spPr>
          <a:xfrm>
            <a:off x="818866" y="300251"/>
            <a:ext cx="7246961" cy="584775"/>
          </a:xfrm>
          <a:prstGeom prst="rect">
            <a:avLst/>
          </a:prstGeom>
          <a:noFill/>
        </p:spPr>
        <p:txBody>
          <a:bodyPr wrap="square" rtlCol="0">
            <a:spAutoFit/>
          </a:bodyPr>
          <a:lstStyle/>
          <a:p>
            <a:r>
              <a:rPr lang="en-US" sz="3200" dirty="0">
                <a:solidFill>
                  <a:schemeClr val="accent1"/>
                </a:solidFill>
              </a:rPr>
              <a:t>Data by demographics</a:t>
            </a:r>
          </a:p>
        </p:txBody>
      </p:sp>
      <p:pic>
        <p:nvPicPr>
          <p:cNvPr id="3" name="Picture 2">
            <a:extLst>
              <a:ext uri="{FF2B5EF4-FFF2-40B4-BE49-F238E27FC236}">
                <a16:creationId xmlns:a16="http://schemas.microsoft.com/office/drawing/2014/main" id="{4ED6CB1C-8650-4810-8D98-85D15A35EADE}"/>
              </a:ext>
            </a:extLst>
          </p:cNvPr>
          <p:cNvPicPr>
            <a:picLocks noChangeAspect="1"/>
          </p:cNvPicPr>
          <p:nvPr/>
        </p:nvPicPr>
        <p:blipFill>
          <a:blip r:embed="rId2"/>
          <a:stretch>
            <a:fillRect/>
          </a:stretch>
        </p:blipFill>
        <p:spPr>
          <a:xfrm>
            <a:off x="1057275" y="1162050"/>
            <a:ext cx="10077450" cy="4533900"/>
          </a:xfrm>
          <a:prstGeom prst="rect">
            <a:avLst/>
          </a:prstGeom>
        </p:spPr>
      </p:pic>
    </p:spTree>
    <p:extLst>
      <p:ext uri="{BB962C8B-B14F-4D97-AF65-F5344CB8AC3E}">
        <p14:creationId xmlns:p14="http://schemas.microsoft.com/office/powerpoint/2010/main" val="199505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3809" y="359999"/>
            <a:ext cx="9370584" cy="720000"/>
          </a:xfrm>
        </p:spPr>
        <p:txBody>
          <a:bodyPr>
            <a:normAutofit/>
          </a:bodyPr>
          <a:lstStyle/>
          <a:p>
            <a:r>
              <a:rPr lang="en-GB" sz="4000" dirty="0">
                <a:solidFill>
                  <a:schemeClr val="accent1"/>
                </a:solidFill>
              </a:rPr>
              <a:t>Summary: key predictors</a:t>
            </a:r>
          </a:p>
        </p:txBody>
      </p:sp>
      <p:sp>
        <p:nvSpPr>
          <p:cNvPr id="6" name="Rectangle 5">
            <a:extLst>
              <a:ext uri="{FF2B5EF4-FFF2-40B4-BE49-F238E27FC236}">
                <a16:creationId xmlns:a16="http://schemas.microsoft.com/office/drawing/2014/main" id="{406CC187-A7F5-4743-8089-198AC7C15DC1}"/>
              </a:ext>
            </a:extLst>
          </p:cNvPr>
          <p:cNvSpPr/>
          <p:nvPr/>
        </p:nvSpPr>
        <p:spPr>
          <a:xfrm>
            <a:off x="441426" y="1930276"/>
            <a:ext cx="5413555" cy="4965462"/>
          </a:xfrm>
          <a:prstGeom prst="rect">
            <a:avLst/>
          </a:prstGeom>
        </p:spPr>
        <p:txBody>
          <a:bodyPr wrap="square">
            <a:spAutoFit/>
          </a:bodyPr>
          <a:lstStyle/>
          <a:p>
            <a:pPr>
              <a:lnSpc>
                <a:spcPts val="1400"/>
              </a:lnSpc>
              <a:spcAft>
                <a:spcPts val="800"/>
              </a:spcAft>
            </a:pPr>
            <a:endParaRPr lang="da-DK" sz="1400" b="1" dirty="0">
              <a:solidFill>
                <a:schemeClr val="accent1"/>
              </a:solidFill>
            </a:endParaRPr>
          </a:p>
          <a:p>
            <a:pPr>
              <a:lnSpc>
                <a:spcPts val="1400"/>
              </a:lnSpc>
              <a:spcAft>
                <a:spcPts val="800"/>
              </a:spcAft>
            </a:pPr>
            <a:r>
              <a:rPr lang="da-DK" sz="1400" b="1" dirty="0">
                <a:solidFill>
                  <a:schemeClr val="accent1"/>
                </a:solidFill>
              </a:rPr>
              <a:t>A few key predictors were identified: </a:t>
            </a:r>
          </a:p>
          <a:p>
            <a:r>
              <a:rPr lang="en-US" sz="1400" b="1" dirty="0">
                <a:solidFill>
                  <a:schemeClr val="accent1"/>
                </a:solidFill>
              </a:rPr>
              <a:t>Frequency of information searching: </a:t>
            </a:r>
            <a:r>
              <a:rPr lang="en-US" sz="1400" dirty="0"/>
              <a:t>People who search for information more frequently are more likely to: </a:t>
            </a:r>
            <a:endParaRPr lang="en-GB" sz="1400" dirty="0"/>
          </a:p>
          <a:p>
            <a:pPr marL="171450" lvl="0" indent="-171450">
              <a:buFont typeface="Arial" panose="020B0604020202020204" pitchFamily="34" charset="0"/>
              <a:buChar char="•"/>
            </a:pPr>
            <a:r>
              <a:rPr lang="en-US" sz="1400" dirty="0"/>
              <a:t>Perceive the virus to be close</a:t>
            </a:r>
            <a:endParaRPr lang="en-GB" sz="1400" dirty="0"/>
          </a:p>
          <a:p>
            <a:pPr marL="171450" lvl="0" indent="-171450">
              <a:buFont typeface="Arial" panose="020B0604020202020204" pitchFamily="34" charset="0"/>
              <a:buChar char="•"/>
            </a:pPr>
            <a:r>
              <a:rPr lang="en-US" sz="1400" dirty="0"/>
              <a:t>Apply general protective measures</a:t>
            </a:r>
          </a:p>
          <a:p>
            <a:pPr marL="171450" lvl="0" indent="-171450">
              <a:buFont typeface="Arial" panose="020B0604020202020204" pitchFamily="34" charset="0"/>
              <a:buChar char="•"/>
            </a:pPr>
            <a:r>
              <a:rPr lang="en-US" sz="1400" dirty="0"/>
              <a:t>Show higher levels of emotionality</a:t>
            </a:r>
            <a:endParaRPr lang="en-GB" sz="1400" dirty="0"/>
          </a:p>
          <a:p>
            <a:pPr marL="171450" lvl="0" indent="-171450">
              <a:buFont typeface="Arial" panose="020B0604020202020204" pitchFamily="34" charset="0"/>
              <a:buChar char="•"/>
            </a:pPr>
            <a:r>
              <a:rPr lang="en-US" sz="1400" dirty="0"/>
              <a:t>Trust the </a:t>
            </a:r>
            <a:r>
              <a:rPr lang="en-US" sz="1400" dirty="0" err="1"/>
              <a:t>MoH</a:t>
            </a:r>
            <a:r>
              <a:rPr lang="en-US" sz="1400" dirty="0"/>
              <a:t> and all other health authorities</a:t>
            </a:r>
          </a:p>
          <a:p>
            <a:pPr marL="171450" lvl="0" indent="-171450">
              <a:buFont typeface="Arial" panose="020B0604020202020204" pitchFamily="34" charset="0"/>
              <a:buChar char="•"/>
            </a:pPr>
            <a:r>
              <a:rPr lang="en-US" sz="1400" dirty="0"/>
              <a:t>Have higher sense of fairness and are more likely to get tested if they had been in contact with someone positive to Covid-19 </a:t>
            </a:r>
            <a:endParaRPr lang="en-GB" sz="1400" dirty="0"/>
          </a:p>
          <a:p>
            <a:r>
              <a:rPr lang="en-US" sz="1400" dirty="0">
                <a:solidFill>
                  <a:srgbClr val="FF0000"/>
                </a:solidFill>
              </a:rPr>
              <a:t> </a:t>
            </a:r>
            <a:endParaRPr lang="en-GB" sz="1400" dirty="0">
              <a:solidFill>
                <a:srgbClr val="FF0000"/>
              </a:solidFill>
            </a:endParaRPr>
          </a:p>
          <a:p>
            <a:r>
              <a:rPr lang="en-US" sz="1400" b="1" dirty="0">
                <a:solidFill>
                  <a:schemeClr val="accent1"/>
                </a:solidFill>
              </a:rPr>
              <a:t>Age</a:t>
            </a:r>
            <a:r>
              <a:rPr lang="en-GB" sz="1400" b="1" dirty="0">
                <a:solidFill>
                  <a:schemeClr val="accent1"/>
                </a:solidFill>
              </a:rPr>
              <a:t>:</a:t>
            </a:r>
            <a:r>
              <a:rPr lang="en-GB" sz="1400" b="1" dirty="0"/>
              <a:t> </a:t>
            </a:r>
            <a:r>
              <a:rPr lang="en-US" sz="1400" i="1" dirty="0"/>
              <a:t>Older people are more likely to:</a:t>
            </a:r>
            <a:endParaRPr lang="en-GB" sz="1400" i="1" dirty="0"/>
          </a:p>
          <a:p>
            <a:pPr marL="171450" lvl="0" indent="-171450">
              <a:buFont typeface="Arial" panose="020B0604020202020204" pitchFamily="34" charset="0"/>
              <a:buChar char="•"/>
            </a:pPr>
            <a:r>
              <a:rPr lang="en-US" sz="1400" dirty="0"/>
              <a:t>Have lower health literacy</a:t>
            </a:r>
          </a:p>
          <a:p>
            <a:pPr marL="171450" indent="-171450">
              <a:buFont typeface="Arial" panose="020B0604020202020204" pitchFamily="34" charset="0"/>
              <a:buChar char="•"/>
            </a:pPr>
            <a:r>
              <a:rPr lang="en-US" sz="1400" dirty="0"/>
              <a:t>Perceive higher severity of an infection, but low self susceptibility</a:t>
            </a:r>
            <a:endParaRPr lang="en-GB" sz="1400" dirty="0"/>
          </a:p>
          <a:p>
            <a:pPr marL="171450" lvl="0" indent="-171450">
              <a:buFont typeface="Arial" panose="020B0604020202020204" pitchFamily="34" charset="0"/>
              <a:buChar char="•"/>
            </a:pPr>
            <a:r>
              <a:rPr lang="en-US" sz="1400" dirty="0"/>
              <a:t>Have lower levels of wellbeing </a:t>
            </a:r>
          </a:p>
          <a:p>
            <a:pPr marL="171450" lvl="0" indent="-171450">
              <a:buFont typeface="Arial" panose="020B0604020202020204" pitchFamily="34" charset="0"/>
              <a:buChar char="•"/>
            </a:pPr>
            <a:r>
              <a:rPr lang="en-US" sz="1400" dirty="0"/>
              <a:t>Trust the health authorities</a:t>
            </a:r>
            <a:endParaRPr lang="en-GB" sz="1400" dirty="0"/>
          </a:p>
          <a:p>
            <a:r>
              <a:rPr lang="en-US" sz="1400" dirty="0"/>
              <a:t>         </a:t>
            </a:r>
            <a:r>
              <a:rPr lang="en-US" sz="1400" i="1" dirty="0"/>
              <a:t>Younger people are more likely to:</a:t>
            </a:r>
            <a:endParaRPr lang="en-GB" sz="1400" i="1" dirty="0"/>
          </a:p>
          <a:p>
            <a:pPr marL="171450" lvl="0" indent="-171450">
              <a:buFont typeface="Arial" panose="020B0604020202020204" pitchFamily="34" charset="0"/>
              <a:buChar char="•"/>
            </a:pPr>
            <a:r>
              <a:rPr lang="en-US" sz="1400" dirty="0"/>
              <a:t>Have higher health literacy</a:t>
            </a:r>
            <a:endParaRPr lang="en-GB" sz="1400" dirty="0"/>
          </a:p>
          <a:p>
            <a:pPr marL="171450" lvl="0" indent="-171450">
              <a:buFont typeface="Arial" panose="020B0604020202020204" pitchFamily="34" charset="0"/>
              <a:buChar char="•"/>
            </a:pPr>
            <a:r>
              <a:rPr lang="en-US" sz="1400" dirty="0"/>
              <a:t>Perceive the virus to be close</a:t>
            </a:r>
            <a:endParaRPr lang="en-GB" sz="1400" dirty="0"/>
          </a:p>
          <a:p>
            <a:pPr marL="171450" lvl="0" indent="-171450">
              <a:buFont typeface="Arial" panose="020B0604020202020204" pitchFamily="34" charset="0"/>
              <a:buChar char="•"/>
            </a:pPr>
            <a:r>
              <a:rPr lang="en-US" sz="1400" dirty="0"/>
              <a:t>Show less emotionality</a:t>
            </a:r>
          </a:p>
          <a:p>
            <a:pPr marL="171450" lvl="0" indent="-171450">
              <a:buFont typeface="Arial" panose="020B0604020202020204" pitchFamily="34" charset="0"/>
              <a:buChar char="•"/>
            </a:pPr>
            <a:endParaRPr lang="en-US" sz="1400" dirty="0"/>
          </a:p>
          <a:p>
            <a:pPr lvl="0"/>
            <a:endParaRPr lang="en-GB" sz="1400" dirty="0"/>
          </a:p>
        </p:txBody>
      </p:sp>
      <p:sp>
        <p:nvSpPr>
          <p:cNvPr id="8" name="Text Placeholder 23">
            <a:extLst>
              <a:ext uri="{FF2B5EF4-FFF2-40B4-BE49-F238E27FC236}">
                <a16:creationId xmlns:a16="http://schemas.microsoft.com/office/drawing/2014/main" id="{F3EEE36A-C1AC-4F9F-89D3-B01C4F868666}"/>
              </a:ext>
            </a:extLst>
          </p:cNvPr>
          <p:cNvSpPr txBox="1">
            <a:spLocks/>
          </p:cNvSpPr>
          <p:nvPr/>
        </p:nvSpPr>
        <p:spPr bwMode="invGray">
          <a:xfrm>
            <a:off x="1753809" y="1178777"/>
            <a:ext cx="8160000" cy="288925"/>
          </a:xfrm>
          <a:prstGeom prst="rect">
            <a:avLst/>
          </a:prstGeom>
        </p:spPr>
        <p:txBody>
          <a:bodyPr vert="horz" lIns="1800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For discussion and further analysis and interpretation</a:t>
            </a:r>
          </a:p>
        </p:txBody>
      </p:sp>
      <p:pic>
        <p:nvPicPr>
          <p:cNvPr id="3" name="Graphic 2" descr="Playbook">
            <a:extLst>
              <a:ext uri="{FF2B5EF4-FFF2-40B4-BE49-F238E27FC236}">
                <a16:creationId xmlns:a16="http://schemas.microsoft.com/office/drawing/2014/main" id="{EC78CF1E-1F11-4D11-A56C-F26B267A6E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9131" y="236499"/>
            <a:ext cx="1393573" cy="1393573"/>
          </a:xfrm>
          <a:prstGeom prst="rect">
            <a:avLst/>
          </a:prstGeom>
        </p:spPr>
      </p:pic>
      <p:sp>
        <p:nvSpPr>
          <p:cNvPr id="2" name="TextBox 1">
            <a:extLst>
              <a:ext uri="{FF2B5EF4-FFF2-40B4-BE49-F238E27FC236}">
                <a16:creationId xmlns:a16="http://schemas.microsoft.com/office/drawing/2014/main" id="{0214E4BC-34F3-7F45-B88F-5C31869C2680}"/>
              </a:ext>
            </a:extLst>
          </p:cNvPr>
          <p:cNvSpPr txBox="1"/>
          <p:nvPr/>
        </p:nvSpPr>
        <p:spPr>
          <a:xfrm>
            <a:off x="6316902" y="1930276"/>
            <a:ext cx="5272644" cy="3108543"/>
          </a:xfrm>
          <a:prstGeom prst="rect">
            <a:avLst/>
          </a:prstGeom>
          <a:noFill/>
        </p:spPr>
        <p:txBody>
          <a:bodyPr wrap="square" rtlCol="0">
            <a:spAutoFit/>
          </a:bodyPr>
          <a:lstStyle/>
          <a:p>
            <a:endParaRPr lang="en-US" sz="1400" b="1" dirty="0">
              <a:solidFill>
                <a:schemeClr val="accent1"/>
              </a:solidFill>
            </a:endParaRPr>
          </a:p>
          <a:p>
            <a:r>
              <a:rPr lang="en-US" sz="1400" b="1" dirty="0">
                <a:solidFill>
                  <a:schemeClr val="accent1"/>
                </a:solidFill>
              </a:rPr>
              <a:t>Health literacy: </a:t>
            </a:r>
            <a:r>
              <a:rPr lang="en-US" sz="1400" dirty="0"/>
              <a:t>People with higher levels of health literacy are more likely to apply protective measures, show less emotionality, trust the health authorities and find the measures taken by the government relatively fair.</a:t>
            </a:r>
            <a:endParaRPr lang="en-GB" sz="1400" dirty="0"/>
          </a:p>
          <a:p>
            <a:r>
              <a:rPr lang="en-US" sz="1400" dirty="0">
                <a:solidFill>
                  <a:srgbClr val="FF0000"/>
                </a:solidFill>
              </a:rPr>
              <a:t> </a:t>
            </a:r>
            <a:endParaRPr lang="en-GB" sz="1400" dirty="0">
              <a:solidFill>
                <a:srgbClr val="FF0000"/>
              </a:solidFill>
            </a:endParaRPr>
          </a:p>
          <a:p>
            <a:r>
              <a:rPr lang="en-US" sz="1400" b="1" dirty="0">
                <a:solidFill>
                  <a:schemeClr val="accent1"/>
                </a:solidFill>
              </a:rPr>
              <a:t>Media hype: </a:t>
            </a:r>
            <a:r>
              <a:rPr lang="en-US" sz="1400" dirty="0">
                <a:solidFill>
                  <a:prstClr val="black"/>
                </a:solidFill>
              </a:rPr>
              <a:t>People who believe that the pandemic is media hyped show less trust to the health authorities, believe that the measures taken are exaggerated, they feel that it is less fair for them and they would not test themselves if they had been in contact with a person positive to Covid-19.</a:t>
            </a:r>
          </a:p>
          <a:p>
            <a:endParaRPr lang="en-US" sz="1400" dirty="0">
              <a:solidFill>
                <a:prstClr val="black"/>
              </a:solidFill>
            </a:endParaRPr>
          </a:p>
          <a:p>
            <a:r>
              <a:rPr lang="en-US" sz="1400" b="1" dirty="0">
                <a:solidFill>
                  <a:schemeClr val="accent1"/>
                </a:solidFill>
              </a:rPr>
              <a:t>Sex</a:t>
            </a:r>
            <a:r>
              <a:rPr lang="en-US" sz="1400" dirty="0">
                <a:solidFill>
                  <a:prstClr val="black"/>
                </a:solidFill>
              </a:rPr>
              <a:t>: Women are more likely to follow recommended </a:t>
            </a:r>
            <a:r>
              <a:rPr lang="en-US" sz="1400" dirty="0" err="1">
                <a:solidFill>
                  <a:prstClr val="black"/>
                </a:solidFill>
              </a:rPr>
              <a:t>behaviours</a:t>
            </a:r>
            <a:r>
              <a:rPr lang="en-US" sz="1400" dirty="0">
                <a:solidFill>
                  <a:prstClr val="black"/>
                </a:solidFill>
              </a:rPr>
              <a:t> and to be more emotionally affected by the pandemic. </a:t>
            </a:r>
            <a:endParaRPr lang="en-US" dirty="0"/>
          </a:p>
        </p:txBody>
      </p:sp>
    </p:spTree>
    <p:extLst>
      <p:ext uri="{BB962C8B-B14F-4D97-AF65-F5344CB8AC3E}">
        <p14:creationId xmlns:p14="http://schemas.microsoft.com/office/powerpoint/2010/main" val="256716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49337" y="360300"/>
            <a:ext cx="9370584" cy="720000"/>
          </a:xfrm>
        </p:spPr>
        <p:txBody>
          <a:bodyPr>
            <a:normAutofit/>
          </a:bodyPr>
          <a:lstStyle/>
          <a:p>
            <a:r>
              <a:rPr lang="en-GB" sz="4000" dirty="0">
                <a:solidFill>
                  <a:schemeClr val="accent1"/>
                </a:solidFill>
              </a:rPr>
              <a:t>Summary: recommendations</a:t>
            </a:r>
          </a:p>
        </p:txBody>
      </p:sp>
      <p:sp>
        <p:nvSpPr>
          <p:cNvPr id="42" name="Rectangle 41">
            <a:extLst>
              <a:ext uri="{FF2B5EF4-FFF2-40B4-BE49-F238E27FC236}">
                <a16:creationId xmlns:a16="http://schemas.microsoft.com/office/drawing/2014/main" id="{ED78238D-D8D0-4C19-9FA0-47A429FB1122}"/>
              </a:ext>
            </a:extLst>
          </p:cNvPr>
          <p:cNvSpPr/>
          <p:nvPr/>
        </p:nvSpPr>
        <p:spPr>
          <a:xfrm>
            <a:off x="548365" y="2397948"/>
            <a:ext cx="4087430" cy="2123658"/>
          </a:xfrm>
          <a:prstGeom prst="rect">
            <a:avLst/>
          </a:prstGeom>
        </p:spPr>
        <p:txBody>
          <a:bodyPr wrap="square">
            <a:spAutoFit/>
          </a:bodyPr>
          <a:lstStyle/>
          <a:p>
            <a:pPr>
              <a:spcAft>
                <a:spcPts val="600"/>
              </a:spcAft>
            </a:pPr>
            <a:r>
              <a:rPr lang="da-DK" sz="1400" dirty="0"/>
              <a:t>We recommend </a:t>
            </a:r>
            <a:r>
              <a:rPr lang="da-DK" sz="1400" b="1" dirty="0">
                <a:solidFill>
                  <a:schemeClr val="accent1"/>
                </a:solidFill>
              </a:rPr>
              <a:t>conducting a meeting with pandemic response stakeholders and decisions makers</a:t>
            </a:r>
            <a:r>
              <a:rPr lang="da-DK" sz="1400" b="1" dirty="0"/>
              <a:t> </a:t>
            </a:r>
            <a:r>
              <a:rPr lang="da-DK" sz="1400" dirty="0"/>
              <a:t>with the objectives to: </a:t>
            </a:r>
          </a:p>
          <a:p>
            <a:pPr marL="171450" indent="-171450">
              <a:spcAft>
                <a:spcPts val="600"/>
              </a:spcAft>
              <a:buFont typeface="Arial" panose="020B0604020202020204" pitchFamily="34" charset="0"/>
              <a:buChar char="•"/>
            </a:pPr>
            <a:r>
              <a:rPr lang="da-DK" sz="1400" dirty="0"/>
              <a:t>Review the findings</a:t>
            </a:r>
          </a:p>
          <a:p>
            <a:pPr marL="171450" indent="-171450">
              <a:spcAft>
                <a:spcPts val="600"/>
              </a:spcAft>
              <a:buFont typeface="Arial" panose="020B0604020202020204" pitchFamily="34" charset="0"/>
              <a:buChar char="•"/>
            </a:pPr>
            <a:r>
              <a:rPr lang="da-DK" sz="1400" dirty="0"/>
              <a:t>Discuss findings, using the reflection questions on light blue pages</a:t>
            </a:r>
          </a:p>
          <a:p>
            <a:pPr marL="171450" indent="-171450">
              <a:spcAft>
                <a:spcPts val="600"/>
              </a:spcAft>
              <a:buFont typeface="Arial" panose="020B0604020202020204" pitchFamily="34" charset="0"/>
              <a:buChar char="•"/>
            </a:pPr>
            <a:r>
              <a:rPr lang="da-DK" sz="1400" dirty="0"/>
              <a:t>Consider appropriate responses and action</a:t>
            </a:r>
          </a:p>
          <a:p>
            <a:pPr>
              <a:spcAft>
                <a:spcPts val="600"/>
              </a:spcAft>
            </a:pPr>
            <a:endParaRPr lang="da-DK" sz="1400" dirty="0">
              <a:solidFill>
                <a:srgbClr val="FF0000"/>
              </a:solidFill>
            </a:endParaRPr>
          </a:p>
        </p:txBody>
      </p:sp>
      <p:sp>
        <p:nvSpPr>
          <p:cNvPr id="8" name="Text Placeholder 23">
            <a:extLst>
              <a:ext uri="{FF2B5EF4-FFF2-40B4-BE49-F238E27FC236}">
                <a16:creationId xmlns:a16="http://schemas.microsoft.com/office/drawing/2014/main" id="{F3EEE36A-C1AC-4F9F-89D3-B01C4F868666}"/>
              </a:ext>
            </a:extLst>
          </p:cNvPr>
          <p:cNvSpPr txBox="1">
            <a:spLocks/>
          </p:cNvSpPr>
          <p:nvPr/>
        </p:nvSpPr>
        <p:spPr bwMode="invGray">
          <a:xfrm>
            <a:off x="1735448" y="1169417"/>
            <a:ext cx="8160000" cy="288925"/>
          </a:xfrm>
          <a:prstGeom prst="rect">
            <a:avLst/>
          </a:prstGeom>
        </p:spPr>
        <p:txBody>
          <a:bodyPr vert="horz" lIns="1800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For discussion and further analysis and interpretation</a:t>
            </a:r>
          </a:p>
        </p:txBody>
      </p:sp>
      <p:sp>
        <p:nvSpPr>
          <p:cNvPr id="2" name="TextBox 1">
            <a:extLst>
              <a:ext uri="{FF2B5EF4-FFF2-40B4-BE49-F238E27FC236}">
                <a16:creationId xmlns:a16="http://schemas.microsoft.com/office/drawing/2014/main" id="{A2361AA3-73E7-4285-801F-F61A7B4832F1}"/>
              </a:ext>
            </a:extLst>
          </p:cNvPr>
          <p:cNvSpPr txBox="1"/>
          <p:nvPr/>
        </p:nvSpPr>
        <p:spPr>
          <a:xfrm>
            <a:off x="5051709" y="2001049"/>
            <a:ext cx="6120974" cy="3734356"/>
          </a:xfrm>
          <a:prstGeom prst="rect">
            <a:avLst/>
          </a:prstGeom>
          <a:noFill/>
        </p:spPr>
        <p:txBody>
          <a:bodyPr wrap="square" rtlCol="0">
            <a:spAutoFit/>
          </a:bodyPr>
          <a:lstStyle/>
          <a:p>
            <a:pPr lvl="0">
              <a:spcAft>
                <a:spcPts val="800"/>
              </a:spcAft>
            </a:pPr>
            <a:r>
              <a:rPr lang="en-US" sz="1400" b="1" dirty="0">
                <a:solidFill>
                  <a:schemeClr val="accent1"/>
                </a:solidFill>
              </a:rPr>
              <a:t>Suggested topics to discuss</a:t>
            </a:r>
          </a:p>
          <a:p>
            <a:pPr marL="171450" lvl="0" indent="-171450">
              <a:spcAft>
                <a:spcPts val="800"/>
              </a:spcAft>
              <a:buFont typeface="Arial" panose="020B0604020202020204" pitchFamily="34" charset="0"/>
              <a:buChar char="•"/>
            </a:pPr>
            <a:r>
              <a:rPr lang="en-US" sz="1400" b="1" dirty="0">
                <a:solidFill>
                  <a:schemeClr val="accent1"/>
                </a:solidFill>
              </a:rPr>
              <a:t>Frequency of information searching is quite strong: </a:t>
            </a:r>
            <a:r>
              <a:rPr lang="en-US" sz="1400" dirty="0"/>
              <a:t>We see that frequency of searching for information is a predictor for many </a:t>
            </a:r>
            <a:r>
              <a:rPr lang="en-US" sz="1400" dirty="0" err="1"/>
              <a:t>behaviours</a:t>
            </a:r>
            <a:r>
              <a:rPr lang="en-US" sz="1400" dirty="0"/>
              <a:t>. How might you make the best use of this knowledge? Have any new initiatives or actions been taken with journalists/media since round one of data collection?</a:t>
            </a:r>
          </a:p>
          <a:p>
            <a:pPr marL="171450" indent="-171450">
              <a:spcAft>
                <a:spcPts val="800"/>
              </a:spcAft>
              <a:buFont typeface="Arial" panose="020B0604020202020204" pitchFamily="34" charset="0"/>
              <a:buChar char="•"/>
            </a:pPr>
            <a:r>
              <a:rPr lang="en-US" sz="1400" b="1" dirty="0">
                <a:solidFill>
                  <a:schemeClr val="accent1"/>
                </a:solidFill>
              </a:rPr>
              <a:t>Risk perceptions: </a:t>
            </a:r>
            <a:r>
              <a:rPr lang="en-US" sz="1400" dirty="0"/>
              <a:t>While</a:t>
            </a:r>
            <a:r>
              <a:rPr lang="en-GB" sz="1400" dirty="0"/>
              <a:t> more people believe it’s very likely that they will get an infection, they feel less susceptible to the virus and that an infection will be less severe. </a:t>
            </a:r>
            <a:r>
              <a:rPr lang="en-US" sz="1400" dirty="0"/>
              <a:t>Given the  incidence in many countries, how could you increase risk perception without causing alarm?</a:t>
            </a:r>
          </a:p>
          <a:p>
            <a:pPr marL="171450" lvl="0" indent="-171450">
              <a:spcAft>
                <a:spcPts val="800"/>
              </a:spcAft>
              <a:buFont typeface="Arial" panose="020B0604020202020204" pitchFamily="34" charset="0"/>
              <a:buChar char="•"/>
            </a:pPr>
            <a:r>
              <a:rPr lang="en-US" sz="1400" b="1" dirty="0">
                <a:solidFill>
                  <a:schemeClr val="accent1"/>
                </a:solidFill>
              </a:rPr>
              <a:t>Protective </a:t>
            </a:r>
            <a:r>
              <a:rPr lang="en-US" sz="1400" b="1" dirty="0" err="1">
                <a:solidFill>
                  <a:schemeClr val="accent1"/>
                </a:solidFill>
              </a:rPr>
              <a:t>behaviours</a:t>
            </a:r>
            <a:r>
              <a:rPr lang="en-US" sz="1400" b="1" dirty="0">
                <a:solidFill>
                  <a:schemeClr val="accent1"/>
                </a:solidFill>
              </a:rPr>
              <a:t>: </a:t>
            </a:r>
            <a:r>
              <a:rPr lang="en-US" sz="1400" dirty="0"/>
              <a:t>Most are very high, and this might be used as a way of motivating others. We know that human beings are influenced by what they think other people are doing. If people know so many fellow citizens are following recommendations, they might want to continue to do so themselves.</a:t>
            </a:r>
          </a:p>
          <a:p>
            <a:pPr marL="171450" lvl="0" indent="-171450">
              <a:spcAft>
                <a:spcPts val="800"/>
              </a:spcAft>
              <a:buFont typeface="Arial" panose="020B0604020202020204" pitchFamily="34" charset="0"/>
              <a:buChar char="•"/>
            </a:pPr>
            <a:r>
              <a:rPr lang="en-US" sz="1400" b="1" dirty="0">
                <a:solidFill>
                  <a:schemeClr val="accent1"/>
                </a:solidFill>
              </a:rPr>
              <a:t>COVID-19 Vaccine</a:t>
            </a:r>
            <a:r>
              <a:rPr lang="en-US" sz="1400" dirty="0">
                <a:solidFill>
                  <a:schemeClr val="accent1"/>
                </a:solidFill>
              </a:rPr>
              <a:t>:</a:t>
            </a:r>
            <a:r>
              <a:rPr lang="en-US" sz="1400" dirty="0"/>
              <a:t> It is important to start preparing for COVID vaccine introduction early as acceptance is low; media could be a key ally. </a:t>
            </a:r>
          </a:p>
        </p:txBody>
      </p:sp>
      <p:pic>
        <p:nvPicPr>
          <p:cNvPr id="4" name="Graphic 3" descr="Signpost">
            <a:extLst>
              <a:ext uri="{FF2B5EF4-FFF2-40B4-BE49-F238E27FC236}">
                <a16:creationId xmlns:a16="http://schemas.microsoft.com/office/drawing/2014/main" id="{D08016EC-6925-475C-B72D-07AEB606CF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536" y="150913"/>
            <a:ext cx="1348801" cy="1348801"/>
          </a:xfrm>
          <a:prstGeom prst="rect">
            <a:avLst/>
          </a:prstGeom>
        </p:spPr>
      </p:pic>
    </p:spTree>
    <p:extLst>
      <p:ext uri="{BB962C8B-B14F-4D97-AF65-F5344CB8AC3E}">
        <p14:creationId xmlns:p14="http://schemas.microsoft.com/office/powerpoint/2010/main" val="256785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1B40-E3FD-CD4C-B2E3-5EA586FC1AE6}"/>
              </a:ext>
            </a:extLst>
          </p:cNvPr>
          <p:cNvSpPr>
            <a:spLocks noGrp="1"/>
          </p:cNvSpPr>
          <p:nvPr>
            <p:ph type="title"/>
          </p:nvPr>
        </p:nvSpPr>
        <p:spPr>
          <a:xfrm>
            <a:off x="331001" y="159110"/>
            <a:ext cx="5837806" cy="1316785"/>
          </a:xfrm>
        </p:spPr>
        <p:txBody>
          <a:bodyPr>
            <a:normAutofit/>
          </a:bodyPr>
          <a:lstStyle/>
          <a:p>
            <a:r>
              <a:rPr lang="en-US" sz="3800" dirty="0">
                <a:solidFill>
                  <a:schemeClr val="accent1"/>
                </a:solidFill>
              </a:rPr>
              <a:t>Income and Employment</a:t>
            </a:r>
          </a:p>
        </p:txBody>
      </p:sp>
      <p:sp>
        <p:nvSpPr>
          <p:cNvPr id="3" name="Content Placeholder 2">
            <a:extLst>
              <a:ext uri="{FF2B5EF4-FFF2-40B4-BE49-F238E27FC236}">
                <a16:creationId xmlns:a16="http://schemas.microsoft.com/office/drawing/2014/main" id="{2E1A4D64-363C-6B40-96D5-55966B0688FC}"/>
              </a:ext>
            </a:extLst>
          </p:cNvPr>
          <p:cNvSpPr>
            <a:spLocks noGrp="1"/>
          </p:cNvSpPr>
          <p:nvPr>
            <p:ph sz="half" idx="1"/>
          </p:nvPr>
        </p:nvSpPr>
        <p:spPr>
          <a:xfrm>
            <a:off x="433546" y="1253930"/>
            <a:ext cx="11018756" cy="820195"/>
          </a:xfrm>
        </p:spPr>
        <p:txBody>
          <a:bodyPr>
            <a:noAutofit/>
          </a:bodyPr>
          <a:lstStyle/>
          <a:p>
            <a:pPr marL="0" lvl="0" indent="0">
              <a:buNone/>
            </a:pPr>
            <a:r>
              <a:rPr lang="en-US" sz="1600" dirty="0"/>
              <a:t>Data collected multiple times since April shows that income and employment levels have shifted, with more people now employed and respondents indicating somewhat higher levels of income.</a:t>
            </a:r>
            <a:endParaRPr lang="en-GB" sz="1600" dirty="0"/>
          </a:p>
        </p:txBody>
      </p:sp>
      <p:pic>
        <p:nvPicPr>
          <p:cNvPr id="6" name="Picture 5">
            <a:extLst>
              <a:ext uri="{FF2B5EF4-FFF2-40B4-BE49-F238E27FC236}">
                <a16:creationId xmlns:a16="http://schemas.microsoft.com/office/drawing/2014/main" id="{68EEDDFC-A380-42DE-9560-39D42D6685DD}"/>
              </a:ext>
            </a:extLst>
          </p:cNvPr>
          <p:cNvPicPr>
            <a:picLocks noChangeAspect="1"/>
          </p:cNvPicPr>
          <p:nvPr/>
        </p:nvPicPr>
        <p:blipFill>
          <a:blip r:embed="rId3"/>
          <a:stretch>
            <a:fillRect/>
          </a:stretch>
        </p:blipFill>
        <p:spPr>
          <a:xfrm>
            <a:off x="99684" y="2191578"/>
            <a:ext cx="6078455" cy="4365342"/>
          </a:xfrm>
          <a:prstGeom prst="rect">
            <a:avLst/>
          </a:prstGeom>
        </p:spPr>
      </p:pic>
      <p:pic>
        <p:nvPicPr>
          <p:cNvPr id="11" name="Picture 10">
            <a:extLst>
              <a:ext uri="{FF2B5EF4-FFF2-40B4-BE49-F238E27FC236}">
                <a16:creationId xmlns:a16="http://schemas.microsoft.com/office/drawing/2014/main" id="{1AC7D66A-05BD-1545-A53B-ADE9E4041312}"/>
              </a:ext>
            </a:extLst>
          </p:cNvPr>
          <p:cNvPicPr>
            <a:picLocks noChangeAspect="1"/>
          </p:cNvPicPr>
          <p:nvPr/>
        </p:nvPicPr>
        <p:blipFill>
          <a:blip r:embed="rId4"/>
          <a:stretch>
            <a:fillRect/>
          </a:stretch>
        </p:blipFill>
        <p:spPr>
          <a:xfrm>
            <a:off x="6520427" y="2308305"/>
            <a:ext cx="5518819" cy="3992136"/>
          </a:xfrm>
          <a:prstGeom prst="rect">
            <a:avLst/>
          </a:prstGeom>
        </p:spPr>
      </p:pic>
    </p:spTree>
    <p:extLst>
      <p:ext uri="{BB962C8B-B14F-4D97-AF65-F5344CB8AC3E}">
        <p14:creationId xmlns:p14="http://schemas.microsoft.com/office/powerpoint/2010/main" val="343973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1B40-E3FD-CD4C-B2E3-5EA586FC1AE6}"/>
              </a:ext>
            </a:extLst>
          </p:cNvPr>
          <p:cNvSpPr>
            <a:spLocks noGrp="1"/>
          </p:cNvSpPr>
          <p:nvPr>
            <p:ph type="title"/>
          </p:nvPr>
        </p:nvSpPr>
        <p:spPr>
          <a:xfrm>
            <a:off x="712327" y="74837"/>
            <a:ext cx="5603631" cy="1316785"/>
          </a:xfrm>
        </p:spPr>
        <p:txBody>
          <a:bodyPr>
            <a:normAutofit/>
          </a:bodyPr>
          <a:lstStyle/>
          <a:p>
            <a:pPr>
              <a:lnSpc>
                <a:spcPct val="100000"/>
              </a:lnSpc>
            </a:pPr>
            <a:r>
              <a:rPr lang="en-US" sz="3800" dirty="0">
                <a:solidFill>
                  <a:schemeClr val="accent1"/>
                </a:solidFill>
              </a:rPr>
              <a:t>Preparedness and </a:t>
            </a:r>
            <a:br>
              <a:rPr lang="en-US" sz="3800" dirty="0">
                <a:solidFill>
                  <a:schemeClr val="accent1"/>
                </a:solidFill>
              </a:rPr>
            </a:br>
            <a:r>
              <a:rPr lang="en-US" sz="3800" dirty="0">
                <a:solidFill>
                  <a:schemeClr val="accent1"/>
                </a:solidFill>
              </a:rPr>
              <a:t>perceived self-efficacy </a:t>
            </a:r>
          </a:p>
        </p:txBody>
      </p:sp>
      <p:sp>
        <p:nvSpPr>
          <p:cNvPr id="3" name="Content Placeholder 2">
            <a:extLst>
              <a:ext uri="{FF2B5EF4-FFF2-40B4-BE49-F238E27FC236}">
                <a16:creationId xmlns:a16="http://schemas.microsoft.com/office/drawing/2014/main" id="{2E1A4D64-363C-6B40-96D5-55966B0688FC}"/>
              </a:ext>
            </a:extLst>
          </p:cNvPr>
          <p:cNvSpPr>
            <a:spLocks noGrp="1"/>
          </p:cNvSpPr>
          <p:nvPr>
            <p:ph sz="half" idx="1"/>
          </p:nvPr>
        </p:nvSpPr>
        <p:spPr>
          <a:xfrm>
            <a:off x="712327" y="1852602"/>
            <a:ext cx="5632717" cy="2427384"/>
          </a:xfrm>
        </p:spPr>
        <p:txBody>
          <a:bodyPr>
            <a:noAutofit/>
          </a:bodyPr>
          <a:lstStyle/>
          <a:p>
            <a:pPr marL="0" lvl="0" indent="0">
              <a:buNone/>
            </a:pPr>
            <a:r>
              <a:rPr lang="en-GB" sz="1400" dirty="0"/>
              <a:t>A feeling of preparedness and self-efficacy to avoid an infection with the coronavirus is important as it enables protective behaviour.</a:t>
            </a:r>
            <a:endParaRPr lang="en-US" sz="1400" dirty="0"/>
          </a:p>
          <a:p>
            <a:pPr marL="0" lvl="0" indent="0">
              <a:buNone/>
            </a:pPr>
            <a:r>
              <a:rPr lang="en-US" sz="1400" dirty="0"/>
              <a:t>On a scale from 1-7: </a:t>
            </a:r>
          </a:p>
          <a:p>
            <a:r>
              <a:rPr lang="en-US" sz="1400" b="1" dirty="0"/>
              <a:t>Feeling sure about </a:t>
            </a:r>
            <a:r>
              <a:rPr lang="en-US" sz="1400" b="1" u="sng" dirty="0"/>
              <a:t>knowing</a:t>
            </a:r>
            <a:r>
              <a:rPr lang="en-US" sz="1400" b="1" dirty="0"/>
              <a:t> how to prevent infection</a:t>
            </a:r>
            <a:r>
              <a:rPr lang="en-US" sz="1400" dirty="0"/>
              <a:t> receives a score of 6.02, which is decreased compared to the previous rounds of data collection in May and April.</a:t>
            </a:r>
          </a:p>
          <a:p>
            <a:r>
              <a:rPr lang="en-GB" sz="1400" b="1" dirty="0"/>
              <a:t>Feeling </a:t>
            </a:r>
            <a:r>
              <a:rPr lang="en-GB" sz="1400" b="1" u="sng" dirty="0"/>
              <a:t>able</a:t>
            </a:r>
            <a:r>
              <a:rPr lang="en-GB" sz="1400" b="1" dirty="0"/>
              <a:t> to avoid infection </a:t>
            </a:r>
            <a:r>
              <a:rPr lang="en-GB" sz="1400" dirty="0"/>
              <a:t>receives a lower score of 5.11, which is also lower than May and April data collection rounds.</a:t>
            </a:r>
          </a:p>
          <a:p>
            <a:endParaRPr lang="en-GB" sz="1200" dirty="0"/>
          </a:p>
        </p:txBody>
      </p:sp>
      <p:sp>
        <p:nvSpPr>
          <p:cNvPr id="4" name="Rectangle 3">
            <a:extLst>
              <a:ext uri="{FF2B5EF4-FFF2-40B4-BE49-F238E27FC236}">
                <a16:creationId xmlns:a16="http://schemas.microsoft.com/office/drawing/2014/main" id="{A1A4602D-67AE-48D1-BE7D-70EC50B37FAC}"/>
              </a:ext>
            </a:extLst>
          </p:cNvPr>
          <p:cNvSpPr/>
          <p:nvPr/>
        </p:nvSpPr>
        <p:spPr>
          <a:xfrm>
            <a:off x="7726597" y="61457"/>
            <a:ext cx="3255818" cy="276999"/>
          </a:xfrm>
          <a:prstGeom prst="rect">
            <a:avLst/>
          </a:prstGeom>
        </p:spPr>
        <p:txBody>
          <a:bodyPr wrap="square">
            <a:spAutoFit/>
          </a:bodyPr>
          <a:lstStyle/>
          <a:p>
            <a:r>
              <a:rPr lang="en-US" sz="1200" dirty="0">
                <a:solidFill>
                  <a:schemeClr val="accent1"/>
                </a:solidFill>
              </a:rPr>
              <a:t>“I know how to protect myself from coronavirus”</a:t>
            </a:r>
          </a:p>
        </p:txBody>
      </p:sp>
      <p:sp>
        <p:nvSpPr>
          <p:cNvPr id="9" name="TextBox 8">
            <a:extLst>
              <a:ext uri="{FF2B5EF4-FFF2-40B4-BE49-F238E27FC236}">
                <a16:creationId xmlns:a16="http://schemas.microsoft.com/office/drawing/2014/main" id="{A4E9F4C6-7E74-7244-BE23-0E878C367E05}"/>
              </a:ext>
            </a:extLst>
          </p:cNvPr>
          <p:cNvSpPr txBox="1"/>
          <p:nvPr/>
        </p:nvSpPr>
        <p:spPr>
          <a:xfrm>
            <a:off x="7578182" y="3324215"/>
            <a:ext cx="4116187" cy="461665"/>
          </a:xfrm>
          <a:prstGeom prst="rect">
            <a:avLst/>
          </a:prstGeom>
          <a:noFill/>
        </p:spPr>
        <p:txBody>
          <a:bodyPr wrap="square" rtlCol="0">
            <a:spAutoFit/>
          </a:bodyPr>
          <a:lstStyle/>
          <a:p>
            <a:r>
              <a:rPr lang="en-US" sz="1200" dirty="0">
                <a:solidFill>
                  <a:schemeClr val="accent1"/>
                </a:solidFill>
              </a:rPr>
              <a:t>“For me avoiding an infection with the novel coronavirus in the current situation is… Extremely difficult &gt;&gt;&gt; Extremely easy”</a:t>
            </a:r>
          </a:p>
        </p:txBody>
      </p:sp>
      <p:sp>
        <p:nvSpPr>
          <p:cNvPr id="5" name="TextBox 4">
            <a:extLst>
              <a:ext uri="{FF2B5EF4-FFF2-40B4-BE49-F238E27FC236}">
                <a16:creationId xmlns:a16="http://schemas.microsoft.com/office/drawing/2014/main" id="{14B8AAFC-FD6E-402C-865C-10B91586AFEA}"/>
              </a:ext>
            </a:extLst>
          </p:cNvPr>
          <p:cNvSpPr txBox="1"/>
          <p:nvPr/>
        </p:nvSpPr>
        <p:spPr>
          <a:xfrm>
            <a:off x="1180679" y="5170777"/>
            <a:ext cx="5796268" cy="1169551"/>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n-GB" sz="1400" dirty="0"/>
              <a:t>This shows that confidence regarding the knowledge on how to be protected from COVID-19 has been fairly stable, but with a slight drop in this round. People feel somewhat less able to avoid an infection. This may be explained by the spreading nature of the virus and the fact that it’s clear we will all have to deal with this for a long time. </a:t>
            </a:r>
          </a:p>
        </p:txBody>
      </p:sp>
      <p:pic>
        <p:nvPicPr>
          <p:cNvPr id="6" name="Picture 5">
            <a:extLst>
              <a:ext uri="{FF2B5EF4-FFF2-40B4-BE49-F238E27FC236}">
                <a16:creationId xmlns:a16="http://schemas.microsoft.com/office/drawing/2014/main" id="{68EEDDFC-A380-42DE-9560-39D42D6685DD}"/>
              </a:ext>
            </a:extLst>
          </p:cNvPr>
          <p:cNvPicPr>
            <a:picLocks noChangeAspect="1"/>
          </p:cNvPicPr>
          <p:nvPr/>
        </p:nvPicPr>
        <p:blipFill>
          <a:blip r:embed="rId3"/>
          <a:stretch>
            <a:fillRect/>
          </a:stretch>
        </p:blipFill>
        <p:spPr>
          <a:xfrm>
            <a:off x="7148457" y="338456"/>
            <a:ext cx="4171879" cy="3006207"/>
          </a:xfrm>
          <a:prstGeom prst="rect">
            <a:avLst/>
          </a:prstGeom>
        </p:spPr>
      </p:pic>
      <p:pic>
        <p:nvPicPr>
          <p:cNvPr id="8" name="Picture 7">
            <a:extLst>
              <a:ext uri="{FF2B5EF4-FFF2-40B4-BE49-F238E27FC236}">
                <a16:creationId xmlns:a16="http://schemas.microsoft.com/office/drawing/2014/main" id="{B270BE18-2A06-4FBB-A580-F863243675F2}"/>
              </a:ext>
            </a:extLst>
          </p:cNvPr>
          <p:cNvPicPr>
            <a:picLocks noChangeAspect="1"/>
          </p:cNvPicPr>
          <p:nvPr/>
        </p:nvPicPr>
        <p:blipFill>
          <a:blip r:embed="rId4"/>
          <a:stretch>
            <a:fillRect/>
          </a:stretch>
        </p:blipFill>
        <p:spPr>
          <a:xfrm>
            <a:off x="7282274" y="3823788"/>
            <a:ext cx="3966049" cy="3006207"/>
          </a:xfrm>
          <a:prstGeom prst="rect">
            <a:avLst/>
          </a:prstGeom>
        </p:spPr>
      </p:pic>
    </p:spTree>
    <p:extLst>
      <p:ext uri="{BB962C8B-B14F-4D97-AF65-F5344CB8AC3E}">
        <p14:creationId xmlns:p14="http://schemas.microsoft.com/office/powerpoint/2010/main" val="26814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14794</TotalTime>
  <Words>5730</Words>
  <Application>Microsoft Office PowerPoint</Application>
  <PresentationFormat>Widescreen</PresentationFormat>
  <Paragraphs>490</Paragraphs>
  <Slides>56</Slides>
  <Notes>11</Notes>
  <HiddenSlides>14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Helvetica Neue</vt:lpstr>
      <vt:lpstr>Office Theme</vt:lpstr>
      <vt:lpstr>PowerPoint Presentation</vt:lpstr>
      <vt:lpstr>Background</vt:lpstr>
      <vt:lpstr>PowerPoint Presentation</vt:lpstr>
      <vt:lpstr>How to read the data</vt:lpstr>
      <vt:lpstr>Summary #1 For discussion and further analysis and interpretation</vt:lpstr>
      <vt:lpstr>Summary: key predictors</vt:lpstr>
      <vt:lpstr>Summary: recommendations</vt:lpstr>
      <vt:lpstr>Income and Employment</vt:lpstr>
      <vt:lpstr>Preparedness and  perceived self-efficacy </vt:lpstr>
      <vt:lpstr>Health literacy related to COVID-19</vt:lpstr>
      <vt:lpstr>PowerPoint Presentation</vt:lpstr>
      <vt:lpstr>Health literacy and self-efficacy: discussion</vt:lpstr>
      <vt:lpstr>Risk perception</vt:lpstr>
      <vt:lpstr>PowerPoint Presentation</vt:lpstr>
      <vt:lpstr>Risk perception: discussion</vt:lpstr>
      <vt:lpstr>Behaviours: prevention</vt:lpstr>
      <vt:lpstr>PowerPoint Presentation</vt:lpstr>
      <vt:lpstr>Protecting others</vt:lpstr>
      <vt:lpstr>PowerPoint Presentation</vt:lpstr>
      <vt:lpstr>PowerPoint Presentation</vt:lpstr>
      <vt:lpstr>Behaviours: discussion</vt:lpstr>
      <vt:lpstr>Affect: emotions </vt:lpstr>
      <vt:lpstr>PowerPoint Presentation</vt:lpstr>
      <vt:lpstr>General wellbeing</vt:lpstr>
      <vt:lpstr>PowerPoint Presentation</vt:lpstr>
      <vt:lpstr>Resilience</vt:lpstr>
      <vt:lpstr>PowerPoint Presentation</vt:lpstr>
      <vt:lpstr>Emotional response: discussion</vt:lpstr>
      <vt:lpstr>Frequency of information search</vt:lpstr>
      <vt:lpstr>PowerPoint Presentation</vt:lpstr>
      <vt:lpstr>Trust/Confidence in institutions</vt:lpstr>
      <vt:lpstr>PowerPoint Presentation</vt:lpstr>
      <vt:lpstr>PowerPoint Presentation</vt:lpstr>
      <vt:lpstr>Fairness</vt:lpstr>
      <vt:lpstr>PowerPoint Presentation</vt:lpstr>
      <vt:lpstr>Confidence and trust issues: discussion</vt:lpstr>
      <vt:lpstr>Policies - Interventions</vt:lpstr>
      <vt:lpstr>Policies – Strict Measures</vt:lpstr>
      <vt:lpstr>PowerPoint Presentation</vt:lpstr>
      <vt:lpstr>PowerPoint Presentation</vt:lpstr>
      <vt:lpstr>Attitudes towards schooling</vt:lpstr>
      <vt:lpstr>Testing: acceptance</vt:lpstr>
      <vt:lpstr>Testing: motivations</vt:lpstr>
      <vt:lpstr>Not testing: reasons</vt:lpstr>
      <vt:lpstr>PowerPoint Presentation</vt:lpstr>
      <vt:lpstr>Contact tracing: perceptions</vt:lpstr>
      <vt:lpstr>Contact Tracing: motivations</vt:lpstr>
      <vt:lpstr>No contact tracing: reasons</vt:lpstr>
      <vt:lpstr>PowerPoint Presentation</vt:lpstr>
      <vt:lpstr>PowerPoint Presentation</vt:lpstr>
      <vt:lpstr>PowerPoint Presentation</vt:lpstr>
      <vt:lpstr>Sub-analysis for those undecided about getting vaccinated</vt:lpstr>
      <vt:lpstr>PowerPoint Presentation</vt:lpstr>
      <vt:lpstr>PowerPoint Presentation</vt:lpstr>
      <vt:lpstr>Transition phase: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SCHERZER, Martha</dc:creator>
  <cp:lastModifiedBy>DOMENTE, Silviu</cp:lastModifiedBy>
  <cp:revision>686</cp:revision>
  <cp:lastPrinted>2020-07-27T10:20:15Z</cp:lastPrinted>
  <dcterms:created xsi:type="dcterms:W3CDTF">2020-05-02T08:47:42Z</dcterms:created>
  <dcterms:modified xsi:type="dcterms:W3CDTF">2020-10-04T09:07:18Z</dcterms:modified>
</cp:coreProperties>
</file>