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90" r:id="rId4"/>
    <p:sldId id="288" r:id="rId5"/>
    <p:sldId id="289" r:id="rId6"/>
    <p:sldId id="266" r:id="rId7"/>
    <p:sldId id="267" r:id="rId8"/>
    <p:sldId id="268" r:id="rId9"/>
    <p:sldId id="292" r:id="rId10"/>
    <p:sldId id="269" r:id="rId11"/>
    <p:sldId id="299" r:id="rId12"/>
    <p:sldId id="281" r:id="rId13"/>
    <p:sldId id="293" r:id="rId14"/>
    <p:sldId id="296" r:id="rId15"/>
    <p:sldId id="298" r:id="rId16"/>
    <p:sldId id="295" r:id="rId17"/>
    <p:sldId id="282" r:id="rId18"/>
    <p:sldId id="297" r:id="rId19"/>
    <p:sldId id="283" r:id="rId20"/>
    <p:sldId id="284" r:id="rId21"/>
    <p:sldId id="285" r:id="rId22"/>
    <p:sldId id="286" r:id="rId23"/>
    <p:sldId id="280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DALY (1990) </a:t>
            </a:r>
          </a:p>
        </c:rich>
      </c:tx>
      <c:layout>
        <c:manualLayout>
          <c:xMode val="edge"/>
          <c:yMode val="edge"/>
          <c:x val="0.58993577263155583"/>
          <c:y val="5.56521757062142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DALY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63000"/>
                    </a:schemeClr>
                  </a:gs>
                  <a:gs pos="30000">
                    <a:schemeClr val="accent1">
                      <a:shade val="90000"/>
                      <a:satMod val="110000"/>
                    </a:schemeClr>
                  </a:gs>
                  <a:gs pos="45000">
                    <a:schemeClr val="accent1">
                      <a:shade val="100000"/>
                      <a:satMod val="118000"/>
                    </a:schemeClr>
                  </a:gs>
                  <a:gs pos="55000">
                    <a:schemeClr val="accent1">
                      <a:shade val="100000"/>
                      <a:satMod val="118000"/>
                    </a:schemeClr>
                  </a:gs>
                  <a:gs pos="73000">
                    <a:schemeClr val="accent1">
                      <a:shade val="90000"/>
                      <a:satMod val="110000"/>
                    </a:schemeClr>
                  </a:gs>
                  <a:gs pos="100000">
                    <a:schemeClr val="accent1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B44-4010-8D80-5CF138C41FF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63000"/>
                    </a:schemeClr>
                  </a:gs>
                  <a:gs pos="30000">
                    <a:schemeClr val="accent2">
                      <a:shade val="90000"/>
                      <a:satMod val="110000"/>
                    </a:schemeClr>
                  </a:gs>
                  <a:gs pos="45000">
                    <a:schemeClr val="accent2">
                      <a:shade val="100000"/>
                      <a:satMod val="118000"/>
                    </a:schemeClr>
                  </a:gs>
                  <a:gs pos="55000">
                    <a:schemeClr val="accent2">
                      <a:shade val="100000"/>
                      <a:satMod val="118000"/>
                    </a:schemeClr>
                  </a:gs>
                  <a:gs pos="73000">
                    <a:schemeClr val="accent2">
                      <a:shade val="90000"/>
                      <a:satMod val="110000"/>
                    </a:schemeClr>
                  </a:gs>
                  <a:gs pos="100000">
                    <a:schemeClr val="accent2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B44-4010-8D80-5CF138C41FF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63000"/>
                    </a:schemeClr>
                  </a:gs>
                  <a:gs pos="30000">
                    <a:schemeClr val="accent3">
                      <a:shade val="90000"/>
                      <a:satMod val="110000"/>
                    </a:schemeClr>
                  </a:gs>
                  <a:gs pos="45000">
                    <a:schemeClr val="accent3">
                      <a:shade val="100000"/>
                      <a:satMod val="118000"/>
                    </a:schemeClr>
                  </a:gs>
                  <a:gs pos="55000">
                    <a:schemeClr val="accent3">
                      <a:shade val="100000"/>
                      <a:satMod val="118000"/>
                    </a:schemeClr>
                  </a:gs>
                  <a:gs pos="73000">
                    <a:schemeClr val="accent3">
                      <a:shade val="90000"/>
                      <a:satMod val="110000"/>
                    </a:schemeClr>
                  </a:gs>
                  <a:gs pos="100000">
                    <a:schemeClr val="accent3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B44-4010-8D80-5CF138C41FF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8B44-4010-8D80-5CF138C41F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არაგადამდები დაავადებები</c:v>
                </c:pt>
                <c:pt idx="1">
                  <c:v>ტრავმები</c:v>
                </c:pt>
                <c:pt idx="2">
                  <c:v>გადამდები დაავადებები 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</c:v>
                </c:pt>
                <c:pt idx="1">
                  <c:v>0.12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44-4010-8D80-5CF138C41FF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DALY (2013) </a:t>
            </a:r>
          </a:p>
        </c:rich>
      </c:tx>
      <c:layout>
        <c:manualLayout>
          <c:xMode val="edge"/>
          <c:yMode val="edge"/>
          <c:x val="0.58993577263155583"/>
          <c:y val="5.56521757062142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DALY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63000"/>
                    </a:schemeClr>
                  </a:gs>
                  <a:gs pos="30000">
                    <a:schemeClr val="accent1">
                      <a:shade val="90000"/>
                      <a:satMod val="110000"/>
                    </a:schemeClr>
                  </a:gs>
                  <a:gs pos="45000">
                    <a:schemeClr val="accent1">
                      <a:shade val="100000"/>
                      <a:satMod val="118000"/>
                    </a:schemeClr>
                  </a:gs>
                  <a:gs pos="55000">
                    <a:schemeClr val="accent1">
                      <a:shade val="100000"/>
                      <a:satMod val="118000"/>
                    </a:schemeClr>
                  </a:gs>
                  <a:gs pos="73000">
                    <a:schemeClr val="accent1">
                      <a:shade val="90000"/>
                      <a:satMod val="110000"/>
                    </a:schemeClr>
                  </a:gs>
                  <a:gs pos="100000">
                    <a:schemeClr val="accent1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D13-4B30-93D2-C0E2C5FB0DC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63000"/>
                    </a:schemeClr>
                  </a:gs>
                  <a:gs pos="30000">
                    <a:schemeClr val="accent2">
                      <a:shade val="90000"/>
                      <a:satMod val="110000"/>
                    </a:schemeClr>
                  </a:gs>
                  <a:gs pos="45000">
                    <a:schemeClr val="accent2">
                      <a:shade val="100000"/>
                      <a:satMod val="118000"/>
                    </a:schemeClr>
                  </a:gs>
                  <a:gs pos="55000">
                    <a:schemeClr val="accent2">
                      <a:shade val="100000"/>
                      <a:satMod val="118000"/>
                    </a:schemeClr>
                  </a:gs>
                  <a:gs pos="73000">
                    <a:schemeClr val="accent2">
                      <a:shade val="90000"/>
                      <a:satMod val="110000"/>
                    </a:schemeClr>
                  </a:gs>
                  <a:gs pos="100000">
                    <a:schemeClr val="accent2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D13-4B30-93D2-C0E2C5FB0DC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63000"/>
                    </a:schemeClr>
                  </a:gs>
                  <a:gs pos="30000">
                    <a:schemeClr val="accent3">
                      <a:shade val="90000"/>
                      <a:satMod val="110000"/>
                    </a:schemeClr>
                  </a:gs>
                  <a:gs pos="45000">
                    <a:schemeClr val="accent3">
                      <a:shade val="100000"/>
                      <a:satMod val="118000"/>
                    </a:schemeClr>
                  </a:gs>
                  <a:gs pos="55000">
                    <a:schemeClr val="accent3">
                      <a:shade val="100000"/>
                      <a:satMod val="118000"/>
                    </a:schemeClr>
                  </a:gs>
                  <a:gs pos="73000">
                    <a:schemeClr val="accent3">
                      <a:shade val="90000"/>
                      <a:satMod val="110000"/>
                    </a:schemeClr>
                  </a:gs>
                  <a:gs pos="100000">
                    <a:schemeClr val="accent3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D13-4B30-93D2-C0E2C5FB0DC3}"/>
              </c:ext>
            </c:extLst>
          </c:dPt>
          <c:dLbls>
            <c:dLbl>
              <c:idx val="0"/>
              <c:layout>
                <c:manualLayout>
                  <c:x val="-0.19073378425622692"/>
                  <c:y val="-0.285386801830295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566614582218514"/>
                      <c:h val="0.309586663818810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D13-4B30-93D2-C0E2C5FB0D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არაგადამდები დაავადებები</c:v>
                </c:pt>
                <c:pt idx="1">
                  <c:v>ტრავმები</c:v>
                </c:pt>
                <c:pt idx="2">
                  <c:v>გადამდები დაავადებები 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0.83</c:v>
                </c:pt>
                <c:pt idx="1">
                  <c:v>0.08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13-4B30-93D2-C0E2C5FB0DC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dirty="0" smtClean="0"/>
              <a:t>საქართველო, </a:t>
            </a:r>
            <a:r>
              <a:rPr lang="en-US" dirty="0" smtClean="0"/>
              <a:t>2014</a:t>
            </a:r>
            <a:r>
              <a:rPr lang="ka-GE" dirty="0" smtClean="0"/>
              <a:t> წელი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751-41E5-A780-232B1B93E7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751-41E5-A780-232B1B93E7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751-41E5-A780-232B1B93E7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751-41E5-A780-232B1B93E7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751-41E5-A780-232B1B93E7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751-41E5-A780-232B1B93E7E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751-41E5-A780-232B1B93E7E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გულსისხლძარღვთა დაავადებები</c:v>
                </c:pt>
                <c:pt idx="1">
                  <c:v>კიბო</c:v>
                </c:pt>
                <c:pt idx="2">
                  <c:v>ქრონიკული რესპირატორული დაავადებები</c:v>
                </c:pt>
                <c:pt idx="3">
                  <c:v>დიაბეტი</c:v>
                </c:pt>
                <c:pt idx="4">
                  <c:v>სხვა არაგადამდები</c:v>
                </c:pt>
                <c:pt idx="5">
                  <c:v>ტრავმები</c:v>
                </c:pt>
                <c:pt idx="6">
                  <c:v>გადამდები, დედათა, პერინატალური, ნუტრიციული მდგომარეობები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0.69</c:v>
                </c:pt>
                <c:pt idx="1">
                  <c:v>0.14000000000000001</c:v>
                </c:pt>
                <c:pt idx="2">
                  <c:v>0.04</c:v>
                </c:pt>
                <c:pt idx="3">
                  <c:v>0.01</c:v>
                </c:pt>
                <c:pt idx="4">
                  <c:v>0.06</c:v>
                </c:pt>
                <c:pt idx="5">
                  <c:v>0.03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FB-4D0E-AA37-AF49C7DF5D0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რეგიტრირებული პირი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ბაღდათი</c:v>
                </c:pt>
                <c:pt idx="1">
                  <c:v>ვანი</c:v>
                </c:pt>
                <c:pt idx="2">
                  <c:v>ზესტაფონი</c:v>
                </c:pt>
                <c:pt idx="3">
                  <c:v>თერჯოლა</c:v>
                </c:pt>
                <c:pt idx="4">
                  <c:v>სამტრედია</c:v>
                </c:pt>
                <c:pt idx="5">
                  <c:v>საჩხერე</c:v>
                </c:pt>
                <c:pt idx="6">
                  <c:v>ტყიბული</c:v>
                </c:pt>
                <c:pt idx="7">
                  <c:v>ქუთაისი</c:v>
                </c:pt>
                <c:pt idx="8">
                  <c:v>წყალტუბო</c:v>
                </c:pt>
                <c:pt idx="9">
                  <c:v>ჭიათურა</c:v>
                </c:pt>
                <c:pt idx="10">
                  <c:v>ხარაგაული</c:v>
                </c:pt>
                <c:pt idx="11">
                  <c:v>ხონი</c:v>
                </c:pt>
              </c:strCache>
            </c:strRef>
          </c:cat>
          <c:val>
            <c:numRef>
              <c:f>Sheet1!$B$2:$B$13</c:f>
              <c:numCache>
                <c:formatCode>_-* #,##0\ _₾_-;\-* #,##0\ _₾_-;_-* "-"??\ _₾_-;_-@_-</c:formatCode>
                <c:ptCount val="12"/>
                <c:pt idx="0">
                  <c:v>242</c:v>
                </c:pt>
                <c:pt idx="1">
                  <c:v>229</c:v>
                </c:pt>
                <c:pt idx="2">
                  <c:v>756</c:v>
                </c:pt>
                <c:pt idx="3">
                  <c:v>248</c:v>
                </c:pt>
                <c:pt idx="4">
                  <c:v>260</c:v>
                </c:pt>
                <c:pt idx="5">
                  <c:v>1103</c:v>
                </c:pt>
                <c:pt idx="6">
                  <c:v>260</c:v>
                </c:pt>
                <c:pt idx="7">
                  <c:v>1185</c:v>
                </c:pt>
                <c:pt idx="8">
                  <c:v>487</c:v>
                </c:pt>
                <c:pt idx="9">
                  <c:v>1934</c:v>
                </c:pt>
                <c:pt idx="10">
                  <c:v>460</c:v>
                </c:pt>
                <c:pt idx="11">
                  <c:v>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6-40E2-A2F2-3119395FB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80000840"/>
        <c:axId val="47999920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რეგისტრირებული 1000 მოსახლეზე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ბაღდათი</c:v>
                </c:pt>
                <c:pt idx="1">
                  <c:v>ვანი</c:v>
                </c:pt>
                <c:pt idx="2">
                  <c:v>ზესტაფონი</c:v>
                </c:pt>
                <c:pt idx="3">
                  <c:v>თერჯოლა</c:v>
                </c:pt>
                <c:pt idx="4">
                  <c:v>სამტრედია</c:v>
                </c:pt>
                <c:pt idx="5">
                  <c:v>საჩხერე</c:v>
                </c:pt>
                <c:pt idx="6">
                  <c:v>ტყიბული</c:v>
                </c:pt>
                <c:pt idx="7">
                  <c:v>ქუთაისი</c:v>
                </c:pt>
                <c:pt idx="8">
                  <c:v>წყალტუბო</c:v>
                </c:pt>
                <c:pt idx="9">
                  <c:v>ჭიათურა</c:v>
                </c:pt>
                <c:pt idx="10">
                  <c:v>ხარაგაული</c:v>
                </c:pt>
                <c:pt idx="11">
                  <c:v>ხონი</c:v>
                </c:pt>
              </c:strCache>
            </c:strRef>
          </c:cat>
          <c:val>
            <c:numRef>
              <c:f>Sheet1!$C$2:$C$13</c:f>
              <c:numCache>
                <c:formatCode>_-* #,##0\ _₾_-;\-* #,##0\ _₾_-;_-* "-"??\ _₾_-;_-@_-</c:formatCode>
                <c:ptCount val="12"/>
                <c:pt idx="0">
                  <c:v>23.445068785119162</c:v>
                </c:pt>
                <c:pt idx="1">
                  <c:v>16.585789816759615</c:v>
                </c:pt>
                <c:pt idx="2">
                  <c:v>30.954428202923474</c:v>
                </c:pt>
                <c:pt idx="3">
                  <c:v>19.298109096568361</c:v>
                </c:pt>
                <c:pt idx="4">
                  <c:v>14.287284316957907</c:v>
                </c:pt>
                <c:pt idx="5">
                  <c:v>58.864339844166935</c:v>
                </c:pt>
                <c:pt idx="6">
                  <c:v>25.68154879494271</c:v>
                </c:pt>
                <c:pt idx="7">
                  <c:v>23.557711423005049</c:v>
                </c:pt>
                <c:pt idx="8">
                  <c:v>21.325976528288667</c:v>
                </c:pt>
                <c:pt idx="9">
                  <c:v>72.272047832585955</c:v>
                </c:pt>
                <c:pt idx="10">
                  <c:v>32.628741665484469</c:v>
                </c:pt>
                <c:pt idx="11">
                  <c:v>39.398950319936731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26-40E2-A2F2-3119395FB1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9597488"/>
        <c:axId val="269598048"/>
      </c:lineChart>
      <c:catAx>
        <c:axId val="26959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598048"/>
        <c:crosses val="autoZero"/>
        <c:auto val="1"/>
        <c:lblAlgn val="ctr"/>
        <c:lblOffset val="100"/>
        <c:noMultiLvlLbl val="0"/>
      </c:catAx>
      <c:valAx>
        <c:axId val="26959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₾_-;\-* #,##0\ _₾_-;_-* &quot;-&quot;??\ _₾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597488"/>
        <c:crosses val="autoZero"/>
        <c:crossBetween val="between"/>
      </c:valAx>
      <c:valAx>
        <c:axId val="479999200"/>
        <c:scaling>
          <c:orientation val="minMax"/>
        </c:scaling>
        <c:delete val="0"/>
        <c:axPos val="r"/>
        <c:numFmt formatCode="_-* #,##0\ _₾_-;\-* #,##0\ _₾_-;_-* &quot;-&quot;??\ _₾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000840"/>
        <c:crosses val="max"/>
        <c:crossBetween val="between"/>
      </c:valAx>
      <c:catAx>
        <c:axId val="480000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999920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65731344686823"/>
          <c:y val="3.4491655463668336E-2"/>
          <c:w val="0.52734268655313177"/>
          <c:h val="0.931016689072663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1752136158954027"/>
                  <c:y val="4.033103202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45-4287-8FB7-E2A359A4F4BB}"/>
                </c:ext>
              </c:extLst>
            </c:dLbl>
            <c:dLbl>
              <c:idx val="1"/>
              <c:layout>
                <c:manualLayout>
                  <c:x val="5.6410253562979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45-4287-8FB7-E2A359A4F4B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45-4287-8FB7-E2A359A4F4BB}"/>
                </c:ext>
              </c:extLst>
            </c:dLbl>
            <c:dLbl>
              <c:idx val="3"/>
              <c:layout>
                <c:manualLayout>
                  <c:x val="2.11538450861172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45-4287-8FB7-E2A359A4F4BB}"/>
                </c:ext>
              </c:extLst>
            </c:dLbl>
            <c:dLbl>
              <c:idx val="4"/>
              <c:layout>
                <c:manualLayout>
                  <c:x val="1.99786314702218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45-4287-8FB7-E2A359A4F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შევიტყვე პროგრამის შესახებ და თავად მივმართე</c:v>
                </c:pt>
                <c:pt idx="1">
                  <c:v>ოჯახის/სოფლის ექიმმა ან ექიმ-სპეციალისტმა გამიწია რეკომენდაცია</c:v>
                </c:pt>
                <c:pt idx="2">
                  <c:v>ჩემი ოჯახის წევრმა/ნაცნობმა გამიწია რეკომენდაცია</c:v>
                </c:pt>
                <c:pt idx="3">
                  <c:v>სოციალური სააგენტოს წარმომადგენელმა გამიწია რეკომენდაცია</c:v>
                </c:pt>
                <c:pt idx="4">
                  <c:v>არ მახსოვს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0.72295231090649492</c:v>
                </c:pt>
                <c:pt idx="1">
                  <c:v>0.25610897519978454</c:v>
                </c:pt>
                <c:pt idx="2">
                  <c:v>3.4417557465777336E-3</c:v>
                </c:pt>
                <c:pt idx="3">
                  <c:v>5.1626336198666014E-3</c:v>
                </c:pt>
                <c:pt idx="4">
                  <c:v>1.2334324527276327E-2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5-4287-8FB7-E2A359A4F4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შევიტყვე პროგრამის შესახებ და თავად მივმართე</c:v>
                </c:pt>
                <c:pt idx="1">
                  <c:v>ოჯახის/სოფლის ექიმმა ან ექიმ-სპეციალისტმა გამიწია რეკომენდაცია</c:v>
                </c:pt>
                <c:pt idx="2">
                  <c:v>ჩემი ოჯახის წევრმა/ნაცნობმა გამიწია რეკომენდაცია</c:v>
                </c:pt>
                <c:pt idx="3">
                  <c:v>სოციალური სააგენტოს წარმომადგენელმა გამიწია რეკომენდაცია</c:v>
                </c:pt>
                <c:pt idx="4">
                  <c:v>არ მახსოვს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0.27704768909350508</c:v>
                </c:pt>
                <c:pt idx="1">
                  <c:v>0.74389102480021552</c:v>
                </c:pt>
                <c:pt idx="2">
                  <c:v>0.99655824425342232</c:v>
                </c:pt>
                <c:pt idx="3">
                  <c:v>0.99483736638013343</c:v>
                </c:pt>
                <c:pt idx="4">
                  <c:v>0.98766567547272366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45-4287-8FB7-E2A359A4F4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4615380344468985E-2"/>
                  <c:y val="4.033103202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45-4287-8FB7-E2A359A4F4BB}"/>
                </c:ext>
              </c:extLst>
            </c:dLbl>
            <c:dLbl>
              <c:idx val="1"/>
              <c:layout>
                <c:manualLayout>
                  <c:x val="9.51923028875274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45-4287-8FB7-E2A359A4F4BB}"/>
                </c:ext>
              </c:extLst>
            </c:dLbl>
            <c:dLbl>
              <c:idx val="2"/>
              <c:layout>
                <c:manualLayout>
                  <c:x val="2.11538450861172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445-4287-8FB7-E2A359A4F4BB}"/>
                </c:ext>
              </c:extLst>
            </c:dLbl>
            <c:dLbl>
              <c:idx val="3"/>
              <c:layout>
                <c:manualLayout>
                  <c:x val="2.3504272317908054E-2"/>
                  <c:y val="8.0662064059651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445-4287-8FB7-E2A359A4F4B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445-4287-8FB7-E2A359A4F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შევიტყვე პროგრამის შესახებ და თავად მივმართე</c:v>
                </c:pt>
                <c:pt idx="1">
                  <c:v>ოჯახის/სოფლის ექიმმა ან ექიმ-სპეციალისტმა გამიწია რეკომენდაცია</c:v>
                </c:pt>
                <c:pt idx="2">
                  <c:v>ჩემი ოჯახის წევრმა/ნაცნობმა გამიწია რეკომენდაცია</c:v>
                </c:pt>
                <c:pt idx="3">
                  <c:v>სოციალური სააგენტოს წარმომადგენელმა გამიწია რეკომენდაცია</c:v>
                </c:pt>
                <c:pt idx="4">
                  <c:v>არ მახსოვს</c:v>
                </c:pt>
              </c:strCache>
            </c:strRef>
          </c:cat>
          <c:val>
            <c:numRef>
              <c:f>Sheet1!$D$2:$D$6</c:f>
              <c:numCache>
                <c:formatCode>###0%</c:formatCode>
                <c:ptCount val="5"/>
                <c:pt idx="0">
                  <c:v>0.46357225935513874</c:v>
                </c:pt>
                <c:pt idx="1">
                  <c:v>0.49516048190084072</c:v>
                </c:pt>
                <c:pt idx="2">
                  <c:v>7.2967873813359653E-3</c:v>
                </c:pt>
                <c:pt idx="3">
                  <c:v>2.3478372673076439E-2</c:v>
                </c:pt>
                <c:pt idx="4">
                  <c:v>1.9707961197095889E-3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45-4287-8FB7-E2A359A4F4B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შევიტყვე პროგრამის შესახებ და თავად მივმართე</c:v>
                </c:pt>
                <c:pt idx="1">
                  <c:v>ოჯახის/სოფლის ექიმმა ან ექიმ-სპეციალისტმა გამიწია რეკომენდაცია</c:v>
                </c:pt>
                <c:pt idx="2">
                  <c:v>ჩემი ოჯახის წევრმა/ნაცნობმა გამიწია რეკომენდაცია</c:v>
                </c:pt>
                <c:pt idx="3">
                  <c:v>სოციალური სააგენტოს წარმომადგენელმა გამიწია რეკომენდაცია</c:v>
                </c:pt>
                <c:pt idx="4">
                  <c:v>არ მახსოვს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0.53642774064486121</c:v>
                </c:pt>
                <c:pt idx="1">
                  <c:v>0.50483951809915928</c:v>
                </c:pt>
                <c:pt idx="2">
                  <c:v>0.99270321261866401</c:v>
                </c:pt>
                <c:pt idx="3">
                  <c:v>0.9765216273269236</c:v>
                </c:pt>
                <c:pt idx="4">
                  <c:v>0.99802920388029037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45-4287-8FB7-E2A359A4F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3647215"/>
        <c:axId val="313655951"/>
      </c:barChart>
      <c:catAx>
        <c:axId val="31364721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55951"/>
        <c:crosses val="autoZero"/>
        <c:auto val="1"/>
        <c:lblAlgn val="ctr"/>
        <c:lblOffset val="100"/>
        <c:noMultiLvlLbl val="0"/>
      </c:catAx>
      <c:valAx>
        <c:axId val="31365595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13647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654882327803911"/>
          <c:y val="3.7660422947458298E-2"/>
          <c:w val="0.45345117672196095"/>
          <c:h val="0.931016689072663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5213671417305686E-2"/>
                  <c:y val="1.3539438526857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0C-4741-8967-730ABC6C2413}"/>
                </c:ext>
              </c:extLst>
            </c:dLbl>
            <c:dLbl>
              <c:idx val="1"/>
              <c:layout>
                <c:manualLayout>
                  <c:x val="7.6388885033201084E-2"/>
                  <c:y val="2.495059159100191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0C-4741-8967-730ABC6C2413}"/>
                </c:ext>
              </c:extLst>
            </c:dLbl>
            <c:dLbl>
              <c:idx val="2"/>
              <c:layout>
                <c:manualLayout>
                  <c:x val="5.2884612715293031E-2"/>
                  <c:y val="2.90463114983890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0C-4741-8967-730ABC6C2413}"/>
                </c:ext>
              </c:extLst>
            </c:dLbl>
            <c:dLbl>
              <c:idx val="3"/>
              <c:layout>
                <c:manualLayout>
                  <c:x val="3.87820493245482E-2"/>
                  <c:y val="2.495059159100191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0C-4741-8967-730ABC6C2413}"/>
                </c:ext>
              </c:extLst>
            </c:dLbl>
            <c:dLbl>
              <c:idx val="4"/>
              <c:layout>
                <c:manualLayout>
                  <c:x val="2.8205126781489665E-2"/>
                  <c:y val="2.495059159681118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0C-4741-8967-730ABC6C2413}"/>
                </c:ext>
              </c:extLst>
            </c:dLbl>
            <c:dLbl>
              <c:idx val="5"/>
              <c:layout>
                <c:manualLayout>
                  <c:x val="2.93803403973850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50C-4741-8967-730ABC6C2413}"/>
                </c:ext>
              </c:extLst>
            </c:dLbl>
            <c:dLbl>
              <c:idx val="6"/>
              <c:layout>
                <c:manualLayout>
                  <c:x val="2.82051267814896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50C-4741-8967-730ABC6C2413}"/>
                </c:ext>
              </c:extLst>
            </c:dLbl>
            <c:dLbl>
              <c:idx val="7"/>
              <c:layout>
                <c:manualLayout>
                  <c:x val="2.3504272317908054E-2"/>
                  <c:y val="6.3374502641146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50C-4741-8967-730ABC6C2413}"/>
                </c:ext>
              </c:extLst>
            </c:dLbl>
            <c:dLbl>
              <c:idx val="8"/>
              <c:layout>
                <c:manualLayout>
                  <c:x val="2.3504272317908054E-2"/>
                  <c:y val="1.161852459935560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50C-4741-8967-730ABC6C24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მოითხოვს ბევრ ვიზიტს / ბიუროკრატია</c:v>
                </c:pt>
                <c:pt idx="1">
                  <c:v>შეზღუდული მედიკამენტების ნუსხა</c:v>
                </c:pt>
                <c:pt idx="2">
                  <c:v>მედიკამენტების დაბალი ხარისხი</c:v>
                </c:pt>
                <c:pt idx="3">
                  <c:v>აღარ ჭირდება</c:v>
                </c:pt>
                <c:pt idx="4">
                  <c:v>გადაადგილების შეზღუდვა</c:v>
                </c:pt>
                <c:pt idx="5">
                  <c:v>ექიმმა უარი უთხრა</c:v>
                </c:pt>
                <c:pt idx="6">
                  <c:v>რიგები</c:v>
                </c:pt>
                <c:pt idx="7">
                  <c:v>დაავადებების შეზღუდული ნუსხა</c:v>
                </c:pt>
                <c:pt idx="8">
                  <c:v>კლინიკა არ აძლევს რეკომენდაციას</c:v>
                </c:pt>
              </c:strCache>
            </c:strRef>
          </c:cat>
          <c:val>
            <c:numRef>
              <c:f>Sheet1!$B$2:$B$10</c:f>
              <c:numCache>
                <c:formatCode>###0%</c:formatCode>
                <c:ptCount val="9"/>
                <c:pt idx="0">
                  <c:v>0.217</c:v>
                </c:pt>
                <c:pt idx="1">
                  <c:v>0.2096074800321906</c:v>
                </c:pt>
                <c:pt idx="2">
                  <c:v>0.13917930789799332</c:v>
                </c:pt>
                <c:pt idx="3">
                  <c:v>6.5298846496655544E-2</c:v>
                </c:pt>
                <c:pt idx="4">
                  <c:v>4.1231038153010019E-2</c:v>
                </c:pt>
                <c:pt idx="5">
                  <c:v>3.2649423248327772E-2</c:v>
                </c:pt>
                <c:pt idx="6">
                  <c:v>3.2649423248327772E-2</c:v>
                </c:pt>
                <c:pt idx="7">
                  <c:v>2.0615519076505009E-2</c:v>
                </c:pt>
                <c:pt idx="8">
                  <c:v>2.0615519076505009E-2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0C-4741-8967-730ABC6C24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მოითხოვს ბევრ ვიზიტს / ბიუროკრატია</c:v>
                </c:pt>
                <c:pt idx="1">
                  <c:v>შეზღუდული მედიკამენტების ნუსხა</c:v>
                </c:pt>
                <c:pt idx="2">
                  <c:v>მედიკამენტების დაბალი ხარისხი</c:v>
                </c:pt>
                <c:pt idx="3">
                  <c:v>აღარ ჭირდება</c:v>
                </c:pt>
                <c:pt idx="4">
                  <c:v>გადაადგილების შეზღუდვა</c:v>
                </c:pt>
                <c:pt idx="5">
                  <c:v>ექიმმა უარი უთხრა</c:v>
                </c:pt>
                <c:pt idx="6">
                  <c:v>რიგები</c:v>
                </c:pt>
                <c:pt idx="7">
                  <c:v>დაავადებების შეზღუდული ნუსხა</c:v>
                </c:pt>
                <c:pt idx="8">
                  <c:v>კლინიკა არ აძლევს რეკომენდაციას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0.78300000000000003</c:v>
                </c:pt>
                <c:pt idx="1">
                  <c:v>0.79039251996780946</c:v>
                </c:pt>
                <c:pt idx="2">
                  <c:v>0.86082069210200673</c:v>
                </c:pt>
                <c:pt idx="3">
                  <c:v>0.93470115350334448</c:v>
                </c:pt>
                <c:pt idx="4">
                  <c:v>0.95876896184699001</c:v>
                </c:pt>
                <c:pt idx="5">
                  <c:v>0.96735057675167224</c:v>
                </c:pt>
                <c:pt idx="6">
                  <c:v>0.96735057675167224</c:v>
                </c:pt>
                <c:pt idx="7">
                  <c:v>0.97938448092349495</c:v>
                </c:pt>
                <c:pt idx="8">
                  <c:v>0.97938448092349495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0C-4741-8967-730ABC6C2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3647215"/>
        <c:axId val="313655951"/>
      </c:barChart>
      <c:catAx>
        <c:axId val="31364721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55951"/>
        <c:crosses val="autoZero"/>
        <c:auto val="1"/>
        <c:lblAlgn val="ctr"/>
        <c:lblOffset val="100"/>
        <c:noMultiLvlLbl val="0"/>
      </c:catAx>
      <c:valAx>
        <c:axId val="31365595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13647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65731344686823"/>
          <c:y val="3.4491655463668336E-2"/>
          <c:w val="0.52734268655313177"/>
          <c:h val="0.931016689072663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6388885033201084E-2"/>
                  <c:y val="4.0340523817596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09-4981-A457-774000C7AEF8}"/>
                </c:ext>
              </c:extLst>
            </c:dLbl>
            <c:dLbl>
              <c:idx val="1"/>
              <c:layout>
                <c:manualLayout>
                  <c:x val="5.6410253562979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09-4981-A457-774000C7AE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არ არის რთული</c:v>
                </c:pt>
                <c:pt idx="1">
                  <c:v>რთულია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>
                  <c:v>0.98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09-4981-A457-774000C7AE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არ არის რთული</c:v>
                </c:pt>
                <c:pt idx="1">
                  <c:v>რთულია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2.0000000000000018E-2</c:v>
                </c:pt>
                <c:pt idx="1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09-4981-A457-774000C7AE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4615380344468985E-2"/>
                  <c:y val="4.033103202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09-4981-A457-774000C7AEF8}"/>
                </c:ext>
              </c:extLst>
            </c:dLbl>
            <c:dLbl>
              <c:idx val="1"/>
              <c:layout>
                <c:manualLayout>
                  <c:x val="2.5854699549698688E-2"/>
                  <c:y val="6.621885066036187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09-4981-A457-774000C7AE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არ არის რთული</c:v>
                </c:pt>
                <c:pt idx="1">
                  <c:v>რთულია</c:v>
                </c:pt>
              </c:strCache>
            </c:strRef>
          </c:cat>
          <c:val>
            <c:numRef>
              <c:f>Sheet1!$D$2:$D$3</c:f>
              <c:numCache>
                <c:formatCode>###0%</c:formatCode>
                <c:ptCount val="2"/>
                <c:pt idx="0">
                  <c:v>0.98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09-4981-A457-774000C7AE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არ არის რთული</c:v>
                </c:pt>
                <c:pt idx="1">
                  <c:v>რთულია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2.0000000000000018E-2</c:v>
                </c:pt>
                <c:pt idx="1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D09-4981-A457-774000C7A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3647215"/>
        <c:axId val="313655951"/>
      </c:barChart>
      <c:catAx>
        <c:axId val="31364721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55951"/>
        <c:crosses val="autoZero"/>
        <c:auto val="1"/>
        <c:lblAlgn val="ctr"/>
        <c:lblOffset val="100"/>
        <c:noMultiLvlLbl val="0"/>
      </c:catAx>
      <c:valAx>
        <c:axId val="31365595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13647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65731344686823"/>
          <c:y val="3.4491655463668336E-2"/>
          <c:w val="0.52734268655313177"/>
          <c:h val="0.931016689072663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6388885033201084E-2"/>
                  <c:y val="4.0340523817596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A5-4574-9648-9509B993BDC6}"/>
                </c:ext>
              </c:extLst>
            </c:dLbl>
            <c:dLbl>
              <c:idx val="1"/>
              <c:layout>
                <c:manualLayout>
                  <c:x val="5.6410253562979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A5-4574-9648-9509B993BD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არ იყო რთული</c:v>
                </c:pt>
                <c:pt idx="1">
                  <c:v>რთული იყო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A5-4574-9648-9509B993BD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არ იყო რთული</c:v>
                </c:pt>
                <c:pt idx="1">
                  <c:v>რთული იყო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0.16000000000000003</c:v>
                </c:pt>
                <c:pt idx="1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A5-4574-9648-9509B993BD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4615380344468985E-2"/>
                  <c:y val="4.033103202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A5-4574-9648-9509B993BDC6}"/>
                </c:ext>
              </c:extLst>
            </c:dLbl>
            <c:dLbl>
              <c:idx val="1"/>
              <c:layout>
                <c:manualLayout>
                  <c:x val="2.5854699549698688E-2"/>
                  <c:y val="6.621885066036187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EA5-4574-9648-9509B993BD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არ იყო რთული</c:v>
                </c:pt>
                <c:pt idx="1">
                  <c:v>რთული იყო</c:v>
                </c:pt>
              </c:strCache>
            </c:strRef>
          </c:cat>
          <c:val>
            <c:numRef>
              <c:f>Sheet1!$D$2:$D$3</c:f>
              <c:numCache>
                <c:formatCode>###0%</c:formatCode>
                <c:ptCount val="2"/>
                <c:pt idx="0">
                  <c:v>0.99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A5-4574-9648-9509B993BD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არ იყო რთული</c:v>
                </c:pt>
                <c:pt idx="1">
                  <c:v>რთული იყო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1.0000000000000009E-2</c:v>
                </c:pt>
                <c:pt idx="1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EA5-4574-9648-9509B993B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3647215"/>
        <c:axId val="313655951"/>
      </c:barChart>
      <c:catAx>
        <c:axId val="31364721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55951"/>
        <c:crosses val="autoZero"/>
        <c:auto val="1"/>
        <c:lblAlgn val="ctr"/>
        <c:lblOffset val="100"/>
        <c:noMultiLvlLbl val="0"/>
      </c:catAx>
      <c:valAx>
        <c:axId val="31365595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13647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468E3-0B8C-44EB-B53C-306B26B05F70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6EF988-1CF0-46F3-B7A7-1970CA37C4D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dirty="0" smtClean="0"/>
            <a:t>ოჯახის ექიმი ან ექიმ-სპეციალისტი გასცემს , ცნობას ჯანმრთელობის მდგომარეობის შესახებ (ფორმა </a:t>
          </a:r>
          <a:r>
            <a:rPr lang="en-US" sz="1600" dirty="0" smtClean="0"/>
            <a:t>N100) </a:t>
          </a:r>
          <a:r>
            <a:rPr lang="ka-GE" sz="1600" dirty="0" smtClean="0"/>
            <a:t>და რეცეპტს (ფორმა </a:t>
          </a:r>
          <a:r>
            <a:rPr lang="en-US" sz="1600" dirty="0" smtClean="0"/>
            <a:t>N3)</a:t>
          </a:r>
          <a:r>
            <a:rPr lang="ka-GE" sz="1600" dirty="0" smtClean="0"/>
            <a:t>, სადაც მითითებულია პაციენტისთვის საჭირო მედიკამენტების გენერიული დასახელება.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i="0" dirty="0" smtClean="0"/>
            <a:t>ფორმა 100 – უნდა მოიცავდეს ქრონიკული დაავადების დადასტურებულ დიაგნოზს </a:t>
          </a:r>
          <a:r>
            <a:rPr lang="ka-GE" sz="1600" i="0" dirty="0" smtClean="0">
              <a:solidFill>
                <a:srgbClr val="FF0000"/>
              </a:solidFill>
            </a:rPr>
            <a:t>(ICD-10</a:t>
          </a:r>
          <a:r>
            <a:rPr lang="ka-GE" sz="1600" i="0" dirty="0" smtClean="0"/>
            <a:t>), მკურნალობისთვის საჭირო მედიკამენტების </a:t>
          </a:r>
          <a:r>
            <a:rPr lang="ka-GE" sz="1600" i="0" dirty="0" smtClean="0">
              <a:solidFill>
                <a:srgbClr val="FF0000"/>
              </a:solidFill>
            </a:rPr>
            <a:t>სახეობის და დღიური დოზის </a:t>
          </a:r>
          <a:r>
            <a:rPr lang="ka-GE" sz="1600" i="0" dirty="0" smtClean="0"/>
            <a:t>მითითებით. </a:t>
          </a:r>
          <a:endParaRPr lang="en-US" sz="1600" i="0" dirty="0"/>
        </a:p>
      </dgm:t>
    </dgm:pt>
    <dgm:pt modelId="{525C5648-91AC-46ED-A472-38C67937FFD0}" type="parTrans" cxnId="{55046184-4AFD-4520-BB46-0C3FD05CDA60}">
      <dgm:prSet/>
      <dgm:spPr/>
      <dgm:t>
        <a:bodyPr/>
        <a:lstStyle/>
        <a:p>
          <a:endParaRPr lang="en-US" sz="1600"/>
        </a:p>
      </dgm:t>
    </dgm:pt>
    <dgm:pt modelId="{E3FA9C34-8F81-4BC3-B164-8668E4E29338}" type="sibTrans" cxnId="{55046184-4AFD-4520-BB46-0C3FD05CDA60}">
      <dgm:prSet/>
      <dgm:spPr/>
      <dgm:t>
        <a:bodyPr/>
        <a:lstStyle/>
        <a:p>
          <a:endParaRPr lang="en-US" sz="1600"/>
        </a:p>
      </dgm:t>
    </dgm:pt>
    <dgm:pt modelId="{B1A302EF-A38F-4790-A8C4-49E3C148C379}">
      <dgm:prSet phldrT="[Text]" custT="1"/>
      <dgm:spPr/>
      <dgm:t>
        <a:bodyPr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dirty="0"/>
        </a:p>
      </dgm:t>
    </dgm:pt>
    <dgm:pt modelId="{9D19102E-48F9-4CCB-923D-AD4051965C2C}" type="parTrans" cxnId="{73DF4559-E41F-4125-AC80-5B9B021C52FF}">
      <dgm:prSet/>
      <dgm:spPr/>
      <dgm:t>
        <a:bodyPr/>
        <a:lstStyle/>
        <a:p>
          <a:endParaRPr lang="en-US" sz="1600"/>
        </a:p>
      </dgm:t>
    </dgm:pt>
    <dgm:pt modelId="{7429AE42-9FA3-4DEB-90B2-9A6399E046B1}" type="sibTrans" cxnId="{73DF4559-E41F-4125-AC80-5B9B021C52FF}">
      <dgm:prSet/>
      <dgm:spPr/>
      <dgm:t>
        <a:bodyPr/>
        <a:lstStyle/>
        <a:p>
          <a:endParaRPr lang="en-US" sz="1600"/>
        </a:p>
      </dgm:t>
    </dgm:pt>
    <dgm:pt modelId="{01A084A0-19EB-441B-BBC3-76B9E6BA0CB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dirty="0" smtClean="0"/>
            <a:t>ექიმის მიერ გადმოცემული ფორმა </a:t>
          </a:r>
          <a:r>
            <a:rPr lang="en-US" sz="1600" dirty="0" smtClean="0"/>
            <a:t>N100  </a:t>
          </a:r>
          <a:r>
            <a:rPr lang="ka-GE" sz="1600" dirty="0" smtClean="0"/>
            <a:t>პაციენტმა უნდა წარადგინოს სოციალური მომსახურების სააგენტოს ნებისმიერ ტერიტორიულ ერთეულში და გაიაროს რეგისტრაცია ერთჯერადად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a-GE" sz="16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dirty="0" smtClean="0"/>
            <a:t>სოციალური მომსახურების სააგენტოში განახლებული ფორმა 100-ის წარდგენა საჭიროა თუ შეიცვალა პაციენტის დიაგნოზი, დანიშნული მედიკამენტი ან დოზა. </a:t>
          </a:r>
          <a:endParaRPr lang="en-US" sz="1600" dirty="0" smtClean="0"/>
        </a:p>
      </dgm:t>
    </dgm:pt>
    <dgm:pt modelId="{6EC51032-1360-4C35-B39D-E8B148B4586A}" type="parTrans" cxnId="{BB96C765-664A-49B1-9D53-66F375208827}">
      <dgm:prSet/>
      <dgm:spPr/>
      <dgm:t>
        <a:bodyPr/>
        <a:lstStyle/>
        <a:p>
          <a:endParaRPr lang="en-US" sz="1600"/>
        </a:p>
      </dgm:t>
    </dgm:pt>
    <dgm:pt modelId="{F0A17D8E-020B-41BB-8551-813A379EF6AF}" type="sibTrans" cxnId="{BB96C765-664A-49B1-9D53-66F375208827}">
      <dgm:prSet/>
      <dgm:spPr/>
      <dgm:t>
        <a:bodyPr/>
        <a:lstStyle/>
        <a:p>
          <a:endParaRPr lang="en-US" sz="1600"/>
        </a:p>
      </dgm:t>
    </dgm:pt>
    <dgm:pt modelId="{906D018D-B891-40D3-82C6-0C1C87AD92F4}" type="pres">
      <dgm:prSet presAssocID="{42E468E3-0B8C-44EB-B53C-306B26B05F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04599A-6DF9-4CAF-8506-BE2DB98A0CF6}" type="pres">
      <dgm:prSet presAssocID="{42E468E3-0B8C-44EB-B53C-306B26B05F70}" presName="fgShape" presStyleLbl="fgShp" presStyleIdx="0" presStyleCnt="1" custAng="0" custScaleX="33388" custScaleY="58689" custLinFactY="-200000" custLinFactNeighborX="647" custLinFactNeighborY="-265828"/>
      <dgm:spPr/>
    </dgm:pt>
    <dgm:pt modelId="{259EB75A-B19F-4CBF-8104-D84BCFAD71E2}" type="pres">
      <dgm:prSet presAssocID="{42E468E3-0B8C-44EB-B53C-306B26B05F70}" presName="linComp" presStyleCnt="0"/>
      <dgm:spPr/>
    </dgm:pt>
    <dgm:pt modelId="{27CE8E14-DC8A-4A0F-9820-701E5BC053CC}" type="pres">
      <dgm:prSet presAssocID="{476EF988-1CF0-46F3-B7A7-1970CA37C4D6}" presName="compNode" presStyleCnt="0"/>
      <dgm:spPr/>
    </dgm:pt>
    <dgm:pt modelId="{D7F7DCD6-99F5-45C2-AF19-EA2128704721}" type="pres">
      <dgm:prSet presAssocID="{476EF988-1CF0-46F3-B7A7-1970CA37C4D6}" presName="bkgdShape" presStyleLbl="node1" presStyleIdx="0" presStyleCnt="2"/>
      <dgm:spPr/>
      <dgm:t>
        <a:bodyPr/>
        <a:lstStyle/>
        <a:p>
          <a:endParaRPr lang="en-US"/>
        </a:p>
      </dgm:t>
    </dgm:pt>
    <dgm:pt modelId="{6EE0D8D2-DBA7-4EC8-A801-F8C900C56C2A}" type="pres">
      <dgm:prSet presAssocID="{476EF988-1CF0-46F3-B7A7-1970CA37C4D6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1C4D5-3133-4E68-B1C6-024113055A1B}" type="pres">
      <dgm:prSet presAssocID="{476EF988-1CF0-46F3-B7A7-1970CA37C4D6}" presName="invisiNode" presStyleLbl="node1" presStyleIdx="0" presStyleCnt="2"/>
      <dgm:spPr/>
    </dgm:pt>
    <dgm:pt modelId="{25813B4F-9C27-4182-8A90-49B1A7AD66AC}" type="pres">
      <dgm:prSet presAssocID="{476EF988-1CF0-46F3-B7A7-1970CA37C4D6}" presName="imagNode" presStyleLbl="fgImgPlace1" presStyleIdx="0" presStyleCnt="2" custScaleX="97987" custScaleY="90066" custLinFactNeighborX="725" custLinFactNeighborY="-171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2C789179-0B44-4F24-8DC5-BF6DE2B680FD}" type="pres">
      <dgm:prSet presAssocID="{E3FA9C34-8F81-4BC3-B164-8668E4E293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91D7F14-9C6E-4491-A29F-A0EDC13CCFEC}" type="pres">
      <dgm:prSet presAssocID="{01A084A0-19EB-441B-BBC3-76B9E6BA0CB6}" presName="compNode" presStyleCnt="0"/>
      <dgm:spPr/>
    </dgm:pt>
    <dgm:pt modelId="{821350C4-1100-4F04-9051-A8D5A3317008}" type="pres">
      <dgm:prSet presAssocID="{01A084A0-19EB-441B-BBC3-76B9E6BA0CB6}" presName="bkgdShape" presStyleLbl="node1" presStyleIdx="1" presStyleCnt="2"/>
      <dgm:spPr/>
      <dgm:t>
        <a:bodyPr/>
        <a:lstStyle/>
        <a:p>
          <a:endParaRPr lang="en-US"/>
        </a:p>
      </dgm:t>
    </dgm:pt>
    <dgm:pt modelId="{5106B792-0400-4498-B53F-B9E6CB4870C9}" type="pres">
      <dgm:prSet presAssocID="{01A084A0-19EB-441B-BBC3-76B9E6BA0CB6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3A447-44B3-48EC-B4E4-4C5C46632FD2}" type="pres">
      <dgm:prSet presAssocID="{01A084A0-19EB-441B-BBC3-76B9E6BA0CB6}" presName="invisiNode" presStyleLbl="node1" presStyleIdx="1" presStyleCnt="2"/>
      <dgm:spPr/>
    </dgm:pt>
    <dgm:pt modelId="{4CEC8ED5-8DDE-4564-B894-01E9DA76B998}" type="pres">
      <dgm:prSet presAssocID="{01A084A0-19EB-441B-BBC3-76B9E6BA0CB6}" presName="imagNode" presStyleLbl="fgImgPlace1" presStyleIdx="1" presStyleCnt="2" custScaleX="86615" custScaleY="86784" custLinFactNeighborX="-499" custLinFactNeighborY="-1979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</dgm:ptLst>
  <dgm:cxnLst>
    <dgm:cxn modelId="{C1904B1C-93E0-4FC0-BDE2-43756E30C4CD}" type="presOf" srcId="{01A084A0-19EB-441B-BBC3-76B9E6BA0CB6}" destId="{821350C4-1100-4F04-9051-A8D5A3317008}" srcOrd="0" destOrd="0" presId="urn:microsoft.com/office/officeart/2005/8/layout/hList7"/>
    <dgm:cxn modelId="{BB96C765-664A-49B1-9D53-66F375208827}" srcId="{42E468E3-0B8C-44EB-B53C-306B26B05F70}" destId="{01A084A0-19EB-441B-BBC3-76B9E6BA0CB6}" srcOrd="1" destOrd="0" parTransId="{6EC51032-1360-4C35-B39D-E8B148B4586A}" sibTransId="{F0A17D8E-020B-41BB-8551-813A379EF6AF}"/>
    <dgm:cxn modelId="{D7ADB773-018F-4EF1-A402-AB9BDBC94B84}" type="presOf" srcId="{476EF988-1CF0-46F3-B7A7-1970CA37C4D6}" destId="{D7F7DCD6-99F5-45C2-AF19-EA2128704721}" srcOrd="0" destOrd="0" presId="urn:microsoft.com/office/officeart/2005/8/layout/hList7"/>
    <dgm:cxn modelId="{D96C3609-BC13-4994-8B5A-500927EE8245}" type="presOf" srcId="{B1A302EF-A38F-4790-A8C4-49E3C148C379}" destId="{6EE0D8D2-DBA7-4EC8-A801-F8C900C56C2A}" srcOrd="1" destOrd="1" presId="urn:microsoft.com/office/officeart/2005/8/layout/hList7"/>
    <dgm:cxn modelId="{CA1C250E-1732-49E4-92EF-A369B7CE6079}" type="presOf" srcId="{476EF988-1CF0-46F3-B7A7-1970CA37C4D6}" destId="{6EE0D8D2-DBA7-4EC8-A801-F8C900C56C2A}" srcOrd="1" destOrd="0" presId="urn:microsoft.com/office/officeart/2005/8/layout/hList7"/>
    <dgm:cxn modelId="{F5EA2573-3A3C-4361-ABC4-73BA55B9C3A8}" type="presOf" srcId="{42E468E3-0B8C-44EB-B53C-306B26B05F70}" destId="{906D018D-B891-40D3-82C6-0C1C87AD92F4}" srcOrd="0" destOrd="0" presId="urn:microsoft.com/office/officeart/2005/8/layout/hList7"/>
    <dgm:cxn modelId="{8F9BB371-87DE-4704-B509-35FB4DC373C2}" type="presOf" srcId="{E3FA9C34-8F81-4BC3-B164-8668E4E29338}" destId="{2C789179-0B44-4F24-8DC5-BF6DE2B680FD}" srcOrd="0" destOrd="0" presId="urn:microsoft.com/office/officeart/2005/8/layout/hList7"/>
    <dgm:cxn modelId="{52DDFEA3-8268-4BB4-AE05-6A6BB85D11A8}" type="presOf" srcId="{B1A302EF-A38F-4790-A8C4-49E3C148C379}" destId="{D7F7DCD6-99F5-45C2-AF19-EA2128704721}" srcOrd="0" destOrd="1" presId="urn:microsoft.com/office/officeart/2005/8/layout/hList7"/>
    <dgm:cxn modelId="{BB36697C-D6F2-4B0B-9D53-BFB2187366B3}" type="presOf" srcId="{01A084A0-19EB-441B-BBC3-76B9E6BA0CB6}" destId="{5106B792-0400-4498-B53F-B9E6CB4870C9}" srcOrd="1" destOrd="0" presId="urn:microsoft.com/office/officeart/2005/8/layout/hList7"/>
    <dgm:cxn modelId="{73DF4559-E41F-4125-AC80-5B9B021C52FF}" srcId="{476EF988-1CF0-46F3-B7A7-1970CA37C4D6}" destId="{B1A302EF-A38F-4790-A8C4-49E3C148C379}" srcOrd="0" destOrd="0" parTransId="{9D19102E-48F9-4CCB-923D-AD4051965C2C}" sibTransId="{7429AE42-9FA3-4DEB-90B2-9A6399E046B1}"/>
    <dgm:cxn modelId="{55046184-4AFD-4520-BB46-0C3FD05CDA60}" srcId="{42E468E3-0B8C-44EB-B53C-306B26B05F70}" destId="{476EF988-1CF0-46F3-B7A7-1970CA37C4D6}" srcOrd="0" destOrd="0" parTransId="{525C5648-91AC-46ED-A472-38C67937FFD0}" sibTransId="{E3FA9C34-8F81-4BC3-B164-8668E4E29338}"/>
    <dgm:cxn modelId="{C8BFE147-2FB1-432D-AAD3-A77687A316BC}" type="presParOf" srcId="{906D018D-B891-40D3-82C6-0C1C87AD92F4}" destId="{7104599A-6DF9-4CAF-8506-BE2DB98A0CF6}" srcOrd="0" destOrd="0" presId="urn:microsoft.com/office/officeart/2005/8/layout/hList7"/>
    <dgm:cxn modelId="{BE9C57FE-A934-4B48-A516-162CB4315E09}" type="presParOf" srcId="{906D018D-B891-40D3-82C6-0C1C87AD92F4}" destId="{259EB75A-B19F-4CBF-8104-D84BCFAD71E2}" srcOrd="1" destOrd="0" presId="urn:microsoft.com/office/officeart/2005/8/layout/hList7"/>
    <dgm:cxn modelId="{138F5BEB-C2D5-431B-A3E3-C0EC983AD13F}" type="presParOf" srcId="{259EB75A-B19F-4CBF-8104-D84BCFAD71E2}" destId="{27CE8E14-DC8A-4A0F-9820-701E5BC053CC}" srcOrd="0" destOrd="0" presId="urn:microsoft.com/office/officeart/2005/8/layout/hList7"/>
    <dgm:cxn modelId="{66D39E45-B839-4DCF-A116-5B6DC231725F}" type="presParOf" srcId="{27CE8E14-DC8A-4A0F-9820-701E5BC053CC}" destId="{D7F7DCD6-99F5-45C2-AF19-EA2128704721}" srcOrd="0" destOrd="0" presId="urn:microsoft.com/office/officeart/2005/8/layout/hList7"/>
    <dgm:cxn modelId="{60110A39-6B47-46E3-B779-329A3E3C627A}" type="presParOf" srcId="{27CE8E14-DC8A-4A0F-9820-701E5BC053CC}" destId="{6EE0D8D2-DBA7-4EC8-A801-F8C900C56C2A}" srcOrd="1" destOrd="0" presId="urn:microsoft.com/office/officeart/2005/8/layout/hList7"/>
    <dgm:cxn modelId="{8716E4AD-F187-488C-991A-191F4F3524A1}" type="presParOf" srcId="{27CE8E14-DC8A-4A0F-9820-701E5BC053CC}" destId="{5011C4D5-3133-4E68-B1C6-024113055A1B}" srcOrd="2" destOrd="0" presId="urn:microsoft.com/office/officeart/2005/8/layout/hList7"/>
    <dgm:cxn modelId="{C7BF4865-3A6A-4CB8-AC74-1F1574D72EFF}" type="presParOf" srcId="{27CE8E14-DC8A-4A0F-9820-701E5BC053CC}" destId="{25813B4F-9C27-4182-8A90-49B1A7AD66AC}" srcOrd="3" destOrd="0" presId="urn:microsoft.com/office/officeart/2005/8/layout/hList7"/>
    <dgm:cxn modelId="{267C2DC4-B5EC-44C2-BA16-C1D2EFADCCDA}" type="presParOf" srcId="{259EB75A-B19F-4CBF-8104-D84BCFAD71E2}" destId="{2C789179-0B44-4F24-8DC5-BF6DE2B680FD}" srcOrd="1" destOrd="0" presId="urn:microsoft.com/office/officeart/2005/8/layout/hList7"/>
    <dgm:cxn modelId="{069CECCF-3A2A-4924-A5AC-C087C8B825AA}" type="presParOf" srcId="{259EB75A-B19F-4CBF-8104-D84BCFAD71E2}" destId="{391D7F14-9C6E-4491-A29F-A0EDC13CCFEC}" srcOrd="2" destOrd="0" presId="urn:microsoft.com/office/officeart/2005/8/layout/hList7"/>
    <dgm:cxn modelId="{CF98EC34-EA09-4979-8A89-61E82780E4D5}" type="presParOf" srcId="{391D7F14-9C6E-4491-A29F-A0EDC13CCFEC}" destId="{821350C4-1100-4F04-9051-A8D5A3317008}" srcOrd="0" destOrd="0" presId="urn:microsoft.com/office/officeart/2005/8/layout/hList7"/>
    <dgm:cxn modelId="{E4A07287-737B-4FB0-B781-8D667EE90259}" type="presParOf" srcId="{391D7F14-9C6E-4491-A29F-A0EDC13CCFEC}" destId="{5106B792-0400-4498-B53F-B9E6CB4870C9}" srcOrd="1" destOrd="0" presId="urn:microsoft.com/office/officeart/2005/8/layout/hList7"/>
    <dgm:cxn modelId="{93D0AF1F-7EC3-4613-B9A2-6D4C0EBFD25B}" type="presParOf" srcId="{391D7F14-9C6E-4491-A29F-A0EDC13CCFEC}" destId="{D9A3A447-44B3-48EC-B4E4-4C5C46632FD2}" srcOrd="2" destOrd="0" presId="urn:microsoft.com/office/officeart/2005/8/layout/hList7"/>
    <dgm:cxn modelId="{77F52FBE-0629-4965-B733-5C2F66DCBB6B}" type="presParOf" srcId="{391D7F14-9C6E-4491-A29F-A0EDC13CCFEC}" destId="{4CEC8ED5-8DDE-4564-B894-01E9DA76B99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7DCD6-99F5-45C2-AF19-EA2128704721}">
      <dsp:nvSpPr>
        <dsp:cNvPr id="0" name=""/>
        <dsp:cNvSpPr/>
      </dsp:nvSpPr>
      <dsp:spPr>
        <a:xfrm>
          <a:off x="3882" y="0"/>
          <a:ext cx="4447650" cy="5445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kern="1200" dirty="0" smtClean="0"/>
            <a:t>ოჯახის ექიმი ან ექიმ-სპეციალისტი გასცემს , ცნობას ჯანმრთელობის მდგომარეობის შესახებ (ფორმა </a:t>
          </a:r>
          <a:r>
            <a:rPr lang="en-US" sz="1600" kern="1200" dirty="0" smtClean="0"/>
            <a:t>N100) </a:t>
          </a:r>
          <a:r>
            <a:rPr lang="ka-GE" sz="1600" kern="1200" dirty="0" smtClean="0"/>
            <a:t>და რეცეპტს (ფორმა </a:t>
          </a:r>
          <a:r>
            <a:rPr lang="en-US" sz="1600" kern="1200" dirty="0" smtClean="0"/>
            <a:t>N3)</a:t>
          </a:r>
          <a:r>
            <a:rPr lang="ka-GE" sz="1600" kern="1200" dirty="0" smtClean="0"/>
            <a:t>, სადაც მითითებულია პაციენტისთვის საჭირო მედიკამენტების გენერიული დასახელება.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i="0" kern="1200" dirty="0" smtClean="0"/>
            <a:t>ფორმა 100 – უნდა მოიცავდეს ქრონიკული დაავადების დადასტურებულ დიაგნოზს </a:t>
          </a:r>
          <a:r>
            <a:rPr lang="ka-GE" sz="1600" i="0" kern="1200" dirty="0" smtClean="0">
              <a:solidFill>
                <a:srgbClr val="FF0000"/>
              </a:solidFill>
            </a:rPr>
            <a:t>(ICD-10</a:t>
          </a:r>
          <a:r>
            <a:rPr lang="ka-GE" sz="1600" i="0" kern="1200" dirty="0" smtClean="0"/>
            <a:t>), მკურნალობისთვის საჭირო მედიკამენტების </a:t>
          </a:r>
          <a:r>
            <a:rPr lang="ka-GE" sz="1600" i="0" kern="1200" dirty="0" smtClean="0">
              <a:solidFill>
                <a:srgbClr val="FF0000"/>
              </a:solidFill>
            </a:rPr>
            <a:t>სახეობის და დღიური დოზის </a:t>
          </a:r>
          <a:r>
            <a:rPr lang="ka-GE" sz="1600" i="0" kern="1200" dirty="0" smtClean="0"/>
            <a:t>მითითებით. </a:t>
          </a:r>
          <a:endParaRPr lang="en-US" sz="1600" i="0" kern="1200" dirty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3882" y="2178089"/>
        <a:ext cx="4447650" cy="2178089"/>
      </dsp:txXfrm>
    </dsp:sp>
    <dsp:sp modelId="{25813B4F-9C27-4182-8A90-49B1A7AD66AC}">
      <dsp:nvSpPr>
        <dsp:cNvPr id="0" name=""/>
        <dsp:cNvSpPr/>
      </dsp:nvSpPr>
      <dsp:spPr>
        <a:xfrm>
          <a:off x="1352474" y="105804"/>
          <a:ext cx="1776758" cy="16331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1350C4-1100-4F04-9051-A8D5A3317008}">
      <dsp:nvSpPr>
        <dsp:cNvPr id="0" name=""/>
        <dsp:cNvSpPr/>
      </dsp:nvSpPr>
      <dsp:spPr>
        <a:xfrm>
          <a:off x="4584962" y="0"/>
          <a:ext cx="4447650" cy="5445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kern="1200" dirty="0" smtClean="0"/>
            <a:t>ექიმის მიერ გადმოცემული ფორმა </a:t>
          </a:r>
          <a:r>
            <a:rPr lang="en-US" sz="1600" kern="1200" dirty="0" smtClean="0"/>
            <a:t>N100  </a:t>
          </a:r>
          <a:r>
            <a:rPr lang="ka-GE" sz="1600" kern="1200" dirty="0" smtClean="0"/>
            <a:t>პაციენტმა უნდა წარადგინოს სოციალური მომსახურების სააგენტოს ნებისმიერ ტერიტორიულ ერთეულში და გაიაროს რეგისტრაცია ერთჯერადად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a-GE" sz="1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kern="1200" dirty="0" smtClean="0"/>
            <a:t>სოციალური მომსახურების სააგენტოში განახლებული ფორმა 100-ის წარდგენა საჭიროა თუ შეიცვალა პაციენტის დიაგნოზი, დანიშნული მედიკამენტი ან დოზა. </a:t>
          </a:r>
          <a:endParaRPr lang="en-US" sz="1600" kern="1200" dirty="0" smtClean="0"/>
        </a:p>
      </dsp:txBody>
      <dsp:txXfrm>
        <a:off x="4584962" y="2178089"/>
        <a:ext cx="4447650" cy="2178089"/>
      </dsp:txXfrm>
    </dsp:sp>
    <dsp:sp modelId="{4CEC8ED5-8DDE-4564-B894-01E9DA76B998}">
      <dsp:nvSpPr>
        <dsp:cNvPr id="0" name=""/>
        <dsp:cNvSpPr/>
      </dsp:nvSpPr>
      <dsp:spPr>
        <a:xfrm>
          <a:off x="6014462" y="87526"/>
          <a:ext cx="1570554" cy="157361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04599A-6DF9-4CAF-8506-BE2DB98A0CF6}">
      <dsp:nvSpPr>
        <dsp:cNvPr id="0" name=""/>
        <dsp:cNvSpPr/>
      </dsp:nvSpPr>
      <dsp:spPr>
        <a:xfrm>
          <a:off x="3184168" y="720083"/>
          <a:ext cx="2775736" cy="479362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6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FB56BA6-2221-4CED-A0BE-FF9FC9F32885}" type="datetimeFigureOut">
              <a:rPr lang="en-US" smtClean="0"/>
              <a:pPr/>
              <a:t>01-May-19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4393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8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4393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04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4393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5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4393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4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FB56BA6-2221-4CED-A0BE-FF9FC9F32885}" type="datetimeFigureOut">
              <a:rPr lang="en-US" smtClean="0"/>
              <a:pPr/>
              <a:t>01-May-19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01-May-19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01-May-19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01-May-19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01-May-19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01-May-19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01-May-19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B56BA6-2221-4CED-A0BE-FF9FC9F32885}" type="datetimeFigureOut">
              <a:rPr lang="en-US" smtClean="0"/>
              <a:pPr/>
              <a:t>01-May-19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sa.gov.g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33507"/>
            <a:ext cx="7772400" cy="1814524"/>
          </a:xfrm>
        </p:spPr>
        <p:txBody>
          <a:bodyPr>
            <a:noAutofit/>
          </a:bodyPr>
          <a:lstStyle/>
          <a:p>
            <a:pPr algn="ctr"/>
            <a:r>
              <a:rPr lang="ka-GE" b="1" dirty="0"/>
              <a:t>ქრონიკული დაავადებების სამკურნალო მედიკამენტებით უზრუნველყოფის სახელმწიფო პროგრამა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a-GE" dirty="0" smtClean="0"/>
              <a:t>მაისი 2019</a:t>
            </a:r>
            <a:endParaRPr lang="en-US" dirty="0"/>
          </a:p>
        </p:txBody>
      </p:sp>
      <p:pic>
        <p:nvPicPr>
          <p:cNvPr id="4" name="Picture 4" descr="http://www.moh.gov.ge/imgs/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1502981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ka-GE" b="1" dirty="0"/>
              <a:t>რომელ მედიკამენტებს აფინანსებს სახელმწიფო პროგრამა</a:t>
            </a:r>
            <a:r>
              <a:rPr lang="ka-GE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a-GE" dirty="0"/>
              <a:t>პროგრამის ფარგლებში ფინანსდება ქრონიკული დაავადებების სამკურნალო  ყველაზე ხშირად მოხმარებადი  მედიკამენტები. </a:t>
            </a:r>
            <a:endParaRPr lang="ka-GE" dirty="0" smtClean="0"/>
          </a:p>
          <a:p>
            <a:pPr marL="0" indent="0">
              <a:buNone/>
            </a:pPr>
            <a:endParaRPr lang="ka-GE" dirty="0" smtClean="0"/>
          </a:p>
          <a:p>
            <a:r>
              <a:rPr lang="ka-GE" dirty="0" smtClean="0"/>
              <a:t>პროგრამაში </a:t>
            </a:r>
            <a:r>
              <a:rPr lang="ka-GE" dirty="0"/>
              <a:t>მოქალაქის  რეგისტრაციის დროს ფიქსირდება  ექიმის მიერ გამოწერილი მედიკამენტების გენერიული (საერთაშორისო) დასახელებები, რომლებიც აფთიაქში სხვადასხვა პერიოდში წარმოდგენილია სხვადასხვა სავაჭრო დასახელებებით.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1597"/>
            <a:ext cx="3431256" cy="34035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38103"/>
            <a:ext cx="3542480" cy="3438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48" y="1484784"/>
            <a:ext cx="4204369" cy="4032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39564"/>
            <a:ext cx="3767367" cy="397115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ka-GE" sz="2800" dirty="0" smtClean="0"/>
              <a:t>როგორია პროგრამით გათვალისწინებული მედიკამენტების ხარისხი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323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dirty="0" smtClean="0"/>
              <a:t>როგორ ხდება პროგრამაში პაციენტის ჩართვა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91448471"/>
              </p:ext>
            </p:extLst>
          </p:nvPr>
        </p:nvGraphicFramePr>
        <p:xfrm>
          <a:off x="0" y="1412776"/>
          <a:ext cx="903649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18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როგორ ხდება ბენეფიციარის რეგისტრაცია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8229600" cy="4312136"/>
          </a:xfrm>
        </p:spPr>
        <p:txBody>
          <a:bodyPr>
            <a:normAutofit/>
          </a:bodyPr>
          <a:lstStyle/>
          <a:p>
            <a:pPr lvl="0"/>
            <a:r>
              <a:rPr lang="ka-GE" dirty="0"/>
              <a:t>ბენეფიციარმა ან მისმა ნდობით აღჭურვილმა პირმა  რეგისტრაციისთვის, თან უნდა იქონიოს პირადობის დამადასტურებელი მოწმობა – დედანი  და ცნობა ჯანმრთელობის მდგომარეობის შესახებ  (ფორმა N IV -100/ა)– დედანი. 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ka-GE" dirty="0" smtClean="0"/>
              <a:t>ნდობით </a:t>
            </a:r>
            <a:r>
              <a:rPr lang="ka-GE" dirty="0"/>
              <a:t>აღჭურვილი პირი დამატებით უნდა ფლობდეს საკუთარ პირადობის დამადასტურებელ მოწმობას.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62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8" y="1167493"/>
            <a:ext cx="8711292" cy="48332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84" y="4064234"/>
            <a:ext cx="162969" cy="162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96" y="4327304"/>
            <a:ext cx="162969" cy="162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78" y="4363494"/>
            <a:ext cx="162969" cy="162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0" y="4473758"/>
            <a:ext cx="162969" cy="162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11" y="4394960"/>
            <a:ext cx="162969" cy="1629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95" y="3656491"/>
            <a:ext cx="162969" cy="162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44" y="3865996"/>
            <a:ext cx="162969" cy="162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89" y="4480725"/>
            <a:ext cx="162969" cy="1629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08" y="3255515"/>
            <a:ext cx="162969" cy="162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52" y="3268312"/>
            <a:ext cx="162969" cy="1629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27" y="3230811"/>
            <a:ext cx="162969" cy="1629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44" y="3698879"/>
            <a:ext cx="162969" cy="1629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58" y="3786938"/>
            <a:ext cx="162969" cy="1629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13" y="2870525"/>
            <a:ext cx="162969" cy="1629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24" y="3039507"/>
            <a:ext cx="162969" cy="1629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046" y="3769134"/>
            <a:ext cx="162969" cy="1629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30" y="3377720"/>
            <a:ext cx="162969" cy="1629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05" y="3683409"/>
            <a:ext cx="162969" cy="1629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435" y="4013588"/>
            <a:ext cx="162969" cy="1629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93" y="4440726"/>
            <a:ext cx="162969" cy="1629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62" y="4050095"/>
            <a:ext cx="162969" cy="1629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69" y="3814688"/>
            <a:ext cx="162969" cy="1629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33" y="3850619"/>
            <a:ext cx="162969" cy="1629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81" y="4282010"/>
            <a:ext cx="162969" cy="1629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15" y="4237632"/>
            <a:ext cx="162969" cy="16296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41" y="4749872"/>
            <a:ext cx="162969" cy="1629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05" y="3682877"/>
            <a:ext cx="162969" cy="16296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28" y="2766119"/>
            <a:ext cx="162969" cy="1629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00" y="3968611"/>
            <a:ext cx="162969" cy="1629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13" y="3626797"/>
            <a:ext cx="162969" cy="1629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77" y="3173520"/>
            <a:ext cx="162969" cy="1629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710" y="2849099"/>
            <a:ext cx="162969" cy="1629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37" y="2997294"/>
            <a:ext cx="162969" cy="1629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18" y="3575006"/>
            <a:ext cx="162969" cy="16296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96" y="2958023"/>
            <a:ext cx="162969" cy="1629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03" y="3386648"/>
            <a:ext cx="162969" cy="1629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50" y="3449470"/>
            <a:ext cx="162969" cy="16296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08" y="2791793"/>
            <a:ext cx="162969" cy="1629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96" y="3331955"/>
            <a:ext cx="162969" cy="1629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18" y="3682877"/>
            <a:ext cx="162969" cy="16296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89" y="2436722"/>
            <a:ext cx="162969" cy="16296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62" y="4100347"/>
            <a:ext cx="162969" cy="16296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61" y="4455014"/>
            <a:ext cx="162969" cy="16296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34" y="4455014"/>
            <a:ext cx="162969" cy="16296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380" y="4668074"/>
            <a:ext cx="162969" cy="16296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10" y="4702587"/>
            <a:ext cx="162969" cy="16296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85" y="4746072"/>
            <a:ext cx="162969" cy="16296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01" y="4413454"/>
            <a:ext cx="162969" cy="16296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65" y="4865556"/>
            <a:ext cx="162969" cy="16296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76" y="4455014"/>
            <a:ext cx="162969" cy="16296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65" y="4502292"/>
            <a:ext cx="162969" cy="16296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481" y="3917255"/>
            <a:ext cx="162969" cy="16296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18" y="3180419"/>
            <a:ext cx="162969" cy="16296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44" y="3459205"/>
            <a:ext cx="162969" cy="16296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81" y="2473404"/>
            <a:ext cx="162969" cy="16296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42" y="3819460"/>
            <a:ext cx="162969" cy="16296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78" y="3883444"/>
            <a:ext cx="162969" cy="16296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49" y="4008481"/>
            <a:ext cx="162969" cy="16296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98" y="3192657"/>
            <a:ext cx="162969" cy="16296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49" y="5079525"/>
            <a:ext cx="153715" cy="15371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95" y="3574909"/>
            <a:ext cx="153715" cy="15371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00" y="1990250"/>
            <a:ext cx="153715" cy="15371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191" y="4263316"/>
            <a:ext cx="191698" cy="1916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987" y="2900208"/>
            <a:ext cx="271429" cy="17857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3999" y="2908375"/>
            <a:ext cx="135158" cy="8891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006" y="2883902"/>
            <a:ext cx="137363" cy="9037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7923" y="2912837"/>
            <a:ext cx="137363" cy="90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1534" y="3255005"/>
            <a:ext cx="264286" cy="25714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51" y="4310789"/>
            <a:ext cx="162969" cy="16296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06" y="4156148"/>
            <a:ext cx="162969" cy="16296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59" y="4252337"/>
            <a:ext cx="162969" cy="16296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35" y="3493424"/>
            <a:ext cx="162969" cy="16296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81" y="4691736"/>
            <a:ext cx="162969" cy="16296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83" y="4413454"/>
            <a:ext cx="162969" cy="162969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690559"/>
              </p:ext>
            </p:extLst>
          </p:nvPr>
        </p:nvGraphicFramePr>
        <p:xfrm>
          <a:off x="227770" y="5525756"/>
          <a:ext cx="8630480" cy="1282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82357">
                <a:tc>
                  <a:txBody>
                    <a:bodyPr/>
                    <a:lstStyle/>
                    <a:p>
                      <a:pPr algn="l"/>
                      <a:r>
                        <a:rPr lang="ka-GE" sz="2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მედიკამენტები გაიცემა მთელი საქართველოს მასშტაბით პსპ, ავერსის, ფარმადეპოს, ჯიპისის, სახალხო</a:t>
                      </a:r>
                      <a:r>
                        <a:rPr lang="ka-GE" sz="2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აფთიაქის ქსელის შერჩეული აფთიაქებიდან</a:t>
                      </a:r>
                      <a:endParaRPr lang="en-US" sz="24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ka-GE" dirty="0" smtClean="0"/>
              <a:t>სად შეიძლება წამლის მიღება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8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16" y="357823"/>
            <a:ext cx="7820492" cy="674118"/>
          </a:xfrm>
        </p:spPr>
        <p:txBody>
          <a:bodyPr>
            <a:noAutofit/>
          </a:bodyPr>
          <a:lstStyle/>
          <a:p>
            <a:pPr algn="ctr"/>
            <a:r>
              <a:rPr lang="ka-GE" sz="3600" b="1" dirty="0">
                <a:solidFill>
                  <a:schemeClr val="accent6">
                    <a:lumMod val="50000"/>
                  </a:schemeClr>
                </a:solidFill>
              </a:rPr>
              <a:t>აფთიაქების </a:t>
            </a:r>
            <a:r>
              <a:rPr lang="ka-GE" sz="3600" b="1" dirty="0" smtClean="0">
                <a:solidFill>
                  <a:schemeClr val="accent6">
                    <a:lumMod val="50000"/>
                  </a:schemeClr>
                </a:solidFill>
              </a:rPr>
              <a:t>მისამართები იმერეთში 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4012" y="1293970"/>
            <a:ext cx="1113110" cy="1148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22" y="1293970"/>
            <a:ext cx="2293144" cy="1121569"/>
          </a:xfrm>
          <a:prstGeom prst="rect">
            <a:avLst/>
          </a:prstGeom>
        </p:spPr>
      </p:pic>
      <p:sp>
        <p:nvSpPr>
          <p:cNvPr id="10" name="AutoShape 8" descr="Image result for á¤áá áááááá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530" y="1114600"/>
            <a:ext cx="1428750" cy="1428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1293970"/>
            <a:ext cx="1398204" cy="7283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60858" y="2220333"/>
            <a:ext cx="1861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/>
              <a:t>ხარაგაული, 9 აპრილის ქ. </a:t>
            </a:r>
            <a:r>
              <a:rPr lang="en-US" sz="1400" dirty="0"/>
              <a:t>N37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26332" y="2232316"/>
            <a:ext cx="1482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/>
              <a:t>დეპო180(ქუთაისი. ნიკეას 1ბ)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4265326" y="2291340"/>
            <a:ext cx="10516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/>
              <a:t>მარი ბროსეს ქ. №1,</a:t>
            </a:r>
          </a:p>
          <a:p>
            <a:r>
              <a:rPr lang="ka-GE" sz="1400" dirty="0"/>
              <a:t> ქუთაისი №14 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423916" y="2291340"/>
            <a:ext cx="349184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/>
              <a:t>ქუთაისი, ი. ჭავჭავაძე №67ბ, პსპ </a:t>
            </a:r>
            <a:r>
              <a:rPr lang="ka-GE" sz="1400" dirty="0" smtClean="0"/>
              <a:t>165</a:t>
            </a:r>
          </a:p>
          <a:p>
            <a:r>
              <a:rPr lang="ka-GE" sz="1400" dirty="0">
                <a:solidFill>
                  <a:srgbClr val="000000"/>
                </a:solidFill>
              </a:rPr>
              <a:t>ტყიბული, შოთა რუსთაველის ქ. </a:t>
            </a:r>
            <a:r>
              <a:rPr lang="en-US" sz="1400" dirty="0">
                <a:solidFill>
                  <a:srgbClr val="000000"/>
                </a:solidFill>
                <a:latin typeface="Sylfaen" panose="010A0502050306030303" pitchFamily="18" charset="0"/>
              </a:rPr>
              <a:t>N5/10</a:t>
            </a:r>
            <a:r>
              <a:rPr lang="ka-GE" sz="1400" dirty="0">
                <a:solidFill>
                  <a:srgbClr val="000000"/>
                </a:solidFill>
                <a:latin typeface="Sylfaen" panose="010A0502050306030303" pitchFamily="18" charset="0"/>
              </a:rPr>
              <a:t>,</a:t>
            </a:r>
          </a:p>
          <a:p>
            <a:pPr algn="ctr"/>
            <a:r>
              <a:rPr lang="ka-GE" sz="1400" dirty="0">
                <a:solidFill>
                  <a:srgbClr val="000000"/>
                </a:solidFill>
                <a:latin typeface="Sylfaen" panose="010A0502050306030303" pitchFamily="18" charset="0"/>
              </a:rPr>
              <a:t> პსპ </a:t>
            </a:r>
            <a:r>
              <a:rPr lang="ka-GE" sz="1400" dirty="0" smtClean="0">
                <a:solidFill>
                  <a:srgbClr val="000000"/>
                </a:solidFill>
                <a:latin typeface="Sylfaen" panose="010A0502050306030303" pitchFamily="18" charset="0"/>
              </a:rPr>
              <a:t>107</a:t>
            </a:r>
          </a:p>
          <a:p>
            <a:pPr algn="ctr"/>
            <a:r>
              <a:rPr lang="ka-GE" sz="1400" dirty="0">
                <a:solidFill>
                  <a:srgbClr val="000000"/>
                </a:solidFill>
              </a:rPr>
              <a:t>თერჯოლა, შოთა რუსთაველის ქ. </a:t>
            </a:r>
            <a:r>
              <a:rPr lang="en-US" sz="1400" dirty="0">
                <a:solidFill>
                  <a:srgbClr val="000000"/>
                </a:solidFill>
                <a:latin typeface="Sylfaen" panose="010A0502050306030303" pitchFamily="18" charset="0"/>
              </a:rPr>
              <a:t>N110</a:t>
            </a:r>
            <a:r>
              <a:rPr lang="ka-GE" sz="1400" dirty="0">
                <a:solidFill>
                  <a:srgbClr val="000000"/>
                </a:solidFill>
                <a:latin typeface="Sylfaen" panose="010A0502050306030303" pitchFamily="18" charset="0"/>
              </a:rPr>
              <a:t>, პსპ </a:t>
            </a:r>
            <a:r>
              <a:rPr lang="ka-GE" sz="1400" dirty="0" smtClean="0">
                <a:solidFill>
                  <a:srgbClr val="000000"/>
                </a:solidFill>
                <a:latin typeface="Sylfaen" panose="010A0502050306030303" pitchFamily="18" charset="0"/>
              </a:rPr>
              <a:t>83</a:t>
            </a:r>
          </a:p>
          <a:p>
            <a:pPr algn="ctr"/>
            <a:r>
              <a:rPr lang="ka-GE" sz="1400" dirty="0">
                <a:solidFill>
                  <a:srgbClr val="000000"/>
                </a:solidFill>
              </a:rPr>
              <a:t>ხონი, ჭავჭავაძის ქ. </a:t>
            </a:r>
            <a:r>
              <a:rPr lang="en-US" sz="1400" dirty="0">
                <a:solidFill>
                  <a:srgbClr val="000000"/>
                </a:solidFill>
                <a:latin typeface="Sylfaen" panose="010A0502050306030303" pitchFamily="18" charset="0"/>
              </a:rPr>
              <a:t>N2</a:t>
            </a:r>
            <a:r>
              <a:rPr lang="ka-GE" sz="1400" dirty="0">
                <a:solidFill>
                  <a:srgbClr val="000000"/>
                </a:solidFill>
                <a:latin typeface="Sylfaen" panose="010A0502050306030303" pitchFamily="18" charset="0"/>
              </a:rPr>
              <a:t>, პსპ </a:t>
            </a:r>
            <a:r>
              <a:rPr lang="ka-GE" sz="1400" dirty="0" smtClean="0">
                <a:solidFill>
                  <a:srgbClr val="000000"/>
                </a:solidFill>
                <a:latin typeface="Sylfaen" panose="010A0502050306030303" pitchFamily="18" charset="0"/>
              </a:rPr>
              <a:t>149</a:t>
            </a:r>
          </a:p>
          <a:p>
            <a:pPr algn="ctr"/>
            <a:r>
              <a:rPr lang="ka-GE" sz="1400" dirty="0">
                <a:solidFill>
                  <a:srgbClr val="000000"/>
                </a:solidFill>
              </a:rPr>
              <a:t>წყალტუბო, იმერეთის მოედანი, პსპ </a:t>
            </a:r>
            <a:r>
              <a:rPr lang="ka-GE" sz="1400" dirty="0" smtClean="0">
                <a:solidFill>
                  <a:srgbClr val="000000"/>
                </a:solidFill>
              </a:rPr>
              <a:t>189</a:t>
            </a:r>
          </a:p>
          <a:p>
            <a:pPr algn="ctr"/>
            <a:r>
              <a:rPr lang="ka-GE" sz="1400" dirty="0"/>
              <a:t>ვანი, თამარ მეფის ქ. </a:t>
            </a:r>
            <a:r>
              <a:rPr lang="en-US" sz="1400" dirty="0"/>
              <a:t>N2</a:t>
            </a:r>
            <a:r>
              <a:rPr lang="ka-GE" sz="1400" dirty="0"/>
              <a:t>, პსპ </a:t>
            </a:r>
            <a:r>
              <a:rPr lang="ka-GE" sz="1400" dirty="0" smtClean="0"/>
              <a:t>137</a:t>
            </a:r>
          </a:p>
          <a:p>
            <a:pPr algn="ctr"/>
            <a:r>
              <a:rPr lang="ka-GE" sz="1400" dirty="0"/>
              <a:t>საჩხერე, ივანე გომართელის ქუჩა </a:t>
            </a:r>
            <a:r>
              <a:rPr lang="en-US" sz="1400" dirty="0"/>
              <a:t>N1/2</a:t>
            </a:r>
            <a:r>
              <a:rPr lang="ka-GE" sz="1400" dirty="0"/>
              <a:t>, პსპ </a:t>
            </a:r>
            <a:r>
              <a:rPr lang="ka-GE" sz="1400" dirty="0" smtClean="0"/>
              <a:t>152</a:t>
            </a:r>
          </a:p>
          <a:p>
            <a:pPr algn="ctr"/>
            <a:r>
              <a:rPr lang="ka-GE" sz="1400" dirty="0"/>
              <a:t>ბაღდათი, წერეთლის ქ. </a:t>
            </a:r>
            <a:r>
              <a:rPr lang="en-US" sz="1400" dirty="0"/>
              <a:t>N1</a:t>
            </a:r>
            <a:r>
              <a:rPr lang="ka-GE" sz="1400" dirty="0"/>
              <a:t>, პსპ </a:t>
            </a:r>
            <a:r>
              <a:rPr lang="ka-GE" sz="1400" dirty="0" smtClean="0"/>
              <a:t>136</a:t>
            </a:r>
          </a:p>
          <a:p>
            <a:pPr algn="ctr"/>
            <a:r>
              <a:rPr lang="ka-GE" sz="1400" dirty="0"/>
              <a:t>სამტრედია, რესპუბლიკის ქ. </a:t>
            </a:r>
            <a:r>
              <a:rPr lang="en-US" sz="1400" dirty="0"/>
              <a:t>N2</a:t>
            </a:r>
            <a:r>
              <a:rPr lang="ka-GE" sz="1400" dirty="0"/>
              <a:t>, პსპ </a:t>
            </a:r>
            <a:r>
              <a:rPr lang="ka-GE" sz="1400" dirty="0" smtClean="0"/>
              <a:t>140</a:t>
            </a:r>
          </a:p>
          <a:p>
            <a:pPr algn="ctr"/>
            <a:r>
              <a:rPr lang="ka-GE" sz="1400" dirty="0"/>
              <a:t>ზესტაფონი, ჭანტურიას ქ. </a:t>
            </a:r>
            <a:r>
              <a:rPr lang="en-US" sz="1400" dirty="0"/>
              <a:t>N140</a:t>
            </a:r>
            <a:r>
              <a:rPr lang="ka-GE" sz="1400" dirty="0"/>
              <a:t>, პსპ </a:t>
            </a:r>
            <a:r>
              <a:rPr lang="ka-GE" sz="1400" dirty="0" smtClean="0"/>
              <a:t>109</a:t>
            </a:r>
          </a:p>
          <a:p>
            <a:pPr algn="ctr"/>
            <a:r>
              <a:rPr lang="ka-GE" sz="1400" dirty="0"/>
              <a:t>ჭიათურა,ნინოშვილის ქ. </a:t>
            </a:r>
            <a:r>
              <a:rPr lang="en-US" sz="1400" dirty="0"/>
              <a:t>N18</a:t>
            </a:r>
            <a:r>
              <a:rPr lang="ka-GE" sz="1400" dirty="0"/>
              <a:t>, პსპ 65</a:t>
            </a:r>
            <a:endParaRPr lang="en-US" sz="1400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061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53905"/>
            <a:ext cx="7767176" cy="357902"/>
          </a:xfrm>
        </p:spPr>
        <p:txBody>
          <a:bodyPr>
            <a:noAutofit/>
          </a:bodyPr>
          <a:lstStyle/>
          <a:p>
            <a:pPr algn="ctr"/>
            <a:r>
              <a:rPr lang="ka-GE" sz="3600" dirty="0" smtClean="0">
                <a:solidFill>
                  <a:schemeClr val="tx1"/>
                </a:solidFill>
              </a:rPr>
              <a:t>პროგრამის თაობაზე ინფორმაციის და სიახლეების </a:t>
            </a:r>
            <a:r>
              <a:rPr lang="ka-GE" sz="3600" dirty="0">
                <a:solidFill>
                  <a:schemeClr val="tx1"/>
                </a:solidFill>
              </a:rPr>
              <a:t>ძებნა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3282" y="1348308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hlinkClick r:id="rId2"/>
              </a:rPr>
              <a:t>http://ssa.gov.ge/</a:t>
            </a:r>
            <a:endParaRPr 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539552" y="2175857"/>
            <a:ext cx="7911192" cy="4661723"/>
          </a:xfrm>
        </p:spPr>
        <p:txBody>
          <a:bodyPr>
            <a:normAutofit/>
          </a:bodyPr>
          <a:lstStyle/>
          <a:p>
            <a:r>
              <a:rPr lang="ka-GE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სოციალური მომსახურების სააგენტო</a:t>
            </a:r>
          </a:p>
          <a:p>
            <a:pPr marL="0" indent="0">
              <a:buNone/>
            </a:pPr>
            <a:endParaRPr lang="ka-GE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3"/>
            <a:r>
              <a:rPr lang="ka-GE" sz="2700" dirty="0" smtClean="0">
                <a:solidFill>
                  <a:srgbClr val="0070C0"/>
                </a:solidFill>
              </a:rPr>
              <a:t>ჯანდაცვის პროგრამები</a:t>
            </a:r>
          </a:p>
          <a:p>
            <a:pPr marL="274320" lvl="1" indent="0">
              <a:buNone/>
            </a:pPr>
            <a:endParaRPr lang="ka-GE" sz="3200" dirty="0" smtClean="0">
              <a:solidFill>
                <a:srgbClr val="0070C0"/>
              </a:solidFill>
            </a:endParaRPr>
          </a:p>
          <a:p>
            <a:pPr lvl="6"/>
            <a:r>
              <a:rPr lang="ka-GE" sz="2600" dirty="0" smtClean="0">
                <a:solidFill>
                  <a:schemeClr val="accent6">
                    <a:lumMod val="50000"/>
                  </a:schemeClr>
                </a:solidFill>
              </a:rPr>
              <a:t>ქრონიკული დაავადებების სამკურნალო მედიკამენტებით უზრუნველყოფის პროგრამა 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13" y="1191382"/>
            <a:ext cx="1457325" cy="129540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2915816" y="3140968"/>
            <a:ext cx="576064" cy="675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652120" y="4169041"/>
            <a:ext cx="576064" cy="675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13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საინფორმაციო სამსახური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600168"/>
          </a:xfrm>
        </p:spPr>
        <p:txBody>
          <a:bodyPr>
            <a:normAutofit/>
          </a:bodyPr>
          <a:lstStyle/>
          <a:p>
            <a:pPr lvl="1"/>
            <a:r>
              <a:rPr lang="ka-GE" sz="2800" dirty="0" smtClean="0"/>
              <a:t>სააფთიაქო </a:t>
            </a:r>
            <a:r>
              <a:rPr lang="ka-GE" sz="2800" dirty="0"/>
              <a:t>ქსელი „</a:t>
            </a:r>
            <a:r>
              <a:rPr lang="en-US" sz="2800" dirty="0"/>
              <a:t>PSP</a:t>
            </a:r>
            <a:r>
              <a:rPr lang="ka-GE" sz="2800" dirty="0"/>
              <a:t>“ </a:t>
            </a:r>
            <a:r>
              <a:rPr lang="en-US" sz="2800" dirty="0"/>
              <a:t> -</a:t>
            </a:r>
            <a:r>
              <a:rPr lang="ka-GE" sz="2800" dirty="0"/>
              <a:t>ცხელი ხაზი </a:t>
            </a:r>
            <a:endParaRPr lang="ka-GE" sz="2800" dirty="0" smtClean="0"/>
          </a:p>
          <a:p>
            <a:pPr lvl="2"/>
            <a:r>
              <a:rPr lang="ka-GE" sz="2500" dirty="0" smtClean="0"/>
              <a:t>2 </a:t>
            </a:r>
            <a:r>
              <a:rPr lang="ka-GE" sz="2500" dirty="0"/>
              <a:t>40-20-20</a:t>
            </a:r>
            <a:endParaRPr lang="en-US" sz="2500" dirty="0"/>
          </a:p>
          <a:p>
            <a:pPr lvl="1"/>
            <a:r>
              <a:rPr lang="ka-GE" sz="2800" dirty="0"/>
              <a:t>სააფთიაქო ქსელი </a:t>
            </a:r>
            <a:r>
              <a:rPr lang="en-US" sz="2800" dirty="0"/>
              <a:t>“</a:t>
            </a:r>
            <a:r>
              <a:rPr lang="ka-GE" sz="2800" dirty="0"/>
              <a:t>ავერსი“</a:t>
            </a:r>
            <a:r>
              <a:rPr lang="en-US" sz="2800" dirty="0"/>
              <a:t>-</a:t>
            </a:r>
            <a:r>
              <a:rPr lang="ka-GE" sz="2800" dirty="0"/>
              <a:t>ცხელი ხაზი  </a:t>
            </a:r>
            <a:endParaRPr lang="ka-GE" sz="2800" dirty="0" smtClean="0"/>
          </a:p>
          <a:p>
            <a:pPr lvl="2"/>
            <a:r>
              <a:rPr lang="ka-GE" sz="2500" dirty="0" smtClean="0"/>
              <a:t>2 </a:t>
            </a:r>
            <a:r>
              <a:rPr lang="ka-GE" sz="2500" dirty="0"/>
              <a:t>900-800</a:t>
            </a:r>
            <a:endParaRPr lang="en-US" sz="2500" dirty="0"/>
          </a:p>
          <a:p>
            <a:pPr lvl="1"/>
            <a:r>
              <a:rPr lang="ka-GE" sz="2800" dirty="0"/>
              <a:t>სააფთიაქო ქსელი „გეფა“ („ჯპს“; “ფარმადეპო“) </a:t>
            </a:r>
            <a:r>
              <a:rPr lang="en-US" sz="2800" dirty="0"/>
              <a:t>-</a:t>
            </a:r>
            <a:r>
              <a:rPr lang="ka-GE" sz="2800" dirty="0"/>
              <a:t>ცხელი ხაზი  </a:t>
            </a:r>
            <a:endParaRPr lang="ka-GE" sz="2800" dirty="0" smtClean="0"/>
          </a:p>
          <a:p>
            <a:pPr lvl="2"/>
            <a:r>
              <a:rPr lang="ka-GE" sz="2500" dirty="0" smtClean="0"/>
              <a:t>ჯპს  </a:t>
            </a:r>
            <a:r>
              <a:rPr lang="ka-GE" sz="2500" dirty="0"/>
              <a:t>2- 71-07-07; ფარმადეპო 2-400-004</a:t>
            </a:r>
            <a:endParaRPr lang="en-US" sz="2500" dirty="0"/>
          </a:p>
          <a:p>
            <a:pPr lvl="1"/>
            <a:r>
              <a:rPr lang="ka-GE" sz="2800" dirty="0"/>
              <a:t>სააფთიაქო ქსელი „სახალხო აფთიაქი“ </a:t>
            </a:r>
            <a:r>
              <a:rPr lang="en-US" sz="2800" dirty="0" smtClean="0"/>
              <a:t>–</a:t>
            </a:r>
            <a:endParaRPr lang="ka-GE" sz="2800" dirty="0" smtClean="0"/>
          </a:p>
          <a:p>
            <a:pPr lvl="2"/>
            <a:r>
              <a:rPr lang="ka-GE" sz="2500" dirty="0" smtClean="0"/>
              <a:t>ცხელი ხაზი  2-48-59-59</a:t>
            </a:r>
            <a:endParaRPr lang="en-US" sz="25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91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90" y="260648"/>
            <a:ext cx="6944295" cy="846584"/>
          </a:xfrm>
        </p:spPr>
        <p:txBody>
          <a:bodyPr>
            <a:noAutofit/>
          </a:bodyPr>
          <a:lstStyle/>
          <a:p>
            <a:pPr algn="ctr"/>
            <a:r>
              <a:rPr lang="ka-GE" sz="2400" b="1" dirty="0">
                <a:solidFill>
                  <a:schemeClr val="tx1"/>
                </a:solidFill>
              </a:rPr>
              <a:t>პაციენტთა რეგისტრაციის და აფთიაქში მიმართვიანობის მაჩვენებელი იმერეთის მასშტაბით (2018 წლის მონაცემები)</a:t>
            </a:r>
            <a:endParaRPr lang="en-US" sz="2400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48826"/>
              </p:ext>
            </p:extLst>
          </p:nvPr>
        </p:nvGraphicFramePr>
        <p:xfrm>
          <a:off x="0" y="1107232"/>
          <a:ext cx="8892480" cy="491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556792"/>
            <a:ext cx="2664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პირობითად გამოყენებულია რეგისტრაციის მაჩვენებელი </a:t>
            </a:r>
            <a:r>
              <a:rPr lang="ka-GE" dirty="0" smtClean="0"/>
              <a:t>1000-</a:t>
            </a:r>
            <a:r>
              <a:rPr lang="ka-GE" dirty="0" smtClean="0"/>
              <a:t>პოტენციურ ბენეფიციარზე</a:t>
            </a:r>
            <a:endParaRPr lang="ka-G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აღიშნება პროგრამაში ჩართვის მნიშვნელოვანი ვარიაბელობა რაიონების მიხედვით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50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8129" y="332657"/>
            <a:ext cx="8282303" cy="50405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Sylfaen" pitchFamily="18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ka-GE" sz="360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პროგრამაში ჩართვის </a:t>
            </a:r>
            <a:r>
              <a:rPr lang="ka-GE" sz="3600" dirty="0" smtClean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გამოცდილება*</a:t>
            </a:r>
            <a:endParaRPr lang="ka-GE" sz="360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3902529" y="1615787"/>
            <a:ext cx="1873330" cy="809006"/>
          </a:xfrm>
          <a:prstGeom prst="downArrowCallou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b="1" dirty="0">
                <a:solidFill>
                  <a:schemeClr val="tx1"/>
                </a:solidFill>
              </a:rPr>
              <a:t>პასიური მომხმარებლები</a:t>
            </a:r>
            <a:endParaRPr lang="en-US" sz="1350" b="1" dirty="0">
              <a:solidFill>
                <a:schemeClr val="tx1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5976256" y="1614303"/>
            <a:ext cx="1873330" cy="809006"/>
          </a:xfrm>
          <a:prstGeom prst="downArrowCallout">
            <a:avLst/>
          </a:pr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b="1" dirty="0">
                <a:solidFill>
                  <a:schemeClr val="tx1"/>
                </a:solidFill>
              </a:rPr>
              <a:t>აქტიური მომხმარებლები</a:t>
            </a:r>
            <a:endParaRPr lang="en-US" sz="1350" b="1" dirty="0">
              <a:solidFill>
                <a:schemeClr val="tx1"/>
              </a:solidFill>
            </a:endParaRPr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178129" y="2423309"/>
          <a:ext cx="8104910" cy="236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Oval 19"/>
          <p:cNvSpPr/>
          <p:nvPr/>
        </p:nvSpPr>
        <p:spPr>
          <a:xfrm>
            <a:off x="6991598" y="2807772"/>
            <a:ext cx="962795" cy="828304"/>
          </a:xfrm>
          <a:prstGeom prst="ellipse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755576" y="4702784"/>
            <a:ext cx="8111398" cy="13849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ka-GE" sz="2800" b="1" dirty="0"/>
              <a:t>ექიმის რეკომენდაცია </a:t>
            </a:r>
            <a:r>
              <a:rPr lang="ka-GE" sz="2800" dirty="0"/>
              <a:t>პროგრამაში გრძელვადიანი ჩართვის მნიშვნელოვანი წინაპირობაა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79" y="6490213"/>
            <a:ext cx="7094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i="1" dirty="0" smtClean="0"/>
              <a:t>*2019 წლის კვლევის შედეგები, ჩატარდა  </a:t>
            </a:r>
            <a:r>
              <a:rPr lang="en-US" sz="1200" i="1" dirty="0" smtClean="0"/>
              <a:t>ACT</a:t>
            </a:r>
            <a:r>
              <a:rPr lang="ka-GE" sz="1200" i="1" dirty="0" smtClean="0"/>
              <a:t>-ის მიერ</a:t>
            </a:r>
            <a:r>
              <a:rPr lang="en-US" sz="1200" i="1" dirty="0" smtClean="0"/>
              <a:t> </a:t>
            </a:r>
            <a:r>
              <a:rPr lang="ka-GE" sz="1200" i="1" dirty="0" smtClean="0"/>
              <a:t>სამინისტროს დაკვეთით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0555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პროგრამის მიზანი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a-GE" dirty="0" smtClean="0"/>
              <a:t>2017 </a:t>
            </a:r>
            <a:r>
              <a:rPr lang="ka-GE" dirty="0"/>
              <a:t>წლის 1 ივლისიდან საქართველოს მთავრობამ აამოქმედა ქრონიკული დაავადებების სამკურნალო მედიკამენტებით უზრუნველყოფის სახელმწიფო </a:t>
            </a:r>
            <a:r>
              <a:rPr lang="ka-GE" dirty="0" smtClean="0"/>
              <a:t>პროგრამა</a:t>
            </a:r>
          </a:p>
          <a:p>
            <a:pPr marL="0" indent="0">
              <a:buNone/>
            </a:pPr>
            <a:endParaRPr lang="ka-GE" dirty="0" smtClean="0"/>
          </a:p>
          <a:p>
            <a:r>
              <a:rPr lang="ka-GE" b="1" dirty="0"/>
              <a:t>პროგრამის მიზანია </a:t>
            </a:r>
            <a:r>
              <a:rPr lang="ka-GE" dirty="0"/>
              <a:t>გაიზარდოს მედიკამენტებზე ხელმისაწვდომობა და მოსახლეობამ იზრუნოს საკუთარ ჯანმრთელობაზე ფინანსური ბარიერების გარეშე.  </a:t>
            </a:r>
            <a:endParaRPr lang="en-US" dirty="0"/>
          </a:p>
          <a:p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val="33449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528" y="431064"/>
            <a:ext cx="7344816" cy="549663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Sylfaen" pitchFamily="18" charset="0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ka-GE" sz="320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პროგრამის დატოვების </a:t>
            </a:r>
            <a:r>
              <a:rPr lang="ka-GE" sz="3200" dirty="0" smtClean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მიზეზები</a:t>
            </a:r>
            <a:r>
              <a:rPr lang="ka-GE" sz="3200" dirty="0" smtClean="0">
                <a:solidFill>
                  <a:sysClr val="windowText" lastClr="000000"/>
                </a:solidFill>
                <a:cs typeface="Calibri" panose="020F0502020204030204" pitchFamily="34" charset="0"/>
              </a:rPr>
              <a:t>*</a:t>
            </a:r>
            <a:endParaRPr lang="ka-GE" sz="3200" dirty="0">
              <a:solidFill>
                <a:sysClr val="windowText" lastClr="0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3275856" y="1196752"/>
            <a:ext cx="4176464" cy="1228041"/>
          </a:xfrm>
          <a:prstGeom prst="downArrowCallou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>
                <a:solidFill>
                  <a:schemeClr val="tx1"/>
                </a:solidFill>
              </a:rPr>
              <a:t>პასიური მომხმარებლები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178129" y="2423309"/>
          <a:ext cx="8104910" cy="3005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79" y="6490213"/>
            <a:ext cx="7094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i="1" dirty="0" smtClean="0"/>
              <a:t>*2019 წლის კვლევის შედეგები, ჩატარდა  </a:t>
            </a:r>
            <a:r>
              <a:rPr lang="en-US" sz="1200" i="1" dirty="0" smtClean="0"/>
              <a:t>ACT</a:t>
            </a:r>
            <a:r>
              <a:rPr lang="ka-GE" sz="1200" i="1" dirty="0" smtClean="0"/>
              <a:t>-ის მიერ</a:t>
            </a:r>
            <a:r>
              <a:rPr lang="en-US" sz="1200" i="1" dirty="0" smtClean="0"/>
              <a:t> </a:t>
            </a:r>
            <a:r>
              <a:rPr lang="ka-GE" sz="1200" i="1" dirty="0" smtClean="0"/>
              <a:t>სამინისტროს დაკვეთით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3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2120" y="327508"/>
            <a:ext cx="8236343" cy="728389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Sylfaen" pitchFamily="18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ka-GE" sz="320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პროგრამაში ჩართვის პროცედურის </a:t>
            </a:r>
            <a:r>
              <a:rPr lang="ka-GE" sz="3200" dirty="0" smtClean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შეფასება*</a:t>
            </a:r>
            <a:endParaRPr lang="ka-GE" sz="320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3902529" y="1615787"/>
            <a:ext cx="1873330" cy="809006"/>
          </a:xfrm>
          <a:prstGeom prst="downArrowCallou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b="1" dirty="0">
                <a:solidFill>
                  <a:schemeClr val="tx1"/>
                </a:solidFill>
              </a:rPr>
              <a:t>პასიური მომხმარებლები</a:t>
            </a:r>
            <a:endParaRPr lang="en-US" sz="1350" b="1" dirty="0">
              <a:solidFill>
                <a:schemeClr val="tx1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5976256" y="1614303"/>
            <a:ext cx="1873330" cy="809006"/>
          </a:xfrm>
          <a:prstGeom prst="downArrowCallout">
            <a:avLst/>
          </a:pr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b="1" dirty="0">
                <a:solidFill>
                  <a:schemeClr val="tx1"/>
                </a:solidFill>
              </a:rPr>
              <a:t>აქტიური მომხმარებლები</a:t>
            </a:r>
            <a:endParaRPr lang="en-US" sz="135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Chart 13"/>
          <p:cNvGraphicFramePr/>
          <p:nvPr>
            <p:extLst/>
          </p:nvPr>
        </p:nvGraphicFramePr>
        <p:xfrm>
          <a:off x="178129" y="2423309"/>
          <a:ext cx="8104910" cy="113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3938" y="3630667"/>
            <a:ext cx="8412706" cy="258532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ka-GE" dirty="0"/>
              <a:t>პროგრამით სარგებლობის გამოცდილების მქონე ბენეფიციართა მიერ სერვისების მიღების პროცედურა ერთმნიშვნელოვნად ფასდება როგორც </a:t>
            </a:r>
            <a:r>
              <a:rPr lang="ka-GE" b="1" dirty="0"/>
              <a:t>მარტივი და ბენეფიციარის ინტერესებზე მორგებული</a:t>
            </a:r>
            <a:r>
              <a:rPr lang="ka-GE" dirty="0"/>
              <a:t>. გამოცდილების აღწერისას </a:t>
            </a:r>
            <a:r>
              <a:rPr lang="ka-GE" dirty="0" smtClean="0"/>
              <a:t>ისინი </a:t>
            </a:r>
            <a:r>
              <a:rPr lang="ka-GE" dirty="0"/>
              <a:t>ვერ იხსენებენ პროცედურულ სირთულეს, რომელიც ხელს შეუშლიდათ სერვისების მიღებაში. </a:t>
            </a:r>
          </a:p>
          <a:p>
            <a:endParaRPr lang="ka-GE" dirty="0"/>
          </a:p>
          <a:p>
            <a:r>
              <a:rPr lang="ka-GE" dirty="0"/>
              <a:t>მათ შორის, ვისაც არასოდეს უსარგებლია პროგრამული სერვისებით, პროგრამაში ჩართვის აღქმული პროცედურა ფასდება, როგორც </a:t>
            </a:r>
            <a:r>
              <a:rPr lang="ka-GE" b="1" dirty="0"/>
              <a:t>რთული, ბიუროკრატიული, დროში გაწელილი</a:t>
            </a:r>
            <a:r>
              <a:rPr lang="ka-GE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79" y="6490213"/>
            <a:ext cx="7094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i="1" dirty="0" smtClean="0"/>
              <a:t>*2019 წლის კვლევის შედეგები , ჩატარდა </a:t>
            </a:r>
            <a:r>
              <a:rPr lang="en-US" sz="1200" i="1" dirty="0" smtClean="0"/>
              <a:t>ACT</a:t>
            </a:r>
            <a:r>
              <a:rPr lang="ka-GE" sz="1200" i="1" dirty="0" smtClean="0"/>
              <a:t>-ის მიერ</a:t>
            </a:r>
            <a:r>
              <a:rPr lang="en-US" sz="1200" i="1" dirty="0" smtClean="0"/>
              <a:t> </a:t>
            </a:r>
            <a:r>
              <a:rPr lang="ka-GE" sz="1200" i="1" dirty="0" smtClean="0"/>
              <a:t>სამინისტროს დაკვეთით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967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576" y="542833"/>
            <a:ext cx="7527463" cy="267408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Sylfaen" pitchFamily="18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ka-GE" sz="400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პროგრამაში ჩართვის </a:t>
            </a:r>
            <a:r>
              <a:rPr lang="ka-GE" sz="4000" dirty="0" smtClean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შეფასება*</a:t>
            </a:r>
            <a:endParaRPr lang="ka-GE" sz="400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3902529" y="1615786"/>
            <a:ext cx="1873330" cy="1188731"/>
          </a:xfrm>
          <a:prstGeom prst="downArrowCallou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პასიური მომხმარებლები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5976256" y="1614303"/>
            <a:ext cx="1873330" cy="1190214"/>
          </a:xfrm>
          <a:prstGeom prst="downArrowCallout">
            <a:avLst/>
          </a:pr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აქტიური მომხმარებლები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02563303"/>
              </p:ext>
            </p:extLst>
          </p:nvPr>
        </p:nvGraphicFramePr>
        <p:xfrm>
          <a:off x="178129" y="3072596"/>
          <a:ext cx="8104910" cy="113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1886" y="1538875"/>
            <a:ext cx="3310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ოჯახის/სოფლის </a:t>
            </a:r>
            <a:r>
              <a:rPr lang="ka-GE" dirty="0" smtClean="0"/>
              <a:t>ექიმის/ექიმ-სპეციალისტისაგან </a:t>
            </a:r>
            <a:r>
              <a:rPr lang="ka-GE" dirty="0"/>
              <a:t>პროგრამაში ჩართვის მიზნით  ფორმა N100-სა და რეცეპტის მიღება:</a:t>
            </a:r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1897084" y="2976993"/>
            <a:ext cx="6875813" cy="944089"/>
          </a:xfrm>
          <a:prstGeom prst="downArrowCallout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1475656" y="4473282"/>
            <a:ext cx="43002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dirty="0"/>
              <a:t>ტერიტორიული სიშორე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dirty="0"/>
              <a:t>რიგები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dirty="0"/>
              <a:t>რთული პროცედურა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dirty="0"/>
              <a:t>დროში გაწელილი პროცედურა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dirty="0"/>
              <a:t>ექიმის უკმაყოფილება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4552255"/>
            <a:ext cx="2782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sz="2000" dirty="0"/>
              <a:t>რიგები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95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2232248"/>
          </a:xfrm>
        </p:spPr>
        <p:txBody>
          <a:bodyPr>
            <a:noAutofit/>
          </a:bodyPr>
          <a:lstStyle/>
          <a:p>
            <a:pPr algn="ctr"/>
            <a:r>
              <a:rPr lang="ka-GE" sz="5400" dirty="0" smtClean="0"/>
              <a:t>მედიკამენტების ჩამონათვალი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63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მედიკამენტების ჩამონათვალი-გულ-სისხლძარღვთა სისტემა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11377474"/>
              </p:ext>
            </p:extLst>
          </p:nvPr>
        </p:nvGraphicFramePr>
        <p:xfrm>
          <a:off x="457200" y="1340768"/>
          <a:ext cx="8075240" cy="463604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682310">
                  <a:extLst>
                    <a:ext uri="{9D8B030D-6E8A-4147-A177-3AD203B41FA5}">
                      <a16:colId xmlns:a16="http://schemas.microsoft.com/office/drawing/2014/main" val="271078425"/>
                    </a:ext>
                  </a:extLst>
                </a:gridCol>
                <a:gridCol w="4392930">
                  <a:extLst>
                    <a:ext uri="{9D8B030D-6E8A-4147-A177-3AD203B41FA5}">
                      <a16:colId xmlns:a16="http://schemas.microsoft.com/office/drawing/2014/main" val="2785195103"/>
                    </a:ext>
                  </a:extLst>
                </a:gridCol>
              </a:tblGrid>
              <a:tr h="360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საერთაშორისო დასახელება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სავაჭრო დასახელება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2227783"/>
                  </a:ext>
                </a:extLst>
              </a:tr>
              <a:tr h="1501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ენალაპრილი 10 მგ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ენალაპრილი 20 მგ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ენალაპრილი ატიდი; ენალაპრილი; ენალადექსი; ენალაპრილი-ჰუმანითი; რენიტეკი; ბერლიპრილი; ენაპი; ენალპრილი ნეო; ენალაპრილი ლაროფარმი; ენა-დენკი.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8295368"/>
                  </a:ext>
                </a:extLst>
              </a:tr>
              <a:tr h="740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ლოსარტანი 100 მგ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ლოსარ-დენკი; ლოზაპი;  ლოსარტანი (დროებით ამოღებულია წამლის სააგენტოს მიერ)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4410334"/>
                  </a:ext>
                </a:extLst>
              </a:tr>
              <a:tr h="112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ლოსარტან-ჰიდროქლორთიაზიდი 50/12.5 მგ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კოლოსარ-დენკი; ლოზარტანი პლიუსი; ლოზაპ პლუსი; ლორისტა H. (დროებით ამოღებულია წამლის სააგენტოს მიერ)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4670272"/>
                  </a:ext>
                </a:extLst>
              </a:tr>
              <a:tr h="740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პერინდოპრილ /ამლოდიპინი 4მგ/5მგ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პერინდოპრილ /ამლოდიპინი 8მგ/10მგ  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ამრადიპინი; ამლესა; პრესტოზეკ კომბი; პერამი.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1865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6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მედიკამენტების ჩამონათვალი-გულ-სისხლძარღვთა სისტემა 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41568201"/>
              </p:ext>
            </p:extLst>
          </p:nvPr>
        </p:nvGraphicFramePr>
        <p:xfrm>
          <a:off x="457200" y="1484784"/>
          <a:ext cx="7686675" cy="500329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505124">
                  <a:extLst>
                    <a:ext uri="{9D8B030D-6E8A-4147-A177-3AD203B41FA5}">
                      <a16:colId xmlns:a16="http://schemas.microsoft.com/office/drawing/2014/main" val="1054809609"/>
                    </a:ext>
                  </a:extLst>
                </a:gridCol>
                <a:gridCol w="4181551">
                  <a:extLst>
                    <a:ext uri="{9D8B030D-6E8A-4147-A177-3AD203B41FA5}">
                      <a16:colId xmlns:a16="http://schemas.microsoft.com/office/drawing/2014/main" val="2977394798"/>
                    </a:ext>
                  </a:extLst>
                </a:gridCol>
              </a:tblGrid>
              <a:tr h="761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>
                          <a:effectLst/>
                        </a:rPr>
                        <a:t>მეტოპროლოლი 100მგ</a:t>
                      </a:r>
                      <a:endParaRPr lang="en-US" sz="1800" b="1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b="0">
                          <a:effectLst/>
                        </a:rPr>
                        <a:t>აპო-მეტოპროლოლი; მეტოპროლოლის ტარტრატი </a:t>
                      </a:r>
                      <a:r>
                        <a:rPr lang="en-US" sz="1600" b="0">
                          <a:effectLst/>
                        </a:rPr>
                        <a:t>USP</a:t>
                      </a:r>
                      <a:r>
                        <a:rPr lang="ka-GE" sz="1600" b="0">
                          <a:effectLst/>
                        </a:rPr>
                        <a:t>; მეტოპროლოლ ატიდი; ბეტალოკ ზოკი; მეტოპროლოლი ლაროფარმი;  ეგილოკი; კარდოლაქსი; </a:t>
                      </a:r>
                      <a:endParaRPr lang="en-US" sz="16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8469874"/>
                  </a:ext>
                </a:extLst>
              </a:tr>
              <a:tr h="1014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>
                          <a:effectLst/>
                        </a:rPr>
                        <a:t>ნებივოლოლი 5 მგ</a:t>
                      </a:r>
                      <a:endParaRPr lang="en-US" sz="1800" b="1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b="0">
                          <a:effectLst/>
                        </a:rPr>
                        <a:t>ნებეტა; ნებივოლოლი</a:t>
                      </a:r>
                      <a:r>
                        <a:rPr lang="en-US" sz="1600" b="0">
                          <a:effectLst/>
                        </a:rPr>
                        <a:t> 5; </a:t>
                      </a:r>
                      <a:r>
                        <a:rPr lang="ka-GE" sz="1600" b="0">
                          <a:effectLst/>
                        </a:rPr>
                        <a:t>ნებივოლოლი ფარმაქეა; ნებივორლდი; ოდ-ნები; ნებივოლოლი-ჰუმანითი; ნებივოლოლი ვისო</a:t>
                      </a:r>
                      <a:r>
                        <a:rPr lang="en-US" sz="1600" b="0">
                          <a:effectLst/>
                        </a:rPr>
                        <a:t> EFG</a:t>
                      </a:r>
                      <a:r>
                        <a:rPr lang="ka-GE" sz="1600" b="0">
                          <a:effectLst/>
                        </a:rPr>
                        <a:t>; ნებივოლოლი შტადა; ნონბლონი; დანები; ნებილეტი;</a:t>
                      </a:r>
                      <a:endParaRPr lang="en-US" sz="16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1820892"/>
                  </a:ext>
                </a:extLst>
              </a:tr>
              <a:tr h="1776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>
                          <a:effectLst/>
                        </a:rPr>
                        <a:t>ბისოპროლოლი 5მგ</a:t>
                      </a:r>
                      <a:endParaRPr lang="en-US" sz="1800" b="1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b="0" dirty="0">
                          <a:effectLst/>
                        </a:rPr>
                        <a:t>აპო-ბისოპროლოლი; ბისოპროლოლი დექსელი; კორექტინი; ავეკორი; კონკორი; ბისოპროლოლი ნორმონი; ბისოპროლოლი ლეკი; ბიმაქსილი; ბისოპროლოლი–ჰუმანითი; სოპრალოლი; ბისოპროლოლი-ნანო; ბისომორი; ემკორი; ბისოპროლოლი; რიზოპროლი; კორექტინი; ბელანჟი; ბისოგამა; ბისოპროლოლი-ასტრაფარმი; ტირეზი; ბიდოპი;</a:t>
                      </a:r>
                      <a:endParaRPr lang="en-US" sz="16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5666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5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მედიკამენტების ჩამონათვალი-გულ-სისხლძარღვთა სისტემა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87493850"/>
              </p:ext>
            </p:extLst>
          </p:nvPr>
        </p:nvGraphicFramePr>
        <p:xfrm>
          <a:off x="457200" y="1340768"/>
          <a:ext cx="8075240" cy="47387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682310">
                  <a:extLst>
                    <a:ext uri="{9D8B030D-6E8A-4147-A177-3AD203B41FA5}">
                      <a16:colId xmlns:a16="http://schemas.microsoft.com/office/drawing/2014/main" val="1079055098"/>
                    </a:ext>
                  </a:extLst>
                </a:gridCol>
                <a:gridCol w="4392930">
                  <a:extLst>
                    <a:ext uri="{9D8B030D-6E8A-4147-A177-3AD203B41FA5}">
                      <a16:colId xmlns:a16="http://schemas.microsoft.com/office/drawing/2014/main" val="547174586"/>
                    </a:ext>
                  </a:extLst>
                </a:gridCol>
              </a:tblGrid>
              <a:tr h="1329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ამიოდარონი 200მგ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</a:rPr>
                        <a:t>ამიოდარონის ჰიდროქლორიდის ტაბლეტები;</a:t>
                      </a:r>
                      <a:endParaRPr lang="en-US" sz="1800" b="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</a:rPr>
                        <a:t>როტარიტმილი;ამიოდარონი-ჰუმანითი;</a:t>
                      </a:r>
                      <a:endParaRPr lang="en-US" sz="1800" b="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</a:rPr>
                        <a:t>კორდარონი; ამიოკორდინი; ამიოდარონი;</a:t>
                      </a:r>
                      <a:endParaRPr lang="en-US" sz="18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5950971"/>
                  </a:ext>
                </a:extLst>
              </a:tr>
              <a:tr h="9183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ვარფარინი </a:t>
                      </a:r>
                      <a:r>
                        <a:rPr lang="ka-GE" sz="1800" dirty="0">
                          <a:effectLst/>
                        </a:rPr>
                        <a:t>2.5მგ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</a:rPr>
                        <a:t>ვარფარინი-ჰუმანითი; ვარფარინ ნიკომედი; ვარფარინი.</a:t>
                      </a:r>
                      <a:endParaRPr lang="en-US" sz="18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2415962"/>
                  </a:ext>
                </a:extLst>
              </a:tr>
              <a:tr h="1329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დიგოქსინი 0.25მგ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</a:rPr>
                        <a:t>დიგოქსინი-რიხტერი;  დიგოქსინი WZF; დიგოქსინი;  დიგოქსინი გრინდექსი; </a:t>
                      </a:r>
                      <a:endParaRPr lang="en-US" sz="1800" b="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2230609"/>
                  </a:ext>
                </a:extLst>
              </a:tr>
              <a:tr h="8865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სპირონოლაქტონი 25მგ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</a:rPr>
                        <a:t>ვეროშპირონი; სპილაქტონი; სპიროლაქტი-ჰუმანითი; სპირონოლაქტონი BP; </a:t>
                      </a:r>
                      <a:endParaRPr lang="en-US" sz="18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1577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4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მედიკამენტების ჩამონათვალი-გულ-სისხლძარღვთა სისტემა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6213095"/>
              </p:ext>
            </p:extLst>
          </p:nvPr>
        </p:nvGraphicFramePr>
        <p:xfrm>
          <a:off x="755576" y="1484784"/>
          <a:ext cx="7931224" cy="462386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174645879"/>
                    </a:ext>
                  </a:extLst>
                </a:gridCol>
                <a:gridCol w="5770984">
                  <a:extLst>
                    <a:ext uri="{9D8B030D-6E8A-4147-A177-3AD203B41FA5}">
                      <a16:colId xmlns:a16="http://schemas.microsoft.com/office/drawing/2014/main" val="2724659158"/>
                    </a:ext>
                  </a:extLst>
                </a:gridCol>
              </a:tblGrid>
              <a:tr h="210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ატორვასტატინი 10მგ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ატორვასტატინი 20 მგ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ატორვასტატინი 40მგ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b="0" dirty="0">
                          <a:effectLst/>
                        </a:rPr>
                        <a:t>აპო-ატორვასტატინი; ბიგერი; ატროქსი; ატორვასტატინ კალციუმის ტაბლეტები; ატორემი; ლიპრიმარი; ტორვაზინი; ათეროზი; ატორვასტატინი-ჰუმანითი; ვასატორი; ამვასტანი; ლიტორვა; ატორისი; ატვ-10; ტორვიტინი; ლიპრიმარი; ესკოლანი-სანოველი; ატორვასტატინი; სტავრა; რატიზოლი; ათეროქსი; ლიპარი;  ლიპიდონორმი; ტორვაზინი; ვასატორი; ვოზოლიპი გენერიკონი; ასუტორი 20</a:t>
                      </a:r>
                      <a:r>
                        <a:rPr lang="ka-GE" sz="1600" dirty="0">
                          <a:effectLst/>
                        </a:rPr>
                        <a:t>;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9931721"/>
                  </a:ext>
                </a:extLst>
              </a:tr>
              <a:tr h="2364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                    კლოპიდოგრელი 75მგ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კლოპიდოგრელ ჰიდროქლორიდი _ 1</a:t>
                      </a:r>
                      <a:r>
                        <a:rPr lang="en-US" sz="1600" dirty="0">
                          <a:effectLst/>
                        </a:rPr>
                        <a:t>AP</a:t>
                      </a:r>
                      <a:r>
                        <a:rPr lang="ka-GE" sz="1600" dirty="0">
                          <a:effectLst/>
                        </a:rPr>
                        <a:t>; კლოპიდოგრელის ტაბლეტები  USP; ლოპიგროლი; ლოდიგრელი; ზილტი; კლოპიგამა; ლოპიგროლი; დილუტიქსი; პლავიტორი ტაბ; დილოქსოლი; პლავიქსი; კლოპიდოგრელი–ჰუმანითი; ლოპირელი; თრომბორელი; კლოპიდოგრელი-ნანო; კორდიქსი; ვაზოგრელი; ტესირონი; სტაზექსი; კარუმი-სანოველი; კლოპიდოგრელ ატრალი; კლოპიდოქსანი; კლოპიზიმი; კლოპი-დენკ; კლოპენო; კლოპაცინი; ენცელადი;  პეგორელი; ჰივიქსი.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1418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6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მედიკამენტების ჩამონათვალი-გულ-სისხლძარღვთა სისტემა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66726846"/>
              </p:ext>
            </p:extLst>
          </p:nvPr>
        </p:nvGraphicFramePr>
        <p:xfrm>
          <a:off x="457200" y="1556792"/>
          <a:ext cx="7686675" cy="393741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505124">
                  <a:extLst>
                    <a:ext uri="{9D8B030D-6E8A-4147-A177-3AD203B41FA5}">
                      <a16:colId xmlns:a16="http://schemas.microsoft.com/office/drawing/2014/main" val="810158371"/>
                    </a:ext>
                  </a:extLst>
                </a:gridCol>
                <a:gridCol w="4181551">
                  <a:extLst>
                    <a:ext uri="{9D8B030D-6E8A-4147-A177-3AD203B41FA5}">
                      <a16:colId xmlns:a16="http://schemas.microsoft.com/office/drawing/2014/main" val="4045617829"/>
                    </a:ext>
                  </a:extLst>
                </a:gridCol>
              </a:tblGrid>
              <a:tr h="235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იზოსორბიდის მონონიტრატი 40მგ</a:t>
                      </a:r>
                      <a:endParaRPr lang="en-US" sz="14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ISMN სტადა; მონოსანი; პექტროლი;</a:t>
                      </a:r>
                      <a:endParaRPr lang="en-US" sz="14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0913638"/>
                  </a:ext>
                </a:extLst>
              </a:tr>
              <a:tr h="471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ფუროსემიდი 40მგ</a:t>
                      </a:r>
                      <a:endParaRPr lang="en-US" sz="14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ფუროსემიდის ტაბლეტები  USP; ფუროსემიდი სოფარმა; ფუროსემიდი; ლაზიქსი; ფურანტრილი;</a:t>
                      </a:r>
                      <a:endParaRPr lang="en-US" sz="14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5303265"/>
                  </a:ext>
                </a:extLst>
              </a:tr>
              <a:tr h="2358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ამლოდიპინი 5მგ</a:t>
                      </a:r>
                      <a:endParaRPr lang="en-US" sz="14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პმს-ამლოდიპინი; ამლოდიპინო VIR 5მგ კომპრიმიდოს EFG; ამლოდიპინ ბესილატი</a:t>
                      </a:r>
                      <a:r>
                        <a:rPr lang="en-US" sz="1400" b="0">
                          <a:effectLst/>
                        </a:rPr>
                        <a:t> USP</a:t>
                      </a:r>
                      <a:r>
                        <a:rPr lang="ka-GE" sz="1400" b="0">
                          <a:effectLst/>
                        </a:rPr>
                        <a:t>; ამლოდიპინი (ბესილატი) დექსელი; ამლოკარდი-სანოველი; pms-ამლოდიპინი</a:t>
                      </a:r>
                      <a:r>
                        <a:rPr lang="en-US" sz="1400" b="0">
                          <a:effectLst/>
                        </a:rPr>
                        <a:t>; </a:t>
                      </a:r>
                      <a:r>
                        <a:rPr lang="ka-GE" sz="1400" b="0">
                          <a:effectLst/>
                        </a:rPr>
                        <a:t>კამლოდინი; ნორმოდიპინი; ოროდიპინი; ამლოდიპინი; კარდილოპინი; ამლოდიპინი-ჰუმანითი; ნორვასკი; ამლოდასი-ჰუმანითი; ამლოდიპინი-ნანო; ტენოქსი; ამლოდიპ-5; ამლოპროტეკ-5; ალდანი; მოდიპინი; ბიოამლო-5; ამლოდიგამა; ნორვასკი; ამლონორი; კაპრეზი; ადიპინი; რიკარდი 5; ამლო-დენკი 5; ამლოციმი; ამტასი</a:t>
                      </a:r>
                      <a:endParaRPr lang="en-US" sz="14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9726088"/>
                  </a:ext>
                </a:extLst>
              </a:tr>
              <a:tr h="537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აცეტილსალიცილის მჟავა+მაგნიუმის ჰიდროქსიდი 75მგ</a:t>
                      </a:r>
                      <a:endParaRPr lang="en-US" sz="14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 dirty="0">
                          <a:effectLst/>
                        </a:rPr>
                        <a:t>კარდიომაგნილი; თრომბომაგი; კარდიოასმაგნე; ნეოაგრეგანი; რეომაგი-ჰუმანითი;</a:t>
                      </a:r>
                      <a:endParaRPr lang="en-US" sz="14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9186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5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მედიკამენტების ჩამონათვალი-შაქრიანი დიაბეტი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92470046"/>
              </p:ext>
            </p:extLst>
          </p:nvPr>
        </p:nvGraphicFramePr>
        <p:xfrm>
          <a:off x="539552" y="1556793"/>
          <a:ext cx="7992888" cy="442519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1133598549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34151484"/>
                    </a:ext>
                  </a:extLst>
                </a:gridCol>
              </a:tblGrid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საერთაშორისო დასახელება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სავაჭრო დასახელება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5841370"/>
                  </a:ext>
                </a:extLst>
              </a:tr>
              <a:tr h="1467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მეტფორმინი 1000მგ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მეტფორმინი ლიხ 1000; ინსუფორი; მეტფოგამა; გლიფორი 1000; სიოფორი 1000; მეტფორმინი–ჰუმანითი; დიაქსელმეტი; მეტფორმინი დენკი; გლუკოფაჟი; მატოფინი-სანოველი XR; მატოფინი-სანოველი; მეტფორმინი; სიოფორი XR 1000</a:t>
                      </a:r>
                      <a:r>
                        <a:rPr lang="en-US" sz="1800">
                          <a:effectLst/>
                        </a:rPr>
                        <a:t>; </a:t>
                      </a:r>
                      <a:r>
                        <a:rPr lang="ka-GE" sz="1800">
                          <a:effectLst/>
                        </a:rPr>
                        <a:t>ასფორმინი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5063729"/>
                  </a:ext>
                </a:extLst>
              </a:tr>
              <a:tr h="100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გლიმეპირიდი 2მგ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გლიმეპირიდის ტაბლეტები USP; გლიმეპირიდი დენკი 2; გლიმეპირიდი–ჰუმანითი; მეპრილი; ინსუპრიდი; ამარილი; გლიმეპირიდი; გლემპიდი;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321544"/>
                  </a:ext>
                </a:extLst>
              </a:tr>
              <a:tr h="766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გლიკლაზიდი 60მგ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გლიკლაზიდი MB; გლიკლაზიდი–ჰუმანითი; დიაბეტონი MR;  აპო-გლიკლაზიდი MR; დიანორმ MR; გლუკოტონი MR; ინსუტონი;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1770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3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პროგრამის აქტუალობა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a-GE" sz="2800" dirty="0" smtClean="0"/>
              <a:t>ქრონიკული დაავადებების მაღალი გავრცელება</a:t>
            </a:r>
          </a:p>
          <a:p>
            <a:endParaRPr lang="ka-GE" sz="2800" dirty="0" smtClean="0"/>
          </a:p>
          <a:p>
            <a:r>
              <a:rPr lang="ka-GE" sz="2800" dirty="0" smtClean="0"/>
              <a:t>ქრონიკულ დაავადებებთან დაკავშირებული ეპიდემიოლოგიური ტვირთი</a:t>
            </a:r>
          </a:p>
          <a:p>
            <a:pPr marL="0" indent="0">
              <a:buNone/>
            </a:pPr>
            <a:endParaRPr lang="ka-GE" sz="2800" dirty="0" smtClean="0"/>
          </a:p>
          <a:p>
            <a:r>
              <a:rPr lang="ka-GE" sz="2800" dirty="0" smtClean="0"/>
              <a:t>ხანგრძლივი მკურნალობის აუცილებლობა და მაღალი დანახარჯები სამედიცინო მომსახურებასა და მედიკამენტებზე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მედიკამენტების ჩამონათვალი-ფარისებრი ჯირკვლის დაავადებები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53288085"/>
              </p:ext>
            </p:extLst>
          </p:nvPr>
        </p:nvGraphicFramePr>
        <p:xfrm>
          <a:off x="611560" y="1484784"/>
          <a:ext cx="7848872" cy="420624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17964">
                  <a:extLst>
                    <a:ext uri="{9D8B030D-6E8A-4147-A177-3AD203B41FA5}">
                      <a16:colId xmlns:a16="http://schemas.microsoft.com/office/drawing/2014/main" val="2686248420"/>
                    </a:ext>
                  </a:extLst>
                </a:gridCol>
                <a:gridCol w="3730908">
                  <a:extLst>
                    <a:ext uri="{9D8B030D-6E8A-4147-A177-3AD203B41FA5}">
                      <a16:colId xmlns:a16="http://schemas.microsoft.com/office/drawing/2014/main" val="1642943571"/>
                    </a:ext>
                  </a:extLst>
                </a:gridCol>
              </a:tblGrid>
              <a:tr h="418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>
                          <a:effectLst/>
                        </a:rPr>
                        <a:t>საერთაშორისო დასახელება</a:t>
                      </a:r>
                      <a:endParaRPr lang="en-US" sz="2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>
                          <a:effectLst/>
                        </a:rPr>
                        <a:t>სავაჭრო დასახელება</a:t>
                      </a:r>
                      <a:endParaRPr lang="en-US" sz="2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412086"/>
                  </a:ext>
                </a:extLst>
              </a:tr>
              <a:tr h="1242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>
                          <a:effectLst/>
                        </a:rPr>
                        <a:t>თიამაზოლი 5მგ</a:t>
                      </a:r>
                      <a:endParaRPr lang="en-US" sz="2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>
                          <a:effectLst/>
                        </a:rPr>
                        <a:t>მერკაზოლილი-ზდოროვიე; უნიმაზოლი; თიროზოლი; </a:t>
                      </a:r>
                      <a:endParaRPr lang="en-US" sz="2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0231563"/>
                  </a:ext>
                </a:extLst>
              </a:tr>
              <a:tr h="1242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>
                          <a:effectLst/>
                        </a:rPr>
                        <a:t> 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>
                          <a:effectLst/>
                        </a:rPr>
                        <a:t>ლევოთიროქსინი  50მკგ</a:t>
                      </a:r>
                      <a:endParaRPr lang="en-US" sz="2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>
                          <a:effectLst/>
                        </a:rPr>
                        <a:t>L-თიროქსინ ჰენინგი; ეუთიროქსი; ლევოთიროქსინი-ჰუმანითი; L-თიროქსინი 50 ბერლინ-ხემი; ტეზარინი; T4.</a:t>
                      </a:r>
                      <a:endParaRPr lang="en-US" sz="2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1880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2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მედიკამენტების ჩამონათვალი-ფილტვის დაავადებები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4944336"/>
              </p:ext>
            </p:extLst>
          </p:nvPr>
        </p:nvGraphicFramePr>
        <p:xfrm>
          <a:off x="251520" y="1412777"/>
          <a:ext cx="8435280" cy="479711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412589">
                  <a:extLst>
                    <a:ext uri="{9D8B030D-6E8A-4147-A177-3AD203B41FA5}">
                      <a16:colId xmlns:a16="http://schemas.microsoft.com/office/drawing/2014/main" val="4086233657"/>
                    </a:ext>
                  </a:extLst>
                </a:gridCol>
                <a:gridCol w="4022691">
                  <a:extLst>
                    <a:ext uri="{9D8B030D-6E8A-4147-A177-3AD203B41FA5}">
                      <a16:colId xmlns:a16="http://schemas.microsoft.com/office/drawing/2014/main" val="753875711"/>
                    </a:ext>
                  </a:extLst>
                </a:gridCol>
              </a:tblGrid>
              <a:tr h="316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საერთაშორისო დასახელება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სავაჭრო დასახელება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9720632"/>
                  </a:ext>
                </a:extLst>
              </a:tr>
              <a:tr h="665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ბუდესონიდი 0.5მგ/2მლ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ბუდესონიდი Aldo-Union; პულმიკორტი; კორტაირი; ბენოდილი; 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280957"/>
                  </a:ext>
                </a:extLst>
              </a:tr>
              <a:tr h="1193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სალმეტეროლი/ფლუტიკაზონი   50მკგ/250მკგ საინჰალაციო ფხვნილი;  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სალმეტეროლი/ფლუტიკაზონი   50მკგ/500მკგ საინჰალაციო ფხვნილი;    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ფიქსფლოუ; ეარფლუსალი ფორსპირო; სერეტიდი აკუჰალერი/დისკუსი; საფლუტინი; მეტაფლუტინი-ჰუმანითი; როლენიუმი; ციპლოს-არვოჰალერი;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2805506"/>
                  </a:ext>
                </a:extLst>
              </a:tr>
              <a:tr h="1193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სალბუტამოლი 100მკგ დოზა; საინჰალაციო აეროზოლი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სალბუტამოლი-ჰუმანითი; აერობრიზი; სალბუტამოლი ინტელი;სალბუტამოლი ალდო-უნიონი; სალბუტამოლ-მფ; აზმასოლი; სალბუტამოლი 200 დოზა.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2937303"/>
                  </a:ext>
                </a:extLst>
              </a:tr>
              <a:tr h="602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მეთილპრედნიზოლონი 16მგ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მედროლი; მედროლი  A; სლიდერონი.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1654512"/>
                  </a:ext>
                </a:extLst>
              </a:tr>
              <a:tr h="709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აკლიდინიუმის ბრომიდი საინჰალაციო ფხვნილი (კაფსულა) ინჰალატორთან ერთად/322მკგ/დოზა  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ბრეტარისი ჯენუეირი 60 დოზა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7019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მედიკამენტების </a:t>
            </a:r>
            <a:r>
              <a:rPr lang="ka-GE" dirty="0" smtClean="0"/>
              <a:t>ჩამონათვალი-პარკინსონის დაავადება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56685157"/>
              </p:ext>
            </p:extLst>
          </p:nvPr>
        </p:nvGraphicFramePr>
        <p:xfrm>
          <a:off x="323528" y="1556793"/>
          <a:ext cx="7826062" cy="309405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099862">
                  <a:extLst>
                    <a:ext uri="{9D8B030D-6E8A-4147-A177-3AD203B41FA5}">
                      <a16:colId xmlns:a16="http://schemas.microsoft.com/office/drawing/2014/main" val="3281804928"/>
                    </a:ext>
                  </a:extLst>
                </a:gridCol>
                <a:gridCol w="3726200">
                  <a:extLst>
                    <a:ext uri="{9D8B030D-6E8A-4147-A177-3AD203B41FA5}">
                      <a16:colId xmlns:a16="http://schemas.microsoft.com/office/drawing/2014/main" val="2099708812"/>
                    </a:ext>
                  </a:extLst>
                </a:gridCol>
              </a:tblGrid>
              <a:tr h="474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საერთაშორისო დასახელება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სავაჭრო დასახელება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055577"/>
                  </a:ext>
                </a:extLst>
              </a:tr>
              <a:tr h="1335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ლევოდოპა,კარბიდოპა 250მგ/25მგ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კარბიდოპა და ლევოდოპა ტაბლეტები, USP; კარბიდოპა და ლევოდოპა-ტევა;დრასვანი; ნაკომი; ანტიპარკინი; ლევოკომი; 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4075347"/>
                  </a:ext>
                </a:extLst>
              </a:tr>
              <a:tr h="885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ლევოდოპა,ბენსერაზიდის ჰიდროქლორიდი 100მგ/25მგ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</a:rPr>
                        <a:t>მადოპარი</a:t>
                      </a:r>
                      <a:endParaRPr lang="en-US" sz="20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9360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8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მედიკამენტების ჩამონათვალი-ეპილეფსია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32494121"/>
              </p:ext>
            </p:extLst>
          </p:nvPr>
        </p:nvGraphicFramePr>
        <p:xfrm>
          <a:off x="323528" y="1412778"/>
          <a:ext cx="8363272" cy="487843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251917">
                  <a:extLst>
                    <a:ext uri="{9D8B030D-6E8A-4147-A177-3AD203B41FA5}">
                      <a16:colId xmlns:a16="http://schemas.microsoft.com/office/drawing/2014/main" val="4260421474"/>
                    </a:ext>
                  </a:extLst>
                </a:gridCol>
                <a:gridCol w="5111355">
                  <a:extLst>
                    <a:ext uri="{9D8B030D-6E8A-4147-A177-3AD203B41FA5}">
                      <a16:colId xmlns:a16="http://schemas.microsoft.com/office/drawing/2014/main" val="4131209564"/>
                    </a:ext>
                  </a:extLst>
                </a:gridCol>
              </a:tblGrid>
              <a:tr h="254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საერთაშორისო დასახელება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სავაჭრო დასახელება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8816547"/>
                  </a:ext>
                </a:extLst>
              </a:tr>
              <a:tr h="1581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ლევეტირაცეტამი 500მგ</a:t>
                      </a:r>
                      <a:endParaRPr lang="en-US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5180" algn="l"/>
                        </a:tabLst>
                      </a:pPr>
                      <a:r>
                        <a:rPr lang="ka-GE" sz="1600">
                          <a:effectLst/>
                        </a:rPr>
                        <a:t>	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ლევეტირაცეტამი; ლევეტირაცეტამის ტაბლეტები USP; ლეტირამი; ლევეტამი; ლევებრეინი; ლევენექსი-ჰუმანითი; კეპრა; ლევეტირაცეტამი გრინდექსი; ნორმეგი; ლევეტრიმი; ლევეტირაცეტამი აკორდი; ევალეპი; ეპიქსი; ეპიქსი XR; მატევერი; 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395676"/>
                  </a:ext>
                </a:extLst>
              </a:tr>
              <a:tr h="1049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კარბამაზეპინი 200მგ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კარბამაზეპინი ტაბლეტები, USP; კონვურატი-ავერსი; კარბამაზეპინი; ნეიროლეფსინი; კამაზეპანი-ჰუმანითი; ფინლეპსინი; მელეფსინი; გამალეფსინი; ტეგრეტოლი;  ტეგრეტოლი CR;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5217760"/>
                  </a:ext>
                </a:extLst>
              </a:tr>
              <a:tr h="1049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ნატრიუმის ვალპროატი 300მგ;</a:t>
                      </a:r>
                      <a:endParaRPr lang="en-US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5270" algn="ctr"/>
                          <a:tab pos="3051175" algn="r"/>
                        </a:tabLst>
                      </a:pPr>
                      <a:r>
                        <a:rPr lang="ka-GE" sz="1600">
                          <a:effectLst/>
                        </a:rPr>
                        <a:t>	ნატრიუმის ვალპროატი 500მგ	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დეპაკინი ქრონო; დეპაკინი ენტერიკი;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0173664"/>
                  </a:ext>
                </a:extLst>
              </a:tr>
              <a:tr h="672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ლამოტრიჯინი 100მგ;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ლამოტრიჯინი 25მგ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ლამოტრიქსი; ლამიქტალი; 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9937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9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914400"/>
          </a:xfrm>
        </p:spPr>
        <p:txBody>
          <a:bodyPr/>
          <a:lstStyle/>
          <a:p>
            <a:pPr algn="ctr"/>
            <a:r>
              <a:rPr lang="ka-GE" dirty="0" smtClean="0"/>
              <a:t>მადლობთ ყურადღებისთვის!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275324"/>
              </p:ext>
            </p:extLst>
          </p:nvPr>
        </p:nvGraphicFramePr>
        <p:xfrm>
          <a:off x="0" y="1126022"/>
          <a:ext cx="5652120" cy="3599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b="1" dirty="0" smtClean="0"/>
              <a:t>არაგადამდები დაავადებებით გამოწვეული ტვირთი</a:t>
            </a:r>
            <a:r>
              <a:rPr lang="en-US" b="1" dirty="0" smtClean="0"/>
              <a:t> </a:t>
            </a:r>
            <a:r>
              <a:rPr lang="ka-GE" b="1" dirty="0" smtClean="0"/>
              <a:t>საქართველოში  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09855794"/>
              </p:ext>
            </p:extLst>
          </p:nvPr>
        </p:nvGraphicFramePr>
        <p:xfrm>
          <a:off x="3358208" y="1988840"/>
          <a:ext cx="5606280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43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ka-GE" dirty="0" smtClean="0"/>
              <a:t>სიკვდილობის ძირითადი მიზეზები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12625842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5805264"/>
            <a:ext cx="793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/>
              <a:t>ჯამურად არაგადამდები დაავადებებით გამოწვეული სიკვდილობა ყველა შემთხვევის 94%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92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b="1" dirty="0" smtClean="0"/>
              <a:t>პროგრამის განმახორციელებელი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a-GE" b="1" dirty="0" smtClean="0"/>
          </a:p>
          <a:p>
            <a:r>
              <a:rPr lang="ka-GE" dirty="0" smtClean="0"/>
              <a:t>საქართველოს </a:t>
            </a:r>
            <a:r>
              <a:rPr lang="ka-GE" dirty="0"/>
              <a:t>ოკუპირებული ტერიტორიებიდან დევნილთა, შრომის, ჯანმრთელობისა და სოციალური დაცვის </a:t>
            </a:r>
            <a:r>
              <a:rPr lang="ka-GE" dirty="0" smtClean="0"/>
              <a:t>სამინისტრო </a:t>
            </a:r>
            <a:r>
              <a:rPr lang="ka-GE" dirty="0"/>
              <a:t>და  სოციალური მომსახურების </a:t>
            </a:r>
            <a:r>
              <a:rPr lang="ka-GE" dirty="0" smtClean="0"/>
              <a:t>სააგენტოს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b="1" dirty="0" smtClean="0"/>
              <a:t>რომელი დაავადებების მკურნალობას ფარავს პროგრამა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20240"/>
            <a:ext cx="8229600" cy="3596992"/>
          </a:xfrm>
        </p:spPr>
        <p:txBody>
          <a:bodyPr/>
          <a:lstStyle/>
          <a:p>
            <a:pPr lvl="0"/>
            <a:r>
              <a:rPr lang="ka-GE" dirty="0"/>
              <a:t>გულ-სისხლძარღვთა ქრონიკული დაავადებები;</a:t>
            </a:r>
            <a:endParaRPr lang="en-US" dirty="0"/>
          </a:p>
          <a:p>
            <a:pPr lvl="0"/>
            <a:r>
              <a:rPr lang="ka-GE" dirty="0"/>
              <a:t>შაქრიანი დიაბეტი (ტიპი </a:t>
            </a:r>
            <a:r>
              <a:rPr lang="en-US" dirty="0"/>
              <a:t>II)</a:t>
            </a:r>
            <a:r>
              <a:rPr lang="ka-GE" dirty="0"/>
              <a:t>;</a:t>
            </a:r>
            <a:endParaRPr lang="en-US" dirty="0"/>
          </a:p>
          <a:p>
            <a:pPr lvl="0"/>
            <a:r>
              <a:rPr lang="ka-GE" dirty="0"/>
              <a:t>ფილტვის ქრონიკული დაავადებები; (მათ შორის ასთმა)</a:t>
            </a:r>
            <a:endParaRPr lang="en-US" dirty="0"/>
          </a:p>
          <a:p>
            <a:pPr lvl="0"/>
            <a:r>
              <a:rPr lang="ka-GE" dirty="0"/>
              <a:t>ფარისებრი ჯირკვლის დაავადებები;</a:t>
            </a:r>
            <a:endParaRPr lang="en-US" dirty="0"/>
          </a:p>
          <a:p>
            <a:pPr lvl="0"/>
            <a:r>
              <a:rPr lang="ka-GE" dirty="0"/>
              <a:t>ეპილეფსია;</a:t>
            </a:r>
            <a:endParaRPr lang="en-US" dirty="0"/>
          </a:p>
          <a:p>
            <a:pPr lvl="0"/>
            <a:r>
              <a:rPr lang="ka-GE" dirty="0"/>
              <a:t>პარკინსონის დაავადება.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400" b="1" dirty="0"/>
              <a:t>ვინ არის პროგრამის მოსარგებლე და რა </a:t>
            </a:r>
            <a:r>
              <a:rPr lang="ka-GE" sz="2400" b="1" dirty="0" smtClean="0"/>
              <a:t>ოდენობის </a:t>
            </a:r>
            <a:r>
              <a:rPr lang="ka-GE" sz="2400" b="1" dirty="0"/>
              <a:t>ფასდაკლება ვრცელდება მათზე პროგრამის ფარგლებში</a:t>
            </a:r>
            <a:r>
              <a:rPr lang="ka-GE" sz="2400" b="1" dirty="0" smtClean="0"/>
              <a:t>? (1)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8229600" cy="4096112"/>
          </a:xfrm>
        </p:spPr>
        <p:txBody>
          <a:bodyPr>
            <a:noAutofit/>
          </a:bodyPr>
          <a:lstStyle/>
          <a:p>
            <a:pPr lvl="0"/>
            <a:r>
              <a:rPr lang="ka-GE" sz="3600" dirty="0"/>
              <a:t>სოციალურად დაუცველი პირები, რომელთა სარეიტინგო ქულა არ აღემატება 100 000-ს, მედიკამენტს იძენენ სიმბოლურ ფასად-1 ლარად</a:t>
            </a:r>
            <a:r>
              <a:rPr lang="ka-GE" sz="3600" dirty="0" smtClean="0"/>
              <a:t>;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71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400" b="1" dirty="0"/>
              <a:t>ვინ არის პროგრამის მოსარგებლე და რა </a:t>
            </a:r>
            <a:r>
              <a:rPr lang="ka-GE" sz="2400" b="1" dirty="0" smtClean="0"/>
              <a:t>ოდენობის </a:t>
            </a:r>
            <a:r>
              <a:rPr lang="ka-GE" sz="2400" b="1" dirty="0"/>
              <a:t>ფასდაკლება ვრცელდება მათზე პროგრამის ფარგლებში</a:t>
            </a:r>
            <a:r>
              <a:rPr lang="ka-GE" sz="2400" b="1" dirty="0" smtClean="0"/>
              <a:t>? (2)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013960"/>
          </a:xfrm>
        </p:spPr>
        <p:txBody>
          <a:bodyPr>
            <a:noAutofit/>
          </a:bodyPr>
          <a:lstStyle/>
          <a:p>
            <a:r>
              <a:rPr lang="ka-GE" sz="32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მედიკამენტების </a:t>
            </a:r>
            <a:r>
              <a:rPr lang="ka-GE" sz="32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შეძენისას მინიმუმ 50%-იანი ფასდაკლებით </a:t>
            </a:r>
            <a:r>
              <a:rPr lang="ka-GE" sz="32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სარგებლობენ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ka-GE" sz="2400" dirty="0"/>
              <a:t>მოქალაქე, რომელსაც შეუსრულდა საპენსიო ასაკი;</a:t>
            </a:r>
            <a:endParaRPr lang="en-US" sz="2400" dirty="0"/>
          </a:p>
          <a:p>
            <a:pPr lvl="1"/>
            <a:r>
              <a:rPr lang="ka-GE" sz="2400" dirty="0"/>
              <a:t>მკვეთრად ან მნიშვნელოვნად გამოხატული შეზღუდული </a:t>
            </a:r>
            <a:r>
              <a:rPr lang="ka-GE" sz="2400" dirty="0" smtClean="0"/>
              <a:t>შესაძლებლობის  </a:t>
            </a:r>
            <a:r>
              <a:rPr lang="ka-GE" sz="2400" dirty="0"/>
              <a:t>სტატუსის მქონე პირები, შშმ ბავშვები;               </a:t>
            </a:r>
            <a:endParaRPr lang="en-US" sz="2400" dirty="0"/>
          </a:p>
          <a:p>
            <a:pPr lvl="1"/>
            <a:r>
              <a:rPr lang="ka-GE" sz="2400" dirty="0"/>
              <a:t>პარკინსონით დაავადებული ნებისმიერი მოქალაქე;</a:t>
            </a:r>
            <a:endParaRPr lang="en-US" sz="2400" dirty="0"/>
          </a:p>
          <a:p>
            <a:pPr lvl="1"/>
            <a:r>
              <a:rPr lang="ka-GE" sz="2400" dirty="0"/>
              <a:t>ეპილეფსიით დაავადებული  ნებისმიერი მოქალაქე. </a:t>
            </a:r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869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442</TotalTime>
  <Words>1566</Words>
  <Application>Microsoft Office PowerPoint</Application>
  <PresentationFormat>On-screen Show (4:3)</PresentationFormat>
  <Paragraphs>260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Bookman Old Style</vt:lpstr>
      <vt:lpstr>Calibri</vt:lpstr>
      <vt:lpstr>Gill Sans MT</vt:lpstr>
      <vt:lpstr>Sylfaen</vt:lpstr>
      <vt:lpstr>Times New Roman</vt:lpstr>
      <vt:lpstr>Wingdings</vt:lpstr>
      <vt:lpstr>Wingdings 3</vt:lpstr>
      <vt:lpstr>Origin</vt:lpstr>
      <vt:lpstr>ქრონიკული დაავადებების სამკურნალო მედიკამენტებით უზრუნველყოფის სახელმწიფო პროგრამა</vt:lpstr>
      <vt:lpstr>პროგრამის მიზანი</vt:lpstr>
      <vt:lpstr>პროგრამის აქტუალობა </vt:lpstr>
      <vt:lpstr>არაგადამდები დაავადებებით გამოწვეული ტვირთი საქართველოში  </vt:lpstr>
      <vt:lpstr>სიკვდილობის ძირითადი მიზეზები </vt:lpstr>
      <vt:lpstr>პროგრამის განმახორციელებელი</vt:lpstr>
      <vt:lpstr>რომელი დაავადებების მკურნალობას ფარავს პროგრამა</vt:lpstr>
      <vt:lpstr>ვინ არის პროგრამის მოსარგებლე და რა ოდენობის ფასდაკლება ვრცელდება მათზე პროგრამის ფარგლებში? (1)</vt:lpstr>
      <vt:lpstr>ვინ არის პროგრამის მოსარგებლე და რა ოდენობის ფასდაკლება ვრცელდება მათზე პროგრამის ფარგლებში? (2)</vt:lpstr>
      <vt:lpstr>  რომელ მედიკამენტებს აფინანსებს სახელმწიფო პროგრამა?</vt:lpstr>
      <vt:lpstr>როგორია პროგრამით გათვალისწინებული მედიკამენტების ხარისხი </vt:lpstr>
      <vt:lpstr>როგორ ხდება პროგრამაში პაციენტის ჩართვა</vt:lpstr>
      <vt:lpstr>როგორ ხდება ბენეფიციარის რეგისტრაცია</vt:lpstr>
      <vt:lpstr>სად შეიძლება წამლის მიღება</vt:lpstr>
      <vt:lpstr>აფთიაქების მისამართები იმერეთში </vt:lpstr>
      <vt:lpstr>პროგრამის თაობაზე ინფორმაციის და სიახლეების ძებნა</vt:lpstr>
      <vt:lpstr>საინფორმაციო სამსახური </vt:lpstr>
      <vt:lpstr>პაციენტთა რეგისტრაციის და აფთიაქში მიმართვიანობის მაჩვენებელი იმერეთის მასშტაბით (2018 წლის მონაცემები)</vt:lpstr>
      <vt:lpstr>PowerPoint Presentation</vt:lpstr>
      <vt:lpstr>PowerPoint Presentation</vt:lpstr>
      <vt:lpstr>PowerPoint Presentation</vt:lpstr>
      <vt:lpstr>PowerPoint Presentation</vt:lpstr>
      <vt:lpstr>მედიკამენტების ჩამონათვალი </vt:lpstr>
      <vt:lpstr>მედიკამენტების ჩამონათვალი-გულ-სისხლძარღვთა სისტემა </vt:lpstr>
      <vt:lpstr>მედიკამენტების ჩამონათვალი-გულ-სისხლძარღვთა სისტემა </vt:lpstr>
      <vt:lpstr>მედიკამენტების ჩამონათვალი-გულ-სისხლძარღვთა სისტემა </vt:lpstr>
      <vt:lpstr>მედიკამენტების ჩამონათვალი-გულ-სისხლძარღვთა სისტემა </vt:lpstr>
      <vt:lpstr>მედიკამენტების ჩამონათვალი-გულ-სისხლძარღვთა სისტემა </vt:lpstr>
      <vt:lpstr>მედიკამენტების ჩამონათვალი-შაქრიანი დიაბეტი</vt:lpstr>
      <vt:lpstr>მედიკამენტების ჩამონათვალი-ფარისებრი ჯირკვლის დაავადებები </vt:lpstr>
      <vt:lpstr>მედიკამენტების ჩამონათვალი-ფილტვის დაავადებები </vt:lpstr>
      <vt:lpstr>მედიკამენტების ჩამონათვალი-პარკინსონის დაავადება</vt:lpstr>
      <vt:lpstr>მედიკამენტების ჩამონათვალი-ეპილეფსია</vt:lpstr>
      <vt:lpstr>მადლობთ ყურადღებისთვის!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ტყვიის ტოქსიური ზემოქმედების ადრეული გამოვლენისა და მართვის გეგმა</dc:title>
  <dc:creator>Windows User</dc:creator>
  <cp:lastModifiedBy>Tamar Gabunia</cp:lastModifiedBy>
  <cp:revision>63</cp:revision>
  <dcterms:created xsi:type="dcterms:W3CDTF">2019-03-23T18:05:17Z</dcterms:created>
  <dcterms:modified xsi:type="dcterms:W3CDTF">2019-05-01T14:24:34Z</dcterms:modified>
</cp:coreProperties>
</file>