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57" r:id="rId4"/>
    <p:sldId id="274" r:id="rId5"/>
    <p:sldId id="277" r:id="rId6"/>
    <p:sldId id="286" r:id="rId7"/>
    <p:sldId id="287" r:id="rId8"/>
    <p:sldId id="289" r:id="rId9"/>
    <p:sldId id="288" r:id="rId10"/>
    <p:sldId id="279" r:id="rId11"/>
    <p:sldId id="280" r:id="rId12"/>
    <p:sldId id="281" r:id="rId13"/>
    <p:sldId id="282" r:id="rId14"/>
    <p:sldId id="284" r:id="rId15"/>
    <p:sldId id="290" r:id="rId16"/>
    <p:sldId id="29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065359"/>
    <a:srgbClr val="FDFDE2"/>
    <a:srgbClr val="E09610"/>
    <a:srgbClr val="000000"/>
    <a:srgbClr val="4BACC6"/>
    <a:srgbClr val="403152"/>
    <a:srgbClr val="CC7D64"/>
    <a:srgbClr val="E07A33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2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0A5A1-9D74-4F76-AD23-42DD2D608BA4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C11C91-1CE3-4491-8CE1-B9969EFE7F4B}">
      <dgm:prSet phldrT="[Text]" custT="1"/>
      <dgm:spPr>
        <a:solidFill>
          <a:srgbClr val="CB777B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Lack of UHC program budget</a:t>
          </a:r>
          <a:endParaRPr lang="en-US" sz="1800" dirty="0">
            <a:solidFill>
              <a:schemeClr val="bg1"/>
            </a:solidFill>
          </a:endParaRPr>
        </a:p>
      </dgm:t>
    </dgm:pt>
    <dgm:pt modelId="{BB3D572F-A25C-4988-BF05-53B133ECC904}" type="parTrans" cxnId="{D2816755-39CD-43D9-B2F4-0115B5E59231}">
      <dgm:prSet/>
      <dgm:spPr/>
      <dgm:t>
        <a:bodyPr/>
        <a:lstStyle/>
        <a:p>
          <a:endParaRPr lang="en-US" sz="1800"/>
        </a:p>
      </dgm:t>
    </dgm:pt>
    <dgm:pt modelId="{3ED79470-E206-4E34-9CB1-EA4876AB03EF}" type="sibTrans" cxnId="{D2816755-39CD-43D9-B2F4-0115B5E59231}">
      <dgm:prSet/>
      <dgm:spPr/>
      <dgm:t>
        <a:bodyPr/>
        <a:lstStyle/>
        <a:p>
          <a:endParaRPr lang="en-US" sz="1800"/>
        </a:p>
      </dgm:t>
    </dgm:pt>
    <dgm:pt modelId="{0BABBA55-FCD1-4112-B2DF-9898AA5161AC}">
      <dgm:prSet phldrT="[Text]" custT="1"/>
      <dgm:spPr>
        <a:solidFill>
          <a:srgbClr val="9A2280">
            <a:alpha val="52157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solidFill>
                <a:schemeClr val="bg1"/>
              </a:solidFill>
            </a:rPr>
            <a:t>High hospitalization rate and Emergency cases</a:t>
          </a:r>
          <a:endParaRPr lang="en-US" sz="1600" dirty="0">
            <a:solidFill>
              <a:schemeClr val="bg1"/>
            </a:solidFill>
          </a:endParaRPr>
        </a:p>
      </dgm:t>
    </dgm:pt>
    <dgm:pt modelId="{66F60934-380F-4F6B-B961-E26D62AC7D26}" type="parTrans" cxnId="{7A1E6BB6-C9D4-4F5C-99E1-BF6584939072}">
      <dgm:prSet/>
      <dgm:spPr/>
      <dgm:t>
        <a:bodyPr/>
        <a:lstStyle/>
        <a:p>
          <a:endParaRPr lang="en-US" sz="1800"/>
        </a:p>
      </dgm:t>
    </dgm:pt>
    <dgm:pt modelId="{4A8EB523-B73D-4CDD-9B20-04A271B642AE}" type="sibTrans" cxnId="{7A1E6BB6-C9D4-4F5C-99E1-BF6584939072}">
      <dgm:prSet/>
      <dgm:spPr/>
      <dgm:t>
        <a:bodyPr/>
        <a:lstStyle/>
        <a:p>
          <a:endParaRPr lang="en-US" sz="1800"/>
        </a:p>
      </dgm:t>
    </dgm:pt>
    <dgm:pt modelId="{7C5F550F-7FB0-4974-B6F6-E433A17867C8}">
      <dgm:prSet phldrT="[Text]" custT="1"/>
      <dgm:spPr>
        <a:solidFill>
          <a:srgbClr val="666699">
            <a:alpha val="80000"/>
          </a:srgbClr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Weak monitoring mechanisms for justification of the provided services</a:t>
          </a:r>
          <a:endParaRPr lang="en-US" sz="1600" dirty="0">
            <a:solidFill>
              <a:schemeClr val="bg1"/>
            </a:solidFill>
          </a:endParaRPr>
        </a:p>
      </dgm:t>
    </dgm:pt>
    <dgm:pt modelId="{21EF4E9B-AE39-4C7F-B213-E3FEAEE676B6}" type="parTrans" cxnId="{D7D6CC0F-FA85-4954-9FBD-C59565D14FB1}">
      <dgm:prSet/>
      <dgm:spPr/>
      <dgm:t>
        <a:bodyPr/>
        <a:lstStyle/>
        <a:p>
          <a:endParaRPr lang="en-US" sz="1800"/>
        </a:p>
      </dgm:t>
    </dgm:pt>
    <dgm:pt modelId="{0F99007C-E4C1-45D6-BE4B-7CAA3ECDDC6D}" type="sibTrans" cxnId="{D7D6CC0F-FA85-4954-9FBD-C59565D14FB1}">
      <dgm:prSet/>
      <dgm:spPr/>
      <dgm:t>
        <a:bodyPr/>
        <a:lstStyle/>
        <a:p>
          <a:endParaRPr lang="en-US" sz="1800"/>
        </a:p>
      </dgm:t>
    </dgm:pt>
    <dgm:pt modelId="{AF61B5F9-5EFE-43C1-9B98-97306AD03E19}">
      <dgm:prSet phldrT="[Text]"/>
      <dgm:spPr/>
      <dgm:t>
        <a:bodyPr/>
        <a:lstStyle/>
        <a:p>
          <a:r>
            <a:rPr lang="en-US" dirty="0" smtClean="0"/>
            <a:t>Purchase more services than needed</a:t>
          </a:r>
        </a:p>
      </dgm:t>
    </dgm:pt>
    <dgm:pt modelId="{60F9C1BF-E82E-4884-B8BC-63DCE9D41F26}" type="parTrans" cxnId="{7D29A2F8-934E-470C-B9E5-381683872E74}">
      <dgm:prSet/>
      <dgm:spPr/>
      <dgm:t>
        <a:bodyPr/>
        <a:lstStyle/>
        <a:p>
          <a:endParaRPr lang="en-US" sz="1800"/>
        </a:p>
      </dgm:t>
    </dgm:pt>
    <dgm:pt modelId="{6E2169FB-FC25-4340-911B-51692D734B5F}" type="sibTrans" cxnId="{7D29A2F8-934E-470C-B9E5-381683872E74}">
      <dgm:prSet/>
      <dgm:spPr/>
      <dgm:t>
        <a:bodyPr/>
        <a:lstStyle/>
        <a:p>
          <a:endParaRPr lang="en-US" sz="1800"/>
        </a:p>
      </dgm:t>
    </dgm:pt>
    <dgm:pt modelId="{1F1A5B23-4BFE-4A5D-9770-6F7B5EBD4631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Neonatal, Cardio and Emergency Service Quality</a:t>
          </a:r>
          <a:endParaRPr lang="en-US" sz="1800" dirty="0">
            <a:solidFill>
              <a:schemeClr val="bg1"/>
            </a:solidFill>
          </a:endParaRPr>
        </a:p>
      </dgm:t>
    </dgm:pt>
    <dgm:pt modelId="{7109D993-8C46-42C8-BA1C-F955FB8AC662}" type="parTrans" cxnId="{D932D059-E92C-49A0-9E90-A851511F60D0}">
      <dgm:prSet/>
      <dgm:spPr/>
      <dgm:t>
        <a:bodyPr/>
        <a:lstStyle/>
        <a:p>
          <a:endParaRPr lang="en-US" sz="1800"/>
        </a:p>
      </dgm:t>
    </dgm:pt>
    <dgm:pt modelId="{68A80CDD-6048-46EA-BC2B-84E33F1B0C30}" type="sibTrans" cxnId="{D932D059-E92C-49A0-9E90-A851511F60D0}">
      <dgm:prSet/>
      <dgm:spPr/>
      <dgm:t>
        <a:bodyPr/>
        <a:lstStyle/>
        <a:p>
          <a:endParaRPr lang="en-US" sz="1800"/>
        </a:p>
      </dgm:t>
    </dgm:pt>
    <dgm:pt modelId="{CE90D391-518A-4A93-98A2-A0A83D1AB1E2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Inefficient distribution and workload of staff</a:t>
          </a:r>
          <a:endParaRPr lang="en-US" sz="1400" dirty="0">
            <a:solidFill>
              <a:schemeClr val="bg1"/>
            </a:solidFill>
          </a:endParaRPr>
        </a:p>
      </dgm:t>
    </dgm:pt>
    <dgm:pt modelId="{AD62F1AE-6F51-4956-BBC4-DA88FF80EF6F}" type="parTrans" cxnId="{E3809340-E263-495D-9AA6-A1BB5081DD84}">
      <dgm:prSet/>
      <dgm:spPr/>
      <dgm:t>
        <a:bodyPr/>
        <a:lstStyle/>
        <a:p>
          <a:endParaRPr lang="en-US" sz="1800"/>
        </a:p>
      </dgm:t>
    </dgm:pt>
    <dgm:pt modelId="{61790A18-3858-442F-A308-2D987C68F307}" type="sibTrans" cxnId="{E3809340-E263-495D-9AA6-A1BB5081DD84}">
      <dgm:prSet/>
      <dgm:spPr/>
      <dgm:t>
        <a:bodyPr/>
        <a:lstStyle/>
        <a:p>
          <a:endParaRPr lang="en-US" sz="1800"/>
        </a:p>
      </dgm:t>
    </dgm:pt>
    <dgm:pt modelId="{BD7D410E-40B7-4260-A860-755BF629035B}">
      <dgm:prSet phldrT="[Text]" custT="1"/>
      <dgm:spPr>
        <a:solidFill>
          <a:srgbClr val="C68C52">
            <a:alpha val="65490"/>
          </a:srgbClr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Weak PHC</a:t>
          </a:r>
          <a:endParaRPr lang="en-US" sz="2000" dirty="0">
            <a:solidFill>
              <a:schemeClr val="bg1"/>
            </a:solidFill>
          </a:endParaRPr>
        </a:p>
      </dgm:t>
    </dgm:pt>
    <dgm:pt modelId="{D4816296-D450-4F1C-8F9F-53DFE9BDDC98}" type="parTrans" cxnId="{054BA040-52B8-4D1F-838B-7D3253E3A5F3}">
      <dgm:prSet/>
      <dgm:spPr/>
      <dgm:t>
        <a:bodyPr/>
        <a:lstStyle/>
        <a:p>
          <a:endParaRPr lang="en-US" sz="1800"/>
        </a:p>
      </dgm:t>
    </dgm:pt>
    <dgm:pt modelId="{1659EF60-4AA4-493B-A956-978F8CC66142}" type="sibTrans" cxnId="{054BA040-52B8-4D1F-838B-7D3253E3A5F3}">
      <dgm:prSet/>
      <dgm:spPr/>
      <dgm:t>
        <a:bodyPr/>
        <a:lstStyle/>
        <a:p>
          <a:endParaRPr lang="en-US" sz="1800"/>
        </a:p>
      </dgm:t>
    </dgm:pt>
    <dgm:pt modelId="{394D9AC4-0F9B-40C3-AB98-AAF3F019212D}" type="pres">
      <dgm:prSet presAssocID="{7040A5A1-9D74-4F76-AD23-42DD2D608BA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5C7E9F6-AA9F-41CE-AA5A-9581FD610EC1}" type="pres">
      <dgm:prSet presAssocID="{16C11C91-1CE3-4491-8CE1-B9969EFE7F4B}" presName="Parent" presStyleLbl="node0" presStyleIdx="0" presStyleCnt="1" custLinFactNeighborY="-962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46399541-26AA-4B04-A64C-D8FF68634804}" type="pres">
      <dgm:prSet presAssocID="{0BABBA55-FCD1-4112-B2DF-9898AA5161AC}" presName="Accent1" presStyleCnt="0"/>
      <dgm:spPr/>
    </dgm:pt>
    <dgm:pt modelId="{26B107AB-2F3D-4EAA-8BB6-3A7A204052E6}" type="pres">
      <dgm:prSet presAssocID="{0BABBA55-FCD1-4112-B2DF-9898AA5161AC}" presName="Accent" presStyleLbl="bgShp" presStyleIdx="0" presStyleCnt="6"/>
      <dgm:spPr/>
    </dgm:pt>
    <dgm:pt modelId="{08DDC0E8-E83A-4BF1-BAAF-C6E22636249D}" type="pres">
      <dgm:prSet presAssocID="{0BABBA55-FCD1-4112-B2DF-9898AA5161AC}" presName="Child1" presStyleLbl="node1" presStyleIdx="0" presStyleCnt="6" custScaleX="119625" custScaleY="97554" custLinFactNeighborX="0" custLinFactNeighborY="52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156B4-C03D-4EF1-B7FC-4C350773932D}" type="pres">
      <dgm:prSet presAssocID="{7C5F550F-7FB0-4974-B6F6-E433A17867C8}" presName="Accent2" presStyleCnt="0"/>
      <dgm:spPr/>
    </dgm:pt>
    <dgm:pt modelId="{7D3DF326-B9C3-4807-A03A-7403A578B86B}" type="pres">
      <dgm:prSet presAssocID="{7C5F550F-7FB0-4974-B6F6-E433A17867C8}" presName="Accent" presStyleLbl="bgShp" presStyleIdx="1" presStyleCnt="6"/>
      <dgm:spPr/>
    </dgm:pt>
    <dgm:pt modelId="{DD58E859-1676-45D3-B489-287735922D45}" type="pres">
      <dgm:prSet presAssocID="{7C5F550F-7FB0-4974-B6F6-E433A17867C8}" presName="Child2" presStyleLbl="node1" presStyleIdx="1" presStyleCnt="6" custScaleX="108614" custScaleY="103826" custLinFactNeighborX="6068" custLinFactNeighborY="63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1D97A-EBF9-4697-8642-3C89FDE2A026}" type="pres">
      <dgm:prSet presAssocID="{AF61B5F9-5EFE-43C1-9B98-97306AD03E19}" presName="Accent3" presStyleCnt="0"/>
      <dgm:spPr/>
    </dgm:pt>
    <dgm:pt modelId="{DFFDABEF-EC7E-4526-9198-C1D41A14C98F}" type="pres">
      <dgm:prSet presAssocID="{AF61B5F9-5EFE-43C1-9B98-97306AD03E19}" presName="Accent" presStyleLbl="bgShp" presStyleIdx="2" presStyleCnt="6"/>
      <dgm:spPr/>
    </dgm:pt>
    <dgm:pt modelId="{46C70765-CEAE-4780-9FB3-0C72790227C5}" type="pres">
      <dgm:prSet presAssocID="{AF61B5F9-5EFE-43C1-9B98-97306AD03E19}" presName="Child3" presStyleLbl="node1" presStyleIdx="2" presStyleCnt="6" custScaleX="1057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CE820-03DE-482E-A3EB-EB3C26D13DD4}" type="pres">
      <dgm:prSet presAssocID="{1F1A5B23-4BFE-4A5D-9770-6F7B5EBD4631}" presName="Accent4" presStyleCnt="0"/>
      <dgm:spPr/>
    </dgm:pt>
    <dgm:pt modelId="{891FE923-E179-419E-B3F5-0D1804C93AB6}" type="pres">
      <dgm:prSet presAssocID="{1F1A5B23-4BFE-4A5D-9770-6F7B5EBD4631}" presName="Accent" presStyleLbl="bgShp" presStyleIdx="3" presStyleCnt="6"/>
      <dgm:spPr/>
    </dgm:pt>
    <dgm:pt modelId="{E3D85BB0-03BD-4E88-9E08-229301DECCC5}" type="pres">
      <dgm:prSet presAssocID="{1F1A5B23-4BFE-4A5D-9770-6F7B5EBD4631}" presName="Child4" presStyleLbl="node1" presStyleIdx="3" presStyleCnt="6" custScaleX="110635" custLinFactNeighborX="-4061" custLinFactNeighborY="-23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A990F-214C-42A6-B34E-FFFE81907D7D}" type="pres">
      <dgm:prSet presAssocID="{CE90D391-518A-4A93-98A2-A0A83D1AB1E2}" presName="Accent5" presStyleCnt="0"/>
      <dgm:spPr/>
    </dgm:pt>
    <dgm:pt modelId="{04AA5013-2E12-44A2-A707-A935C03AC2DA}" type="pres">
      <dgm:prSet presAssocID="{CE90D391-518A-4A93-98A2-A0A83D1AB1E2}" presName="Accent" presStyleLbl="bgShp" presStyleIdx="4" presStyleCnt="6"/>
      <dgm:spPr/>
    </dgm:pt>
    <dgm:pt modelId="{8182BB7F-32E7-4FC0-A006-30D5AB177F68}" type="pres">
      <dgm:prSet presAssocID="{CE90D391-518A-4A93-98A2-A0A83D1AB1E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55BFC-D418-4545-85F6-BD1AFCD95DED}" type="pres">
      <dgm:prSet presAssocID="{BD7D410E-40B7-4260-A860-755BF629035B}" presName="Accent6" presStyleCnt="0"/>
      <dgm:spPr/>
    </dgm:pt>
    <dgm:pt modelId="{97100225-3C47-4CD2-ADF6-699333A942CF}" type="pres">
      <dgm:prSet presAssocID="{BD7D410E-40B7-4260-A860-755BF629035B}" presName="Accent" presStyleLbl="bgShp" presStyleIdx="5" presStyleCnt="6"/>
      <dgm:spPr/>
    </dgm:pt>
    <dgm:pt modelId="{528C4947-1234-43D0-9B9C-80C86EE06F59}" type="pres">
      <dgm:prSet presAssocID="{BD7D410E-40B7-4260-A860-755BF629035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1DC406-62DE-4E68-8281-3E8C47B77D18}" type="presOf" srcId="{0BABBA55-FCD1-4112-B2DF-9898AA5161AC}" destId="{08DDC0E8-E83A-4BF1-BAAF-C6E22636249D}" srcOrd="0" destOrd="0" presId="urn:microsoft.com/office/officeart/2011/layout/HexagonRadial"/>
    <dgm:cxn modelId="{054BA040-52B8-4D1F-838B-7D3253E3A5F3}" srcId="{16C11C91-1CE3-4491-8CE1-B9969EFE7F4B}" destId="{BD7D410E-40B7-4260-A860-755BF629035B}" srcOrd="5" destOrd="0" parTransId="{D4816296-D450-4F1C-8F9F-53DFE9BDDC98}" sibTransId="{1659EF60-4AA4-493B-A956-978F8CC66142}"/>
    <dgm:cxn modelId="{D2816755-39CD-43D9-B2F4-0115B5E59231}" srcId="{7040A5A1-9D74-4F76-AD23-42DD2D608BA4}" destId="{16C11C91-1CE3-4491-8CE1-B9969EFE7F4B}" srcOrd="0" destOrd="0" parTransId="{BB3D572F-A25C-4988-BF05-53B133ECC904}" sibTransId="{3ED79470-E206-4E34-9CB1-EA4876AB03EF}"/>
    <dgm:cxn modelId="{15D7C002-A8F7-48F3-B3E9-E8911DE97C0D}" type="presOf" srcId="{7C5F550F-7FB0-4974-B6F6-E433A17867C8}" destId="{DD58E859-1676-45D3-B489-287735922D45}" srcOrd="0" destOrd="0" presId="urn:microsoft.com/office/officeart/2011/layout/HexagonRadial"/>
    <dgm:cxn modelId="{E3809340-E263-495D-9AA6-A1BB5081DD84}" srcId="{16C11C91-1CE3-4491-8CE1-B9969EFE7F4B}" destId="{CE90D391-518A-4A93-98A2-A0A83D1AB1E2}" srcOrd="4" destOrd="0" parTransId="{AD62F1AE-6F51-4956-BBC4-DA88FF80EF6F}" sibTransId="{61790A18-3858-442F-A308-2D987C68F307}"/>
    <dgm:cxn modelId="{7A1E6BB6-C9D4-4F5C-99E1-BF6584939072}" srcId="{16C11C91-1CE3-4491-8CE1-B9969EFE7F4B}" destId="{0BABBA55-FCD1-4112-B2DF-9898AA5161AC}" srcOrd="0" destOrd="0" parTransId="{66F60934-380F-4F6B-B961-E26D62AC7D26}" sibTransId="{4A8EB523-B73D-4CDD-9B20-04A271B642AE}"/>
    <dgm:cxn modelId="{5E1884FB-C1C2-4789-89F4-7AB4DF6EE7B1}" type="presOf" srcId="{7040A5A1-9D74-4F76-AD23-42DD2D608BA4}" destId="{394D9AC4-0F9B-40C3-AB98-AAF3F019212D}" srcOrd="0" destOrd="0" presId="urn:microsoft.com/office/officeart/2011/layout/HexagonRadial"/>
    <dgm:cxn modelId="{61E7E0BE-DFCB-40BA-B169-C063C9DAFC6D}" type="presOf" srcId="{AF61B5F9-5EFE-43C1-9B98-97306AD03E19}" destId="{46C70765-CEAE-4780-9FB3-0C72790227C5}" srcOrd="0" destOrd="0" presId="urn:microsoft.com/office/officeart/2011/layout/HexagonRadial"/>
    <dgm:cxn modelId="{F81420B9-49C9-4F9E-B893-4609D659478D}" type="presOf" srcId="{BD7D410E-40B7-4260-A860-755BF629035B}" destId="{528C4947-1234-43D0-9B9C-80C86EE06F59}" srcOrd="0" destOrd="0" presId="urn:microsoft.com/office/officeart/2011/layout/HexagonRadial"/>
    <dgm:cxn modelId="{C926392E-5D45-46F4-8493-64BC5D30E911}" type="presOf" srcId="{1F1A5B23-4BFE-4A5D-9770-6F7B5EBD4631}" destId="{E3D85BB0-03BD-4E88-9E08-229301DECCC5}" srcOrd="0" destOrd="0" presId="urn:microsoft.com/office/officeart/2011/layout/HexagonRadial"/>
    <dgm:cxn modelId="{AC88CA0D-3E8C-4CA7-9CAD-1BEEC4AAFCBE}" type="presOf" srcId="{CE90D391-518A-4A93-98A2-A0A83D1AB1E2}" destId="{8182BB7F-32E7-4FC0-A006-30D5AB177F68}" srcOrd="0" destOrd="0" presId="urn:microsoft.com/office/officeart/2011/layout/HexagonRadial"/>
    <dgm:cxn modelId="{71CCACC8-707A-4818-95B9-380063051B1B}" type="presOf" srcId="{16C11C91-1CE3-4491-8CE1-B9969EFE7F4B}" destId="{E5C7E9F6-AA9F-41CE-AA5A-9581FD610EC1}" srcOrd="0" destOrd="0" presId="urn:microsoft.com/office/officeart/2011/layout/HexagonRadial"/>
    <dgm:cxn modelId="{D932D059-E92C-49A0-9E90-A851511F60D0}" srcId="{16C11C91-1CE3-4491-8CE1-B9969EFE7F4B}" destId="{1F1A5B23-4BFE-4A5D-9770-6F7B5EBD4631}" srcOrd="3" destOrd="0" parTransId="{7109D993-8C46-42C8-BA1C-F955FB8AC662}" sibTransId="{68A80CDD-6048-46EA-BC2B-84E33F1B0C30}"/>
    <dgm:cxn modelId="{D7D6CC0F-FA85-4954-9FBD-C59565D14FB1}" srcId="{16C11C91-1CE3-4491-8CE1-B9969EFE7F4B}" destId="{7C5F550F-7FB0-4974-B6F6-E433A17867C8}" srcOrd="1" destOrd="0" parTransId="{21EF4E9B-AE39-4C7F-B213-E3FEAEE676B6}" sibTransId="{0F99007C-E4C1-45D6-BE4B-7CAA3ECDDC6D}"/>
    <dgm:cxn modelId="{7D29A2F8-934E-470C-B9E5-381683872E74}" srcId="{16C11C91-1CE3-4491-8CE1-B9969EFE7F4B}" destId="{AF61B5F9-5EFE-43C1-9B98-97306AD03E19}" srcOrd="2" destOrd="0" parTransId="{60F9C1BF-E82E-4884-B8BC-63DCE9D41F26}" sibTransId="{6E2169FB-FC25-4340-911B-51692D734B5F}"/>
    <dgm:cxn modelId="{4D7C8851-C4A7-4AC6-B0A6-EEDD954B6E4E}" type="presParOf" srcId="{394D9AC4-0F9B-40C3-AB98-AAF3F019212D}" destId="{E5C7E9F6-AA9F-41CE-AA5A-9581FD610EC1}" srcOrd="0" destOrd="0" presId="urn:microsoft.com/office/officeart/2011/layout/HexagonRadial"/>
    <dgm:cxn modelId="{B11F6DF6-6FEA-4168-85A0-5E08FC1DAD28}" type="presParOf" srcId="{394D9AC4-0F9B-40C3-AB98-AAF3F019212D}" destId="{46399541-26AA-4B04-A64C-D8FF68634804}" srcOrd="1" destOrd="0" presId="urn:microsoft.com/office/officeart/2011/layout/HexagonRadial"/>
    <dgm:cxn modelId="{1C4D8AF3-39FE-411E-A561-2413F8C11329}" type="presParOf" srcId="{46399541-26AA-4B04-A64C-D8FF68634804}" destId="{26B107AB-2F3D-4EAA-8BB6-3A7A204052E6}" srcOrd="0" destOrd="0" presId="urn:microsoft.com/office/officeart/2011/layout/HexagonRadial"/>
    <dgm:cxn modelId="{7A591794-002D-494D-BCDE-8737A4190580}" type="presParOf" srcId="{394D9AC4-0F9B-40C3-AB98-AAF3F019212D}" destId="{08DDC0E8-E83A-4BF1-BAAF-C6E22636249D}" srcOrd="2" destOrd="0" presId="urn:microsoft.com/office/officeart/2011/layout/HexagonRadial"/>
    <dgm:cxn modelId="{F21E8A48-5DF0-4691-8A05-0F01D2A97826}" type="presParOf" srcId="{394D9AC4-0F9B-40C3-AB98-AAF3F019212D}" destId="{09C156B4-C03D-4EF1-B7FC-4C350773932D}" srcOrd="3" destOrd="0" presId="urn:microsoft.com/office/officeart/2011/layout/HexagonRadial"/>
    <dgm:cxn modelId="{48FD0F12-FE87-4083-BAD6-D43AB141E7D8}" type="presParOf" srcId="{09C156B4-C03D-4EF1-B7FC-4C350773932D}" destId="{7D3DF326-B9C3-4807-A03A-7403A578B86B}" srcOrd="0" destOrd="0" presId="urn:microsoft.com/office/officeart/2011/layout/HexagonRadial"/>
    <dgm:cxn modelId="{22358678-E60F-4CF2-ADD3-2C40DCA80C16}" type="presParOf" srcId="{394D9AC4-0F9B-40C3-AB98-AAF3F019212D}" destId="{DD58E859-1676-45D3-B489-287735922D45}" srcOrd="4" destOrd="0" presId="urn:microsoft.com/office/officeart/2011/layout/HexagonRadial"/>
    <dgm:cxn modelId="{367747B0-47BD-4115-8AFA-37777AF23542}" type="presParOf" srcId="{394D9AC4-0F9B-40C3-AB98-AAF3F019212D}" destId="{CC31D97A-EBF9-4697-8642-3C89FDE2A026}" srcOrd="5" destOrd="0" presId="urn:microsoft.com/office/officeart/2011/layout/HexagonRadial"/>
    <dgm:cxn modelId="{7576DC00-C786-40B0-8ADF-18C3E16A9E64}" type="presParOf" srcId="{CC31D97A-EBF9-4697-8642-3C89FDE2A026}" destId="{DFFDABEF-EC7E-4526-9198-C1D41A14C98F}" srcOrd="0" destOrd="0" presId="urn:microsoft.com/office/officeart/2011/layout/HexagonRadial"/>
    <dgm:cxn modelId="{13538277-33AC-49A7-A25A-F30D46CA3CA5}" type="presParOf" srcId="{394D9AC4-0F9B-40C3-AB98-AAF3F019212D}" destId="{46C70765-CEAE-4780-9FB3-0C72790227C5}" srcOrd="6" destOrd="0" presId="urn:microsoft.com/office/officeart/2011/layout/HexagonRadial"/>
    <dgm:cxn modelId="{4A489966-833F-4ADA-B79F-F657D2E30239}" type="presParOf" srcId="{394D9AC4-0F9B-40C3-AB98-AAF3F019212D}" destId="{B2ACE820-03DE-482E-A3EB-EB3C26D13DD4}" srcOrd="7" destOrd="0" presId="urn:microsoft.com/office/officeart/2011/layout/HexagonRadial"/>
    <dgm:cxn modelId="{61B3BE2B-664D-41CE-A0FC-0F89D70D7630}" type="presParOf" srcId="{B2ACE820-03DE-482E-A3EB-EB3C26D13DD4}" destId="{891FE923-E179-419E-B3F5-0D1804C93AB6}" srcOrd="0" destOrd="0" presId="urn:microsoft.com/office/officeart/2011/layout/HexagonRadial"/>
    <dgm:cxn modelId="{F032ABF9-AA7F-4D30-8DEF-8B9E55424DFC}" type="presParOf" srcId="{394D9AC4-0F9B-40C3-AB98-AAF3F019212D}" destId="{E3D85BB0-03BD-4E88-9E08-229301DECCC5}" srcOrd="8" destOrd="0" presId="urn:microsoft.com/office/officeart/2011/layout/HexagonRadial"/>
    <dgm:cxn modelId="{18796EF9-2529-4908-97EA-66B76F0AF1AE}" type="presParOf" srcId="{394D9AC4-0F9B-40C3-AB98-AAF3F019212D}" destId="{7DCA990F-214C-42A6-B34E-FFFE81907D7D}" srcOrd="9" destOrd="0" presId="urn:microsoft.com/office/officeart/2011/layout/HexagonRadial"/>
    <dgm:cxn modelId="{0E884B8E-80CF-433B-A239-627344BF1875}" type="presParOf" srcId="{7DCA990F-214C-42A6-B34E-FFFE81907D7D}" destId="{04AA5013-2E12-44A2-A707-A935C03AC2DA}" srcOrd="0" destOrd="0" presId="urn:microsoft.com/office/officeart/2011/layout/HexagonRadial"/>
    <dgm:cxn modelId="{A9FBF2C1-A775-4483-BD04-621D7ACA13C6}" type="presParOf" srcId="{394D9AC4-0F9B-40C3-AB98-AAF3F019212D}" destId="{8182BB7F-32E7-4FC0-A006-30D5AB177F68}" srcOrd="10" destOrd="0" presId="urn:microsoft.com/office/officeart/2011/layout/HexagonRadial"/>
    <dgm:cxn modelId="{8A64DA6A-C846-491F-A629-521FA2F36772}" type="presParOf" srcId="{394D9AC4-0F9B-40C3-AB98-AAF3F019212D}" destId="{8A755BFC-D418-4545-85F6-BD1AFCD95DED}" srcOrd="11" destOrd="0" presId="urn:microsoft.com/office/officeart/2011/layout/HexagonRadial"/>
    <dgm:cxn modelId="{B3F9478F-7306-4186-9D4E-7008A9B5F19A}" type="presParOf" srcId="{8A755BFC-D418-4545-85F6-BD1AFCD95DED}" destId="{97100225-3C47-4CD2-ADF6-699333A942CF}" srcOrd="0" destOrd="0" presId="urn:microsoft.com/office/officeart/2011/layout/HexagonRadial"/>
    <dgm:cxn modelId="{393A208A-008F-4413-9D47-7FB9E7F0E7C9}" type="presParOf" srcId="{394D9AC4-0F9B-40C3-AB98-AAF3F019212D}" destId="{528C4947-1234-43D0-9B9C-80C86EE06F59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7246E2-3161-4846-AF4B-85802D553CFC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F116E1-AED5-459E-B2CE-B01D0F38D19F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4E3F60"/>
              </a:solidFill>
            </a:rPr>
            <a:t>Price regulation and unified tariff setting</a:t>
          </a:r>
          <a:endParaRPr lang="en-US" b="1" dirty="0">
            <a:solidFill>
              <a:srgbClr val="4E3F60"/>
            </a:solidFill>
          </a:endParaRPr>
        </a:p>
      </dgm:t>
    </dgm:pt>
    <dgm:pt modelId="{6DD9AD41-F04A-4C6F-86D6-6710CF52AA1E}" type="parTrans" cxnId="{FA4CF454-65AF-4B70-9189-D7F9259520B3}">
      <dgm:prSet/>
      <dgm:spPr/>
      <dgm:t>
        <a:bodyPr/>
        <a:lstStyle/>
        <a:p>
          <a:endParaRPr lang="en-US"/>
        </a:p>
      </dgm:t>
    </dgm:pt>
    <dgm:pt modelId="{EF5083AE-71CE-496E-B27D-95382B4679F9}" type="sibTrans" cxnId="{FA4CF454-65AF-4B70-9189-D7F9259520B3}">
      <dgm:prSet/>
      <dgm:spPr/>
      <dgm:t>
        <a:bodyPr/>
        <a:lstStyle/>
        <a:p>
          <a:endParaRPr lang="en-US"/>
        </a:p>
      </dgm:t>
    </dgm:pt>
    <dgm:pt modelId="{FEEAA43A-AD34-4299-93EB-D6C7C8BDAD93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4E3F60"/>
              </a:solidFill>
            </a:rPr>
            <a:t>	Selective contracting </a:t>
          </a:r>
          <a:r>
            <a:rPr lang="en-US" b="1" dirty="0" smtClean="0">
              <a:solidFill>
                <a:srgbClr val="4E3F60"/>
              </a:solidFill>
            </a:rPr>
            <a:t>for Hospitals</a:t>
          </a:r>
          <a:endParaRPr lang="en-US" dirty="0">
            <a:solidFill>
              <a:srgbClr val="0A6A58"/>
            </a:solidFill>
          </a:endParaRPr>
        </a:p>
      </dgm:t>
    </dgm:pt>
    <dgm:pt modelId="{A9E09C6A-5260-4642-AF26-B98074CFEC42}" type="parTrans" cxnId="{7FF42500-2E6D-4175-8379-FE22C1CAD96A}">
      <dgm:prSet/>
      <dgm:spPr/>
      <dgm:t>
        <a:bodyPr/>
        <a:lstStyle/>
        <a:p>
          <a:endParaRPr lang="en-US"/>
        </a:p>
      </dgm:t>
    </dgm:pt>
    <dgm:pt modelId="{1F8C5684-4028-4822-BC1E-1A8E19695CF0}" type="sibTrans" cxnId="{7FF42500-2E6D-4175-8379-FE22C1CAD96A}">
      <dgm:prSet/>
      <dgm:spPr/>
      <dgm:t>
        <a:bodyPr/>
        <a:lstStyle/>
        <a:p>
          <a:endParaRPr lang="en-US"/>
        </a:p>
      </dgm:t>
    </dgm:pt>
    <dgm:pt modelId="{44E42F76-80CE-49DF-8879-9637480DBA91}" type="pres">
      <dgm:prSet presAssocID="{8C7246E2-3161-4846-AF4B-85802D553CF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1CE10B-C6AA-4DE3-B15B-57A9CA15390A}" type="pres">
      <dgm:prSet presAssocID="{29F116E1-AED5-459E-B2CE-B01D0F38D19F}" presName="root" presStyleCnt="0">
        <dgm:presLayoutVars>
          <dgm:chMax/>
          <dgm:chPref val="4"/>
        </dgm:presLayoutVars>
      </dgm:prSet>
      <dgm:spPr/>
    </dgm:pt>
    <dgm:pt modelId="{E3EBEDEA-1AD6-4A8F-947D-77F71DABDA73}" type="pres">
      <dgm:prSet presAssocID="{29F116E1-AED5-459E-B2CE-B01D0F38D19F}" presName="rootComposite" presStyleCnt="0">
        <dgm:presLayoutVars/>
      </dgm:prSet>
      <dgm:spPr/>
    </dgm:pt>
    <dgm:pt modelId="{BF4767CE-6FE3-4A53-A16E-5EE1F8C1779D}" type="pres">
      <dgm:prSet presAssocID="{29F116E1-AED5-459E-B2CE-B01D0F38D19F}" presName="rootText" presStyleLbl="node0" presStyleIdx="0" presStyleCnt="2" custScaleX="133674" custLinFactNeighborX="50365" custLinFactNeighborY="-48087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3516676F-70A9-4599-9224-70204ECEB032}" type="pres">
      <dgm:prSet presAssocID="{29F116E1-AED5-459E-B2CE-B01D0F38D19F}" presName="childShape" presStyleCnt="0">
        <dgm:presLayoutVars>
          <dgm:chMax val="0"/>
          <dgm:chPref val="0"/>
        </dgm:presLayoutVars>
      </dgm:prSet>
      <dgm:spPr/>
    </dgm:pt>
    <dgm:pt modelId="{8F4F68FD-5A83-4726-91CD-4998B9B222C9}" type="pres">
      <dgm:prSet presAssocID="{FEEAA43A-AD34-4299-93EB-D6C7C8BDAD93}" presName="root" presStyleCnt="0">
        <dgm:presLayoutVars>
          <dgm:chMax/>
          <dgm:chPref val="4"/>
        </dgm:presLayoutVars>
      </dgm:prSet>
      <dgm:spPr/>
    </dgm:pt>
    <dgm:pt modelId="{034A137D-572E-4DF6-ADCC-FC09F4495DDC}" type="pres">
      <dgm:prSet presAssocID="{FEEAA43A-AD34-4299-93EB-D6C7C8BDAD93}" presName="rootComposite" presStyleCnt="0">
        <dgm:presLayoutVars/>
      </dgm:prSet>
      <dgm:spPr/>
    </dgm:pt>
    <dgm:pt modelId="{70804704-C182-44D8-90BA-4DB659FB6328}" type="pres">
      <dgm:prSet presAssocID="{FEEAA43A-AD34-4299-93EB-D6C7C8BDAD93}" presName="rootText" presStyleLbl="node0" presStyleIdx="1" presStyleCnt="2" custLinFactNeighborX="-60068" custLinFactNeighborY="98294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CCC9F2AD-B886-466D-8CB0-5D6EF4F1DFD3}" type="pres">
      <dgm:prSet presAssocID="{FEEAA43A-AD34-4299-93EB-D6C7C8BDAD93}" presName="childShape" presStyleCnt="0">
        <dgm:presLayoutVars>
          <dgm:chMax val="0"/>
          <dgm:chPref val="0"/>
        </dgm:presLayoutVars>
      </dgm:prSet>
      <dgm:spPr/>
    </dgm:pt>
  </dgm:ptLst>
  <dgm:cxnLst>
    <dgm:cxn modelId="{6782669F-D9F4-4653-8803-9E73BCC2393B}" type="presOf" srcId="{FEEAA43A-AD34-4299-93EB-D6C7C8BDAD93}" destId="{70804704-C182-44D8-90BA-4DB659FB6328}" srcOrd="0" destOrd="0" presId="urn:microsoft.com/office/officeart/2008/layout/PictureAccentList"/>
    <dgm:cxn modelId="{EEAF1A73-1C1D-42CB-9E50-58BF2A059719}" type="presOf" srcId="{29F116E1-AED5-459E-B2CE-B01D0F38D19F}" destId="{BF4767CE-6FE3-4A53-A16E-5EE1F8C1779D}" srcOrd="0" destOrd="0" presId="urn:microsoft.com/office/officeart/2008/layout/PictureAccentList"/>
    <dgm:cxn modelId="{63F7A054-1179-41FC-890B-8B74FAE63C52}" type="presOf" srcId="{8C7246E2-3161-4846-AF4B-85802D553CFC}" destId="{44E42F76-80CE-49DF-8879-9637480DBA91}" srcOrd="0" destOrd="0" presId="urn:microsoft.com/office/officeart/2008/layout/PictureAccentList"/>
    <dgm:cxn modelId="{7FF42500-2E6D-4175-8379-FE22C1CAD96A}" srcId="{8C7246E2-3161-4846-AF4B-85802D553CFC}" destId="{FEEAA43A-AD34-4299-93EB-D6C7C8BDAD93}" srcOrd="1" destOrd="0" parTransId="{A9E09C6A-5260-4642-AF26-B98074CFEC42}" sibTransId="{1F8C5684-4028-4822-BC1E-1A8E19695CF0}"/>
    <dgm:cxn modelId="{FA4CF454-65AF-4B70-9189-D7F9259520B3}" srcId="{8C7246E2-3161-4846-AF4B-85802D553CFC}" destId="{29F116E1-AED5-459E-B2CE-B01D0F38D19F}" srcOrd="0" destOrd="0" parTransId="{6DD9AD41-F04A-4C6F-86D6-6710CF52AA1E}" sibTransId="{EF5083AE-71CE-496E-B27D-95382B4679F9}"/>
    <dgm:cxn modelId="{B7DEC87C-98F0-4BE2-BF99-811449AEDFA7}" type="presParOf" srcId="{44E42F76-80CE-49DF-8879-9637480DBA91}" destId="{721CE10B-C6AA-4DE3-B15B-57A9CA15390A}" srcOrd="0" destOrd="0" presId="urn:microsoft.com/office/officeart/2008/layout/PictureAccentList"/>
    <dgm:cxn modelId="{7356BD1F-95E3-4715-A433-3992126EEF09}" type="presParOf" srcId="{721CE10B-C6AA-4DE3-B15B-57A9CA15390A}" destId="{E3EBEDEA-1AD6-4A8F-947D-77F71DABDA73}" srcOrd="0" destOrd="0" presId="urn:microsoft.com/office/officeart/2008/layout/PictureAccentList"/>
    <dgm:cxn modelId="{F729E0EA-8EF1-41CE-8735-D1B77411E918}" type="presParOf" srcId="{E3EBEDEA-1AD6-4A8F-947D-77F71DABDA73}" destId="{BF4767CE-6FE3-4A53-A16E-5EE1F8C1779D}" srcOrd="0" destOrd="0" presId="urn:microsoft.com/office/officeart/2008/layout/PictureAccentList"/>
    <dgm:cxn modelId="{488D6B87-9228-41AE-9473-38FB2FB39244}" type="presParOf" srcId="{721CE10B-C6AA-4DE3-B15B-57A9CA15390A}" destId="{3516676F-70A9-4599-9224-70204ECEB032}" srcOrd="1" destOrd="0" presId="urn:microsoft.com/office/officeart/2008/layout/PictureAccentList"/>
    <dgm:cxn modelId="{FC545012-4E1F-4425-A35D-F9833D5E8FDD}" type="presParOf" srcId="{44E42F76-80CE-49DF-8879-9637480DBA91}" destId="{8F4F68FD-5A83-4726-91CD-4998B9B222C9}" srcOrd="1" destOrd="0" presId="urn:microsoft.com/office/officeart/2008/layout/PictureAccentList"/>
    <dgm:cxn modelId="{195161DE-32E3-4BFF-9E16-2FA8E2E61A1B}" type="presParOf" srcId="{8F4F68FD-5A83-4726-91CD-4998B9B222C9}" destId="{034A137D-572E-4DF6-ADCC-FC09F4495DDC}" srcOrd="0" destOrd="0" presId="urn:microsoft.com/office/officeart/2008/layout/PictureAccentList"/>
    <dgm:cxn modelId="{EEFB2A47-3348-4DD6-AC0F-4188BDA6E99A}" type="presParOf" srcId="{034A137D-572E-4DF6-ADCC-FC09F4495DDC}" destId="{70804704-C182-44D8-90BA-4DB659FB6328}" srcOrd="0" destOrd="0" presId="urn:microsoft.com/office/officeart/2008/layout/PictureAccentList"/>
    <dgm:cxn modelId="{C8F25E37-E436-471B-8CD6-0B19CC4F5E9F}" type="presParOf" srcId="{8F4F68FD-5A83-4726-91CD-4998B9B222C9}" destId="{CCC9F2AD-B886-466D-8CB0-5D6EF4F1DFD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C290DE-004D-4189-BAF2-DF1269D4F1A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21C666-BD6E-49CC-966E-43F4AD6AB851}">
      <dgm:prSet phldrT="[Text]"/>
      <dgm:spPr/>
      <dgm:t>
        <a:bodyPr/>
        <a:lstStyle/>
        <a:p>
          <a:r>
            <a:rPr lang="en-US" dirty="0" err="1" smtClean="0"/>
            <a:t>Epid</a:t>
          </a:r>
          <a:r>
            <a:rPr lang="en-US" dirty="0" smtClean="0"/>
            <a:t> surveillance: 2022-2025-2030</a:t>
          </a:r>
          <a:endParaRPr lang="en-US" dirty="0"/>
        </a:p>
      </dgm:t>
    </dgm:pt>
    <dgm:pt modelId="{9CBC42E0-5F05-4AC4-B371-2CE0E3298BB5}" type="parTrans" cxnId="{5D812DA0-002F-4998-AB92-AF4ECEF324C8}">
      <dgm:prSet/>
      <dgm:spPr/>
      <dgm:t>
        <a:bodyPr/>
        <a:lstStyle/>
        <a:p>
          <a:endParaRPr lang="en-US"/>
        </a:p>
      </dgm:t>
    </dgm:pt>
    <dgm:pt modelId="{A5E9CB59-BC47-40CB-B555-2AF10048A908}" type="sibTrans" cxnId="{5D812DA0-002F-4998-AB92-AF4ECEF324C8}">
      <dgm:prSet/>
      <dgm:spPr/>
      <dgm:t>
        <a:bodyPr/>
        <a:lstStyle/>
        <a:p>
          <a:endParaRPr lang="en-US"/>
        </a:p>
      </dgm:t>
    </dgm:pt>
    <dgm:pt modelId="{60144462-285E-42B9-9149-8FFA636ECD76}">
      <dgm:prSet phldrT="[Text]"/>
      <dgm:spPr/>
      <dgm:t>
        <a:bodyPr/>
        <a:lstStyle/>
        <a:p>
          <a:r>
            <a:rPr lang="en-US" dirty="0" smtClean="0"/>
            <a:t>Blood safety: 2020</a:t>
          </a:r>
          <a:endParaRPr lang="en-US" dirty="0"/>
        </a:p>
      </dgm:t>
    </dgm:pt>
    <dgm:pt modelId="{04FDD6E9-B495-4874-A7EE-5B10CEFD2B3E}" type="parTrans" cxnId="{746D5D44-377B-436C-B177-3C480093E51E}">
      <dgm:prSet/>
      <dgm:spPr/>
      <dgm:t>
        <a:bodyPr/>
        <a:lstStyle/>
        <a:p>
          <a:endParaRPr lang="en-US"/>
        </a:p>
      </dgm:t>
    </dgm:pt>
    <dgm:pt modelId="{EA1C9EDB-8B26-4177-BCD3-B0D92439E039}" type="sibTrans" cxnId="{746D5D44-377B-436C-B177-3C480093E51E}">
      <dgm:prSet/>
      <dgm:spPr/>
      <dgm:t>
        <a:bodyPr/>
        <a:lstStyle/>
        <a:p>
          <a:endParaRPr lang="en-US"/>
        </a:p>
      </dgm:t>
    </dgm:pt>
    <dgm:pt modelId="{17E9D0C7-E4C3-4FBA-8D9C-6C1D972C6438}">
      <dgm:prSet phldrT="[Text]"/>
      <dgm:spPr/>
      <dgm:t>
        <a:bodyPr/>
        <a:lstStyle/>
        <a:p>
          <a:r>
            <a:rPr lang="en-US" dirty="0" smtClean="0"/>
            <a:t>Organ transplantation: 2020</a:t>
          </a:r>
          <a:endParaRPr lang="en-US" dirty="0"/>
        </a:p>
      </dgm:t>
    </dgm:pt>
    <dgm:pt modelId="{014C4091-FB92-485B-AD13-2AEE24D796C2}" type="parTrans" cxnId="{0C70F725-0F96-49A7-8E97-566236199908}">
      <dgm:prSet/>
      <dgm:spPr/>
      <dgm:t>
        <a:bodyPr/>
        <a:lstStyle/>
        <a:p>
          <a:endParaRPr lang="en-US"/>
        </a:p>
      </dgm:t>
    </dgm:pt>
    <dgm:pt modelId="{AFAD6CCC-6416-48D1-B012-69DFB11FBAF6}" type="sibTrans" cxnId="{0C70F725-0F96-49A7-8E97-566236199908}">
      <dgm:prSet/>
      <dgm:spPr/>
      <dgm:t>
        <a:bodyPr/>
        <a:lstStyle/>
        <a:p>
          <a:endParaRPr lang="en-US"/>
        </a:p>
      </dgm:t>
    </dgm:pt>
    <dgm:pt modelId="{D0CCEDD8-FDCE-4523-81B0-7C7E41CF6308}">
      <dgm:prSet phldrT="[Text]"/>
      <dgm:spPr/>
      <dgm:t>
        <a:bodyPr/>
        <a:lstStyle/>
        <a:p>
          <a:r>
            <a:rPr lang="en-US" dirty="0" smtClean="0"/>
            <a:t>Access to affordable drugs  </a:t>
          </a:r>
          <a:endParaRPr lang="en-US" dirty="0"/>
        </a:p>
      </dgm:t>
    </dgm:pt>
    <dgm:pt modelId="{520714FB-1FBE-45F4-8E14-6948F01D09FF}" type="parTrans" cxnId="{B51FF1BD-2BF9-4FA3-AA07-4D241BA6B7CE}">
      <dgm:prSet/>
      <dgm:spPr/>
      <dgm:t>
        <a:bodyPr/>
        <a:lstStyle/>
        <a:p>
          <a:endParaRPr lang="en-US"/>
        </a:p>
      </dgm:t>
    </dgm:pt>
    <dgm:pt modelId="{77310A01-D9F6-463C-B377-2A7BDCE109EE}" type="sibTrans" cxnId="{B51FF1BD-2BF9-4FA3-AA07-4D241BA6B7CE}">
      <dgm:prSet/>
      <dgm:spPr/>
      <dgm:t>
        <a:bodyPr/>
        <a:lstStyle/>
        <a:p>
          <a:endParaRPr lang="en-US"/>
        </a:p>
      </dgm:t>
    </dgm:pt>
    <dgm:pt modelId="{556B3228-0409-46C2-849F-57069D95827C}">
      <dgm:prSet phldrT="[Text]"/>
      <dgm:spPr/>
      <dgm:t>
        <a:bodyPr/>
        <a:lstStyle/>
        <a:p>
          <a:r>
            <a:rPr lang="en-US" dirty="0" smtClean="0"/>
            <a:t>Health Systems Strengthening</a:t>
          </a:r>
          <a:endParaRPr lang="en-US" dirty="0"/>
        </a:p>
      </dgm:t>
    </dgm:pt>
    <dgm:pt modelId="{541BF557-4F00-4E11-BDE3-BD90A89D4AD0}" type="parTrans" cxnId="{2A365A05-9D59-4DE8-B5B2-736B6A1822CD}">
      <dgm:prSet/>
      <dgm:spPr/>
      <dgm:t>
        <a:bodyPr/>
        <a:lstStyle/>
        <a:p>
          <a:endParaRPr lang="en-US"/>
        </a:p>
      </dgm:t>
    </dgm:pt>
    <dgm:pt modelId="{5486A631-BD6C-4317-AA9C-E6624DA7FFEB}" type="sibTrans" cxnId="{2A365A05-9D59-4DE8-B5B2-736B6A1822CD}">
      <dgm:prSet/>
      <dgm:spPr/>
      <dgm:t>
        <a:bodyPr/>
        <a:lstStyle/>
        <a:p>
          <a:endParaRPr lang="en-US"/>
        </a:p>
      </dgm:t>
    </dgm:pt>
    <dgm:pt modelId="{3FE030A3-C8FB-47E9-8D32-2CDFD04E1413}">
      <dgm:prSet/>
      <dgm:spPr/>
      <dgm:t>
        <a:bodyPr/>
        <a:lstStyle/>
        <a:p>
          <a:r>
            <a:rPr lang="en-US" dirty="0" smtClean="0"/>
            <a:t>Environmental health </a:t>
          </a:r>
          <a:endParaRPr lang="en-US" dirty="0"/>
        </a:p>
      </dgm:t>
    </dgm:pt>
    <dgm:pt modelId="{0DA1B290-B0C4-4646-A692-A7DA38972DD5}" type="parTrans" cxnId="{D0965893-FDF4-44B8-AED5-1065A3616032}">
      <dgm:prSet/>
      <dgm:spPr/>
      <dgm:t>
        <a:bodyPr/>
        <a:lstStyle/>
        <a:p>
          <a:endParaRPr lang="en-US"/>
        </a:p>
      </dgm:t>
    </dgm:pt>
    <dgm:pt modelId="{C0763694-00CF-4272-BBC7-DEF9C7A4C6ED}" type="sibTrans" cxnId="{D0965893-FDF4-44B8-AED5-1065A3616032}">
      <dgm:prSet/>
      <dgm:spPr/>
      <dgm:t>
        <a:bodyPr/>
        <a:lstStyle/>
        <a:p>
          <a:endParaRPr lang="en-US"/>
        </a:p>
      </dgm:t>
    </dgm:pt>
    <dgm:pt modelId="{106430FE-DE72-44A1-8836-53F6EA4E1632}" type="pres">
      <dgm:prSet presAssocID="{92C290DE-004D-4189-BAF2-DF1269D4F1A8}" presName="diagram" presStyleCnt="0">
        <dgm:presLayoutVars>
          <dgm:dir/>
          <dgm:resizeHandles val="exact"/>
        </dgm:presLayoutVars>
      </dgm:prSet>
      <dgm:spPr/>
    </dgm:pt>
    <dgm:pt modelId="{282FEF52-6726-46A4-B165-F2E3A2A8219D}" type="pres">
      <dgm:prSet presAssocID="{8821C666-BD6E-49CC-966E-43F4AD6AB85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5CAEC-4937-4142-A20C-7FCA3AB484B8}" type="pres">
      <dgm:prSet presAssocID="{A5E9CB59-BC47-40CB-B555-2AF10048A908}" presName="sibTrans" presStyleCnt="0"/>
      <dgm:spPr/>
    </dgm:pt>
    <dgm:pt modelId="{B5B6CF1D-9F65-4D69-B464-9EAC1DD88830}" type="pres">
      <dgm:prSet presAssocID="{60144462-285E-42B9-9149-8FFA636ECD7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932D6-370F-4E78-B468-6AB3336978C6}" type="pres">
      <dgm:prSet presAssocID="{EA1C9EDB-8B26-4177-BCD3-B0D92439E039}" presName="sibTrans" presStyleCnt="0"/>
      <dgm:spPr/>
    </dgm:pt>
    <dgm:pt modelId="{F91A8836-8B67-406C-85EE-6EC264AD4DA1}" type="pres">
      <dgm:prSet presAssocID="{17E9D0C7-E4C3-4FBA-8D9C-6C1D972C6438}" presName="node" presStyleLbl="node1" presStyleIdx="2" presStyleCnt="6">
        <dgm:presLayoutVars>
          <dgm:bulletEnabled val="1"/>
        </dgm:presLayoutVars>
      </dgm:prSet>
      <dgm:spPr/>
    </dgm:pt>
    <dgm:pt modelId="{6C0F3E5A-5BD3-439C-B15C-5D1631554D53}" type="pres">
      <dgm:prSet presAssocID="{AFAD6CCC-6416-48D1-B012-69DFB11FBAF6}" presName="sibTrans" presStyleCnt="0"/>
      <dgm:spPr/>
    </dgm:pt>
    <dgm:pt modelId="{5E785E7C-E22F-4B83-8728-9B8C961DC9CD}" type="pres">
      <dgm:prSet presAssocID="{D0CCEDD8-FDCE-4523-81B0-7C7E41CF630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D0493-3348-4B6D-A83E-19C5BB1806DF}" type="pres">
      <dgm:prSet presAssocID="{77310A01-D9F6-463C-B377-2A7BDCE109EE}" presName="sibTrans" presStyleCnt="0"/>
      <dgm:spPr/>
    </dgm:pt>
    <dgm:pt modelId="{01753A96-504E-458D-8D84-637CA6293C5D}" type="pres">
      <dgm:prSet presAssocID="{556B3228-0409-46C2-849F-57069D95827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1EF9B-914D-44FC-8267-7538C31A9560}" type="pres">
      <dgm:prSet presAssocID="{5486A631-BD6C-4317-AA9C-E6624DA7FFEB}" presName="sibTrans" presStyleCnt="0"/>
      <dgm:spPr/>
    </dgm:pt>
    <dgm:pt modelId="{0D54EFF5-6F6F-4A9E-AF12-8B17230B6F5C}" type="pres">
      <dgm:prSet presAssocID="{3FE030A3-C8FB-47E9-8D32-2CDFD04E141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365A05-9D59-4DE8-B5B2-736B6A1822CD}" srcId="{92C290DE-004D-4189-BAF2-DF1269D4F1A8}" destId="{556B3228-0409-46C2-849F-57069D95827C}" srcOrd="4" destOrd="0" parTransId="{541BF557-4F00-4E11-BDE3-BD90A89D4AD0}" sibTransId="{5486A631-BD6C-4317-AA9C-E6624DA7FFEB}"/>
    <dgm:cxn modelId="{B254C547-E007-4E87-935F-BC103BF672A5}" type="presOf" srcId="{92C290DE-004D-4189-BAF2-DF1269D4F1A8}" destId="{106430FE-DE72-44A1-8836-53F6EA4E1632}" srcOrd="0" destOrd="0" presId="urn:microsoft.com/office/officeart/2005/8/layout/default"/>
    <dgm:cxn modelId="{5D812DA0-002F-4998-AB92-AF4ECEF324C8}" srcId="{92C290DE-004D-4189-BAF2-DF1269D4F1A8}" destId="{8821C666-BD6E-49CC-966E-43F4AD6AB851}" srcOrd="0" destOrd="0" parTransId="{9CBC42E0-5F05-4AC4-B371-2CE0E3298BB5}" sibTransId="{A5E9CB59-BC47-40CB-B555-2AF10048A908}"/>
    <dgm:cxn modelId="{A586D76E-1EFA-42FF-9EE3-AA09E8170D1C}" type="presOf" srcId="{D0CCEDD8-FDCE-4523-81B0-7C7E41CF6308}" destId="{5E785E7C-E22F-4B83-8728-9B8C961DC9CD}" srcOrd="0" destOrd="0" presId="urn:microsoft.com/office/officeart/2005/8/layout/default"/>
    <dgm:cxn modelId="{B51FF1BD-2BF9-4FA3-AA07-4D241BA6B7CE}" srcId="{92C290DE-004D-4189-BAF2-DF1269D4F1A8}" destId="{D0CCEDD8-FDCE-4523-81B0-7C7E41CF6308}" srcOrd="3" destOrd="0" parTransId="{520714FB-1FBE-45F4-8E14-6948F01D09FF}" sibTransId="{77310A01-D9F6-463C-B377-2A7BDCE109EE}"/>
    <dgm:cxn modelId="{2D6AF492-A786-42B2-9C37-D05F4D46082D}" type="presOf" srcId="{3FE030A3-C8FB-47E9-8D32-2CDFD04E1413}" destId="{0D54EFF5-6F6F-4A9E-AF12-8B17230B6F5C}" srcOrd="0" destOrd="0" presId="urn:microsoft.com/office/officeart/2005/8/layout/default"/>
    <dgm:cxn modelId="{0C70F725-0F96-49A7-8E97-566236199908}" srcId="{92C290DE-004D-4189-BAF2-DF1269D4F1A8}" destId="{17E9D0C7-E4C3-4FBA-8D9C-6C1D972C6438}" srcOrd="2" destOrd="0" parTransId="{014C4091-FB92-485B-AD13-2AEE24D796C2}" sibTransId="{AFAD6CCC-6416-48D1-B012-69DFB11FBAF6}"/>
    <dgm:cxn modelId="{D0965893-FDF4-44B8-AED5-1065A3616032}" srcId="{92C290DE-004D-4189-BAF2-DF1269D4F1A8}" destId="{3FE030A3-C8FB-47E9-8D32-2CDFD04E1413}" srcOrd="5" destOrd="0" parTransId="{0DA1B290-B0C4-4646-A692-A7DA38972DD5}" sibTransId="{C0763694-00CF-4272-BBC7-DEF9C7A4C6ED}"/>
    <dgm:cxn modelId="{459A015E-66D9-4D00-9E52-154F0C59C917}" type="presOf" srcId="{556B3228-0409-46C2-849F-57069D95827C}" destId="{01753A96-504E-458D-8D84-637CA6293C5D}" srcOrd="0" destOrd="0" presId="urn:microsoft.com/office/officeart/2005/8/layout/default"/>
    <dgm:cxn modelId="{4EC24289-3249-4603-8240-B7C95C9F4E13}" type="presOf" srcId="{60144462-285E-42B9-9149-8FFA636ECD76}" destId="{B5B6CF1D-9F65-4D69-B464-9EAC1DD88830}" srcOrd="0" destOrd="0" presId="urn:microsoft.com/office/officeart/2005/8/layout/default"/>
    <dgm:cxn modelId="{A0BA2350-A903-421D-8800-E95251CD1ED9}" type="presOf" srcId="{8821C666-BD6E-49CC-966E-43F4AD6AB851}" destId="{282FEF52-6726-46A4-B165-F2E3A2A8219D}" srcOrd="0" destOrd="0" presId="urn:microsoft.com/office/officeart/2005/8/layout/default"/>
    <dgm:cxn modelId="{1FD343D9-0352-4519-B936-9F7D19B39568}" type="presOf" srcId="{17E9D0C7-E4C3-4FBA-8D9C-6C1D972C6438}" destId="{F91A8836-8B67-406C-85EE-6EC264AD4DA1}" srcOrd="0" destOrd="0" presId="urn:microsoft.com/office/officeart/2005/8/layout/default"/>
    <dgm:cxn modelId="{746D5D44-377B-436C-B177-3C480093E51E}" srcId="{92C290DE-004D-4189-BAF2-DF1269D4F1A8}" destId="{60144462-285E-42B9-9149-8FFA636ECD76}" srcOrd="1" destOrd="0" parTransId="{04FDD6E9-B495-4874-A7EE-5B10CEFD2B3E}" sibTransId="{EA1C9EDB-8B26-4177-BCD3-B0D92439E039}"/>
    <dgm:cxn modelId="{48BCF97F-E084-4E40-8254-706357807287}" type="presParOf" srcId="{106430FE-DE72-44A1-8836-53F6EA4E1632}" destId="{282FEF52-6726-46A4-B165-F2E3A2A8219D}" srcOrd="0" destOrd="0" presId="urn:microsoft.com/office/officeart/2005/8/layout/default"/>
    <dgm:cxn modelId="{D4126588-EA7C-4012-BD3E-FABDACAB995E}" type="presParOf" srcId="{106430FE-DE72-44A1-8836-53F6EA4E1632}" destId="{AC75CAEC-4937-4142-A20C-7FCA3AB484B8}" srcOrd="1" destOrd="0" presId="urn:microsoft.com/office/officeart/2005/8/layout/default"/>
    <dgm:cxn modelId="{CB4B6DE1-4906-4EAA-945F-E71A96302B8C}" type="presParOf" srcId="{106430FE-DE72-44A1-8836-53F6EA4E1632}" destId="{B5B6CF1D-9F65-4D69-B464-9EAC1DD88830}" srcOrd="2" destOrd="0" presId="urn:microsoft.com/office/officeart/2005/8/layout/default"/>
    <dgm:cxn modelId="{73021101-FC69-4C83-91CE-D8C2922E66D1}" type="presParOf" srcId="{106430FE-DE72-44A1-8836-53F6EA4E1632}" destId="{101932D6-370F-4E78-B468-6AB3336978C6}" srcOrd="3" destOrd="0" presId="urn:microsoft.com/office/officeart/2005/8/layout/default"/>
    <dgm:cxn modelId="{864648A7-F889-4631-A06F-FB269D59B549}" type="presParOf" srcId="{106430FE-DE72-44A1-8836-53F6EA4E1632}" destId="{F91A8836-8B67-406C-85EE-6EC264AD4DA1}" srcOrd="4" destOrd="0" presId="urn:microsoft.com/office/officeart/2005/8/layout/default"/>
    <dgm:cxn modelId="{039F1152-C515-49D5-BC23-09838F7FE76E}" type="presParOf" srcId="{106430FE-DE72-44A1-8836-53F6EA4E1632}" destId="{6C0F3E5A-5BD3-439C-B15C-5D1631554D53}" srcOrd="5" destOrd="0" presId="urn:microsoft.com/office/officeart/2005/8/layout/default"/>
    <dgm:cxn modelId="{BD38B174-CA96-437C-B500-C6DA61FA6016}" type="presParOf" srcId="{106430FE-DE72-44A1-8836-53F6EA4E1632}" destId="{5E785E7C-E22F-4B83-8728-9B8C961DC9CD}" srcOrd="6" destOrd="0" presId="urn:microsoft.com/office/officeart/2005/8/layout/default"/>
    <dgm:cxn modelId="{7B8B20AE-85DE-4DCA-BA16-94849725547A}" type="presParOf" srcId="{106430FE-DE72-44A1-8836-53F6EA4E1632}" destId="{CC0D0493-3348-4B6D-A83E-19C5BB1806DF}" srcOrd="7" destOrd="0" presId="urn:microsoft.com/office/officeart/2005/8/layout/default"/>
    <dgm:cxn modelId="{777B4C4D-059E-4C90-B023-7D12547AF1FB}" type="presParOf" srcId="{106430FE-DE72-44A1-8836-53F6EA4E1632}" destId="{01753A96-504E-458D-8D84-637CA6293C5D}" srcOrd="8" destOrd="0" presId="urn:microsoft.com/office/officeart/2005/8/layout/default"/>
    <dgm:cxn modelId="{98265CE7-5C82-4893-A8E3-F1330C7B8066}" type="presParOf" srcId="{106430FE-DE72-44A1-8836-53F6EA4E1632}" destId="{B7A1EF9B-914D-44FC-8267-7538C31A9560}" srcOrd="9" destOrd="0" presId="urn:microsoft.com/office/officeart/2005/8/layout/default"/>
    <dgm:cxn modelId="{D577BCFA-4C39-4E16-89CF-B8C7E09074B7}" type="presParOf" srcId="{106430FE-DE72-44A1-8836-53F6EA4E1632}" destId="{0D54EFF5-6F6F-4A9E-AF12-8B17230B6F5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7E9F6-AA9F-41CE-AA5A-9581FD610EC1}">
      <dsp:nvSpPr>
        <dsp:cNvPr id="0" name=""/>
        <dsp:cNvSpPr/>
      </dsp:nvSpPr>
      <dsp:spPr>
        <a:xfrm>
          <a:off x="4292435" y="2126846"/>
          <a:ext cx="2747515" cy="2376712"/>
        </a:xfrm>
        <a:prstGeom prst="hexagon">
          <a:avLst>
            <a:gd name="adj" fmla="val 28570"/>
            <a:gd name="vf" fmla="val 115470"/>
          </a:avLst>
        </a:prstGeom>
        <a:solidFill>
          <a:srgbClr val="CB77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Lack of UHC program budget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747737" y="2520701"/>
        <a:ext cx="1836911" cy="1589002"/>
      </dsp:txXfrm>
    </dsp:sp>
    <dsp:sp modelId="{7D3DF326-B9C3-4807-A03A-7403A578B86B}">
      <dsp:nvSpPr>
        <dsp:cNvPr id="0" name=""/>
        <dsp:cNvSpPr/>
      </dsp:nvSpPr>
      <dsp:spPr>
        <a:xfrm>
          <a:off x="6012907" y="1012614"/>
          <a:ext cx="1036629" cy="8931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DC0E8-E83A-4BF1-BAAF-C6E22636249D}">
      <dsp:nvSpPr>
        <dsp:cNvPr id="0" name=""/>
        <dsp:cNvSpPr/>
      </dsp:nvSpPr>
      <dsp:spPr>
        <a:xfrm>
          <a:off x="4324585" y="114778"/>
          <a:ext cx="2693439" cy="1900227"/>
        </a:xfrm>
        <a:prstGeom prst="hexagon">
          <a:avLst>
            <a:gd name="adj" fmla="val 28570"/>
            <a:gd name="vf" fmla="val 115470"/>
          </a:avLst>
        </a:prstGeom>
        <a:solidFill>
          <a:srgbClr val="9A2280">
            <a:alpha val="52157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>
              <a:solidFill>
                <a:schemeClr val="bg1"/>
              </a:solidFill>
            </a:rPr>
            <a:t>High hospitalization rate and Emergency cases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730003" y="400801"/>
        <a:ext cx="1882603" cy="1328181"/>
      </dsp:txXfrm>
    </dsp:sp>
    <dsp:sp modelId="{DFFDABEF-EC7E-4526-9198-C1D41A14C98F}">
      <dsp:nvSpPr>
        <dsp:cNvPr id="0" name=""/>
        <dsp:cNvSpPr/>
      </dsp:nvSpPr>
      <dsp:spPr>
        <a:xfrm>
          <a:off x="7222734" y="2682410"/>
          <a:ext cx="1036629" cy="8931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8E859-1676-45D3-B489-287735922D45}">
      <dsp:nvSpPr>
        <dsp:cNvPr id="0" name=""/>
        <dsp:cNvSpPr/>
      </dsp:nvSpPr>
      <dsp:spPr>
        <a:xfrm>
          <a:off x="6650121" y="1271847"/>
          <a:ext cx="2445519" cy="2022397"/>
        </a:xfrm>
        <a:prstGeom prst="hexagon">
          <a:avLst>
            <a:gd name="adj" fmla="val 28570"/>
            <a:gd name="vf" fmla="val 115470"/>
          </a:avLst>
        </a:prstGeom>
        <a:solidFill>
          <a:srgbClr val="666699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Weak monitoring mechanisms for justification of the provided services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7046514" y="1599656"/>
        <a:ext cx="1652733" cy="1366779"/>
      </dsp:txXfrm>
    </dsp:sp>
    <dsp:sp modelId="{891FE923-E179-419E-B3F5-0D1804C93AB6}">
      <dsp:nvSpPr>
        <dsp:cNvPr id="0" name=""/>
        <dsp:cNvSpPr/>
      </dsp:nvSpPr>
      <dsp:spPr>
        <a:xfrm>
          <a:off x="6382310" y="4567296"/>
          <a:ext cx="1036629" cy="8931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70765-CEAE-4780-9FB3-0C72790227C5}">
      <dsp:nvSpPr>
        <dsp:cNvPr id="0" name=""/>
        <dsp:cNvSpPr/>
      </dsp:nvSpPr>
      <dsp:spPr>
        <a:xfrm>
          <a:off x="6545682" y="3541430"/>
          <a:ext cx="2381147" cy="194787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Purchase more services than needed</a:t>
          </a:r>
        </a:p>
      </dsp:txBody>
      <dsp:txXfrm>
        <a:off x="6929613" y="3855501"/>
        <a:ext cx="1613285" cy="1319729"/>
      </dsp:txXfrm>
    </dsp:sp>
    <dsp:sp modelId="{04AA5013-2E12-44A2-A707-A935C03AC2DA}">
      <dsp:nvSpPr>
        <dsp:cNvPr id="0" name=""/>
        <dsp:cNvSpPr/>
      </dsp:nvSpPr>
      <dsp:spPr>
        <a:xfrm>
          <a:off x="4297548" y="4762954"/>
          <a:ext cx="1036629" cy="8931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85BB0-03BD-4E88-9E08-229301DECCC5}">
      <dsp:nvSpPr>
        <dsp:cNvPr id="0" name=""/>
        <dsp:cNvSpPr/>
      </dsp:nvSpPr>
      <dsp:spPr>
        <a:xfrm>
          <a:off x="4334357" y="4695126"/>
          <a:ext cx="2491023" cy="194787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Neonatal, Cardio and Emergency Service Quality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727444" y="5002503"/>
        <a:ext cx="1704849" cy="1333117"/>
      </dsp:txXfrm>
    </dsp:sp>
    <dsp:sp modelId="{97100225-3C47-4CD2-ADF6-699333A942CF}">
      <dsp:nvSpPr>
        <dsp:cNvPr id="0" name=""/>
        <dsp:cNvSpPr/>
      </dsp:nvSpPr>
      <dsp:spPr>
        <a:xfrm>
          <a:off x="3067908" y="3093828"/>
          <a:ext cx="1036629" cy="8931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2BB7F-32E7-4FC0-A006-30D5AB177F68}">
      <dsp:nvSpPr>
        <dsp:cNvPr id="0" name=""/>
        <dsp:cNvSpPr/>
      </dsp:nvSpPr>
      <dsp:spPr>
        <a:xfrm>
          <a:off x="2470983" y="3542770"/>
          <a:ext cx="2251569" cy="194787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Inefficient distribution and workload of staff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844116" y="3865574"/>
        <a:ext cx="1505303" cy="1302263"/>
      </dsp:txXfrm>
    </dsp:sp>
    <dsp:sp modelId="{528C4947-1234-43D0-9B9C-80C86EE06F59}">
      <dsp:nvSpPr>
        <dsp:cNvPr id="0" name=""/>
        <dsp:cNvSpPr/>
      </dsp:nvSpPr>
      <dsp:spPr>
        <a:xfrm>
          <a:off x="2470983" y="1183480"/>
          <a:ext cx="2251569" cy="1947871"/>
        </a:xfrm>
        <a:prstGeom prst="hexagon">
          <a:avLst>
            <a:gd name="adj" fmla="val 28570"/>
            <a:gd name="vf" fmla="val 115470"/>
          </a:avLst>
        </a:prstGeom>
        <a:solidFill>
          <a:srgbClr val="C68C52">
            <a:alpha val="6549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Weak PHC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844116" y="1506284"/>
        <a:ext cx="1505303" cy="1302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767CE-6FE3-4A53-A16E-5EE1F8C1779D}">
      <dsp:nvSpPr>
        <dsp:cNvPr id="0" name=""/>
        <dsp:cNvSpPr/>
      </dsp:nvSpPr>
      <dsp:spPr>
        <a:xfrm>
          <a:off x="2485786" y="1929284"/>
          <a:ext cx="6588673" cy="49528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4E3F60"/>
              </a:solidFill>
            </a:rPr>
            <a:t>Price regulation and unified tariff setting</a:t>
          </a:r>
          <a:endParaRPr lang="en-US" sz="2100" b="1" kern="1200" dirty="0">
            <a:solidFill>
              <a:srgbClr val="4E3F60"/>
            </a:solidFill>
          </a:endParaRPr>
        </a:p>
      </dsp:txBody>
      <dsp:txXfrm>
        <a:off x="2500292" y="1943790"/>
        <a:ext cx="6559661" cy="466270"/>
      </dsp:txXfrm>
    </dsp:sp>
    <dsp:sp modelId="{70804704-C182-44D8-90BA-4DB659FB6328}">
      <dsp:nvSpPr>
        <dsp:cNvPr id="0" name=""/>
        <dsp:cNvSpPr/>
      </dsp:nvSpPr>
      <dsp:spPr>
        <a:xfrm>
          <a:off x="4124205" y="2654283"/>
          <a:ext cx="4928911" cy="49528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4E3F60"/>
              </a:solidFill>
            </a:rPr>
            <a:t>	Selective contracting </a:t>
          </a:r>
          <a:r>
            <a:rPr lang="en-US" sz="2100" b="1" kern="1200" dirty="0" smtClean="0">
              <a:solidFill>
                <a:srgbClr val="4E3F60"/>
              </a:solidFill>
            </a:rPr>
            <a:t>for Hospitals</a:t>
          </a:r>
          <a:endParaRPr lang="en-US" sz="2100" kern="1200" dirty="0">
            <a:solidFill>
              <a:srgbClr val="0A6A58"/>
            </a:solidFill>
          </a:endParaRPr>
        </a:p>
      </dsp:txBody>
      <dsp:txXfrm>
        <a:off x="4138711" y="2668789"/>
        <a:ext cx="4899899" cy="466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FEF52-6726-46A4-B165-F2E3A2A8219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Epid</a:t>
          </a:r>
          <a:r>
            <a:rPr lang="en-US" sz="3500" kern="1200" dirty="0" smtClean="0"/>
            <a:t> surveillance: 2022-2025-2030</a:t>
          </a:r>
          <a:endParaRPr lang="en-US" sz="3500" kern="1200" dirty="0"/>
        </a:p>
      </dsp:txBody>
      <dsp:txXfrm>
        <a:off x="0" y="39687"/>
        <a:ext cx="3286125" cy="1971675"/>
      </dsp:txXfrm>
    </dsp:sp>
    <dsp:sp modelId="{B5B6CF1D-9F65-4D69-B464-9EAC1DD88830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Blood safety: 2020</a:t>
          </a:r>
          <a:endParaRPr lang="en-US" sz="3500" kern="1200" dirty="0"/>
        </a:p>
      </dsp:txBody>
      <dsp:txXfrm>
        <a:off x="3614737" y="39687"/>
        <a:ext cx="3286125" cy="1971675"/>
      </dsp:txXfrm>
    </dsp:sp>
    <dsp:sp modelId="{F91A8836-8B67-406C-85EE-6EC264AD4DA1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Organ transplantation: 2020</a:t>
          </a:r>
          <a:endParaRPr lang="en-US" sz="3500" kern="1200" dirty="0"/>
        </a:p>
      </dsp:txBody>
      <dsp:txXfrm>
        <a:off x="7229475" y="39687"/>
        <a:ext cx="3286125" cy="1971675"/>
      </dsp:txXfrm>
    </dsp:sp>
    <dsp:sp modelId="{5E785E7C-E22F-4B83-8728-9B8C961DC9CD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Access to affordable drugs  </a:t>
          </a:r>
          <a:endParaRPr lang="en-US" sz="3500" kern="1200" dirty="0"/>
        </a:p>
      </dsp:txBody>
      <dsp:txXfrm>
        <a:off x="0" y="2339975"/>
        <a:ext cx="3286125" cy="1971675"/>
      </dsp:txXfrm>
    </dsp:sp>
    <dsp:sp modelId="{01753A96-504E-458D-8D84-637CA6293C5D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Health Systems Strengthening</a:t>
          </a:r>
          <a:endParaRPr lang="en-US" sz="3500" kern="1200" dirty="0"/>
        </a:p>
      </dsp:txBody>
      <dsp:txXfrm>
        <a:off x="3614737" y="2339975"/>
        <a:ext cx="3286125" cy="1971675"/>
      </dsp:txXfrm>
    </dsp:sp>
    <dsp:sp modelId="{0D54EFF5-6F6F-4A9E-AF12-8B17230B6F5C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Environmental health </a:t>
          </a:r>
          <a:endParaRPr lang="en-US" sz="3500" kern="1200" dirty="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2FF55-4D9D-479E-A8B3-A795D2E7394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5DC49-A172-4E57-9401-37594A9C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58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5DC49-A172-4E57-9401-37594A9C8D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1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05C0-9871-4DAD-81FA-0082DDBE5F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7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2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33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78650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40438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40438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40438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40438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0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2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3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5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6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6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4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E7E8-3AA3-42FE-AB18-6330DF64E3E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3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google.ge/url?sa=i&amp;rct=j&amp;q=&amp;esrc=s&amp;frm=1&amp;source=images&amp;cd=&amp;cad=rja&amp;docid=Esm2TgTCE6iy7M&amp;tbnid=f5TVPqEzJIguEM:&amp;ved=0CAUQjRw&amp;url=http://www.abandonthecube.com/Destinations/Georgia.html&amp;ei=vgU4UpOlIsLkswbbuICYDQ&amp;psig=AFQjCNFeYivnBgeDkbwZRJlSlTsp983hqQ&amp;ust=1379489571209217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3247" y="1898115"/>
            <a:ext cx="7265505" cy="2624447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Health System and Health Policy Development in Georgia </a:t>
            </a:r>
            <a:endParaRPr lang="en-US" sz="2800" b="1" dirty="0">
              <a:solidFill>
                <a:srgbClr val="06535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7348" y="6221895"/>
            <a:ext cx="264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chemeClr val="bg1"/>
                </a:solidFill>
              </a:rPr>
              <a:t>2019-2020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29" y="254183"/>
            <a:ext cx="2601671" cy="76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02611" y="1677517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B6F65"/>
                </a:solidFill>
              </a:rPr>
              <a:t>Support for priority areas</a:t>
            </a:r>
            <a:endParaRPr lang="ka-GE" sz="1600" b="1" dirty="0">
              <a:solidFill>
                <a:srgbClr val="0B6F6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6760" y="1677517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600" b="1" dirty="0">
                <a:solidFill>
                  <a:srgbClr val="0B6F65"/>
                </a:solidFill>
              </a:rPr>
              <a:t> </a:t>
            </a:r>
            <a:r>
              <a:rPr lang="en-US" sz="1600" b="1" dirty="0">
                <a:solidFill>
                  <a:srgbClr val="0B6F65"/>
                </a:solidFill>
              </a:rPr>
              <a:t>Improve government funding</a:t>
            </a:r>
            <a:endParaRPr lang="ka-GE" sz="1600" b="1" dirty="0">
              <a:solidFill>
                <a:srgbClr val="0B6F6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1960" y="386058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B6F65"/>
                </a:solidFill>
              </a:rPr>
              <a:t>Motivating Successful Students</a:t>
            </a:r>
            <a:endParaRPr lang="ka-GE" sz="1600" b="1" dirty="0">
              <a:solidFill>
                <a:srgbClr val="0B6F6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73838" y="3852035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B6F65"/>
                </a:solidFill>
              </a:rPr>
              <a:t>Strengthening State University Clinics</a:t>
            </a:r>
            <a:endParaRPr lang="ka-GE" sz="1600" b="1" dirty="0">
              <a:solidFill>
                <a:srgbClr val="0B6F6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4773" y="5511225"/>
            <a:ext cx="6610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B6F65"/>
                </a:solidFill>
              </a:rPr>
              <a:t>Provide education at national level in line with international standards</a:t>
            </a:r>
            <a:endParaRPr lang="ka-GE" sz="1600" b="1" dirty="0">
              <a:solidFill>
                <a:srgbClr val="0B6F6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B2C7C"/>
                </a:solidFill>
                <a:latin typeface="+mj-lt"/>
              </a:rPr>
              <a:t>Medical education and staff training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16788"/>
            <a:ext cx="1071120" cy="1071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444" y="2730301"/>
            <a:ext cx="959350" cy="959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17631"/>
            <a:ext cx="1192845" cy="787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2" y="643076"/>
            <a:ext cx="2492238" cy="912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28024"/>
            <a:ext cx="720725" cy="77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73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3503" y="2918558"/>
            <a:ext cx="8704791" cy="4391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18850">
            <a:off x="375458" y="662407"/>
            <a:ext cx="8704791" cy="4341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1451">
            <a:off x="3605922" y="407874"/>
            <a:ext cx="8704791" cy="4341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48163" y="314108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B6F65"/>
                </a:solidFill>
              </a:rPr>
              <a:t>Polypharmacy Control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093" y="4876800"/>
            <a:ext cx="205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0B6F65"/>
                </a:solidFill>
              </a:rPr>
              <a:t>Care about the quality of medicines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399" y="3124200"/>
            <a:ext cx="2047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srgbClr val="0B6F65"/>
                </a:solidFill>
              </a:rPr>
              <a:t>Work on price regulation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4828" y="233917"/>
            <a:ext cx="6071191" cy="443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8064A2"/>
                </a:solidFill>
              </a:rPr>
              <a:t>Medicines policy</a:t>
            </a:r>
          </a:p>
        </p:txBody>
      </p:sp>
    </p:spTree>
    <p:extLst>
      <p:ext uri="{BB962C8B-B14F-4D97-AF65-F5344CB8AC3E}">
        <p14:creationId xmlns:p14="http://schemas.microsoft.com/office/powerpoint/2010/main" val="2226149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631" y="14181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B2C7C"/>
                </a:solidFill>
                <a:latin typeface="+mj-lt"/>
              </a:rPr>
              <a:t>Primary </a:t>
            </a:r>
            <a:r>
              <a:rPr lang="en-US" b="1" dirty="0" smtClean="0">
                <a:solidFill>
                  <a:srgbClr val="4B2C7C"/>
                </a:solidFill>
                <a:latin typeface="+mj-lt"/>
              </a:rPr>
              <a:t>health care </a:t>
            </a:r>
            <a:r>
              <a:rPr lang="en-US" b="1" dirty="0">
                <a:solidFill>
                  <a:srgbClr val="4B2C7C"/>
                </a:solidFill>
                <a:latin typeface="+mj-lt"/>
              </a:rPr>
              <a:t>reform</a:t>
            </a:r>
          </a:p>
        </p:txBody>
      </p:sp>
      <p:grpSp>
        <p:nvGrpSpPr>
          <p:cNvPr id="3" name="Group 2"/>
          <p:cNvGrpSpPr/>
          <p:nvPr/>
        </p:nvGrpSpPr>
        <p:grpSpPr>
          <a:xfrm flipV="1">
            <a:off x="3011679" y="2800322"/>
            <a:ext cx="2754882" cy="2378241"/>
            <a:chOff x="608012" y="1781173"/>
            <a:chExt cx="2438400" cy="2105027"/>
          </a:xfrm>
        </p:grpSpPr>
        <p:sp>
          <p:nvSpPr>
            <p:cNvPr id="4" name="Arc 3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noFill/>
            <a:ln w="76200" cap="rnd" cmpd="sng" algn="ctr">
              <a:solidFill>
                <a:srgbClr val="E46C0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E46C0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E46C0A"/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34000" y="1797118"/>
            <a:ext cx="2742557" cy="2367601"/>
            <a:chOff x="608012" y="1781173"/>
            <a:chExt cx="2438400" cy="2105027"/>
          </a:xfrm>
        </p:grpSpPr>
        <p:sp>
          <p:nvSpPr>
            <p:cNvPr id="8" name="Arc 7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noFill/>
            <a:ln w="76200" cap="rnd" cmpd="sng" algn="ctr">
              <a:solidFill>
                <a:srgbClr val="6249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6249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6249BF"/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8276" y="1820951"/>
            <a:ext cx="2714950" cy="2343768"/>
            <a:chOff x="608012" y="1781173"/>
            <a:chExt cx="2438400" cy="2105027"/>
          </a:xfrm>
        </p:grpSpPr>
        <p:sp>
          <p:nvSpPr>
            <p:cNvPr id="12" name="Arc 11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noFill/>
            <a:ln w="76200" cap="rnd" cmpd="sng" algn="ctr">
              <a:solidFill>
                <a:srgbClr val="48852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ln>
                  <a:solidFill>
                    <a:srgbClr val="48852E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48852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ln>
                  <a:solidFill>
                    <a:srgbClr val="48852E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48852E"/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ln>
                  <a:solidFill>
                    <a:srgbClr val="48852E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V="1">
            <a:off x="7844011" y="2711358"/>
            <a:ext cx="2922262" cy="2522736"/>
            <a:chOff x="608012" y="1781173"/>
            <a:chExt cx="2438400" cy="2105027"/>
          </a:xfrm>
        </p:grpSpPr>
        <p:sp>
          <p:nvSpPr>
            <p:cNvPr id="16" name="Arc 15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noFill/>
            <a:ln w="76200" cap="rnd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00B0F0"/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90074" y="2729268"/>
            <a:ext cx="1513426" cy="1513426"/>
            <a:chOff x="9726611" y="2667000"/>
            <a:chExt cx="1066800" cy="1066800"/>
          </a:xfrm>
        </p:grpSpPr>
        <p:sp>
          <p:nvSpPr>
            <p:cNvPr id="24" name="Oval 23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ysClr val="window" lastClr="FFFFFF"/>
                </a:gs>
                <a:gs pos="0">
                  <a:sysClr val="window" lastClr="FFFFFF">
                    <a:lumMod val="92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15397" y="2719123"/>
            <a:ext cx="1513426" cy="1513426"/>
            <a:chOff x="9726611" y="2667000"/>
            <a:chExt cx="1066800" cy="1066800"/>
          </a:xfrm>
        </p:grpSpPr>
        <p:sp>
          <p:nvSpPr>
            <p:cNvPr id="27" name="Oval 26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ysClr val="window" lastClr="FFFFFF"/>
                </a:gs>
                <a:gs pos="0">
                  <a:sysClr val="window" lastClr="FFFFFF">
                    <a:lumMod val="92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12904" y="2711358"/>
            <a:ext cx="1515516" cy="1521564"/>
            <a:chOff x="9726611" y="2667000"/>
            <a:chExt cx="1066800" cy="1066800"/>
          </a:xfrm>
        </p:grpSpPr>
        <p:sp>
          <p:nvSpPr>
            <p:cNvPr id="30" name="Oval 29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ysClr val="window" lastClr="FFFFFF"/>
                </a:gs>
                <a:gs pos="0">
                  <a:sysClr val="window" lastClr="FFFFFF">
                    <a:lumMod val="92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224962" y="2690220"/>
            <a:ext cx="1513426" cy="1513426"/>
            <a:chOff x="9726611" y="2667000"/>
            <a:chExt cx="1066800" cy="1066800"/>
          </a:xfrm>
        </p:grpSpPr>
        <p:sp>
          <p:nvSpPr>
            <p:cNvPr id="36" name="Oval 35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ysClr val="window" lastClr="FFFFFF"/>
                </a:gs>
                <a:gs pos="0">
                  <a:sysClr val="window" lastClr="FFFFFF">
                    <a:lumMod val="92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390373" y="5085695"/>
            <a:ext cx="3363474" cy="1022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1218917"/>
            <a:r>
              <a:rPr lang="en-US" sz="1600" b="1" dirty="0">
                <a:solidFill>
                  <a:srgbClr val="0B6F65"/>
                </a:solidFill>
                <a:cs typeface="Arial" panose="020B0604020202020204" pitchFamily="34" charset="0"/>
              </a:rPr>
              <a:t>Strengthening preventive services</a:t>
            </a:r>
            <a:endParaRPr lang="ka-GE" sz="1600" b="1" dirty="0">
              <a:solidFill>
                <a:srgbClr val="0B6F65"/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9323" y="922218"/>
            <a:ext cx="3514928" cy="9079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1218917"/>
            <a:r>
              <a:rPr lang="en-US" sz="1600" b="1" dirty="0">
                <a:solidFill>
                  <a:srgbClr val="0B6F65"/>
                </a:solidFill>
                <a:cs typeface="Arial" panose="020B0604020202020204" pitchFamily="34" charset="0"/>
              </a:rPr>
              <a:t>Improve the scope of services</a:t>
            </a:r>
            <a:endParaRPr lang="en-US" sz="1200" b="1" dirty="0">
              <a:solidFill>
                <a:srgbClr val="0B6F65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13775" y="914400"/>
            <a:ext cx="2873951" cy="9079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1218917"/>
            <a:r>
              <a:rPr lang="en-US" sz="1600" b="1" dirty="0">
                <a:solidFill>
                  <a:srgbClr val="0B6F65"/>
                </a:solidFill>
                <a:cs typeface="Arial" panose="020B0604020202020204" pitchFamily="34" charset="0"/>
              </a:rPr>
              <a:t>Improve infrastructure</a:t>
            </a:r>
            <a:endParaRPr lang="en-US" sz="1200" b="1" dirty="0">
              <a:solidFill>
                <a:srgbClr val="0B6F65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12247" y="5085695"/>
            <a:ext cx="3847160" cy="11365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1218917"/>
            <a:r>
              <a:rPr lang="en-US" sz="1600" b="1" dirty="0">
                <a:solidFill>
                  <a:srgbClr val="0B6F65"/>
                </a:solidFill>
                <a:cs typeface="Arial" panose="020B0604020202020204" pitchFamily="34" charset="0"/>
              </a:rPr>
              <a:t>Implementation of digital technologies</a:t>
            </a:r>
            <a:endParaRPr lang="en-US" sz="1200" b="1" dirty="0">
              <a:solidFill>
                <a:srgbClr val="0B6F65"/>
              </a:solidFill>
              <a:cs typeface="Arial" panose="020B0604020202020204" pitchFamily="34" charset="0"/>
            </a:endParaRPr>
          </a:p>
        </p:txBody>
      </p: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4705441" y="3160138"/>
            <a:ext cx="715662" cy="715659"/>
          </a:xfrm>
          <a:custGeom>
            <a:avLst/>
            <a:gdLst>
              <a:gd name="T0" fmla="*/ 20 w 107"/>
              <a:gd name="T1" fmla="*/ 26 h 107"/>
              <a:gd name="T2" fmla="*/ 20 w 107"/>
              <a:gd name="T3" fmla="*/ 27 h 107"/>
              <a:gd name="T4" fmla="*/ 26 w 107"/>
              <a:gd name="T5" fmla="*/ 65 h 107"/>
              <a:gd name="T6" fmla="*/ 49 w 107"/>
              <a:gd name="T7" fmla="*/ 83 h 107"/>
              <a:gd name="T8" fmla="*/ 54 w 107"/>
              <a:gd name="T9" fmla="*/ 85 h 107"/>
              <a:gd name="T10" fmla="*/ 58 w 107"/>
              <a:gd name="T11" fmla="*/ 83 h 107"/>
              <a:gd name="T12" fmla="*/ 81 w 107"/>
              <a:gd name="T13" fmla="*/ 65 h 107"/>
              <a:gd name="T14" fmla="*/ 87 w 107"/>
              <a:gd name="T15" fmla="*/ 27 h 107"/>
              <a:gd name="T16" fmla="*/ 87 w 107"/>
              <a:gd name="T17" fmla="*/ 26 h 107"/>
              <a:gd name="T18" fmla="*/ 84 w 107"/>
              <a:gd name="T19" fmla="*/ 22 h 107"/>
              <a:gd name="T20" fmla="*/ 54 w 107"/>
              <a:gd name="T21" fmla="*/ 19 h 107"/>
              <a:gd name="T22" fmla="*/ 23 w 107"/>
              <a:gd name="T23" fmla="*/ 22 h 107"/>
              <a:gd name="T24" fmla="*/ 20 w 107"/>
              <a:gd name="T25" fmla="*/ 26 h 107"/>
              <a:gd name="T26" fmla="*/ 0 w 107"/>
              <a:gd name="T27" fmla="*/ 14 h 107"/>
              <a:gd name="T28" fmla="*/ 0 w 107"/>
              <a:gd name="T29" fmla="*/ 14 h 107"/>
              <a:gd name="T30" fmla="*/ 9 w 107"/>
              <a:gd name="T31" fmla="*/ 76 h 107"/>
              <a:gd name="T32" fmla="*/ 46 w 107"/>
              <a:gd name="T33" fmla="*/ 104 h 107"/>
              <a:gd name="T34" fmla="*/ 54 w 107"/>
              <a:gd name="T35" fmla="*/ 107 h 107"/>
              <a:gd name="T36" fmla="*/ 61 w 107"/>
              <a:gd name="T37" fmla="*/ 104 h 107"/>
              <a:gd name="T38" fmla="*/ 98 w 107"/>
              <a:gd name="T39" fmla="*/ 76 h 107"/>
              <a:gd name="T40" fmla="*/ 107 w 107"/>
              <a:gd name="T41" fmla="*/ 14 h 107"/>
              <a:gd name="T42" fmla="*/ 107 w 107"/>
              <a:gd name="T43" fmla="*/ 14 h 107"/>
              <a:gd name="T44" fmla="*/ 102 w 107"/>
              <a:gd name="T45" fmla="*/ 7 h 107"/>
              <a:gd name="T46" fmla="*/ 54 w 107"/>
              <a:gd name="T47" fmla="*/ 0 h 107"/>
              <a:gd name="T48" fmla="*/ 5 w 107"/>
              <a:gd name="T49" fmla="*/ 7 h 107"/>
              <a:gd name="T50" fmla="*/ 0 w 107"/>
              <a:gd name="T51" fmla="*/ 14 h 107"/>
              <a:gd name="T52" fmla="*/ 11 w 107"/>
              <a:gd name="T53" fmla="*/ 21 h 107"/>
              <a:gd name="T54" fmla="*/ 15 w 107"/>
              <a:gd name="T55" fmla="*/ 16 h 107"/>
              <a:gd name="T56" fmla="*/ 54 w 107"/>
              <a:gd name="T57" fmla="*/ 11 h 107"/>
              <a:gd name="T58" fmla="*/ 92 w 107"/>
              <a:gd name="T59" fmla="*/ 16 h 107"/>
              <a:gd name="T60" fmla="*/ 96 w 107"/>
              <a:gd name="T61" fmla="*/ 21 h 107"/>
              <a:gd name="T62" fmla="*/ 96 w 107"/>
              <a:gd name="T63" fmla="*/ 21 h 107"/>
              <a:gd name="T64" fmla="*/ 89 w 107"/>
              <a:gd name="T65" fmla="*/ 71 h 107"/>
              <a:gd name="T66" fmla="*/ 60 w 107"/>
              <a:gd name="T67" fmla="*/ 93 h 107"/>
              <a:gd name="T68" fmla="*/ 54 w 107"/>
              <a:gd name="T69" fmla="*/ 95 h 107"/>
              <a:gd name="T70" fmla="*/ 48 w 107"/>
              <a:gd name="T71" fmla="*/ 93 h 107"/>
              <a:gd name="T72" fmla="*/ 18 w 107"/>
              <a:gd name="T73" fmla="*/ 71 h 107"/>
              <a:gd name="T74" fmla="*/ 11 w 107"/>
              <a:gd name="T75" fmla="*/ 2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7" h="107">
                <a:moveTo>
                  <a:pt x="20" y="26"/>
                </a:moveTo>
                <a:cubicBezTo>
                  <a:pt x="20" y="27"/>
                  <a:pt x="20" y="27"/>
                  <a:pt x="20" y="27"/>
                </a:cubicBezTo>
                <a:cubicBezTo>
                  <a:pt x="21" y="46"/>
                  <a:pt x="25" y="64"/>
                  <a:pt x="26" y="65"/>
                </a:cubicBezTo>
                <a:cubicBezTo>
                  <a:pt x="30" y="71"/>
                  <a:pt x="42" y="79"/>
                  <a:pt x="49" y="83"/>
                </a:cubicBezTo>
                <a:cubicBezTo>
                  <a:pt x="51" y="84"/>
                  <a:pt x="52" y="85"/>
                  <a:pt x="54" y="85"/>
                </a:cubicBezTo>
                <a:cubicBezTo>
                  <a:pt x="55" y="85"/>
                  <a:pt x="57" y="84"/>
                  <a:pt x="58" y="83"/>
                </a:cubicBezTo>
                <a:cubicBezTo>
                  <a:pt x="65" y="79"/>
                  <a:pt x="77" y="71"/>
                  <a:pt x="81" y="65"/>
                </a:cubicBezTo>
                <a:cubicBezTo>
                  <a:pt x="83" y="64"/>
                  <a:pt x="86" y="46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87" y="25"/>
                  <a:pt x="86" y="23"/>
                  <a:pt x="84" y="22"/>
                </a:cubicBezTo>
                <a:cubicBezTo>
                  <a:pt x="76" y="20"/>
                  <a:pt x="63" y="19"/>
                  <a:pt x="54" y="19"/>
                </a:cubicBezTo>
                <a:cubicBezTo>
                  <a:pt x="44" y="19"/>
                  <a:pt x="31" y="20"/>
                  <a:pt x="23" y="22"/>
                </a:cubicBezTo>
                <a:cubicBezTo>
                  <a:pt x="21" y="23"/>
                  <a:pt x="20" y="25"/>
                  <a:pt x="20" y="26"/>
                </a:cubicBezTo>
                <a:close/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1" y="45"/>
                  <a:pt x="6" y="73"/>
                  <a:pt x="9" y="76"/>
                </a:cubicBezTo>
                <a:cubicBezTo>
                  <a:pt x="15" y="84"/>
                  <a:pt x="35" y="97"/>
                  <a:pt x="46" y="104"/>
                </a:cubicBezTo>
                <a:cubicBezTo>
                  <a:pt x="49" y="105"/>
                  <a:pt x="51" y="107"/>
                  <a:pt x="54" y="107"/>
                </a:cubicBezTo>
                <a:cubicBezTo>
                  <a:pt x="56" y="107"/>
                  <a:pt x="59" y="105"/>
                  <a:pt x="61" y="104"/>
                </a:cubicBezTo>
                <a:cubicBezTo>
                  <a:pt x="72" y="97"/>
                  <a:pt x="92" y="84"/>
                  <a:pt x="98" y="76"/>
                </a:cubicBezTo>
                <a:cubicBezTo>
                  <a:pt x="101" y="73"/>
                  <a:pt x="106" y="45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7" y="11"/>
                  <a:pt x="105" y="8"/>
                  <a:pt x="102" y="7"/>
                </a:cubicBezTo>
                <a:cubicBezTo>
                  <a:pt x="89" y="3"/>
                  <a:pt x="70" y="0"/>
                  <a:pt x="54" y="0"/>
                </a:cubicBezTo>
                <a:cubicBezTo>
                  <a:pt x="38" y="0"/>
                  <a:pt x="18" y="3"/>
                  <a:pt x="5" y="7"/>
                </a:cubicBezTo>
                <a:cubicBezTo>
                  <a:pt x="2" y="8"/>
                  <a:pt x="0" y="11"/>
                  <a:pt x="0" y="14"/>
                </a:cubicBezTo>
                <a:close/>
                <a:moveTo>
                  <a:pt x="11" y="21"/>
                </a:moveTo>
                <a:cubicBezTo>
                  <a:pt x="11" y="19"/>
                  <a:pt x="13" y="17"/>
                  <a:pt x="15" y="16"/>
                </a:cubicBezTo>
                <a:cubicBezTo>
                  <a:pt x="25" y="12"/>
                  <a:pt x="41" y="11"/>
                  <a:pt x="54" y="11"/>
                </a:cubicBezTo>
                <a:cubicBezTo>
                  <a:pt x="66" y="11"/>
                  <a:pt x="82" y="12"/>
                  <a:pt x="92" y="16"/>
                </a:cubicBezTo>
                <a:cubicBezTo>
                  <a:pt x="95" y="17"/>
                  <a:pt x="96" y="19"/>
                  <a:pt x="96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5" y="46"/>
                  <a:pt x="91" y="68"/>
                  <a:pt x="89" y="71"/>
                </a:cubicBezTo>
                <a:cubicBezTo>
                  <a:pt x="84" y="77"/>
                  <a:pt x="68" y="88"/>
                  <a:pt x="60" y="93"/>
                </a:cubicBezTo>
                <a:cubicBezTo>
                  <a:pt x="57" y="94"/>
                  <a:pt x="56" y="95"/>
                  <a:pt x="54" y="95"/>
                </a:cubicBezTo>
                <a:cubicBezTo>
                  <a:pt x="51" y="95"/>
                  <a:pt x="50" y="94"/>
                  <a:pt x="48" y="93"/>
                </a:cubicBezTo>
                <a:cubicBezTo>
                  <a:pt x="39" y="88"/>
                  <a:pt x="23" y="77"/>
                  <a:pt x="18" y="71"/>
                </a:cubicBezTo>
                <a:cubicBezTo>
                  <a:pt x="16" y="68"/>
                  <a:pt x="12" y="46"/>
                  <a:pt x="11" y="21"/>
                </a:cubicBezTo>
                <a:close/>
              </a:path>
            </a:pathLst>
          </a:custGeom>
          <a:solidFill>
            <a:srgbClr val="E46C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prstClr val="black"/>
              </a:solidFill>
            </a:endParaRPr>
          </a:p>
        </p:txBody>
      </p:sp>
      <p:sp>
        <p:nvSpPr>
          <p:cNvPr id="43" name="Freeform 42"/>
          <p:cNvSpPr>
            <a:spLocks noEditPoints="1"/>
          </p:cNvSpPr>
          <p:nvPr/>
        </p:nvSpPr>
        <p:spPr bwMode="auto">
          <a:xfrm>
            <a:off x="2399916" y="3138052"/>
            <a:ext cx="701514" cy="695858"/>
          </a:xfrm>
          <a:custGeom>
            <a:avLst/>
            <a:gdLst>
              <a:gd name="T0" fmla="*/ 52 w 105"/>
              <a:gd name="T1" fmla="*/ 47 h 104"/>
              <a:gd name="T2" fmla="*/ 52 w 105"/>
              <a:gd name="T3" fmla="*/ 58 h 104"/>
              <a:gd name="T4" fmla="*/ 52 w 105"/>
              <a:gd name="T5" fmla="*/ 38 h 104"/>
              <a:gd name="T6" fmla="*/ 52 w 105"/>
              <a:gd name="T7" fmla="*/ 67 h 104"/>
              <a:gd name="T8" fmla="*/ 52 w 105"/>
              <a:gd name="T9" fmla="*/ 38 h 104"/>
              <a:gd name="T10" fmla="*/ 19 w 105"/>
              <a:gd name="T11" fmla="*/ 71 h 104"/>
              <a:gd name="T12" fmla="*/ 12 w 105"/>
              <a:gd name="T13" fmla="*/ 85 h 104"/>
              <a:gd name="T14" fmla="*/ 26 w 105"/>
              <a:gd name="T15" fmla="*/ 93 h 104"/>
              <a:gd name="T16" fmla="*/ 42 w 105"/>
              <a:gd name="T17" fmla="*/ 90 h 104"/>
              <a:gd name="T18" fmla="*/ 47 w 105"/>
              <a:gd name="T19" fmla="*/ 104 h 104"/>
              <a:gd name="T20" fmla="*/ 62 w 105"/>
              <a:gd name="T21" fmla="*/ 99 h 104"/>
              <a:gd name="T22" fmla="*/ 72 w 105"/>
              <a:gd name="T23" fmla="*/ 86 h 104"/>
              <a:gd name="T24" fmla="*/ 86 w 105"/>
              <a:gd name="T25" fmla="*/ 93 h 104"/>
              <a:gd name="T26" fmla="*/ 93 w 105"/>
              <a:gd name="T27" fmla="*/ 79 h 104"/>
              <a:gd name="T28" fmla="*/ 90 w 105"/>
              <a:gd name="T29" fmla="*/ 63 h 104"/>
              <a:gd name="T30" fmla="*/ 105 w 105"/>
              <a:gd name="T31" fmla="*/ 57 h 104"/>
              <a:gd name="T32" fmla="*/ 100 w 105"/>
              <a:gd name="T33" fmla="*/ 42 h 104"/>
              <a:gd name="T34" fmla="*/ 86 w 105"/>
              <a:gd name="T35" fmla="*/ 33 h 104"/>
              <a:gd name="T36" fmla="*/ 93 w 105"/>
              <a:gd name="T37" fmla="*/ 19 h 104"/>
              <a:gd name="T38" fmla="*/ 79 w 105"/>
              <a:gd name="T39" fmla="*/ 12 h 104"/>
              <a:gd name="T40" fmla="*/ 63 w 105"/>
              <a:gd name="T41" fmla="*/ 15 h 104"/>
              <a:gd name="T42" fmla="*/ 58 w 105"/>
              <a:gd name="T43" fmla="*/ 0 h 104"/>
              <a:gd name="T44" fmla="*/ 42 w 105"/>
              <a:gd name="T45" fmla="*/ 5 h 104"/>
              <a:gd name="T46" fmla="*/ 33 w 105"/>
              <a:gd name="T47" fmla="*/ 18 h 104"/>
              <a:gd name="T48" fmla="*/ 19 w 105"/>
              <a:gd name="T49" fmla="*/ 12 h 104"/>
              <a:gd name="T50" fmla="*/ 12 w 105"/>
              <a:gd name="T51" fmla="*/ 26 h 104"/>
              <a:gd name="T52" fmla="*/ 15 w 105"/>
              <a:gd name="T53" fmla="*/ 42 h 104"/>
              <a:gd name="T54" fmla="*/ 0 w 105"/>
              <a:gd name="T55" fmla="*/ 47 h 104"/>
              <a:gd name="T56" fmla="*/ 5 w 105"/>
              <a:gd name="T57" fmla="*/ 62 h 104"/>
              <a:gd name="T58" fmla="*/ 52 w 105"/>
              <a:gd name="T59" fmla="*/ 29 h 104"/>
              <a:gd name="T60" fmla="*/ 52 w 105"/>
              <a:gd name="T61" fmla="*/ 76 h 104"/>
              <a:gd name="T62" fmla="*/ 52 w 105"/>
              <a:gd name="T63" fmla="*/ 29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5" h="104">
                <a:moveTo>
                  <a:pt x="47" y="52"/>
                </a:moveTo>
                <a:cubicBezTo>
                  <a:pt x="47" y="49"/>
                  <a:pt x="49" y="47"/>
                  <a:pt x="52" y="47"/>
                </a:cubicBezTo>
                <a:cubicBezTo>
                  <a:pt x="56" y="47"/>
                  <a:pt x="58" y="49"/>
                  <a:pt x="58" y="52"/>
                </a:cubicBezTo>
                <a:cubicBezTo>
                  <a:pt x="58" y="55"/>
                  <a:pt x="56" y="58"/>
                  <a:pt x="52" y="58"/>
                </a:cubicBezTo>
                <a:cubicBezTo>
                  <a:pt x="49" y="58"/>
                  <a:pt x="47" y="55"/>
                  <a:pt x="47" y="52"/>
                </a:cubicBezTo>
                <a:close/>
                <a:moveTo>
                  <a:pt x="52" y="38"/>
                </a:moveTo>
                <a:cubicBezTo>
                  <a:pt x="44" y="38"/>
                  <a:pt x="38" y="44"/>
                  <a:pt x="38" y="52"/>
                </a:cubicBezTo>
                <a:cubicBezTo>
                  <a:pt x="38" y="60"/>
                  <a:pt x="44" y="67"/>
                  <a:pt x="52" y="67"/>
                </a:cubicBezTo>
                <a:cubicBezTo>
                  <a:pt x="60" y="67"/>
                  <a:pt x="67" y="60"/>
                  <a:pt x="67" y="52"/>
                </a:cubicBezTo>
                <a:cubicBezTo>
                  <a:pt x="67" y="44"/>
                  <a:pt x="60" y="38"/>
                  <a:pt x="52" y="38"/>
                </a:cubicBezTo>
                <a:close/>
                <a:moveTo>
                  <a:pt x="15" y="63"/>
                </a:moveTo>
                <a:cubicBezTo>
                  <a:pt x="16" y="66"/>
                  <a:pt x="17" y="69"/>
                  <a:pt x="19" y="71"/>
                </a:cubicBezTo>
                <a:cubicBezTo>
                  <a:pt x="12" y="79"/>
                  <a:pt x="12" y="79"/>
                  <a:pt x="12" y="79"/>
                </a:cubicBezTo>
                <a:cubicBezTo>
                  <a:pt x="10" y="80"/>
                  <a:pt x="10" y="84"/>
                  <a:pt x="12" y="85"/>
                </a:cubicBezTo>
                <a:cubicBezTo>
                  <a:pt x="19" y="93"/>
                  <a:pt x="19" y="93"/>
                  <a:pt x="19" y="93"/>
                </a:cubicBezTo>
                <a:cubicBezTo>
                  <a:pt x="21" y="95"/>
                  <a:pt x="24" y="95"/>
                  <a:pt x="26" y="93"/>
                </a:cubicBezTo>
                <a:cubicBezTo>
                  <a:pt x="33" y="86"/>
                  <a:pt x="33" y="86"/>
                  <a:pt x="33" y="86"/>
                </a:cubicBezTo>
                <a:cubicBezTo>
                  <a:pt x="36" y="88"/>
                  <a:pt x="39" y="89"/>
                  <a:pt x="42" y="90"/>
                </a:cubicBezTo>
                <a:cubicBezTo>
                  <a:pt x="42" y="99"/>
                  <a:pt x="42" y="99"/>
                  <a:pt x="42" y="99"/>
                </a:cubicBezTo>
                <a:cubicBezTo>
                  <a:pt x="42" y="102"/>
                  <a:pt x="45" y="104"/>
                  <a:pt x="47" y="104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60" y="104"/>
                  <a:pt x="62" y="102"/>
                  <a:pt x="62" y="99"/>
                </a:cubicBezTo>
                <a:cubicBezTo>
                  <a:pt x="63" y="90"/>
                  <a:pt x="63" y="90"/>
                  <a:pt x="63" y="90"/>
                </a:cubicBezTo>
                <a:cubicBezTo>
                  <a:pt x="66" y="89"/>
                  <a:pt x="69" y="88"/>
                  <a:pt x="72" y="86"/>
                </a:cubicBezTo>
                <a:cubicBezTo>
                  <a:pt x="79" y="93"/>
                  <a:pt x="79" y="93"/>
                  <a:pt x="79" y="93"/>
                </a:cubicBezTo>
                <a:cubicBezTo>
                  <a:pt x="81" y="95"/>
                  <a:pt x="84" y="95"/>
                  <a:pt x="86" y="93"/>
                </a:cubicBezTo>
                <a:cubicBezTo>
                  <a:pt x="93" y="85"/>
                  <a:pt x="93" y="85"/>
                  <a:pt x="93" y="85"/>
                </a:cubicBezTo>
                <a:cubicBezTo>
                  <a:pt x="95" y="84"/>
                  <a:pt x="95" y="80"/>
                  <a:pt x="93" y="79"/>
                </a:cubicBezTo>
                <a:cubicBezTo>
                  <a:pt x="86" y="71"/>
                  <a:pt x="86" y="71"/>
                  <a:pt x="86" y="71"/>
                </a:cubicBezTo>
                <a:cubicBezTo>
                  <a:pt x="88" y="69"/>
                  <a:pt x="89" y="66"/>
                  <a:pt x="90" y="63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02" y="62"/>
                  <a:pt x="105" y="60"/>
                  <a:pt x="105" y="57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105" y="44"/>
                  <a:pt x="102" y="42"/>
                  <a:pt x="100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89" y="39"/>
                  <a:pt x="88" y="36"/>
                  <a:pt x="86" y="33"/>
                </a:cubicBezTo>
                <a:cubicBezTo>
                  <a:pt x="93" y="26"/>
                  <a:pt x="93" y="26"/>
                  <a:pt x="93" y="26"/>
                </a:cubicBezTo>
                <a:cubicBezTo>
                  <a:pt x="95" y="24"/>
                  <a:pt x="95" y="21"/>
                  <a:pt x="93" y="19"/>
                </a:cubicBezTo>
                <a:cubicBezTo>
                  <a:pt x="86" y="12"/>
                  <a:pt x="86" y="12"/>
                  <a:pt x="86" y="12"/>
                </a:cubicBezTo>
                <a:cubicBezTo>
                  <a:pt x="84" y="10"/>
                  <a:pt x="81" y="10"/>
                  <a:pt x="79" y="12"/>
                </a:cubicBezTo>
                <a:cubicBezTo>
                  <a:pt x="72" y="18"/>
                  <a:pt x="72" y="18"/>
                  <a:pt x="72" y="18"/>
                </a:cubicBezTo>
                <a:cubicBezTo>
                  <a:pt x="69" y="17"/>
                  <a:pt x="66" y="16"/>
                  <a:pt x="63" y="1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2"/>
                  <a:pt x="60" y="0"/>
                  <a:pt x="58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0"/>
                  <a:pt x="42" y="2"/>
                  <a:pt x="42" y="5"/>
                </a:cubicBezTo>
                <a:cubicBezTo>
                  <a:pt x="42" y="15"/>
                  <a:pt x="42" y="15"/>
                  <a:pt x="42" y="15"/>
                </a:cubicBezTo>
                <a:cubicBezTo>
                  <a:pt x="39" y="16"/>
                  <a:pt x="36" y="17"/>
                  <a:pt x="33" y="18"/>
                </a:cubicBezTo>
                <a:cubicBezTo>
                  <a:pt x="26" y="12"/>
                  <a:pt x="26" y="12"/>
                  <a:pt x="26" y="12"/>
                </a:cubicBezTo>
                <a:cubicBezTo>
                  <a:pt x="24" y="10"/>
                  <a:pt x="21" y="10"/>
                  <a:pt x="19" y="12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21"/>
                  <a:pt x="10" y="24"/>
                  <a:pt x="12" y="26"/>
                </a:cubicBezTo>
                <a:cubicBezTo>
                  <a:pt x="19" y="33"/>
                  <a:pt x="19" y="33"/>
                  <a:pt x="19" y="33"/>
                </a:cubicBezTo>
                <a:cubicBezTo>
                  <a:pt x="17" y="36"/>
                  <a:pt x="16" y="39"/>
                  <a:pt x="1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3" y="42"/>
                  <a:pt x="0" y="44"/>
                  <a:pt x="0" y="4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0"/>
                  <a:pt x="3" y="62"/>
                  <a:pt x="5" y="62"/>
                </a:cubicBezTo>
                <a:lnTo>
                  <a:pt x="15" y="63"/>
                </a:lnTo>
                <a:close/>
                <a:moveTo>
                  <a:pt x="52" y="29"/>
                </a:moveTo>
                <a:cubicBezTo>
                  <a:pt x="65" y="29"/>
                  <a:pt x="76" y="39"/>
                  <a:pt x="76" y="52"/>
                </a:cubicBezTo>
                <a:cubicBezTo>
                  <a:pt x="76" y="65"/>
                  <a:pt x="65" y="76"/>
                  <a:pt x="52" y="76"/>
                </a:cubicBezTo>
                <a:cubicBezTo>
                  <a:pt x="40" y="76"/>
                  <a:pt x="29" y="65"/>
                  <a:pt x="29" y="52"/>
                </a:cubicBezTo>
                <a:cubicBezTo>
                  <a:pt x="29" y="39"/>
                  <a:pt x="40" y="29"/>
                  <a:pt x="52" y="29"/>
                </a:cubicBezTo>
                <a:close/>
              </a:path>
            </a:pathLst>
          </a:custGeom>
          <a:solidFill>
            <a:srgbClr val="48852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prstClr val="black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60" y="2954437"/>
            <a:ext cx="973961" cy="9739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58" y="3081052"/>
            <a:ext cx="809858" cy="80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98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3472235" y="1036061"/>
            <a:ext cx="6924114" cy="4632062"/>
            <a:chOff x="3085942" y="534727"/>
            <a:chExt cx="7968585" cy="5316610"/>
          </a:xfrm>
        </p:grpSpPr>
        <p:sp>
          <p:nvSpPr>
            <p:cNvPr id="176" name="TextBox 175"/>
            <p:cNvSpPr txBox="1"/>
            <p:nvPr/>
          </p:nvSpPr>
          <p:spPr>
            <a:xfrm rot="4554685">
              <a:off x="2478559" y="3527236"/>
              <a:ext cx="1952569" cy="688115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 defTabSz="914240">
                <a:defRPr/>
              </a:pP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Finance</a:t>
              </a:r>
              <a:endParaRPr lang="en-I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028" name="Group 1027"/>
            <p:cNvGrpSpPr/>
            <p:nvPr/>
          </p:nvGrpSpPr>
          <p:grpSpPr>
            <a:xfrm>
              <a:off x="3085942" y="534727"/>
              <a:ext cx="7968585" cy="5316610"/>
              <a:chOff x="3085942" y="534727"/>
              <a:chExt cx="7968585" cy="5316611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20309624">
                <a:off x="5362136" y="534727"/>
                <a:ext cx="1809681" cy="1516713"/>
              </a:xfrm>
              <a:custGeom>
                <a:avLst/>
                <a:gdLst>
                  <a:gd name="T0" fmla="*/ 116 w 1922"/>
                  <a:gd name="T1" fmla="*/ 0 h 1642"/>
                  <a:gd name="T2" fmla="*/ 169 w 1922"/>
                  <a:gd name="T3" fmla="*/ 4 h 1642"/>
                  <a:gd name="T4" fmla="*/ 266 w 1922"/>
                  <a:gd name="T5" fmla="*/ 13 h 1642"/>
                  <a:gd name="T6" fmla="*/ 399 w 1922"/>
                  <a:gd name="T7" fmla="*/ 33 h 1642"/>
                  <a:gd name="T8" fmla="*/ 563 w 1922"/>
                  <a:gd name="T9" fmla="*/ 68 h 1642"/>
                  <a:gd name="T10" fmla="*/ 745 w 1922"/>
                  <a:gd name="T11" fmla="*/ 119 h 1642"/>
                  <a:gd name="T12" fmla="*/ 942 w 1922"/>
                  <a:gd name="T13" fmla="*/ 190 h 1642"/>
                  <a:gd name="T14" fmla="*/ 1164 w 1922"/>
                  <a:gd name="T15" fmla="*/ 294 h 1642"/>
                  <a:gd name="T16" fmla="*/ 1373 w 1922"/>
                  <a:gd name="T17" fmla="*/ 405 h 1642"/>
                  <a:gd name="T18" fmla="*/ 1541 w 1922"/>
                  <a:gd name="T19" fmla="*/ 505 h 1642"/>
                  <a:gd name="T20" fmla="*/ 1672 w 1922"/>
                  <a:gd name="T21" fmla="*/ 592 h 1642"/>
                  <a:gd name="T22" fmla="*/ 1767 w 1922"/>
                  <a:gd name="T23" fmla="*/ 664 h 1642"/>
                  <a:gd name="T24" fmla="*/ 1833 w 1922"/>
                  <a:gd name="T25" fmla="*/ 716 h 1642"/>
                  <a:gd name="T26" fmla="*/ 1869 w 1922"/>
                  <a:gd name="T27" fmla="*/ 751 h 1642"/>
                  <a:gd name="T28" fmla="*/ 1880 w 1922"/>
                  <a:gd name="T29" fmla="*/ 762 h 1642"/>
                  <a:gd name="T30" fmla="*/ 1915 w 1922"/>
                  <a:gd name="T31" fmla="*/ 809 h 1642"/>
                  <a:gd name="T32" fmla="*/ 1920 w 1922"/>
                  <a:gd name="T33" fmla="*/ 849 h 1642"/>
                  <a:gd name="T34" fmla="*/ 1898 w 1922"/>
                  <a:gd name="T35" fmla="*/ 882 h 1642"/>
                  <a:gd name="T36" fmla="*/ 1131 w 1922"/>
                  <a:gd name="T37" fmla="*/ 1620 h 1642"/>
                  <a:gd name="T38" fmla="*/ 1102 w 1922"/>
                  <a:gd name="T39" fmla="*/ 1638 h 1642"/>
                  <a:gd name="T40" fmla="*/ 1067 w 1922"/>
                  <a:gd name="T41" fmla="*/ 1640 h 1642"/>
                  <a:gd name="T42" fmla="*/ 1026 w 1922"/>
                  <a:gd name="T43" fmla="*/ 1613 h 1642"/>
                  <a:gd name="T44" fmla="*/ 947 w 1922"/>
                  <a:gd name="T45" fmla="*/ 1543 h 1642"/>
                  <a:gd name="T46" fmla="*/ 891 w 1922"/>
                  <a:gd name="T47" fmla="*/ 1500 h 1642"/>
                  <a:gd name="T48" fmla="*/ 854 w 1922"/>
                  <a:gd name="T49" fmla="*/ 1476 h 1642"/>
                  <a:gd name="T50" fmla="*/ 843 w 1922"/>
                  <a:gd name="T51" fmla="*/ 1469 h 1642"/>
                  <a:gd name="T52" fmla="*/ 794 w 1922"/>
                  <a:gd name="T53" fmla="*/ 1449 h 1642"/>
                  <a:gd name="T54" fmla="*/ 727 w 1922"/>
                  <a:gd name="T55" fmla="*/ 1443 h 1642"/>
                  <a:gd name="T56" fmla="*/ 658 w 1922"/>
                  <a:gd name="T57" fmla="*/ 1465 h 1642"/>
                  <a:gd name="T58" fmla="*/ 499 w 1922"/>
                  <a:gd name="T59" fmla="*/ 1560 h 1642"/>
                  <a:gd name="T60" fmla="*/ 461 w 1922"/>
                  <a:gd name="T61" fmla="*/ 1553 h 1642"/>
                  <a:gd name="T62" fmla="*/ 439 w 1922"/>
                  <a:gd name="T63" fmla="*/ 1514 h 1642"/>
                  <a:gd name="T64" fmla="*/ 392 w 1922"/>
                  <a:gd name="T65" fmla="*/ 1290 h 1642"/>
                  <a:gd name="T66" fmla="*/ 350 w 1922"/>
                  <a:gd name="T67" fmla="*/ 1247 h 1642"/>
                  <a:gd name="T68" fmla="*/ 291 w 1922"/>
                  <a:gd name="T69" fmla="*/ 1221 h 1642"/>
                  <a:gd name="T70" fmla="*/ 224 w 1922"/>
                  <a:gd name="T71" fmla="*/ 1206 h 1642"/>
                  <a:gd name="T72" fmla="*/ 149 w 1922"/>
                  <a:gd name="T73" fmla="*/ 1197 h 1642"/>
                  <a:gd name="T74" fmla="*/ 78 w 1922"/>
                  <a:gd name="T75" fmla="*/ 1192 h 1642"/>
                  <a:gd name="T76" fmla="*/ 33 w 1922"/>
                  <a:gd name="T77" fmla="*/ 1175 h 1642"/>
                  <a:gd name="T78" fmla="*/ 5 w 1922"/>
                  <a:gd name="T79" fmla="*/ 1141 h 1642"/>
                  <a:gd name="T80" fmla="*/ 0 w 1922"/>
                  <a:gd name="T81" fmla="*/ 70 h 1642"/>
                  <a:gd name="T82" fmla="*/ 7 w 1922"/>
                  <a:gd name="T83" fmla="*/ 35 h 1642"/>
                  <a:gd name="T84" fmla="*/ 31 w 1922"/>
                  <a:gd name="T85" fmla="*/ 11 h 1642"/>
                  <a:gd name="T86" fmla="*/ 76 w 1922"/>
                  <a:gd name="T87" fmla="*/ 0 h 1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22" h="1642">
                    <a:moveTo>
                      <a:pt x="109" y="0"/>
                    </a:moveTo>
                    <a:lnTo>
                      <a:pt x="116" y="0"/>
                    </a:lnTo>
                    <a:lnTo>
                      <a:pt x="136" y="0"/>
                    </a:lnTo>
                    <a:lnTo>
                      <a:pt x="169" y="4"/>
                    </a:lnTo>
                    <a:lnTo>
                      <a:pt x="213" y="8"/>
                    </a:lnTo>
                    <a:lnTo>
                      <a:pt x="266" y="13"/>
                    </a:lnTo>
                    <a:lnTo>
                      <a:pt x="330" y="22"/>
                    </a:lnTo>
                    <a:lnTo>
                      <a:pt x="399" y="33"/>
                    </a:lnTo>
                    <a:lnTo>
                      <a:pt x="477" y="48"/>
                    </a:lnTo>
                    <a:lnTo>
                      <a:pt x="563" y="68"/>
                    </a:lnTo>
                    <a:lnTo>
                      <a:pt x="652" y="90"/>
                    </a:lnTo>
                    <a:lnTo>
                      <a:pt x="745" y="119"/>
                    </a:lnTo>
                    <a:lnTo>
                      <a:pt x="843" y="152"/>
                    </a:lnTo>
                    <a:lnTo>
                      <a:pt x="942" y="190"/>
                    </a:lnTo>
                    <a:lnTo>
                      <a:pt x="1042" y="235"/>
                    </a:lnTo>
                    <a:lnTo>
                      <a:pt x="1164" y="294"/>
                    </a:lnTo>
                    <a:lnTo>
                      <a:pt x="1273" y="350"/>
                    </a:lnTo>
                    <a:lnTo>
                      <a:pt x="1373" y="405"/>
                    </a:lnTo>
                    <a:lnTo>
                      <a:pt x="1461" y="456"/>
                    </a:lnTo>
                    <a:lnTo>
                      <a:pt x="1541" y="505"/>
                    </a:lnTo>
                    <a:lnTo>
                      <a:pt x="1610" y="551"/>
                    </a:lnTo>
                    <a:lnTo>
                      <a:pt x="1672" y="592"/>
                    </a:lnTo>
                    <a:lnTo>
                      <a:pt x="1723" y="629"/>
                    </a:lnTo>
                    <a:lnTo>
                      <a:pt x="1767" y="664"/>
                    </a:lnTo>
                    <a:lnTo>
                      <a:pt x="1803" y="693"/>
                    </a:lnTo>
                    <a:lnTo>
                      <a:pt x="1833" y="716"/>
                    </a:lnTo>
                    <a:lnTo>
                      <a:pt x="1854" y="736"/>
                    </a:lnTo>
                    <a:lnTo>
                      <a:pt x="1869" y="751"/>
                    </a:lnTo>
                    <a:lnTo>
                      <a:pt x="1878" y="760"/>
                    </a:lnTo>
                    <a:lnTo>
                      <a:pt x="1880" y="762"/>
                    </a:lnTo>
                    <a:lnTo>
                      <a:pt x="1902" y="787"/>
                    </a:lnTo>
                    <a:lnTo>
                      <a:pt x="1915" y="809"/>
                    </a:lnTo>
                    <a:lnTo>
                      <a:pt x="1922" y="831"/>
                    </a:lnTo>
                    <a:lnTo>
                      <a:pt x="1920" y="849"/>
                    </a:lnTo>
                    <a:lnTo>
                      <a:pt x="1913" y="866"/>
                    </a:lnTo>
                    <a:lnTo>
                      <a:pt x="1898" y="882"/>
                    </a:lnTo>
                    <a:lnTo>
                      <a:pt x="1146" y="1607"/>
                    </a:lnTo>
                    <a:lnTo>
                      <a:pt x="1131" y="1620"/>
                    </a:lnTo>
                    <a:lnTo>
                      <a:pt x="1117" y="1631"/>
                    </a:lnTo>
                    <a:lnTo>
                      <a:pt x="1102" y="1638"/>
                    </a:lnTo>
                    <a:lnTo>
                      <a:pt x="1086" y="1642"/>
                    </a:lnTo>
                    <a:lnTo>
                      <a:pt x="1067" y="1640"/>
                    </a:lnTo>
                    <a:lnTo>
                      <a:pt x="1047" y="1631"/>
                    </a:lnTo>
                    <a:lnTo>
                      <a:pt x="1026" y="1613"/>
                    </a:lnTo>
                    <a:lnTo>
                      <a:pt x="984" y="1574"/>
                    </a:lnTo>
                    <a:lnTo>
                      <a:pt x="947" y="1543"/>
                    </a:lnTo>
                    <a:lnTo>
                      <a:pt x="916" y="1518"/>
                    </a:lnTo>
                    <a:lnTo>
                      <a:pt x="891" y="1500"/>
                    </a:lnTo>
                    <a:lnTo>
                      <a:pt x="869" y="1485"/>
                    </a:lnTo>
                    <a:lnTo>
                      <a:pt x="854" y="1476"/>
                    </a:lnTo>
                    <a:lnTo>
                      <a:pt x="845" y="1471"/>
                    </a:lnTo>
                    <a:lnTo>
                      <a:pt x="843" y="1469"/>
                    </a:lnTo>
                    <a:lnTo>
                      <a:pt x="821" y="1458"/>
                    </a:lnTo>
                    <a:lnTo>
                      <a:pt x="794" y="1449"/>
                    </a:lnTo>
                    <a:lnTo>
                      <a:pt x="761" y="1443"/>
                    </a:lnTo>
                    <a:lnTo>
                      <a:pt x="727" y="1443"/>
                    </a:lnTo>
                    <a:lnTo>
                      <a:pt x="692" y="1451"/>
                    </a:lnTo>
                    <a:lnTo>
                      <a:pt x="658" y="1465"/>
                    </a:lnTo>
                    <a:lnTo>
                      <a:pt x="521" y="1551"/>
                    </a:lnTo>
                    <a:lnTo>
                      <a:pt x="499" y="1560"/>
                    </a:lnTo>
                    <a:lnTo>
                      <a:pt x="479" y="1562"/>
                    </a:lnTo>
                    <a:lnTo>
                      <a:pt x="461" y="1553"/>
                    </a:lnTo>
                    <a:lnTo>
                      <a:pt x="448" y="1538"/>
                    </a:lnTo>
                    <a:lnTo>
                      <a:pt x="439" y="1514"/>
                    </a:lnTo>
                    <a:lnTo>
                      <a:pt x="404" y="1319"/>
                    </a:lnTo>
                    <a:lnTo>
                      <a:pt x="392" y="1290"/>
                    </a:lnTo>
                    <a:lnTo>
                      <a:pt x="373" y="1267"/>
                    </a:lnTo>
                    <a:lnTo>
                      <a:pt x="350" y="1247"/>
                    </a:lnTo>
                    <a:lnTo>
                      <a:pt x="322" y="1232"/>
                    </a:lnTo>
                    <a:lnTo>
                      <a:pt x="291" y="1221"/>
                    </a:lnTo>
                    <a:lnTo>
                      <a:pt x="259" y="1212"/>
                    </a:lnTo>
                    <a:lnTo>
                      <a:pt x="224" y="1206"/>
                    </a:lnTo>
                    <a:lnTo>
                      <a:pt x="187" y="1201"/>
                    </a:lnTo>
                    <a:lnTo>
                      <a:pt x="149" y="1197"/>
                    </a:lnTo>
                    <a:lnTo>
                      <a:pt x="113" y="1194"/>
                    </a:lnTo>
                    <a:lnTo>
                      <a:pt x="78" y="1192"/>
                    </a:lnTo>
                    <a:lnTo>
                      <a:pt x="53" y="1186"/>
                    </a:lnTo>
                    <a:lnTo>
                      <a:pt x="33" y="1175"/>
                    </a:lnTo>
                    <a:lnTo>
                      <a:pt x="16" y="1161"/>
                    </a:lnTo>
                    <a:lnTo>
                      <a:pt x="5" y="1141"/>
                    </a:lnTo>
                    <a:lnTo>
                      <a:pt x="0" y="1117"/>
                    </a:lnTo>
                    <a:lnTo>
                      <a:pt x="0" y="70"/>
                    </a:lnTo>
                    <a:lnTo>
                      <a:pt x="2" y="51"/>
                    </a:lnTo>
                    <a:lnTo>
                      <a:pt x="7" y="35"/>
                    </a:lnTo>
                    <a:lnTo>
                      <a:pt x="16" y="22"/>
                    </a:lnTo>
                    <a:lnTo>
                      <a:pt x="31" y="11"/>
                    </a:lnTo>
                    <a:lnTo>
                      <a:pt x="51" y="4"/>
                    </a:lnTo>
                    <a:lnTo>
                      <a:pt x="76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8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21037154">
                <a:off x="6700728" y="1091603"/>
                <a:ext cx="1847118" cy="1952161"/>
              </a:xfrm>
              <a:custGeom>
                <a:avLst/>
                <a:gdLst>
                  <a:gd name="T0" fmla="*/ 820 w 1603"/>
                  <a:gd name="T1" fmla="*/ 2 h 1936"/>
                  <a:gd name="T2" fmla="*/ 862 w 1603"/>
                  <a:gd name="T3" fmla="*/ 25 h 1936"/>
                  <a:gd name="T4" fmla="*/ 889 w 1603"/>
                  <a:gd name="T5" fmla="*/ 53 h 1936"/>
                  <a:gd name="T6" fmla="*/ 913 w 1603"/>
                  <a:gd name="T7" fmla="*/ 80 h 1936"/>
                  <a:gd name="T8" fmla="*/ 957 w 1603"/>
                  <a:gd name="T9" fmla="*/ 131 h 1936"/>
                  <a:gd name="T10" fmla="*/ 1015 w 1603"/>
                  <a:gd name="T11" fmla="*/ 206 h 1936"/>
                  <a:gd name="T12" fmla="*/ 1086 w 1603"/>
                  <a:gd name="T13" fmla="*/ 304 h 1936"/>
                  <a:gd name="T14" fmla="*/ 1163 w 1603"/>
                  <a:gd name="T15" fmla="*/ 421 h 1936"/>
                  <a:gd name="T16" fmla="*/ 1239 w 1603"/>
                  <a:gd name="T17" fmla="*/ 556 h 1936"/>
                  <a:gd name="T18" fmla="*/ 1314 w 1603"/>
                  <a:gd name="T19" fmla="*/ 707 h 1936"/>
                  <a:gd name="T20" fmla="*/ 1381 w 1603"/>
                  <a:gd name="T21" fmla="*/ 873 h 1936"/>
                  <a:gd name="T22" fmla="*/ 1460 w 1603"/>
                  <a:gd name="T23" fmla="*/ 1104 h 1936"/>
                  <a:gd name="T24" fmla="*/ 1516 w 1603"/>
                  <a:gd name="T25" fmla="*/ 1302 h 1936"/>
                  <a:gd name="T26" fmla="*/ 1556 w 1603"/>
                  <a:gd name="T27" fmla="*/ 1468 h 1936"/>
                  <a:gd name="T28" fmla="*/ 1582 w 1603"/>
                  <a:gd name="T29" fmla="*/ 1603 h 1936"/>
                  <a:gd name="T30" fmla="*/ 1596 w 1603"/>
                  <a:gd name="T31" fmla="*/ 1707 h 1936"/>
                  <a:gd name="T32" fmla="*/ 1602 w 1603"/>
                  <a:gd name="T33" fmla="*/ 1780 h 1936"/>
                  <a:gd name="T34" fmla="*/ 1603 w 1603"/>
                  <a:gd name="T35" fmla="*/ 1824 h 1936"/>
                  <a:gd name="T36" fmla="*/ 1603 w 1603"/>
                  <a:gd name="T37" fmla="*/ 1838 h 1936"/>
                  <a:gd name="T38" fmla="*/ 1594 w 1603"/>
                  <a:gd name="T39" fmla="*/ 1896 h 1936"/>
                  <a:gd name="T40" fmla="*/ 1571 w 1603"/>
                  <a:gd name="T41" fmla="*/ 1927 h 1936"/>
                  <a:gd name="T42" fmla="*/ 1532 w 1603"/>
                  <a:gd name="T43" fmla="*/ 1936 h 1936"/>
                  <a:gd name="T44" fmla="*/ 469 w 1603"/>
                  <a:gd name="T45" fmla="*/ 1918 h 1936"/>
                  <a:gd name="T46" fmla="*/ 434 w 1603"/>
                  <a:gd name="T47" fmla="*/ 1911 h 1936"/>
                  <a:gd name="T48" fmla="*/ 410 w 1603"/>
                  <a:gd name="T49" fmla="*/ 1887 h 1936"/>
                  <a:gd name="T50" fmla="*/ 397 w 1603"/>
                  <a:gd name="T51" fmla="*/ 1838 h 1936"/>
                  <a:gd name="T52" fmla="*/ 390 w 1603"/>
                  <a:gd name="T53" fmla="*/ 1722 h 1936"/>
                  <a:gd name="T54" fmla="*/ 379 w 1603"/>
                  <a:gd name="T55" fmla="*/ 1649 h 1936"/>
                  <a:gd name="T56" fmla="*/ 370 w 1603"/>
                  <a:gd name="T57" fmla="*/ 1612 h 1936"/>
                  <a:gd name="T58" fmla="*/ 363 w 1603"/>
                  <a:gd name="T59" fmla="*/ 1585 h 1936"/>
                  <a:gd name="T60" fmla="*/ 330 w 1603"/>
                  <a:gd name="T61" fmla="*/ 1532 h 1936"/>
                  <a:gd name="T62" fmla="*/ 275 w 1603"/>
                  <a:gd name="T63" fmla="*/ 1488 h 1936"/>
                  <a:gd name="T64" fmla="*/ 84 w 1603"/>
                  <a:gd name="T65" fmla="*/ 1439 h 1936"/>
                  <a:gd name="T66" fmla="*/ 46 w 1603"/>
                  <a:gd name="T67" fmla="*/ 1417 h 1936"/>
                  <a:gd name="T68" fmla="*/ 40 w 1603"/>
                  <a:gd name="T69" fmla="*/ 1377 h 1936"/>
                  <a:gd name="T70" fmla="*/ 164 w 1603"/>
                  <a:gd name="T71" fmla="*/ 1193 h 1936"/>
                  <a:gd name="T72" fmla="*/ 179 w 1603"/>
                  <a:gd name="T73" fmla="*/ 1120 h 1936"/>
                  <a:gd name="T74" fmla="*/ 155 w 1603"/>
                  <a:gd name="T75" fmla="*/ 1047 h 1936"/>
                  <a:gd name="T76" fmla="*/ 108 w 1603"/>
                  <a:gd name="T77" fmla="*/ 975 h 1936"/>
                  <a:gd name="T78" fmla="*/ 51 w 1603"/>
                  <a:gd name="T79" fmla="*/ 905 h 1936"/>
                  <a:gd name="T80" fmla="*/ 9 w 1603"/>
                  <a:gd name="T81" fmla="*/ 851 h 1936"/>
                  <a:gd name="T82" fmla="*/ 0 w 1603"/>
                  <a:gd name="T83" fmla="*/ 807 h 1936"/>
                  <a:gd name="T84" fmla="*/ 20 w 1603"/>
                  <a:gd name="T85" fmla="*/ 765 h 1936"/>
                  <a:gd name="T86" fmla="*/ 773 w 1603"/>
                  <a:gd name="T87" fmla="*/ 9 h 1936"/>
                  <a:gd name="T88" fmla="*/ 804 w 1603"/>
                  <a:gd name="T89" fmla="*/ 0 h 1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03" h="1936">
                    <a:moveTo>
                      <a:pt x="804" y="0"/>
                    </a:moveTo>
                    <a:lnTo>
                      <a:pt x="820" y="2"/>
                    </a:lnTo>
                    <a:lnTo>
                      <a:pt x="840" y="11"/>
                    </a:lnTo>
                    <a:lnTo>
                      <a:pt x="862" y="25"/>
                    </a:lnTo>
                    <a:lnTo>
                      <a:pt x="886" y="49"/>
                    </a:lnTo>
                    <a:lnTo>
                      <a:pt x="889" y="53"/>
                    </a:lnTo>
                    <a:lnTo>
                      <a:pt x="898" y="64"/>
                    </a:lnTo>
                    <a:lnTo>
                      <a:pt x="913" y="80"/>
                    </a:lnTo>
                    <a:lnTo>
                      <a:pt x="933" y="102"/>
                    </a:lnTo>
                    <a:lnTo>
                      <a:pt x="957" y="131"/>
                    </a:lnTo>
                    <a:lnTo>
                      <a:pt x="984" y="166"/>
                    </a:lnTo>
                    <a:lnTo>
                      <a:pt x="1015" y="206"/>
                    </a:lnTo>
                    <a:lnTo>
                      <a:pt x="1050" y="253"/>
                    </a:lnTo>
                    <a:lnTo>
                      <a:pt x="1086" y="304"/>
                    </a:lnTo>
                    <a:lnTo>
                      <a:pt x="1123" y="359"/>
                    </a:lnTo>
                    <a:lnTo>
                      <a:pt x="1163" y="421"/>
                    </a:lnTo>
                    <a:lnTo>
                      <a:pt x="1201" y="486"/>
                    </a:lnTo>
                    <a:lnTo>
                      <a:pt x="1239" y="556"/>
                    </a:lnTo>
                    <a:lnTo>
                      <a:pt x="1277" y="628"/>
                    </a:lnTo>
                    <a:lnTo>
                      <a:pt x="1314" y="707"/>
                    </a:lnTo>
                    <a:lnTo>
                      <a:pt x="1348" y="789"/>
                    </a:lnTo>
                    <a:lnTo>
                      <a:pt x="1381" y="873"/>
                    </a:lnTo>
                    <a:lnTo>
                      <a:pt x="1423" y="993"/>
                    </a:lnTo>
                    <a:lnTo>
                      <a:pt x="1460" y="1104"/>
                    </a:lnTo>
                    <a:lnTo>
                      <a:pt x="1491" y="1208"/>
                    </a:lnTo>
                    <a:lnTo>
                      <a:pt x="1516" y="1302"/>
                    </a:lnTo>
                    <a:lnTo>
                      <a:pt x="1538" y="1390"/>
                    </a:lnTo>
                    <a:lnTo>
                      <a:pt x="1556" y="1468"/>
                    </a:lnTo>
                    <a:lnTo>
                      <a:pt x="1571" y="1539"/>
                    </a:lnTo>
                    <a:lnTo>
                      <a:pt x="1582" y="1603"/>
                    </a:lnTo>
                    <a:lnTo>
                      <a:pt x="1591" y="1660"/>
                    </a:lnTo>
                    <a:lnTo>
                      <a:pt x="1596" y="1707"/>
                    </a:lnTo>
                    <a:lnTo>
                      <a:pt x="1600" y="1747"/>
                    </a:lnTo>
                    <a:lnTo>
                      <a:pt x="1602" y="1780"/>
                    </a:lnTo>
                    <a:lnTo>
                      <a:pt x="1603" y="1805"/>
                    </a:lnTo>
                    <a:lnTo>
                      <a:pt x="1603" y="1824"/>
                    </a:lnTo>
                    <a:lnTo>
                      <a:pt x="1603" y="1834"/>
                    </a:lnTo>
                    <a:lnTo>
                      <a:pt x="1603" y="1838"/>
                    </a:lnTo>
                    <a:lnTo>
                      <a:pt x="1602" y="1871"/>
                    </a:lnTo>
                    <a:lnTo>
                      <a:pt x="1594" y="1896"/>
                    </a:lnTo>
                    <a:lnTo>
                      <a:pt x="1585" y="1915"/>
                    </a:lnTo>
                    <a:lnTo>
                      <a:pt x="1571" y="1927"/>
                    </a:lnTo>
                    <a:lnTo>
                      <a:pt x="1552" y="1935"/>
                    </a:lnTo>
                    <a:lnTo>
                      <a:pt x="1532" y="1936"/>
                    </a:lnTo>
                    <a:lnTo>
                      <a:pt x="487" y="1920"/>
                    </a:lnTo>
                    <a:lnTo>
                      <a:pt x="469" y="1918"/>
                    </a:lnTo>
                    <a:lnTo>
                      <a:pt x="450" y="1916"/>
                    </a:lnTo>
                    <a:lnTo>
                      <a:pt x="434" y="1911"/>
                    </a:lnTo>
                    <a:lnTo>
                      <a:pt x="421" y="1902"/>
                    </a:lnTo>
                    <a:lnTo>
                      <a:pt x="410" y="1887"/>
                    </a:lnTo>
                    <a:lnTo>
                      <a:pt x="401" y="1867"/>
                    </a:lnTo>
                    <a:lnTo>
                      <a:pt x="397" y="1838"/>
                    </a:lnTo>
                    <a:lnTo>
                      <a:pt x="396" y="1774"/>
                    </a:lnTo>
                    <a:lnTo>
                      <a:pt x="390" y="1722"/>
                    </a:lnTo>
                    <a:lnTo>
                      <a:pt x="385" y="1680"/>
                    </a:lnTo>
                    <a:lnTo>
                      <a:pt x="379" y="1649"/>
                    </a:lnTo>
                    <a:lnTo>
                      <a:pt x="374" y="1625"/>
                    </a:lnTo>
                    <a:lnTo>
                      <a:pt x="370" y="1612"/>
                    </a:lnTo>
                    <a:lnTo>
                      <a:pt x="370" y="1609"/>
                    </a:lnTo>
                    <a:lnTo>
                      <a:pt x="363" y="1585"/>
                    </a:lnTo>
                    <a:lnTo>
                      <a:pt x="348" y="1559"/>
                    </a:lnTo>
                    <a:lnTo>
                      <a:pt x="330" y="1532"/>
                    </a:lnTo>
                    <a:lnTo>
                      <a:pt x="306" y="1508"/>
                    </a:lnTo>
                    <a:lnTo>
                      <a:pt x="275" y="1488"/>
                    </a:lnTo>
                    <a:lnTo>
                      <a:pt x="241" y="1476"/>
                    </a:lnTo>
                    <a:lnTo>
                      <a:pt x="84" y="1439"/>
                    </a:lnTo>
                    <a:lnTo>
                      <a:pt x="62" y="1430"/>
                    </a:lnTo>
                    <a:lnTo>
                      <a:pt x="46" y="1417"/>
                    </a:lnTo>
                    <a:lnTo>
                      <a:pt x="40" y="1399"/>
                    </a:lnTo>
                    <a:lnTo>
                      <a:pt x="40" y="1377"/>
                    </a:lnTo>
                    <a:lnTo>
                      <a:pt x="51" y="1355"/>
                    </a:lnTo>
                    <a:lnTo>
                      <a:pt x="164" y="1193"/>
                    </a:lnTo>
                    <a:lnTo>
                      <a:pt x="177" y="1157"/>
                    </a:lnTo>
                    <a:lnTo>
                      <a:pt x="179" y="1120"/>
                    </a:lnTo>
                    <a:lnTo>
                      <a:pt x="172" y="1084"/>
                    </a:lnTo>
                    <a:lnTo>
                      <a:pt x="155" y="1047"/>
                    </a:lnTo>
                    <a:lnTo>
                      <a:pt x="135" y="1011"/>
                    </a:lnTo>
                    <a:lnTo>
                      <a:pt x="108" y="975"/>
                    </a:lnTo>
                    <a:lnTo>
                      <a:pt x="80" y="940"/>
                    </a:lnTo>
                    <a:lnTo>
                      <a:pt x="51" y="905"/>
                    </a:lnTo>
                    <a:lnTo>
                      <a:pt x="22" y="871"/>
                    </a:lnTo>
                    <a:lnTo>
                      <a:pt x="9" y="851"/>
                    </a:lnTo>
                    <a:lnTo>
                      <a:pt x="0" y="829"/>
                    </a:lnTo>
                    <a:lnTo>
                      <a:pt x="0" y="807"/>
                    </a:lnTo>
                    <a:lnTo>
                      <a:pt x="6" y="785"/>
                    </a:lnTo>
                    <a:lnTo>
                      <a:pt x="20" y="765"/>
                    </a:lnTo>
                    <a:lnTo>
                      <a:pt x="758" y="22"/>
                    </a:lnTo>
                    <a:lnTo>
                      <a:pt x="773" y="9"/>
                    </a:lnTo>
                    <a:lnTo>
                      <a:pt x="787" y="2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FFC000"/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8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6105491" y="4471276"/>
                <a:ext cx="1739277" cy="1380062"/>
              </a:xfrm>
              <a:custGeom>
                <a:avLst/>
                <a:gdLst>
                  <a:gd name="T0" fmla="*/ 1137 w 1929"/>
                  <a:gd name="T1" fmla="*/ 6 h 1612"/>
                  <a:gd name="T2" fmla="*/ 1907 w 1929"/>
                  <a:gd name="T3" fmla="*/ 753 h 1612"/>
                  <a:gd name="T4" fmla="*/ 1926 w 1929"/>
                  <a:gd name="T5" fmla="*/ 780 h 1612"/>
                  <a:gd name="T6" fmla="*/ 1927 w 1929"/>
                  <a:gd name="T7" fmla="*/ 814 h 1612"/>
                  <a:gd name="T8" fmla="*/ 1904 w 1929"/>
                  <a:gd name="T9" fmla="*/ 855 h 1612"/>
                  <a:gd name="T10" fmla="*/ 1876 w 1929"/>
                  <a:gd name="T11" fmla="*/ 882 h 1612"/>
                  <a:gd name="T12" fmla="*/ 1851 w 1929"/>
                  <a:gd name="T13" fmla="*/ 906 h 1612"/>
                  <a:gd name="T14" fmla="*/ 1798 w 1929"/>
                  <a:gd name="T15" fmla="*/ 951 h 1612"/>
                  <a:gd name="T16" fmla="*/ 1723 w 1929"/>
                  <a:gd name="T17" fmla="*/ 1011 h 1612"/>
                  <a:gd name="T18" fmla="*/ 1629 w 1929"/>
                  <a:gd name="T19" fmla="*/ 1082 h 1612"/>
                  <a:gd name="T20" fmla="*/ 1512 w 1929"/>
                  <a:gd name="T21" fmla="*/ 1159 h 1612"/>
                  <a:gd name="T22" fmla="*/ 1377 w 1929"/>
                  <a:gd name="T23" fmla="*/ 1237 h 1612"/>
                  <a:gd name="T24" fmla="*/ 1226 w 1929"/>
                  <a:gd name="T25" fmla="*/ 1314 h 1612"/>
                  <a:gd name="T26" fmla="*/ 1060 w 1929"/>
                  <a:gd name="T27" fmla="*/ 1383 h 1612"/>
                  <a:gd name="T28" fmla="*/ 831 w 1929"/>
                  <a:gd name="T29" fmla="*/ 1461 h 1612"/>
                  <a:gd name="T30" fmla="*/ 632 w 1929"/>
                  <a:gd name="T31" fmla="*/ 1521 h 1612"/>
                  <a:gd name="T32" fmla="*/ 466 w 1929"/>
                  <a:gd name="T33" fmla="*/ 1561 h 1612"/>
                  <a:gd name="T34" fmla="*/ 333 w 1929"/>
                  <a:gd name="T35" fmla="*/ 1589 h 1612"/>
                  <a:gd name="T36" fmla="*/ 229 w 1929"/>
                  <a:gd name="T37" fmla="*/ 1603 h 1612"/>
                  <a:gd name="T38" fmla="*/ 155 w 1929"/>
                  <a:gd name="T39" fmla="*/ 1611 h 1612"/>
                  <a:gd name="T40" fmla="*/ 113 w 1929"/>
                  <a:gd name="T41" fmla="*/ 1612 h 1612"/>
                  <a:gd name="T42" fmla="*/ 98 w 1929"/>
                  <a:gd name="T43" fmla="*/ 1612 h 1612"/>
                  <a:gd name="T44" fmla="*/ 38 w 1929"/>
                  <a:gd name="T45" fmla="*/ 1605 h 1612"/>
                  <a:gd name="T46" fmla="*/ 7 w 1929"/>
                  <a:gd name="T47" fmla="*/ 1580 h 1612"/>
                  <a:gd name="T48" fmla="*/ 0 w 1929"/>
                  <a:gd name="T49" fmla="*/ 1543 h 1612"/>
                  <a:gd name="T50" fmla="*/ 7 w 1929"/>
                  <a:gd name="T51" fmla="*/ 477 h 1612"/>
                  <a:gd name="T52" fmla="*/ 14 w 1929"/>
                  <a:gd name="T53" fmla="*/ 445 h 1612"/>
                  <a:gd name="T54" fmla="*/ 38 w 1929"/>
                  <a:gd name="T55" fmla="*/ 419 h 1612"/>
                  <a:gd name="T56" fmla="*/ 87 w 1929"/>
                  <a:gd name="T57" fmla="*/ 408 h 1612"/>
                  <a:gd name="T58" fmla="*/ 202 w 1929"/>
                  <a:gd name="T59" fmla="*/ 399 h 1612"/>
                  <a:gd name="T60" fmla="*/ 277 w 1929"/>
                  <a:gd name="T61" fmla="*/ 386 h 1612"/>
                  <a:gd name="T62" fmla="*/ 313 w 1929"/>
                  <a:gd name="T63" fmla="*/ 377 h 1612"/>
                  <a:gd name="T64" fmla="*/ 341 w 1929"/>
                  <a:gd name="T65" fmla="*/ 368 h 1612"/>
                  <a:gd name="T66" fmla="*/ 392 w 1929"/>
                  <a:gd name="T67" fmla="*/ 337 h 1612"/>
                  <a:gd name="T68" fmla="*/ 435 w 1929"/>
                  <a:gd name="T69" fmla="*/ 282 h 1612"/>
                  <a:gd name="T70" fmla="*/ 483 w 1929"/>
                  <a:gd name="T71" fmla="*/ 89 h 1612"/>
                  <a:gd name="T72" fmla="*/ 506 w 1929"/>
                  <a:gd name="T73" fmla="*/ 51 h 1612"/>
                  <a:gd name="T74" fmla="*/ 545 w 1929"/>
                  <a:gd name="T75" fmla="*/ 46 h 1612"/>
                  <a:gd name="T76" fmla="*/ 730 w 1929"/>
                  <a:gd name="T77" fmla="*/ 168 h 1612"/>
                  <a:gd name="T78" fmla="*/ 803 w 1929"/>
                  <a:gd name="T79" fmla="*/ 182 h 1612"/>
                  <a:gd name="T80" fmla="*/ 876 w 1929"/>
                  <a:gd name="T81" fmla="*/ 159 h 1612"/>
                  <a:gd name="T82" fmla="*/ 947 w 1929"/>
                  <a:gd name="T83" fmla="*/ 109 h 1612"/>
                  <a:gd name="T84" fmla="*/ 1016 w 1929"/>
                  <a:gd name="T85" fmla="*/ 51 h 1612"/>
                  <a:gd name="T86" fmla="*/ 1071 w 1929"/>
                  <a:gd name="T87" fmla="*/ 9 h 1612"/>
                  <a:gd name="T88" fmla="*/ 1115 w 1929"/>
                  <a:gd name="T89" fmla="*/ 0 h 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29" h="1612">
                    <a:moveTo>
                      <a:pt x="1115" y="0"/>
                    </a:moveTo>
                    <a:lnTo>
                      <a:pt x="1137" y="6"/>
                    </a:lnTo>
                    <a:lnTo>
                      <a:pt x="1157" y="20"/>
                    </a:lnTo>
                    <a:lnTo>
                      <a:pt x="1907" y="753"/>
                    </a:lnTo>
                    <a:lnTo>
                      <a:pt x="1918" y="765"/>
                    </a:lnTo>
                    <a:lnTo>
                      <a:pt x="1926" y="780"/>
                    </a:lnTo>
                    <a:lnTo>
                      <a:pt x="1929" y="796"/>
                    </a:lnTo>
                    <a:lnTo>
                      <a:pt x="1927" y="814"/>
                    </a:lnTo>
                    <a:lnTo>
                      <a:pt x="1918" y="833"/>
                    </a:lnTo>
                    <a:lnTo>
                      <a:pt x="1904" y="855"/>
                    </a:lnTo>
                    <a:lnTo>
                      <a:pt x="1880" y="878"/>
                    </a:lnTo>
                    <a:lnTo>
                      <a:pt x="1876" y="882"/>
                    </a:lnTo>
                    <a:lnTo>
                      <a:pt x="1867" y="891"/>
                    </a:lnTo>
                    <a:lnTo>
                      <a:pt x="1851" y="906"/>
                    </a:lnTo>
                    <a:lnTo>
                      <a:pt x="1827" y="926"/>
                    </a:lnTo>
                    <a:lnTo>
                      <a:pt x="1798" y="951"/>
                    </a:lnTo>
                    <a:lnTo>
                      <a:pt x="1763" y="978"/>
                    </a:lnTo>
                    <a:lnTo>
                      <a:pt x="1723" y="1011"/>
                    </a:lnTo>
                    <a:lnTo>
                      <a:pt x="1678" y="1046"/>
                    </a:lnTo>
                    <a:lnTo>
                      <a:pt x="1629" y="1082"/>
                    </a:lnTo>
                    <a:lnTo>
                      <a:pt x="1572" y="1119"/>
                    </a:lnTo>
                    <a:lnTo>
                      <a:pt x="1512" y="1159"/>
                    </a:lnTo>
                    <a:lnTo>
                      <a:pt x="1446" y="1199"/>
                    </a:lnTo>
                    <a:lnTo>
                      <a:pt x="1377" y="1237"/>
                    </a:lnTo>
                    <a:lnTo>
                      <a:pt x="1304" y="1275"/>
                    </a:lnTo>
                    <a:lnTo>
                      <a:pt x="1226" y="1314"/>
                    </a:lnTo>
                    <a:lnTo>
                      <a:pt x="1146" y="1348"/>
                    </a:lnTo>
                    <a:lnTo>
                      <a:pt x="1060" y="1383"/>
                    </a:lnTo>
                    <a:lnTo>
                      <a:pt x="942" y="1425"/>
                    </a:lnTo>
                    <a:lnTo>
                      <a:pt x="831" y="1461"/>
                    </a:lnTo>
                    <a:lnTo>
                      <a:pt x="727" y="1494"/>
                    </a:lnTo>
                    <a:lnTo>
                      <a:pt x="632" y="1521"/>
                    </a:lnTo>
                    <a:lnTo>
                      <a:pt x="546" y="1543"/>
                    </a:lnTo>
                    <a:lnTo>
                      <a:pt x="466" y="1561"/>
                    </a:lnTo>
                    <a:lnTo>
                      <a:pt x="395" y="1576"/>
                    </a:lnTo>
                    <a:lnTo>
                      <a:pt x="333" y="1589"/>
                    </a:lnTo>
                    <a:lnTo>
                      <a:pt x="277" y="1598"/>
                    </a:lnTo>
                    <a:lnTo>
                      <a:pt x="229" y="1603"/>
                    </a:lnTo>
                    <a:lnTo>
                      <a:pt x="189" y="1609"/>
                    </a:lnTo>
                    <a:lnTo>
                      <a:pt x="155" y="1611"/>
                    </a:lnTo>
                    <a:lnTo>
                      <a:pt x="129" y="1612"/>
                    </a:lnTo>
                    <a:lnTo>
                      <a:pt x="113" y="1612"/>
                    </a:lnTo>
                    <a:lnTo>
                      <a:pt x="102" y="1612"/>
                    </a:lnTo>
                    <a:lnTo>
                      <a:pt x="98" y="1612"/>
                    </a:lnTo>
                    <a:lnTo>
                      <a:pt x="64" y="1611"/>
                    </a:lnTo>
                    <a:lnTo>
                      <a:pt x="38" y="1605"/>
                    </a:lnTo>
                    <a:lnTo>
                      <a:pt x="20" y="1594"/>
                    </a:lnTo>
                    <a:lnTo>
                      <a:pt x="7" y="1580"/>
                    </a:lnTo>
                    <a:lnTo>
                      <a:pt x="2" y="1563"/>
                    </a:lnTo>
                    <a:lnTo>
                      <a:pt x="0" y="1543"/>
                    </a:lnTo>
                    <a:lnTo>
                      <a:pt x="7" y="496"/>
                    </a:lnTo>
                    <a:lnTo>
                      <a:pt x="7" y="477"/>
                    </a:lnTo>
                    <a:lnTo>
                      <a:pt x="9" y="461"/>
                    </a:lnTo>
                    <a:lnTo>
                      <a:pt x="14" y="445"/>
                    </a:lnTo>
                    <a:lnTo>
                      <a:pt x="24" y="430"/>
                    </a:lnTo>
                    <a:lnTo>
                      <a:pt x="38" y="419"/>
                    </a:lnTo>
                    <a:lnTo>
                      <a:pt x="58" y="412"/>
                    </a:lnTo>
                    <a:lnTo>
                      <a:pt x="87" y="408"/>
                    </a:lnTo>
                    <a:lnTo>
                      <a:pt x="151" y="403"/>
                    </a:lnTo>
                    <a:lnTo>
                      <a:pt x="202" y="399"/>
                    </a:lnTo>
                    <a:lnTo>
                      <a:pt x="246" y="392"/>
                    </a:lnTo>
                    <a:lnTo>
                      <a:pt x="277" y="386"/>
                    </a:lnTo>
                    <a:lnTo>
                      <a:pt x="299" y="381"/>
                    </a:lnTo>
                    <a:lnTo>
                      <a:pt x="313" y="377"/>
                    </a:lnTo>
                    <a:lnTo>
                      <a:pt x="317" y="377"/>
                    </a:lnTo>
                    <a:lnTo>
                      <a:pt x="341" y="368"/>
                    </a:lnTo>
                    <a:lnTo>
                      <a:pt x="366" y="355"/>
                    </a:lnTo>
                    <a:lnTo>
                      <a:pt x="392" y="337"/>
                    </a:lnTo>
                    <a:lnTo>
                      <a:pt x="415" y="312"/>
                    </a:lnTo>
                    <a:lnTo>
                      <a:pt x="435" y="282"/>
                    </a:lnTo>
                    <a:lnTo>
                      <a:pt x="448" y="246"/>
                    </a:lnTo>
                    <a:lnTo>
                      <a:pt x="483" y="89"/>
                    </a:lnTo>
                    <a:lnTo>
                      <a:pt x="492" y="68"/>
                    </a:lnTo>
                    <a:lnTo>
                      <a:pt x="506" y="51"/>
                    </a:lnTo>
                    <a:lnTo>
                      <a:pt x="525" y="46"/>
                    </a:lnTo>
                    <a:lnTo>
                      <a:pt x="545" y="46"/>
                    </a:lnTo>
                    <a:lnTo>
                      <a:pt x="566" y="57"/>
                    </a:lnTo>
                    <a:lnTo>
                      <a:pt x="730" y="168"/>
                    </a:lnTo>
                    <a:lnTo>
                      <a:pt x="767" y="180"/>
                    </a:lnTo>
                    <a:lnTo>
                      <a:pt x="803" y="182"/>
                    </a:lnTo>
                    <a:lnTo>
                      <a:pt x="840" y="173"/>
                    </a:lnTo>
                    <a:lnTo>
                      <a:pt x="876" y="159"/>
                    </a:lnTo>
                    <a:lnTo>
                      <a:pt x="913" y="137"/>
                    </a:lnTo>
                    <a:lnTo>
                      <a:pt x="947" y="109"/>
                    </a:lnTo>
                    <a:lnTo>
                      <a:pt x="984" y="82"/>
                    </a:lnTo>
                    <a:lnTo>
                      <a:pt x="1016" y="51"/>
                    </a:lnTo>
                    <a:lnTo>
                      <a:pt x="1051" y="24"/>
                    </a:lnTo>
                    <a:lnTo>
                      <a:pt x="1071" y="9"/>
                    </a:lnTo>
                    <a:lnTo>
                      <a:pt x="1093" y="2"/>
                    </a:lnTo>
                    <a:lnTo>
                      <a:pt x="1115" y="0"/>
                    </a:lnTo>
                    <a:close/>
                  </a:path>
                </a:pathLst>
              </a:custGeom>
              <a:solidFill>
                <a:schemeClr val="accent5">
                  <a:lumMod val="25000"/>
                  <a:lumOff val="75000"/>
                </a:schemeClr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800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rot="300603">
                <a:off x="3920201" y="4394117"/>
                <a:ext cx="1966607" cy="1415041"/>
              </a:xfrm>
              <a:custGeom>
                <a:avLst/>
                <a:gdLst>
                  <a:gd name="T0" fmla="*/ 843 w 1929"/>
                  <a:gd name="T1" fmla="*/ 2 h 1631"/>
                  <a:gd name="T2" fmla="*/ 885 w 1929"/>
                  <a:gd name="T3" fmla="*/ 30 h 1631"/>
                  <a:gd name="T4" fmla="*/ 965 w 1929"/>
                  <a:gd name="T5" fmla="*/ 97 h 1631"/>
                  <a:gd name="T6" fmla="*/ 1024 w 1929"/>
                  <a:gd name="T7" fmla="*/ 141 h 1631"/>
                  <a:gd name="T8" fmla="*/ 1058 w 1929"/>
                  <a:gd name="T9" fmla="*/ 164 h 1631"/>
                  <a:gd name="T10" fmla="*/ 1071 w 1929"/>
                  <a:gd name="T11" fmla="*/ 170 h 1631"/>
                  <a:gd name="T12" fmla="*/ 1120 w 1929"/>
                  <a:gd name="T13" fmla="*/ 190 h 1631"/>
                  <a:gd name="T14" fmla="*/ 1186 w 1929"/>
                  <a:gd name="T15" fmla="*/ 195 h 1631"/>
                  <a:gd name="T16" fmla="*/ 1255 w 1929"/>
                  <a:gd name="T17" fmla="*/ 172 h 1631"/>
                  <a:gd name="T18" fmla="*/ 1413 w 1929"/>
                  <a:gd name="T19" fmla="*/ 75 h 1631"/>
                  <a:gd name="T20" fmla="*/ 1452 w 1929"/>
                  <a:gd name="T21" fmla="*/ 82 h 1631"/>
                  <a:gd name="T22" fmla="*/ 1474 w 1929"/>
                  <a:gd name="T23" fmla="*/ 121 h 1631"/>
                  <a:gd name="T24" fmla="*/ 1525 w 1929"/>
                  <a:gd name="T25" fmla="*/ 345 h 1631"/>
                  <a:gd name="T26" fmla="*/ 1566 w 1929"/>
                  <a:gd name="T27" fmla="*/ 387 h 1631"/>
                  <a:gd name="T28" fmla="*/ 1625 w 1929"/>
                  <a:gd name="T29" fmla="*/ 412 h 1631"/>
                  <a:gd name="T30" fmla="*/ 1694 w 1929"/>
                  <a:gd name="T31" fmla="*/ 427 h 1631"/>
                  <a:gd name="T32" fmla="*/ 1767 w 1929"/>
                  <a:gd name="T33" fmla="*/ 434 h 1631"/>
                  <a:gd name="T34" fmla="*/ 1840 w 1929"/>
                  <a:gd name="T35" fmla="*/ 440 h 1631"/>
                  <a:gd name="T36" fmla="*/ 1885 w 1929"/>
                  <a:gd name="T37" fmla="*/ 454 h 1631"/>
                  <a:gd name="T38" fmla="*/ 1913 w 1929"/>
                  <a:gd name="T39" fmla="*/ 489 h 1631"/>
                  <a:gd name="T40" fmla="*/ 1929 w 1929"/>
                  <a:gd name="T41" fmla="*/ 1560 h 1631"/>
                  <a:gd name="T42" fmla="*/ 1924 w 1929"/>
                  <a:gd name="T43" fmla="*/ 1595 h 1631"/>
                  <a:gd name="T44" fmla="*/ 1900 w 1929"/>
                  <a:gd name="T45" fmla="*/ 1618 h 1631"/>
                  <a:gd name="T46" fmla="*/ 1854 w 1929"/>
                  <a:gd name="T47" fmla="*/ 1631 h 1631"/>
                  <a:gd name="T48" fmla="*/ 1814 w 1929"/>
                  <a:gd name="T49" fmla="*/ 1631 h 1631"/>
                  <a:gd name="T50" fmla="*/ 1761 w 1929"/>
                  <a:gd name="T51" fmla="*/ 1627 h 1631"/>
                  <a:gd name="T52" fmla="*/ 1665 w 1929"/>
                  <a:gd name="T53" fmla="*/ 1620 h 1631"/>
                  <a:gd name="T54" fmla="*/ 1530 w 1929"/>
                  <a:gd name="T55" fmla="*/ 1602 h 1631"/>
                  <a:gd name="T56" fmla="*/ 1368 w 1929"/>
                  <a:gd name="T57" fmla="*/ 1569 h 1631"/>
                  <a:gd name="T58" fmla="*/ 1184 w 1929"/>
                  <a:gd name="T59" fmla="*/ 1520 h 1631"/>
                  <a:gd name="T60" fmla="*/ 987 w 1929"/>
                  <a:gd name="T61" fmla="*/ 1451 h 1631"/>
                  <a:gd name="T62" fmla="*/ 763 w 1929"/>
                  <a:gd name="T63" fmla="*/ 1350 h 1631"/>
                  <a:gd name="T64" fmla="*/ 554 w 1929"/>
                  <a:gd name="T65" fmla="*/ 1241 h 1631"/>
                  <a:gd name="T66" fmla="*/ 384 w 1929"/>
                  <a:gd name="T67" fmla="*/ 1143 h 1631"/>
                  <a:gd name="T68" fmla="*/ 253 w 1929"/>
                  <a:gd name="T69" fmla="*/ 1057 h 1631"/>
                  <a:gd name="T70" fmla="*/ 155 w 1929"/>
                  <a:gd name="T71" fmla="*/ 988 h 1631"/>
                  <a:gd name="T72" fmla="*/ 89 w 1929"/>
                  <a:gd name="T73" fmla="*/ 935 h 1631"/>
                  <a:gd name="T74" fmla="*/ 53 w 1929"/>
                  <a:gd name="T75" fmla="*/ 902 h 1631"/>
                  <a:gd name="T76" fmla="*/ 42 w 1929"/>
                  <a:gd name="T77" fmla="*/ 890 h 1631"/>
                  <a:gd name="T78" fmla="*/ 5 w 1929"/>
                  <a:gd name="T79" fmla="*/ 842 h 1631"/>
                  <a:gd name="T80" fmla="*/ 2 w 1929"/>
                  <a:gd name="T81" fmla="*/ 804 h 1631"/>
                  <a:gd name="T82" fmla="*/ 22 w 1929"/>
                  <a:gd name="T83" fmla="*/ 771 h 1631"/>
                  <a:gd name="T84" fmla="*/ 779 w 1929"/>
                  <a:gd name="T85" fmla="*/ 22 h 1631"/>
                  <a:gd name="T86" fmla="*/ 809 w 1929"/>
                  <a:gd name="T87" fmla="*/ 4 h 1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29" h="1631">
                    <a:moveTo>
                      <a:pt x="825" y="0"/>
                    </a:moveTo>
                    <a:lnTo>
                      <a:pt x="843" y="2"/>
                    </a:lnTo>
                    <a:lnTo>
                      <a:pt x="863" y="11"/>
                    </a:lnTo>
                    <a:lnTo>
                      <a:pt x="885" y="30"/>
                    </a:lnTo>
                    <a:lnTo>
                      <a:pt x="927" y="66"/>
                    </a:lnTo>
                    <a:lnTo>
                      <a:pt x="965" y="97"/>
                    </a:lnTo>
                    <a:lnTo>
                      <a:pt x="996" y="123"/>
                    </a:lnTo>
                    <a:lnTo>
                      <a:pt x="1024" y="141"/>
                    </a:lnTo>
                    <a:lnTo>
                      <a:pt x="1044" y="155"/>
                    </a:lnTo>
                    <a:lnTo>
                      <a:pt x="1058" y="164"/>
                    </a:lnTo>
                    <a:lnTo>
                      <a:pt x="1067" y="168"/>
                    </a:lnTo>
                    <a:lnTo>
                      <a:pt x="1071" y="170"/>
                    </a:lnTo>
                    <a:lnTo>
                      <a:pt x="1093" y="181"/>
                    </a:lnTo>
                    <a:lnTo>
                      <a:pt x="1120" y="190"/>
                    </a:lnTo>
                    <a:lnTo>
                      <a:pt x="1151" y="195"/>
                    </a:lnTo>
                    <a:lnTo>
                      <a:pt x="1186" y="195"/>
                    </a:lnTo>
                    <a:lnTo>
                      <a:pt x="1220" y="188"/>
                    </a:lnTo>
                    <a:lnTo>
                      <a:pt x="1255" y="172"/>
                    </a:lnTo>
                    <a:lnTo>
                      <a:pt x="1392" y="84"/>
                    </a:lnTo>
                    <a:lnTo>
                      <a:pt x="1413" y="75"/>
                    </a:lnTo>
                    <a:lnTo>
                      <a:pt x="1433" y="75"/>
                    </a:lnTo>
                    <a:lnTo>
                      <a:pt x="1452" y="82"/>
                    </a:lnTo>
                    <a:lnTo>
                      <a:pt x="1464" y="97"/>
                    </a:lnTo>
                    <a:lnTo>
                      <a:pt x="1474" y="121"/>
                    </a:lnTo>
                    <a:lnTo>
                      <a:pt x="1510" y="316"/>
                    </a:lnTo>
                    <a:lnTo>
                      <a:pt x="1525" y="345"/>
                    </a:lnTo>
                    <a:lnTo>
                      <a:pt x="1543" y="368"/>
                    </a:lnTo>
                    <a:lnTo>
                      <a:pt x="1566" y="387"/>
                    </a:lnTo>
                    <a:lnTo>
                      <a:pt x="1594" y="401"/>
                    </a:lnTo>
                    <a:lnTo>
                      <a:pt x="1625" y="412"/>
                    </a:lnTo>
                    <a:lnTo>
                      <a:pt x="1658" y="421"/>
                    </a:lnTo>
                    <a:lnTo>
                      <a:pt x="1694" y="427"/>
                    </a:lnTo>
                    <a:lnTo>
                      <a:pt x="1730" y="430"/>
                    </a:lnTo>
                    <a:lnTo>
                      <a:pt x="1767" y="434"/>
                    </a:lnTo>
                    <a:lnTo>
                      <a:pt x="1803" y="436"/>
                    </a:lnTo>
                    <a:lnTo>
                      <a:pt x="1840" y="440"/>
                    </a:lnTo>
                    <a:lnTo>
                      <a:pt x="1863" y="443"/>
                    </a:lnTo>
                    <a:lnTo>
                      <a:pt x="1885" y="454"/>
                    </a:lnTo>
                    <a:lnTo>
                      <a:pt x="1902" y="469"/>
                    </a:lnTo>
                    <a:lnTo>
                      <a:pt x="1913" y="489"/>
                    </a:lnTo>
                    <a:lnTo>
                      <a:pt x="1916" y="512"/>
                    </a:lnTo>
                    <a:lnTo>
                      <a:pt x="1929" y="1560"/>
                    </a:lnTo>
                    <a:lnTo>
                      <a:pt x="1929" y="1578"/>
                    </a:lnTo>
                    <a:lnTo>
                      <a:pt x="1924" y="1595"/>
                    </a:lnTo>
                    <a:lnTo>
                      <a:pt x="1914" y="1607"/>
                    </a:lnTo>
                    <a:lnTo>
                      <a:pt x="1900" y="1618"/>
                    </a:lnTo>
                    <a:lnTo>
                      <a:pt x="1880" y="1626"/>
                    </a:lnTo>
                    <a:lnTo>
                      <a:pt x="1854" y="1631"/>
                    </a:lnTo>
                    <a:lnTo>
                      <a:pt x="1822" y="1631"/>
                    </a:lnTo>
                    <a:lnTo>
                      <a:pt x="1814" y="1631"/>
                    </a:lnTo>
                    <a:lnTo>
                      <a:pt x="1794" y="1629"/>
                    </a:lnTo>
                    <a:lnTo>
                      <a:pt x="1761" y="1627"/>
                    </a:lnTo>
                    <a:lnTo>
                      <a:pt x="1718" y="1626"/>
                    </a:lnTo>
                    <a:lnTo>
                      <a:pt x="1665" y="1620"/>
                    </a:lnTo>
                    <a:lnTo>
                      <a:pt x="1601" y="1611"/>
                    </a:lnTo>
                    <a:lnTo>
                      <a:pt x="1530" y="1602"/>
                    </a:lnTo>
                    <a:lnTo>
                      <a:pt x="1452" y="1587"/>
                    </a:lnTo>
                    <a:lnTo>
                      <a:pt x="1368" y="1569"/>
                    </a:lnTo>
                    <a:lnTo>
                      <a:pt x="1279" y="1547"/>
                    </a:lnTo>
                    <a:lnTo>
                      <a:pt x="1184" y="1520"/>
                    </a:lnTo>
                    <a:lnTo>
                      <a:pt x="1086" y="1489"/>
                    </a:lnTo>
                    <a:lnTo>
                      <a:pt x="987" y="1451"/>
                    </a:lnTo>
                    <a:lnTo>
                      <a:pt x="885" y="1407"/>
                    </a:lnTo>
                    <a:lnTo>
                      <a:pt x="763" y="1350"/>
                    </a:lnTo>
                    <a:lnTo>
                      <a:pt x="654" y="1294"/>
                    </a:lnTo>
                    <a:lnTo>
                      <a:pt x="554" y="1241"/>
                    </a:lnTo>
                    <a:lnTo>
                      <a:pt x="464" y="1190"/>
                    </a:lnTo>
                    <a:lnTo>
                      <a:pt x="384" y="1143"/>
                    </a:lnTo>
                    <a:lnTo>
                      <a:pt x="313" y="1099"/>
                    </a:lnTo>
                    <a:lnTo>
                      <a:pt x="253" y="1057"/>
                    </a:lnTo>
                    <a:lnTo>
                      <a:pt x="200" y="1021"/>
                    </a:lnTo>
                    <a:lnTo>
                      <a:pt x="155" y="988"/>
                    </a:lnTo>
                    <a:lnTo>
                      <a:pt x="118" y="959"/>
                    </a:lnTo>
                    <a:lnTo>
                      <a:pt x="89" y="935"/>
                    </a:lnTo>
                    <a:lnTo>
                      <a:pt x="67" y="915"/>
                    </a:lnTo>
                    <a:lnTo>
                      <a:pt x="53" y="902"/>
                    </a:lnTo>
                    <a:lnTo>
                      <a:pt x="43" y="893"/>
                    </a:lnTo>
                    <a:lnTo>
                      <a:pt x="42" y="890"/>
                    </a:lnTo>
                    <a:lnTo>
                      <a:pt x="20" y="864"/>
                    </a:lnTo>
                    <a:lnTo>
                      <a:pt x="5" y="842"/>
                    </a:lnTo>
                    <a:lnTo>
                      <a:pt x="0" y="822"/>
                    </a:lnTo>
                    <a:lnTo>
                      <a:pt x="2" y="804"/>
                    </a:lnTo>
                    <a:lnTo>
                      <a:pt x="9" y="787"/>
                    </a:lnTo>
                    <a:lnTo>
                      <a:pt x="22" y="771"/>
                    </a:lnTo>
                    <a:lnTo>
                      <a:pt x="767" y="35"/>
                    </a:lnTo>
                    <a:lnTo>
                      <a:pt x="779" y="22"/>
                    </a:lnTo>
                    <a:lnTo>
                      <a:pt x="794" y="11"/>
                    </a:lnTo>
                    <a:lnTo>
                      <a:pt x="809" y="4"/>
                    </a:lnTo>
                    <a:lnTo>
                      <a:pt x="825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8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699137">
                <a:off x="3085942" y="2974911"/>
                <a:ext cx="1697158" cy="1819797"/>
              </a:xfrm>
              <a:custGeom>
                <a:avLst/>
                <a:gdLst>
                  <a:gd name="T0" fmla="*/ 1116 w 1614"/>
                  <a:gd name="T1" fmla="*/ 6 h 1930"/>
                  <a:gd name="T2" fmla="*/ 1153 w 1614"/>
                  <a:gd name="T3" fmla="*/ 10 h 1930"/>
                  <a:gd name="T4" fmla="*/ 1182 w 1614"/>
                  <a:gd name="T5" fmla="*/ 22 h 1930"/>
                  <a:gd name="T6" fmla="*/ 1202 w 1614"/>
                  <a:gd name="T7" fmla="*/ 59 h 1930"/>
                  <a:gd name="T8" fmla="*/ 1209 w 1614"/>
                  <a:gd name="T9" fmla="*/ 150 h 1930"/>
                  <a:gd name="T10" fmla="*/ 1220 w 1614"/>
                  <a:gd name="T11" fmla="*/ 245 h 1930"/>
                  <a:gd name="T12" fmla="*/ 1231 w 1614"/>
                  <a:gd name="T13" fmla="*/ 299 h 1930"/>
                  <a:gd name="T14" fmla="*/ 1237 w 1614"/>
                  <a:gd name="T15" fmla="*/ 316 h 1930"/>
                  <a:gd name="T16" fmla="*/ 1257 w 1614"/>
                  <a:gd name="T17" fmla="*/ 365 h 1930"/>
                  <a:gd name="T18" fmla="*/ 1300 w 1614"/>
                  <a:gd name="T19" fmla="*/ 416 h 1930"/>
                  <a:gd name="T20" fmla="*/ 1366 w 1614"/>
                  <a:gd name="T21" fmla="*/ 449 h 1930"/>
                  <a:gd name="T22" fmla="*/ 1546 w 1614"/>
                  <a:gd name="T23" fmla="*/ 490 h 1930"/>
                  <a:gd name="T24" fmla="*/ 1568 w 1614"/>
                  <a:gd name="T25" fmla="*/ 523 h 1930"/>
                  <a:gd name="T26" fmla="*/ 1557 w 1614"/>
                  <a:gd name="T27" fmla="*/ 565 h 1930"/>
                  <a:gd name="T28" fmla="*/ 1433 w 1614"/>
                  <a:gd name="T29" fmla="*/ 767 h 1930"/>
                  <a:gd name="T30" fmla="*/ 1439 w 1614"/>
                  <a:gd name="T31" fmla="*/ 840 h 1930"/>
                  <a:gd name="T32" fmla="*/ 1477 w 1614"/>
                  <a:gd name="T33" fmla="*/ 911 h 1930"/>
                  <a:gd name="T34" fmla="*/ 1532 w 1614"/>
                  <a:gd name="T35" fmla="*/ 982 h 1930"/>
                  <a:gd name="T36" fmla="*/ 1590 w 1614"/>
                  <a:gd name="T37" fmla="*/ 1050 h 1930"/>
                  <a:gd name="T38" fmla="*/ 1612 w 1614"/>
                  <a:gd name="T39" fmla="*/ 1092 h 1930"/>
                  <a:gd name="T40" fmla="*/ 1606 w 1614"/>
                  <a:gd name="T41" fmla="*/ 1137 h 1930"/>
                  <a:gd name="T42" fmla="*/ 861 w 1614"/>
                  <a:gd name="T43" fmla="*/ 1906 h 1930"/>
                  <a:gd name="T44" fmla="*/ 834 w 1614"/>
                  <a:gd name="T45" fmla="*/ 1926 h 1930"/>
                  <a:gd name="T46" fmla="*/ 799 w 1614"/>
                  <a:gd name="T47" fmla="*/ 1928 h 1930"/>
                  <a:gd name="T48" fmla="*/ 759 w 1614"/>
                  <a:gd name="T49" fmla="*/ 1902 h 1930"/>
                  <a:gd name="T50" fmla="*/ 732 w 1614"/>
                  <a:gd name="T51" fmla="*/ 1877 h 1930"/>
                  <a:gd name="T52" fmla="*/ 706 w 1614"/>
                  <a:gd name="T53" fmla="*/ 1850 h 1930"/>
                  <a:gd name="T54" fmla="*/ 663 w 1614"/>
                  <a:gd name="T55" fmla="*/ 1799 h 1930"/>
                  <a:gd name="T56" fmla="*/ 603 w 1614"/>
                  <a:gd name="T57" fmla="*/ 1724 h 1930"/>
                  <a:gd name="T58" fmla="*/ 532 w 1614"/>
                  <a:gd name="T59" fmla="*/ 1627 h 1930"/>
                  <a:gd name="T60" fmla="*/ 455 w 1614"/>
                  <a:gd name="T61" fmla="*/ 1513 h 1930"/>
                  <a:gd name="T62" fmla="*/ 377 w 1614"/>
                  <a:gd name="T63" fmla="*/ 1378 h 1930"/>
                  <a:gd name="T64" fmla="*/ 300 w 1614"/>
                  <a:gd name="T65" fmla="*/ 1227 h 1930"/>
                  <a:gd name="T66" fmla="*/ 231 w 1614"/>
                  <a:gd name="T67" fmla="*/ 1061 h 1930"/>
                  <a:gd name="T68" fmla="*/ 151 w 1614"/>
                  <a:gd name="T69" fmla="*/ 831 h 1930"/>
                  <a:gd name="T70" fmla="*/ 92 w 1614"/>
                  <a:gd name="T71" fmla="*/ 633 h 1930"/>
                  <a:gd name="T72" fmla="*/ 51 w 1614"/>
                  <a:gd name="T73" fmla="*/ 467 h 1930"/>
                  <a:gd name="T74" fmla="*/ 25 w 1614"/>
                  <a:gd name="T75" fmla="*/ 332 h 1930"/>
                  <a:gd name="T76" fmla="*/ 9 w 1614"/>
                  <a:gd name="T77" fmla="*/ 230 h 1930"/>
                  <a:gd name="T78" fmla="*/ 1 w 1614"/>
                  <a:gd name="T79" fmla="*/ 155 h 1930"/>
                  <a:gd name="T80" fmla="*/ 0 w 1614"/>
                  <a:gd name="T81" fmla="*/ 112 h 1930"/>
                  <a:gd name="T82" fmla="*/ 0 w 1614"/>
                  <a:gd name="T83" fmla="*/ 99 h 1930"/>
                  <a:gd name="T84" fmla="*/ 9 w 1614"/>
                  <a:gd name="T85" fmla="*/ 39 h 1930"/>
                  <a:gd name="T86" fmla="*/ 32 w 1614"/>
                  <a:gd name="T87" fmla="*/ 8 h 1930"/>
                  <a:gd name="T88" fmla="*/ 71 w 1614"/>
                  <a:gd name="T89" fmla="*/ 0 h 1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14" h="1930">
                    <a:moveTo>
                      <a:pt x="71" y="0"/>
                    </a:moveTo>
                    <a:lnTo>
                      <a:pt x="1116" y="6"/>
                    </a:lnTo>
                    <a:lnTo>
                      <a:pt x="1135" y="8"/>
                    </a:lnTo>
                    <a:lnTo>
                      <a:pt x="1153" y="10"/>
                    </a:lnTo>
                    <a:lnTo>
                      <a:pt x="1169" y="13"/>
                    </a:lnTo>
                    <a:lnTo>
                      <a:pt x="1182" y="22"/>
                    </a:lnTo>
                    <a:lnTo>
                      <a:pt x="1193" y="37"/>
                    </a:lnTo>
                    <a:lnTo>
                      <a:pt x="1202" y="59"/>
                    </a:lnTo>
                    <a:lnTo>
                      <a:pt x="1206" y="86"/>
                    </a:lnTo>
                    <a:lnTo>
                      <a:pt x="1209" y="150"/>
                    </a:lnTo>
                    <a:lnTo>
                      <a:pt x="1215" y="203"/>
                    </a:lnTo>
                    <a:lnTo>
                      <a:pt x="1220" y="245"/>
                    </a:lnTo>
                    <a:lnTo>
                      <a:pt x="1226" y="277"/>
                    </a:lnTo>
                    <a:lnTo>
                      <a:pt x="1231" y="299"/>
                    </a:lnTo>
                    <a:lnTo>
                      <a:pt x="1235" y="312"/>
                    </a:lnTo>
                    <a:lnTo>
                      <a:pt x="1237" y="316"/>
                    </a:lnTo>
                    <a:lnTo>
                      <a:pt x="1244" y="339"/>
                    </a:lnTo>
                    <a:lnTo>
                      <a:pt x="1257" y="365"/>
                    </a:lnTo>
                    <a:lnTo>
                      <a:pt x="1277" y="392"/>
                    </a:lnTo>
                    <a:lnTo>
                      <a:pt x="1300" y="416"/>
                    </a:lnTo>
                    <a:lnTo>
                      <a:pt x="1331" y="436"/>
                    </a:lnTo>
                    <a:lnTo>
                      <a:pt x="1366" y="449"/>
                    </a:lnTo>
                    <a:lnTo>
                      <a:pt x="1524" y="483"/>
                    </a:lnTo>
                    <a:lnTo>
                      <a:pt x="1546" y="490"/>
                    </a:lnTo>
                    <a:lnTo>
                      <a:pt x="1561" y="505"/>
                    </a:lnTo>
                    <a:lnTo>
                      <a:pt x="1568" y="523"/>
                    </a:lnTo>
                    <a:lnTo>
                      <a:pt x="1566" y="543"/>
                    </a:lnTo>
                    <a:lnTo>
                      <a:pt x="1557" y="565"/>
                    </a:lnTo>
                    <a:lnTo>
                      <a:pt x="1444" y="729"/>
                    </a:lnTo>
                    <a:lnTo>
                      <a:pt x="1433" y="767"/>
                    </a:lnTo>
                    <a:lnTo>
                      <a:pt x="1432" y="804"/>
                    </a:lnTo>
                    <a:lnTo>
                      <a:pt x="1439" y="840"/>
                    </a:lnTo>
                    <a:lnTo>
                      <a:pt x="1455" y="877"/>
                    </a:lnTo>
                    <a:lnTo>
                      <a:pt x="1477" y="911"/>
                    </a:lnTo>
                    <a:lnTo>
                      <a:pt x="1503" y="948"/>
                    </a:lnTo>
                    <a:lnTo>
                      <a:pt x="1532" y="982"/>
                    </a:lnTo>
                    <a:lnTo>
                      <a:pt x="1561" y="1017"/>
                    </a:lnTo>
                    <a:lnTo>
                      <a:pt x="1590" y="1050"/>
                    </a:lnTo>
                    <a:lnTo>
                      <a:pt x="1605" y="1070"/>
                    </a:lnTo>
                    <a:lnTo>
                      <a:pt x="1612" y="1092"/>
                    </a:lnTo>
                    <a:lnTo>
                      <a:pt x="1614" y="1115"/>
                    </a:lnTo>
                    <a:lnTo>
                      <a:pt x="1606" y="1137"/>
                    </a:lnTo>
                    <a:lnTo>
                      <a:pt x="1594" y="1157"/>
                    </a:lnTo>
                    <a:lnTo>
                      <a:pt x="861" y="1906"/>
                    </a:lnTo>
                    <a:lnTo>
                      <a:pt x="849" y="1919"/>
                    </a:lnTo>
                    <a:lnTo>
                      <a:pt x="834" y="1926"/>
                    </a:lnTo>
                    <a:lnTo>
                      <a:pt x="818" y="1930"/>
                    </a:lnTo>
                    <a:lnTo>
                      <a:pt x="799" y="1928"/>
                    </a:lnTo>
                    <a:lnTo>
                      <a:pt x="781" y="1919"/>
                    </a:lnTo>
                    <a:lnTo>
                      <a:pt x="759" y="1902"/>
                    </a:lnTo>
                    <a:lnTo>
                      <a:pt x="736" y="1881"/>
                    </a:lnTo>
                    <a:lnTo>
                      <a:pt x="732" y="1877"/>
                    </a:lnTo>
                    <a:lnTo>
                      <a:pt x="723" y="1866"/>
                    </a:lnTo>
                    <a:lnTo>
                      <a:pt x="706" y="1850"/>
                    </a:lnTo>
                    <a:lnTo>
                      <a:pt x="686" y="1828"/>
                    </a:lnTo>
                    <a:lnTo>
                      <a:pt x="663" y="1799"/>
                    </a:lnTo>
                    <a:lnTo>
                      <a:pt x="634" y="1764"/>
                    </a:lnTo>
                    <a:lnTo>
                      <a:pt x="603" y="1724"/>
                    </a:lnTo>
                    <a:lnTo>
                      <a:pt x="568" y="1678"/>
                    </a:lnTo>
                    <a:lnTo>
                      <a:pt x="532" y="1627"/>
                    </a:lnTo>
                    <a:lnTo>
                      <a:pt x="493" y="1573"/>
                    </a:lnTo>
                    <a:lnTo>
                      <a:pt x="455" y="1513"/>
                    </a:lnTo>
                    <a:lnTo>
                      <a:pt x="415" y="1447"/>
                    </a:lnTo>
                    <a:lnTo>
                      <a:pt x="377" y="1378"/>
                    </a:lnTo>
                    <a:lnTo>
                      <a:pt x="337" y="1303"/>
                    </a:lnTo>
                    <a:lnTo>
                      <a:pt x="300" y="1227"/>
                    </a:lnTo>
                    <a:lnTo>
                      <a:pt x="264" y="1146"/>
                    </a:lnTo>
                    <a:lnTo>
                      <a:pt x="231" y="1061"/>
                    </a:lnTo>
                    <a:lnTo>
                      <a:pt x="189" y="942"/>
                    </a:lnTo>
                    <a:lnTo>
                      <a:pt x="151" y="831"/>
                    </a:lnTo>
                    <a:lnTo>
                      <a:pt x="120" y="727"/>
                    </a:lnTo>
                    <a:lnTo>
                      <a:pt x="92" y="633"/>
                    </a:lnTo>
                    <a:lnTo>
                      <a:pt x="71" y="547"/>
                    </a:lnTo>
                    <a:lnTo>
                      <a:pt x="51" y="467"/>
                    </a:lnTo>
                    <a:lnTo>
                      <a:pt x="36" y="396"/>
                    </a:lnTo>
                    <a:lnTo>
                      <a:pt x="25" y="332"/>
                    </a:lnTo>
                    <a:lnTo>
                      <a:pt x="16" y="277"/>
                    </a:lnTo>
                    <a:lnTo>
                      <a:pt x="9" y="230"/>
                    </a:lnTo>
                    <a:lnTo>
                      <a:pt x="5" y="188"/>
                    </a:lnTo>
                    <a:lnTo>
                      <a:pt x="1" y="155"/>
                    </a:lnTo>
                    <a:lnTo>
                      <a:pt x="0" y="130"/>
                    </a:lnTo>
                    <a:lnTo>
                      <a:pt x="0" y="112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1" y="64"/>
                    </a:lnTo>
                    <a:lnTo>
                      <a:pt x="9" y="39"/>
                    </a:lnTo>
                    <a:lnTo>
                      <a:pt x="18" y="20"/>
                    </a:lnTo>
                    <a:lnTo>
                      <a:pt x="32" y="8"/>
                    </a:lnTo>
                    <a:lnTo>
                      <a:pt x="49" y="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8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83124" y="2766044"/>
                <a:ext cx="2031010" cy="1292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r>
                  <a:rPr lang="en-US" sz="2800" b="1" kern="0" spc="-113" dirty="0">
                    <a:solidFill>
                      <a:srgbClr val="872E5A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Electronic medical </a:t>
                </a:r>
                <a:r>
                  <a:rPr lang="en-US" sz="2800" b="1" kern="0" spc="-113" dirty="0" smtClean="0">
                    <a:solidFill>
                      <a:srgbClr val="872E5A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records</a:t>
                </a:r>
                <a:endParaRPr lang="en-US" sz="2800" b="1" spc="-113" dirty="0">
                  <a:solidFill>
                    <a:srgbClr val="710330">
                      <a:lumMod val="40000"/>
                      <a:lumOff val="60000"/>
                    </a:srgb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" name="Rectangle 21"/>
              <p:cNvSpPr>
                <a:spLocks noChangeArrowheads="1"/>
              </p:cNvSpPr>
              <p:nvPr/>
            </p:nvSpPr>
            <p:spPr bwMode="auto">
              <a:xfrm>
                <a:off x="6089997" y="3119301"/>
                <a:ext cx="337" cy="1012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800">
                  <a:solidFill>
                    <a:prstClr val="black"/>
                  </a:solidFill>
                  <a:latin typeface="+mj-lt"/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6009687" y="4651228"/>
                <a:ext cx="184194" cy="209159"/>
                <a:chOff x="7286626" y="4224338"/>
                <a:chExt cx="866775" cy="984250"/>
              </a:xfrm>
            </p:grpSpPr>
            <p:sp>
              <p:nvSpPr>
                <p:cNvPr id="59" name="Rectangle 35"/>
                <p:cNvSpPr>
                  <a:spLocks noChangeArrowheads="1"/>
                </p:cNvSpPr>
                <p:nvPr/>
              </p:nvSpPr>
              <p:spPr bwMode="auto">
                <a:xfrm>
                  <a:off x="7686676" y="4568825"/>
                  <a:ext cx="52388" cy="639763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7286626" y="4232275"/>
                  <a:ext cx="427038" cy="522288"/>
                </a:xfrm>
                <a:custGeom>
                  <a:avLst/>
                  <a:gdLst>
                    <a:gd name="T0" fmla="*/ 114 w 269"/>
                    <a:gd name="T1" fmla="*/ 0 h 329"/>
                    <a:gd name="T2" fmla="*/ 269 w 269"/>
                    <a:gd name="T3" fmla="*/ 210 h 329"/>
                    <a:gd name="T4" fmla="*/ 145 w 269"/>
                    <a:gd name="T5" fmla="*/ 329 h 329"/>
                    <a:gd name="T6" fmla="*/ 0 w 269"/>
                    <a:gd name="T7" fmla="*/ 104 h 329"/>
                    <a:gd name="T8" fmla="*/ 114 w 269"/>
                    <a:gd name="T9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329">
                      <a:moveTo>
                        <a:pt x="114" y="0"/>
                      </a:moveTo>
                      <a:lnTo>
                        <a:pt x="269" y="210"/>
                      </a:lnTo>
                      <a:lnTo>
                        <a:pt x="145" y="329"/>
                      </a:lnTo>
                      <a:lnTo>
                        <a:pt x="0" y="104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1" name="Freeform 37"/>
                <p:cNvSpPr>
                  <a:spLocks/>
                </p:cNvSpPr>
                <p:nvPr/>
              </p:nvSpPr>
              <p:spPr bwMode="auto">
                <a:xfrm>
                  <a:off x="7713663" y="4232275"/>
                  <a:ext cx="439738" cy="522288"/>
                </a:xfrm>
                <a:custGeom>
                  <a:avLst/>
                  <a:gdLst>
                    <a:gd name="T0" fmla="*/ 164 w 277"/>
                    <a:gd name="T1" fmla="*/ 0 h 329"/>
                    <a:gd name="T2" fmla="*/ 277 w 277"/>
                    <a:gd name="T3" fmla="*/ 109 h 329"/>
                    <a:gd name="T4" fmla="*/ 125 w 277"/>
                    <a:gd name="T5" fmla="*/ 329 h 329"/>
                    <a:gd name="T6" fmla="*/ 0 w 277"/>
                    <a:gd name="T7" fmla="*/ 210 h 329"/>
                    <a:gd name="T8" fmla="*/ 164 w 277"/>
                    <a:gd name="T9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7" h="329">
                      <a:moveTo>
                        <a:pt x="164" y="0"/>
                      </a:moveTo>
                      <a:lnTo>
                        <a:pt x="277" y="109"/>
                      </a:lnTo>
                      <a:lnTo>
                        <a:pt x="125" y="329"/>
                      </a:lnTo>
                      <a:lnTo>
                        <a:pt x="0" y="210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3" name="Rectangle 39"/>
                <p:cNvSpPr>
                  <a:spLocks noChangeArrowheads="1"/>
                </p:cNvSpPr>
                <p:nvPr/>
              </p:nvSpPr>
              <p:spPr bwMode="auto">
                <a:xfrm>
                  <a:off x="7713663" y="4565650"/>
                  <a:ext cx="1588" cy="1588"/>
                </a:xfrm>
                <a:prstGeom prst="rect">
                  <a:avLst/>
                </a:prstGeom>
                <a:solidFill>
                  <a:srgbClr val="10886F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4" name="Freeform 40"/>
                <p:cNvSpPr>
                  <a:spLocks/>
                </p:cNvSpPr>
                <p:nvPr/>
              </p:nvSpPr>
              <p:spPr bwMode="auto">
                <a:xfrm>
                  <a:off x="7467601" y="4224338"/>
                  <a:ext cx="506413" cy="341313"/>
                </a:xfrm>
                <a:custGeom>
                  <a:avLst/>
                  <a:gdLst>
                    <a:gd name="T0" fmla="*/ 0 w 319"/>
                    <a:gd name="T1" fmla="*/ 0 h 215"/>
                    <a:gd name="T2" fmla="*/ 155 w 319"/>
                    <a:gd name="T3" fmla="*/ 210 h 215"/>
                    <a:gd name="T4" fmla="*/ 319 w 319"/>
                    <a:gd name="T5" fmla="*/ 0 h 215"/>
                    <a:gd name="T6" fmla="*/ 319 w 319"/>
                    <a:gd name="T7" fmla="*/ 5 h 215"/>
                    <a:gd name="T8" fmla="*/ 156 w 319"/>
                    <a:gd name="T9" fmla="*/ 215 h 215"/>
                    <a:gd name="T10" fmla="*/ 155 w 319"/>
                    <a:gd name="T11" fmla="*/ 215 h 215"/>
                    <a:gd name="T12" fmla="*/ 0 w 319"/>
                    <a:gd name="T13" fmla="*/ 5 h 215"/>
                    <a:gd name="T14" fmla="*/ 0 w 319"/>
                    <a:gd name="T15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9" h="215">
                      <a:moveTo>
                        <a:pt x="0" y="0"/>
                      </a:moveTo>
                      <a:lnTo>
                        <a:pt x="155" y="210"/>
                      </a:lnTo>
                      <a:lnTo>
                        <a:pt x="319" y="0"/>
                      </a:lnTo>
                      <a:lnTo>
                        <a:pt x="319" y="5"/>
                      </a:lnTo>
                      <a:lnTo>
                        <a:pt x="156" y="215"/>
                      </a:lnTo>
                      <a:lnTo>
                        <a:pt x="155" y="21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CAC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5" name="Freeform 41"/>
                <p:cNvSpPr>
                  <a:spLocks/>
                </p:cNvSpPr>
                <p:nvPr/>
              </p:nvSpPr>
              <p:spPr bwMode="auto">
                <a:xfrm>
                  <a:off x="7467601" y="4232275"/>
                  <a:ext cx="246063" cy="333375"/>
                </a:xfrm>
                <a:custGeom>
                  <a:avLst/>
                  <a:gdLst>
                    <a:gd name="T0" fmla="*/ 0 w 155"/>
                    <a:gd name="T1" fmla="*/ 0 h 210"/>
                    <a:gd name="T2" fmla="*/ 155 w 155"/>
                    <a:gd name="T3" fmla="*/ 210 h 210"/>
                    <a:gd name="T4" fmla="*/ 155 w 155"/>
                    <a:gd name="T5" fmla="*/ 210 h 210"/>
                    <a:gd name="T6" fmla="*/ 0 w 155"/>
                    <a:gd name="T7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5" h="210">
                      <a:moveTo>
                        <a:pt x="0" y="0"/>
                      </a:moveTo>
                      <a:lnTo>
                        <a:pt x="155" y="210"/>
                      </a:lnTo>
                      <a:lnTo>
                        <a:pt x="155" y="2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6F9F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6" name="Freeform 42"/>
                <p:cNvSpPr>
                  <a:spLocks/>
                </p:cNvSpPr>
                <p:nvPr/>
              </p:nvSpPr>
              <p:spPr bwMode="auto">
                <a:xfrm>
                  <a:off x="7713663" y="4232275"/>
                  <a:ext cx="260350" cy="333375"/>
                </a:xfrm>
                <a:custGeom>
                  <a:avLst/>
                  <a:gdLst>
                    <a:gd name="T0" fmla="*/ 164 w 164"/>
                    <a:gd name="T1" fmla="*/ 0 h 210"/>
                    <a:gd name="T2" fmla="*/ 1 w 164"/>
                    <a:gd name="T3" fmla="*/ 210 h 210"/>
                    <a:gd name="T4" fmla="*/ 0 w 164"/>
                    <a:gd name="T5" fmla="*/ 210 h 210"/>
                    <a:gd name="T6" fmla="*/ 164 w 164"/>
                    <a:gd name="T7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4" h="210">
                      <a:moveTo>
                        <a:pt x="164" y="0"/>
                      </a:moveTo>
                      <a:lnTo>
                        <a:pt x="1" y="210"/>
                      </a:lnTo>
                      <a:lnTo>
                        <a:pt x="0" y="210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6F9F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</p:grpSp>
          <p:sp>
            <p:nvSpPr>
              <p:cNvPr id="69" name="Freeform 47"/>
              <p:cNvSpPr>
                <a:spLocks/>
              </p:cNvSpPr>
              <p:nvPr/>
            </p:nvSpPr>
            <p:spPr bwMode="auto">
              <a:xfrm>
                <a:off x="4009188" y="2485676"/>
                <a:ext cx="464343" cy="464343"/>
              </a:xfrm>
              <a:custGeom>
                <a:avLst/>
                <a:gdLst>
                  <a:gd name="T0" fmla="*/ 411 w 820"/>
                  <a:gd name="T1" fmla="*/ 0 h 820"/>
                  <a:gd name="T2" fmla="*/ 462 w 820"/>
                  <a:gd name="T3" fmla="*/ 3 h 820"/>
                  <a:gd name="T4" fmla="*/ 511 w 820"/>
                  <a:gd name="T5" fmla="*/ 12 h 820"/>
                  <a:gd name="T6" fmla="*/ 559 w 820"/>
                  <a:gd name="T7" fmla="*/ 28 h 820"/>
                  <a:gd name="T8" fmla="*/ 604 w 820"/>
                  <a:gd name="T9" fmla="*/ 48 h 820"/>
                  <a:gd name="T10" fmla="*/ 645 w 820"/>
                  <a:gd name="T11" fmla="*/ 73 h 820"/>
                  <a:gd name="T12" fmla="*/ 683 w 820"/>
                  <a:gd name="T13" fmla="*/ 104 h 820"/>
                  <a:gd name="T14" fmla="*/ 716 w 820"/>
                  <a:gd name="T15" fmla="*/ 137 h 820"/>
                  <a:gd name="T16" fmla="*/ 747 w 820"/>
                  <a:gd name="T17" fmla="*/ 175 h 820"/>
                  <a:gd name="T18" fmla="*/ 773 w 820"/>
                  <a:gd name="T19" fmla="*/ 217 h 820"/>
                  <a:gd name="T20" fmla="*/ 792 w 820"/>
                  <a:gd name="T21" fmla="*/ 262 h 820"/>
                  <a:gd name="T22" fmla="*/ 808 w 820"/>
                  <a:gd name="T23" fmla="*/ 309 h 820"/>
                  <a:gd name="T24" fmla="*/ 817 w 820"/>
                  <a:gd name="T25" fmla="*/ 358 h 820"/>
                  <a:gd name="T26" fmla="*/ 820 w 820"/>
                  <a:gd name="T27" fmla="*/ 409 h 820"/>
                  <a:gd name="T28" fmla="*/ 817 w 820"/>
                  <a:gd name="T29" fmla="*/ 461 h 820"/>
                  <a:gd name="T30" fmla="*/ 808 w 820"/>
                  <a:gd name="T31" fmla="*/ 511 h 820"/>
                  <a:gd name="T32" fmla="*/ 792 w 820"/>
                  <a:gd name="T33" fmla="*/ 558 h 820"/>
                  <a:gd name="T34" fmla="*/ 773 w 820"/>
                  <a:gd name="T35" fmla="*/ 602 h 820"/>
                  <a:gd name="T36" fmla="*/ 747 w 820"/>
                  <a:gd name="T37" fmla="*/ 644 h 820"/>
                  <a:gd name="T38" fmla="*/ 716 w 820"/>
                  <a:gd name="T39" fmla="*/ 682 h 820"/>
                  <a:gd name="T40" fmla="*/ 683 w 820"/>
                  <a:gd name="T41" fmla="*/ 716 h 820"/>
                  <a:gd name="T42" fmla="*/ 645 w 820"/>
                  <a:gd name="T43" fmla="*/ 746 h 820"/>
                  <a:gd name="T44" fmla="*/ 604 w 820"/>
                  <a:gd name="T45" fmla="*/ 772 h 820"/>
                  <a:gd name="T46" fmla="*/ 559 w 820"/>
                  <a:gd name="T47" fmla="*/ 792 h 820"/>
                  <a:gd name="T48" fmla="*/ 511 w 820"/>
                  <a:gd name="T49" fmla="*/ 808 h 820"/>
                  <a:gd name="T50" fmla="*/ 462 w 820"/>
                  <a:gd name="T51" fmla="*/ 817 h 820"/>
                  <a:gd name="T52" fmla="*/ 411 w 820"/>
                  <a:gd name="T53" fmla="*/ 820 h 820"/>
                  <a:gd name="T54" fmla="*/ 360 w 820"/>
                  <a:gd name="T55" fmla="*/ 817 h 820"/>
                  <a:gd name="T56" fmla="*/ 310 w 820"/>
                  <a:gd name="T57" fmla="*/ 808 h 820"/>
                  <a:gd name="T58" fmla="*/ 263 w 820"/>
                  <a:gd name="T59" fmla="*/ 792 h 820"/>
                  <a:gd name="T60" fmla="*/ 218 w 820"/>
                  <a:gd name="T61" fmla="*/ 772 h 820"/>
                  <a:gd name="T62" fmla="*/ 177 w 820"/>
                  <a:gd name="T63" fmla="*/ 746 h 820"/>
                  <a:gd name="T64" fmla="*/ 139 w 820"/>
                  <a:gd name="T65" fmla="*/ 716 h 820"/>
                  <a:gd name="T66" fmla="*/ 104 w 820"/>
                  <a:gd name="T67" fmla="*/ 682 h 820"/>
                  <a:gd name="T68" fmla="*/ 74 w 820"/>
                  <a:gd name="T69" fmla="*/ 644 h 820"/>
                  <a:gd name="T70" fmla="*/ 49 w 820"/>
                  <a:gd name="T71" fmla="*/ 602 h 820"/>
                  <a:gd name="T72" fmla="*/ 28 w 820"/>
                  <a:gd name="T73" fmla="*/ 558 h 820"/>
                  <a:gd name="T74" fmla="*/ 14 w 820"/>
                  <a:gd name="T75" fmla="*/ 511 h 820"/>
                  <a:gd name="T76" fmla="*/ 5 w 820"/>
                  <a:gd name="T77" fmla="*/ 461 h 820"/>
                  <a:gd name="T78" fmla="*/ 0 w 820"/>
                  <a:gd name="T79" fmla="*/ 409 h 820"/>
                  <a:gd name="T80" fmla="*/ 5 w 820"/>
                  <a:gd name="T81" fmla="*/ 358 h 820"/>
                  <a:gd name="T82" fmla="*/ 14 w 820"/>
                  <a:gd name="T83" fmla="*/ 309 h 820"/>
                  <a:gd name="T84" fmla="*/ 28 w 820"/>
                  <a:gd name="T85" fmla="*/ 262 h 820"/>
                  <a:gd name="T86" fmla="*/ 49 w 820"/>
                  <a:gd name="T87" fmla="*/ 217 h 820"/>
                  <a:gd name="T88" fmla="*/ 74 w 820"/>
                  <a:gd name="T89" fmla="*/ 175 h 820"/>
                  <a:gd name="T90" fmla="*/ 104 w 820"/>
                  <a:gd name="T91" fmla="*/ 137 h 820"/>
                  <a:gd name="T92" fmla="*/ 139 w 820"/>
                  <a:gd name="T93" fmla="*/ 104 h 820"/>
                  <a:gd name="T94" fmla="*/ 177 w 820"/>
                  <a:gd name="T95" fmla="*/ 73 h 820"/>
                  <a:gd name="T96" fmla="*/ 218 w 820"/>
                  <a:gd name="T97" fmla="*/ 48 h 820"/>
                  <a:gd name="T98" fmla="*/ 263 w 820"/>
                  <a:gd name="T99" fmla="*/ 28 h 820"/>
                  <a:gd name="T100" fmla="*/ 310 w 820"/>
                  <a:gd name="T101" fmla="*/ 12 h 820"/>
                  <a:gd name="T102" fmla="*/ 360 w 820"/>
                  <a:gd name="T103" fmla="*/ 3 h 820"/>
                  <a:gd name="T104" fmla="*/ 411 w 820"/>
                  <a:gd name="T105" fmla="*/ 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0" h="820">
                    <a:moveTo>
                      <a:pt x="411" y="0"/>
                    </a:moveTo>
                    <a:lnTo>
                      <a:pt x="462" y="3"/>
                    </a:lnTo>
                    <a:lnTo>
                      <a:pt x="511" y="12"/>
                    </a:lnTo>
                    <a:lnTo>
                      <a:pt x="559" y="28"/>
                    </a:lnTo>
                    <a:lnTo>
                      <a:pt x="604" y="48"/>
                    </a:lnTo>
                    <a:lnTo>
                      <a:pt x="645" y="73"/>
                    </a:lnTo>
                    <a:lnTo>
                      <a:pt x="683" y="104"/>
                    </a:lnTo>
                    <a:lnTo>
                      <a:pt x="716" y="137"/>
                    </a:lnTo>
                    <a:lnTo>
                      <a:pt x="747" y="175"/>
                    </a:lnTo>
                    <a:lnTo>
                      <a:pt x="773" y="217"/>
                    </a:lnTo>
                    <a:lnTo>
                      <a:pt x="792" y="262"/>
                    </a:lnTo>
                    <a:lnTo>
                      <a:pt x="808" y="309"/>
                    </a:lnTo>
                    <a:lnTo>
                      <a:pt x="817" y="358"/>
                    </a:lnTo>
                    <a:lnTo>
                      <a:pt x="820" y="409"/>
                    </a:lnTo>
                    <a:lnTo>
                      <a:pt x="817" y="461"/>
                    </a:lnTo>
                    <a:lnTo>
                      <a:pt x="808" y="511"/>
                    </a:lnTo>
                    <a:lnTo>
                      <a:pt x="792" y="558"/>
                    </a:lnTo>
                    <a:lnTo>
                      <a:pt x="773" y="602"/>
                    </a:lnTo>
                    <a:lnTo>
                      <a:pt x="747" y="644"/>
                    </a:lnTo>
                    <a:lnTo>
                      <a:pt x="716" y="682"/>
                    </a:lnTo>
                    <a:lnTo>
                      <a:pt x="683" y="716"/>
                    </a:lnTo>
                    <a:lnTo>
                      <a:pt x="645" y="746"/>
                    </a:lnTo>
                    <a:lnTo>
                      <a:pt x="604" y="772"/>
                    </a:lnTo>
                    <a:lnTo>
                      <a:pt x="559" y="792"/>
                    </a:lnTo>
                    <a:lnTo>
                      <a:pt x="511" y="808"/>
                    </a:lnTo>
                    <a:lnTo>
                      <a:pt x="462" y="817"/>
                    </a:lnTo>
                    <a:lnTo>
                      <a:pt x="411" y="820"/>
                    </a:lnTo>
                    <a:lnTo>
                      <a:pt x="360" y="817"/>
                    </a:lnTo>
                    <a:lnTo>
                      <a:pt x="310" y="808"/>
                    </a:lnTo>
                    <a:lnTo>
                      <a:pt x="263" y="792"/>
                    </a:lnTo>
                    <a:lnTo>
                      <a:pt x="218" y="772"/>
                    </a:lnTo>
                    <a:lnTo>
                      <a:pt x="177" y="746"/>
                    </a:lnTo>
                    <a:lnTo>
                      <a:pt x="139" y="716"/>
                    </a:lnTo>
                    <a:lnTo>
                      <a:pt x="104" y="682"/>
                    </a:lnTo>
                    <a:lnTo>
                      <a:pt x="74" y="644"/>
                    </a:lnTo>
                    <a:lnTo>
                      <a:pt x="49" y="602"/>
                    </a:lnTo>
                    <a:lnTo>
                      <a:pt x="28" y="558"/>
                    </a:lnTo>
                    <a:lnTo>
                      <a:pt x="14" y="511"/>
                    </a:lnTo>
                    <a:lnTo>
                      <a:pt x="5" y="461"/>
                    </a:lnTo>
                    <a:lnTo>
                      <a:pt x="0" y="409"/>
                    </a:lnTo>
                    <a:lnTo>
                      <a:pt x="5" y="358"/>
                    </a:lnTo>
                    <a:lnTo>
                      <a:pt x="14" y="309"/>
                    </a:lnTo>
                    <a:lnTo>
                      <a:pt x="28" y="262"/>
                    </a:lnTo>
                    <a:lnTo>
                      <a:pt x="49" y="217"/>
                    </a:lnTo>
                    <a:lnTo>
                      <a:pt x="74" y="175"/>
                    </a:lnTo>
                    <a:lnTo>
                      <a:pt x="104" y="137"/>
                    </a:lnTo>
                    <a:lnTo>
                      <a:pt x="139" y="104"/>
                    </a:lnTo>
                    <a:lnTo>
                      <a:pt x="177" y="73"/>
                    </a:lnTo>
                    <a:lnTo>
                      <a:pt x="218" y="48"/>
                    </a:lnTo>
                    <a:lnTo>
                      <a:pt x="263" y="28"/>
                    </a:lnTo>
                    <a:lnTo>
                      <a:pt x="310" y="12"/>
                    </a:lnTo>
                    <a:lnTo>
                      <a:pt x="360" y="3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800">
                  <a:solidFill>
                    <a:prstClr val="black"/>
                  </a:solidFill>
                  <a:latin typeface="+mj-lt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7098079" y="5454056"/>
                <a:ext cx="152893" cy="157424"/>
                <a:chOff x="7410451" y="3862388"/>
                <a:chExt cx="428625" cy="441325"/>
              </a:xfrm>
            </p:grpSpPr>
            <p:sp>
              <p:nvSpPr>
                <p:cNvPr id="97" name="Freeform 72"/>
                <p:cNvSpPr>
                  <a:spLocks/>
                </p:cNvSpPr>
                <p:nvPr/>
              </p:nvSpPr>
              <p:spPr bwMode="auto">
                <a:xfrm>
                  <a:off x="7410451" y="3862388"/>
                  <a:ext cx="47625" cy="44450"/>
                </a:xfrm>
                <a:custGeom>
                  <a:avLst/>
                  <a:gdLst>
                    <a:gd name="T0" fmla="*/ 16 w 30"/>
                    <a:gd name="T1" fmla="*/ 0 h 28"/>
                    <a:gd name="T2" fmla="*/ 20 w 30"/>
                    <a:gd name="T3" fmla="*/ 0 h 28"/>
                    <a:gd name="T4" fmla="*/ 24 w 30"/>
                    <a:gd name="T5" fmla="*/ 2 h 28"/>
                    <a:gd name="T6" fmla="*/ 27 w 30"/>
                    <a:gd name="T7" fmla="*/ 5 h 28"/>
                    <a:gd name="T8" fmla="*/ 29 w 30"/>
                    <a:gd name="T9" fmla="*/ 9 h 28"/>
                    <a:gd name="T10" fmla="*/ 30 w 30"/>
                    <a:gd name="T11" fmla="*/ 14 h 28"/>
                    <a:gd name="T12" fmla="*/ 29 w 30"/>
                    <a:gd name="T13" fmla="*/ 18 h 28"/>
                    <a:gd name="T14" fmla="*/ 27 w 30"/>
                    <a:gd name="T15" fmla="*/ 22 h 28"/>
                    <a:gd name="T16" fmla="*/ 24 w 30"/>
                    <a:gd name="T17" fmla="*/ 25 h 28"/>
                    <a:gd name="T18" fmla="*/ 20 w 30"/>
                    <a:gd name="T19" fmla="*/ 27 h 28"/>
                    <a:gd name="T20" fmla="*/ 16 w 30"/>
                    <a:gd name="T21" fmla="*/ 28 h 28"/>
                    <a:gd name="T22" fmla="*/ 11 w 30"/>
                    <a:gd name="T23" fmla="*/ 27 h 28"/>
                    <a:gd name="T24" fmla="*/ 6 w 30"/>
                    <a:gd name="T25" fmla="*/ 25 h 28"/>
                    <a:gd name="T26" fmla="*/ 3 w 30"/>
                    <a:gd name="T27" fmla="*/ 22 h 28"/>
                    <a:gd name="T28" fmla="*/ 1 w 30"/>
                    <a:gd name="T29" fmla="*/ 18 h 28"/>
                    <a:gd name="T30" fmla="*/ 0 w 30"/>
                    <a:gd name="T31" fmla="*/ 14 h 28"/>
                    <a:gd name="T32" fmla="*/ 1 w 30"/>
                    <a:gd name="T33" fmla="*/ 9 h 28"/>
                    <a:gd name="T34" fmla="*/ 3 w 30"/>
                    <a:gd name="T35" fmla="*/ 5 h 28"/>
                    <a:gd name="T36" fmla="*/ 6 w 30"/>
                    <a:gd name="T37" fmla="*/ 2 h 28"/>
                    <a:gd name="T38" fmla="*/ 11 w 30"/>
                    <a:gd name="T39" fmla="*/ 0 h 28"/>
                    <a:gd name="T40" fmla="*/ 16 w 30"/>
                    <a:gd name="T4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" h="28">
                      <a:moveTo>
                        <a:pt x="16" y="0"/>
                      </a:moveTo>
                      <a:lnTo>
                        <a:pt x="20" y="0"/>
                      </a:lnTo>
                      <a:lnTo>
                        <a:pt x="24" y="2"/>
                      </a:lnTo>
                      <a:lnTo>
                        <a:pt x="27" y="5"/>
                      </a:lnTo>
                      <a:lnTo>
                        <a:pt x="29" y="9"/>
                      </a:lnTo>
                      <a:lnTo>
                        <a:pt x="30" y="14"/>
                      </a:lnTo>
                      <a:lnTo>
                        <a:pt x="29" y="18"/>
                      </a:lnTo>
                      <a:lnTo>
                        <a:pt x="27" y="22"/>
                      </a:lnTo>
                      <a:lnTo>
                        <a:pt x="24" y="25"/>
                      </a:lnTo>
                      <a:lnTo>
                        <a:pt x="20" y="27"/>
                      </a:lnTo>
                      <a:lnTo>
                        <a:pt x="16" y="28"/>
                      </a:lnTo>
                      <a:lnTo>
                        <a:pt x="11" y="27"/>
                      </a:lnTo>
                      <a:lnTo>
                        <a:pt x="6" y="25"/>
                      </a:lnTo>
                      <a:lnTo>
                        <a:pt x="3" y="22"/>
                      </a:lnTo>
                      <a:lnTo>
                        <a:pt x="1" y="18"/>
                      </a:lnTo>
                      <a:lnTo>
                        <a:pt x="0" y="14"/>
                      </a:lnTo>
                      <a:lnTo>
                        <a:pt x="1" y="9"/>
                      </a:lnTo>
                      <a:lnTo>
                        <a:pt x="3" y="5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99" name="Freeform 74"/>
                <p:cNvSpPr>
                  <a:spLocks/>
                </p:cNvSpPr>
                <p:nvPr/>
              </p:nvSpPr>
              <p:spPr bwMode="auto">
                <a:xfrm>
                  <a:off x="7534276" y="3868738"/>
                  <a:ext cx="31750" cy="30163"/>
                </a:xfrm>
                <a:custGeom>
                  <a:avLst/>
                  <a:gdLst>
                    <a:gd name="T0" fmla="*/ 10 w 20"/>
                    <a:gd name="T1" fmla="*/ 0 h 19"/>
                    <a:gd name="T2" fmla="*/ 15 w 20"/>
                    <a:gd name="T3" fmla="*/ 1 h 19"/>
                    <a:gd name="T4" fmla="*/ 18 w 20"/>
                    <a:gd name="T5" fmla="*/ 3 h 19"/>
                    <a:gd name="T6" fmla="*/ 20 w 20"/>
                    <a:gd name="T7" fmla="*/ 6 h 19"/>
                    <a:gd name="T8" fmla="*/ 20 w 20"/>
                    <a:gd name="T9" fmla="*/ 10 h 19"/>
                    <a:gd name="T10" fmla="*/ 20 w 20"/>
                    <a:gd name="T11" fmla="*/ 14 h 19"/>
                    <a:gd name="T12" fmla="*/ 18 w 20"/>
                    <a:gd name="T13" fmla="*/ 17 h 19"/>
                    <a:gd name="T14" fmla="*/ 15 w 20"/>
                    <a:gd name="T15" fmla="*/ 19 h 19"/>
                    <a:gd name="T16" fmla="*/ 10 w 20"/>
                    <a:gd name="T17" fmla="*/ 19 h 19"/>
                    <a:gd name="T18" fmla="*/ 6 w 20"/>
                    <a:gd name="T19" fmla="*/ 19 h 19"/>
                    <a:gd name="T20" fmla="*/ 3 w 20"/>
                    <a:gd name="T21" fmla="*/ 17 h 19"/>
                    <a:gd name="T22" fmla="*/ 1 w 20"/>
                    <a:gd name="T23" fmla="*/ 14 h 19"/>
                    <a:gd name="T24" fmla="*/ 0 w 20"/>
                    <a:gd name="T25" fmla="*/ 10 h 19"/>
                    <a:gd name="T26" fmla="*/ 1 w 20"/>
                    <a:gd name="T27" fmla="*/ 6 h 19"/>
                    <a:gd name="T28" fmla="*/ 3 w 20"/>
                    <a:gd name="T29" fmla="*/ 3 h 19"/>
                    <a:gd name="T30" fmla="*/ 6 w 20"/>
                    <a:gd name="T31" fmla="*/ 1 h 19"/>
                    <a:gd name="T32" fmla="*/ 10 w 20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19">
                      <a:moveTo>
                        <a:pt x="10" y="0"/>
                      </a:moveTo>
                      <a:lnTo>
                        <a:pt x="15" y="1"/>
                      </a:lnTo>
                      <a:lnTo>
                        <a:pt x="18" y="3"/>
                      </a:lnTo>
                      <a:lnTo>
                        <a:pt x="20" y="6"/>
                      </a:lnTo>
                      <a:lnTo>
                        <a:pt x="20" y="10"/>
                      </a:lnTo>
                      <a:lnTo>
                        <a:pt x="20" y="14"/>
                      </a:lnTo>
                      <a:lnTo>
                        <a:pt x="18" y="17"/>
                      </a:lnTo>
                      <a:lnTo>
                        <a:pt x="15" y="19"/>
                      </a:lnTo>
                      <a:lnTo>
                        <a:pt x="10" y="19"/>
                      </a:lnTo>
                      <a:lnTo>
                        <a:pt x="6" y="19"/>
                      </a:lnTo>
                      <a:lnTo>
                        <a:pt x="3" y="17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6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03" name="Rectangle 78"/>
                <p:cNvSpPr>
                  <a:spLocks noChangeArrowheads="1"/>
                </p:cNvSpPr>
                <p:nvPr/>
              </p:nvSpPr>
              <p:spPr bwMode="auto">
                <a:xfrm>
                  <a:off x="7543801" y="4181475"/>
                  <a:ext cx="131763" cy="1905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04" name="Rectangle 79"/>
                <p:cNvSpPr>
                  <a:spLocks noChangeArrowheads="1"/>
                </p:cNvSpPr>
                <p:nvPr/>
              </p:nvSpPr>
              <p:spPr bwMode="auto">
                <a:xfrm>
                  <a:off x="7543801" y="4232275"/>
                  <a:ext cx="295275" cy="1905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05" name="Rectangle 80"/>
                <p:cNvSpPr>
                  <a:spLocks noChangeArrowheads="1"/>
                </p:cNvSpPr>
                <p:nvPr/>
              </p:nvSpPr>
              <p:spPr bwMode="auto">
                <a:xfrm>
                  <a:off x="7543801" y="4283075"/>
                  <a:ext cx="131763" cy="2063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32" name="Rectangle 104"/>
              <p:cNvSpPr>
                <a:spLocks noChangeArrowheads="1"/>
              </p:cNvSpPr>
              <p:nvPr/>
            </p:nvSpPr>
            <p:spPr bwMode="auto">
              <a:xfrm>
                <a:off x="4393516" y="5055369"/>
                <a:ext cx="566" cy="566"/>
              </a:xfrm>
              <a:prstGeom prst="rect">
                <a:avLst/>
              </a:prstGeom>
              <a:solidFill>
                <a:srgbClr val="3E708A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8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4964322" y="662556"/>
                <a:ext cx="2275553" cy="45434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0848305"/>
                  </a:avLst>
                </a:prstTxWarp>
                <a:spAutoFit/>
              </a:bodyPr>
              <a:lstStyle/>
              <a:p>
                <a:pPr algn="ctr" defTabSz="914240">
                  <a:defRPr/>
                </a:pPr>
                <a:r>
                  <a:rPr lang="en-US" sz="20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History</a:t>
                </a:r>
                <a:endParaRPr lang="en-I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 rot="3275729">
                <a:off x="7195075" y="1624472"/>
                <a:ext cx="1957776" cy="489274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0848305"/>
                  </a:avLst>
                </a:prstTxWarp>
                <a:spAutoFit/>
              </a:bodyPr>
              <a:lstStyle/>
              <a:p>
                <a:pPr algn="ctr" defTabSz="914240">
                  <a:defRPr/>
                </a:pPr>
                <a:endParaRPr lang="ka-GE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 defTabSz="914240">
                  <a:defRPr/>
                </a:pPr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Care</a:t>
                </a:r>
                <a:endParaRPr lang="en-IN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94341" y="997122"/>
                <a:ext cx="1751468" cy="332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r>
                  <a:rPr lang="en-US" sz="1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Medical history</a:t>
                </a:r>
                <a:endParaRPr lang="ka-GE" sz="1600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831792" y="2016921"/>
                <a:ext cx="1669267" cy="614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r>
                  <a:rPr lang="en-US" sz="120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Reminder of a preventive, planned visit</a:t>
                </a:r>
                <a:endParaRPr lang="en-US" sz="105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436421" y="4039374"/>
                <a:ext cx="1618106" cy="275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endParaRPr lang="ka-GE" sz="12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981967" y="4829060"/>
                <a:ext cx="1957374" cy="558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r>
                  <a:rPr lang="en-US" sz="1600" kern="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Keeping medical records</a:t>
                </a:r>
                <a:endParaRPr lang="en-US" sz="16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22247" y="3532539"/>
                <a:ext cx="1442463" cy="275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40">
                  <a:lnSpc>
                    <a:spcPct val="80000"/>
                  </a:lnSpc>
                  <a:defRPr/>
                </a:pPr>
                <a:endParaRPr lang="en-US" sz="12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191" name="TextBox 190"/>
          <p:cNvSpPr txBox="1"/>
          <p:nvPr/>
        </p:nvSpPr>
        <p:spPr>
          <a:xfrm>
            <a:off x="3581548" y="3464396"/>
            <a:ext cx="124833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0">
              <a:lnSpc>
                <a:spcPct val="80000"/>
              </a:lnSpc>
              <a:defRPr/>
            </a:pPr>
            <a:r>
              <a:rPr lang="en-US" sz="900" dirty="0">
                <a:ea typeface="Open Sans" panose="020B0606030504020204" pitchFamily="34" charset="0"/>
                <a:cs typeface="Open Sans" panose="020B0606030504020204" pitchFamily="34" charset="0"/>
              </a:rPr>
              <a:t>Insurance package</a:t>
            </a:r>
          </a:p>
          <a:p>
            <a:pPr algn="ctr" defTabSz="914240">
              <a:lnSpc>
                <a:spcPct val="80000"/>
              </a:lnSpc>
              <a:defRPr/>
            </a:pPr>
            <a:endParaRPr lang="en-US" sz="9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240">
              <a:lnSpc>
                <a:spcPct val="80000"/>
              </a:lnSpc>
              <a:defRPr/>
            </a:pPr>
            <a:r>
              <a:rPr lang="en-US" sz="900" dirty="0" smtClean="0"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900" dirty="0">
                <a:ea typeface="Open Sans" panose="020B0606030504020204" pitchFamily="34" charset="0"/>
                <a:cs typeface="Open Sans" panose="020B0606030504020204" pitchFamily="34" charset="0"/>
              </a:rPr>
              <a:t>amount of funding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6048237" y="4912707"/>
            <a:ext cx="154767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0">
              <a:lnSpc>
                <a:spcPct val="80000"/>
              </a:lnSpc>
              <a:defRPr/>
            </a:pPr>
            <a:r>
              <a:rPr lang="en-US" sz="1600" kern="0" dirty="0">
                <a:ea typeface="Open Sans" panose="020B0606030504020204" pitchFamily="34" charset="0"/>
                <a:cs typeface="Open Sans" panose="020B0606030504020204" pitchFamily="34" charset="0"/>
              </a:rPr>
              <a:t>Treatment scheme</a:t>
            </a:r>
            <a:endParaRPr lang="en-US" sz="16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 rot="20174565">
            <a:off x="6147789" y="5228233"/>
            <a:ext cx="1615586" cy="566333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Drugs</a:t>
            </a:r>
            <a:endParaRPr lang="en-IN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 rot="17523945">
            <a:off x="7338477" y="3977702"/>
            <a:ext cx="1615586" cy="566333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ka-G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endParaRPr lang="en-IN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 rot="1378797">
            <a:off x="4123488" y="5215432"/>
            <a:ext cx="1695158" cy="566333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6671402"/>
              </a:avLst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Documentation</a:t>
            </a:r>
            <a:endParaRPr lang="en-IN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 rot="18874326">
            <a:off x="3490630" y="1843601"/>
            <a:ext cx="1615586" cy="566333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848305"/>
              </a:avLst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Safety</a:t>
            </a:r>
            <a:endParaRPr lang="en-IN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4" name="Freeform 203"/>
          <p:cNvSpPr>
            <a:spLocks/>
          </p:cNvSpPr>
          <p:nvPr/>
        </p:nvSpPr>
        <p:spPr bwMode="auto">
          <a:xfrm rot="21414032">
            <a:off x="7001787" y="3309233"/>
            <a:ext cx="1403949" cy="1629010"/>
          </a:xfrm>
          <a:custGeom>
            <a:avLst/>
            <a:gdLst>
              <a:gd name="T0" fmla="*/ 1587 w 1639"/>
              <a:gd name="T1" fmla="*/ 2 h 1924"/>
              <a:gd name="T2" fmla="*/ 1616 w 1639"/>
              <a:gd name="T3" fmla="*/ 17 h 1924"/>
              <a:gd name="T4" fmla="*/ 1634 w 1639"/>
              <a:gd name="T5" fmla="*/ 51 h 1924"/>
              <a:gd name="T6" fmla="*/ 1639 w 1639"/>
              <a:gd name="T7" fmla="*/ 110 h 1924"/>
              <a:gd name="T8" fmla="*/ 1638 w 1639"/>
              <a:gd name="T9" fmla="*/ 137 h 1924"/>
              <a:gd name="T10" fmla="*/ 1632 w 1639"/>
              <a:gd name="T11" fmla="*/ 214 h 1924"/>
              <a:gd name="T12" fmla="*/ 1618 w 1639"/>
              <a:gd name="T13" fmla="*/ 328 h 1924"/>
              <a:gd name="T14" fmla="*/ 1592 w 1639"/>
              <a:gd name="T15" fmla="*/ 478 h 1924"/>
              <a:gd name="T16" fmla="*/ 1550 w 1639"/>
              <a:gd name="T17" fmla="*/ 653 h 1924"/>
              <a:gd name="T18" fmla="*/ 1490 w 1639"/>
              <a:gd name="T19" fmla="*/ 844 h 1924"/>
              <a:gd name="T20" fmla="*/ 1408 w 1639"/>
              <a:gd name="T21" fmla="*/ 1044 h 1924"/>
              <a:gd name="T22" fmla="*/ 1291 w 1639"/>
              <a:gd name="T23" fmla="*/ 1276 h 1924"/>
              <a:gd name="T24" fmla="*/ 1188 w 1639"/>
              <a:gd name="T25" fmla="*/ 1463 h 1924"/>
              <a:gd name="T26" fmla="*/ 1093 w 1639"/>
              <a:gd name="T27" fmla="*/ 1613 h 1924"/>
              <a:gd name="T28" fmla="*/ 1015 w 1639"/>
              <a:gd name="T29" fmla="*/ 1726 h 1924"/>
              <a:gd name="T30" fmla="*/ 953 w 1639"/>
              <a:gd name="T31" fmla="*/ 1806 h 1924"/>
              <a:gd name="T32" fmla="*/ 909 w 1639"/>
              <a:gd name="T33" fmla="*/ 1857 h 1924"/>
              <a:gd name="T34" fmla="*/ 885 w 1639"/>
              <a:gd name="T35" fmla="*/ 1881 h 1924"/>
              <a:gd name="T36" fmla="*/ 858 w 1639"/>
              <a:gd name="T37" fmla="*/ 1904 h 1924"/>
              <a:gd name="T38" fmla="*/ 814 w 1639"/>
              <a:gd name="T39" fmla="*/ 1924 h 1924"/>
              <a:gd name="T40" fmla="*/ 780 w 1639"/>
              <a:gd name="T41" fmla="*/ 1915 h 1924"/>
              <a:gd name="T42" fmla="*/ 34 w 1639"/>
              <a:gd name="T43" fmla="*/ 1150 h 1924"/>
              <a:gd name="T44" fmla="*/ 11 w 1639"/>
              <a:gd name="T45" fmla="*/ 1123 h 1924"/>
              <a:gd name="T46" fmla="*/ 0 w 1639"/>
              <a:gd name="T47" fmla="*/ 1092 h 1924"/>
              <a:gd name="T48" fmla="*/ 13 w 1639"/>
              <a:gd name="T49" fmla="*/ 1053 h 1924"/>
              <a:gd name="T50" fmla="*/ 67 w 1639"/>
              <a:gd name="T51" fmla="*/ 990 h 1924"/>
              <a:gd name="T52" fmla="*/ 124 w 1639"/>
              <a:gd name="T53" fmla="*/ 921 h 1924"/>
              <a:gd name="T54" fmla="*/ 156 w 1639"/>
              <a:gd name="T55" fmla="*/ 875 h 1924"/>
              <a:gd name="T56" fmla="*/ 171 w 1639"/>
              <a:gd name="T57" fmla="*/ 851 h 1924"/>
              <a:gd name="T58" fmla="*/ 184 w 1639"/>
              <a:gd name="T59" fmla="*/ 826 h 1924"/>
              <a:gd name="T60" fmla="*/ 198 w 1639"/>
              <a:gd name="T61" fmla="*/ 767 h 1924"/>
              <a:gd name="T62" fmla="*/ 191 w 1639"/>
              <a:gd name="T63" fmla="*/ 698 h 1924"/>
              <a:gd name="T64" fmla="*/ 89 w 1639"/>
              <a:gd name="T65" fmla="*/ 527 h 1924"/>
              <a:gd name="T66" fmla="*/ 80 w 1639"/>
              <a:gd name="T67" fmla="*/ 483 h 1924"/>
              <a:gd name="T68" fmla="*/ 104 w 1639"/>
              <a:gd name="T69" fmla="*/ 452 h 1924"/>
              <a:gd name="T70" fmla="*/ 320 w 1639"/>
              <a:gd name="T71" fmla="*/ 409 h 1924"/>
              <a:gd name="T72" fmla="*/ 373 w 1639"/>
              <a:gd name="T73" fmla="*/ 378 h 1924"/>
              <a:gd name="T74" fmla="*/ 408 w 1639"/>
              <a:gd name="T75" fmla="*/ 327 h 1924"/>
              <a:gd name="T76" fmla="*/ 428 w 1639"/>
              <a:gd name="T77" fmla="*/ 263 h 1924"/>
              <a:gd name="T78" fmla="*/ 439 w 1639"/>
              <a:gd name="T79" fmla="*/ 192 h 1924"/>
              <a:gd name="T80" fmla="*/ 444 w 1639"/>
              <a:gd name="T81" fmla="*/ 117 h 1924"/>
              <a:gd name="T82" fmla="*/ 453 w 1639"/>
              <a:gd name="T83" fmla="*/ 57 h 1924"/>
              <a:gd name="T84" fmla="*/ 477 w 1639"/>
              <a:gd name="T85" fmla="*/ 19 h 1924"/>
              <a:gd name="T86" fmla="*/ 523 w 1639"/>
              <a:gd name="T87" fmla="*/ 4 h 1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39" h="1924">
                <a:moveTo>
                  <a:pt x="1570" y="0"/>
                </a:moveTo>
                <a:lnTo>
                  <a:pt x="1587" y="2"/>
                </a:lnTo>
                <a:lnTo>
                  <a:pt x="1603" y="8"/>
                </a:lnTo>
                <a:lnTo>
                  <a:pt x="1616" y="17"/>
                </a:lnTo>
                <a:lnTo>
                  <a:pt x="1627" y="31"/>
                </a:lnTo>
                <a:lnTo>
                  <a:pt x="1634" y="51"/>
                </a:lnTo>
                <a:lnTo>
                  <a:pt x="1639" y="77"/>
                </a:lnTo>
                <a:lnTo>
                  <a:pt x="1639" y="110"/>
                </a:lnTo>
                <a:lnTo>
                  <a:pt x="1639" y="117"/>
                </a:lnTo>
                <a:lnTo>
                  <a:pt x="1638" y="137"/>
                </a:lnTo>
                <a:lnTo>
                  <a:pt x="1636" y="170"/>
                </a:lnTo>
                <a:lnTo>
                  <a:pt x="1632" y="214"/>
                </a:lnTo>
                <a:lnTo>
                  <a:pt x="1627" y="266"/>
                </a:lnTo>
                <a:lnTo>
                  <a:pt x="1618" y="328"/>
                </a:lnTo>
                <a:lnTo>
                  <a:pt x="1607" y="399"/>
                </a:lnTo>
                <a:lnTo>
                  <a:pt x="1592" y="478"/>
                </a:lnTo>
                <a:lnTo>
                  <a:pt x="1574" y="563"/>
                </a:lnTo>
                <a:lnTo>
                  <a:pt x="1550" y="653"/>
                </a:lnTo>
                <a:lnTo>
                  <a:pt x="1523" y="747"/>
                </a:lnTo>
                <a:lnTo>
                  <a:pt x="1490" y="844"/>
                </a:lnTo>
                <a:lnTo>
                  <a:pt x="1452" y="942"/>
                </a:lnTo>
                <a:lnTo>
                  <a:pt x="1408" y="1044"/>
                </a:lnTo>
                <a:lnTo>
                  <a:pt x="1348" y="1165"/>
                </a:lnTo>
                <a:lnTo>
                  <a:pt x="1291" y="1276"/>
                </a:lnTo>
                <a:lnTo>
                  <a:pt x="1239" y="1374"/>
                </a:lnTo>
                <a:lnTo>
                  <a:pt x="1188" y="1463"/>
                </a:lnTo>
                <a:lnTo>
                  <a:pt x="1138" y="1544"/>
                </a:lnTo>
                <a:lnTo>
                  <a:pt x="1093" y="1613"/>
                </a:lnTo>
                <a:lnTo>
                  <a:pt x="1053" y="1675"/>
                </a:lnTo>
                <a:lnTo>
                  <a:pt x="1015" y="1726"/>
                </a:lnTo>
                <a:lnTo>
                  <a:pt x="982" y="1769"/>
                </a:lnTo>
                <a:lnTo>
                  <a:pt x="953" y="1806"/>
                </a:lnTo>
                <a:lnTo>
                  <a:pt x="927" y="1835"/>
                </a:lnTo>
                <a:lnTo>
                  <a:pt x="909" y="1857"/>
                </a:lnTo>
                <a:lnTo>
                  <a:pt x="894" y="1871"/>
                </a:lnTo>
                <a:lnTo>
                  <a:pt x="885" y="1881"/>
                </a:lnTo>
                <a:lnTo>
                  <a:pt x="883" y="1884"/>
                </a:lnTo>
                <a:lnTo>
                  <a:pt x="858" y="1904"/>
                </a:lnTo>
                <a:lnTo>
                  <a:pt x="834" y="1919"/>
                </a:lnTo>
                <a:lnTo>
                  <a:pt x="814" y="1924"/>
                </a:lnTo>
                <a:lnTo>
                  <a:pt x="796" y="1923"/>
                </a:lnTo>
                <a:lnTo>
                  <a:pt x="780" y="1915"/>
                </a:lnTo>
                <a:lnTo>
                  <a:pt x="763" y="1902"/>
                </a:lnTo>
                <a:lnTo>
                  <a:pt x="34" y="1150"/>
                </a:lnTo>
                <a:lnTo>
                  <a:pt x="22" y="1137"/>
                </a:lnTo>
                <a:lnTo>
                  <a:pt x="11" y="1123"/>
                </a:lnTo>
                <a:lnTo>
                  <a:pt x="3" y="1108"/>
                </a:lnTo>
                <a:lnTo>
                  <a:pt x="0" y="1092"/>
                </a:lnTo>
                <a:lnTo>
                  <a:pt x="3" y="1074"/>
                </a:lnTo>
                <a:lnTo>
                  <a:pt x="13" y="1053"/>
                </a:lnTo>
                <a:lnTo>
                  <a:pt x="29" y="1032"/>
                </a:lnTo>
                <a:lnTo>
                  <a:pt x="67" y="990"/>
                </a:lnTo>
                <a:lnTo>
                  <a:pt x="98" y="953"/>
                </a:lnTo>
                <a:lnTo>
                  <a:pt x="124" y="921"/>
                </a:lnTo>
                <a:lnTo>
                  <a:pt x="142" y="895"/>
                </a:lnTo>
                <a:lnTo>
                  <a:pt x="156" y="875"/>
                </a:lnTo>
                <a:lnTo>
                  <a:pt x="166" y="860"/>
                </a:lnTo>
                <a:lnTo>
                  <a:pt x="171" y="851"/>
                </a:lnTo>
                <a:lnTo>
                  <a:pt x="173" y="848"/>
                </a:lnTo>
                <a:lnTo>
                  <a:pt x="184" y="826"/>
                </a:lnTo>
                <a:lnTo>
                  <a:pt x="193" y="798"/>
                </a:lnTo>
                <a:lnTo>
                  <a:pt x="198" y="767"/>
                </a:lnTo>
                <a:lnTo>
                  <a:pt x="198" y="733"/>
                </a:lnTo>
                <a:lnTo>
                  <a:pt x="191" y="698"/>
                </a:lnTo>
                <a:lnTo>
                  <a:pt x="175" y="664"/>
                </a:lnTo>
                <a:lnTo>
                  <a:pt x="89" y="527"/>
                </a:lnTo>
                <a:lnTo>
                  <a:pt x="80" y="505"/>
                </a:lnTo>
                <a:lnTo>
                  <a:pt x="80" y="483"/>
                </a:lnTo>
                <a:lnTo>
                  <a:pt x="87" y="467"/>
                </a:lnTo>
                <a:lnTo>
                  <a:pt x="104" y="452"/>
                </a:lnTo>
                <a:lnTo>
                  <a:pt x="125" y="445"/>
                </a:lnTo>
                <a:lnTo>
                  <a:pt x="320" y="409"/>
                </a:lnTo>
                <a:lnTo>
                  <a:pt x="350" y="396"/>
                </a:lnTo>
                <a:lnTo>
                  <a:pt x="373" y="378"/>
                </a:lnTo>
                <a:lnTo>
                  <a:pt x="393" y="354"/>
                </a:lnTo>
                <a:lnTo>
                  <a:pt x="408" y="327"/>
                </a:lnTo>
                <a:lnTo>
                  <a:pt x="419" y="296"/>
                </a:lnTo>
                <a:lnTo>
                  <a:pt x="428" y="263"/>
                </a:lnTo>
                <a:lnTo>
                  <a:pt x="433" y="228"/>
                </a:lnTo>
                <a:lnTo>
                  <a:pt x="439" y="192"/>
                </a:lnTo>
                <a:lnTo>
                  <a:pt x="442" y="154"/>
                </a:lnTo>
                <a:lnTo>
                  <a:pt x="444" y="117"/>
                </a:lnTo>
                <a:lnTo>
                  <a:pt x="448" y="81"/>
                </a:lnTo>
                <a:lnTo>
                  <a:pt x="453" y="57"/>
                </a:lnTo>
                <a:lnTo>
                  <a:pt x="463" y="37"/>
                </a:lnTo>
                <a:lnTo>
                  <a:pt x="477" y="19"/>
                </a:lnTo>
                <a:lnTo>
                  <a:pt x="497" y="8"/>
                </a:lnTo>
                <a:lnTo>
                  <a:pt x="523" y="4"/>
                </a:lnTo>
                <a:lnTo>
                  <a:pt x="1570" y="0"/>
                </a:ln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50800" dist="50800" dir="2700000" sx="98000" sy="98000" algn="tl" rotWithShape="0">
              <a:prstClr val="black">
                <a:alpha val="50000"/>
              </a:prstClr>
            </a:outerShdw>
          </a:effec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2101">
              <a:latin typeface="+mj-lt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7064463" y="3704098"/>
            <a:ext cx="12950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0">
              <a:lnSpc>
                <a:spcPct val="80000"/>
              </a:lnSpc>
              <a:defRPr/>
            </a:pP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Blood group, Allergies, Chronic </a:t>
            </a:r>
            <a:r>
              <a:rPr lang="en-US" sz="1200" dirty="0" smtClean="0">
                <a:ea typeface="Open Sans" panose="020B0606030504020204" pitchFamily="34" charset="0"/>
                <a:cs typeface="Open Sans" panose="020B0606030504020204" pitchFamily="34" charset="0"/>
              </a:rPr>
              <a:t>diseases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6" name="Freeform 205"/>
          <p:cNvSpPr>
            <a:spLocks/>
          </p:cNvSpPr>
          <p:nvPr/>
        </p:nvSpPr>
        <p:spPr bwMode="auto">
          <a:xfrm rot="20125082">
            <a:off x="3584121" y="1727754"/>
            <a:ext cx="1875661" cy="1427146"/>
          </a:xfrm>
          <a:custGeom>
            <a:avLst/>
            <a:gdLst>
              <a:gd name="T0" fmla="*/ 1835 w 1933"/>
              <a:gd name="T1" fmla="*/ 0 h 1608"/>
              <a:gd name="T2" fmla="*/ 1893 w 1933"/>
              <a:gd name="T3" fmla="*/ 9 h 1608"/>
              <a:gd name="T4" fmla="*/ 1924 w 1933"/>
              <a:gd name="T5" fmla="*/ 34 h 1608"/>
              <a:gd name="T6" fmla="*/ 1933 w 1933"/>
              <a:gd name="T7" fmla="*/ 71 h 1608"/>
              <a:gd name="T8" fmla="*/ 1920 w 1933"/>
              <a:gd name="T9" fmla="*/ 1136 h 1608"/>
              <a:gd name="T10" fmla="*/ 1913 w 1933"/>
              <a:gd name="T11" fmla="*/ 1169 h 1608"/>
              <a:gd name="T12" fmla="*/ 1889 w 1933"/>
              <a:gd name="T13" fmla="*/ 1195 h 1608"/>
              <a:gd name="T14" fmla="*/ 1840 w 1933"/>
              <a:gd name="T15" fmla="*/ 1206 h 1608"/>
              <a:gd name="T16" fmla="*/ 1723 w 1933"/>
              <a:gd name="T17" fmla="*/ 1215 h 1608"/>
              <a:gd name="T18" fmla="*/ 1651 w 1933"/>
              <a:gd name="T19" fmla="*/ 1226 h 1608"/>
              <a:gd name="T20" fmla="*/ 1614 w 1933"/>
              <a:gd name="T21" fmla="*/ 1235 h 1608"/>
              <a:gd name="T22" fmla="*/ 1587 w 1933"/>
              <a:gd name="T23" fmla="*/ 1244 h 1608"/>
              <a:gd name="T24" fmla="*/ 1534 w 1933"/>
              <a:gd name="T25" fmla="*/ 1275 h 1608"/>
              <a:gd name="T26" fmla="*/ 1490 w 1933"/>
              <a:gd name="T27" fmla="*/ 1329 h 1608"/>
              <a:gd name="T28" fmla="*/ 1443 w 1933"/>
              <a:gd name="T29" fmla="*/ 1523 h 1608"/>
              <a:gd name="T30" fmla="*/ 1419 w 1933"/>
              <a:gd name="T31" fmla="*/ 1559 h 1608"/>
              <a:gd name="T32" fmla="*/ 1381 w 1933"/>
              <a:gd name="T33" fmla="*/ 1564 h 1608"/>
              <a:gd name="T34" fmla="*/ 1195 w 1933"/>
              <a:gd name="T35" fmla="*/ 1442 h 1608"/>
              <a:gd name="T36" fmla="*/ 1122 w 1933"/>
              <a:gd name="T37" fmla="*/ 1428 h 1608"/>
              <a:gd name="T38" fmla="*/ 1049 w 1933"/>
              <a:gd name="T39" fmla="*/ 1451 h 1608"/>
              <a:gd name="T40" fmla="*/ 978 w 1933"/>
              <a:gd name="T41" fmla="*/ 1499 h 1608"/>
              <a:gd name="T42" fmla="*/ 909 w 1933"/>
              <a:gd name="T43" fmla="*/ 1557 h 1608"/>
              <a:gd name="T44" fmla="*/ 854 w 1933"/>
              <a:gd name="T45" fmla="*/ 1599 h 1608"/>
              <a:gd name="T46" fmla="*/ 809 w 1933"/>
              <a:gd name="T47" fmla="*/ 1608 h 1608"/>
              <a:gd name="T48" fmla="*/ 769 w 1933"/>
              <a:gd name="T49" fmla="*/ 1588 h 1608"/>
              <a:gd name="T50" fmla="*/ 11 w 1933"/>
              <a:gd name="T51" fmla="*/ 839 h 1608"/>
              <a:gd name="T52" fmla="*/ 0 w 1933"/>
              <a:gd name="T53" fmla="*/ 808 h 1608"/>
              <a:gd name="T54" fmla="*/ 11 w 1933"/>
              <a:gd name="T55" fmla="*/ 772 h 1608"/>
              <a:gd name="T56" fmla="*/ 49 w 1933"/>
              <a:gd name="T57" fmla="*/ 726 h 1608"/>
              <a:gd name="T58" fmla="*/ 62 w 1933"/>
              <a:gd name="T59" fmla="*/ 714 h 1608"/>
              <a:gd name="T60" fmla="*/ 102 w 1933"/>
              <a:gd name="T61" fmla="*/ 679 h 1608"/>
              <a:gd name="T62" fmla="*/ 166 w 1933"/>
              <a:gd name="T63" fmla="*/ 626 h 1608"/>
              <a:gd name="T64" fmla="*/ 251 w 1933"/>
              <a:gd name="T65" fmla="*/ 561 h 1608"/>
              <a:gd name="T66" fmla="*/ 359 w 1933"/>
              <a:gd name="T67" fmla="*/ 488 h 1608"/>
              <a:gd name="T68" fmla="*/ 485 w 1933"/>
              <a:gd name="T69" fmla="*/ 409 h 1608"/>
              <a:gd name="T70" fmla="*/ 627 w 1933"/>
              <a:gd name="T71" fmla="*/ 331 h 1608"/>
              <a:gd name="T72" fmla="*/ 787 w 1933"/>
              <a:gd name="T73" fmla="*/ 260 h 1608"/>
              <a:gd name="T74" fmla="*/ 991 w 1933"/>
              <a:gd name="T75" fmla="*/ 185 h 1608"/>
              <a:gd name="T76" fmla="*/ 1204 w 1933"/>
              <a:gd name="T77" fmla="*/ 118 h 1608"/>
              <a:gd name="T78" fmla="*/ 1386 w 1933"/>
              <a:gd name="T79" fmla="*/ 69 h 1608"/>
              <a:gd name="T80" fmla="*/ 1536 w 1933"/>
              <a:gd name="T81" fmla="*/ 36 h 1608"/>
              <a:gd name="T82" fmla="*/ 1656 w 1933"/>
              <a:gd name="T83" fmla="*/ 16 h 1608"/>
              <a:gd name="T84" fmla="*/ 1744 w 1933"/>
              <a:gd name="T85" fmla="*/ 5 h 1608"/>
              <a:gd name="T86" fmla="*/ 1802 w 1933"/>
              <a:gd name="T87" fmla="*/ 1 h 1608"/>
              <a:gd name="T88" fmla="*/ 1831 w 1933"/>
              <a:gd name="T89" fmla="*/ 0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33" h="1608">
                <a:moveTo>
                  <a:pt x="1831" y="0"/>
                </a:moveTo>
                <a:lnTo>
                  <a:pt x="1835" y="0"/>
                </a:lnTo>
                <a:lnTo>
                  <a:pt x="1867" y="3"/>
                </a:lnTo>
                <a:lnTo>
                  <a:pt x="1893" y="9"/>
                </a:lnTo>
                <a:lnTo>
                  <a:pt x="1913" y="20"/>
                </a:lnTo>
                <a:lnTo>
                  <a:pt x="1924" y="34"/>
                </a:lnTo>
                <a:lnTo>
                  <a:pt x="1931" y="51"/>
                </a:lnTo>
                <a:lnTo>
                  <a:pt x="1933" y="71"/>
                </a:lnTo>
                <a:lnTo>
                  <a:pt x="1920" y="1118"/>
                </a:lnTo>
                <a:lnTo>
                  <a:pt x="1920" y="1136"/>
                </a:lnTo>
                <a:lnTo>
                  <a:pt x="1918" y="1153"/>
                </a:lnTo>
                <a:lnTo>
                  <a:pt x="1913" y="1169"/>
                </a:lnTo>
                <a:lnTo>
                  <a:pt x="1904" y="1184"/>
                </a:lnTo>
                <a:lnTo>
                  <a:pt x="1889" y="1195"/>
                </a:lnTo>
                <a:lnTo>
                  <a:pt x="1869" y="1202"/>
                </a:lnTo>
                <a:lnTo>
                  <a:pt x="1840" y="1206"/>
                </a:lnTo>
                <a:lnTo>
                  <a:pt x="1776" y="1209"/>
                </a:lnTo>
                <a:lnTo>
                  <a:pt x="1723" y="1215"/>
                </a:lnTo>
                <a:lnTo>
                  <a:pt x="1682" y="1220"/>
                </a:lnTo>
                <a:lnTo>
                  <a:pt x="1651" y="1226"/>
                </a:lnTo>
                <a:lnTo>
                  <a:pt x="1627" y="1231"/>
                </a:lnTo>
                <a:lnTo>
                  <a:pt x="1614" y="1235"/>
                </a:lnTo>
                <a:lnTo>
                  <a:pt x="1611" y="1237"/>
                </a:lnTo>
                <a:lnTo>
                  <a:pt x="1587" y="1244"/>
                </a:lnTo>
                <a:lnTo>
                  <a:pt x="1561" y="1257"/>
                </a:lnTo>
                <a:lnTo>
                  <a:pt x="1534" y="1275"/>
                </a:lnTo>
                <a:lnTo>
                  <a:pt x="1510" y="1300"/>
                </a:lnTo>
                <a:lnTo>
                  <a:pt x="1490" y="1329"/>
                </a:lnTo>
                <a:lnTo>
                  <a:pt x="1478" y="1366"/>
                </a:lnTo>
                <a:lnTo>
                  <a:pt x="1443" y="1523"/>
                </a:lnTo>
                <a:lnTo>
                  <a:pt x="1434" y="1544"/>
                </a:lnTo>
                <a:lnTo>
                  <a:pt x="1419" y="1559"/>
                </a:lnTo>
                <a:lnTo>
                  <a:pt x="1401" y="1566"/>
                </a:lnTo>
                <a:lnTo>
                  <a:pt x="1381" y="1564"/>
                </a:lnTo>
                <a:lnTo>
                  <a:pt x="1359" y="1555"/>
                </a:lnTo>
                <a:lnTo>
                  <a:pt x="1195" y="1442"/>
                </a:lnTo>
                <a:lnTo>
                  <a:pt x="1159" y="1430"/>
                </a:lnTo>
                <a:lnTo>
                  <a:pt x="1122" y="1428"/>
                </a:lnTo>
                <a:lnTo>
                  <a:pt x="1086" y="1437"/>
                </a:lnTo>
                <a:lnTo>
                  <a:pt x="1049" y="1451"/>
                </a:lnTo>
                <a:lnTo>
                  <a:pt x="1013" y="1473"/>
                </a:lnTo>
                <a:lnTo>
                  <a:pt x="978" y="1499"/>
                </a:lnTo>
                <a:lnTo>
                  <a:pt x="942" y="1528"/>
                </a:lnTo>
                <a:lnTo>
                  <a:pt x="909" y="1557"/>
                </a:lnTo>
                <a:lnTo>
                  <a:pt x="875" y="1586"/>
                </a:lnTo>
                <a:lnTo>
                  <a:pt x="854" y="1599"/>
                </a:lnTo>
                <a:lnTo>
                  <a:pt x="833" y="1608"/>
                </a:lnTo>
                <a:lnTo>
                  <a:pt x="809" y="1608"/>
                </a:lnTo>
                <a:lnTo>
                  <a:pt x="789" y="1603"/>
                </a:lnTo>
                <a:lnTo>
                  <a:pt x="769" y="1588"/>
                </a:lnTo>
                <a:lnTo>
                  <a:pt x="22" y="852"/>
                </a:lnTo>
                <a:lnTo>
                  <a:pt x="11" y="839"/>
                </a:lnTo>
                <a:lnTo>
                  <a:pt x="2" y="825"/>
                </a:lnTo>
                <a:lnTo>
                  <a:pt x="0" y="808"/>
                </a:lnTo>
                <a:lnTo>
                  <a:pt x="2" y="792"/>
                </a:lnTo>
                <a:lnTo>
                  <a:pt x="11" y="772"/>
                </a:lnTo>
                <a:lnTo>
                  <a:pt x="26" y="750"/>
                </a:lnTo>
                <a:lnTo>
                  <a:pt x="49" y="726"/>
                </a:lnTo>
                <a:lnTo>
                  <a:pt x="53" y="723"/>
                </a:lnTo>
                <a:lnTo>
                  <a:pt x="62" y="714"/>
                </a:lnTo>
                <a:lnTo>
                  <a:pt x="78" y="699"/>
                </a:lnTo>
                <a:lnTo>
                  <a:pt x="102" y="679"/>
                </a:lnTo>
                <a:lnTo>
                  <a:pt x="131" y="655"/>
                </a:lnTo>
                <a:lnTo>
                  <a:pt x="166" y="626"/>
                </a:lnTo>
                <a:lnTo>
                  <a:pt x="206" y="595"/>
                </a:lnTo>
                <a:lnTo>
                  <a:pt x="251" y="561"/>
                </a:lnTo>
                <a:lnTo>
                  <a:pt x="302" y="524"/>
                </a:lnTo>
                <a:lnTo>
                  <a:pt x="359" y="488"/>
                </a:lnTo>
                <a:lnTo>
                  <a:pt x="419" y="448"/>
                </a:lnTo>
                <a:lnTo>
                  <a:pt x="485" y="409"/>
                </a:lnTo>
                <a:lnTo>
                  <a:pt x="554" y="369"/>
                </a:lnTo>
                <a:lnTo>
                  <a:pt x="627" y="331"/>
                </a:lnTo>
                <a:lnTo>
                  <a:pt x="705" y="295"/>
                </a:lnTo>
                <a:lnTo>
                  <a:pt x="787" y="260"/>
                </a:lnTo>
                <a:lnTo>
                  <a:pt x="871" y="227"/>
                </a:lnTo>
                <a:lnTo>
                  <a:pt x="991" y="185"/>
                </a:lnTo>
                <a:lnTo>
                  <a:pt x="1102" y="149"/>
                </a:lnTo>
                <a:lnTo>
                  <a:pt x="1204" y="118"/>
                </a:lnTo>
                <a:lnTo>
                  <a:pt x="1299" y="91"/>
                </a:lnTo>
                <a:lnTo>
                  <a:pt x="1386" y="69"/>
                </a:lnTo>
                <a:lnTo>
                  <a:pt x="1465" y="51"/>
                </a:lnTo>
                <a:lnTo>
                  <a:pt x="1536" y="36"/>
                </a:lnTo>
                <a:lnTo>
                  <a:pt x="1600" y="23"/>
                </a:lnTo>
                <a:lnTo>
                  <a:pt x="1656" y="16"/>
                </a:lnTo>
                <a:lnTo>
                  <a:pt x="1703" y="9"/>
                </a:lnTo>
                <a:lnTo>
                  <a:pt x="1744" y="5"/>
                </a:lnTo>
                <a:lnTo>
                  <a:pt x="1776" y="1"/>
                </a:lnTo>
                <a:lnTo>
                  <a:pt x="1802" y="1"/>
                </a:lnTo>
                <a:lnTo>
                  <a:pt x="1820" y="0"/>
                </a:lnTo>
                <a:lnTo>
                  <a:pt x="1831" y="0"/>
                </a:lnTo>
                <a:close/>
              </a:path>
            </a:pathLst>
          </a:custGeom>
          <a:solidFill>
            <a:srgbClr val="C0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50800" dist="50800" dir="2700000" sx="98000" sy="98000" algn="tl" rotWithShape="0">
              <a:prstClr val="black">
                <a:alpha val="50000"/>
              </a:prstClr>
            </a:outerShdw>
          </a:effec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2101">
              <a:latin typeface="+mj-lt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3844589" y="2244110"/>
            <a:ext cx="16249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Protection of personal data</a:t>
            </a:r>
            <a:endParaRPr lang="en-US" sz="11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5240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B2C7C"/>
                </a:solidFill>
                <a:latin typeface="+mj-lt"/>
              </a:rPr>
              <a:t>Digitalization of healthcare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53" y="3582217"/>
            <a:ext cx="953811" cy="8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48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1" y="1021658"/>
            <a:ext cx="6547568" cy="654756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35665" y="2338467"/>
            <a:ext cx="2634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4" lvl="1" algn="ctr" defTabSz="457174"/>
            <a:r>
              <a:rPr lang="en-US" sz="1400" b="1" dirty="0" smtClean="0">
                <a:solidFill>
                  <a:srgbClr val="0B6F65"/>
                </a:solidFill>
                <a:latin typeface="+mj-lt"/>
              </a:rPr>
              <a:t>Fast and easy to access medical investigations</a:t>
            </a:r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B2C7C"/>
                </a:solidFill>
                <a:latin typeface="+mj-lt"/>
              </a:rPr>
              <a:t>Telemedicine opportunities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43599" y="4748420"/>
            <a:ext cx="630950" cy="8152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/>
              <a:t>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15994" y="4609554"/>
            <a:ext cx="2428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en-US" sz="1400" b="1" dirty="0">
                <a:solidFill>
                  <a:srgbClr val="0B6F65"/>
                </a:solidFill>
                <a:latin typeface="+mj-lt"/>
              </a:rPr>
              <a:t>Reduce emergencies and hospital costs</a:t>
            </a:r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99913" y="1980687"/>
            <a:ext cx="283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en-US" sz="1400" b="1" dirty="0">
                <a:solidFill>
                  <a:srgbClr val="0B6F65"/>
                </a:solidFill>
                <a:latin typeface="+mj-lt"/>
              </a:rPr>
              <a:t>Opportunity for medical self-examination</a:t>
            </a:r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21494" y="3445669"/>
            <a:ext cx="3112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en-US" sz="1400" b="1" dirty="0">
                <a:solidFill>
                  <a:srgbClr val="0B6F65"/>
                </a:solidFill>
                <a:latin typeface="+mj-lt"/>
              </a:rPr>
              <a:t>Unloading of the </a:t>
            </a:r>
            <a:r>
              <a:rPr lang="en-US" sz="1400" b="1" dirty="0" smtClean="0">
                <a:solidFill>
                  <a:srgbClr val="0B6F65"/>
                </a:solidFill>
                <a:latin typeface="+mj-lt"/>
              </a:rPr>
              <a:t>institution</a:t>
            </a:r>
            <a:endParaRPr lang="en-US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40347" y="1415719"/>
            <a:ext cx="18040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4" lvl="1" algn="ctr" defTabSz="457174"/>
            <a:r>
              <a:rPr lang="en-US" sz="1400" b="1" dirty="0">
                <a:solidFill>
                  <a:srgbClr val="0B6F65"/>
                </a:solidFill>
                <a:latin typeface="+mj-lt"/>
              </a:rPr>
              <a:t>Teleconsultation between doctors</a:t>
            </a:r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60682" y="1423944"/>
            <a:ext cx="3414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4" lvl="1" algn="ctr" defTabSz="457174"/>
            <a:r>
              <a:rPr lang="en-US" sz="1400" b="1" dirty="0" smtClean="0">
                <a:solidFill>
                  <a:srgbClr val="0B6F65"/>
                </a:solidFill>
                <a:latin typeface="+mj-lt"/>
              </a:rPr>
              <a:t>Distance diagnostics</a:t>
            </a:r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0772" y="3373848"/>
            <a:ext cx="2189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en-US" sz="1400" b="1" dirty="0">
                <a:solidFill>
                  <a:srgbClr val="0B6F65"/>
                </a:solidFill>
                <a:latin typeface="+mj-lt"/>
              </a:rPr>
              <a:t>Storing and analyzing medical data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24343" y="4748420"/>
            <a:ext cx="2588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en-US" sz="1400" b="1" dirty="0">
                <a:solidFill>
                  <a:srgbClr val="0B6F65"/>
                </a:solidFill>
                <a:latin typeface="+mj-lt"/>
              </a:rPr>
              <a:t>Overcoming barriers in difficult geographic settlements</a:t>
            </a:r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713" y="4473079"/>
            <a:ext cx="942062" cy="942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62" y="3418280"/>
            <a:ext cx="765858" cy="827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58" y="2428774"/>
            <a:ext cx="624283" cy="719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82" y="3505691"/>
            <a:ext cx="591862" cy="628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96" y="4157614"/>
            <a:ext cx="1456474" cy="1572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92" y="2219663"/>
            <a:ext cx="760828" cy="7608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97" y="2116686"/>
            <a:ext cx="1224285" cy="1322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38" y="2239231"/>
            <a:ext cx="671678" cy="6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20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8187"/>
            <a:ext cx="11207930" cy="708793"/>
          </a:xfrm>
          <a:prstGeom prst="rect">
            <a:avLst/>
          </a:prstGeom>
          <a:solidFill>
            <a:srgbClr val="8064A2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7581" y="16072"/>
            <a:ext cx="11374420" cy="97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bg1"/>
                </a:solidFill>
              </a:rPr>
              <a:t>Management of health care costs in line with international economic indicators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69" y="50752"/>
            <a:ext cx="752192" cy="905477"/>
          </a:xfrm>
          <a:prstGeom prst="rect">
            <a:avLst/>
          </a:prstGeom>
          <a:effectLst>
            <a:innerShdw blurRad="114300">
              <a:prstClr val="black">
                <a:alpha val="50000"/>
              </a:prstClr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093110" y="5243484"/>
            <a:ext cx="111717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64A2"/>
                </a:solidFill>
              </a:rPr>
              <a:t>Expected </a:t>
            </a:r>
            <a:r>
              <a:rPr lang="en-US" b="1" dirty="0" smtClean="0">
                <a:solidFill>
                  <a:srgbClr val="8064A2"/>
                </a:solidFill>
              </a:rPr>
              <a:t>Results:</a:t>
            </a:r>
            <a:endParaRPr lang="ka-GE" b="1" dirty="0" smtClean="0">
              <a:solidFill>
                <a:srgbClr val="4E3F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Better planning the health budget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Better prediction of the results of medical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interventions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Prevention and modification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of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health related risks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More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healthy, economically active citizens / fewer disability and premature deaths</a:t>
            </a:r>
            <a:endParaRPr lang="ka-G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Google Shape;3986;p49"/>
          <p:cNvSpPr/>
          <p:nvPr/>
        </p:nvSpPr>
        <p:spPr>
          <a:xfrm>
            <a:off x="560382" y="5090505"/>
            <a:ext cx="634561" cy="633942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roup 39"/>
          <p:cNvGrpSpPr/>
          <p:nvPr/>
        </p:nvGrpSpPr>
        <p:grpSpPr>
          <a:xfrm>
            <a:off x="9035254" y="1358779"/>
            <a:ext cx="2700404" cy="2700404"/>
            <a:chOff x="943300" y="3105150"/>
            <a:chExt cx="5694494" cy="5694494"/>
          </a:xfrm>
        </p:grpSpPr>
        <p:sp>
          <p:nvSpPr>
            <p:cNvPr id="41" name="Oval 40"/>
            <p:cNvSpPr/>
            <p:nvPr/>
          </p:nvSpPr>
          <p:spPr>
            <a:xfrm>
              <a:off x="943300" y="3105150"/>
              <a:ext cx="5694494" cy="569449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045411" y="3207259"/>
              <a:ext cx="5490276" cy="5490276"/>
            </a:xfrm>
            <a:prstGeom prst="ellipse">
              <a:avLst/>
            </a:prstGeom>
            <a:gradFill flip="none" rotWithShape="1">
              <a:gsLst>
                <a:gs pos="0">
                  <a:srgbClr val="4F81BD">
                    <a:lumMod val="67000"/>
                  </a:srgbClr>
                </a:gs>
                <a:gs pos="48000">
                  <a:srgbClr val="4F81BD">
                    <a:lumMod val="97000"/>
                    <a:lumOff val="3000"/>
                  </a:srgbClr>
                </a:gs>
                <a:gs pos="100000">
                  <a:srgbClr val="4F81BD">
                    <a:lumMod val="60000"/>
                    <a:lumOff val="4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952951" y="4114800"/>
              <a:ext cx="3675194" cy="367519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286000" y="4447849"/>
              <a:ext cx="3009096" cy="3009096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200400" y="5349363"/>
              <a:ext cx="1180296" cy="118029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81400" y="5737485"/>
              <a:ext cx="404052" cy="404052"/>
            </a:xfrm>
            <a:prstGeom prst="ellipse">
              <a:avLst/>
            </a:prstGeom>
            <a:solidFill>
              <a:srgbClr val="1F497D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930439" y="2233800"/>
            <a:ext cx="2000540" cy="676618"/>
            <a:chOff x="7338886" y="2358026"/>
            <a:chExt cx="2708994" cy="916230"/>
          </a:xfrm>
        </p:grpSpPr>
        <p:sp>
          <p:nvSpPr>
            <p:cNvPr id="48" name="Freeform 47"/>
            <p:cNvSpPr/>
            <p:nvPr/>
          </p:nvSpPr>
          <p:spPr>
            <a:xfrm>
              <a:off x="7338886" y="2405879"/>
              <a:ext cx="389152" cy="221911"/>
            </a:xfrm>
            <a:custGeom>
              <a:avLst/>
              <a:gdLst>
                <a:gd name="connsiteX0" fmla="*/ 42862 w 373856"/>
                <a:gd name="connsiteY0" fmla="*/ 204788 h 204788"/>
                <a:gd name="connsiteX1" fmla="*/ 0 w 373856"/>
                <a:gd name="connsiteY1" fmla="*/ 0 h 204788"/>
                <a:gd name="connsiteX2" fmla="*/ 373856 w 373856"/>
                <a:gd name="connsiteY2" fmla="*/ 100013 h 204788"/>
                <a:gd name="connsiteX3" fmla="*/ 42862 w 373856"/>
                <a:gd name="connsiteY3" fmla="*/ 204788 h 204788"/>
                <a:gd name="connsiteX0" fmla="*/ 49433 w 380427"/>
                <a:gd name="connsiteY0" fmla="*/ 204788 h 204788"/>
                <a:gd name="connsiteX1" fmla="*/ 6571 w 380427"/>
                <a:gd name="connsiteY1" fmla="*/ 0 h 204788"/>
                <a:gd name="connsiteX2" fmla="*/ 380427 w 380427"/>
                <a:gd name="connsiteY2" fmla="*/ 100013 h 204788"/>
                <a:gd name="connsiteX3" fmla="*/ 49433 w 380427"/>
                <a:gd name="connsiteY3" fmla="*/ 204788 h 204788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383812"/>
                <a:gd name="connsiteY0" fmla="*/ 205289 h 205289"/>
                <a:gd name="connsiteX1" fmla="*/ 86156 w 383812"/>
                <a:gd name="connsiteY1" fmla="*/ 501 h 205289"/>
                <a:gd name="connsiteX2" fmla="*/ 383812 w 383812"/>
                <a:gd name="connsiteY2" fmla="*/ 81464 h 205289"/>
                <a:gd name="connsiteX3" fmla="*/ 129018 w 383812"/>
                <a:gd name="connsiteY3" fmla="*/ 205289 h 205289"/>
                <a:gd name="connsiteX0" fmla="*/ 147997 w 376597"/>
                <a:gd name="connsiteY0" fmla="*/ 224287 h 224287"/>
                <a:gd name="connsiteX1" fmla="*/ 78941 w 376597"/>
                <a:gd name="connsiteY1" fmla="*/ 449 h 224287"/>
                <a:gd name="connsiteX2" fmla="*/ 376597 w 376597"/>
                <a:gd name="connsiteY2" fmla="*/ 81412 h 224287"/>
                <a:gd name="connsiteX3" fmla="*/ 147997 w 376597"/>
                <a:gd name="connsiteY3" fmla="*/ 224287 h 224287"/>
                <a:gd name="connsiteX0" fmla="*/ 161753 w 390353"/>
                <a:gd name="connsiteY0" fmla="*/ 224287 h 224287"/>
                <a:gd name="connsiteX1" fmla="*/ 92697 w 390353"/>
                <a:gd name="connsiteY1" fmla="*/ 449 h 224287"/>
                <a:gd name="connsiteX2" fmla="*/ 390353 w 390353"/>
                <a:gd name="connsiteY2" fmla="*/ 81412 h 224287"/>
                <a:gd name="connsiteX3" fmla="*/ 161753 w 390353"/>
                <a:gd name="connsiteY3" fmla="*/ 224287 h 224287"/>
                <a:gd name="connsiteX0" fmla="*/ 165315 w 389152"/>
                <a:gd name="connsiteY0" fmla="*/ 221911 h 221911"/>
                <a:gd name="connsiteX1" fmla="*/ 91496 w 389152"/>
                <a:gd name="connsiteY1" fmla="*/ 454 h 221911"/>
                <a:gd name="connsiteX2" fmla="*/ 389152 w 389152"/>
                <a:gd name="connsiteY2" fmla="*/ 81417 h 221911"/>
                <a:gd name="connsiteX3" fmla="*/ 165315 w 389152"/>
                <a:gd name="connsiteY3" fmla="*/ 221911 h 22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52" h="221911">
                  <a:moveTo>
                    <a:pt x="165315" y="221911"/>
                  </a:moveTo>
                  <a:cubicBezTo>
                    <a:pt x="77209" y="158411"/>
                    <a:pt x="-113291" y="-9865"/>
                    <a:pt x="91496" y="454"/>
                  </a:cubicBezTo>
                  <a:cubicBezTo>
                    <a:pt x="220878" y="7598"/>
                    <a:pt x="257389" y="33792"/>
                    <a:pt x="389152" y="81417"/>
                  </a:cubicBezTo>
                  <a:lnTo>
                    <a:pt x="165315" y="221911"/>
                  </a:lnTo>
                  <a:close/>
                </a:path>
              </a:pathLst>
            </a:custGeom>
            <a:solidFill>
              <a:srgbClr val="8064A2">
                <a:lumMod val="7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7485047" y="2653985"/>
              <a:ext cx="1147866" cy="620271"/>
            </a:xfrm>
            <a:custGeom>
              <a:avLst/>
              <a:gdLst>
                <a:gd name="connsiteX0" fmla="*/ 0 w 1114425"/>
                <a:gd name="connsiteY0" fmla="*/ 0 h 540543"/>
                <a:gd name="connsiteX1" fmla="*/ 83343 w 1114425"/>
                <a:gd name="connsiteY1" fmla="*/ 452437 h 540543"/>
                <a:gd name="connsiteX2" fmla="*/ 540543 w 1114425"/>
                <a:gd name="connsiteY2" fmla="*/ 540543 h 540543"/>
                <a:gd name="connsiteX3" fmla="*/ 1114425 w 1114425"/>
                <a:gd name="connsiteY3" fmla="*/ 252412 h 540543"/>
                <a:gd name="connsiteX4" fmla="*/ 0 w 1114425"/>
                <a:gd name="connsiteY4" fmla="*/ 0 h 540543"/>
                <a:gd name="connsiteX0" fmla="*/ 0 w 1114425"/>
                <a:gd name="connsiteY0" fmla="*/ 0 h 576834"/>
                <a:gd name="connsiteX1" fmla="*/ 83343 w 1114425"/>
                <a:gd name="connsiteY1" fmla="*/ 452437 h 576834"/>
                <a:gd name="connsiteX2" fmla="*/ 540543 w 1114425"/>
                <a:gd name="connsiteY2" fmla="*/ 540543 h 576834"/>
                <a:gd name="connsiteX3" fmla="*/ 1114425 w 1114425"/>
                <a:gd name="connsiteY3" fmla="*/ 252412 h 576834"/>
                <a:gd name="connsiteX4" fmla="*/ 0 w 1114425"/>
                <a:gd name="connsiteY4" fmla="*/ 0 h 576834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04 w 1147866"/>
                <a:gd name="connsiteY0" fmla="*/ 0 h 620271"/>
                <a:gd name="connsiteX1" fmla="*/ 85828 w 1147866"/>
                <a:gd name="connsiteY1" fmla="*/ 457200 h 620271"/>
                <a:gd name="connsiteX2" fmla="*/ 543028 w 1147866"/>
                <a:gd name="connsiteY2" fmla="*/ 545306 h 620271"/>
                <a:gd name="connsiteX3" fmla="*/ 1147866 w 1147866"/>
                <a:gd name="connsiteY3" fmla="*/ 264319 h 620271"/>
                <a:gd name="connsiteX4" fmla="*/ 104 w 1147866"/>
                <a:gd name="connsiteY4" fmla="*/ 0 h 62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66" h="620271">
                  <a:moveTo>
                    <a:pt x="104" y="0"/>
                  </a:moveTo>
                  <a:cubicBezTo>
                    <a:pt x="-690" y="155574"/>
                    <a:pt x="897" y="311150"/>
                    <a:pt x="85828" y="457200"/>
                  </a:cubicBezTo>
                  <a:cubicBezTo>
                    <a:pt x="209653" y="660400"/>
                    <a:pt x="385865" y="654050"/>
                    <a:pt x="543028" y="545306"/>
                  </a:cubicBezTo>
                  <a:cubicBezTo>
                    <a:pt x="734322" y="415925"/>
                    <a:pt x="885135" y="298450"/>
                    <a:pt x="1147866" y="26431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8064A2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7454899" y="2584799"/>
              <a:ext cx="2452587" cy="599410"/>
            </a:xfrm>
            <a:custGeom>
              <a:avLst/>
              <a:gdLst>
                <a:gd name="connsiteX0" fmla="*/ 0 w 2317750"/>
                <a:gd name="connsiteY0" fmla="*/ 76200 h 600075"/>
                <a:gd name="connsiteX1" fmla="*/ 2311400 w 2317750"/>
                <a:gd name="connsiteY1" fmla="*/ 600075 h 600075"/>
                <a:gd name="connsiteX2" fmla="*/ 2317750 w 2317750"/>
                <a:gd name="connsiteY2" fmla="*/ 390525 h 600075"/>
                <a:gd name="connsiteX3" fmla="*/ 50800 w 2317750"/>
                <a:gd name="connsiteY3" fmla="*/ 0 h 600075"/>
                <a:gd name="connsiteX4" fmla="*/ 0 w 2317750"/>
                <a:gd name="connsiteY4" fmla="*/ 76200 h 600075"/>
                <a:gd name="connsiteX0" fmla="*/ 9668 w 2327418"/>
                <a:gd name="connsiteY0" fmla="*/ 78613 h 602488"/>
                <a:gd name="connsiteX1" fmla="*/ 2321068 w 2327418"/>
                <a:gd name="connsiteY1" fmla="*/ 602488 h 602488"/>
                <a:gd name="connsiteX2" fmla="*/ 2327418 w 2327418"/>
                <a:gd name="connsiteY2" fmla="*/ 392938 h 602488"/>
                <a:gd name="connsiteX3" fmla="*/ 60468 w 2327418"/>
                <a:gd name="connsiteY3" fmla="*/ 2413 h 602488"/>
                <a:gd name="connsiteX4" fmla="*/ 9668 w 2327418"/>
                <a:gd name="connsiteY4" fmla="*/ 78613 h 602488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403506"/>
                <a:gd name="connsiteY0" fmla="*/ 78710 h 602585"/>
                <a:gd name="connsiteX1" fmla="*/ 2351970 w 2403506"/>
                <a:gd name="connsiteY1" fmla="*/ 602585 h 602585"/>
                <a:gd name="connsiteX2" fmla="*/ 2358320 w 2403506"/>
                <a:gd name="connsiteY2" fmla="*/ 393035 h 602585"/>
                <a:gd name="connsiteX3" fmla="*/ 91370 w 2403506"/>
                <a:gd name="connsiteY3" fmla="*/ 2510 h 602585"/>
                <a:gd name="connsiteX4" fmla="*/ 40570 w 240350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36213"/>
                <a:gd name="connsiteY0" fmla="*/ 78710 h 602585"/>
                <a:gd name="connsiteX1" fmla="*/ 2351970 w 2436213"/>
                <a:gd name="connsiteY1" fmla="*/ 602585 h 602585"/>
                <a:gd name="connsiteX2" fmla="*/ 2329745 w 2436213"/>
                <a:gd name="connsiteY2" fmla="*/ 380335 h 602585"/>
                <a:gd name="connsiteX3" fmla="*/ 91370 w 2436213"/>
                <a:gd name="connsiteY3" fmla="*/ 2510 h 602585"/>
                <a:gd name="connsiteX4" fmla="*/ 40570 w 2436213"/>
                <a:gd name="connsiteY4" fmla="*/ 78710 h 602585"/>
                <a:gd name="connsiteX0" fmla="*/ 40570 w 2429783"/>
                <a:gd name="connsiteY0" fmla="*/ 78710 h 599410"/>
                <a:gd name="connsiteX1" fmla="*/ 2339270 w 2429783"/>
                <a:gd name="connsiteY1" fmla="*/ 599410 h 599410"/>
                <a:gd name="connsiteX2" fmla="*/ 2329745 w 2429783"/>
                <a:gd name="connsiteY2" fmla="*/ 380335 h 599410"/>
                <a:gd name="connsiteX3" fmla="*/ 91370 w 2429783"/>
                <a:gd name="connsiteY3" fmla="*/ 2510 h 599410"/>
                <a:gd name="connsiteX4" fmla="*/ 40570 w 2429783"/>
                <a:gd name="connsiteY4" fmla="*/ 78710 h 599410"/>
                <a:gd name="connsiteX0" fmla="*/ 40570 w 2448090"/>
                <a:gd name="connsiteY0" fmla="*/ 78710 h 599410"/>
                <a:gd name="connsiteX1" fmla="*/ 2339270 w 2448090"/>
                <a:gd name="connsiteY1" fmla="*/ 599410 h 599410"/>
                <a:gd name="connsiteX2" fmla="*/ 2329745 w 2448090"/>
                <a:gd name="connsiteY2" fmla="*/ 380335 h 599410"/>
                <a:gd name="connsiteX3" fmla="*/ 91370 w 2448090"/>
                <a:gd name="connsiteY3" fmla="*/ 2510 h 599410"/>
                <a:gd name="connsiteX4" fmla="*/ 40570 w 2448090"/>
                <a:gd name="connsiteY4" fmla="*/ 78710 h 599410"/>
                <a:gd name="connsiteX0" fmla="*/ 40570 w 2452587"/>
                <a:gd name="connsiteY0" fmla="*/ 78710 h 599410"/>
                <a:gd name="connsiteX1" fmla="*/ 2339270 w 2452587"/>
                <a:gd name="connsiteY1" fmla="*/ 599410 h 599410"/>
                <a:gd name="connsiteX2" fmla="*/ 2329745 w 2452587"/>
                <a:gd name="connsiteY2" fmla="*/ 380335 h 599410"/>
                <a:gd name="connsiteX3" fmla="*/ 91370 w 2452587"/>
                <a:gd name="connsiteY3" fmla="*/ 2510 h 599410"/>
                <a:gd name="connsiteX4" fmla="*/ 40570 w 2452587"/>
                <a:gd name="connsiteY4" fmla="*/ 78710 h 5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587" h="599410">
                  <a:moveTo>
                    <a:pt x="40570" y="78710"/>
                  </a:moveTo>
                  <a:cubicBezTo>
                    <a:pt x="811037" y="253335"/>
                    <a:pt x="2076803" y="580360"/>
                    <a:pt x="2339270" y="599410"/>
                  </a:cubicBezTo>
                  <a:cubicBezTo>
                    <a:pt x="2500137" y="580360"/>
                    <a:pt x="2483203" y="408910"/>
                    <a:pt x="2329745" y="380335"/>
                  </a:cubicBezTo>
                  <a:cubicBezTo>
                    <a:pt x="2069395" y="326360"/>
                    <a:pt x="847020" y="132685"/>
                    <a:pt x="91370" y="2510"/>
                  </a:cubicBezTo>
                  <a:cubicBezTo>
                    <a:pt x="-17638" y="-13365"/>
                    <a:pt x="-21872" y="50135"/>
                    <a:pt x="40570" y="78710"/>
                  </a:cubicBezTo>
                  <a:close/>
                </a:path>
              </a:pathLst>
            </a:custGeom>
            <a:solidFill>
              <a:srgbClr val="8064A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7512138" y="2358026"/>
              <a:ext cx="1171576" cy="456296"/>
            </a:xfrm>
            <a:custGeom>
              <a:avLst/>
              <a:gdLst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52413 h 455613"/>
                <a:gd name="connsiteX1" fmla="*/ 1095375 w 1095375"/>
                <a:gd name="connsiteY1" fmla="*/ 455613 h 455613"/>
                <a:gd name="connsiteX2" fmla="*/ 815975 w 1095375"/>
                <a:gd name="connsiteY2" fmla="*/ 156369 h 455613"/>
                <a:gd name="connsiteX3" fmla="*/ 456406 w 1095375"/>
                <a:gd name="connsiteY3" fmla="*/ 0 h 455613"/>
                <a:gd name="connsiteX4" fmla="*/ 0 w 1095375"/>
                <a:gd name="connsiteY4" fmla="*/ 252413 h 455613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71576"/>
                <a:gd name="connsiteY0" fmla="*/ 245952 h 456296"/>
                <a:gd name="connsiteX1" fmla="*/ 1171576 w 1171576"/>
                <a:gd name="connsiteY1" fmla="*/ 456296 h 456296"/>
                <a:gd name="connsiteX2" fmla="*/ 875507 w 1171576"/>
                <a:gd name="connsiteY2" fmla="*/ 161814 h 456296"/>
                <a:gd name="connsiteX3" fmla="*/ 515938 w 1171576"/>
                <a:gd name="connsiteY3" fmla="*/ 5445 h 456296"/>
                <a:gd name="connsiteX4" fmla="*/ 0 w 1171576"/>
                <a:gd name="connsiteY4" fmla="*/ 245952 h 45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6" h="456296">
                  <a:moveTo>
                    <a:pt x="0" y="245952"/>
                  </a:moveTo>
                  <a:lnTo>
                    <a:pt x="1171576" y="456296"/>
                  </a:lnTo>
                  <a:cubicBezTo>
                    <a:pt x="1037962" y="375598"/>
                    <a:pt x="935302" y="280613"/>
                    <a:pt x="875507" y="161814"/>
                  </a:cubicBezTo>
                  <a:cubicBezTo>
                    <a:pt x="846932" y="46985"/>
                    <a:pt x="735013" y="-20220"/>
                    <a:pt x="515938" y="5445"/>
                  </a:cubicBezTo>
                  <a:cubicBezTo>
                    <a:pt x="273315" y="41958"/>
                    <a:pt x="128322" y="154670"/>
                    <a:pt x="0" y="245952"/>
                  </a:cubicBezTo>
                  <a:close/>
                </a:path>
              </a:pathLst>
            </a:custGeom>
            <a:solidFill>
              <a:srgbClr val="8064A2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2" name="Isosceles Triangle 51"/>
            <p:cNvSpPr/>
            <p:nvPr/>
          </p:nvSpPr>
          <p:spPr>
            <a:xfrm rot="6072562" flipH="1">
              <a:off x="9905716" y="3024435"/>
              <a:ext cx="93942" cy="190387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664773" y="3201423"/>
            <a:ext cx="2000540" cy="676618"/>
            <a:chOff x="7338886" y="2358026"/>
            <a:chExt cx="2708994" cy="916230"/>
          </a:xfrm>
        </p:grpSpPr>
        <p:sp>
          <p:nvSpPr>
            <p:cNvPr id="54" name="Freeform 53"/>
            <p:cNvSpPr/>
            <p:nvPr/>
          </p:nvSpPr>
          <p:spPr>
            <a:xfrm>
              <a:off x="7338886" y="2405879"/>
              <a:ext cx="389152" cy="221911"/>
            </a:xfrm>
            <a:custGeom>
              <a:avLst/>
              <a:gdLst>
                <a:gd name="connsiteX0" fmla="*/ 42862 w 373856"/>
                <a:gd name="connsiteY0" fmla="*/ 204788 h 204788"/>
                <a:gd name="connsiteX1" fmla="*/ 0 w 373856"/>
                <a:gd name="connsiteY1" fmla="*/ 0 h 204788"/>
                <a:gd name="connsiteX2" fmla="*/ 373856 w 373856"/>
                <a:gd name="connsiteY2" fmla="*/ 100013 h 204788"/>
                <a:gd name="connsiteX3" fmla="*/ 42862 w 373856"/>
                <a:gd name="connsiteY3" fmla="*/ 204788 h 204788"/>
                <a:gd name="connsiteX0" fmla="*/ 49433 w 380427"/>
                <a:gd name="connsiteY0" fmla="*/ 204788 h 204788"/>
                <a:gd name="connsiteX1" fmla="*/ 6571 w 380427"/>
                <a:gd name="connsiteY1" fmla="*/ 0 h 204788"/>
                <a:gd name="connsiteX2" fmla="*/ 380427 w 380427"/>
                <a:gd name="connsiteY2" fmla="*/ 100013 h 204788"/>
                <a:gd name="connsiteX3" fmla="*/ 49433 w 380427"/>
                <a:gd name="connsiteY3" fmla="*/ 204788 h 204788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383812"/>
                <a:gd name="connsiteY0" fmla="*/ 205289 h 205289"/>
                <a:gd name="connsiteX1" fmla="*/ 86156 w 383812"/>
                <a:gd name="connsiteY1" fmla="*/ 501 h 205289"/>
                <a:gd name="connsiteX2" fmla="*/ 383812 w 383812"/>
                <a:gd name="connsiteY2" fmla="*/ 81464 h 205289"/>
                <a:gd name="connsiteX3" fmla="*/ 129018 w 383812"/>
                <a:gd name="connsiteY3" fmla="*/ 205289 h 205289"/>
                <a:gd name="connsiteX0" fmla="*/ 147997 w 376597"/>
                <a:gd name="connsiteY0" fmla="*/ 224287 h 224287"/>
                <a:gd name="connsiteX1" fmla="*/ 78941 w 376597"/>
                <a:gd name="connsiteY1" fmla="*/ 449 h 224287"/>
                <a:gd name="connsiteX2" fmla="*/ 376597 w 376597"/>
                <a:gd name="connsiteY2" fmla="*/ 81412 h 224287"/>
                <a:gd name="connsiteX3" fmla="*/ 147997 w 376597"/>
                <a:gd name="connsiteY3" fmla="*/ 224287 h 224287"/>
                <a:gd name="connsiteX0" fmla="*/ 161753 w 390353"/>
                <a:gd name="connsiteY0" fmla="*/ 224287 h 224287"/>
                <a:gd name="connsiteX1" fmla="*/ 92697 w 390353"/>
                <a:gd name="connsiteY1" fmla="*/ 449 h 224287"/>
                <a:gd name="connsiteX2" fmla="*/ 390353 w 390353"/>
                <a:gd name="connsiteY2" fmla="*/ 81412 h 224287"/>
                <a:gd name="connsiteX3" fmla="*/ 161753 w 390353"/>
                <a:gd name="connsiteY3" fmla="*/ 224287 h 224287"/>
                <a:gd name="connsiteX0" fmla="*/ 165315 w 389152"/>
                <a:gd name="connsiteY0" fmla="*/ 221911 h 221911"/>
                <a:gd name="connsiteX1" fmla="*/ 91496 w 389152"/>
                <a:gd name="connsiteY1" fmla="*/ 454 h 221911"/>
                <a:gd name="connsiteX2" fmla="*/ 389152 w 389152"/>
                <a:gd name="connsiteY2" fmla="*/ 81417 h 221911"/>
                <a:gd name="connsiteX3" fmla="*/ 165315 w 389152"/>
                <a:gd name="connsiteY3" fmla="*/ 221911 h 22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52" h="221911">
                  <a:moveTo>
                    <a:pt x="165315" y="221911"/>
                  </a:moveTo>
                  <a:cubicBezTo>
                    <a:pt x="77209" y="158411"/>
                    <a:pt x="-113291" y="-9865"/>
                    <a:pt x="91496" y="454"/>
                  </a:cubicBezTo>
                  <a:cubicBezTo>
                    <a:pt x="220878" y="7598"/>
                    <a:pt x="257389" y="33792"/>
                    <a:pt x="389152" y="81417"/>
                  </a:cubicBezTo>
                  <a:lnTo>
                    <a:pt x="165315" y="221911"/>
                  </a:lnTo>
                  <a:close/>
                </a:path>
              </a:pathLst>
            </a:custGeom>
            <a:solidFill>
              <a:srgbClr val="4BACC6">
                <a:lumMod val="7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7485047" y="2653985"/>
              <a:ext cx="1147866" cy="620271"/>
            </a:xfrm>
            <a:custGeom>
              <a:avLst/>
              <a:gdLst>
                <a:gd name="connsiteX0" fmla="*/ 0 w 1114425"/>
                <a:gd name="connsiteY0" fmla="*/ 0 h 540543"/>
                <a:gd name="connsiteX1" fmla="*/ 83343 w 1114425"/>
                <a:gd name="connsiteY1" fmla="*/ 452437 h 540543"/>
                <a:gd name="connsiteX2" fmla="*/ 540543 w 1114425"/>
                <a:gd name="connsiteY2" fmla="*/ 540543 h 540543"/>
                <a:gd name="connsiteX3" fmla="*/ 1114425 w 1114425"/>
                <a:gd name="connsiteY3" fmla="*/ 252412 h 540543"/>
                <a:gd name="connsiteX4" fmla="*/ 0 w 1114425"/>
                <a:gd name="connsiteY4" fmla="*/ 0 h 540543"/>
                <a:gd name="connsiteX0" fmla="*/ 0 w 1114425"/>
                <a:gd name="connsiteY0" fmla="*/ 0 h 576834"/>
                <a:gd name="connsiteX1" fmla="*/ 83343 w 1114425"/>
                <a:gd name="connsiteY1" fmla="*/ 452437 h 576834"/>
                <a:gd name="connsiteX2" fmla="*/ 540543 w 1114425"/>
                <a:gd name="connsiteY2" fmla="*/ 540543 h 576834"/>
                <a:gd name="connsiteX3" fmla="*/ 1114425 w 1114425"/>
                <a:gd name="connsiteY3" fmla="*/ 252412 h 576834"/>
                <a:gd name="connsiteX4" fmla="*/ 0 w 1114425"/>
                <a:gd name="connsiteY4" fmla="*/ 0 h 576834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04 w 1147866"/>
                <a:gd name="connsiteY0" fmla="*/ 0 h 620271"/>
                <a:gd name="connsiteX1" fmla="*/ 85828 w 1147866"/>
                <a:gd name="connsiteY1" fmla="*/ 457200 h 620271"/>
                <a:gd name="connsiteX2" fmla="*/ 543028 w 1147866"/>
                <a:gd name="connsiteY2" fmla="*/ 545306 h 620271"/>
                <a:gd name="connsiteX3" fmla="*/ 1147866 w 1147866"/>
                <a:gd name="connsiteY3" fmla="*/ 264319 h 620271"/>
                <a:gd name="connsiteX4" fmla="*/ 104 w 1147866"/>
                <a:gd name="connsiteY4" fmla="*/ 0 h 62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66" h="620271">
                  <a:moveTo>
                    <a:pt x="104" y="0"/>
                  </a:moveTo>
                  <a:cubicBezTo>
                    <a:pt x="-690" y="155574"/>
                    <a:pt x="897" y="311150"/>
                    <a:pt x="85828" y="457200"/>
                  </a:cubicBezTo>
                  <a:cubicBezTo>
                    <a:pt x="209653" y="660400"/>
                    <a:pt x="385865" y="654050"/>
                    <a:pt x="543028" y="545306"/>
                  </a:cubicBezTo>
                  <a:cubicBezTo>
                    <a:pt x="734322" y="415925"/>
                    <a:pt x="885135" y="298450"/>
                    <a:pt x="1147866" y="26431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4BACC6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7454899" y="2584799"/>
              <a:ext cx="2452587" cy="599410"/>
            </a:xfrm>
            <a:custGeom>
              <a:avLst/>
              <a:gdLst>
                <a:gd name="connsiteX0" fmla="*/ 0 w 2317750"/>
                <a:gd name="connsiteY0" fmla="*/ 76200 h 600075"/>
                <a:gd name="connsiteX1" fmla="*/ 2311400 w 2317750"/>
                <a:gd name="connsiteY1" fmla="*/ 600075 h 600075"/>
                <a:gd name="connsiteX2" fmla="*/ 2317750 w 2317750"/>
                <a:gd name="connsiteY2" fmla="*/ 390525 h 600075"/>
                <a:gd name="connsiteX3" fmla="*/ 50800 w 2317750"/>
                <a:gd name="connsiteY3" fmla="*/ 0 h 600075"/>
                <a:gd name="connsiteX4" fmla="*/ 0 w 2317750"/>
                <a:gd name="connsiteY4" fmla="*/ 76200 h 600075"/>
                <a:gd name="connsiteX0" fmla="*/ 9668 w 2327418"/>
                <a:gd name="connsiteY0" fmla="*/ 78613 h 602488"/>
                <a:gd name="connsiteX1" fmla="*/ 2321068 w 2327418"/>
                <a:gd name="connsiteY1" fmla="*/ 602488 h 602488"/>
                <a:gd name="connsiteX2" fmla="*/ 2327418 w 2327418"/>
                <a:gd name="connsiteY2" fmla="*/ 392938 h 602488"/>
                <a:gd name="connsiteX3" fmla="*/ 60468 w 2327418"/>
                <a:gd name="connsiteY3" fmla="*/ 2413 h 602488"/>
                <a:gd name="connsiteX4" fmla="*/ 9668 w 2327418"/>
                <a:gd name="connsiteY4" fmla="*/ 78613 h 602488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403506"/>
                <a:gd name="connsiteY0" fmla="*/ 78710 h 602585"/>
                <a:gd name="connsiteX1" fmla="*/ 2351970 w 2403506"/>
                <a:gd name="connsiteY1" fmla="*/ 602585 h 602585"/>
                <a:gd name="connsiteX2" fmla="*/ 2358320 w 2403506"/>
                <a:gd name="connsiteY2" fmla="*/ 393035 h 602585"/>
                <a:gd name="connsiteX3" fmla="*/ 91370 w 2403506"/>
                <a:gd name="connsiteY3" fmla="*/ 2510 h 602585"/>
                <a:gd name="connsiteX4" fmla="*/ 40570 w 240350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36213"/>
                <a:gd name="connsiteY0" fmla="*/ 78710 h 602585"/>
                <a:gd name="connsiteX1" fmla="*/ 2351970 w 2436213"/>
                <a:gd name="connsiteY1" fmla="*/ 602585 h 602585"/>
                <a:gd name="connsiteX2" fmla="*/ 2329745 w 2436213"/>
                <a:gd name="connsiteY2" fmla="*/ 380335 h 602585"/>
                <a:gd name="connsiteX3" fmla="*/ 91370 w 2436213"/>
                <a:gd name="connsiteY3" fmla="*/ 2510 h 602585"/>
                <a:gd name="connsiteX4" fmla="*/ 40570 w 2436213"/>
                <a:gd name="connsiteY4" fmla="*/ 78710 h 602585"/>
                <a:gd name="connsiteX0" fmla="*/ 40570 w 2429783"/>
                <a:gd name="connsiteY0" fmla="*/ 78710 h 599410"/>
                <a:gd name="connsiteX1" fmla="*/ 2339270 w 2429783"/>
                <a:gd name="connsiteY1" fmla="*/ 599410 h 599410"/>
                <a:gd name="connsiteX2" fmla="*/ 2329745 w 2429783"/>
                <a:gd name="connsiteY2" fmla="*/ 380335 h 599410"/>
                <a:gd name="connsiteX3" fmla="*/ 91370 w 2429783"/>
                <a:gd name="connsiteY3" fmla="*/ 2510 h 599410"/>
                <a:gd name="connsiteX4" fmla="*/ 40570 w 2429783"/>
                <a:gd name="connsiteY4" fmla="*/ 78710 h 599410"/>
                <a:gd name="connsiteX0" fmla="*/ 40570 w 2448090"/>
                <a:gd name="connsiteY0" fmla="*/ 78710 h 599410"/>
                <a:gd name="connsiteX1" fmla="*/ 2339270 w 2448090"/>
                <a:gd name="connsiteY1" fmla="*/ 599410 h 599410"/>
                <a:gd name="connsiteX2" fmla="*/ 2329745 w 2448090"/>
                <a:gd name="connsiteY2" fmla="*/ 380335 h 599410"/>
                <a:gd name="connsiteX3" fmla="*/ 91370 w 2448090"/>
                <a:gd name="connsiteY3" fmla="*/ 2510 h 599410"/>
                <a:gd name="connsiteX4" fmla="*/ 40570 w 2448090"/>
                <a:gd name="connsiteY4" fmla="*/ 78710 h 599410"/>
                <a:gd name="connsiteX0" fmla="*/ 40570 w 2452587"/>
                <a:gd name="connsiteY0" fmla="*/ 78710 h 599410"/>
                <a:gd name="connsiteX1" fmla="*/ 2339270 w 2452587"/>
                <a:gd name="connsiteY1" fmla="*/ 599410 h 599410"/>
                <a:gd name="connsiteX2" fmla="*/ 2329745 w 2452587"/>
                <a:gd name="connsiteY2" fmla="*/ 380335 h 599410"/>
                <a:gd name="connsiteX3" fmla="*/ 91370 w 2452587"/>
                <a:gd name="connsiteY3" fmla="*/ 2510 h 599410"/>
                <a:gd name="connsiteX4" fmla="*/ 40570 w 2452587"/>
                <a:gd name="connsiteY4" fmla="*/ 78710 h 5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587" h="599410">
                  <a:moveTo>
                    <a:pt x="40570" y="78710"/>
                  </a:moveTo>
                  <a:cubicBezTo>
                    <a:pt x="811037" y="253335"/>
                    <a:pt x="2076803" y="580360"/>
                    <a:pt x="2339270" y="599410"/>
                  </a:cubicBezTo>
                  <a:cubicBezTo>
                    <a:pt x="2500137" y="580360"/>
                    <a:pt x="2483203" y="408910"/>
                    <a:pt x="2329745" y="380335"/>
                  </a:cubicBezTo>
                  <a:cubicBezTo>
                    <a:pt x="2069395" y="326360"/>
                    <a:pt x="847020" y="132685"/>
                    <a:pt x="91370" y="2510"/>
                  </a:cubicBezTo>
                  <a:cubicBezTo>
                    <a:pt x="-17638" y="-13365"/>
                    <a:pt x="-21872" y="50135"/>
                    <a:pt x="40570" y="78710"/>
                  </a:cubicBezTo>
                  <a:close/>
                </a:path>
              </a:pathLst>
            </a:custGeom>
            <a:solidFill>
              <a:srgbClr val="4BACC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7512138" y="2358026"/>
              <a:ext cx="1171576" cy="456296"/>
            </a:xfrm>
            <a:custGeom>
              <a:avLst/>
              <a:gdLst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52413 h 455613"/>
                <a:gd name="connsiteX1" fmla="*/ 1095375 w 1095375"/>
                <a:gd name="connsiteY1" fmla="*/ 455613 h 455613"/>
                <a:gd name="connsiteX2" fmla="*/ 815975 w 1095375"/>
                <a:gd name="connsiteY2" fmla="*/ 156369 h 455613"/>
                <a:gd name="connsiteX3" fmla="*/ 456406 w 1095375"/>
                <a:gd name="connsiteY3" fmla="*/ 0 h 455613"/>
                <a:gd name="connsiteX4" fmla="*/ 0 w 1095375"/>
                <a:gd name="connsiteY4" fmla="*/ 252413 h 455613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71576"/>
                <a:gd name="connsiteY0" fmla="*/ 245952 h 456296"/>
                <a:gd name="connsiteX1" fmla="*/ 1171576 w 1171576"/>
                <a:gd name="connsiteY1" fmla="*/ 456296 h 456296"/>
                <a:gd name="connsiteX2" fmla="*/ 875507 w 1171576"/>
                <a:gd name="connsiteY2" fmla="*/ 161814 h 456296"/>
                <a:gd name="connsiteX3" fmla="*/ 515938 w 1171576"/>
                <a:gd name="connsiteY3" fmla="*/ 5445 h 456296"/>
                <a:gd name="connsiteX4" fmla="*/ 0 w 1171576"/>
                <a:gd name="connsiteY4" fmla="*/ 245952 h 45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6" h="456296">
                  <a:moveTo>
                    <a:pt x="0" y="245952"/>
                  </a:moveTo>
                  <a:lnTo>
                    <a:pt x="1171576" y="456296"/>
                  </a:lnTo>
                  <a:cubicBezTo>
                    <a:pt x="1037962" y="375598"/>
                    <a:pt x="935302" y="280613"/>
                    <a:pt x="875507" y="161814"/>
                  </a:cubicBezTo>
                  <a:cubicBezTo>
                    <a:pt x="846932" y="46985"/>
                    <a:pt x="735013" y="-20220"/>
                    <a:pt x="515938" y="5445"/>
                  </a:cubicBezTo>
                  <a:cubicBezTo>
                    <a:pt x="273315" y="41958"/>
                    <a:pt x="128322" y="154670"/>
                    <a:pt x="0" y="245952"/>
                  </a:cubicBezTo>
                  <a:close/>
                </a:path>
              </a:pathLst>
            </a:custGeom>
            <a:solidFill>
              <a:srgbClr val="4BACC6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8" name="Isosceles Triangle 57"/>
            <p:cNvSpPr/>
            <p:nvPr/>
          </p:nvSpPr>
          <p:spPr>
            <a:xfrm rot="6072562" flipH="1">
              <a:off x="9905716" y="3024435"/>
              <a:ext cx="93942" cy="190387"/>
            </a:xfrm>
            <a:prstGeom prst="triangle">
              <a:avLst/>
            </a:prstGeom>
            <a:solidFill>
              <a:srgbClr val="4BACC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314620" y="1378682"/>
            <a:ext cx="2000540" cy="676618"/>
            <a:chOff x="7338886" y="2358026"/>
            <a:chExt cx="2708994" cy="916230"/>
          </a:xfrm>
        </p:grpSpPr>
        <p:sp>
          <p:nvSpPr>
            <p:cNvPr id="60" name="Freeform 59"/>
            <p:cNvSpPr/>
            <p:nvPr/>
          </p:nvSpPr>
          <p:spPr>
            <a:xfrm>
              <a:off x="7338886" y="2405879"/>
              <a:ext cx="389152" cy="221911"/>
            </a:xfrm>
            <a:custGeom>
              <a:avLst/>
              <a:gdLst>
                <a:gd name="connsiteX0" fmla="*/ 42862 w 373856"/>
                <a:gd name="connsiteY0" fmla="*/ 204788 h 204788"/>
                <a:gd name="connsiteX1" fmla="*/ 0 w 373856"/>
                <a:gd name="connsiteY1" fmla="*/ 0 h 204788"/>
                <a:gd name="connsiteX2" fmla="*/ 373856 w 373856"/>
                <a:gd name="connsiteY2" fmla="*/ 100013 h 204788"/>
                <a:gd name="connsiteX3" fmla="*/ 42862 w 373856"/>
                <a:gd name="connsiteY3" fmla="*/ 204788 h 204788"/>
                <a:gd name="connsiteX0" fmla="*/ 49433 w 380427"/>
                <a:gd name="connsiteY0" fmla="*/ 204788 h 204788"/>
                <a:gd name="connsiteX1" fmla="*/ 6571 w 380427"/>
                <a:gd name="connsiteY1" fmla="*/ 0 h 204788"/>
                <a:gd name="connsiteX2" fmla="*/ 380427 w 380427"/>
                <a:gd name="connsiteY2" fmla="*/ 100013 h 204788"/>
                <a:gd name="connsiteX3" fmla="*/ 49433 w 380427"/>
                <a:gd name="connsiteY3" fmla="*/ 204788 h 204788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383812"/>
                <a:gd name="connsiteY0" fmla="*/ 205289 h 205289"/>
                <a:gd name="connsiteX1" fmla="*/ 86156 w 383812"/>
                <a:gd name="connsiteY1" fmla="*/ 501 h 205289"/>
                <a:gd name="connsiteX2" fmla="*/ 383812 w 383812"/>
                <a:gd name="connsiteY2" fmla="*/ 81464 h 205289"/>
                <a:gd name="connsiteX3" fmla="*/ 129018 w 383812"/>
                <a:gd name="connsiteY3" fmla="*/ 205289 h 205289"/>
                <a:gd name="connsiteX0" fmla="*/ 147997 w 376597"/>
                <a:gd name="connsiteY0" fmla="*/ 224287 h 224287"/>
                <a:gd name="connsiteX1" fmla="*/ 78941 w 376597"/>
                <a:gd name="connsiteY1" fmla="*/ 449 h 224287"/>
                <a:gd name="connsiteX2" fmla="*/ 376597 w 376597"/>
                <a:gd name="connsiteY2" fmla="*/ 81412 h 224287"/>
                <a:gd name="connsiteX3" fmla="*/ 147997 w 376597"/>
                <a:gd name="connsiteY3" fmla="*/ 224287 h 224287"/>
                <a:gd name="connsiteX0" fmla="*/ 161753 w 390353"/>
                <a:gd name="connsiteY0" fmla="*/ 224287 h 224287"/>
                <a:gd name="connsiteX1" fmla="*/ 92697 w 390353"/>
                <a:gd name="connsiteY1" fmla="*/ 449 h 224287"/>
                <a:gd name="connsiteX2" fmla="*/ 390353 w 390353"/>
                <a:gd name="connsiteY2" fmla="*/ 81412 h 224287"/>
                <a:gd name="connsiteX3" fmla="*/ 161753 w 390353"/>
                <a:gd name="connsiteY3" fmla="*/ 224287 h 224287"/>
                <a:gd name="connsiteX0" fmla="*/ 165315 w 389152"/>
                <a:gd name="connsiteY0" fmla="*/ 221911 h 221911"/>
                <a:gd name="connsiteX1" fmla="*/ 91496 w 389152"/>
                <a:gd name="connsiteY1" fmla="*/ 454 h 221911"/>
                <a:gd name="connsiteX2" fmla="*/ 389152 w 389152"/>
                <a:gd name="connsiteY2" fmla="*/ 81417 h 221911"/>
                <a:gd name="connsiteX3" fmla="*/ 165315 w 389152"/>
                <a:gd name="connsiteY3" fmla="*/ 221911 h 22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52" h="221911">
                  <a:moveTo>
                    <a:pt x="165315" y="221911"/>
                  </a:moveTo>
                  <a:cubicBezTo>
                    <a:pt x="77209" y="158411"/>
                    <a:pt x="-113291" y="-9865"/>
                    <a:pt x="91496" y="454"/>
                  </a:cubicBezTo>
                  <a:cubicBezTo>
                    <a:pt x="220878" y="7598"/>
                    <a:pt x="257389" y="33792"/>
                    <a:pt x="389152" y="81417"/>
                  </a:cubicBezTo>
                  <a:lnTo>
                    <a:pt x="165315" y="221911"/>
                  </a:lnTo>
                  <a:close/>
                </a:path>
              </a:pathLst>
            </a:custGeom>
            <a:solidFill>
              <a:srgbClr val="4F81BD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7485047" y="2653985"/>
              <a:ext cx="1147866" cy="620271"/>
            </a:xfrm>
            <a:custGeom>
              <a:avLst/>
              <a:gdLst>
                <a:gd name="connsiteX0" fmla="*/ 0 w 1114425"/>
                <a:gd name="connsiteY0" fmla="*/ 0 h 540543"/>
                <a:gd name="connsiteX1" fmla="*/ 83343 w 1114425"/>
                <a:gd name="connsiteY1" fmla="*/ 452437 h 540543"/>
                <a:gd name="connsiteX2" fmla="*/ 540543 w 1114425"/>
                <a:gd name="connsiteY2" fmla="*/ 540543 h 540543"/>
                <a:gd name="connsiteX3" fmla="*/ 1114425 w 1114425"/>
                <a:gd name="connsiteY3" fmla="*/ 252412 h 540543"/>
                <a:gd name="connsiteX4" fmla="*/ 0 w 1114425"/>
                <a:gd name="connsiteY4" fmla="*/ 0 h 540543"/>
                <a:gd name="connsiteX0" fmla="*/ 0 w 1114425"/>
                <a:gd name="connsiteY0" fmla="*/ 0 h 576834"/>
                <a:gd name="connsiteX1" fmla="*/ 83343 w 1114425"/>
                <a:gd name="connsiteY1" fmla="*/ 452437 h 576834"/>
                <a:gd name="connsiteX2" fmla="*/ 540543 w 1114425"/>
                <a:gd name="connsiteY2" fmla="*/ 540543 h 576834"/>
                <a:gd name="connsiteX3" fmla="*/ 1114425 w 1114425"/>
                <a:gd name="connsiteY3" fmla="*/ 252412 h 576834"/>
                <a:gd name="connsiteX4" fmla="*/ 0 w 1114425"/>
                <a:gd name="connsiteY4" fmla="*/ 0 h 576834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04 w 1147866"/>
                <a:gd name="connsiteY0" fmla="*/ 0 h 620271"/>
                <a:gd name="connsiteX1" fmla="*/ 85828 w 1147866"/>
                <a:gd name="connsiteY1" fmla="*/ 457200 h 620271"/>
                <a:gd name="connsiteX2" fmla="*/ 543028 w 1147866"/>
                <a:gd name="connsiteY2" fmla="*/ 545306 h 620271"/>
                <a:gd name="connsiteX3" fmla="*/ 1147866 w 1147866"/>
                <a:gd name="connsiteY3" fmla="*/ 264319 h 620271"/>
                <a:gd name="connsiteX4" fmla="*/ 104 w 1147866"/>
                <a:gd name="connsiteY4" fmla="*/ 0 h 62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66" h="620271">
                  <a:moveTo>
                    <a:pt x="104" y="0"/>
                  </a:moveTo>
                  <a:cubicBezTo>
                    <a:pt x="-690" y="155574"/>
                    <a:pt x="897" y="311150"/>
                    <a:pt x="85828" y="457200"/>
                  </a:cubicBezTo>
                  <a:cubicBezTo>
                    <a:pt x="209653" y="660400"/>
                    <a:pt x="385865" y="654050"/>
                    <a:pt x="543028" y="545306"/>
                  </a:cubicBezTo>
                  <a:cubicBezTo>
                    <a:pt x="734322" y="415925"/>
                    <a:pt x="885135" y="298450"/>
                    <a:pt x="1147866" y="26431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4F81B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7454899" y="2584799"/>
              <a:ext cx="2452587" cy="599410"/>
            </a:xfrm>
            <a:custGeom>
              <a:avLst/>
              <a:gdLst>
                <a:gd name="connsiteX0" fmla="*/ 0 w 2317750"/>
                <a:gd name="connsiteY0" fmla="*/ 76200 h 600075"/>
                <a:gd name="connsiteX1" fmla="*/ 2311400 w 2317750"/>
                <a:gd name="connsiteY1" fmla="*/ 600075 h 600075"/>
                <a:gd name="connsiteX2" fmla="*/ 2317750 w 2317750"/>
                <a:gd name="connsiteY2" fmla="*/ 390525 h 600075"/>
                <a:gd name="connsiteX3" fmla="*/ 50800 w 2317750"/>
                <a:gd name="connsiteY3" fmla="*/ 0 h 600075"/>
                <a:gd name="connsiteX4" fmla="*/ 0 w 2317750"/>
                <a:gd name="connsiteY4" fmla="*/ 76200 h 600075"/>
                <a:gd name="connsiteX0" fmla="*/ 9668 w 2327418"/>
                <a:gd name="connsiteY0" fmla="*/ 78613 h 602488"/>
                <a:gd name="connsiteX1" fmla="*/ 2321068 w 2327418"/>
                <a:gd name="connsiteY1" fmla="*/ 602488 h 602488"/>
                <a:gd name="connsiteX2" fmla="*/ 2327418 w 2327418"/>
                <a:gd name="connsiteY2" fmla="*/ 392938 h 602488"/>
                <a:gd name="connsiteX3" fmla="*/ 60468 w 2327418"/>
                <a:gd name="connsiteY3" fmla="*/ 2413 h 602488"/>
                <a:gd name="connsiteX4" fmla="*/ 9668 w 2327418"/>
                <a:gd name="connsiteY4" fmla="*/ 78613 h 602488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403506"/>
                <a:gd name="connsiteY0" fmla="*/ 78710 h 602585"/>
                <a:gd name="connsiteX1" fmla="*/ 2351970 w 2403506"/>
                <a:gd name="connsiteY1" fmla="*/ 602585 h 602585"/>
                <a:gd name="connsiteX2" fmla="*/ 2358320 w 2403506"/>
                <a:gd name="connsiteY2" fmla="*/ 393035 h 602585"/>
                <a:gd name="connsiteX3" fmla="*/ 91370 w 2403506"/>
                <a:gd name="connsiteY3" fmla="*/ 2510 h 602585"/>
                <a:gd name="connsiteX4" fmla="*/ 40570 w 240350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36213"/>
                <a:gd name="connsiteY0" fmla="*/ 78710 h 602585"/>
                <a:gd name="connsiteX1" fmla="*/ 2351970 w 2436213"/>
                <a:gd name="connsiteY1" fmla="*/ 602585 h 602585"/>
                <a:gd name="connsiteX2" fmla="*/ 2329745 w 2436213"/>
                <a:gd name="connsiteY2" fmla="*/ 380335 h 602585"/>
                <a:gd name="connsiteX3" fmla="*/ 91370 w 2436213"/>
                <a:gd name="connsiteY3" fmla="*/ 2510 h 602585"/>
                <a:gd name="connsiteX4" fmla="*/ 40570 w 2436213"/>
                <a:gd name="connsiteY4" fmla="*/ 78710 h 602585"/>
                <a:gd name="connsiteX0" fmla="*/ 40570 w 2429783"/>
                <a:gd name="connsiteY0" fmla="*/ 78710 h 599410"/>
                <a:gd name="connsiteX1" fmla="*/ 2339270 w 2429783"/>
                <a:gd name="connsiteY1" fmla="*/ 599410 h 599410"/>
                <a:gd name="connsiteX2" fmla="*/ 2329745 w 2429783"/>
                <a:gd name="connsiteY2" fmla="*/ 380335 h 599410"/>
                <a:gd name="connsiteX3" fmla="*/ 91370 w 2429783"/>
                <a:gd name="connsiteY3" fmla="*/ 2510 h 599410"/>
                <a:gd name="connsiteX4" fmla="*/ 40570 w 2429783"/>
                <a:gd name="connsiteY4" fmla="*/ 78710 h 599410"/>
                <a:gd name="connsiteX0" fmla="*/ 40570 w 2448090"/>
                <a:gd name="connsiteY0" fmla="*/ 78710 h 599410"/>
                <a:gd name="connsiteX1" fmla="*/ 2339270 w 2448090"/>
                <a:gd name="connsiteY1" fmla="*/ 599410 h 599410"/>
                <a:gd name="connsiteX2" fmla="*/ 2329745 w 2448090"/>
                <a:gd name="connsiteY2" fmla="*/ 380335 h 599410"/>
                <a:gd name="connsiteX3" fmla="*/ 91370 w 2448090"/>
                <a:gd name="connsiteY3" fmla="*/ 2510 h 599410"/>
                <a:gd name="connsiteX4" fmla="*/ 40570 w 2448090"/>
                <a:gd name="connsiteY4" fmla="*/ 78710 h 599410"/>
                <a:gd name="connsiteX0" fmla="*/ 40570 w 2452587"/>
                <a:gd name="connsiteY0" fmla="*/ 78710 h 599410"/>
                <a:gd name="connsiteX1" fmla="*/ 2339270 w 2452587"/>
                <a:gd name="connsiteY1" fmla="*/ 599410 h 599410"/>
                <a:gd name="connsiteX2" fmla="*/ 2329745 w 2452587"/>
                <a:gd name="connsiteY2" fmla="*/ 380335 h 599410"/>
                <a:gd name="connsiteX3" fmla="*/ 91370 w 2452587"/>
                <a:gd name="connsiteY3" fmla="*/ 2510 h 599410"/>
                <a:gd name="connsiteX4" fmla="*/ 40570 w 2452587"/>
                <a:gd name="connsiteY4" fmla="*/ 78710 h 5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587" h="599410">
                  <a:moveTo>
                    <a:pt x="40570" y="78710"/>
                  </a:moveTo>
                  <a:cubicBezTo>
                    <a:pt x="811037" y="253335"/>
                    <a:pt x="2076803" y="580360"/>
                    <a:pt x="2339270" y="599410"/>
                  </a:cubicBezTo>
                  <a:cubicBezTo>
                    <a:pt x="2500137" y="580360"/>
                    <a:pt x="2483203" y="408910"/>
                    <a:pt x="2329745" y="380335"/>
                  </a:cubicBezTo>
                  <a:cubicBezTo>
                    <a:pt x="2069395" y="326360"/>
                    <a:pt x="847020" y="132685"/>
                    <a:pt x="91370" y="2510"/>
                  </a:cubicBezTo>
                  <a:cubicBezTo>
                    <a:pt x="-17638" y="-13365"/>
                    <a:pt x="-21872" y="50135"/>
                    <a:pt x="40570" y="78710"/>
                  </a:cubicBezTo>
                  <a:close/>
                </a:path>
              </a:pathLst>
            </a:custGeom>
            <a:solidFill>
              <a:srgbClr val="4F81BD">
                <a:lumMod val="7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7512138" y="2358026"/>
              <a:ext cx="1171576" cy="456296"/>
            </a:xfrm>
            <a:custGeom>
              <a:avLst/>
              <a:gdLst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52413 h 455613"/>
                <a:gd name="connsiteX1" fmla="*/ 1095375 w 1095375"/>
                <a:gd name="connsiteY1" fmla="*/ 455613 h 455613"/>
                <a:gd name="connsiteX2" fmla="*/ 815975 w 1095375"/>
                <a:gd name="connsiteY2" fmla="*/ 156369 h 455613"/>
                <a:gd name="connsiteX3" fmla="*/ 456406 w 1095375"/>
                <a:gd name="connsiteY3" fmla="*/ 0 h 455613"/>
                <a:gd name="connsiteX4" fmla="*/ 0 w 1095375"/>
                <a:gd name="connsiteY4" fmla="*/ 252413 h 455613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71576"/>
                <a:gd name="connsiteY0" fmla="*/ 245952 h 456296"/>
                <a:gd name="connsiteX1" fmla="*/ 1171576 w 1171576"/>
                <a:gd name="connsiteY1" fmla="*/ 456296 h 456296"/>
                <a:gd name="connsiteX2" fmla="*/ 875507 w 1171576"/>
                <a:gd name="connsiteY2" fmla="*/ 161814 h 456296"/>
                <a:gd name="connsiteX3" fmla="*/ 515938 w 1171576"/>
                <a:gd name="connsiteY3" fmla="*/ 5445 h 456296"/>
                <a:gd name="connsiteX4" fmla="*/ 0 w 1171576"/>
                <a:gd name="connsiteY4" fmla="*/ 245952 h 45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6" h="456296">
                  <a:moveTo>
                    <a:pt x="0" y="245952"/>
                  </a:moveTo>
                  <a:lnTo>
                    <a:pt x="1171576" y="456296"/>
                  </a:lnTo>
                  <a:cubicBezTo>
                    <a:pt x="1037962" y="375598"/>
                    <a:pt x="935302" y="280613"/>
                    <a:pt x="875507" y="161814"/>
                  </a:cubicBezTo>
                  <a:cubicBezTo>
                    <a:pt x="846932" y="46985"/>
                    <a:pt x="735013" y="-20220"/>
                    <a:pt x="515938" y="5445"/>
                  </a:cubicBezTo>
                  <a:cubicBezTo>
                    <a:pt x="273315" y="41958"/>
                    <a:pt x="128322" y="154670"/>
                    <a:pt x="0" y="245952"/>
                  </a:cubicBezTo>
                  <a:close/>
                </a:path>
              </a:pathLst>
            </a:custGeom>
            <a:solidFill>
              <a:srgbClr val="4F81B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4" name="Isosceles Triangle 63"/>
            <p:cNvSpPr/>
            <p:nvPr/>
          </p:nvSpPr>
          <p:spPr>
            <a:xfrm rot="6072562" flipH="1">
              <a:off x="9905716" y="3024435"/>
              <a:ext cx="93942" cy="190387"/>
            </a:xfrm>
            <a:prstGeom prst="triangle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1111" y="1065905"/>
            <a:ext cx="7473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40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en-US" sz="2000" b="1" dirty="0" smtClean="0">
                <a:solidFill>
                  <a:srgbClr val="40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2000" b="1" dirty="0">
                <a:solidFill>
                  <a:srgbClr val="40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terms of years of quality of life ”(QALY) </a:t>
            </a:r>
            <a:r>
              <a:rPr lang="ka-GE" sz="2000" b="1" dirty="0" smtClean="0">
                <a:solidFill>
                  <a:srgbClr val="40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ka-GE" sz="2000" b="1" dirty="0">
              <a:solidFill>
                <a:srgbClr val="4031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63911" y="1780885"/>
            <a:ext cx="6460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03152"/>
                </a:solidFill>
              </a:rPr>
              <a:t>Assessment of the effects and harms of medical services</a:t>
            </a:r>
            <a:endParaRPr lang="ka-GE" sz="1600" dirty="0">
              <a:solidFill>
                <a:srgbClr val="40315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94943" y="2505366"/>
            <a:ext cx="6460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403152"/>
                </a:solidFill>
              </a:rPr>
              <a:t>Cost and </a:t>
            </a:r>
            <a:r>
              <a:rPr lang="en-US" sz="1600" dirty="0" smtClean="0">
                <a:solidFill>
                  <a:srgbClr val="403152"/>
                </a:solidFill>
              </a:rPr>
              <a:t>results compatibility </a:t>
            </a:r>
            <a:r>
              <a:rPr lang="en-US" sz="1600" dirty="0">
                <a:solidFill>
                  <a:srgbClr val="403152"/>
                </a:solidFill>
              </a:rPr>
              <a:t>assessment</a:t>
            </a:r>
            <a:endParaRPr lang="ka-GE" sz="1600" dirty="0">
              <a:solidFill>
                <a:srgbClr val="40315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6547" y="3408157"/>
            <a:ext cx="8707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1600" dirty="0">
                <a:solidFill>
                  <a:srgbClr val="403152"/>
                </a:solidFill>
              </a:rPr>
              <a:t> </a:t>
            </a:r>
            <a:r>
              <a:rPr lang="en-US" sz="1600" dirty="0">
                <a:solidFill>
                  <a:srgbClr val="403152"/>
                </a:solidFill>
              </a:rPr>
              <a:t>Better identifying priorities and addressing the relevant budget</a:t>
            </a:r>
            <a:endParaRPr lang="ka-GE" sz="1600" dirty="0">
              <a:solidFill>
                <a:srgbClr val="40315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0" y="4104816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Objective: To achieve a high quality of life and a minimum of years lost due to illness</a:t>
            </a:r>
            <a:endParaRPr lang="en-US" sz="16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Priority areas for meeting the EU Georgia association agreement requirements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7968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01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63247" y="2027324"/>
            <a:ext cx="7265505" cy="262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065359"/>
                </a:solidFill>
              </a:rPr>
              <a:t>Thank you for Attention! </a:t>
            </a:r>
            <a:endParaRPr lang="en-US" sz="4000" b="1" dirty="0">
              <a:solidFill>
                <a:srgbClr val="0653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29" y="254183"/>
            <a:ext cx="2601671" cy="76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6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6039"/>
            <a:ext cx="11785600" cy="838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Demographic and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Socio-Economic 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ituation, 2018 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6557" y="1924707"/>
            <a:ext cx="2643543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3356" y="2403611"/>
            <a:ext cx="2168221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47" y="5132328"/>
            <a:ext cx="7529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per capita – 104 $US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GDP – 2.8%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State Budget – 8%</a:t>
            </a:r>
          </a:p>
        </p:txBody>
      </p:sp>
      <p:pic>
        <p:nvPicPr>
          <p:cNvPr id="9" name="Picture 4" descr="http://www.abandonthecube.com/Content/Georgia%20Regional%20Map%20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7" t="18668" r="6179" b="33767"/>
          <a:stretch/>
        </p:blipFill>
        <p:spPr bwMode="auto">
          <a:xfrm>
            <a:off x="-58512" y="2068830"/>
            <a:ext cx="11953920" cy="46416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sp>
        <p:nvSpPr>
          <p:cNvPr id="10" name="Rectangle 9"/>
          <p:cNvSpPr/>
          <p:nvPr/>
        </p:nvSpPr>
        <p:spPr>
          <a:xfrm>
            <a:off x="4876800" y="1600200"/>
            <a:ext cx="2540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64000" y="2819400"/>
            <a:ext cx="8958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Maternal Mortality (per 100000 live birth</a:t>
            </a:r>
            <a:r>
              <a:rPr lang="en-US" b="1" dirty="0" smtClean="0"/>
              <a:t>) –27.4</a:t>
            </a:r>
          </a:p>
          <a:p>
            <a:r>
              <a:rPr lang="en-US" b="1" dirty="0"/>
              <a:t>Infant mortality (per 1000 live birth</a:t>
            </a:r>
            <a:r>
              <a:rPr lang="en-US" b="1" dirty="0" smtClean="0"/>
              <a:t>) </a:t>
            </a:r>
            <a:r>
              <a:rPr lang="ka-GE" b="1" dirty="0" smtClean="0"/>
              <a:t> </a:t>
            </a:r>
            <a:r>
              <a:rPr lang="en-US" b="1" dirty="0" smtClean="0"/>
              <a:t>– 8.1</a:t>
            </a:r>
          </a:p>
          <a:p>
            <a:r>
              <a:rPr lang="en-US" b="1" dirty="0"/>
              <a:t>Under 5 mortality rate (per 1000 live birth</a:t>
            </a:r>
            <a:r>
              <a:rPr lang="en-US" b="1" dirty="0" smtClean="0"/>
              <a:t>) – 19.8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7816" y="4154268"/>
            <a:ext cx="839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GDP per capita (at current prices</a:t>
            </a:r>
            <a:r>
              <a:rPr lang="en-US" b="1" dirty="0" smtClean="0"/>
              <a:t>) – 4722</a:t>
            </a:r>
            <a:r>
              <a:rPr lang="ka-GE" b="1" dirty="0" smtClean="0"/>
              <a:t> </a:t>
            </a:r>
            <a:r>
              <a:rPr lang="en-US" b="1" dirty="0" smtClean="0"/>
              <a:t>$US</a:t>
            </a:r>
          </a:p>
          <a:p>
            <a:r>
              <a:rPr lang="en-US" b="1" dirty="0"/>
              <a:t>GDP real growth – </a:t>
            </a:r>
            <a:r>
              <a:rPr lang="en-US" b="1" dirty="0" smtClean="0"/>
              <a:t>5.8%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5405895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Government expenditure on health as % of </a:t>
            </a:r>
            <a:r>
              <a:rPr lang="en-US" b="1" dirty="0" smtClean="0"/>
              <a:t>GDP – 3.0%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/>
              <a:t>General Government expenditure on health per capita (USD</a:t>
            </a:r>
            <a:r>
              <a:rPr lang="en-US" b="1" dirty="0" smtClean="0"/>
              <a:t>) – </a:t>
            </a:r>
            <a:r>
              <a:rPr lang="ka-GE" b="1" dirty="0" smtClean="0"/>
              <a:t>1</a:t>
            </a:r>
            <a:r>
              <a:rPr lang="en-US" b="1" dirty="0" smtClean="0"/>
              <a:t>19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2286000"/>
            <a:ext cx="2083296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28443" y="1203283"/>
            <a:ext cx="10066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Population</a:t>
            </a:r>
            <a:r>
              <a:rPr lang="ka-GE" b="1" dirty="0" smtClean="0"/>
              <a:t> </a:t>
            </a:r>
            <a:r>
              <a:rPr lang="en-US" b="1" dirty="0" smtClean="0"/>
              <a:t>– 3 729 600</a:t>
            </a:r>
          </a:p>
          <a:p>
            <a:r>
              <a:rPr lang="en-US" b="1" dirty="0"/>
              <a:t>Birth rate (per thousand population) – </a:t>
            </a:r>
            <a:r>
              <a:rPr lang="en-US" b="1" dirty="0" smtClean="0"/>
              <a:t>13.7</a:t>
            </a:r>
            <a:endParaRPr lang="en-US" b="1" dirty="0"/>
          </a:p>
          <a:p>
            <a:r>
              <a:rPr lang="en-US" b="1" dirty="0"/>
              <a:t>Mortality rate (per thousand population</a:t>
            </a:r>
            <a:r>
              <a:rPr lang="en-US" b="1" dirty="0" smtClean="0"/>
              <a:t>) – 12.5</a:t>
            </a:r>
            <a:endParaRPr lang="en-US" b="1" dirty="0"/>
          </a:p>
          <a:p>
            <a:r>
              <a:rPr lang="en-US" b="1" dirty="0"/>
              <a:t>Life expectancy at </a:t>
            </a:r>
            <a:r>
              <a:rPr lang="en-US" b="1" dirty="0" smtClean="0"/>
              <a:t>birth – 74.0</a:t>
            </a:r>
            <a:endParaRPr lang="en-US" b="1" dirty="0"/>
          </a:p>
        </p:txBody>
      </p:sp>
      <p:pic>
        <p:nvPicPr>
          <p:cNvPr id="3074" name="Picture 2" descr="http://geostat.ge/images/census-ge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23283" r="28011" b="47164"/>
          <a:stretch/>
        </p:blipFill>
        <p:spPr bwMode="auto">
          <a:xfrm>
            <a:off x="560186" y="1254461"/>
            <a:ext cx="1237396" cy="4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economic growth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economic growth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Image result for economic grow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r="24251"/>
          <a:stretch/>
        </p:blipFill>
        <p:spPr bwMode="auto">
          <a:xfrm>
            <a:off x="91393" y="4068897"/>
            <a:ext cx="859739" cy="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health system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ttps://media.licdn.com/mpr/mpr/AAEAAQAAAAAAAAXQAAAAJDUyYTU4YzIwLTFmNmUtNDMwNC05OWE2LWFlMWNmZTVhOWVhMQ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34" y="5443176"/>
            <a:ext cx="1330311" cy="5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maternal and child health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52790"/>
          <a:stretch/>
        </p:blipFill>
        <p:spPr bwMode="auto">
          <a:xfrm>
            <a:off x="3111690" y="2870570"/>
            <a:ext cx="952311" cy="8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8187"/>
            <a:ext cx="3679116" cy="708793"/>
          </a:xfrm>
          <a:prstGeom prst="rect">
            <a:avLst/>
          </a:prstGeom>
          <a:solidFill>
            <a:srgbClr val="CB777B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86843" y="137314"/>
            <a:ext cx="11104756" cy="7196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Challenges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4579069"/>
              </p:ext>
            </p:extLst>
          </p:nvPr>
        </p:nvGraphicFramePr>
        <p:xfrm>
          <a:off x="0" y="50752"/>
          <a:ext cx="11430000" cy="6700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69" y="50752"/>
            <a:ext cx="752192" cy="905477"/>
          </a:xfrm>
          <a:prstGeom prst="rect">
            <a:avLst/>
          </a:prstGeom>
          <a:effectLst>
            <a:innerShdw blurRad="1143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171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65359"/>
                </a:solidFill>
              </a:rPr>
              <a:t>Health System </a:t>
            </a:r>
            <a:r>
              <a:rPr lang="en-US" b="1" dirty="0">
                <a:solidFill>
                  <a:srgbClr val="065359"/>
                </a:solidFill>
              </a:rPr>
              <a:t>D</a:t>
            </a:r>
            <a:r>
              <a:rPr lang="en-US" b="1" dirty="0" smtClean="0">
                <a:solidFill>
                  <a:srgbClr val="065359"/>
                </a:solidFill>
              </a:rPr>
              <a:t>evelopment Strategy </a:t>
            </a:r>
            <a:br>
              <a:rPr lang="en-US" b="1" dirty="0" smtClean="0">
                <a:solidFill>
                  <a:srgbClr val="065359"/>
                </a:solidFill>
              </a:rPr>
            </a:br>
            <a:r>
              <a:rPr lang="en-US" b="1" dirty="0" smtClean="0">
                <a:solidFill>
                  <a:srgbClr val="065359"/>
                </a:solidFill>
              </a:rPr>
              <a:t>2020-2030</a:t>
            </a:r>
            <a:endParaRPr lang="en-US" b="1" dirty="0">
              <a:solidFill>
                <a:srgbClr val="0653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EU </a:t>
            </a:r>
            <a:r>
              <a:rPr lang="en-GB" b="1" dirty="0"/>
              <a:t>Support to the </a:t>
            </a:r>
            <a:r>
              <a:rPr lang="en-GB" b="1" dirty="0" err="1" smtClean="0"/>
              <a:t>MoIDPsLHSA</a:t>
            </a:r>
            <a:r>
              <a:rPr lang="en-GB" b="1" dirty="0" smtClean="0"/>
              <a:t> of Georgia </a:t>
            </a:r>
            <a:r>
              <a:rPr lang="en-GB" b="1" dirty="0"/>
              <a:t>in elaboration of the Health System Development </a:t>
            </a:r>
            <a:r>
              <a:rPr lang="en-GB" b="1" dirty="0" smtClean="0"/>
              <a:t>Strategy</a:t>
            </a:r>
          </a:p>
          <a:p>
            <a:pPr lvl="1"/>
            <a:r>
              <a:rPr lang="en-GB" dirty="0"/>
              <a:t>Provide a</a:t>
            </a:r>
            <a:r>
              <a:rPr lang="en-IE" dirty="0"/>
              <a:t> set of recommendations based on the needs of the Ministry of Labour, Health and Social Affairs as well as their </a:t>
            </a:r>
            <a:r>
              <a:rPr lang="en-IE" dirty="0" smtClean="0"/>
              <a:t>findings</a:t>
            </a:r>
            <a:endParaRPr lang="en-US" dirty="0"/>
          </a:p>
          <a:p>
            <a:pPr lvl="1"/>
            <a:r>
              <a:rPr lang="en-GB" dirty="0"/>
              <a:t>Advice on priority areas to be incorporated into the ministerial strategy document.</a:t>
            </a:r>
            <a:endParaRPr lang="en-US" dirty="0"/>
          </a:p>
          <a:p>
            <a:pPr lvl="1"/>
            <a:r>
              <a:rPr lang="en-IE" dirty="0"/>
              <a:t>Provide recommendations and comments to the draft and final versions of the Health System Development strategy and its Action Plan within their areas of </a:t>
            </a:r>
            <a:r>
              <a:rPr lang="en-IE" dirty="0" smtClean="0"/>
              <a:t>intervention</a:t>
            </a:r>
          </a:p>
          <a:p>
            <a:r>
              <a:rPr lang="en-IE" b="1" dirty="0" smtClean="0"/>
              <a:t>Timeline: August 2020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5934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5079426" y="4937062"/>
            <a:ext cx="4899447" cy="696176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solidFill>
            <a:srgbClr val="86DA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5079429" y="748568"/>
            <a:ext cx="4283933" cy="696176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solidFill>
            <a:srgbClr val="C5DDF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079428" y="4245775"/>
            <a:ext cx="4989538" cy="703138"/>
          </a:xfrm>
          <a:custGeom>
            <a:avLst/>
            <a:gdLst>
              <a:gd name="T0" fmla="*/ 1972 w 1972"/>
              <a:gd name="T1" fmla="*/ 185 h 369"/>
              <a:gd name="T2" fmla="*/ 1778 w 1972"/>
              <a:gd name="T3" fmla="*/ 0 h 369"/>
              <a:gd name="T4" fmla="*/ 1778 w 1972"/>
              <a:gd name="T5" fmla="*/ 0 h 369"/>
              <a:gd name="T6" fmla="*/ 0 w 1972"/>
              <a:gd name="T7" fmla="*/ 0 h 369"/>
              <a:gd name="T8" fmla="*/ 0 w 1972"/>
              <a:gd name="T9" fmla="*/ 369 h 369"/>
              <a:gd name="T10" fmla="*/ 1778 w 1972"/>
              <a:gd name="T11" fmla="*/ 369 h 369"/>
              <a:gd name="T12" fmla="*/ 1778 w 1972"/>
              <a:gd name="T13" fmla="*/ 369 h 369"/>
              <a:gd name="T14" fmla="*/ 1972 w 1972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2" h="369">
                <a:moveTo>
                  <a:pt x="1972" y="185"/>
                </a:moveTo>
                <a:lnTo>
                  <a:pt x="1778" y="0"/>
                </a:lnTo>
                <a:lnTo>
                  <a:pt x="1778" y="0"/>
                </a:lnTo>
                <a:lnTo>
                  <a:pt x="0" y="0"/>
                </a:lnTo>
                <a:lnTo>
                  <a:pt x="0" y="369"/>
                </a:lnTo>
                <a:lnTo>
                  <a:pt x="1778" y="369"/>
                </a:lnTo>
                <a:lnTo>
                  <a:pt x="1778" y="369"/>
                </a:lnTo>
                <a:lnTo>
                  <a:pt x="1972" y="185"/>
                </a:lnTo>
                <a:close/>
              </a:path>
            </a:pathLst>
          </a:custGeom>
          <a:solidFill>
            <a:srgbClr val="C5DDF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ka-GE" sz="1400" kern="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  <a:p>
            <a:pPr defTabSz="1218917">
              <a:defRPr/>
            </a:pPr>
            <a:r>
              <a:rPr lang="en-US" sz="1400" kern="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Promoting medical education</a:t>
            </a: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5079428" y="3544592"/>
            <a:ext cx="4483958" cy="701835"/>
          </a:xfrm>
          <a:custGeom>
            <a:avLst/>
            <a:gdLst>
              <a:gd name="T0" fmla="*/ 1513 w 1513"/>
              <a:gd name="T1" fmla="*/ 185 h 372"/>
              <a:gd name="T2" fmla="*/ 1319 w 1513"/>
              <a:gd name="T3" fmla="*/ 0 h 372"/>
              <a:gd name="T4" fmla="*/ 1319 w 1513"/>
              <a:gd name="T5" fmla="*/ 0 h 372"/>
              <a:gd name="T6" fmla="*/ 0 w 1513"/>
              <a:gd name="T7" fmla="*/ 0 h 372"/>
              <a:gd name="T8" fmla="*/ 0 w 1513"/>
              <a:gd name="T9" fmla="*/ 372 h 372"/>
              <a:gd name="T10" fmla="*/ 1319 w 1513"/>
              <a:gd name="T11" fmla="*/ 372 h 372"/>
              <a:gd name="T12" fmla="*/ 1319 w 1513"/>
              <a:gd name="T13" fmla="*/ 369 h 372"/>
              <a:gd name="T14" fmla="*/ 1513 w 1513"/>
              <a:gd name="T15" fmla="*/ 18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3" h="372">
                <a:moveTo>
                  <a:pt x="1513" y="185"/>
                </a:moveTo>
                <a:lnTo>
                  <a:pt x="1319" y="0"/>
                </a:lnTo>
                <a:lnTo>
                  <a:pt x="1319" y="0"/>
                </a:lnTo>
                <a:lnTo>
                  <a:pt x="0" y="0"/>
                </a:lnTo>
                <a:lnTo>
                  <a:pt x="0" y="372"/>
                </a:lnTo>
                <a:lnTo>
                  <a:pt x="1319" y="372"/>
                </a:lnTo>
                <a:lnTo>
                  <a:pt x="1319" y="369"/>
                </a:lnTo>
                <a:lnTo>
                  <a:pt x="1513" y="185"/>
                </a:lnTo>
                <a:close/>
              </a:path>
            </a:pathLst>
          </a:custGeom>
          <a:solidFill>
            <a:srgbClr val="6BC2ED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5079428" y="1446019"/>
            <a:ext cx="4483958" cy="705043"/>
          </a:xfrm>
          <a:custGeom>
            <a:avLst/>
            <a:gdLst>
              <a:gd name="T0" fmla="*/ 1726 w 1726"/>
              <a:gd name="T1" fmla="*/ 185 h 370"/>
              <a:gd name="T2" fmla="*/ 1530 w 1726"/>
              <a:gd name="T3" fmla="*/ 0 h 370"/>
              <a:gd name="T4" fmla="*/ 1530 w 1726"/>
              <a:gd name="T5" fmla="*/ 0 h 370"/>
              <a:gd name="T6" fmla="*/ 0 w 1726"/>
              <a:gd name="T7" fmla="*/ 0 h 370"/>
              <a:gd name="T8" fmla="*/ 0 w 1726"/>
              <a:gd name="T9" fmla="*/ 370 h 370"/>
              <a:gd name="T10" fmla="*/ 1530 w 1726"/>
              <a:gd name="T11" fmla="*/ 370 h 370"/>
              <a:gd name="T12" fmla="*/ 1530 w 1726"/>
              <a:gd name="T13" fmla="*/ 370 h 370"/>
              <a:gd name="T14" fmla="*/ 1726 w 1726"/>
              <a:gd name="T15" fmla="*/ 18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6" h="370">
                <a:moveTo>
                  <a:pt x="1726" y="185"/>
                </a:moveTo>
                <a:lnTo>
                  <a:pt x="1530" y="0"/>
                </a:lnTo>
                <a:lnTo>
                  <a:pt x="1530" y="0"/>
                </a:lnTo>
                <a:lnTo>
                  <a:pt x="0" y="0"/>
                </a:lnTo>
                <a:lnTo>
                  <a:pt x="0" y="370"/>
                </a:lnTo>
                <a:lnTo>
                  <a:pt x="1530" y="370"/>
                </a:lnTo>
                <a:lnTo>
                  <a:pt x="1530" y="370"/>
                </a:lnTo>
                <a:lnTo>
                  <a:pt x="1726" y="185"/>
                </a:lnTo>
                <a:close/>
              </a:path>
            </a:pathLst>
          </a:custGeom>
          <a:solidFill>
            <a:srgbClr val="86DA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079427" y="2146580"/>
            <a:ext cx="4899446" cy="696176"/>
          </a:xfrm>
          <a:custGeom>
            <a:avLst/>
            <a:gdLst>
              <a:gd name="T0" fmla="*/ 1830 w 1830"/>
              <a:gd name="T1" fmla="*/ 185 h 369"/>
              <a:gd name="T2" fmla="*/ 1636 w 1830"/>
              <a:gd name="T3" fmla="*/ 0 h 369"/>
              <a:gd name="T4" fmla="*/ 1636 w 1830"/>
              <a:gd name="T5" fmla="*/ 0 h 369"/>
              <a:gd name="T6" fmla="*/ 0 w 1830"/>
              <a:gd name="T7" fmla="*/ 0 h 369"/>
              <a:gd name="T8" fmla="*/ 0 w 1830"/>
              <a:gd name="T9" fmla="*/ 369 h 369"/>
              <a:gd name="T10" fmla="*/ 1636 w 1830"/>
              <a:gd name="T11" fmla="*/ 369 h 369"/>
              <a:gd name="T12" fmla="*/ 1636 w 1830"/>
              <a:gd name="T13" fmla="*/ 369 h 369"/>
              <a:gd name="T14" fmla="*/ 1830 w 1830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0" h="369">
                <a:moveTo>
                  <a:pt x="1830" y="185"/>
                </a:moveTo>
                <a:lnTo>
                  <a:pt x="1636" y="0"/>
                </a:lnTo>
                <a:lnTo>
                  <a:pt x="1636" y="0"/>
                </a:lnTo>
                <a:lnTo>
                  <a:pt x="0" y="0"/>
                </a:lnTo>
                <a:lnTo>
                  <a:pt x="0" y="369"/>
                </a:lnTo>
                <a:lnTo>
                  <a:pt x="1636" y="369"/>
                </a:lnTo>
                <a:lnTo>
                  <a:pt x="1636" y="369"/>
                </a:lnTo>
                <a:lnTo>
                  <a:pt x="1830" y="185"/>
                </a:lnTo>
                <a:close/>
              </a:path>
            </a:pathLst>
          </a:custGeom>
          <a:solidFill>
            <a:srgbClr val="6BC2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079428" y="2842757"/>
            <a:ext cx="5236434" cy="701835"/>
          </a:xfrm>
          <a:custGeom>
            <a:avLst/>
            <a:gdLst>
              <a:gd name="T0" fmla="*/ 1613 w 1613"/>
              <a:gd name="T1" fmla="*/ 187 h 372"/>
              <a:gd name="T2" fmla="*/ 1418 w 1613"/>
              <a:gd name="T3" fmla="*/ 3 h 372"/>
              <a:gd name="T4" fmla="*/ 1418 w 1613"/>
              <a:gd name="T5" fmla="*/ 0 h 372"/>
              <a:gd name="T6" fmla="*/ 0 w 1613"/>
              <a:gd name="T7" fmla="*/ 0 h 372"/>
              <a:gd name="T8" fmla="*/ 0 w 1613"/>
              <a:gd name="T9" fmla="*/ 372 h 372"/>
              <a:gd name="T10" fmla="*/ 1418 w 1613"/>
              <a:gd name="T11" fmla="*/ 372 h 372"/>
              <a:gd name="T12" fmla="*/ 1418 w 1613"/>
              <a:gd name="T13" fmla="*/ 372 h 372"/>
              <a:gd name="T14" fmla="*/ 1613 w 1613"/>
              <a:gd name="T15" fmla="*/ 18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3" h="372">
                <a:moveTo>
                  <a:pt x="1613" y="187"/>
                </a:moveTo>
                <a:lnTo>
                  <a:pt x="1418" y="3"/>
                </a:lnTo>
                <a:lnTo>
                  <a:pt x="1418" y="0"/>
                </a:lnTo>
                <a:lnTo>
                  <a:pt x="0" y="0"/>
                </a:lnTo>
                <a:lnTo>
                  <a:pt x="0" y="372"/>
                </a:lnTo>
                <a:lnTo>
                  <a:pt x="1418" y="372"/>
                </a:lnTo>
                <a:lnTo>
                  <a:pt x="1418" y="372"/>
                </a:lnTo>
                <a:lnTo>
                  <a:pt x="1613" y="187"/>
                </a:lnTo>
                <a:close/>
              </a:path>
            </a:pathLst>
          </a:custGeom>
          <a:solidFill>
            <a:srgbClr val="C5DDF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73855" y="2838984"/>
            <a:ext cx="499964" cy="179233"/>
          </a:xfrm>
          <a:prstGeom prst="rect">
            <a:avLst/>
          </a:prstGeom>
          <a:solidFill>
            <a:srgbClr val="6BC2ED"/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73821" y="748568"/>
            <a:ext cx="711269" cy="2269646"/>
          </a:xfrm>
          <a:custGeom>
            <a:avLst/>
            <a:gdLst>
              <a:gd name="T0" fmla="*/ 0 w 377"/>
              <a:gd name="T1" fmla="*/ 1203 h 1203"/>
              <a:gd name="T2" fmla="*/ 377 w 377"/>
              <a:gd name="T3" fmla="*/ 369 h 1203"/>
              <a:gd name="T4" fmla="*/ 377 w 377"/>
              <a:gd name="T5" fmla="*/ 0 h 1203"/>
              <a:gd name="T6" fmla="*/ 0 w 377"/>
              <a:gd name="T7" fmla="*/ 1108 h 1203"/>
              <a:gd name="T8" fmla="*/ 0 w 377"/>
              <a:gd name="T9" fmla="*/ 1203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1203">
                <a:moveTo>
                  <a:pt x="0" y="1203"/>
                </a:moveTo>
                <a:lnTo>
                  <a:pt x="377" y="369"/>
                </a:lnTo>
                <a:lnTo>
                  <a:pt x="377" y="0"/>
                </a:lnTo>
                <a:lnTo>
                  <a:pt x="0" y="1108"/>
                </a:lnTo>
                <a:lnTo>
                  <a:pt x="0" y="1203"/>
                </a:lnTo>
                <a:close/>
              </a:path>
            </a:pathLst>
          </a:custGeom>
          <a:gradFill>
            <a:gsLst>
              <a:gs pos="0">
                <a:srgbClr val="C5DDF5"/>
              </a:gs>
              <a:gs pos="100000">
                <a:srgbClr val="6BC2ED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73855" y="3018214"/>
            <a:ext cx="499964" cy="173572"/>
          </a:xfrm>
          <a:prstGeom prst="rect">
            <a:avLst/>
          </a:prstGeom>
          <a:solidFill>
            <a:srgbClr val="6BC2ED">
              <a:lumMod val="75000"/>
            </a:srgbClr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373821" y="1450406"/>
            <a:ext cx="705609" cy="1741383"/>
          </a:xfrm>
          <a:custGeom>
            <a:avLst/>
            <a:gdLst>
              <a:gd name="T0" fmla="*/ 0 w 374"/>
              <a:gd name="T1" fmla="*/ 923 h 923"/>
              <a:gd name="T2" fmla="*/ 374 w 374"/>
              <a:gd name="T3" fmla="*/ 369 h 923"/>
              <a:gd name="T4" fmla="*/ 374 w 374"/>
              <a:gd name="T5" fmla="*/ 0 h 923"/>
              <a:gd name="T6" fmla="*/ 0 w 374"/>
              <a:gd name="T7" fmla="*/ 831 h 923"/>
              <a:gd name="T8" fmla="*/ 0 w 374"/>
              <a:gd name="T9" fmla="*/ 923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3">
                <a:moveTo>
                  <a:pt x="0" y="923"/>
                </a:moveTo>
                <a:lnTo>
                  <a:pt x="374" y="369"/>
                </a:lnTo>
                <a:lnTo>
                  <a:pt x="374" y="0"/>
                </a:lnTo>
                <a:lnTo>
                  <a:pt x="0" y="831"/>
                </a:lnTo>
                <a:lnTo>
                  <a:pt x="0" y="923"/>
                </a:lnTo>
                <a:close/>
              </a:path>
            </a:pathLst>
          </a:custGeom>
          <a:gradFill>
            <a:gsLst>
              <a:gs pos="0">
                <a:srgbClr val="86DAF4"/>
              </a:gs>
              <a:gs pos="100000">
                <a:srgbClr val="6BC2ED">
                  <a:lumMod val="75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73855" y="3191789"/>
            <a:ext cx="499964" cy="179233"/>
          </a:xfrm>
          <a:prstGeom prst="rect">
            <a:avLst/>
          </a:prstGeom>
          <a:solidFill>
            <a:srgbClr val="6BC2ED"/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373821" y="2146581"/>
            <a:ext cx="705609" cy="1224439"/>
          </a:xfrm>
          <a:custGeom>
            <a:avLst/>
            <a:gdLst>
              <a:gd name="T0" fmla="*/ 0 w 374"/>
              <a:gd name="T1" fmla="*/ 649 h 649"/>
              <a:gd name="T2" fmla="*/ 374 w 374"/>
              <a:gd name="T3" fmla="*/ 369 h 649"/>
              <a:gd name="T4" fmla="*/ 374 w 374"/>
              <a:gd name="T5" fmla="*/ 0 h 649"/>
              <a:gd name="T6" fmla="*/ 0 w 374"/>
              <a:gd name="T7" fmla="*/ 554 h 649"/>
              <a:gd name="T8" fmla="*/ 0 w 374"/>
              <a:gd name="T9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9">
                <a:moveTo>
                  <a:pt x="0" y="649"/>
                </a:moveTo>
                <a:lnTo>
                  <a:pt x="374" y="369"/>
                </a:lnTo>
                <a:lnTo>
                  <a:pt x="374" y="0"/>
                </a:lnTo>
                <a:lnTo>
                  <a:pt x="0" y="554"/>
                </a:lnTo>
                <a:lnTo>
                  <a:pt x="0" y="649"/>
                </a:lnTo>
                <a:close/>
              </a:path>
            </a:pathLst>
          </a:custGeom>
          <a:gradFill>
            <a:gsLst>
              <a:gs pos="0">
                <a:srgbClr val="6BC2ED"/>
              </a:gs>
              <a:gs pos="100000">
                <a:srgbClr val="6BC2ED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873855" y="3371018"/>
            <a:ext cx="499964" cy="173572"/>
          </a:xfrm>
          <a:prstGeom prst="rect">
            <a:avLst/>
          </a:prstGeom>
          <a:solidFill>
            <a:srgbClr val="6BC2ED">
              <a:lumMod val="75000"/>
            </a:srgbClr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373821" y="2842757"/>
            <a:ext cx="705609" cy="701835"/>
          </a:xfrm>
          <a:custGeom>
            <a:avLst/>
            <a:gdLst>
              <a:gd name="T0" fmla="*/ 0 w 374"/>
              <a:gd name="T1" fmla="*/ 372 h 372"/>
              <a:gd name="T2" fmla="*/ 374 w 374"/>
              <a:gd name="T3" fmla="*/ 372 h 372"/>
              <a:gd name="T4" fmla="*/ 374 w 374"/>
              <a:gd name="T5" fmla="*/ 0 h 372"/>
              <a:gd name="T6" fmla="*/ 0 w 374"/>
              <a:gd name="T7" fmla="*/ 280 h 372"/>
              <a:gd name="T8" fmla="*/ 0 w 374"/>
              <a:gd name="T9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372">
                <a:moveTo>
                  <a:pt x="0" y="372"/>
                </a:moveTo>
                <a:lnTo>
                  <a:pt x="374" y="372"/>
                </a:lnTo>
                <a:lnTo>
                  <a:pt x="374" y="0"/>
                </a:lnTo>
                <a:lnTo>
                  <a:pt x="0" y="280"/>
                </a:lnTo>
                <a:lnTo>
                  <a:pt x="0" y="372"/>
                </a:lnTo>
                <a:close/>
              </a:path>
            </a:pathLst>
          </a:custGeom>
          <a:gradFill>
            <a:gsLst>
              <a:gs pos="0">
                <a:srgbClr val="C5DDF5"/>
              </a:gs>
              <a:gs pos="100000">
                <a:srgbClr val="6BC2ED">
                  <a:lumMod val="75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73855" y="3544592"/>
            <a:ext cx="499964" cy="179233"/>
          </a:xfrm>
          <a:prstGeom prst="rect">
            <a:avLst/>
          </a:prstGeom>
          <a:solidFill>
            <a:srgbClr val="6BC2E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373821" y="3546740"/>
            <a:ext cx="711269" cy="708854"/>
          </a:xfrm>
          <a:custGeom>
            <a:avLst/>
            <a:gdLst>
              <a:gd name="T0" fmla="*/ 0 w 377"/>
              <a:gd name="T1" fmla="*/ 95 h 372"/>
              <a:gd name="T2" fmla="*/ 377 w 377"/>
              <a:gd name="T3" fmla="*/ 372 h 372"/>
              <a:gd name="T4" fmla="*/ 377 w 377"/>
              <a:gd name="T5" fmla="*/ 0 h 372"/>
              <a:gd name="T6" fmla="*/ 0 w 377"/>
              <a:gd name="T7" fmla="*/ 0 h 372"/>
              <a:gd name="T8" fmla="*/ 0 w 377"/>
              <a:gd name="T9" fmla="*/ 9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372">
                <a:moveTo>
                  <a:pt x="0" y="95"/>
                </a:moveTo>
                <a:lnTo>
                  <a:pt x="377" y="372"/>
                </a:lnTo>
                <a:lnTo>
                  <a:pt x="377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rgbClr val="A6DAF4"/>
              </a:gs>
              <a:gs pos="100000">
                <a:srgbClr val="6BC2ED">
                  <a:lumMod val="60000"/>
                  <a:lumOff val="40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873855" y="3723823"/>
            <a:ext cx="499964" cy="173572"/>
          </a:xfrm>
          <a:prstGeom prst="rect">
            <a:avLst/>
          </a:prstGeom>
          <a:solidFill>
            <a:srgbClr val="6BC2ED"/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373821" y="3717233"/>
            <a:ext cx="705609" cy="1243276"/>
          </a:xfrm>
          <a:custGeom>
            <a:avLst/>
            <a:gdLst>
              <a:gd name="T0" fmla="*/ 0 w 374"/>
              <a:gd name="T1" fmla="*/ 92 h 646"/>
              <a:gd name="T2" fmla="*/ 374 w 374"/>
              <a:gd name="T3" fmla="*/ 646 h 646"/>
              <a:gd name="T4" fmla="*/ 374 w 374"/>
              <a:gd name="T5" fmla="*/ 277 h 646"/>
              <a:gd name="T6" fmla="*/ 0 w 374"/>
              <a:gd name="T7" fmla="*/ 0 h 646"/>
              <a:gd name="T8" fmla="*/ 0 w 374"/>
              <a:gd name="T9" fmla="*/ 92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6">
                <a:moveTo>
                  <a:pt x="0" y="92"/>
                </a:moveTo>
                <a:lnTo>
                  <a:pt x="374" y="646"/>
                </a:lnTo>
                <a:lnTo>
                  <a:pt x="374" y="277"/>
                </a:lnTo>
                <a:lnTo>
                  <a:pt x="0" y="0"/>
                </a:lnTo>
                <a:lnTo>
                  <a:pt x="0" y="92"/>
                </a:lnTo>
                <a:close/>
              </a:path>
            </a:pathLst>
          </a:custGeom>
          <a:gradFill>
            <a:gsLst>
              <a:gs pos="0">
                <a:srgbClr val="C5DDF5"/>
              </a:gs>
              <a:gs pos="100000">
                <a:srgbClr val="6BC2ED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873855" y="3897397"/>
            <a:ext cx="499964" cy="179233"/>
          </a:xfrm>
          <a:prstGeom prst="rect">
            <a:avLst/>
          </a:prstGeom>
          <a:solidFill>
            <a:srgbClr val="6BC2ED">
              <a:lumMod val="75000"/>
            </a:srgbClr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373821" y="3897396"/>
            <a:ext cx="705609" cy="1747042"/>
          </a:xfrm>
          <a:custGeom>
            <a:avLst/>
            <a:gdLst>
              <a:gd name="T0" fmla="*/ 0 w 374"/>
              <a:gd name="T1" fmla="*/ 95 h 926"/>
              <a:gd name="T2" fmla="*/ 374 w 374"/>
              <a:gd name="T3" fmla="*/ 926 h 926"/>
              <a:gd name="T4" fmla="*/ 374 w 374"/>
              <a:gd name="T5" fmla="*/ 557 h 926"/>
              <a:gd name="T6" fmla="*/ 0 w 374"/>
              <a:gd name="T7" fmla="*/ 0 h 926"/>
              <a:gd name="T8" fmla="*/ 0 w 374"/>
              <a:gd name="T9" fmla="*/ 95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6">
                <a:moveTo>
                  <a:pt x="0" y="95"/>
                </a:moveTo>
                <a:lnTo>
                  <a:pt x="374" y="926"/>
                </a:lnTo>
                <a:lnTo>
                  <a:pt x="374" y="557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rgbClr val="86DAF4"/>
              </a:gs>
              <a:gs pos="100000">
                <a:srgbClr val="6BC2ED">
                  <a:lumMod val="75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9176" y="2921548"/>
            <a:ext cx="2603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17"/>
            <a:r>
              <a:rPr lang="en-US" sz="1600" b="1" kern="0" dirty="0">
                <a:solidFill>
                  <a:srgbClr val="4B2C7C"/>
                </a:solidFill>
                <a:latin typeface="+mj-lt"/>
                <a:ea typeface="Calibri Light" charset="0"/>
                <a:cs typeface="Calibri Light" charset="0"/>
              </a:rPr>
              <a:t>Hospital Sector Reform Framework</a:t>
            </a:r>
            <a:endParaRPr lang="en-US" sz="1600" b="1" dirty="0">
              <a:solidFill>
                <a:srgbClr val="4B2C7C"/>
              </a:solidFill>
              <a:latin typeface="+mj-lt"/>
              <a:ea typeface="Calibri Light" charset="0"/>
              <a:cs typeface="Calibri Light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079430" y="2142170"/>
            <a:ext cx="4283931" cy="1"/>
          </a:xfrm>
          <a:prstGeom prst="line">
            <a:avLst/>
          </a:prstGeom>
          <a:noFill/>
          <a:ln w="9525" cap="flat" cmpd="sng" algn="ctr">
            <a:solidFill>
              <a:srgbClr val="6BC2ED">
                <a:lumMod val="40000"/>
                <a:lumOff val="60000"/>
              </a:srgbClr>
            </a:solidFill>
            <a:prstDash val="solid"/>
          </a:ln>
          <a:effectLst/>
        </p:spPr>
      </p:cxnSp>
      <p:cxnSp>
        <p:nvCxnSpPr>
          <p:cNvPr id="33" name="Straight Connector 32"/>
          <p:cNvCxnSpPr/>
          <p:nvPr/>
        </p:nvCxnSpPr>
        <p:spPr>
          <a:xfrm flipV="1">
            <a:off x="5079428" y="4247069"/>
            <a:ext cx="4483958" cy="1"/>
          </a:xfrm>
          <a:prstGeom prst="line">
            <a:avLst/>
          </a:prstGeom>
          <a:noFill/>
          <a:ln w="9525" cap="flat" cmpd="sng" algn="ctr">
            <a:solidFill>
              <a:srgbClr val="6BC2ED">
                <a:lumMod val="40000"/>
                <a:lumOff val="60000"/>
              </a:srgbClr>
            </a:solidFill>
            <a:prstDash val="solid"/>
          </a:ln>
          <a:effectLst/>
        </p:spPr>
      </p:cxnSp>
      <p:cxnSp>
        <p:nvCxnSpPr>
          <p:cNvPr id="34" name="Straight Connector 33"/>
          <p:cNvCxnSpPr/>
          <p:nvPr/>
        </p:nvCxnSpPr>
        <p:spPr>
          <a:xfrm flipV="1">
            <a:off x="5079428" y="4949283"/>
            <a:ext cx="4397916" cy="1"/>
          </a:xfrm>
          <a:prstGeom prst="line">
            <a:avLst/>
          </a:prstGeom>
          <a:noFill/>
          <a:ln w="9525" cap="flat" cmpd="sng" algn="ctr">
            <a:solidFill>
              <a:srgbClr val="6BC2ED">
                <a:lumMod val="40000"/>
                <a:lumOff val="60000"/>
              </a:srgbClr>
            </a:solidFill>
            <a:prstDash val="solid"/>
          </a:ln>
          <a:effectLst/>
        </p:spPr>
      </p:cxnSp>
      <p:sp>
        <p:nvSpPr>
          <p:cNvPr id="35" name="Freeform 6"/>
          <p:cNvSpPr>
            <a:spLocks/>
          </p:cNvSpPr>
          <p:nvPr/>
        </p:nvSpPr>
        <p:spPr bwMode="auto">
          <a:xfrm>
            <a:off x="5079426" y="2169004"/>
            <a:ext cx="4423349" cy="666387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1218917"/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Update permits and license requirements</a:t>
            </a:r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>
            <a:off x="5079426" y="1386911"/>
            <a:ext cx="4371952" cy="952608"/>
          </a:xfrm>
          <a:custGeom>
            <a:avLst/>
            <a:gdLst>
              <a:gd name="T0" fmla="*/ 1726 w 1726"/>
              <a:gd name="T1" fmla="*/ 185 h 370"/>
              <a:gd name="T2" fmla="*/ 1530 w 1726"/>
              <a:gd name="T3" fmla="*/ 0 h 370"/>
              <a:gd name="T4" fmla="*/ 1530 w 1726"/>
              <a:gd name="T5" fmla="*/ 0 h 370"/>
              <a:gd name="T6" fmla="*/ 0 w 1726"/>
              <a:gd name="T7" fmla="*/ 0 h 370"/>
              <a:gd name="T8" fmla="*/ 0 w 1726"/>
              <a:gd name="T9" fmla="*/ 370 h 370"/>
              <a:gd name="T10" fmla="*/ 1530 w 1726"/>
              <a:gd name="T11" fmla="*/ 370 h 370"/>
              <a:gd name="T12" fmla="*/ 1530 w 1726"/>
              <a:gd name="T13" fmla="*/ 370 h 370"/>
              <a:gd name="T14" fmla="*/ 1726 w 1726"/>
              <a:gd name="T15" fmla="*/ 18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6" h="370">
                <a:moveTo>
                  <a:pt x="1726" y="185"/>
                </a:moveTo>
                <a:lnTo>
                  <a:pt x="1530" y="0"/>
                </a:lnTo>
                <a:lnTo>
                  <a:pt x="1530" y="0"/>
                </a:lnTo>
                <a:lnTo>
                  <a:pt x="0" y="0"/>
                </a:lnTo>
                <a:lnTo>
                  <a:pt x="0" y="370"/>
                </a:lnTo>
                <a:lnTo>
                  <a:pt x="1530" y="370"/>
                </a:lnTo>
                <a:lnTo>
                  <a:pt x="1530" y="370"/>
                </a:lnTo>
                <a:lnTo>
                  <a:pt x="1726" y="18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1218917"/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Implementation of a funding mechanism with a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DRG</a:t>
            </a:r>
            <a:endParaRPr lang="en-US" sz="140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  <a:p>
            <a:pPr defTabSz="1218917"/>
            <a:endParaRPr lang="en-US" sz="110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79426" y="931276"/>
            <a:ext cx="40479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8917"/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Enactment of uniform rates for hospital services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79426" y="3750450"/>
            <a:ext cx="402394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8917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Selective contracting</a:t>
            </a:r>
            <a:endParaRPr lang="en-US" sz="140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29387" y="2936936"/>
            <a:ext cx="48979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8917"/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International certification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(KTQ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International Certification Program) </a:t>
            </a:r>
            <a:endParaRPr lang="ka-G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79426" y="5164747"/>
            <a:ext cx="54470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8917"/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Enhance the state-owned bedding stock</a:t>
            </a:r>
          </a:p>
        </p:txBody>
      </p:sp>
    </p:spTree>
    <p:extLst>
      <p:ext uri="{BB962C8B-B14F-4D97-AF65-F5344CB8AC3E}">
        <p14:creationId xmlns:p14="http://schemas.microsoft.com/office/powerpoint/2010/main" val="2271748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>
            <a:off x="7416402" y="5045924"/>
            <a:ext cx="4262280" cy="1057192"/>
          </a:xfrm>
          <a:prstGeom prst="snip2DiagRect">
            <a:avLst/>
          </a:prstGeom>
          <a:solidFill>
            <a:srgbClr val="14A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627608"/>
              </p:ext>
            </p:extLst>
          </p:nvPr>
        </p:nvGraphicFramePr>
        <p:xfrm>
          <a:off x="-1384403" y="-215408"/>
          <a:ext cx="12017156" cy="4830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48187"/>
            <a:ext cx="11207930" cy="708793"/>
          </a:xfrm>
          <a:prstGeom prst="rect">
            <a:avLst/>
          </a:prstGeom>
          <a:solidFill>
            <a:srgbClr val="14A991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217" y="16072"/>
            <a:ext cx="11535784" cy="973021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Improve Health financing model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69" y="50752"/>
            <a:ext cx="752192" cy="905477"/>
          </a:xfrm>
          <a:prstGeom prst="rect">
            <a:avLst/>
          </a:prstGeom>
          <a:effectLst>
            <a:innerShdw blurRad="114300">
              <a:prstClr val="black">
                <a:alpha val="50000"/>
              </a:prstClr>
            </a:innerShdw>
          </a:effectLst>
        </p:spPr>
      </p:pic>
      <p:grpSp>
        <p:nvGrpSpPr>
          <p:cNvPr id="10" name="Google Shape;10111;p49"/>
          <p:cNvGrpSpPr/>
          <p:nvPr/>
        </p:nvGrpSpPr>
        <p:grpSpPr>
          <a:xfrm>
            <a:off x="1555188" y="2583612"/>
            <a:ext cx="569066" cy="444272"/>
            <a:chOff x="6639652" y="4323777"/>
            <a:chExt cx="426315" cy="332826"/>
          </a:xfrm>
          <a:solidFill>
            <a:srgbClr val="4E3F60"/>
          </a:solidFill>
        </p:grpSpPr>
        <p:sp>
          <p:nvSpPr>
            <p:cNvPr id="11" name="Google Shape;10112;p49"/>
            <p:cNvSpPr/>
            <p:nvPr/>
          </p:nvSpPr>
          <p:spPr>
            <a:xfrm>
              <a:off x="6639652" y="4323777"/>
              <a:ext cx="426315" cy="332826"/>
            </a:xfrm>
            <a:custGeom>
              <a:avLst/>
              <a:gdLst/>
              <a:ahLst/>
              <a:cxnLst/>
              <a:rect l="l" t="t" r="r" b="b"/>
              <a:pathLst>
                <a:path w="10967" h="8562" extrusionOk="0">
                  <a:moveTo>
                    <a:pt x="10585" y="382"/>
                  </a:moveTo>
                  <a:lnTo>
                    <a:pt x="10609" y="727"/>
                  </a:lnTo>
                  <a:lnTo>
                    <a:pt x="9335" y="727"/>
                  </a:lnTo>
                  <a:cubicBezTo>
                    <a:pt x="9252" y="727"/>
                    <a:pt x="9156" y="799"/>
                    <a:pt x="9156" y="906"/>
                  </a:cubicBezTo>
                  <a:cubicBezTo>
                    <a:pt x="9156" y="989"/>
                    <a:pt x="9240" y="1084"/>
                    <a:pt x="9335" y="1084"/>
                  </a:cubicBezTo>
                  <a:lnTo>
                    <a:pt x="10323" y="1084"/>
                  </a:lnTo>
                  <a:lnTo>
                    <a:pt x="10323" y="6168"/>
                  </a:lnTo>
                  <a:lnTo>
                    <a:pt x="4442" y="6168"/>
                  </a:lnTo>
                  <a:lnTo>
                    <a:pt x="4442" y="6002"/>
                  </a:lnTo>
                  <a:cubicBezTo>
                    <a:pt x="4442" y="5918"/>
                    <a:pt x="4370" y="5823"/>
                    <a:pt x="4263" y="5823"/>
                  </a:cubicBezTo>
                  <a:lnTo>
                    <a:pt x="3977" y="5823"/>
                  </a:lnTo>
                  <a:cubicBezTo>
                    <a:pt x="3953" y="5728"/>
                    <a:pt x="3906" y="5621"/>
                    <a:pt x="3846" y="5513"/>
                  </a:cubicBezTo>
                  <a:lnTo>
                    <a:pt x="4037" y="5323"/>
                  </a:lnTo>
                  <a:cubicBezTo>
                    <a:pt x="4108" y="5252"/>
                    <a:pt x="4108" y="5144"/>
                    <a:pt x="4037" y="5085"/>
                  </a:cubicBezTo>
                  <a:lnTo>
                    <a:pt x="3513" y="4561"/>
                  </a:lnTo>
                  <a:cubicBezTo>
                    <a:pt x="3489" y="4537"/>
                    <a:pt x="3441" y="4513"/>
                    <a:pt x="3394" y="4513"/>
                  </a:cubicBezTo>
                  <a:cubicBezTo>
                    <a:pt x="3358" y="4513"/>
                    <a:pt x="3311" y="4537"/>
                    <a:pt x="3275" y="4561"/>
                  </a:cubicBezTo>
                  <a:lnTo>
                    <a:pt x="3084" y="4751"/>
                  </a:lnTo>
                  <a:cubicBezTo>
                    <a:pt x="2977" y="4692"/>
                    <a:pt x="2882" y="4668"/>
                    <a:pt x="2775" y="4621"/>
                  </a:cubicBezTo>
                  <a:lnTo>
                    <a:pt x="2775" y="4335"/>
                  </a:lnTo>
                  <a:cubicBezTo>
                    <a:pt x="2775" y="4251"/>
                    <a:pt x="2703" y="4156"/>
                    <a:pt x="2596" y="4156"/>
                  </a:cubicBezTo>
                  <a:lnTo>
                    <a:pt x="2168" y="4156"/>
                  </a:lnTo>
                  <a:lnTo>
                    <a:pt x="2168" y="1084"/>
                  </a:lnTo>
                  <a:lnTo>
                    <a:pt x="8728" y="1084"/>
                  </a:lnTo>
                  <a:cubicBezTo>
                    <a:pt x="8811" y="1084"/>
                    <a:pt x="8906" y="1001"/>
                    <a:pt x="8906" y="894"/>
                  </a:cubicBezTo>
                  <a:cubicBezTo>
                    <a:pt x="8906" y="799"/>
                    <a:pt x="8835" y="715"/>
                    <a:pt x="8728" y="715"/>
                  </a:cubicBezTo>
                  <a:lnTo>
                    <a:pt x="1882" y="715"/>
                  </a:lnTo>
                  <a:lnTo>
                    <a:pt x="1882" y="382"/>
                  </a:lnTo>
                  <a:close/>
                  <a:moveTo>
                    <a:pt x="10609" y="6502"/>
                  </a:moveTo>
                  <a:lnTo>
                    <a:pt x="10609" y="6835"/>
                  </a:lnTo>
                  <a:lnTo>
                    <a:pt x="4394" y="6835"/>
                  </a:lnTo>
                  <a:cubicBezTo>
                    <a:pt x="4430" y="6811"/>
                    <a:pt x="4442" y="6764"/>
                    <a:pt x="4442" y="6716"/>
                  </a:cubicBezTo>
                  <a:lnTo>
                    <a:pt x="4442" y="6526"/>
                  </a:lnTo>
                  <a:lnTo>
                    <a:pt x="10490" y="6526"/>
                  </a:lnTo>
                  <a:cubicBezTo>
                    <a:pt x="10526" y="6526"/>
                    <a:pt x="10561" y="6514"/>
                    <a:pt x="10585" y="6502"/>
                  </a:cubicBezTo>
                  <a:close/>
                  <a:moveTo>
                    <a:pt x="2453" y="4501"/>
                  </a:moveTo>
                  <a:lnTo>
                    <a:pt x="2453" y="4740"/>
                  </a:lnTo>
                  <a:cubicBezTo>
                    <a:pt x="2453" y="4811"/>
                    <a:pt x="2513" y="4894"/>
                    <a:pt x="2584" y="4906"/>
                  </a:cubicBezTo>
                  <a:cubicBezTo>
                    <a:pt x="2751" y="4930"/>
                    <a:pt x="2894" y="5013"/>
                    <a:pt x="3049" y="5097"/>
                  </a:cubicBezTo>
                  <a:cubicBezTo>
                    <a:pt x="3078" y="5117"/>
                    <a:pt x="3110" y="5126"/>
                    <a:pt x="3141" y="5126"/>
                  </a:cubicBezTo>
                  <a:cubicBezTo>
                    <a:pt x="3183" y="5126"/>
                    <a:pt x="3223" y="5108"/>
                    <a:pt x="3251" y="5073"/>
                  </a:cubicBezTo>
                  <a:lnTo>
                    <a:pt x="3430" y="4894"/>
                  </a:lnTo>
                  <a:lnTo>
                    <a:pt x="3715" y="5168"/>
                  </a:lnTo>
                  <a:lnTo>
                    <a:pt x="3537" y="5347"/>
                  </a:lnTo>
                  <a:cubicBezTo>
                    <a:pt x="3477" y="5406"/>
                    <a:pt x="3477" y="5502"/>
                    <a:pt x="3501" y="5561"/>
                  </a:cubicBezTo>
                  <a:cubicBezTo>
                    <a:pt x="3596" y="5704"/>
                    <a:pt x="3656" y="5859"/>
                    <a:pt x="3703" y="6025"/>
                  </a:cubicBezTo>
                  <a:cubicBezTo>
                    <a:pt x="3715" y="6097"/>
                    <a:pt x="3787" y="6156"/>
                    <a:pt x="3858" y="6156"/>
                  </a:cubicBezTo>
                  <a:lnTo>
                    <a:pt x="4096" y="6156"/>
                  </a:lnTo>
                  <a:lnTo>
                    <a:pt x="4096" y="6561"/>
                  </a:lnTo>
                  <a:lnTo>
                    <a:pt x="3858" y="6561"/>
                  </a:lnTo>
                  <a:cubicBezTo>
                    <a:pt x="3787" y="6561"/>
                    <a:pt x="3715" y="6621"/>
                    <a:pt x="3703" y="6692"/>
                  </a:cubicBezTo>
                  <a:cubicBezTo>
                    <a:pt x="3656" y="6859"/>
                    <a:pt x="3596" y="7002"/>
                    <a:pt x="3501" y="7157"/>
                  </a:cubicBezTo>
                  <a:cubicBezTo>
                    <a:pt x="3465" y="7228"/>
                    <a:pt x="3477" y="7311"/>
                    <a:pt x="3537" y="7359"/>
                  </a:cubicBezTo>
                  <a:lnTo>
                    <a:pt x="3715" y="7538"/>
                  </a:lnTo>
                  <a:lnTo>
                    <a:pt x="3430" y="7823"/>
                  </a:lnTo>
                  <a:lnTo>
                    <a:pt x="3251" y="7645"/>
                  </a:lnTo>
                  <a:cubicBezTo>
                    <a:pt x="3215" y="7608"/>
                    <a:pt x="3169" y="7594"/>
                    <a:pt x="3126" y="7594"/>
                  </a:cubicBezTo>
                  <a:cubicBezTo>
                    <a:pt x="3098" y="7594"/>
                    <a:pt x="3072" y="7600"/>
                    <a:pt x="3049" y="7609"/>
                  </a:cubicBezTo>
                  <a:cubicBezTo>
                    <a:pt x="2894" y="7704"/>
                    <a:pt x="2751" y="7764"/>
                    <a:pt x="2584" y="7799"/>
                  </a:cubicBezTo>
                  <a:cubicBezTo>
                    <a:pt x="2513" y="7823"/>
                    <a:pt x="2453" y="7895"/>
                    <a:pt x="2453" y="7966"/>
                  </a:cubicBezTo>
                  <a:lnTo>
                    <a:pt x="2453" y="8204"/>
                  </a:lnTo>
                  <a:lnTo>
                    <a:pt x="2048" y="8204"/>
                  </a:lnTo>
                  <a:lnTo>
                    <a:pt x="2048" y="7966"/>
                  </a:lnTo>
                  <a:cubicBezTo>
                    <a:pt x="2048" y="7895"/>
                    <a:pt x="1989" y="7823"/>
                    <a:pt x="1917" y="7799"/>
                  </a:cubicBezTo>
                  <a:cubicBezTo>
                    <a:pt x="1751" y="7764"/>
                    <a:pt x="1596" y="7704"/>
                    <a:pt x="1453" y="7609"/>
                  </a:cubicBezTo>
                  <a:cubicBezTo>
                    <a:pt x="1426" y="7596"/>
                    <a:pt x="1396" y="7589"/>
                    <a:pt x="1366" y="7589"/>
                  </a:cubicBezTo>
                  <a:cubicBezTo>
                    <a:pt x="1317" y="7589"/>
                    <a:pt x="1269" y="7607"/>
                    <a:pt x="1239" y="7645"/>
                  </a:cubicBezTo>
                  <a:lnTo>
                    <a:pt x="1060" y="7823"/>
                  </a:lnTo>
                  <a:lnTo>
                    <a:pt x="786" y="7538"/>
                  </a:lnTo>
                  <a:lnTo>
                    <a:pt x="965" y="7359"/>
                  </a:lnTo>
                  <a:cubicBezTo>
                    <a:pt x="1025" y="7299"/>
                    <a:pt x="1025" y="7216"/>
                    <a:pt x="989" y="7157"/>
                  </a:cubicBezTo>
                  <a:cubicBezTo>
                    <a:p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        <a:pt x="632" y="6561"/>
                  </a:cubicBezTo>
                  <a:lnTo>
                    <a:pt x="393" y="6561"/>
                  </a:lnTo>
                  <a:lnTo>
                    <a:pt x="393" y="6156"/>
                  </a:lnTo>
                  <a:lnTo>
                    <a:pt x="632" y="6156"/>
                  </a:lnTo>
                  <a:cubicBezTo>
                    <a:pt x="703" y="6156"/>
                    <a:pt x="786" y="6097"/>
                    <a:pt x="798" y="6025"/>
                  </a:cubicBezTo>
                  <a:cubicBezTo>
                    <a:pt x="822" y="5859"/>
                    <a:pt x="905" y="5704"/>
                    <a:pt x="989" y="5561"/>
                  </a:cubicBezTo>
                  <a:cubicBezTo>
                    <a:pt x="1036" y="5490"/>
                    <a:pt x="1025" y="5394"/>
                    <a:pt x="965" y="5347"/>
                  </a:cubicBezTo>
                  <a:lnTo>
                    <a:pt x="786" y="5168"/>
                  </a:lnTo>
                  <a:lnTo>
                    <a:pt x="1060" y="4894"/>
                  </a:lnTo>
                  <a:lnTo>
                    <a:pt x="1239" y="5073"/>
                  </a:lnTo>
                  <a:cubicBezTo>
                    <a:pt x="1272" y="5106"/>
                    <a:pt x="1317" y="5121"/>
                    <a:pt x="1361" y="5121"/>
                  </a:cubicBezTo>
                  <a:cubicBezTo>
                    <a:pt x="1394" y="5121"/>
                    <a:pt x="1427" y="5112"/>
                    <a:pt x="1453" y="5097"/>
                  </a:cubicBezTo>
                  <a:cubicBezTo>
                    <a:pt x="1596" y="5013"/>
                    <a:pt x="1751" y="4954"/>
                    <a:pt x="1917" y="4906"/>
                  </a:cubicBezTo>
                  <a:cubicBezTo>
                    <a:pt x="1989" y="4894"/>
                    <a:pt x="2048" y="4811"/>
                    <a:pt x="2048" y="4740"/>
                  </a:cubicBezTo>
                  <a:lnTo>
                    <a:pt x="2048" y="4501"/>
                  </a:lnTo>
                  <a:close/>
                  <a:moveTo>
                    <a:pt x="1715" y="1"/>
                  </a:moveTo>
                  <a:cubicBezTo>
                    <a:pt x="1632" y="1"/>
                    <a:pt x="1536" y="84"/>
                    <a:pt x="1536" y="191"/>
                  </a:cubicBezTo>
                  <a:lnTo>
                    <a:pt x="1536" y="882"/>
                  </a:lnTo>
                  <a:cubicBezTo>
                    <a:pt x="1536" y="977"/>
                    <a:pt x="1608" y="1061"/>
                    <a:pt x="1715" y="1061"/>
                  </a:cubicBezTo>
                  <a:lnTo>
                    <a:pt x="1822" y="1061"/>
                  </a:lnTo>
                  <a:lnTo>
                    <a:pt x="1822" y="4144"/>
                  </a:lnTo>
                  <a:cubicBezTo>
                    <a:pt x="1751" y="4156"/>
                    <a:pt x="1679" y="4240"/>
                    <a:pt x="1679" y="4311"/>
                  </a:cubicBezTo>
                  <a:lnTo>
                    <a:pt x="1679" y="4597"/>
                  </a:lnTo>
                  <a:cubicBezTo>
                    <a:pt x="1572" y="4621"/>
                    <a:pt x="1465" y="4668"/>
                    <a:pt x="1358" y="4728"/>
                  </a:cubicBezTo>
                  <a:lnTo>
                    <a:pt x="1167" y="4537"/>
                  </a:lnTo>
                  <a:cubicBezTo>
                    <a:pt x="1144" y="4501"/>
                    <a:pt x="1096" y="4490"/>
                    <a:pt x="1048" y="4490"/>
                  </a:cubicBezTo>
                  <a:cubicBezTo>
                    <a:pt x="1001" y="4490"/>
                    <a:pt x="965" y="4501"/>
                    <a:pt x="929" y="4537"/>
                  </a:cubicBezTo>
                  <a:lnTo>
                    <a:pt x="405" y="5049"/>
                  </a:lnTo>
                  <a:cubicBezTo>
                    <a:pt x="334" y="5132"/>
                    <a:pt x="334" y="5228"/>
                    <a:pt x="405" y="5287"/>
                  </a:cubicBezTo>
                  <a:lnTo>
                    <a:pt x="608" y="5490"/>
                  </a:lnTo>
                  <a:cubicBezTo>
                    <a:pt x="548" y="5585"/>
                    <a:pt x="513" y="5692"/>
                    <a:pt x="465" y="5799"/>
                  </a:cubicBezTo>
                  <a:lnTo>
                    <a:pt x="191" y="5799"/>
                  </a:lnTo>
                  <a:cubicBezTo>
                    <a:pt x="96" y="5799"/>
                    <a:pt x="1" y="5871"/>
                    <a:pt x="1" y="5978"/>
                  </a:cubicBezTo>
                  <a:lnTo>
                    <a:pt x="1" y="6716"/>
                  </a:lnTo>
                  <a:cubicBezTo>
                    <a:pt x="1" y="6811"/>
                    <a:pt x="84" y="6895"/>
                    <a:pt x="191" y="6895"/>
                  </a:cubicBezTo>
                  <a:lnTo>
                    <a:pt x="465" y="6895"/>
                  </a:lnTo>
                  <a:cubicBezTo>
                    <a:pt x="501" y="7002"/>
                    <a:pt x="548" y="7109"/>
                    <a:pt x="608" y="7216"/>
                  </a:cubicBezTo>
                  <a:lnTo>
                    <a:pt x="405" y="7407"/>
                  </a:lnTo>
                  <a:cubicBezTo>
                    <a:pt x="334" y="7478"/>
                    <a:pt x="334" y="7585"/>
                    <a:pt x="405" y="7645"/>
                  </a:cubicBezTo>
                  <a:lnTo>
                    <a:pt x="929" y="8169"/>
                  </a:lnTo>
                  <a:cubicBezTo>
                    <a:pt x="965" y="8204"/>
                    <a:pt x="1010" y="8222"/>
                    <a:pt x="1053" y="8222"/>
                  </a:cubicBezTo>
                  <a:cubicBezTo>
                    <a:pt x="1096" y="8222"/>
                    <a:pt x="1138" y="8204"/>
                    <a:pt x="1167" y="8169"/>
                  </a:cubicBezTo>
                  <a:lnTo>
                    <a:pt x="1358" y="7966"/>
                  </a:lnTo>
                  <a:cubicBezTo>
                    <a:pt x="1465" y="8026"/>
                    <a:pt x="1572" y="8061"/>
                    <a:pt x="1679" y="8109"/>
                  </a:cubicBezTo>
                  <a:lnTo>
                    <a:pt x="1679" y="8383"/>
                  </a:lnTo>
                  <a:cubicBezTo>
                    <a:pt x="1679" y="8478"/>
                    <a:pt x="1751" y="8561"/>
                    <a:pt x="1858" y="8561"/>
                  </a:cubicBezTo>
                  <a:lnTo>
                    <a:pt x="2596" y="8561"/>
                  </a:lnTo>
                  <a:cubicBezTo>
                    <a:pt x="2679" y="8561"/>
                    <a:pt x="2775" y="8490"/>
                    <a:pt x="2775" y="8383"/>
                  </a:cubicBezTo>
                  <a:lnTo>
                    <a:pt x="2775" y="8109"/>
                  </a:lnTo>
                  <a:cubicBezTo>
                    <a:pt x="2882" y="8073"/>
                    <a:pt x="2989" y="8026"/>
                    <a:pt x="3084" y="7966"/>
                  </a:cubicBezTo>
                  <a:lnTo>
                    <a:pt x="3275" y="8169"/>
                  </a:lnTo>
                  <a:cubicBezTo>
                    <a:pt x="3316" y="8204"/>
                    <a:pt x="3364" y="8222"/>
                    <a:pt x="3407" y="8222"/>
                  </a:cubicBezTo>
                  <a:cubicBezTo>
                    <a:pt x="3450" y="8222"/>
                    <a:pt x="3489" y="8204"/>
                    <a:pt x="3513" y="8169"/>
                  </a:cubicBezTo>
                  <a:lnTo>
                    <a:pt x="4037" y="7645"/>
                  </a:lnTo>
                  <a:cubicBezTo>
                    <a:pt x="4108" y="7573"/>
                    <a:pt x="4108" y="7466"/>
                    <a:pt x="4037" y="7407"/>
                  </a:cubicBezTo>
                  <a:lnTo>
                    <a:pt x="3846" y="7216"/>
                  </a:lnTo>
                  <a:cubicBezTo>
                    <a:pt x="3846" y="7192"/>
                    <a:pt x="3858" y="7192"/>
                    <a:pt x="3858" y="7180"/>
                  </a:cubicBezTo>
                  <a:lnTo>
                    <a:pt x="10764" y="7180"/>
                  </a:lnTo>
                  <a:cubicBezTo>
                    <a:pt x="10859" y="7180"/>
                    <a:pt x="10942" y="7109"/>
                    <a:pt x="10942" y="7002"/>
                  </a:cubicBezTo>
                  <a:lnTo>
                    <a:pt x="10942" y="6299"/>
                  </a:lnTo>
                  <a:cubicBezTo>
                    <a:pt x="10942" y="6216"/>
                    <a:pt x="10871" y="6121"/>
                    <a:pt x="10764" y="6121"/>
                  </a:cubicBezTo>
                  <a:lnTo>
                    <a:pt x="10657" y="6121"/>
                  </a:lnTo>
                  <a:lnTo>
                    <a:pt x="10657" y="1037"/>
                  </a:lnTo>
                  <a:lnTo>
                    <a:pt x="10788" y="1037"/>
                  </a:lnTo>
                  <a:lnTo>
                    <a:pt x="10788" y="1061"/>
                  </a:lnTo>
                  <a:cubicBezTo>
                    <a:pt x="10871" y="1061"/>
                    <a:pt x="10966" y="989"/>
                    <a:pt x="10966" y="882"/>
                  </a:cubicBezTo>
                  <a:lnTo>
                    <a:pt x="10966" y="191"/>
                  </a:lnTo>
                  <a:cubicBezTo>
                    <a:pt x="10966" y="96"/>
                    <a:pt x="10883" y="1"/>
                    <a:pt x="10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113;p49"/>
            <p:cNvSpPr/>
            <p:nvPr/>
          </p:nvSpPr>
          <p:spPr>
            <a:xfrm>
              <a:off x="6830793" y="4458937"/>
              <a:ext cx="41244" cy="85675"/>
            </a:xfrm>
            <a:custGeom>
              <a:avLst/>
              <a:gdLst/>
              <a:ahLst/>
              <a:cxnLst/>
              <a:rect l="l" t="t" r="r" b="b"/>
              <a:pathLst>
                <a:path w="1061" h="2204" extrusionOk="0">
                  <a:moveTo>
                    <a:pt x="715" y="358"/>
                  </a:moveTo>
                  <a:lnTo>
                    <a:pt x="715" y="1858"/>
                  </a:lnTo>
                  <a:lnTo>
                    <a:pt x="370" y="1858"/>
                  </a:lnTo>
                  <a:lnTo>
                    <a:pt x="370" y="358"/>
                  </a:lnTo>
                  <a:close/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2025"/>
                  </a:lnTo>
                  <a:cubicBezTo>
                    <a:pt x="1" y="2108"/>
                    <a:pt x="72" y="2203"/>
                    <a:pt x="179" y="2203"/>
                  </a:cubicBezTo>
                  <a:lnTo>
                    <a:pt x="882" y="2203"/>
                  </a:lnTo>
                  <a:cubicBezTo>
                    <a:pt x="965" y="2203"/>
                    <a:pt x="1061" y="2132"/>
                    <a:pt x="1061" y="2025"/>
                  </a:cubicBezTo>
                  <a:lnTo>
                    <a:pt x="1061" y="179"/>
                  </a:lnTo>
                  <a:cubicBezTo>
                    <a:pt x="1061" y="84"/>
                    <a:pt x="989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14;p49"/>
            <p:cNvSpPr/>
            <p:nvPr/>
          </p:nvSpPr>
          <p:spPr>
            <a:xfrm>
              <a:off x="6879423" y="4426556"/>
              <a:ext cx="41205" cy="118522"/>
            </a:xfrm>
            <a:custGeom>
              <a:avLst/>
              <a:gdLst/>
              <a:ahLst/>
              <a:cxnLst/>
              <a:rect l="l" t="t" r="r" b="b"/>
              <a:pathLst>
                <a:path w="1060" h="3049" extrusionOk="0">
                  <a:moveTo>
                    <a:pt x="702" y="345"/>
                  </a:moveTo>
                  <a:lnTo>
                    <a:pt x="702" y="2691"/>
                  </a:lnTo>
                  <a:lnTo>
                    <a:pt x="357" y="2691"/>
                  </a:lnTo>
                  <a:lnTo>
                    <a:pt x="357" y="345"/>
                  </a:lnTo>
                  <a:close/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lnTo>
                    <a:pt x="0" y="2869"/>
                  </a:lnTo>
                  <a:cubicBezTo>
                    <a:pt x="0" y="2965"/>
                    <a:pt x="71" y="3048"/>
                    <a:pt x="179" y="3048"/>
                  </a:cubicBezTo>
                  <a:lnTo>
                    <a:pt x="881" y="3048"/>
                  </a:lnTo>
                  <a:cubicBezTo>
                    <a:pt x="964" y="3048"/>
                    <a:pt x="1060" y="2977"/>
                    <a:pt x="1060" y="2869"/>
                  </a:cubicBezTo>
                  <a:lnTo>
                    <a:pt x="1060" y="179"/>
                  </a:lnTo>
                  <a:cubicBezTo>
                    <a:pt x="1048" y="72"/>
                    <a:pt x="964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115;p49"/>
            <p:cNvSpPr/>
            <p:nvPr/>
          </p:nvSpPr>
          <p:spPr>
            <a:xfrm>
              <a:off x="6927549" y="4443194"/>
              <a:ext cx="41205" cy="101418"/>
            </a:xfrm>
            <a:custGeom>
              <a:avLst/>
              <a:gdLst/>
              <a:ahLst/>
              <a:cxnLst/>
              <a:rect l="l" t="t" r="r" b="b"/>
              <a:pathLst>
                <a:path w="1060" h="2609" extrusionOk="0">
                  <a:moveTo>
                    <a:pt x="715" y="358"/>
                  </a:moveTo>
                  <a:lnTo>
                    <a:pt x="715" y="2263"/>
                  </a:lnTo>
                  <a:lnTo>
                    <a:pt x="369" y="2263"/>
                  </a:lnTo>
                  <a:lnTo>
                    <a:pt x="369" y="358"/>
                  </a:lnTo>
                  <a:close/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0" y="2430"/>
                  </a:lnTo>
                  <a:cubicBezTo>
                    <a:pt x="0" y="2513"/>
                    <a:pt x="72" y="2608"/>
                    <a:pt x="179" y="2608"/>
                  </a:cubicBezTo>
                  <a:lnTo>
                    <a:pt x="881" y="2608"/>
                  </a:lnTo>
                  <a:cubicBezTo>
                    <a:pt x="965" y="2608"/>
                    <a:pt x="1060" y="2537"/>
                    <a:pt x="1060" y="2430"/>
                  </a:cubicBezTo>
                  <a:lnTo>
                    <a:pt x="1060" y="179"/>
                  </a:lnTo>
                  <a:cubicBezTo>
                    <a:pt x="1060" y="72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116;p49"/>
            <p:cNvSpPr/>
            <p:nvPr/>
          </p:nvSpPr>
          <p:spPr>
            <a:xfrm>
              <a:off x="6976141" y="4387645"/>
              <a:ext cx="41244" cy="156967"/>
            </a:xfrm>
            <a:custGeom>
              <a:avLst/>
              <a:gdLst/>
              <a:ahLst/>
              <a:cxnLst/>
              <a:rect l="l" t="t" r="r" b="b"/>
              <a:pathLst>
                <a:path w="1061" h="4038" extrusionOk="0">
                  <a:moveTo>
                    <a:pt x="679" y="358"/>
                  </a:moveTo>
                  <a:lnTo>
                    <a:pt x="679" y="3692"/>
                  </a:lnTo>
                  <a:lnTo>
                    <a:pt x="346" y="3692"/>
                  </a:lnTo>
                  <a:lnTo>
                    <a:pt x="346" y="358"/>
                  </a:lnTo>
                  <a:close/>
                  <a:moveTo>
                    <a:pt x="179" y="1"/>
                  </a:moveTo>
                  <a:cubicBezTo>
                    <a:pt x="72" y="1"/>
                    <a:pt x="0" y="96"/>
                    <a:pt x="0" y="180"/>
                  </a:cubicBezTo>
                  <a:lnTo>
                    <a:pt x="0" y="3859"/>
                  </a:lnTo>
                  <a:cubicBezTo>
                    <a:pt x="0" y="3942"/>
                    <a:pt x="72" y="4037"/>
                    <a:pt x="179" y="4037"/>
                  </a:cubicBezTo>
                  <a:lnTo>
                    <a:pt x="881" y="4037"/>
                  </a:lnTo>
                  <a:cubicBezTo>
                    <a:pt x="965" y="4037"/>
                    <a:pt x="1060" y="3966"/>
                    <a:pt x="1060" y="3859"/>
                  </a:cubicBezTo>
                  <a:lnTo>
                    <a:pt x="1060" y="180"/>
                  </a:lnTo>
                  <a:cubicBezTo>
                    <a:pt x="1060" y="96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117;p49"/>
            <p:cNvSpPr/>
            <p:nvPr/>
          </p:nvSpPr>
          <p:spPr>
            <a:xfrm>
              <a:off x="6745193" y="4404321"/>
              <a:ext cx="50029" cy="13916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12" y="274"/>
                    <a:pt x="95" y="358"/>
                    <a:pt x="179" y="358"/>
                  </a:cubicBezTo>
                  <a:lnTo>
                    <a:pt x="1107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96"/>
                    <a:pt x="1203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18;p49"/>
            <p:cNvSpPr/>
            <p:nvPr/>
          </p:nvSpPr>
          <p:spPr>
            <a:xfrm>
              <a:off x="6745193" y="4426090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72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74"/>
                    <a:pt x="1786" y="179"/>
                  </a:cubicBezTo>
                  <a:cubicBezTo>
                    <a:pt x="1786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9;p49"/>
            <p:cNvSpPr/>
            <p:nvPr/>
          </p:nvSpPr>
          <p:spPr>
            <a:xfrm>
              <a:off x="6745193" y="4447353"/>
              <a:ext cx="69465" cy="13955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120;p49"/>
            <p:cNvSpPr/>
            <p:nvPr/>
          </p:nvSpPr>
          <p:spPr>
            <a:xfrm>
              <a:off x="6745193" y="4468189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6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121;p49"/>
            <p:cNvSpPr/>
            <p:nvPr/>
          </p:nvSpPr>
          <p:spPr>
            <a:xfrm>
              <a:off x="6684551" y="4528830"/>
              <a:ext cx="83809" cy="83809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084" y="0"/>
                  </a:moveTo>
                  <a:cubicBezTo>
                    <a:pt x="489" y="0"/>
                    <a:pt x="0" y="489"/>
                    <a:pt x="0" y="1084"/>
                  </a:cubicBezTo>
                  <a:cubicBezTo>
                    <a:pt x="0" y="1322"/>
                    <a:pt x="72" y="1548"/>
                    <a:pt x="227" y="1739"/>
                  </a:cubicBezTo>
                  <a:cubicBezTo>
                    <a:pt x="263" y="1782"/>
                    <a:pt x="313" y="1808"/>
                    <a:pt x="365" y="1808"/>
                  </a:cubicBezTo>
                  <a:cubicBezTo>
                    <a:pt x="398" y="1808"/>
                    <a:pt x="432" y="1798"/>
                    <a:pt x="465" y="1774"/>
                  </a:cubicBezTo>
                  <a:cubicBezTo>
                    <a:pt x="536" y="1715"/>
                    <a:pt x="548" y="1608"/>
                    <a:pt x="489" y="1536"/>
                  </a:cubicBezTo>
                  <a:cubicBezTo>
                    <a:pt x="381" y="1405"/>
                    <a:pt x="346" y="1251"/>
                    <a:pt x="346" y="1084"/>
                  </a:cubicBezTo>
                  <a:cubicBezTo>
                    <a:pt x="346" y="679"/>
                    <a:pt x="667" y="358"/>
                    <a:pt x="1072" y="358"/>
                  </a:cubicBezTo>
                  <a:cubicBezTo>
                    <a:pt x="1477" y="358"/>
                    <a:pt x="1798" y="691"/>
                    <a:pt x="1798" y="1084"/>
                  </a:cubicBezTo>
                  <a:cubicBezTo>
                    <a:pt x="1798" y="1322"/>
                    <a:pt x="1679" y="1560"/>
                    <a:pt x="1477" y="1703"/>
                  </a:cubicBezTo>
                  <a:cubicBezTo>
                    <a:pt x="1453" y="1703"/>
                    <a:pt x="1453" y="1715"/>
                    <a:pt x="1441" y="1715"/>
                  </a:cubicBezTo>
                  <a:lnTo>
                    <a:pt x="1429" y="1715"/>
                  </a:lnTo>
                  <a:lnTo>
                    <a:pt x="1417" y="1727"/>
                  </a:lnTo>
                  <a:lnTo>
                    <a:pt x="1394" y="1727"/>
                  </a:lnTo>
                  <a:cubicBezTo>
                    <a:pt x="1382" y="1727"/>
                    <a:pt x="1382" y="1739"/>
                    <a:pt x="1370" y="1739"/>
                  </a:cubicBezTo>
                  <a:cubicBezTo>
                    <a:pt x="1358" y="1739"/>
                    <a:pt x="1358" y="1762"/>
                    <a:pt x="1334" y="1762"/>
                  </a:cubicBezTo>
                  <a:lnTo>
                    <a:pt x="1322" y="1762"/>
                  </a:lnTo>
                  <a:cubicBezTo>
                    <a:pt x="1322" y="1762"/>
                    <a:pt x="1310" y="1762"/>
                    <a:pt x="1310" y="1774"/>
                  </a:cubicBezTo>
                  <a:lnTo>
                    <a:pt x="1298" y="1774"/>
                  </a:lnTo>
                  <a:cubicBezTo>
                    <a:pt x="1274" y="1774"/>
                    <a:pt x="1274" y="1774"/>
                    <a:pt x="1263" y="1786"/>
                  </a:cubicBezTo>
                  <a:cubicBezTo>
                    <a:pt x="1251" y="1786"/>
                    <a:pt x="1251" y="1786"/>
                    <a:pt x="1239" y="1798"/>
                  </a:cubicBezTo>
                  <a:lnTo>
                    <a:pt x="798" y="1798"/>
                  </a:lnTo>
                  <a:cubicBezTo>
                    <a:pt x="786" y="1798"/>
                    <a:pt x="786" y="1798"/>
                    <a:pt x="774" y="1786"/>
                  </a:cubicBezTo>
                  <a:cubicBezTo>
                    <a:pt x="762" y="1786"/>
                    <a:pt x="762" y="1786"/>
                    <a:pt x="739" y="1774"/>
                  </a:cubicBezTo>
                  <a:lnTo>
                    <a:pt x="727" y="1774"/>
                  </a:lnTo>
                  <a:cubicBezTo>
                    <a:pt x="708" y="1766"/>
                    <a:pt x="688" y="1763"/>
                    <a:pt x="668" y="1763"/>
                  </a:cubicBezTo>
                  <a:cubicBezTo>
                    <a:pt x="599" y="1763"/>
                    <a:pt x="528" y="1808"/>
                    <a:pt x="501" y="1882"/>
                  </a:cubicBezTo>
                  <a:cubicBezTo>
                    <a:pt x="477" y="1965"/>
                    <a:pt x="524" y="2072"/>
                    <a:pt x="608" y="2096"/>
                  </a:cubicBezTo>
                  <a:lnTo>
                    <a:pt x="620" y="2096"/>
                  </a:lnTo>
                  <a:cubicBezTo>
                    <a:pt x="643" y="2096"/>
                    <a:pt x="655" y="2120"/>
                    <a:pt x="667" y="2120"/>
                  </a:cubicBezTo>
                  <a:cubicBezTo>
                    <a:pt x="679" y="2120"/>
                    <a:pt x="703" y="2132"/>
                    <a:pt x="715" y="2132"/>
                  </a:cubicBezTo>
                  <a:lnTo>
                    <a:pt x="727" y="2132"/>
                  </a:lnTo>
                  <a:cubicBezTo>
                    <a:pt x="739" y="2132"/>
                    <a:pt x="762" y="2132"/>
                    <a:pt x="762" y="2143"/>
                  </a:cubicBezTo>
                  <a:lnTo>
                    <a:pt x="774" y="2143"/>
                  </a:lnTo>
                  <a:cubicBezTo>
                    <a:pt x="786" y="2143"/>
                    <a:pt x="798" y="2143"/>
                    <a:pt x="822" y="2155"/>
                  </a:cubicBezTo>
                  <a:lnTo>
                    <a:pt x="1132" y="2155"/>
                  </a:lnTo>
                  <a:cubicBezTo>
                    <a:pt x="1143" y="2155"/>
                    <a:pt x="1155" y="2155"/>
                    <a:pt x="1179" y="2143"/>
                  </a:cubicBezTo>
                  <a:lnTo>
                    <a:pt x="1191" y="2143"/>
                  </a:lnTo>
                  <a:cubicBezTo>
                    <a:pt x="1203" y="2143"/>
                    <a:pt x="1215" y="2143"/>
                    <a:pt x="1215" y="2132"/>
                  </a:cubicBezTo>
                  <a:lnTo>
                    <a:pt x="1227" y="2132"/>
                  </a:lnTo>
                  <a:cubicBezTo>
                    <a:pt x="1251" y="2132"/>
                    <a:pt x="1263" y="2120"/>
                    <a:pt x="1274" y="2120"/>
                  </a:cubicBezTo>
                  <a:cubicBezTo>
                    <a:pt x="1286" y="2120"/>
                    <a:pt x="1310" y="2096"/>
                    <a:pt x="1322" y="2096"/>
                  </a:cubicBezTo>
                  <a:lnTo>
                    <a:pt x="1334" y="2096"/>
                  </a:lnTo>
                  <a:cubicBezTo>
                    <a:pt x="1346" y="2096"/>
                    <a:pt x="1346" y="2084"/>
                    <a:pt x="1370" y="2084"/>
                  </a:cubicBezTo>
                  <a:lnTo>
                    <a:pt x="1382" y="2084"/>
                  </a:lnTo>
                  <a:cubicBezTo>
                    <a:pt x="1394" y="2084"/>
                    <a:pt x="1405" y="2072"/>
                    <a:pt x="1429" y="2072"/>
                  </a:cubicBezTo>
                  <a:cubicBezTo>
                    <a:pt x="1441" y="2072"/>
                    <a:pt x="1453" y="2060"/>
                    <a:pt x="1465" y="2060"/>
                  </a:cubicBezTo>
                  <a:lnTo>
                    <a:pt x="1489" y="2060"/>
                  </a:lnTo>
                  <a:cubicBezTo>
                    <a:pt x="1501" y="2060"/>
                    <a:pt x="1501" y="2036"/>
                    <a:pt x="1513" y="2036"/>
                  </a:cubicBezTo>
                  <a:lnTo>
                    <a:pt x="1524" y="2036"/>
                  </a:lnTo>
                  <a:cubicBezTo>
                    <a:pt x="1548" y="2024"/>
                    <a:pt x="1560" y="2024"/>
                    <a:pt x="1572" y="2013"/>
                  </a:cubicBezTo>
                  <a:cubicBezTo>
                    <a:pt x="1870" y="1798"/>
                    <a:pt x="2048" y="1477"/>
                    <a:pt x="2048" y="1120"/>
                  </a:cubicBezTo>
                  <a:cubicBezTo>
                    <a:pt x="2156" y="477"/>
                    <a:pt x="167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512912" y="5305860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Start Date</a:t>
            </a:r>
            <a:r>
              <a:rPr lang="ka-GE" sz="1400" b="1" dirty="0" smtClean="0">
                <a:solidFill>
                  <a:schemeClr val="bg1"/>
                </a:solidFill>
              </a:rPr>
              <a:t>: </a:t>
            </a:r>
            <a:r>
              <a:rPr lang="ka-GE" sz="1400" b="1" dirty="0">
                <a:solidFill>
                  <a:schemeClr val="bg1"/>
                </a:solidFill>
              </a:rPr>
              <a:t>01.03.2020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First result</a:t>
            </a:r>
            <a:r>
              <a:rPr lang="ka-GE" sz="1400" b="1" dirty="0" smtClean="0">
                <a:solidFill>
                  <a:schemeClr val="bg1"/>
                </a:solidFill>
              </a:rPr>
              <a:t>: 01.09.2020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22" name="Google Shape;12476;p53"/>
          <p:cNvGrpSpPr/>
          <p:nvPr/>
        </p:nvGrpSpPr>
        <p:grpSpPr>
          <a:xfrm>
            <a:off x="7887153" y="5303512"/>
            <a:ext cx="615001" cy="499283"/>
            <a:chOff x="6083810" y="1547297"/>
            <a:chExt cx="382819" cy="310788"/>
          </a:xfrm>
          <a:solidFill>
            <a:schemeClr val="bg1"/>
          </a:solidFill>
        </p:grpSpPr>
        <p:sp>
          <p:nvSpPr>
            <p:cNvPr id="23" name="Google Shape;12477;p53"/>
            <p:cNvSpPr/>
            <p:nvPr/>
          </p:nvSpPr>
          <p:spPr>
            <a:xfrm>
              <a:off x="6083810" y="1547297"/>
              <a:ext cx="382819" cy="310788"/>
            </a:xfrm>
            <a:custGeom>
              <a:avLst/>
              <a:gdLst/>
              <a:ahLst/>
              <a:cxnLst/>
              <a:rect l="l" t="t" r="r" b="b"/>
              <a:pathLst>
                <a:path w="12027" h="9764" extrusionOk="0">
                  <a:moveTo>
                    <a:pt x="1834" y="334"/>
                  </a:moveTo>
                  <a:cubicBezTo>
                    <a:pt x="1834" y="334"/>
                    <a:pt x="1846" y="334"/>
                    <a:pt x="1846" y="358"/>
                  </a:cubicBezTo>
                  <a:lnTo>
                    <a:pt x="1846" y="1108"/>
                  </a:lnTo>
                  <a:cubicBezTo>
                    <a:pt x="1846" y="1108"/>
                    <a:pt x="1846" y="1132"/>
                    <a:pt x="1834" y="1132"/>
                  </a:cubicBezTo>
                  <a:lnTo>
                    <a:pt x="1465" y="1132"/>
                  </a:lnTo>
                  <a:cubicBezTo>
                    <a:pt x="1465" y="1132"/>
                    <a:pt x="1453" y="1132"/>
                    <a:pt x="1453" y="1108"/>
                  </a:cubicBezTo>
                  <a:lnTo>
                    <a:pt x="1453" y="358"/>
                  </a:lnTo>
                  <a:lnTo>
                    <a:pt x="1834" y="334"/>
                  </a:lnTo>
                  <a:close/>
                  <a:moveTo>
                    <a:pt x="10502" y="334"/>
                  </a:moveTo>
                  <a:cubicBezTo>
                    <a:pt x="10502" y="334"/>
                    <a:pt x="10514" y="334"/>
                    <a:pt x="10514" y="358"/>
                  </a:cubicBezTo>
                  <a:lnTo>
                    <a:pt x="10514" y="1108"/>
                  </a:lnTo>
                  <a:cubicBezTo>
                    <a:pt x="10514" y="1108"/>
                    <a:pt x="10514" y="1132"/>
                    <a:pt x="10502" y="1132"/>
                  </a:cubicBezTo>
                  <a:lnTo>
                    <a:pt x="10133" y="1132"/>
                  </a:lnTo>
                  <a:cubicBezTo>
                    <a:pt x="10133" y="1132"/>
                    <a:pt x="10109" y="1132"/>
                    <a:pt x="10109" y="1108"/>
                  </a:cubicBezTo>
                  <a:lnTo>
                    <a:pt x="10109" y="358"/>
                  </a:lnTo>
                  <a:lnTo>
                    <a:pt x="10502" y="334"/>
                  </a:lnTo>
                  <a:close/>
                  <a:moveTo>
                    <a:pt x="11229" y="1096"/>
                  </a:moveTo>
                  <a:cubicBezTo>
                    <a:pt x="11443" y="1096"/>
                    <a:pt x="11621" y="1274"/>
                    <a:pt x="11621" y="1477"/>
                  </a:cubicBezTo>
                  <a:lnTo>
                    <a:pt x="11621" y="9013"/>
                  </a:lnTo>
                  <a:cubicBezTo>
                    <a:pt x="11645" y="9240"/>
                    <a:pt x="11467" y="9406"/>
                    <a:pt x="11264" y="9406"/>
                  </a:cubicBezTo>
                  <a:lnTo>
                    <a:pt x="727" y="9406"/>
                  </a:lnTo>
                  <a:cubicBezTo>
                    <a:pt x="513" y="9406"/>
                    <a:pt x="334" y="9228"/>
                    <a:pt x="334" y="9013"/>
                  </a:cubicBezTo>
                  <a:lnTo>
                    <a:pt x="334" y="1477"/>
                  </a:lnTo>
                  <a:cubicBezTo>
                    <a:pt x="334" y="1274"/>
                    <a:pt x="513" y="1096"/>
                    <a:pt x="727" y="1096"/>
                  </a:cubicBezTo>
                  <a:lnTo>
                    <a:pt x="1108" y="1096"/>
                  </a:lnTo>
                  <a:lnTo>
                    <a:pt x="1108" y="1108"/>
                  </a:lnTo>
                  <a:cubicBezTo>
                    <a:pt x="1108" y="1322"/>
                    <a:pt x="1275" y="1465"/>
                    <a:pt x="1465" y="1465"/>
                  </a:cubicBezTo>
                  <a:lnTo>
                    <a:pt x="1834" y="1465"/>
                  </a:lnTo>
                  <a:cubicBezTo>
                    <a:pt x="2049" y="1465"/>
                    <a:pt x="2192" y="1298"/>
                    <a:pt x="2192" y="1108"/>
                  </a:cubicBezTo>
                  <a:lnTo>
                    <a:pt x="2192" y="1096"/>
                  </a:lnTo>
                  <a:lnTo>
                    <a:pt x="9752" y="1096"/>
                  </a:lnTo>
                  <a:lnTo>
                    <a:pt x="9752" y="1108"/>
                  </a:lnTo>
                  <a:cubicBezTo>
                    <a:pt x="9752" y="1322"/>
                    <a:pt x="9919" y="1465"/>
                    <a:pt x="10109" y="1465"/>
                  </a:cubicBezTo>
                  <a:lnTo>
                    <a:pt x="10490" y="1465"/>
                  </a:lnTo>
                  <a:cubicBezTo>
                    <a:pt x="10693" y="1465"/>
                    <a:pt x="10848" y="1298"/>
                    <a:pt x="10848" y="1108"/>
                  </a:cubicBezTo>
                  <a:lnTo>
                    <a:pt x="10848" y="1096"/>
                  </a:lnTo>
                  <a:close/>
                  <a:moveTo>
                    <a:pt x="1489" y="0"/>
                  </a:moveTo>
                  <a:cubicBezTo>
                    <a:pt x="1287" y="0"/>
                    <a:pt x="1132" y="155"/>
                    <a:pt x="1132" y="358"/>
                  </a:cubicBezTo>
                  <a:lnTo>
                    <a:pt x="1132" y="739"/>
                  </a:lnTo>
                  <a:lnTo>
                    <a:pt x="751" y="739"/>
                  </a:lnTo>
                  <a:cubicBezTo>
                    <a:pt x="346" y="739"/>
                    <a:pt x="1" y="1072"/>
                    <a:pt x="1" y="1489"/>
                  </a:cubicBezTo>
                  <a:lnTo>
                    <a:pt x="1" y="9013"/>
                  </a:lnTo>
                  <a:cubicBezTo>
                    <a:pt x="1" y="9418"/>
                    <a:pt x="334" y="9764"/>
                    <a:pt x="751" y="9764"/>
                  </a:cubicBezTo>
                  <a:lnTo>
                    <a:pt x="11288" y="9764"/>
                  </a:lnTo>
                  <a:cubicBezTo>
                    <a:pt x="11693" y="9764"/>
                    <a:pt x="12026" y="9430"/>
                    <a:pt x="12026" y="9013"/>
                  </a:cubicBezTo>
                  <a:lnTo>
                    <a:pt x="12026" y="1489"/>
                  </a:lnTo>
                  <a:cubicBezTo>
                    <a:pt x="12002" y="1084"/>
                    <a:pt x="11657" y="739"/>
                    <a:pt x="11264" y="739"/>
                  </a:cubicBezTo>
                  <a:lnTo>
                    <a:pt x="10871" y="739"/>
                  </a:lnTo>
                  <a:lnTo>
                    <a:pt x="10871" y="358"/>
                  </a:lnTo>
                  <a:cubicBezTo>
                    <a:pt x="10871" y="143"/>
                    <a:pt x="10705" y="0"/>
                    <a:pt x="10514" y="0"/>
                  </a:cubicBezTo>
                  <a:lnTo>
                    <a:pt x="10145" y="0"/>
                  </a:lnTo>
                  <a:cubicBezTo>
                    <a:pt x="9931" y="0"/>
                    <a:pt x="9788" y="155"/>
                    <a:pt x="9788" y="358"/>
                  </a:cubicBezTo>
                  <a:lnTo>
                    <a:pt x="9788" y="739"/>
                  </a:lnTo>
                  <a:lnTo>
                    <a:pt x="2227" y="739"/>
                  </a:lnTo>
                  <a:lnTo>
                    <a:pt x="2227" y="358"/>
                  </a:lnTo>
                  <a:cubicBezTo>
                    <a:pt x="2227" y="143"/>
                    <a:pt x="2061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78;p53"/>
            <p:cNvSpPr/>
            <p:nvPr/>
          </p:nvSpPr>
          <p:spPr>
            <a:xfrm>
              <a:off x="6106950" y="1606787"/>
              <a:ext cx="334661" cy="11395"/>
            </a:xfrm>
            <a:custGeom>
              <a:avLst/>
              <a:gdLst/>
              <a:ahLst/>
              <a:cxnLst/>
              <a:rect l="l" t="t" r="r" b="b"/>
              <a:pathLst>
                <a:path w="10514" h="358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0335" y="358"/>
                  </a:lnTo>
                  <a:cubicBezTo>
                    <a:pt x="10442" y="358"/>
                    <a:pt x="10513" y="286"/>
                    <a:pt x="10513" y="179"/>
                  </a:cubicBezTo>
                  <a:cubicBezTo>
                    <a:pt x="10513" y="72"/>
                    <a:pt x="10442" y="1"/>
                    <a:pt x="10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79;p53"/>
            <p:cNvSpPr/>
            <p:nvPr/>
          </p:nvSpPr>
          <p:spPr>
            <a:xfrm>
              <a:off x="6124743" y="1655296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79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80;p53"/>
            <p:cNvSpPr/>
            <p:nvPr/>
          </p:nvSpPr>
          <p:spPr>
            <a:xfrm>
              <a:off x="6208520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8" y="275"/>
                    <a:pt x="1488" y="179"/>
                  </a:cubicBezTo>
                  <a:cubicBezTo>
                    <a:pt x="1488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481;p53"/>
            <p:cNvSpPr/>
            <p:nvPr/>
          </p:nvSpPr>
          <p:spPr>
            <a:xfrm>
              <a:off x="6376391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9" y="275"/>
                    <a:pt x="1489" y="179"/>
                  </a:cubicBezTo>
                  <a:cubicBezTo>
                    <a:pt x="1489" y="72"/>
                    <a:pt x="141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482;p53"/>
            <p:cNvSpPr/>
            <p:nvPr/>
          </p:nvSpPr>
          <p:spPr>
            <a:xfrm>
              <a:off x="6124743" y="1703041"/>
              <a:ext cx="47427" cy="11427"/>
            </a:xfrm>
            <a:custGeom>
              <a:avLst/>
              <a:gdLst/>
              <a:ahLst/>
              <a:cxnLst/>
              <a:rect l="l" t="t" r="r" b="b"/>
              <a:pathLst>
                <a:path w="1490" h="359" extrusionOk="0">
                  <a:moveTo>
                    <a:pt x="179" y="1"/>
                  </a:moveTo>
                  <a:cubicBezTo>
                    <a:pt x="72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80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483;p53"/>
            <p:cNvSpPr/>
            <p:nvPr/>
          </p:nvSpPr>
          <p:spPr>
            <a:xfrm>
              <a:off x="6292646" y="1703041"/>
              <a:ext cx="47395" cy="11427"/>
            </a:xfrm>
            <a:custGeom>
              <a:avLst/>
              <a:gdLst/>
              <a:ahLst/>
              <a:cxnLst/>
              <a:rect l="l" t="t" r="r" b="b"/>
              <a:pathLst>
                <a:path w="1489" h="359" extrusionOk="0">
                  <a:moveTo>
                    <a:pt x="179" y="1"/>
                  </a:moveTo>
                  <a:cubicBezTo>
                    <a:pt x="72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05" y="358"/>
                    <a:pt x="1489" y="275"/>
                    <a:pt x="1489" y="180"/>
                  </a:cubicBezTo>
                  <a:cubicBezTo>
                    <a:pt x="1489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484;p53"/>
            <p:cNvSpPr/>
            <p:nvPr/>
          </p:nvSpPr>
          <p:spPr>
            <a:xfrm>
              <a:off x="6124743" y="1750818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8" y="357"/>
                    <a:pt x="1489" y="286"/>
                    <a:pt x="1489" y="179"/>
                  </a:cubicBezTo>
                  <a:cubicBezTo>
                    <a:pt x="1489" y="72"/>
                    <a:pt x="1406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485;p53"/>
            <p:cNvSpPr/>
            <p:nvPr/>
          </p:nvSpPr>
          <p:spPr>
            <a:xfrm>
              <a:off x="6208520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486;p53"/>
            <p:cNvSpPr/>
            <p:nvPr/>
          </p:nvSpPr>
          <p:spPr>
            <a:xfrm>
              <a:off x="6376391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487;p53"/>
            <p:cNvSpPr/>
            <p:nvPr/>
          </p:nvSpPr>
          <p:spPr>
            <a:xfrm>
              <a:off x="6208520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488;p53"/>
            <p:cNvSpPr/>
            <p:nvPr/>
          </p:nvSpPr>
          <p:spPr>
            <a:xfrm>
              <a:off x="6292646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05" y="357"/>
                    <a:pt x="1489" y="286"/>
                    <a:pt x="1489" y="179"/>
                  </a:cubicBezTo>
                  <a:cubicBezTo>
                    <a:pt x="1489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489;p53"/>
            <p:cNvSpPr/>
            <p:nvPr/>
          </p:nvSpPr>
          <p:spPr>
            <a:xfrm>
              <a:off x="6376391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490;p53"/>
            <p:cNvSpPr/>
            <p:nvPr/>
          </p:nvSpPr>
          <p:spPr>
            <a:xfrm>
              <a:off x="6207756" y="1690723"/>
              <a:ext cx="48923" cy="35108"/>
            </a:xfrm>
            <a:custGeom>
              <a:avLst/>
              <a:gdLst/>
              <a:ahLst/>
              <a:cxnLst/>
              <a:rect l="l" t="t" r="r" b="b"/>
              <a:pathLst>
                <a:path w="1537" h="1103" extrusionOk="0">
                  <a:moveTo>
                    <a:pt x="1328" y="1"/>
                  </a:moveTo>
                  <a:cubicBezTo>
                    <a:pt x="1283" y="1"/>
                    <a:pt x="1239" y="19"/>
                    <a:pt x="1203" y="55"/>
                  </a:cubicBezTo>
                  <a:lnTo>
                    <a:pt x="584" y="686"/>
                  </a:lnTo>
                  <a:lnTo>
                    <a:pt x="322" y="436"/>
                  </a:lnTo>
                  <a:cubicBezTo>
                    <a:pt x="286" y="394"/>
                    <a:pt x="241" y="373"/>
                    <a:pt x="197" y="373"/>
                  </a:cubicBezTo>
                  <a:cubicBezTo>
                    <a:pt x="152" y="373"/>
                    <a:pt x="107" y="394"/>
                    <a:pt x="72" y="436"/>
                  </a:cubicBezTo>
                  <a:cubicBezTo>
                    <a:pt x="0" y="507"/>
                    <a:pt x="0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2" y="1102"/>
                    <a:pt x="560" y="1102"/>
                  </a:cubicBezTo>
                  <a:cubicBezTo>
                    <a:pt x="607" y="1102"/>
                    <a:pt x="655" y="1078"/>
                    <a:pt x="679" y="1055"/>
                  </a:cubicBezTo>
                  <a:lnTo>
                    <a:pt x="1441" y="293"/>
                  </a:lnTo>
                  <a:cubicBezTo>
                    <a:pt x="1536" y="233"/>
                    <a:pt x="1536" y="138"/>
                    <a:pt x="1453" y="55"/>
                  </a:cubicBezTo>
                  <a:cubicBezTo>
                    <a:pt x="1417" y="19"/>
                    <a:pt x="1372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491;p53"/>
            <p:cNvSpPr/>
            <p:nvPr/>
          </p:nvSpPr>
          <p:spPr>
            <a:xfrm>
              <a:off x="6376009" y="1690723"/>
              <a:ext cx="48159" cy="35108"/>
            </a:xfrm>
            <a:custGeom>
              <a:avLst/>
              <a:gdLst/>
              <a:ahLst/>
              <a:cxnLst/>
              <a:rect l="l" t="t" r="r" b="b"/>
              <a:pathLst>
                <a:path w="1513" h="1103" extrusionOk="0">
                  <a:moveTo>
                    <a:pt x="1328" y="1"/>
                  </a:moveTo>
                  <a:cubicBezTo>
                    <a:pt x="1284" y="1"/>
                    <a:pt x="1239" y="19"/>
                    <a:pt x="1203" y="55"/>
                  </a:cubicBezTo>
                  <a:lnTo>
                    <a:pt x="572" y="686"/>
                  </a:lnTo>
                  <a:lnTo>
                    <a:pt x="322" y="436"/>
                  </a:lnTo>
                  <a:cubicBezTo>
                    <a:pt x="286" y="394"/>
                    <a:pt x="242" y="373"/>
                    <a:pt x="197" y="373"/>
                  </a:cubicBezTo>
                  <a:cubicBezTo>
                    <a:pt x="152" y="373"/>
                    <a:pt x="108" y="394"/>
                    <a:pt x="72" y="436"/>
                  </a:cubicBezTo>
                  <a:cubicBezTo>
                    <a:pt x="1" y="507"/>
                    <a:pt x="1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3" y="1102"/>
                    <a:pt x="560" y="1102"/>
                  </a:cubicBezTo>
                  <a:cubicBezTo>
                    <a:pt x="608" y="1102"/>
                    <a:pt x="644" y="1078"/>
                    <a:pt x="679" y="1055"/>
                  </a:cubicBezTo>
                  <a:lnTo>
                    <a:pt x="1441" y="293"/>
                  </a:lnTo>
                  <a:cubicBezTo>
                    <a:pt x="1513" y="233"/>
                    <a:pt x="1513" y="138"/>
                    <a:pt x="1453" y="55"/>
                  </a:cubicBezTo>
                  <a:cubicBezTo>
                    <a:pt x="1417" y="19"/>
                    <a:pt x="1373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492;p53"/>
            <p:cNvSpPr/>
            <p:nvPr/>
          </p:nvSpPr>
          <p:spPr>
            <a:xfrm>
              <a:off x="6291500" y="1738595"/>
              <a:ext cx="48923" cy="34981"/>
            </a:xfrm>
            <a:custGeom>
              <a:avLst/>
              <a:gdLst/>
              <a:ahLst/>
              <a:cxnLst/>
              <a:rect l="l" t="t" r="r" b="b"/>
              <a:pathLst>
                <a:path w="1537" h="1099" extrusionOk="0">
                  <a:moveTo>
                    <a:pt x="1334" y="0"/>
                  </a:moveTo>
                  <a:cubicBezTo>
                    <a:pt x="1289" y="0"/>
                    <a:pt x="1245" y="21"/>
                    <a:pt x="1203" y="63"/>
                  </a:cubicBezTo>
                  <a:lnTo>
                    <a:pt x="584" y="682"/>
                  </a:lnTo>
                  <a:lnTo>
                    <a:pt x="322" y="432"/>
                  </a:lnTo>
                  <a:cubicBezTo>
                    <a:pt x="286" y="396"/>
                    <a:pt x="242" y="378"/>
                    <a:pt x="197" y="378"/>
                  </a:cubicBezTo>
                  <a:cubicBezTo>
                    <a:pt x="152" y="378"/>
                    <a:pt x="108" y="396"/>
                    <a:pt x="72" y="432"/>
                  </a:cubicBezTo>
                  <a:cubicBezTo>
                    <a:pt x="1" y="503"/>
                    <a:pt x="1" y="610"/>
                    <a:pt x="72" y="682"/>
                  </a:cubicBezTo>
                  <a:lnTo>
                    <a:pt x="441" y="1051"/>
                  </a:lnTo>
                  <a:cubicBezTo>
                    <a:pt x="477" y="1087"/>
                    <a:pt x="524" y="1098"/>
                    <a:pt x="560" y="1098"/>
                  </a:cubicBezTo>
                  <a:cubicBezTo>
                    <a:pt x="608" y="1098"/>
                    <a:pt x="655" y="1087"/>
                    <a:pt x="679" y="1051"/>
                  </a:cubicBezTo>
                  <a:lnTo>
                    <a:pt x="1441" y="301"/>
                  </a:lnTo>
                  <a:cubicBezTo>
                    <a:pt x="1536" y="241"/>
                    <a:pt x="1536" y="134"/>
                    <a:pt x="1465" y="63"/>
                  </a:cubicBezTo>
                  <a:cubicBezTo>
                    <a:pt x="1423" y="21"/>
                    <a:pt x="1379" y="0"/>
                    <a:pt x="1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493;p53"/>
            <p:cNvSpPr/>
            <p:nvPr/>
          </p:nvSpPr>
          <p:spPr>
            <a:xfrm>
              <a:off x="6123629" y="1786627"/>
              <a:ext cx="48891" cy="34695"/>
            </a:xfrm>
            <a:custGeom>
              <a:avLst/>
              <a:gdLst/>
              <a:ahLst/>
              <a:cxnLst/>
              <a:rect l="l" t="t" r="r" b="b"/>
              <a:pathLst>
                <a:path w="1536" h="1090" extrusionOk="0">
                  <a:moveTo>
                    <a:pt x="1340" y="0"/>
                  </a:moveTo>
                  <a:cubicBezTo>
                    <a:pt x="1295" y="0"/>
                    <a:pt x="1250" y="18"/>
                    <a:pt x="1215" y="54"/>
                  </a:cubicBezTo>
                  <a:lnTo>
                    <a:pt x="583" y="673"/>
                  </a:lnTo>
                  <a:lnTo>
                    <a:pt x="333" y="423"/>
                  </a:lnTo>
                  <a:cubicBezTo>
                    <a:pt x="298" y="387"/>
                    <a:pt x="253" y="369"/>
                    <a:pt x="208" y="369"/>
                  </a:cubicBezTo>
                  <a:cubicBezTo>
                    <a:pt x="164" y="369"/>
                    <a:pt x="119" y="387"/>
                    <a:pt x="83" y="423"/>
                  </a:cubicBezTo>
                  <a:cubicBezTo>
                    <a:pt x="0" y="494"/>
                    <a:pt x="0" y="601"/>
                    <a:pt x="83" y="673"/>
                  </a:cubicBezTo>
                  <a:lnTo>
                    <a:pt x="453" y="1042"/>
                  </a:lnTo>
                  <a:cubicBezTo>
                    <a:pt x="476" y="1078"/>
                    <a:pt x="524" y="1090"/>
                    <a:pt x="572" y="1090"/>
                  </a:cubicBezTo>
                  <a:cubicBezTo>
                    <a:pt x="619" y="1090"/>
                    <a:pt x="655" y="1078"/>
                    <a:pt x="691" y="1042"/>
                  </a:cubicBezTo>
                  <a:lnTo>
                    <a:pt x="1453" y="292"/>
                  </a:lnTo>
                  <a:cubicBezTo>
                    <a:pt x="1536" y="232"/>
                    <a:pt x="1536" y="125"/>
                    <a:pt x="1465" y="54"/>
                  </a:cubicBezTo>
                  <a:cubicBezTo>
                    <a:pt x="1429" y="18"/>
                    <a:pt x="1384" y="0"/>
                    <a:pt x="1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494;p53"/>
            <p:cNvSpPr/>
            <p:nvPr/>
          </p:nvSpPr>
          <p:spPr>
            <a:xfrm>
              <a:off x="6291500" y="1642978"/>
              <a:ext cx="48923" cy="34727"/>
            </a:xfrm>
            <a:custGeom>
              <a:avLst/>
              <a:gdLst/>
              <a:ahLst/>
              <a:cxnLst/>
              <a:rect l="l" t="t" r="r" b="b"/>
              <a:pathLst>
                <a:path w="1537" h="1091" extrusionOk="0">
                  <a:moveTo>
                    <a:pt x="1334" y="1"/>
                  </a:moveTo>
                  <a:cubicBezTo>
                    <a:pt x="1289" y="1"/>
                    <a:pt x="1245" y="19"/>
                    <a:pt x="1203" y="54"/>
                  </a:cubicBezTo>
                  <a:lnTo>
                    <a:pt x="584" y="673"/>
                  </a:lnTo>
                  <a:lnTo>
                    <a:pt x="322" y="423"/>
                  </a:lnTo>
                  <a:cubicBezTo>
                    <a:pt x="286" y="388"/>
                    <a:pt x="242" y="370"/>
                    <a:pt x="197" y="370"/>
                  </a:cubicBezTo>
                  <a:cubicBezTo>
                    <a:pt x="152" y="370"/>
                    <a:pt x="108" y="388"/>
                    <a:pt x="72" y="423"/>
                  </a:cubicBezTo>
                  <a:cubicBezTo>
                    <a:pt x="1" y="495"/>
                    <a:pt x="1" y="602"/>
                    <a:pt x="72" y="673"/>
                  </a:cubicBezTo>
                  <a:lnTo>
                    <a:pt x="441" y="1054"/>
                  </a:lnTo>
                  <a:cubicBezTo>
                    <a:pt x="477" y="1078"/>
                    <a:pt x="524" y="1090"/>
                    <a:pt x="560" y="1090"/>
                  </a:cubicBezTo>
                  <a:cubicBezTo>
                    <a:pt x="608" y="1090"/>
                    <a:pt x="655" y="1078"/>
                    <a:pt x="679" y="1054"/>
                  </a:cubicBezTo>
                  <a:lnTo>
                    <a:pt x="1441" y="292"/>
                  </a:lnTo>
                  <a:cubicBezTo>
                    <a:pt x="1536" y="233"/>
                    <a:pt x="1536" y="114"/>
                    <a:pt x="1465" y="54"/>
                  </a:cubicBezTo>
                  <a:cubicBezTo>
                    <a:pt x="1423" y="19"/>
                    <a:pt x="1379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104586" y="3655036"/>
            <a:ext cx="5768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E3F60"/>
                </a:solidFill>
              </a:rPr>
              <a:t>Expected </a:t>
            </a:r>
            <a:r>
              <a:rPr lang="en-US" sz="2400" b="1" dirty="0" smtClean="0">
                <a:solidFill>
                  <a:srgbClr val="4E3F60"/>
                </a:solidFill>
              </a:rPr>
              <a:t>Results:</a:t>
            </a:r>
            <a:endParaRPr lang="ka-GE" sz="2400" b="1" dirty="0" smtClean="0">
              <a:solidFill>
                <a:srgbClr val="4E3F60"/>
              </a:solidFill>
            </a:endParaRPr>
          </a:p>
          <a:p>
            <a:endParaRPr lang="en-US" sz="2400" b="1" dirty="0" smtClean="0">
              <a:solidFill>
                <a:srgbClr val="4E3F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E8E77"/>
                </a:solidFill>
              </a:rPr>
              <a:t>Savings in budget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E8E77"/>
                </a:solidFill>
              </a:rPr>
              <a:t>Reduce out of pocket payments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E8E77"/>
                </a:solidFill>
              </a:rPr>
              <a:t>Improving service quality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E8E77"/>
                </a:solidFill>
              </a:rPr>
              <a:t>Optimizing the number of </a:t>
            </a:r>
            <a:r>
              <a:rPr lang="en-US" sz="2400" dirty="0" smtClean="0">
                <a:solidFill>
                  <a:srgbClr val="0E8E77"/>
                </a:solidFill>
              </a:rPr>
              <a:t>facilities</a:t>
            </a:r>
            <a:endParaRPr lang="en-US" sz="2400" dirty="0"/>
          </a:p>
        </p:txBody>
      </p:sp>
      <p:sp>
        <p:nvSpPr>
          <p:cNvPr id="45" name="Google Shape;3986;p49"/>
          <p:cNvSpPr/>
          <p:nvPr/>
        </p:nvSpPr>
        <p:spPr>
          <a:xfrm>
            <a:off x="476969" y="3655036"/>
            <a:ext cx="634561" cy="633942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4E3F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Rounded Rectangle 45"/>
          <p:cNvSpPr/>
          <p:nvPr/>
        </p:nvSpPr>
        <p:spPr>
          <a:xfrm>
            <a:off x="1539963" y="1624803"/>
            <a:ext cx="574881" cy="574881"/>
          </a:xfrm>
          <a:prstGeom prst="roundRect">
            <a:avLst>
              <a:gd name="adj" fmla="val 1667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050" name="Picture 2" descr="Image result for health financing mode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668" y="18195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372" y="148187"/>
            <a:ext cx="11207930" cy="708793"/>
          </a:xfrm>
          <a:prstGeom prst="rect">
            <a:avLst/>
          </a:prstGeom>
          <a:solidFill>
            <a:srgbClr val="CB777B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7733" y="16072"/>
            <a:ext cx="11514268" cy="97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</a:rPr>
              <a:t>Strengthening the quality control of medical services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69" y="50752"/>
            <a:ext cx="752192" cy="905477"/>
          </a:xfrm>
          <a:prstGeom prst="rect">
            <a:avLst/>
          </a:prstGeom>
          <a:effectLst>
            <a:innerShdw blurRad="114300">
              <a:prstClr val="black">
                <a:alpha val="50000"/>
              </a:prstClr>
            </a:innerShdw>
          </a:effectLst>
        </p:spPr>
      </p:pic>
      <p:sp>
        <p:nvSpPr>
          <p:cNvPr id="10" name="Snip Diagonal Corner Rectangle 9"/>
          <p:cNvSpPr/>
          <p:nvPr/>
        </p:nvSpPr>
        <p:spPr>
          <a:xfrm>
            <a:off x="7392910" y="4747258"/>
            <a:ext cx="4262280" cy="1057192"/>
          </a:xfrm>
          <a:prstGeom prst="snip2DiagRect">
            <a:avLst/>
          </a:prstGeom>
          <a:solidFill>
            <a:srgbClr val="CB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89420" y="5007194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Start Date</a:t>
            </a:r>
            <a:r>
              <a:rPr lang="ka-GE" sz="1400" b="1" dirty="0" smtClean="0">
                <a:solidFill>
                  <a:schemeClr val="bg1"/>
                </a:solidFill>
              </a:rPr>
              <a:t>: 01.01.2020</a:t>
            </a:r>
            <a:endParaRPr lang="ka-GE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First Results </a:t>
            </a:r>
            <a:r>
              <a:rPr lang="ka-GE" sz="1400" b="1" dirty="0" smtClean="0">
                <a:solidFill>
                  <a:schemeClr val="bg1"/>
                </a:solidFill>
              </a:rPr>
              <a:t>: 01.04.2020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2" name="Google Shape;12476;p53"/>
          <p:cNvGrpSpPr/>
          <p:nvPr/>
        </p:nvGrpSpPr>
        <p:grpSpPr>
          <a:xfrm>
            <a:off x="7863661" y="5004846"/>
            <a:ext cx="615001" cy="499283"/>
            <a:chOff x="6083810" y="1547297"/>
            <a:chExt cx="382819" cy="310788"/>
          </a:xfrm>
          <a:solidFill>
            <a:schemeClr val="bg1"/>
          </a:solidFill>
        </p:grpSpPr>
        <p:sp>
          <p:nvSpPr>
            <p:cNvPr id="13" name="Google Shape;12477;p53"/>
            <p:cNvSpPr/>
            <p:nvPr/>
          </p:nvSpPr>
          <p:spPr>
            <a:xfrm>
              <a:off x="6083810" y="1547297"/>
              <a:ext cx="382819" cy="310788"/>
            </a:xfrm>
            <a:custGeom>
              <a:avLst/>
              <a:gdLst/>
              <a:ahLst/>
              <a:cxnLst/>
              <a:rect l="l" t="t" r="r" b="b"/>
              <a:pathLst>
                <a:path w="12027" h="9764" extrusionOk="0">
                  <a:moveTo>
                    <a:pt x="1834" y="334"/>
                  </a:moveTo>
                  <a:cubicBezTo>
                    <a:pt x="1834" y="334"/>
                    <a:pt x="1846" y="334"/>
                    <a:pt x="1846" y="358"/>
                  </a:cubicBezTo>
                  <a:lnTo>
                    <a:pt x="1846" y="1108"/>
                  </a:lnTo>
                  <a:cubicBezTo>
                    <a:pt x="1846" y="1108"/>
                    <a:pt x="1846" y="1132"/>
                    <a:pt x="1834" y="1132"/>
                  </a:cubicBezTo>
                  <a:lnTo>
                    <a:pt x="1465" y="1132"/>
                  </a:lnTo>
                  <a:cubicBezTo>
                    <a:pt x="1465" y="1132"/>
                    <a:pt x="1453" y="1132"/>
                    <a:pt x="1453" y="1108"/>
                  </a:cubicBezTo>
                  <a:lnTo>
                    <a:pt x="1453" y="358"/>
                  </a:lnTo>
                  <a:lnTo>
                    <a:pt x="1834" y="334"/>
                  </a:lnTo>
                  <a:close/>
                  <a:moveTo>
                    <a:pt x="10502" y="334"/>
                  </a:moveTo>
                  <a:cubicBezTo>
                    <a:pt x="10502" y="334"/>
                    <a:pt x="10514" y="334"/>
                    <a:pt x="10514" y="358"/>
                  </a:cubicBezTo>
                  <a:lnTo>
                    <a:pt x="10514" y="1108"/>
                  </a:lnTo>
                  <a:cubicBezTo>
                    <a:pt x="10514" y="1108"/>
                    <a:pt x="10514" y="1132"/>
                    <a:pt x="10502" y="1132"/>
                  </a:cubicBezTo>
                  <a:lnTo>
                    <a:pt x="10133" y="1132"/>
                  </a:lnTo>
                  <a:cubicBezTo>
                    <a:pt x="10133" y="1132"/>
                    <a:pt x="10109" y="1132"/>
                    <a:pt x="10109" y="1108"/>
                  </a:cubicBezTo>
                  <a:lnTo>
                    <a:pt x="10109" y="358"/>
                  </a:lnTo>
                  <a:lnTo>
                    <a:pt x="10502" y="334"/>
                  </a:lnTo>
                  <a:close/>
                  <a:moveTo>
                    <a:pt x="11229" y="1096"/>
                  </a:moveTo>
                  <a:cubicBezTo>
                    <a:pt x="11443" y="1096"/>
                    <a:pt x="11621" y="1274"/>
                    <a:pt x="11621" y="1477"/>
                  </a:cubicBezTo>
                  <a:lnTo>
                    <a:pt x="11621" y="9013"/>
                  </a:lnTo>
                  <a:cubicBezTo>
                    <a:pt x="11645" y="9240"/>
                    <a:pt x="11467" y="9406"/>
                    <a:pt x="11264" y="9406"/>
                  </a:cubicBezTo>
                  <a:lnTo>
                    <a:pt x="727" y="9406"/>
                  </a:lnTo>
                  <a:cubicBezTo>
                    <a:pt x="513" y="9406"/>
                    <a:pt x="334" y="9228"/>
                    <a:pt x="334" y="9013"/>
                  </a:cubicBezTo>
                  <a:lnTo>
                    <a:pt x="334" y="1477"/>
                  </a:lnTo>
                  <a:cubicBezTo>
                    <a:pt x="334" y="1274"/>
                    <a:pt x="513" y="1096"/>
                    <a:pt x="727" y="1096"/>
                  </a:cubicBezTo>
                  <a:lnTo>
                    <a:pt x="1108" y="1096"/>
                  </a:lnTo>
                  <a:lnTo>
                    <a:pt x="1108" y="1108"/>
                  </a:lnTo>
                  <a:cubicBezTo>
                    <a:pt x="1108" y="1322"/>
                    <a:pt x="1275" y="1465"/>
                    <a:pt x="1465" y="1465"/>
                  </a:cubicBezTo>
                  <a:lnTo>
                    <a:pt x="1834" y="1465"/>
                  </a:lnTo>
                  <a:cubicBezTo>
                    <a:pt x="2049" y="1465"/>
                    <a:pt x="2192" y="1298"/>
                    <a:pt x="2192" y="1108"/>
                  </a:cubicBezTo>
                  <a:lnTo>
                    <a:pt x="2192" y="1096"/>
                  </a:lnTo>
                  <a:lnTo>
                    <a:pt x="9752" y="1096"/>
                  </a:lnTo>
                  <a:lnTo>
                    <a:pt x="9752" y="1108"/>
                  </a:lnTo>
                  <a:cubicBezTo>
                    <a:pt x="9752" y="1322"/>
                    <a:pt x="9919" y="1465"/>
                    <a:pt x="10109" y="1465"/>
                  </a:cubicBezTo>
                  <a:lnTo>
                    <a:pt x="10490" y="1465"/>
                  </a:lnTo>
                  <a:cubicBezTo>
                    <a:pt x="10693" y="1465"/>
                    <a:pt x="10848" y="1298"/>
                    <a:pt x="10848" y="1108"/>
                  </a:cubicBezTo>
                  <a:lnTo>
                    <a:pt x="10848" y="1096"/>
                  </a:lnTo>
                  <a:close/>
                  <a:moveTo>
                    <a:pt x="1489" y="0"/>
                  </a:moveTo>
                  <a:cubicBezTo>
                    <a:pt x="1287" y="0"/>
                    <a:pt x="1132" y="155"/>
                    <a:pt x="1132" y="358"/>
                  </a:cubicBezTo>
                  <a:lnTo>
                    <a:pt x="1132" y="739"/>
                  </a:lnTo>
                  <a:lnTo>
                    <a:pt x="751" y="739"/>
                  </a:lnTo>
                  <a:cubicBezTo>
                    <a:pt x="346" y="739"/>
                    <a:pt x="1" y="1072"/>
                    <a:pt x="1" y="1489"/>
                  </a:cubicBezTo>
                  <a:lnTo>
                    <a:pt x="1" y="9013"/>
                  </a:lnTo>
                  <a:cubicBezTo>
                    <a:pt x="1" y="9418"/>
                    <a:pt x="334" y="9764"/>
                    <a:pt x="751" y="9764"/>
                  </a:cubicBezTo>
                  <a:lnTo>
                    <a:pt x="11288" y="9764"/>
                  </a:lnTo>
                  <a:cubicBezTo>
                    <a:pt x="11693" y="9764"/>
                    <a:pt x="12026" y="9430"/>
                    <a:pt x="12026" y="9013"/>
                  </a:cubicBezTo>
                  <a:lnTo>
                    <a:pt x="12026" y="1489"/>
                  </a:lnTo>
                  <a:cubicBezTo>
                    <a:pt x="12002" y="1084"/>
                    <a:pt x="11657" y="739"/>
                    <a:pt x="11264" y="739"/>
                  </a:cubicBezTo>
                  <a:lnTo>
                    <a:pt x="10871" y="739"/>
                  </a:lnTo>
                  <a:lnTo>
                    <a:pt x="10871" y="358"/>
                  </a:lnTo>
                  <a:cubicBezTo>
                    <a:pt x="10871" y="143"/>
                    <a:pt x="10705" y="0"/>
                    <a:pt x="10514" y="0"/>
                  </a:cubicBezTo>
                  <a:lnTo>
                    <a:pt x="10145" y="0"/>
                  </a:lnTo>
                  <a:cubicBezTo>
                    <a:pt x="9931" y="0"/>
                    <a:pt x="9788" y="155"/>
                    <a:pt x="9788" y="358"/>
                  </a:cubicBezTo>
                  <a:lnTo>
                    <a:pt x="9788" y="739"/>
                  </a:lnTo>
                  <a:lnTo>
                    <a:pt x="2227" y="739"/>
                  </a:lnTo>
                  <a:lnTo>
                    <a:pt x="2227" y="358"/>
                  </a:lnTo>
                  <a:cubicBezTo>
                    <a:pt x="2227" y="143"/>
                    <a:pt x="2061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478;p53"/>
            <p:cNvSpPr/>
            <p:nvPr/>
          </p:nvSpPr>
          <p:spPr>
            <a:xfrm>
              <a:off x="6106950" y="1606787"/>
              <a:ext cx="334661" cy="11395"/>
            </a:xfrm>
            <a:custGeom>
              <a:avLst/>
              <a:gdLst/>
              <a:ahLst/>
              <a:cxnLst/>
              <a:rect l="l" t="t" r="r" b="b"/>
              <a:pathLst>
                <a:path w="10514" h="358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0335" y="358"/>
                  </a:lnTo>
                  <a:cubicBezTo>
                    <a:pt x="10442" y="358"/>
                    <a:pt x="10513" y="286"/>
                    <a:pt x="10513" y="179"/>
                  </a:cubicBezTo>
                  <a:cubicBezTo>
                    <a:pt x="10513" y="72"/>
                    <a:pt x="10442" y="1"/>
                    <a:pt x="10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79;p53"/>
            <p:cNvSpPr/>
            <p:nvPr/>
          </p:nvSpPr>
          <p:spPr>
            <a:xfrm>
              <a:off x="6124743" y="1655296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79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80;p53"/>
            <p:cNvSpPr/>
            <p:nvPr/>
          </p:nvSpPr>
          <p:spPr>
            <a:xfrm>
              <a:off x="6208520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8" y="275"/>
                    <a:pt x="1488" y="179"/>
                  </a:cubicBezTo>
                  <a:cubicBezTo>
                    <a:pt x="1488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81;p53"/>
            <p:cNvSpPr/>
            <p:nvPr/>
          </p:nvSpPr>
          <p:spPr>
            <a:xfrm>
              <a:off x="6376391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9" y="275"/>
                    <a:pt x="1489" y="179"/>
                  </a:cubicBezTo>
                  <a:cubicBezTo>
                    <a:pt x="1489" y="72"/>
                    <a:pt x="141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82;p53"/>
            <p:cNvSpPr/>
            <p:nvPr/>
          </p:nvSpPr>
          <p:spPr>
            <a:xfrm>
              <a:off x="6124743" y="1703041"/>
              <a:ext cx="47427" cy="11427"/>
            </a:xfrm>
            <a:custGeom>
              <a:avLst/>
              <a:gdLst/>
              <a:ahLst/>
              <a:cxnLst/>
              <a:rect l="l" t="t" r="r" b="b"/>
              <a:pathLst>
                <a:path w="1490" h="359" extrusionOk="0">
                  <a:moveTo>
                    <a:pt x="179" y="1"/>
                  </a:moveTo>
                  <a:cubicBezTo>
                    <a:pt x="72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80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83;p53"/>
            <p:cNvSpPr/>
            <p:nvPr/>
          </p:nvSpPr>
          <p:spPr>
            <a:xfrm>
              <a:off x="6292646" y="1703041"/>
              <a:ext cx="47395" cy="11427"/>
            </a:xfrm>
            <a:custGeom>
              <a:avLst/>
              <a:gdLst/>
              <a:ahLst/>
              <a:cxnLst/>
              <a:rect l="l" t="t" r="r" b="b"/>
              <a:pathLst>
                <a:path w="1489" h="359" extrusionOk="0">
                  <a:moveTo>
                    <a:pt x="179" y="1"/>
                  </a:moveTo>
                  <a:cubicBezTo>
                    <a:pt x="72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05" y="358"/>
                    <a:pt x="1489" y="275"/>
                    <a:pt x="1489" y="180"/>
                  </a:cubicBezTo>
                  <a:cubicBezTo>
                    <a:pt x="1489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84;p53"/>
            <p:cNvSpPr/>
            <p:nvPr/>
          </p:nvSpPr>
          <p:spPr>
            <a:xfrm>
              <a:off x="6124743" y="1750818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8" y="357"/>
                    <a:pt x="1489" y="286"/>
                    <a:pt x="1489" y="179"/>
                  </a:cubicBezTo>
                  <a:cubicBezTo>
                    <a:pt x="1489" y="72"/>
                    <a:pt x="1406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485;p53"/>
            <p:cNvSpPr/>
            <p:nvPr/>
          </p:nvSpPr>
          <p:spPr>
            <a:xfrm>
              <a:off x="6208520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86;p53"/>
            <p:cNvSpPr/>
            <p:nvPr/>
          </p:nvSpPr>
          <p:spPr>
            <a:xfrm>
              <a:off x="6376391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87;p53"/>
            <p:cNvSpPr/>
            <p:nvPr/>
          </p:nvSpPr>
          <p:spPr>
            <a:xfrm>
              <a:off x="6208520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88;p53"/>
            <p:cNvSpPr/>
            <p:nvPr/>
          </p:nvSpPr>
          <p:spPr>
            <a:xfrm>
              <a:off x="6292646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05" y="357"/>
                    <a:pt x="1489" y="286"/>
                    <a:pt x="1489" y="179"/>
                  </a:cubicBezTo>
                  <a:cubicBezTo>
                    <a:pt x="1489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89;p53"/>
            <p:cNvSpPr/>
            <p:nvPr/>
          </p:nvSpPr>
          <p:spPr>
            <a:xfrm>
              <a:off x="6376391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90;p53"/>
            <p:cNvSpPr/>
            <p:nvPr/>
          </p:nvSpPr>
          <p:spPr>
            <a:xfrm>
              <a:off x="6207756" y="1690723"/>
              <a:ext cx="48923" cy="35108"/>
            </a:xfrm>
            <a:custGeom>
              <a:avLst/>
              <a:gdLst/>
              <a:ahLst/>
              <a:cxnLst/>
              <a:rect l="l" t="t" r="r" b="b"/>
              <a:pathLst>
                <a:path w="1537" h="1103" extrusionOk="0">
                  <a:moveTo>
                    <a:pt x="1328" y="1"/>
                  </a:moveTo>
                  <a:cubicBezTo>
                    <a:pt x="1283" y="1"/>
                    <a:pt x="1239" y="19"/>
                    <a:pt x="1203" y="55"/>
                  </a:cubicBezTo>
                  <a:lnTo>
                    <a:pt x="584" y="686"/>
                  </a:lnTo>
                  <a:lnTo>
                    <a:pt x="322" y="436"/>
                  </a:lnTo>
                  <a:cubicBezTo>
                    <a:pt x="286" y="394"/>
                    <a:pt x="241" y="373"/>
                    <a:pt x="197" y="373"/>
                  </a:cubicBezTo>
                  <a:cubicBezTo>
                    <a:pt x="152" y="373"/>
                    <a:pt x="107" y="394"/>
                    <a:pt x="72" y="436"/>
                  </a:cubicBezTo>
                  <a:cubicBezTo>
                    <a:pt x="0" y="507"/>
                    <a:pt x="0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2" y="1102"/>
                    <a:pt x="560" y="1102"/>
                  </a:cubicBezTo>
                  <a:cubicBezTo>
                    <a:pt x="607" y="1102"/>
                    <a:pt x="655" y="1078"/>
                    <a:pt x="679" y="1055"/>
                  </a:cubicBezTo>
                  <a:lnTo>
                    <a:pt x="1441" y="293"/>
                  </a:lnTo>
                  <a:cubicBezTo>
                    <a:pt x="1536" y="233"/>
                    <a:pt x="1536" y="138"/>
                    <a:pt x="1453" y="55"/>
                  </a:cubicBezTo>
                  <a:cubicBezTo>
                    <a:pt x="1417" y="19"/>
                    <a:pt x="1372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491;p53"/>
            <p:cNvSpPr/>
            <p:nvPr/>
          </p:nvSpPr>
          <p:spPr>
            <a:xfrm>
              <a:off x="6376009" y="1690723"/>
              <a:ext cx="48159" cy="35108"/>
            </a:xfrm>
            <a:custGeom>
              <a:avLst/>
              <a:gdLst/>
              <a:ahLst/>
              <a:cxnLst/>
              <a:rect l="l" t="t" r="r" b="b"/>
              <a:pathLst>
                <a:path w="1513" h="1103" extrusionOk="0">
                  <a:moveTo>
                    <a:pt x="1328" y="1"/>
                  </a:moveTo>
                  <a:cubicBezTo>
                    <a:pt x="1284" y="1"/>
                    <a:pt x="1239" y="19"/>
                    <a:pt x="1203" y="55"/>
                  </a:cubicBezTo>
                  <a:lnTo>
                    <a:pt x="572" y="686"/>
                  </a:lnTo>
                  <a:lnTo>
                    <a:pt x="322" y="436"/>
                  </a:lnTo>
                  <a:cubicBezTo>
                    <a:pt x="286" y="394"/>
                    <a:pt x="242" y="373"/>
                    <a:pt x="197" y="373"/>
                  </a:cubicBezTo>
                  <a:cubicBezTo>
                    <a:pt x="152" y="373"/>
                    <a:pt x="108" y="394"/>
                    <a:pt x="72" y="436"/>
                  </a:cubicBezTo>
                  <a:cubicBezTo>
                    <a:pt x="1" y="507"/>
                    <a:pt x="1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3" y="1102"/>
                    <a:pt x="560" y="1102"/>
                  </a:cubicBezTo>
                  <a:cubicBezTo>
                    <a:pt x="608" y="1102"/>
                    <a:pt x="644" y="1078"/>
                    <a:pt x="679" y="1055"/>
                  </a:cubicBezTo>
                  <a:lnTo>
                    <a:pt x="1441" y="293"/>
                  </a:lnTo>
                  <a:cubicBezTo>
                    <a:pt x="1513" y="233"/>
                    <a:pt x="1513" y="138"/>
                    <a:pt x="1453" y="55"/>
                  </a:cubicBezTo>
                  <a:cubicBezTo>
                    <a:pt x="1417" y="19"/>
                    <a:pt x="1373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492;p53"/>
            <p:cNvSpPr/>
            <p:nvPr/>
          </p:nvSpPr>
          <p:spPr>
            <a:xfrm>
              <a:off x="6291500" y="1738595"/>
              <a:ext cx="48923" cy="34981"/>
            </a:xfrm>
            <a:custGeom>
              <a:avLst/>
              <a:gdLst/>
              <a:ahLst/>
              <a:cxnLst/>
              <a:rect l="l" t="t" r="r" b="b"/>
              <a:pathLst>
                <a:path w="1537" h="1099" extrusionOk="0">
                  <a:moveTo>
                    <a:pt x="1334" y="0"/>
                  </a:moveTo>
                  <a:cubicBezTo>
                    <a:pt x="1289" y="0"/>
                    <a:pt x="1245" y="21"/>
                    <a:pt x="1203" y="63"/>
                  </a:cubicBezTo>
                  <a:lnTo>
                    <a:pt x="584" y="682"/>
                  </a:lnTo>
                  <a:lnTo>
                    <a:pt x="322" y="432"/>
                  </a:lnTo>
                  <a:cubicBezTo>
                    <a:pt x="286" y="396"/>
                    <a:pt x="242" y="378"/>
                    <a:pt x="197" y="378"/>
                  </a:cubicBezTo>
                  <a:cubicBezTo>
                    <a:pt x="152" y="378"/>
                    <a:pt x="108" y="396"/>
                    <a:pt x="72" y="432"/>
                  </a:cubicBezTo>
                  <a:cubicBezTo>
                    <a:pt x="1" y="503"/>
                    <a:pt x="1" y="610"/>
                    <a:pt x="72" y="682"/>
                  </a:cubicBezTo>
                  <a:lnTo>
                    <a:pt x="441" y="1051"/>
                  </a:lnTo>
                  <a:cubicBezTo>
                    <a:pt x="477" y="1087"/>
                    <a:pt x="524" y="1098"/>
                    <a:pt x="560" y="1098"/>
                  </a:cubicBezTo>
                  <a:cubicBezTo>
                    <a:pt x="608" y="1098"/>
                    <a:pt x="655" y="1087"/>
                    <a:pt x="679" y="1051"/>
                  </a:cubicBezTo>
                  <a:lnTo>
                    <a:pt x="1441" y="301"/>
                  </a:lnTo>
                  <a:cubicBezTo>
                    <a:pt x="1536" y="241"/>
                    <a:pt x="1536" y="134"/>
                    <a:pt x="1465" y="63"/>
                  </a:cubicBezTo>
                  <a:cubicBezTo>
                    <a:pt x="1423" y="21"/>
                    <a:pt x="1379" y="0"/>
                    <a:pt x="1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493;p53"/>
            <p:cNvSpPr/>
            <p:nvPr/>
          </p:nvSpPr>
          <p:spPr>
            <a:xfrm>
              <a:off x="6123629" y="1786627"/>
              <a:ext cx="48891" cy="34695"/>
            </a:xfrm>
            <a:custGeom>
              <a:avLst/>
              <a:gdLst/>
              <a:ahLst/>
              <a:cxnLst/>
              <a:rect l="l" t="t" r="r" b="b"/>
              <a:pathLst>
                <a:path w="1536" h="1090" extrusionOk="0">
                  <a:moveTo>
                    <a:pt x="1340" y="0"/>
                  </a:moveTo>
                  <a:cubicBezTo>
                    <a:pt x="1295" y="0"/>
                    <a:pt x="1250" y="18"/>
                    <a:pt x="1215" y="54"/>
                  </a:cubicBezTo>
                  <a:lnTo>
                    <a:pt x="583" y="673"/>
                  </a:lnTo>
                  <a:lnTo>
                    <a:pt x="333" y="423"/>
                  </a:lnTo>
                  <a:cubicBezTo>
                    <a:pt x="298" y="387"/>
                    <a:pt x="253" y="369"/>
                    <a:pt x="208" y="369"/>
                  </a:cubicBezTo>
                  <a:cubicBezTo>
                    <a:pt x="164" y="369"/>
                    <a:pt x="119" y="387"/>
                    <a:pt x="83" y="423"/>
                  </a:cubicBezTo>
                  <a:cubicBezTo>
                    <a:pt x="0" y="494"/>
                    <a:pt x="0" y="601"/>
                    <a:pt x="83" y="673"/>
                  </a:cubicBezTo>
                  <a:lnTo>
                    <a:pt x="453" y="1042"/>
                  </a:lnTo>
                  <a:cubicBezTo>
                    <a:pt x="476" y="1078"/>
                    <a:pt x="524" y="1090"/>
                    <a:pt x="572" y="1090"/>
                  </a:cubicBezTo>
                  <a:cubicBezTo>
                    <a:pt x="619" y="1090"/>
                    <a:pt x="655" y="1078"/>
                    <a:pt x="691" y="1042"/>
                  </a:cubicBezTo>
                  <a:lnTo>
                    <a:pt x="1453" y="292"/>
                  </a:lnTo>
                  <a:cubicBezTo>
                    <a:pt x="1536" y="232"/>
                    <a:pt x="1536" y="125"/>
                    <a:pt x="1465" y="54"/>
                  </a:cubicBezTo>
                  <a:cubicBezTo>
                    <a:pt x="1429" y="18"/>
                    <a:pt x="1384" y="0"/>
                    <a:pt x="1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494;p53"/>
            <p:cNvSpPr/>
            <p:nvPr/>
          </p:nvSpPr>
          <p:spPr>
            <a:xfrm>
              <a:off x="6291500" y="1642978"/>
              <a:ext cx="48923" cy="34727"/>
            </a:xfrm>
            <a:custGeom>
              <a:avLst/>
              <a:gdLst/>
              <a:ahLst/>
              <a:cxnLst/>
              <a:rect l="l" t="t" r="r" b="b"/>
              <a:pathLst>
                <a:path w="1537" h="1091" extrusionOk="0">
                  <a:moveTo>
                    <a:pt x="1334" y="1"/>
                  </a:moveTo>
                  <a:cubicBezTo>
                    <a:pt x="1289" y="1"/>
                    <a:pt x="1245" y="19"/>
                    <a:pt x="1203" y="54"/>
                  </a:cubicBezTo>
                  <a:lnTo>
                    <a:pt x="584" y="673"/>
                  </a:lnTo>
                  <a:lnTo>
                    <a:pt x="322" y="423"/>
                  </a:lnTo>
                  <a:cubicBezTo>
                    <a:pt x="286" y="388"/>
                    <a:pt x="242" y="370"/>
                    <a:pt x="197" y="370"/>
                  </a:cubicBezTo>
                  <a:cubicBezTo>
                    <a:pt x="152" y="370"/>
                    <a:pt x="108" y="388"/>
                    <a:pt x="72" y="423"/>
                  </a:cubicBezTo>
                  <a:cubicBezTo>
                    <a:pt x="1" y="495"/>
                    <a:pt x="1" y="602"/>
                    <a:pt x="72" y="673"/>
                  </a:cubicBezTo>
                  <a:lnTo>
                    <a:pt x="441" y="1054"/>
                  </a:lnTo>
                  <a:cubicBezTo>
                    <a:pt x="477" y="1078"/>
                    <a:pt x="524" y="1090"/>
                    <a:pt x="560" y="1090"/>
                  </a:cubicBezTo>
                  <a:cubicBezTo>
                    <a:pt x="608" y="1090"/>
                    <a:pt x="655" y="1078"/>
                    <a:pt x="679" y="1054"/>
                  </a:cubicBezTo>
                  <a:lnTo>
                    <a:pt x="1441" y="292"/>
                  </a:lnTo>
                  <a:cubicBezTo>
                    <a:pt x="1536" y="233"/>
                    <a:pt x="1536" y="114"/>
                    <a:pt x="1465" y="54"/>
                  </a:cubicBezTo>
                  <a:cubicBezTo>
                    <a:pt x="1423" y="19"/>
                    <a:pt x="1379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0482" y="1395013"/>
            <a:ext cx="4278843" cy="2046962"/>
            <a:chOff x="1367820" y="1815146"/>
            <a:chExt cx="8996932" cy="4544019"/>
          </a:xfrm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8732476" y="3359942"/>
              <a:ext cx="1513566" cy="1512643"/>
            </a:xfrm>
            <a:custGeom>
              <a:avLst/>
              <a:gdLst>
                <a:gd name="T0" fmla="*/ 2980 w 6560"/>
                <a:gd name="T1" fmla="*/ 1459 h 6556"/>
                <a:gd name="T2" fmla="*/ 2561 w 6560"/>
                <a:gd name="T3" fmla="*/ 1579 h 6556"/>
                <a:gd name="T4" fmla="*/ 2190 w 6560"/>
                <a:gd name="T5" fmla="*/ 1790 h 6556"/>
                <a:gd name="T6" fmla="*/ 1879 w 6560"/>
                <a:gd name="T7" fmla="*/ 2079 h 6556"/>
                <a:gd name="T8" fmla="*/ 1642 w 6560"/>
                <a:gd name="T9" fmla="*/ 2432 h 6556"/>
                <a:gd name="T10" fmla="*/ 1488 w 6560"/>
                <a:gd name="T11" fmla="*/ 2835 h 6556"/>
                <a:gd name="T12" fmla="*/ 1434 w 6560"/>
                <a:gd name="T13" fmla="*/ 3279 h 6556"/>
                <a:gd name="T14" fmla="*/ 1488 w 6560"/>
                <a:gd name="T15" fmla="*/ 3722 h 6556"/>
                <a:gd name="T16" fmla="*/ 1642 w 6560"/>
                <a:gd name="T17" fmla="*/ 4126 h 6556"/>
                <a:gd name="T18" fmla="*/ 1879 w 6560"/>
                <a:gd name="T19" fmla="*/ 4477 h 6556"/>
                <a:gd name="T20" fmla="*/ 2190 w 6560"/>
                <a:gd name="T21" fmla="*/ 4766 h 6556"/>
                <a:gd name="T22" fmla="*/ 2561 w 6560"/>
                <a:gd name="T23" fmla="*/ 4977 h 6556"/>
                <a:gd name="T24" fmla="*/ 2980 w 6560"/>
                <a:gd name="T25" fmla="*/ 5097 h 6556"/>
                <a:gd name="T26" fmla="*/ 3431 w 6560"/>
                <a:gd name="T27" fmla="*/ 5115 h 6556"/>
                <a:gd name="T28" fmla="*/ 3863 w 6560"/>
                <a:gd name="T29" fmla="*/ 5027 h 6556"/>
                <a:gd name="T30" fmla="*/ 4252 w 6560"/>
                <a:gd name="T31" fmla="*/ 4846 h 6556"/>
                <a:gd name="T32" fmla="*/ 4583 w 6560"/>
                <a:gd name="T33" fmla="*/ 4583 h 6556"/>
                <a:gd name="T34" fmla="*/ 4849 w 6560"/>
                <a:gd name="T35" fmla="*/ 4250 h 6556"/>
                <a:gd name="T36" fmla="*/ 5030 w 6560"/>
                <a:gd name="T37" fmla="*/ 3861 h 6556"/>
                <a:gd name="T38" fmla="*/ 5118 w 6560"/>
                <a:gd name="T39" fmla="*/ 3429 h 6556"/>
                <a:gd name="T40" fmla="*/ 5100 w 6560"/>
                <a:gd name="T41" fmla="*/ 2980 h 6556"/>
                <a:gd name="T42" fmla="*/ 4980 w 6560"/>
                <a:gd name="T43" fmla="*/ 2561 h 6556"/>
                <a:gd name="T44" fmla="*/ 4769 w 6560"/>
                <a:gd name="T45" fmla="*/ 2189 h 6556"/>
                <a:gd name="T46" fmla="*/ 4480 w 6560"/>
                <a:gd name="T47" fmla="*/ 1878 h 6556"/>
                <a:gd name="T48" fmla="*/ 4127 w 6560"/>
                <a:gd name="T49" fmla="*/ 1640 h 6556"/>
                <a:gd name="T50" fmla="*/ 3724 w 6560"/>
                <a:gd name="T51" fmla="*/ 1489 h 6556"/>
                <a:gd name="T52" fmla="*/ 3279 w 6560"/>
                <a:gd name="T53" fmla="*/ 1435 h 6556"/>
                <a:gd name="T54" fmla="*/ 3690 w 6560"/>
                <a:gd name="T55" fmla="*/ 650 h 6556"/>
                <a:gd name="T56" fmla="*/ 4107 w 6560"/>
                <a:gd name="T57" fmla="*/ 749 h 6556"/>
                <a:gd name="T58" fmla="*/ 5276 w 6560"/>
                <a:gd name="T59" fmla="*/ 644 h 6556"/>
                <a:gd name="T60" fmla="*/ 5164 w 6560"/>
                <a:gd name="T61" fmla="*/ 1395 h 6556"/>
                <a:gd name="T62" fmla="*/ 5916 w 6560"/>
                <a:gd name="T63" fmla="*/ 1284 h 6556"/>
                <a:gd name="T64" fmla="*/ 5810 w 6560"/>
                <a:gd name="T65" fmla="*/ 2452 h 6556"/>
                <a:gd name="T66" fmla="*/ 5910 w 6560"/>
                <a:gd name="T67" fmla="*/ 2868 h 6556"/>
                <a:gd name="T68" fmla="*/ 5910 w 6560"/>
                <a:gd name="T69" fmla="*/ 3688 h 6556"/>
                <a:gd name="T70" fmla="*/ 5812 w 6560"/>
                <a:gd name="T71" fmla="*/ 4104 h 6556"/>
                <a:gd name="T72" fmla="*/ 5916 w 6560"/>
                <a:gd name="T73" fmla="*/ 5272 h 6556"/>
                <a:gd name="T74" fmla="*/ 5164 w 6560"/>
                <a:gd name="T75" fmla="*/ 5161 h 6556"/>
                <a:gd name="T76" fmla="*/ 5276 w 6560"/>
                <a:gd name="T77" fmla="*/ 5912 h 6556"/>
                <a:gd name="T78" fmla="*/ 4107 w 6560"/>
                <a:gd name="T79" fmla="*/ 5809 h 6556"/>
                <a:gd name="T80" fmla="*/ 3690 w 6560"/>
                <a:gd name="T81" fmla="*/ 5906 h 6556"/>
                <a:gd name="T82" fmla="*/ 2870 w 6560"/>
                <a:gd name="T83" fmla="*/ 5906 h 6556"/>
                <a:gd name="T84" fmla="*/ 2453 w 6560"/>
                <a:gd name="T85" fmla="*/ 5809 h 6556"/>
                <a:gd name="T86" fmla="*/ 1284 w 6560"/>
                <a:gd name="T87" fmla="*/ 5912 h 6556"/>
                <a:gd name="T88" fmla="*/ 1396 w 6560"/>
                <a:gd name="T89" fmla="*/ 5161 h 6556"/>
                <a:gd name="T90" fmla="*/ 644 w 6560"/>
                <a:gd name="T91" fmla="*/ 5272 h 6556"/>
                <a:gd name="T92" fmla="*/ 750 w 6560"/>
                <a:gd name="T93" fmla="*/ 4104 h 6556"/>
                <a:gd name="T94" fmla="*/ 650 w 6560"/>
                <a:gd name="T95" fmla="*/ 3688 h 6556"/>
                <a:gd name="T96" fmla="*/ 650 w 6560"/>
                <a:gd name="T97" fmla="*/ 2868 h 6556"/>
                <a:gd name="T98" fmla="*/ 750 w 6560"/>
                <a:gd name="T99" fmla="*/ 2452 h 6556"/>
                <a:gd name="T100" fmla="*/ 644 w 6560"/>
                <a:gd name="T101" fmla="*/ 1284 h 6556"/>
                <a:gd name="T102" fmla="*/ 1396 w 6560"/>
                <a:gd name="T103" fmla="*/ 1395 h 6556"/>
                <a:gd name="T104" fmla="*/ 1284 w 6560"/>
                <a:gd name="T105" fmla="*/ 644 h 6556"/>
                <a:gd name="T106" fmla="*/ 2453 w 6560"/>
                <a:gd name="T107" fmla="*/ 749 h 6556"/>
                <a:gd name="T108" fmla="*/ 2870 w 6560"/>
                <a:gd name="T109" fmla="*/ 650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60" h="6556">
                  <a:moveTo>
                    <a:pt x="3279" y="1435"/>
                  </a:moveTo>
                  <a:lnTo>
                    <a:pt x="3129" y="1441"/>
                  </a:lnTo>
                  <a:lnTo>
                    <a:pt x="2980" y="1459"/>
                  </a:lnTo>
                  <a:lnTo>
                    <a:pt x="2836" y="1489"/>
                  </a:lnTo>
                  <a:lnTo>
                    <a:pt x="2697" y="1529"/>
                  </a:lnTo>
                  <a:lnTo>
                    <a:pt x="2561" y="1579"/>
                  </a:lnTo>
                  <a:lnTo>
                    <a:pt x="2431" y="1640"/>
                  </a:lnTo>
                  <a:lnTo>
                    <a:pt x="2308" y="1710"/>
                  </a:lnTo>
                  <a:lnTo>
                    <a:pt x="2190" y="1790"/>
                  </a:lnTo>
                  <a:lnTo>
                    <a:pt x="2080" y="1878"/>
                  </a:lnTo>
                  <a:lnTo>
                    <a:pt x="1975" y="1975"/>
                  </a:lnTo>
                  <a:lnTo>
                    <a:pt x="1879" y="2079"/>
                  </a:lnTo>
                  <a:lnTo>
                    <a:pt x="1791" y="2189"/>
                  </a:lnTo>
                  <a:lnTo>
                    <a:pt x="1711" y="2306"/>
                  </a:lnTo>
                  <a:lnTo>
                    <a:pt x="1642" y="2432"/>
                  </a:lnTo>
                  <a:lnTo>
                    <a:pt x="1580" y="2561"/>
                  </a:lnTo>
                  <a:lnTo>
                    <a:pt x="1530" y="2695"/>
                  </a:lnTo>
                  <a:lnTo>
                    <a:pt x="1488" y="2835"/>
                  </a:lnTo>
                  <a:lnTo>
                    <a:pt x="1460" y="2980"/>
                  </a:lnTo>
                  <a:lnTo>
                    <a:pt x="1442" y="3128"/>
                  </a:lnTo>
                  <a:lnTo>
                    <a:pt x="1434" y="3279"/>
                  </a:lnTo>
                  <a:lnTo>
                    <a:pt x="1442" y="3429"/>
                  </a:lnTo>
                  <a:lnTo>
                    <a:pt x="1460" y="3578"/>
                  </a:lnTo>
                  <a:lnTo>
                    <a:pt x="1488" y="3722"/>
                  </a:lnTo>
                  <a:lnTo>
                    <a:pt x="1530" y="3861"/>
                  </a:lnTo>
                  <a:lnTo>
                    <a:pt x="1580" y="3997"/>
                  </a:lnTo>
                  <a:lnTo>
                    <a:pt x="1642" y="4126"/>
                  </a:lnTo>
                  <a:lnTo>
                    <a:pt x="1711" y="4250"/>
                  </a:lnTo>
                  <a:lnTo>
                    <a:pt x="1791" y="4367"/>
                  </a:lnTo>
                  <a:lnTo>
                    <a:pt x="1879" y="4477"/>
                  </a:lnTo>
                  <a:lnTo>
                    <a:pt x="1975" y="4583"/>
                  </a:lnTo>
                  <a:lnTo>
                    <a:pt x="2080" y="4678"/>
                  </a:lnTo>
                  <a:lnTo>
                    <a:pt x="2190" y="4766"/>
                  </a:lnTo>
                  <a:lnTo>
                    <a:pt x="2308" y="4846"/>
                  </a:lnTo>
                  <a:lnTo>
                    <a:pt x="2431" y="4916"/>
                  </a:lnTo>
                  <a:lnTo>
                    <a:pt x="2561" y="4977"/>
                  </a:lnTo>
                  <a:lnTo>
                    <a:pt x="2697" y="5027"/>
                  </a:lnTo>
                  <a:lnTo>
                    <a:pt x="2836" y="5069"/>
                  </a:lnTo>
                  <a:lnTo>
                    <a:pt x="2980" y="5097"/>
                  </a:lnTo>
                  <a:lnTo>
                    <a:pt x="3129" y="5115"/>
                  </a:lnTo>
                  <a:lnTo>
                    <a:pt x="3279" y="5123"/>
                  </a:lnTo>
                  <a:lnTo>
                    <a:pt x="3431" y="5115"/>
                  </a:lnTo>
                  <a:lnTo>
                    <a:pt x="3578" y="5097"/>
                  </a:lnTo>
                  <a:lnTo>
                    <a:pt x="3724" y="5069"/>
                  </a:lnTo>
                  <a:lnTo>
                    <a:pt x="3863" y="5027"/>
                  </a:lnTo>
                  <a:lnTo>
                    <a:pt x="3997" y="4977"/>
                  </a:lnTo>
                  <a:lnTo>
                    <a:pt x="4127" y="4916"/>
                  </a:lnTo>
                  <a:lnTo>
                    <a:pt x="4252" y="4846"/>
                  </a:lnTo>
                  <a:lnTo>
                    <a:pt x="4370" y="4766"/>
                  </a:lnTo>
                  <a:lnTo>
                    <a:pt x="4480" y="4678"/>
                  </a:lnTo>
                  <a:lnTo>
                    <a:pt x="4583" y="4583"/>
                  </a:lnTo>
                  <a:lnTo>
                    <a:pt x="4681" y="4477"/>
                  </a:lnTo>
                  <a:lnTo>
                    <a:pt x="4769" y="4367"/>
                  </a:lnTo>
                  <a:lnTo>
                    <a:pt x="4849" y="4250"/>
                  </a:lnTo>
                  <a:lnTo>
                    <a:pt x="4919" y="4126"/>
                  </a:lnTo>
                  <a:lnTo>
                    <a:pt x="4980" y="3997"/>
                  </a:lnTo>
                  <a:lnTo>
                    <a:pt x="5030" y="3861"/>
                  </a:lnTo>
                  <a:lnTo>
                    <a:pt x="5070" y="3722"/>
                  </a:lnTo>
                  <a:lnTo>
                    <a:pt x="5100" y="3578"/>
                  </a:lnTo>
                  <a:lnTo>
                    <a:pt x="5118" y="3429"/>
                  </a:lnTo>
                  <a:lnTo>
                    <a:pt x="5124" y="3279"/>
                  </a:lnTo>
                  <a:lnTo>
                    <a:pt x="5118" y="3128"/>
                  </a:lnTo>
                  <a:lnTo>
                    <a:pt x="5100" y="2980"/>
                  </a:lnTo>
                  <a:lnTo>
                    <a:pt x="5070" y="2835"/>
                  </a:lnTo>
                  <a:lnTo>
                    <a:pt x="5030" y="2695"/>
                  </a:lnTo>
                  <a:lnTo>
                    <a:pt x="4980" y="2561"/>
                  </a:lnTo>
                  <a:lnTo>
                    <a:pt x="4919" y="2432"/>
                  </a:lnTo>
                  <a:lnTo>
                    <a:pt x="4849" y="2306"/>
                  </a:lnTo>
                  <a:lnTo>
                    <a:pt x="4769" y="2189"/>
                  </a:lnTo>
                  <a:lnTo>
                    <a:pt x="4681" y="2079"/>
                  </a:lnTo>
                  <a:lnTo>
                    <a:pt x="4583" y="1975"/>
                  </a:lnTo>
                  <a:lnTo>
                    <a:pt x="4480" y="1878"/>
                  </a:lnTo>
                  <a:lnTo>
                    <a:pt x="4370" y="1790"/>
                  </a:lnTo>
                  <a:lnTo>
                    <a:pt x="4252" y="1710"/>
                  </a:lnTo>
                  <a:lnTo>
                    <a:pt x="4127" y="1640"/>
                  </a:lnTo>
                  <a:lnTo>
                    <a:pt x="3997" y="1579"/>
                  </a:lnTo>
                  <a:lnTo>
                    <a:pt x="3863" y="1529"/>
                  </a:lnTo>
                  <a:lnTo>
                    <a:pt x="3724" y="1489"/>
                  </a:lnTo>
                  <a:lnTo>
                    <a:pt x="3578" y="1459"/>
                  </a:lnTo>
                  <a:lnTo>
                    <a:pt x="3431" y="1441"/>
                  </a:lnTo>
                  <a:lnTo>
                    <a:pt x="3279" y="1435"/>
                  </a:lnTo>
                  <a:close/>
                  <a:moveTo>
                    <a:pt x="2870" y="0"/>
                  </a:moveTo>
                  <a:lnTo>
                    <a:pt x="3690" y="0"/>
                  </a:lnTo>
                  <a:lnTo>
                    <a:pt x="3690" y="650"/>
                  </a:lnTo>
                  <a:lnTo>
                    <a:pt x="3831" y="676"/>
                  </a:lnTo>
                  <a:lnTo>
                    <a:pt x="3971" y="708"/>
                  </a:lnTo>
                  <a:lnTo>
                    <a:pt x="4107" y="749"/>
                  </a:lnTo>
                  <a:lnTo>
                    <a:pt x="4240" y="795"/>
                  </a:lnTo>
                  <a:lnTo>
                    <a:pt x="4565" y="235"/>
                  </a:lnTo>
                  <a:lnTo>
                    <a:pt x="5276" y="644"/>
                  </a:lnTo>
                  <a:lnTo>
                    <a:pt x="4950" y="1206"/>
                  </a:lnTo>
                  <a:lnTo>
                    <a:pt x="5060" y="1298"/>
                  </a:lnTo>
                  <a:lnTo>
                    <a:pt x="5164" y="1395"/>
                  </a:lnTo>
                  <a:lnTo>
                    <a:pt x="5262" y="1499"/>
                  </a:lnTo>
                  <a:lnTo>
                    <a:pt x="5355" y="1609"/>
                  </a:lnTo>
                  <a:lnTo>
                    <a:pt x="5916" y="1284"/>
                  </a:lnTo>
                  <a:lnTo>
                    <a:pt x="6325" y="1993"/>
                  </a:lnTo>
                  <a:lnTo>
                    <a:pt x="5764" y="2318"/>
                  </a:lnTo>
                  <a:lnTo>
                    <a:pt x="5810" y="2452"/>
                  </a:lnTo>
                  <a:lnTo>
                    <a:pt x="5852" y="2587"/>
                  </a:lnTo>
                  <a:lnTo>
                    <a:pt x="5884" y="2727"/>
                  </a:lnTo>
                  <a:lnTo>
                    <a:pt x="5910" y="2868"/>
                  </a:lnTo>
                  <a:lnTo>
                    <a:pt x="6560" y="2868"/>
                  </a:lnTo>
                  <a:lnTo>
                    <a:pt x="6560" y="3688"/>
                  </a:lnTo>
                  <a:lnTo>
                    <a:pt x="5910" y="3688"/>
                  </a:lnTo>
                  <a:lnTo>
                    <a:pt x="5884" y="3829"/>
                  </a:lnTo>
                  <a:lnTo>
                    <a:pt x="5852" y="3969"/>
                  </a:lnTo>
                  <a:lnTo>
                    <a:pt x="5812" y="4104"/>
                  </a:lnTo>
                  <a:lnTo>
                    <a:pt x="5764" y="4238"/>
                  </a:lnTo>
                  <a:lnTo>
                    <a:pt x="6325" y="4563"/>
                  </a:lnTo>
                  <a:lnTo>
                    <a:pt x="5916" y="5272"/>
                  </a:lnTo>
                  <a:lnTo>
                    <a:pt x="5355" y="4947"/>
                  </a:lnTo>
                  <a:lnTo>
                    <a:pt x="5262" y="5057"/>
                  </a:lnTo>
                  <a:lnTo>
                    <a:pt x="5164" y="5161"/>
                  </a:lnTo>
                  <a:lnTo>
                    <a:pt x="5060" y="5258"/>
                  </a:lnTo>
                  <a:lnTo>
                    <a:pt x="4950" y="5352"/>
                  </a:lnTo>
                  <a:lnTo>
                    <a:pt x="5276" y="5912"/>
                  </a:lnTo>
                  <a:lnTo>
                    <a:pt x="4565" y="6321"/>
                  </a:lnTo>
                  <a:lnTo>
                    <a:pt x="4240" y="5761"/>
                  </a:lnTo>
                  <a:lnTo>
                    <a:pt x="4107" y="5809"/>
                  </a:lnTo>
                  <a:lnTo>
                    <a:pt x="3971" y="5848"/>
                  </a:lnTo>
                  <a:lnTo>
                    <a:pt x="3831" y="5880"/>
                  </a:lnTo>
                  <a:lnTo>
                    <a:pt x="3690" y="5906"/>
                  </a:lnTo>
                  <a:lnTo>
                    <a:pt x="3690" y="6556"/>
                  </a:lnTo>
                  <a:lnTo>
                    <a:pt x="2870" y="6556"/>
                  </a:lnTo>
                  <a:lnTo>
                    <a:pt x="2870" y="5906"/>
                  </a:lnTo>
                  <a:lnTo>
                    <a:pt x="2729" y="5880"/>
                  </a:lnTo>
                  <a:lnTo>
                    <a:pt x="2589" y="5848"/>
                  </a:lnTo>
                  <a:lnTo>
                    <a:pt x="2453" y="5809"/>
                  </a:lnTo>
                  <a:lnTo>
                    <a:pt x="2320" y="5761"/>
                  </a:lnTo>
                  <a:lnTo>
                    <a:pt x="1995" y="6321"/>
                  </a:lnTo>
                  <a:lnTo>
                    <a:pt x="1284" y="5912"/>
                  </a:lnTo>
                  <a:lnTo>
                    <a:pt x="1610" y="5352"/>
                  </a:lnTo>
                  <a:lnTo>
                    <a:pt x="1500" y="5258"/>
                  </a:lnTo>
                  <a:lnTo>
                    <a:pt x="1396" y="5161"/>
                  </a:lnTo>
                  <a:lnTo>
                    <a:pt x="1298" y="5057"/>
                  </a:lnTo>
                  <a:lnTo>
                    <a:pt x="1207" y="4947"/>
                  </a:lnTo>
                  <a:lnTo>
                    <a:pt x="644" y="5272"/>
                  </a:lnTo>
                  <a:lnTo>
                    <a:pt x="235" y="4563"/>
                  </a:lnTo>
                  <a:lnTo>
                    <a:pt x="796" y="4238"/>
                  </a:lnTo>
                  <a:lnTo>
                    <a:pt x="750" y="4104"/>
                  </a:lnTo>
                  <a:lnTo>
                    <a:pt x="708" y="3969"/>
                  </a:lnTo>
                  <a:lnTo>
                    <a:pt x="676" y="3829"/>
                  </a:lnTo>
                  <a:lnTo>
                    <a:pt x="650" y="3688"/>
                  </a:lnTo>
                  <a:lnTo>
                    <a:pt x="0" y="3688"/>
                  </a:lnTo>
                  <a:lnTo>
                    <a:pt x="0" y="2868"/>
                  </a:lnTo>
                  <a:lnTo>
                    <a:pt x="650" y="2868"/>
                  </a:lnTo>
                  <a:lnTo>
                    <a:pt x="676" y="2727"/>
                  </a:lnTo>
                  <a:lnTo>
                    <a:pt x="708" y="2587"/>
                  </a:lnTo>
                  <a:lnTo>
                    <a:pt x="750" y="2452"/>
                  </a:lnTo>
                  <a:lnTo>
                    <a:pt x="796" y="2318"/>
                  </a:lnTo>
                  <a:lnTo>
                    <a:pt x="235" y="1993"/>
                  </a:lnTo>
                  <a:lnTo>
                    <a:pt x="644" y="1284"/>
                  </a:lnTo>
                  <a:lnTo>
                    <a:pt x="1207" y="1609"/>
                  </a:lnTo>
                  <a:lnTo>
                    <a:pt x="1298" y="1499"/>
                  </a:lnTo>
                  <a:lnTo>
                    <a:pt x="1396" y="1395"/>
                  </a:lnTo>
                  <a:lnTo>
                    <a:pt x="1500" y="1298"/>
                  </a:lnTo>
                  <a:lnTo>
                    <a:pt x="1610" y="1206"/>
                  </a:lnTo>
                  <a:lnTo>
                    <a:pt x="1284" y="644"/>
                  </a:lnTo>
                  <a:lnTo>
                    <a:pt x="1995" y="235"/>
                  </a:lnTo>
                  <a:lnTo>
                    <a:pt x="2320" y="795"/>
                  </a:lnTo>
                  <a:lnTo>
                    <a:pt x="2453" y="749"/>
                  </a:lnTo>
                  <a:lnTo>
                    <a:pt x="2589" y="708"/>
                  </a:lnTo>
                  <a:lnTo>
                    <a:pt x="2729" y="676"/>
                  </a:lnTo>
                  <a:lnTo>
                    <a:pt x="2870" y="650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5962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5877355" y="1815146"/>
              <a:ext cx="2105164" cy="2072968"/>
            </a:xfrm>
            <a:custGeom>
              <a:avLst/>
              <a:gdLst>
                <a:gd name="T0" fmla="*/ 1617 w 3401"/>
                <a:gd name="T1" fmla="*/ 970 h 3349"/>
                <a:gd name="T2" fmla="*/ 1460 w 3401"/>
                <a:gd name="T3" fmla="*/ 1007 h 3349"/>
                <a:gd name="T4" fmla="*/ 1318 w 3401"/>
                <a:gd name="T5" fmla="*/ 1076 h 3349"/>
                <a:gd name="T6" fmla="*/ 1196 w 3401"/>
                <a:gd name="T7" fmla="*/ 1173 h 3349"/>
                <a:gd name="T8" fmla="*/ 1098 w 3401"/>
                <a:gd name="T9" fmla="*/ 1296 h 3349"/>
                <a:gd name="T10" fmla="*/ 1028 w 3401"/>
                <a:gd name="T11" fmla="*/ 1437 h 3349"/>
                <a:gd name="T12" fmla="*/ 992 w 3401"/>
                <a:gd name="T13" fmla="*/ 1596 h 3349"/>
                <a:gd name="T14" fmla="*/ 992 w 3401"/>
                <a:gd name="T15" fmla="*/ 1760 h 3349"/>
                <a:gd name="T16" fmla="*/ 1028 w 3401"/>
                <a:gd name="T17" fmla="*/ 1918 h 3349"/>
                <a:gd name="T18" fmla="*/ 1098 w 3401"/>
                <a:gd name="T19" fmla="*/ 2060 h 3349"/>
                <a:gd name="T20" fmla="*/ 1196 w 3401"/>
                <a:gd name="T21" fmla="*/ 2182 h 3349"/>
                <a:gd name="T22" fmla="*/ 1318 w 3401"/>
                <a:gd name="T23" fmla="*/ 2280 h 3349"/>
                <a:gd name="T24" fmla="*/ 1460 w 3401"/>
                <a:gd name="T25" fmla="*/ 2348 h 3349"/>
                <a:gd name="T26" fmla="*/ 1617 w 3401"/>
                <a:gd name="T27" fmla="*/ 2386 h 3349"/>
                <a:gd name="T28" fmla="*/ 1783 w 3401"/>
                <a:gd name="T29" fmla="*/ 2386 h 3349"/>
                <a:gd name="T30" fmla="*/ 1941 w 3401"/>
                <a:gd name="T31" fmla="*/ 2348 h 3349"/>
                <a:gd name="T32" fmla="*/ 2083 w 3401"/>
                <a:gd name="T33" fmla="*/ 2280 h 3349"/>
                <a:gd name="T34" fmla="*/ 2205 w 3401"/>
                <a:gd name="T35" fmla="*/ 2182 h 3349"/>
                <a:gd name="T36" fmla="*/ 2303 w 3401"/>
                <a:gd name="T37" fmla="*/ 2060 h 3349"/>
                <a:gd name="T38" fmla="*/ 2371 w 3401"/>
                <a:gd name="T39" fmla="*/ 1918 h 3349"/>
                <a:gd name="T40" fmla="*/ 2409 w 3401"/>
                <a:gd name="T41" fmla="*/ 1760 h 3349"/>
                <a:gd name="T42" fmla="*/ 2409 w 3401"/>
                <a:gd name="T43" fmla="*/ 1596 h 3349"/>
                <a:gd name="T44" fmla="*/ 2371 w 3401"/>
                <a:gd name="T45" fmla="*/ 1437 h 3349"/>
                <a:gd name="T46" fmla="*/ 2303 w 3401"/>
                <a:gd name="T47" fmla="*/ 1296 h 3349"/>
                <a:gd name="T48" fmla="*/ 2205 w 3401"/>
                <a:gd name="T49" fmla="*/ 1173 h 3349"/>
                <a:gd name="T50" fmla="*/ 2083 w 3401"/>
                <a:gd name="T51" fmla="*/ 1076 h 3349"/>
                <a:gd name="T52" fmla="*/ 1941 w 3401"/>
                <a:gd name="T53" fmla="*/ 1007 h 3349"/>
                <a:gd name="T54" fmla="*/ 1783 w 3401"/>
                <a:gd name="T55" fmla="*/ 970 h 3349"/>
                <a:gd name="T56" fmla="*/ 1421 w 3401"/>
                <a:gd name="T57" fmla="*/ 0 h 3349"/>
                <a:gd name="T58" fmla="*/ 1980 w 3401"/>
                <a:gd name="T59" fmla="*/ 354 h 3349"/>
                <a:gd name="T60" fmla="*/ 2164 w 3401"/>
                <a:gd name="T61" fmla="*/ 406 h 3349"/>
                <a:gd name="T62" fmla="*/ 2337 w 3401"/>
                <a:gd name="T63" fmla="*/ 484 h 3349"/>
                <a:gd name="T64" fmla="*/ 2992 w 3401"/>
                <a:gd name="T65" fmla="*/ 572 h 3349"/>
                <a:gd name="T66" fmla="*/ 2821 w 3401"/>
                <a:gd name="T67" fmla="*/ 921 h 3349"/>
                <a:gd name="T68" fmla="*/ 2917 w 3401"/>
                <a:gd name="T69" fmla="*/ 1085 h 3349"/>
                <a:gd name="T70" fmla="*/ 3303 w 3401"/>
                <a:gd name="T71" fmla="*/ 1112 h 3349"/>
                <a:gd name="T72" fmla="*/ 3052 w 3401"/>
                <a:gd name="T73" fmla="*/ 1723 h 3349"/>
                <a:gd name="T74" fmla="*/ 3033 w 3401"/>
                <a:gd name="T75" fmla="*/ 1915 h 3349"/>
                <a:gd name="T76" fmla="*/ 2987 w 3401"/>
                <a:gd name="T77" fmla="*/ 2097 h 3349"/>
                <a:gd name="T78" fmla="*/ 3013 w 3401"/>
                <a:gd name="T79" fmla="*/ 2757 h 3349"/>
                <a:gd name="T80" fmla="*/ 2640 w 3401"/>
                <a:gd name="T81" fmla="*/ 2650 h 3349"/>
                <a:gd name="T82" fmla="*/ 2495 w 3401"/>
                <a:gd name="T83" fmla="*/ 2772 h 3349"/>
                <a:gd name="T84" fmla="*/ 2536 w 3401"/>
                <a:gd name="T85" fmla="*/ 3158 h 3349"/>
                <a:gd name="T86" fmla="*/ 1890 w 3401"/>
                <a:gd name="T87" fmla="*/ 3018 h 3349"/>
                <a:gd name="T88" fmla="*/ 1700 w 3401"/>
                <a:gd name="T89" fmla="*/ 3031 h 3349"/>
                <a:gd name="T90" fmla="*/ 1509 w 3401"/>
                <a:gd name="T91" fmla="*/ 3018 h 3349"/>
                <a:gd name="T92" fmla="*/ 864 w 3401"/>
                <a:gd name="T93" fmla="*/ 3158 h 3349"/>
                <a:gd name="T94" fmla="*/ 906 w 3401"/>
                <a:gd name="T95" fmla="*/ 2772 h 3349"/>
                <a:gd name="T96" fmla="*/ 759 w 3401"/>
                <a:gd name="T97" fmla="*/ 2650 h 3349"/>
                <a:gd name="T98" fmla="*/ 388 w 3401"/>
                <a:gd name="T99" fmla="*/ 2757 h 3349"/>
                <a:gd name="T100" fmla="*/ 414 w 3401"/>
                <a:gd name="T101" fmla="*/ 2097 h 3349"/>
                <a:gd name="T102" fmla="*/ 368 w 3401"/>
                <a:gd name="T103" fmla="*/ 1915 h 3349"/>
                <a:gd name="T104" fmla="*/ 349 w 3401"/>
                <a:gd name="T105" fmla="*/ 1723 h 3349"/>
                <a:gd name="T106" fmla="*/ 96 w 3401"/>
                <a:gd name="T107" fmla="*/ 1112 h 3349"/>
                <a:gd name="T108" fmla="*/ 484 w 3401"/>
                <a:gd name="T109" fmla="*/ 1085 h 3349"/>
                <a:gd name="T110" fmla="*/ 580 w 3401"/>
                <a:gd name="T111" fmla="*/ 921 h 3349"/>
                <a:gd name="T112" fmla="*/ 409 w 3401"/>
                <a:gd name="T113" fmla="*/ 572 h 3349"/>
                <a:gd name="T114" fmla="*/ 1062 w 3401"/>
                <a:gd name="T115" fmla="*/ 484 h 3349"/>
                <a:gd name="T116" fmla="*/ 1237 w 3401"/>
                <a:gd name="T117" fmla="*/ 406 h 3349"/>
                <a:gd name="T118" fmla="*/ 1421 w 3401"/>
                <a:gd name="T119" fmla="*/ 354 h 3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01" h="3349">
                  <a:moveTo>
                    <a:pt x="1700" y="965"/>
                  </a:moveTo>
                  <a:lnTo>
                    <a:pt x="1617" y="970"/>
                  </a:lnTo>
                  <a:lnTo>
                    <a:pt x="1537" y="984"/>
                  </a:lnTo>
                  <a:lnTo>
                    <a:pt x="1460" y="1007"/>
                  </a:lnTo>
                  <a:lnTo>
                    <a:pt x="1387" y="1038"/>
                  </a:lnTo>
                  <a:lnTo>
                    <a:pt x="1318" y="1076"/>
                  </a:lnTo>
                  <a:lnTo>
                    <a:pt x="1255" y="1121"/>
                  </a:lnTo>
                  <a:lnTo>
                    <a:pt x="1196" y="1173"/>
                  </a:lnTo>
                  <a:lnTo>
                    <a:pt x="1144" y="1232"/>
                  </a:lnTo>
                  <a:lnTo>
                    <a:pt x="1098" y="1296"/>
                  </a:lnTo>
                  <a:lnTo>
                    <a:pt x="1059" y="1364"/>
                  </a:lnTo>
                  <a:lnTo>
                    <a:pt x="1028" y="1437"/>
                  </a:lnTo>
                  <a:lnTo>
                    <a:pt x="1005" y="1514"/>
                  </a:lnTo>
                  <a:lnTo>
                    <a:pt x="992" y="1596"/>
                  </a:lnTo>
                  <a:lnTo>
                    <a:pt x="988" y="1677"/>
                  </a:lnTo>
                  <a:lnTo>
                    <a:pt x="992" y="1760"/>
                  </a:lnTo>
                  <a:lnTo>
                    <a:pt x="1005" y="1842"/>
                  </a:lnTo>
                  <a:lnTo>
                    <a:pt x="1028" y="1918"/>
                  </a:lnTo>
                  <a:lnTo>
                    <a:pt x="1059" y="1991"/>
                  </a:lnTo>
                  <a:lnTo>
                    <a:pt x="1098" y="2060"/>
                  </a:lnTo>
                  <a:lnTo>
                    <a:pt x="1144" y="2123"/>
                  </a:lnTo>
                  <a:lnTo>
                    <a:pt x="1196" y="2182"/>
                  </a:lnTo>
                  <a:lnTo>
                    <a:pt x="1255" y="2234"/>
                  </a:lnTo>
                  <a:lnTo>
                    <a:pt x="1318" y="2280"/>
                  </a:lnTo>
                  <a:lnTo>
                    <a:pt x="1387" y="2317"/>
                  </a:lnTo>
                  <a:lnTo>
                    <a:pt x="1460" y="2348"/>
                  </a:lnTo>
                  <a:lnTo>
                    <a:pt x="1537" y="2371"/>
                  </a:lnTo>
                  <a:lnTo>
                    <a:pt x="1617" y="2386"/>
                  </a:lnTo>
                  <a:lnTo>
                    <a:pt x="1700" y="2391"/>
                  </a:lnTo>
                  <a:lnTo>
                    <a:pt x="1783" y="2386"/>
                  </a:lnTo>
                  <a:lnTo>
                    <a:pt x="1864" y="2371"/>
                  </a:lnTo>
                  <a:lnTo>
                    <a:pt x="1941" y="2348"/>
                  </a:lnTo>
                  <a:lnTo>
                    <a:pt x="2014" y="2317"/>
                  </a:lnTo>
                  <a:lnTo>
                    <a:pt x="2083" y="2280"/>
                  </a:lnTo>
                  <a:lnTo>
                    <a:pt x="2146" y="2234"/>
                  </a:lnTo>
                  <a:lnTo>
                    <a:pt x="2205" y="2182"/>
                  </a:lnTo>
                  <a:lnTo>
                    <a:pt x="2257" y="2123"/>
                  </a:lnTo>
                  <a:lnTo>
                    <a:pt x="2303" y="2060"/>
                  </a:lnTo>
                  <a:lnTo>
                    <a:pt x="2340" y="1991"/>
                  </a:lnTo>
                  <a:lnTo>
                    <a:pt x="2371" y="1918"/>
                  </a:lnTo>
                  <a:lnTo>
                    <a:pt x="2394" y="1842"/>
                  </a:lnTo>
                  <a:lnTo>
                    <a:pt x="2409" y="1760"/>
                  </a:lnTo>
                  <a:lnTo>
                    <a:pt x="2413" y="1677"/>
                  </a:lnTo>
                  <a:lnTo>
                    <a:pt x="2409" y="1596"/>
                  </a:lnTo>
                  <a:lnTo>
                    <a:pt x="2394" y="1514"/>
                  </a:lnTo>
                  <a:lnTo>
                    <a:pt x="2371" y="1437"/>
                  </a:lnTo>
                  <a:lnTo>
                    <a:pt x="2340" y="1364"/>
                  </a:lnTo>
                  <a:lnTo>
                    <a:pt x="2303" y="1296"/>
                  </a:lnTo>
                  <a:lnTo>
                    <a:pt x="2257" y="1232"/>
                  </a:lnTo>
                  <a:lnTo>
                    <a:pt x="2205" y="1173"/>
                  </a:lnTo>
                  <a:lnTo>
                    <a:pt x="2146" y="1121"/>
                  </a:lnTo>
                  <a:lnTo>
                    <a:pt x="2083" y="1076"/>
                  </a:lnTo>
                  <a:lnTo>
                    <a:pt x="2014" y="1038"/>
                  </a:lnTo>
                  <a:lnTo>
                    <a:pt x="1941" y="1007"/>
                  </a:lnTo>
                  <a:lnTo>
                    <a:pt x="1864" y="984"/>
                  </a:lnTo>
                  <a:lnTo>
                    <a:pt x="1783" y="970"/>
                  </a:lnTo>
                  <a:lnTo>
                    <a:pt x="1700" y="965"/>
                  </a:lnTo>
                  <a:close/>
                  <a:moveTo>
                    <a:pt x="1421" y="0"/>
                  </a:moveTo>
                  <a:lnTo>
                    <a:pt x="1980" y="0"/>
                  </a:lnTo>
                  <a:lnTo>
                    <a:pt x="1980" y="354"/>
                  </a:lnTo>
                  <a:lnTo>
                    <a:pt x="2073" y="377"/>
                  </a:lnTo>
                  <a:lnTo>
                    <a:pt x="2164" y="406"/>
                  </a:lnTo>
                  <a:lnTo>
                    <a:pt x="2252" y="442"/>
                  </a:lnTo>
                  <a:lnTo>
                    <a:pt x="2337" y="484"/>
                  </a:lnTo>
                  <a:lnTo>
                    <a:pt x="2565" y="214"/>
                  </a:lnTo>
                  <a:lnTo>
                    <a:pt x="2992" y="572"/>
                  </a:lnTo>
                  <a:lnTo>
                    <a:pt x="2765" y="843"/>
                  </a:lnTo>
                  <a:lnTo>
                    <a:pt x="2821" y="921"/>
                  </a:lnTo>
                  <a:lnTo>
                    <a:pt x="2871" y="1001"/>
                  </a:lnTo>
                  <a:lnTo>
                    <a:pt x="2917" y="1085"/>
                  </a:lnTo>
                  <a:lnTo>
                    <a:pt x="2956" y="1173"/>
                  </a:lnTo>
                  <a:lnTo>
                    <a:pt x="3303" y="1112"/>
                  </a:lnTo>
                  <a:lnTo>
                    <a:pt x="3401" y="1661"/>
                  </a:lnTo>
                  <a:lnTo>
                    <a:pt x="3052" y="1723"/>
                  </a:lnTo>
                  <a:lnTo>
                    <a:pt x="3046" y="1820"/>
                  </a:lnTo>
                  <a:lnTo>
                    <a:pt x="3033" y="1915"/>
                  </a:lnTo>
                  <a:lnTo>
                    <a:pt x="3013" y="2008"/>
                  </a:lnTo>
                  <a:lnTo>
                    <a:pt x="2987" y="2097"/>
                  </a:lnTo>
                  <a:lnTo>
                    <a:pt x="3292" y="2275"/>
                  </a:lnTo>
                  <a:lnTo>
                    <a:pt x="3013" y="2757"/>
                  </a:lnTo>
                  <a:lnTo>
                    <a:pt x="2707" y="2581"/>
                  </a:lnTo>
                  <a:lnTo>
                    <a:pt x="2640" y="2650"/>
                  </a:lnTo>
                  <a:lnTo>
                    <a:pt x="2570" y="2713"/>
                  </a:lnTo>
                  <a:lnTo>
                    <a:pt x="2495" y="2772"/>
                  </a:lnTo>
                  <a:lnTo>
                    <a:pt x="2415" y="2826"/>
                  </a:lnTo>
                  <a:lnTo>
                    <a:pt x="2536" y="3158"/>
                  </a:lnTo>
                  <a:lnTo>
                    <a:pt x="2011" y="3349"/>
                  </a:lnTo>
                  <a:lnTo>
                    <a:pt x="1890" y="3018"/>
                  </a:lnTo>
                  <a:lnTo>
                    <a:pt x="1796" y="3028"/>
                  </a:lnTo>
                  <a:lnTo>
                    <a:pt x="1700" y="3031"/>
                  </a:lnTo>
                  <a:lnTo>
                    <a:pt x="1604" y="3028"/>
                  </a:lnTo>
                  <a:lnTo>
                    <a:pt x="1509" y="3018"/>
                  </a:lnTo>
                  <a:lnTo>
                    <a:pt x="1388" y="3349"/>
                  </a:lnTo>
                  <a:lnTo>
                    <a:pt x="864" y="3158"/>
                  </a:lnTo>
                  <a:lnTo>
                    <a:pt x="986" y="2826"/>
                  </a:lnTo>
                  <a:lnTo>
                    <a:pt x="906" y="2772"/>
                  </a:lnTo>
                  <a:lnTo>
                    <a:pt x="831" y="2713"/>
                  </a:lnTo>
                  <a:lnTo>
                    <a:pt x="759" y="2650"/>
                  </a:lnTo>
                  <a:lnTo>
                    <a:pt x="694" y="2581"/>
                  </a:lnTo>
                  <a:lnTo>
                    <a:pt x="388" y="2757"/>
                  </a:lnTo>
                  <a:lnTo>
                    <a:pt x="108" y="2275"/>
                  </a:lnTo>
                  <a:lnTo>
                    <a:pt x="414" y="2097"/>
                  </a:lnTo>
                  <a:lnTo>
                    <a:pt x="388" y="2008"/>
                  </a:lnTo>
                  <a:lnTo>
                    <a:pt x="368" y="1915"/>
                  </a:lnTo>
                  <a:lnTo>
                    <a:pt x="355" y="1820"/>
                  </a:lnTo>
                  <a:lnTo>
                    <a:pt x="349" y="1723"/>
                  </a:lnTo>
                  <a:lnTo>
                    <a:pt x="0" y="1661"/>
                  </a:lnTo>
                  <a:lnTo>
                    <a:pt x="96" y="1112"/>
                  </a:lnTo>
                  <a:lnTo>
                    <a:pt x="445" y="1173"/>
                  </a:lnTo>
                  <a:lnTo>
                    <a:pt x="484" y="1085"/>
                  </a:lnTo>
                  <a:lnTo>
                    <a:pt x="530" y="1001"/>
                  </a:lnTo>
                  <a:lnTo>
                    <a:pt x="580" y="921"/>
                  </a:lnTo>
                  <a:lnTo>
                    <a:pt x="636" y="843"/>
                  </a:lnTo>
                  <a:lnTo>
                    <a:pt x="409" y="572"/>
                  </a:lnTo>
                  <a:lnTo>
                    <a:pt x="836" y="214"/>
                  </a:lnTo>
                  <a:lnTo>
                    <a:pt x="1062" y="484"/>
                  </a:lnTo>
                  <a:lnTo>
                    <a:pt x="1149" y="442"/>
                  </a:lnTo>
                  <a:lnTo>
                    <a:pt x="1237" y="406"/>
                  </a:lnTo>
                  <a:lnTo>
                    <a:pt x="1328" y="377"/>
                  </a:lnTo>
                  <a:lnTo>
                    <a:pt x="1421" y="354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7812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8"/>
            <p:cNvSpPr>
              <a:spLocks noEditPoints="1"/>
            </p:cNvSpPr>
            <p:nvPr/>
          </p:nvSpPr>
          <p:spPr bwMode="auto">
            <a:xfrm>
              <a:off x="7331922" y="3330222"/>
              <a:ext cx="1492190" cy="1507050"/>
            </a:xfrm>
            <a:custGeom>
              <a:avLst/>
              <a:gdLst>
                <a:gd name="T0" fmla="*/ 1136 w 2411"/>
                <a:gd name="T1" fmla="*/ 712 h 2433"/>
                <a:gd name="T2" fmla="*/ 1004 w 2411"/>
                <a:gd name="T3" fmla="*/ 748 h 2433"/>
                <a:gd name="T4" fmla="*/ 892 w 2411"/>
                <a:gd name="T5" fmla="*/ 816 h 2433"/>
                <a:gd name="T6" fmla="*/ 801 w 2411"/>
                <a:gd name="T7" fmla="*/ 909 h 2433"/>
                <a:gd name="T8" fmla="*/ 735 w 2411"/>
                <a:gd name="T9" fmla="*/ 1023 h 2433"/>
                <a:gd name="T10" fmla="*/ 701 w 2411"/>
                <a:gd name="T11" fmla="*/ 1150 h 2433"/>
                <a:gd name="T12" fmla="*/ 701 w 2411"/>
                <a:gd name="T13" fmla="*/ 1287 h 2433"/>
                <a:gd name="T14" fmla="*/ 739 w 2411"/>
                <a:gd name="T15" fmla="*/ 1419 h 2433"/>
                <a:gd name="T16" fmla="*/ 806 w 2411"/>
                <a:gd name="T17" fmla="*/ 1533 h 2433"/>
                <a:gd name="T18" fmla="*/ 900 w 2411"/>
                <a:gd name="T19" fmla="*/ 1624 h 2433"/>
                <a:gd name="T20" fmla="*/ 1012 w 2411"/>
                <a:gd name="T21" fmla="*/ 1688 h 2433"/>
                <a:gd name="T22" fmla="*/ 1141 w 2411"/>
                <a:gd name="T23" fmla="*/ 1722 h 2433"/>
                <a:gd name="T24" fmla="*/ 1278 w 2411"/>
                <a:gd name="T25" fmla="*/ 1722 h 2433"/>
                <a:gd name="T26" fmla="*/ 1408 w 2411"/>
                <a:gd name="T27" fmla="*/ 1685 h 2433"/>
                <a:gd name="T28" fmla="*/ 1523 w 2411"/>
                <a:gd name="T29" fmla="*/ 1618 h 2433"/>
                <a:gd name="T30" fmla="*/ 1614 w 2411"/>
                <a:gd name="T31" fmla="*/ 1525 h 2433"/>
                <a:gd name="T32" fmla="*/ 1679 w 2411"/>
                <a:gd name="T33" fmla="*/ 1411 h 2433"/>
                <a:gd name="T34" fmla="*/ 1713 w 2411"/>
                <a:gd name="T35" fmla="*/ 1284 h 2433"/>
                <a:gd name="T36" fmla="*/ 1713 w 2411"/>
                <a:gd name="T37" fmla="*/ 1147 h 2433"/>
                <a:gd name="T38" fmla="*/ 1676 w 2411"/>
                <a:gd name="T39" fmla="*/ 1015 h 2433"/>
                <a:gd name="T40" fmla="*/ 1607 w 2411"/>
                <a:gd name="T41" fmla="*/ 901 h 2433"/>
                <a:gd name="T42" fmla="*/ 1514 w 2411"/>
                <a:gd name="T43" fmla="*/ 810 h 2433"/>
                <a:gd name="T44" fmla="*/ 1400 w 2411"/>
                <a:gd name="T45" fmla="*/ 745 h 2433"/>
                <a:gd name="T46" fmla="*/ 1273 w 2411"/>
                <a:gd name="T47" fmla="*/ 710 h 2433"/>
                <a:gd name="T48" fmla="*/ 1239 w 2411"/>
                <a:gd name="T49" fmla="*/ 0 h 2433"/>
                <a:gd name="T50" fmla="*/ 1366 w 2411"/>
                <a:gd name="T51" fmla="*/ 261 h 2433"/>
                <a:gd name="T52" fmla="*/ 1540 w 2411"/>
                <a:gd name="T53" fmla="*/ 308 h 2433"/>
                <a:gd name="T54" fmla="*/ 2013 w 2411"/>
                <a:gd name="T55" fmla="*/ 306 h 2433"/>
                <a:gd name="T56" fmla="*/ 1941 w 2411"/>
                <a:gd name="T57" fmla="*/ 586 h 2433"/>
                <a:gd name="T58" fmla="*/ 2047 w 2411"/>
                <a:gd name="T59" fmla="*/ 735 h 2433"/>
                <a:gd name="T60" fmla="*/ 2411 w 2411"/>
                <a:gd name="T61" fmla="*/ 1038 h 2433"/>
                <a:gd name="T62" fmla="*/ 2176 w 2411"/>
                <a:gd name="T63" fmla="*/ 1207 h 2433"/>
                <a:gd name="T64" fmla="*/ 2160 w 2411"/>
                <a:gd name="T65" fmla="*/ 1388 h 2433"/>
                <a:gd name="T66" fmla="*/ 2244 w 2411"/>
                <a:gd name="T67" fmla="*/ 1853 h 2433"/>
                <a:gd name="T68" fmla="*/ 1956 w 2411"/>
                <a:gd name="T69" fmla="*/ 1831 h 2433"/>
                <a:gd name="T70" fmla="*/ 1827 w 2411"/>
                <a:gd name="T71" fmla="*/ 1960 h 2433"/>
                <a:gd name="T72" fmla="*/ 1593 w 2411"/>
                <a:gd name="T73" fmla="*/ 2371 h 2433"/>
                <a:gd name="T74" fmla="*/ 1408 w 2411"/>
                <a:gd name="T75" fmla="*/ 2164 h 2433"/>
                <a:gd name="T76" fmla="*/ 1272 w 2411"/>
                <a:gd name="T77" fmla="*/ 2183 h 2433"/>
                <a:gd name="T78" fmla="*/ 1151 w 2411"/>
                <a:gd name="T79" fmla="*/ 2433 h 2433"/>
                <a:gd name="T80" fmla="*/ 814 w 2411"/>
                <a:gd name="T81" fmla="*/ 2102 h 2433"/>
                <a:gd name="T82" fmla="*/ 656 w 2411"/>
                <a:gd name="T83" fmla="*/ 2012 h 2433"/>
                <a:gd name="T84" fmla="*/ 383 w 2411"/>
                <a:gd name="T85" fmla="*/ 2113 h 2433"/>
                <a:gd name="T86" fmla="*/ 336 w 2411"/>
                <a:gd name="T87" fmla="*/ 1642 h 2433"/>
                <a:gd name="T88" fmla="*/ 273 w 2411"/>
                <a:gd name="T89" fmla="*/ 1473 h 2433"/>
                <a:gd name="T90" fmla="*/ 0 w 2411"/>
                <a:gd name="T91" fmla="*/ 1374 h 2433"/>
                <a:gd name="T92" fmla="*/ 268 w 2411"/>
                <a:gd name="T93" fmla="*/ 982 h 2433"/>
                <a:gd name="T94" fmla="*/ 328 w 2411"/>
                <a:gd name="T95" fmla="*/ 811 h 2433"/>
                <a:gd name="T96" fmla="*/ 181 w 2411"/>
                <a:gd name="T97" fmla="*/ 560 h 2433"/>
                <a:gd name="T98" fmla="*/ 638 w 2411"/>
                <a:gd name="T99" fmla="*/ 433 h 2433"/>
                <a:gd name="T100" fmla="*/ 792 w 2411"/>
                <a:gd name="T101" fmla="*/ 340 h 2433"/>
                <a:gd name="T102" fmla="*/ 843 w 2411"/>
                <a:gd name="T103" fmla="*/ 55 h 2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11" h="2433">
                  <a:moveTo>
                    <a:pt x="1206" y="707"/>
                  </a:moveTo>
                  <a:lnTo>
                    <a:pt x="1136" y="712"/>
                  </a:lnTo>
                  <a:lnTo>
                    <a:pt x="1068" y="725"/>
                  </a:lnTo>
                  <a:lnTo>
                    <a:pt x="1004" y="748"/>
                  </a:lnTo>
                  <a:lnTo>
                    <a:pt x="946" y="779"/>
                  </a:lnTo>
                  <a:lnTo>
                    <a:pt x="892" y="816"/>
                  </a:lnTo>
                  <a:lnTo>
                    <a:pt x="843" y="860"/>
                  </a:lnTo>
                  <a:lnTo>
                    <a:pt x="801" y="909"/>
                  </a:lnTo>
                  <a:lnTo>
                    <a:pt x="763" y="965"/>
                  </a:lnTo>
                  <a:lnTo>
                    <a:pt x="735" y="1023"/>
                  </a:lnTo>
                  <a:lnTo>
                    <a:pt x="714" y="1085"/>
                  </a:lnTo>
                  <a:lnTo>
                    <a:pt x="701" y="1150"/>
                  </a:lnTo>
                  <a:lnTo>
                    <a:pt x="696" y="1219"/>
                  </a:lnTo>
                  <a:lnTo>
                    <a:pt x="701" y="1287"/>
                  </a:lnTo>
                  <a:lnTo>
                    <a:pt x="716" y="1356"/>
                  </a:lnTo>
                  <a:lnTo>
                    <a:pt x="739" y="1419"/>
                  </a:lnTo>
                  <a:lnTo>
                    <a:pt x="768" y="1478"/>
                  </a:lnTo>
                  <a:lnTo>
                    <a:pt x="806" y="1533"/>
                  </a:lnTo>
                  <a:lnTo>
                    <a:pt x="849" y="1582"/>
                  </a:lnTo>
                  <a:lnTo>
                    <a:pt x="900" y="1624"/>
                  </a:lnTo>
                  <a:lnTo>
                    <a:pt x="954" y="1660"/>
                  </a:lnTo>
                  <a:lnTo>
                    <a:pt x="1012" y="1688"/>
                  </a:lnTo>
                  <a:lnTo>
                    <a:pt x="1076" y="1709"/>
                  </a:lnTo>
                  <a:lnTo>
                    <a:pt x="1141" y="1722"/>
                  </a:lnTo>
                  <a:lnTo>
                    <a:pt x="1208" y="1727"/>
                  </a:lnTo>
                  <a:lnTo>
                    <a:pt x="1278" y="1722"/>
                  </a:lnTo>
                  <a:lnTo>
                    <a:pt x="1345" y="1708"/>
                  </a:lnTo>
                  <a:lnTo>
                    <a:pt x="1408" y="1685"/>
                  </a:lnTo>
                  <a:lnTo>
                    <a:pt x="1469" y="1655"/>
                  </a:lnTo>
                  <a:lnTo>
                    <a:pt x="1523" y="1618"/>
                  </a:lnTo>
                  <a:lnTo>
                    <a:pt x="1571" y="1574"/>
                  </a:lnTo>
                  <a:lnTo>
                    <a:pt x="1614" y="1525"/>
                  </a:lnTo>
                  <a:lnTo>
                    <a:pt x="1650" y="1470"/>
                  </a:lnTo>
                  <a:lnTo>
                    <a:pt x="1679" y="1411"/>
                  </a:lnTo>
                  <a:lnTo>
                    <a:pt x="1700" y="1349"/>
                  </a:lnTo>
                  <a:lnTo>
                    <a:pt x="1713" y="1284"/>
                  </a:lnTo>
                  <a:lnTo>
                    <a:pt x="1718" y="1215"/>
                  </a:lnTo>
                  <a:lnTo>
                    <a:pt x="1713" y="1147"/>
                  </a:lnTo>
                  <a:lnTo>
                    <a:pt x="1699" y="1079"/>
                  </a:lnTo>
                  <a:lnTo>
                    <a:pt x="1676" y="1015"/>
                  </a:lnTo>
                  <a:lnTo>
                    <a:pt x="1645" y="955"/>
                  </a:lnTo>
                  <a:lnTo>
                    <a:pt x="1607" y="901"/>
                  </a:lnTo>
                  <a:lnTo>
                    <a:pt x="1563" y="852"/>
                  </a:lnTo>
                  <a:lnTo>
                    <a:pt x="1514" y="810"/>
                  </a:lnTo>
                  <a:lnTo>
                    <a:pt x="1461" y="774"/>
                  </a:lnTo>
                  <a:lnTo>
                    <a:pt x="1400" y="745"/>
                  </a:lnTo>
                  <a:lnTo>
                    <a:pt x="1338" y="723"/>
                  </a:lnTo>
                  <a:lnTo>
                    <a:pt x="1273" y="710"/>
                  </a:lnTo>
                  <a:lnTo>
                    <a:pt x="1206" y="707"/>
                  </a:lnTo>
                  <a:close/>
                  <a:moveTo>
                    <a:pt x="1239" y="0"/>
                  </a:moveTo>
                  <a:lnTo>
                    <a:pt x="1275" y="251"/>
                  </a:lnTo>
                  <a:lnTo>
                    <a:pt x="1366" y="261"/>
                  </a:lnTo>
                  <a:lnTo>
                    <a:pt x="1454" y="280"/>
                  </a:lnTo>
                  <a:lnTo>
                    <a:pt x="1540" y="308"/>
                  </a:lnTo>
                  <a:lnTo>
                    <a:pt x="1676" y="93"/>
                  </a:lnTo>
                  <a:lnTo>
                    <a:pt x="2013" y="306"/>
                  </a:lnTo>
                  <a:lnTo>
                    <a:pt x="1879" y="520"/>
                  </a:lnTo>
                  <a:lnTo>
                    <a:pt x="1941" y="586"/>
                  </a:lnTo>
                  <a:lnTo>
                    <a:pt x="1998" y="658"/>
                  </a:lnTo>
                  <a:lnTo>
                    <a:pt x="2047" y="735"/>
                  </a:lnTo>
                  <a:lnTo>
                    <a:pt x="2288" y="657"/>
                  </a:lnTo>
                  <a:lnTo>
                    <a:pt x="2411" y="1038"/>
                  </a:lnTo>
                  <a:lnTo>
                    <a:pt x="2169" y="1114"/>
                  </a:lnTo>
                  <a:lnTo>
                    <a:pt x="2176" y="1207"/>
                  </a:lnTo>
                  <a:lnTo>
                    <a:pt x="2173" y="1299"/>
                  </a:lnTo>
                  <a:lnTo>
                    <a:pt x="2160" y="1388"/>
                  </a:lnTo>
                  <a:lnTo>
                    <a:pt x="2394" y="1483"/>
                  </a:lnTo>
                  <a:lnTo>
                    <a:pt x="2244" y="1853"/>
                  </a:lnTo>
                  <a:lnTo>
                    <a:pt x="2010" y="1758"/>
                  </a:lnTo>
                  <a:lnTo>
                    <a:pt x="1956" y="1831"/>
                  </a:lnTo>
                  <a:lnTo>
                    <a:pt x="1894" y="1898"/>
                  </a:lnTo>
                  <a:lnTo>
                    <a:pt x="1827" y="1960"/>
                  </a:lnTo>
                  <a:lnTo>
                    <a:pt x="1946" y="2183"/>
                  </a:lnTo>
                  <a:lnTo>
                    <a:pt x="1593" y="2371"/>
                  </a:lnTo>
                  <a:lnTo>
                    <a:pt x="1474" y="2148"/>
                  </a:lnTo>
                  <a:lnTo>
                    <a:pt x="1408" y="2164"/>
                  </a:lnTo>
                  <a:lnTo>
                    <a:pt x="1340" y="2177"/>
                  </a:lnTo>
                  <a:lnTo>
                    <a:pt x="1272" y="2183"/>
                  </a:lnTo>
                  <a:lnTo>
                    <a:pt x="1205" y="2185"/>
                  </a:lnTo>
                  <a:lnTo>
                    <a:pt x="1151" y="2433"/>
                  </a:lnTo>
                  <a:lnTo>
                    <a:pt x="760" y="2350"/>
                  </a:lnTo>
                  <a:lnTo>
                    <a:pt x="814" y="2102"/>
                  </a:lnTo>
                  <a:lnTo>
                    <a:pt x="732" y="2061"/>
                  </a:lnTo>
                  <a:lnTo>
                    <a:pt x="656" y="2012"/>
                  </a:lnTo>
                  <a:lnTo>
                    <a:pt x="582" y="1957"/>
                  </a:lnTo>
                  <a:lnTo>
                    <a:pt x="383" y="2113"/>
                  </a:lnTo>
                  <a:lnTo>
                    <a:pt x="137" y="1797"/>
                  </a:lnTo>
                  <a:lnTo>
                    <a:pt x="336" y="1642"/>
                  </a:lnTo>
                  <a:lnTo>
                    <a:pt x="300" y="1559"/>
                  </a:lnTo>
                  <a:lnTo>
                    <a:pt x="273" y="1473"/>
                  </a:lnTo>
                  <a:lnTo>
                    <a:pt x="253" y="1382"/>
                  </a:lnTo>
                  <a:lnTo>
                    <a:pt x="0" y="1374"/>
                  </a:lnTo>
                  <a:lnTo>
                    <a:pt x="14" y="974"/>
                  </a:lnTo>
                  <a:lnTo>
                    <a:pt x="268" y="982"/>
                  </a:lnTo>
                  <a:lnTo>
                    <a:pt x="294" y="896"/>
                  </a:lnTo>
                  <a:lnTo>
                    <a:pt x="328" y="811"/>
                  </a:lnTo>
                  <a:lnTo>
                    <a:pt x="370" y="730"/>
                  </a:lnTo>
                  <a:lnTo>
                    <a:pt x="181" y="560"/>
                  </a:lnTo>
                  <a:lnTo>
                    <a:pt x="450" y="264"/>
                  </a:lnTo>
                  <a:lnTo>
                    <a:pt x="638" y="433"/>
                  </a:lnTo>
                  <a:lnTo>
                    <a:pt x="713" y="384"/>
                  </a:lnTo>
                  <a:lnTo>
                    <a:pt x="792" y="340"/>
                  </a:lnTo>
                  <a:lnTo>
                    <a:pt x="879" y="306"/>
                  </a:lnTo>
                  <a:lnTo>
                    <a:pt x="843" y="55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9"/>
            <p:cNvSpPr>
              <a:spLocks noEditPoints="1"/>
            </p:cNvSpPr>
            <p:nvPr/>
          </p:nvSpPr>
          <p:spPr bwMode="auto">
            <a:xfrm>
              <a:off x="8707586" y="2383490"/>
              <a:ext cx="1029103" cy="1041021"/>
            </a:xfrm>
            <a:custGeom>
              <a:avLst/>
              <a:gdLst>
                <a:gd name="T0" fmla="*/ 869 w 1902"/>
                <a:gd name="T1" fmla="*/ 565 h 1921"/>
                <a:gd name="T2" fmla="*/ 760 w 1902"/>
                <a:gd name="T3" fmla="*/ 606 h 1921"/>
                <a:gd name="T4" fmla="*/ 665 w 1902"/>
                <a:gd name="T5" fmla="*/ 676 h 1921"/>
                <a:gd name="T6" fmla="*/ 597 w 1902"/>
                <a:gd name="T7" fmla="*/ 767 h 1921"/>
                <a:gd name="T8" fmla="*/ 558 w 1902"/>
                <a:gd name="T9" fmla="*/ 872 h 1921"/>
                <a:gd name="T10" fmla="*/ 548 w 1902"/>
                <a:gd name="T11" fmla="*/ 984 h 1921"/>
                <a:gd name="T12" fmla="*/ 571 w 1902"/>
                <a:gd name="T13" fmla="*/ 1097 h 1921"/>
                <a:gd name="T14" fmla="*/ 628 w 1902"/>
                <a:gd name="T15" fmla="*/ 1203 h 1921"/>
                <a:gd name="T16" fmla="*/ 709 w 1902"/>
                <a:gd name="T17" fmla="*/ 1284 h 1921"/>
                <a:gd name="T18" fmla="*/ 809 w 1902"/>
                <a:gd name="T19" fmla="*/ 1338 h 1921"/>
                <a:gd name="T20" fmla="*/ 918 w 1902"/>
                <a:gd name="T21" fmla="*/ 1362 h 1921"/>
                <a:gd name="T22" fmla="*/ 1030 w 1902"/>
                <a:gd name="T23" fmla="*/ 1356 h 1921"/>
                <a:gd name="T24" fmla="*/ 1141 w 1902"/>
                <a:gd name="T25" fmla="*/ 1315 h 1921"/>
                <a:gd name="T26" fmla="*/ 1235 w 1902"/>
                <a:gd name="T27" fmla="*/ 1245 h 1921"/>
                <a:gd name="T28" fmla="*/ 1304 w 1902"/>
                <a:gd name="T29" fmla="*/ 1154 h 1921"/>
                <a:gd name="T30" fmla="*/ 1343 w 1902"/>
                <a:gd name="T31" fmla="*/ 1049 h 1921"/>
                <a:gd name="T32" fmla="*/ 1353 w 1902"/>
                <a:gd name="T33" fmla="*/ 937 h 1921"/>
                <a:gd name="T34" fmla="*/ 1330 w 1902"/>
                <a:gd name="T35" fmla="*/ 824 h 1921"/>
                <a:gd name="T36" fmla="*/ 1273 w 1902"/>
                <a:gd name="T37" fmla="*/ 719 h 1921"/>
                <a:gd name="T38" fmla="*/ 1191 w 1902"/>
                <a:gd name="T39" fmla="*/ 639 h 1921"/>
                <a:gd name="T40" fmla="*/ 1092 w 1902"/>
                <a:gd name="T41" fmla="*/ 583 h 1921"/>
                <a:gd name="T42" fmla="*/ 983 w 1902"/>
                <a:gd name="T43" fmla="*/ 559 h 1921"/>
                <a:gd name="T44" fmla="*/ 988 w 1902"/>
                <a:gd name="T45" fmla="*/ 0 h 1921"/>
                <a:gd name="T46" fmla="*/ 1257 w 1902"/>
                <a:gd name="T47" fmla="*/ 261 h 1921"/>
                <a:gd name="T48" fmla="*/ 1382 w 1902"/>
                <a:gd name="T49" fmla="*/ 329 h 1921"/>
                <a:gd name="T50" fmla="*/ 1596 w 1902"/>
                <a:gd name="T51" fmla="*/ 249 h 1921"/>
                <a:gd name="T52" fmla="*/ 1635 w 1902"/>
                <a:gd name="T53" fmla="*/ 621 h 1921"/>
                <a:gd name="T54" fmla="*/ 1687 w 1902"/>
                <a:gd name="T55" fmla="*/ 756 h 1921"/>
                <a:gd name="T56" fmla="*/ 1902 w 1902"/>
                <a:gd name="T57" fmla="*/ 831 h 1921"/>
                <a:gd name="T58" fmla="*/ 1693 w 1902"/>
                <a:gd name="T59" fmla="*/ 1141 h 1921"/>
                <a:gd name="T60" fmla="*/ 1646 w 1902"/>
                <a:gd name="T61" fmla="*/ 1276 h 1921"/>
                <a:gd name="T62" fmla="*/ 1763 w 1902"/>
                <a:gd name="T63" fmla="*/ 1473 h 1921"/>
                <a:gd name="T64" fmla="*/ 1403 w 1902"/>
                <a:gd name="T65" fmla="*/ 1576 h 1921"/>
                <a:gd name="T66" fmla="*/ 1312 w 1902"/>
                <a:gd name="T67" fmla="*/ 1634 h 1921"/>
                <a:gd name="T68" fmla="*/ 1214 w 1902"/>
                <a:gd name="T69" fmla="*/ 1678 h 1921"/>
                <a:gd name="T70" fmla="*/ 931 w 1902"/>
                <a:gd name="T71" fmla="*/ 1921 h 1921"/>
                <a:gd name="T72" fmla="*/ 830 w 1902"/>
                <a:gd name="T73" fmla="*/ 1716 h 1921"/>
                <a:gd name="T74" fmla="*/ 691 w 1902"/>
                <a:gd name="T75" fmla="*/ 1680 h 1921"/>
                <a:gd name="T76" fmla="*/ 318 w 1902"/>
                <a:gd name="T77" fmla="*/ 1685 h 1921"/>
                <a:gd name="T78" fmla="*/ 373 w 1902"/>
                <a:gd name="T79" fmla="*/ 1463 h 1921"/>
                <a:gd name="T80" fmla="*/ 289 w 1902"/>
                <a:gd name="T81" fmla="*/ 1346 h 1921"/>
                <a:gd name="T82" fmla="*/ 0 w 1902"/>
                <a:gd name="T83" fmla="*/ 1108 h 1921"/>
                <a:gd name="T84" fmla="*/ 186 w 1902"/>
                <a:gd name="T85" fmla="*/ 974 h 1921"/>
                <a:gd name="T86" fmla="*/ 197 w 1902"/>
                <a:gd name="T87" fmla="*/ 831 h 1921"/>
                <a:gd name="T88" fmla="*/ 127 w 1902"/>
                <a:gd name="T89" fmla="*/ 464 h 1921"/>
                <a:gd name="T90" fmla="*/ 355 w 1902"/>
                <a:gd name="T91" fmla="*/ 481 h 1921"/>
                <a:gd name="T92" fmla="*/ 457 w 1902"/>
                <a:gd name="T93" fmla="*/ 376 h 1921"/>
                <a:gd name="T94" fmla="*/ 639 w 1902"/>
                <a:gd name="T95" fmla="*/ 50 h 1921"/>
                <a:gd name="T96" fmla="*/ 805 w 1902"/>
                <a:gd name="T97" fmla="*/ 210 h 1921"/>
                <a:gd name="T98" fmla="*/ 947 w 1902"/>
                <a:gd name="T99" fmla="*/ 196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2" h="1921">
                  <a:moveTo>
                    <a:pt x="926" y="559"/>
                  </a:moveTo>
                  <a:lnTo>
                    <a:pt x="869" y="565"/>
                  </a:lnTo>
                  <a:lnTo>
                    <a:pt x="813" y="582"/>
                  </a:lnTo>
                  <a:lnTo>
                    <a:pt x="760" y="606"/>
                  </a:lnTo>
                  <a:lnTo>
                    <a:pt x="709" y="639"/>
                  </a:lnTo>
                  <a:lnTo>
                    <a:pt x="665" y="676"/>
                  </a:lnTo>
                  <a:lnTo>
                    <a:pt x="628" y="719"/>
                  </a:lnTo>
                  <a:lnTo>
                    <a:pt x="597" y="767"/>
                  </a:lnTo>
                  <a:lnTo>
                    <a:pt x="574" y="818"/>
                  </a:lnTo>
                  <a:lnTo>
                    <a:pt x="558" y="872"/>
                  </a:lnTo>
                  <a:lnTo>
                    <a:pt x="549" y="927"/>
                  </a:lnTo>
                  <a:lnTo>
                    <a:pt x="548" y="984"/>
                  </a:lnTo>
                  <a:lnTo>
                    <a:pt x="556" y="1041"/>
                  </a:lnTo>
                  <a:lnTo>
                    <a:pt x="571" y="1097"/>
                  </a:lnTo>
                  <a:lnTo>
                    <a:pt x="595" y="1152"/>
                  </a:lnTo>
                  <a:lnTo>
                    <a:pt x="628" y="1203"/>
                  </a:lnTo>
                  <a:lnTo>
                    <a:pt x="665" y="1247"/>
                  </a:lnTo>
                  <a:lnTo>
                    <a:pt x="709" y="1284"/>
                  </a:lnTo>
                  <a:lnTo>
                    <a:pt x="756" y="1313"/>
                  </a:lnTo>
                  <a:lnTo>
                    <a:pt x="809" y="1338"/>
                  </a:lnTo>
                  <a:lnTo>
                    <a:pt x="862" y="1354"/>
                  </a:lnTo>
                  <a:lnTo>
                    <a:pt x="918" y="1362"/>
                  </a:lnTo>
                  <a:lnTo>
                    <a:pt x="975" y="1362"/>
                  </a:lnTo>
                  <a:lnTo>
                    <a:pt x="1030" y="1356"/>
                  </a:lnTo>
                  <a:lnTo>
                    <a:pt x="1087" y="1339"/>
                  </a:lnTo>
                  <a:lnTo>
                    <a:pt x="1141" y="1315"/>
                  </a:lnTo>
                  <a:lnTo>
                    <a:pt x="1191" y="1284"/>
                  </a:lnTo>
                  <a:lnTo>
                    <a:pt x="1235" y="1245"/>
                  </a:lnTo>
                  <a:lnTo>
                    <a:pt x="1273" y="1203"/>
                  </a:lnTo>
                  <a:lnTo>
                    <a:pt x="1304" y="1154"/>
                  </a:lnTo>
                  <a:lnTo>
                    <a:pt x="1327" y="1103"/>
                  </a:lnTo>
                  <a:lnTo>
                    <a:pt x="1343" y="1049"/>
                  </a:lnTo>
                  <a:lnTo>
                    <a:pt x="1351" y="994"/>
                  </a:lnTo>
                  <a:lnTo>
                    <a:pt x="1353" y="937"/>
                  </a:lnTo>
                  <a:lnTo>
                    <a:pt x="1345" y="880"/>
                  </a:lnTo>
                  <a:lnTo>
                    <a:pt x="1330" y="824"/>
                  </a:lnTo>
                  <a:lnTo>
                    <a:pt x="1306" y="769"/>
                  </a:lnTo>
                  <a:lnTo>
                    <a:pt x="1273" y="719"/>
                  </a:lnTo>
                  <a:lnTo>
                    <a:pt x="1235" y="675"/>
                  </a:lnTo>
                  <a:lnTo>
                    <a:pt x="1191" y="639"/>
                  </a:lnTo>
                  <a:lnTo>
                    <a:pt x="1144" y="608"/>
                  </a:lnTo>
                  <a:lnTo>
                    <a:pt x="1092" y="583"/>
                  </a:lnTo>
                  <a:lnTo>
                    <a:pt x="1038" y="567"/>
                  </a:lnTo>
                  <a:lnTo>
                    <a:pt x="983" y="559"/>
                  </a:lnTo>
                  <a:lnTo>
                    <a:pt x="926" y="559"/>
                  </a:lnTo>
                  <a:close/>
                  <a:moveTo>
                    <a:pt x="988" y="0"/>
                  </a:moveTo>
                  <a:lnTo>
                    <a:pt x="1297" y="65"/>
                  </a:lnTo>
                  <a:lnTo>
                    <a:pt x="1257" y="261"/>
                  </a:lnTo>
                  <a:lnTo>
                    <a:pt x="1320" y="292"/>
                  </a:lnTo>
                  <a:lnTo>
                    <a:pt x="1382" y="329"/>
                  </a:lnTo>
                  <a:lnTo>
                    <a:pt x="1439" y="373"/>
                  </a:lnTo>
                  <a:lnTo>
                    <a:pt x="1596" y="249"/>
                  </a:lnTo>
                  <a:lnTo>
                    <a:pt x="1791" y="497"/>
                  </a:lnTo>
                  <a:lnTo>
                    <a:pt x="1635" y="621"/>
                  </a:lnTo>
                  <a:lnTo>
                    <a:pt x="1664" y="688"/>
                  </a:lnTo>
                  <a:lnTo>
                    <a:pt x="1687" y="756"/>
                  </a:lnTo>
                  <a:lnTo>
                    <a:pt x="1703" y="824"/>
                  </a:lnTo>
                  <a:lnTo>
                    <a:pt x="1902" y="831"/>
                  </a:lnTo>
                  <a:lnTo>
                    <a:pt x="1892" y="1147"/>
                  </a:lnTo>
                  <a:lnTo>
                    <a:pt x="1693" y="1141"/>
                  </a:lnTo>
                  <a:lnTo>
                    <a:pt x="1672" y="1209"/>
                  </a:lnTo>
                  <a:lnTo>
                    <a:pt x="1646" y="1276"/>
                  </a:lnTo>
                  <a:lnTo>
                    <a:pt x="1614" y="1341"/>
                  </a:lnTo>
                  <a:lnTo>
                    <a:pt x="1763" y="1473"/>
                  </a:lnTo>
                  <a:lnTo>
                    <a:pt x="1553" y="1709"/>
                  </a:lnTo>
                  <a:lnTo>
                    <a:pt x="1403" y="1576"/>
                  </a:lnTo>
                  <a:lnTo>
                    <a:pt x="1359" y="1607"/>
                  </a:lnTo>
                  <a:lnTo>
                    <a:pt x="1312" y="1634"/>
                  </a:lnTo>
                  <a:lnTo>
                    <a:pt x="1263" y="1657"/>
                  </a:lnTo>
                  <a:lnTo>
                    <a:pt x="1214" y="1678"/>
                  </a:lnTo>
                  <a:lnTo>
                    <a:pt x="1244" y="1876"/>
                  </a:lnTo>
                  <a:lnTo>
                    <a:pt x="931" y="1921"/>
                  </a:lnTo>
                  <a:lnTo>
                    <a:pt x="901" y="1724"/>
                  </a:lnTo>
                  <a:lnTo>
                    <a:pt x="830" y="1716"/>
                  </a:lnTo>
                  <a:lnTo>
                    <a:pt x="760" y="1701"/>
                  </a:lnTo>
                  <a:lnTo>
                    <a:pt x="691" y="1680"/>
                  </a:lnTo>
                  <a:lnTo>
                    <a:pt x="587" y="1849"/>
                  </a:lnTo>
                  <a:lnTo>
                    <a:pt x="318" y="1685"/>
                  </a:lnTo>
                  <a:lnTo>
                    <a:pt x="422" y="1514"/>
                  </a:lnTo>
                  <a:lnTo>
                    <a:pt x="373" y="1463"/>
                  </a:lnTo>
                  <a:lnTo>
                    <a:pt x="329" y="1406"/>
                  </a:lnTo>
                  <a:lnTo>
                    <a:pt x="289" y="1346"/>
                  </a:lnTo>
                  <a:lnTo>
                    <a:pt x="100" y="1408"/>
                  </a:lnTo>
                  <a:lnTo>
                    <a:pt x="0" y="1108"/>
                  </a:lnTo>
                  <a:lnTo>
                    <a:pt x="191" y="1046"/>
                  </a:lnTo>
                  <a:lnTo>
                    <a:pt x="186" y="974"/>
                  </a:lnTo>
                  <a:lnTo>
                    <a:pt x="188" y="901"/>
                  </a:lnTo>
                  <a:lnTo>
                    <a:pt x="197" y="831"/>
                  </a:lnTo>
                  <a:lnTo>
                    <a:pt x="12" y="756"/>
                  </a:lnTo>
                  <a:lnTo>
                    <a:pt x="127" y="464"/>
                  </a:lnTo>
                  <a:lnTo>
                    <a:pt x="313" y="538"/>
                  </a:lnTo>
                  <a:lnTo>
                    <a:pt x="355" y="481"/>
                  </a:lnTo>
                  <a:lnTo>
                    <a:pt x="403" y="427"/>
                  </a:lnTo>
                  <a:lnTo>
                    <a:pt x="457" y="376"/>
                  </a:lnTo>
                  <a:lnTo>
                    <a:pt x="362" y="200"/>
                  </a:lnTo>
                  <a:lnTo>
                    <a:pt x="639" y="50"/>
                  </a:lnTo>
                  <a:lnTo>
                    <a:pt x="734" y="226"/>
                  </a:lnTo>
                  <a:lnTo>
                    <a:pt x="805" y="210"/>
                  </a:lnTo>
                  <a:lnTo>
                    <a:pt x="875" y="200"/>
                  </a:lnTo>
                  <a:lnTo>
                    <a:pt x="947" y="19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A91E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4466251" y="2826864"/>
              <a:ext cx="1701520" cy="1699718"/>
            </a:xfrm>
            <a:custGeom>
              <a:avLst/>
              <a:gdLst>
                <a:gd name="T0" fmla="*/ 1684 w 3778"/>
                <a:gd name="T1" fmla="*/ 1504 h 3775"/>
                <a:gd name="T2" fmla="*/ 1503 w 3778"/>
                <a:gd name="T3" fmla="*/ 1683 h 3775"/>
                <a:gd name="T4" fmla="*/ 1456 w 3778"/>
                <a:gd name="T5" fmla="*/ 1943 h 3775"/>
                <a:gd name="T6" fmla="*/ 1563 w 3778"/>
                <a:gd name="T7" fmla="*/ 2177 h 3775"/>
                <a:gd name="T8" fmla="*/ 1781 w 3778"/>
                <a:gd name="T9" fmla="*/ 2311 h 3775"/>
                <a:gd name="T10" fmla="*/ 2046 w 3778"/>
                <a:gd name="T11" fmla="*/ 2294 h 3775"/>
                <a:gd name="T12" fmla="*/ 2247 w 3778"/>
                <a:gd name="T13" fmla="*/ 2137 h 3775"/>
                <a:gd name="T14" fmla="*/ 2325 w 3778"/>
                <a:gd name="T15" fmla="*/ 1888 h 3775"/>
                <a:gd name="T16" fmla="*/ 2247 w 3778"/>
                <a:gd name="T17" fmla="*/ 1639 h 3775"/>
                <a:gd name="T18" fmla="*/ 2046 w 3778"/>
                <a:gd name="T19" fmla="*/ 1482 h 3775"/>
                <a:gd name="T20" fmla="*/ 1959 w 3778"/>
                <a:gd name="T21" fmla="*/ 1166 h 3775"/>
                <a:gd name="T22" fmla="*/ 2274 w 3778"/>
                <a:gd name="T23" fmla="*/ 1273 h 3775"/>
                <a:gd name="T24" fmla="*/ 2504 w 3778"/>
                <a:gd name="T25" fmla="*/ 1502 h 3775"/>
                <a:gd name="T26" fmla="*/ 2611 w 3778"/>
                <a:gd name="T27" fmla="*/ 1817 h 3775"/>
                <a:gd name="T28" fmla="*/ 2564 w 3778"/>
                <a:gd name="T29" fmla="*/ 2155 h 3775"/>
                <a:gd name="T30" fmla="*/ 2379 w 3778"/>
                <a:gd name="T31" fmla="*/ 2424 h 3775"/>
                <a:gd name="T32" fmla="*/ 2092 w 3778"/>
                <a:gd name="T33" fmla="*/ 2585 h 3775"/>
                <a:gd name="T34" fmla="*/ 1751 w 3778"/>
                <a:gd name="T35" fmla="*/ 2600 h 3775"/>
                <a:gd name="T36" fmla="*/ 1449 w 3778"/>
                <a:gd name="T37" fmla="*/ 2466 h 3775"/>
                <a:gd name="T38" fmla="*/ 1240 w 3778"/>
                <a:gd name="T39" fmla="*/ 2215 h 3775"/>
                <a:gd name="T40" fmla="*/ 1162 w 3778"/>
                <a:gd name="T41" fmla="*/ 1888 h 3775"/>
                <a:gd name="T42" fmla="*/ 1240 w 3778"/>
                <a:gd name="T43" fmla="*/ 1560 h 3775"/>
                <a:gd name="T44" fmla="*/ 1449 w 3778"/>
                <a:gd name="T45" fmla="*/ 1311 h 3775"/>
                <a:gd name="T46" fmla="*/ 1751 w 3778"/>
                <a:gd name="T47" fmla="*/ 1175 h 3775"/>
                <a:gd name="T48" fmla="*/ 1709 w 3778"/>
                <a:gd name="T49" fmla="*/ 740 h 3775"/>
                <a:gd name="T50" fmla="*/ 1302 w 3778"/>
                <a:gd name="T51" fmla="*/ 885 h 3775"/>
                <a:gd name="T52" fmla="*/ 981 w 3778"/>
                <a:gd name="T53" fmla="*/ 1161 h 3775"/>
                <a:gd name="T54" fmla="*/ 780 w 3778"/>
                <a:gd name="T55" fmla="*/ 1537 h 3775"/>
                <a:gd name="T56" fmla="*/ 729 w 3778"/>
                <a:gd name="T57" fmla="*/ 1978 h 3775"/>
                <a:gd name="T58" fmla="*/ 844 w 3778"/>
                <a:gd name="T59" fmla="*/ 2399 h 3775"/>
                <a:gd name="T60" fmla="*/ 1097 w 3778"/>
                <a:gd name="T61" fmla="*/ 2738 h 3775"/>
                <a:gd name="T62" fmla="*/ 1456 w 3778"/>
                <a:gd name="T63" fmla="*/ 2966 h 3775"/>
                <a:gd name="T64" fmla="*/ 1889 w 3778"/>
                <a:gd name="T65" fmla="*/ 3050 h 3775"/>
                <a:gd name="T66" fmla="*/ 2321 w 3778"/>
                <a:gd name="T67" fmla="*/ 2966 h 3775"/>
                <a:gd name="T68" fmla="*/ 2680 w 3778"/>
                <a:gd name="T69" fmla="*/ 2738 h 3775"/>
                <a:gd name="T70" fmla="*/ 2932 w 3778"/>
                <a:gd name="T71" fmla="*/ 2399 h 3775"/>
                <a:gd name="T72" fmla="*/ 3047 w 3778"/>
                <a:gd name="T73" fmla="*/ 1978 h 3775"/>
                <a:gd name="T74" fmla="*/ 2997 w 3778"/>
                <a:gd name="T75" fmla="*/ 1537 h 3775"/>
                <a:gd name="T76" fmla="*/ 2795 w 3778"/>
                <a:gd name="T77" fmla="*/ 1161 h 3775"/>
                <a:gd name="T78" fmla="*/ 2476 w 3778"/>
                <a:gd name="T79" fmla="*/ 885 h 3775"/>
                <a:gd name="T80" fmla="*/ 2068 w 3778"/>
                <a:gd name="T81" fmla="*/ 740 h 3775"/>
                <a:gd name="T82" fmla="*/ 2193 w 3778"/>
                <a:gd name="T83" fmla="*/ 450 h 3775"/>
                <a:gd name="T84" fmla="*/ 2500 w 3778"/>
                <a:gd name="T85" fmla="*/ 573 h 3775"/>
                <a:gd name="T86" fmla="*/ 3151 w 3778"/>
                <a:gd name="T87" fmla="*/ 437 h 3775"/>
                <a:gd name="T88" fmla="*/ 3171 w 3778"/>
                <a:gd name="T89" fmla="*/ 1212 h 3775"/>
                <a:gd name="T90" fmla="*/ 3315 w 3778"/>
                <a:gd name="T91" fmla="*/ 1620 h 3775"/>
                <a:gd name="T92" fmla="*/ 3315 w 3778"/>
                <a:gd name="T93" fmla="*/ 2159 h 3775"/>
                <a:gd name="T94" fmla="*/ 3174 w 3778"/>
                <a:gd name="T95" fmla="*/ 2558 h 3775"/>
                <a:gd name="T96" fmla="*/ 3142 w 3778"/>
                <a:gd name="T97" fmla="*/ 3338 h 3775"/>
                <a:gd name="T98" fmla="*/ 2485 w 3778"/>
                <a:gd name="T99" fmla="*/ 3208 h 3775"/>
                <a:gd name="T100" fmla="*/ 2181 w 3778"/>
                <a:gd name="T101" fmla="*/ 3337 h 3775"/>
                <a:gd name="T102" fmla="*/ 1523 w 3778"/>
                <a:gd name="T103" fmla="*/ 3292 h 3775"/>
                <a:gd name="T104" fmla="*/ 1145 w 3778"/>
                <a:gd name="T105" fmla="*/ 3130 h 3775"/>
                <a:gd name="T106" fmla="*/ 650 w 3778"/>
                <a:gd name="T107" fmla="*/ 2708 h 3775"/>
                <a:gd name="T108" fmla="*/ 535 w 3778"/>
                <a:gd name="T109" fmla="*/ 2407 h 3775"/>
                <a:gd name="T110" fmla="*/ 0 w 3778"/>
                <a:gd name="T111" fmla="*/ 2027 h 3775"/>
                <a:gd name="T112" fmla="*/ 508 w 3778"/>
                <a:gd name="T113" fmla="*/ 1439 h 3775"/>
                <a:gd name="T114" fmla="*/ 697 w 3778"/>
                <a:gd name="T115" fmla="*/ 1063 h 3775"/>
                <a:gd name="T116" fmla="*/ 1066 w 3778"/>
                <a:gd name="T117" fmla="*/ 696 h 3775"/>
                <a:gd name="T118" fmla="*/ 1434 w 3778"/>
                <a:gd name="T119" fmla="*/ 509 h 3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78" h="3775">
                  <a:moveTo>
                    <a:pt x="1889" y="1452"/>
                  </a:moveTo>
                  <a:lnTo>
                    <a:pt x="1834" y="1455"/>
                  </a:lnTo>
                  <a:lnTo>
                    <a:pt x="1781" y="1466"/>
                  </a:lnTo>
                  <a:lnTo>
                    <a:pt x="1731" y="1482"/>
                  </a:lnTo>
                  <a:lnTo>
                    <a:pt x="1684" y="1504"/>
                  </a:lnTo>
                  <a:lnTo>
                    <a:pt x="1639" y="1530"/>
                  </a:lnTo>
                  <a:lnTo>
                    <a:pt x="1599" y="1562"/>
                  </a:lnTo>
                  <a:lnTo>
                    <a:pt x="1563" y="1599"/>
                  </a:lnTo>
                  <a:lnTo>
                    <a:pt x="1531" y="1639"/>
                  </a:lnTo>
                  <a:lnTo>
                    <a:pt x="1503" y="1683"/>
                  </a:lnTo>
                  <a:lnTo>
                    <a:pt x="1482" y="1730"/>
                  </a:lnTo>
                  <a:lnTo>
                    <a:pt x="1466" y="1781"/>
                  </a:lnTo>
                  <a:lnTo>
                    <a:pt x="1456" y="1834"/>
                  </a:lnTo>
                  <a:lnTo>
                    <a:pt x="1453" y="1888"/>
                  </a:lnTo>
                  <a:lnTo>
                    <a:pt x="1456" y="1943"/>
                  </a:lnTo>
                  <a:lnTo>
                    <a:pt x="1466" y="1996"/>
                  </a:lnTo>
                  <a:lnTo>
                    <a:pt x="1482" y="2045"/>
                  </a:lnTo>
                  <a:lnTo>
                    <a:pt x="1503" y="2092"/>
                  </a:lnTo>
                  <a:lnTo>
                    <a:pt x="1531" y="2137"/>
                  </a:lnTo>
                  <a:lnTo>
                    <a:pt x="1563" y="2177"/>
                  </a:lnTo>
                  <a:lnTo>
                    <a:pt x="1599" y="2214"/>
                  </a:lnTo>
                  <a:lnTo>
                    <a:pt x="1639" y="2245"/>
                  </a:lnTo>
                  <a:lnTo>
                    <a:pt x="1684" y="2273"/>
                  </a:lnTo>
                  <a:lnTo>
                    <a:pt x="1731" y="2294"/>
                  </a:lnTo>
                  <a:lnTo>
                    <a:pt x="1781" y="2311"/>
                  </a:lnTo>
                  <a:lnTo>
                    <a:pt x="1834" y="2320"/>
                  </a:lnTo>
                  <a:lnTo>
                    <a:pt x="1889" y="2323"/>
                  </a:lnTo>
                  <a:lnTo>
                    <a:pt x="1943" y="2320"/>
                  </a:lnTo>
                  <a:lnTo>
                    <a:pt x="1996" y="2311"/>
                  </a:lnTo>
                  <a:lnTo>
                    <a:pt x="2046" y="2294"/>
                  </a:lnTo>
                  <a:lnTo>
                    <a:pt x="2094" y="2273"/>
                  </a:lnTo>
                  <a:lnTo>
                    <a:pt x="2137" y="2245"/>
                  </a:lnTo>
                  <a:lnTo>
                    <a:pt x="2178" y="2214"/>
                  </a:lnTo>
                  <a:lnTo>
                    <a:pt x="2214" y="2177"/>
                  </a:lnTo>
                  <a:lnTo>
                    <a:pt x="2247" y="2137"/>
                  </a:lnTo>
                  <a:lnTo>
                    <a:pt x="2273" y="2092"/>
                  </a:lnTo>
                  <a:lnTo>
                    <a:pt x="2295" y="2045"/>
                  </a:lnTo>
                  <a:lnTo>
                    <a:pt x="2311" y="1996"/>
                  </a:lnTo>
                  <a:lnTo>
                    <a:pt x="2321" y="1943"/>
                  </a:lnTo>
                  <a:lnTo>
                    <a:pt x="2325" y="1888"/>
                  </a:lnTo>
                  <a:lnTo>
                    <a:pt x="2321" y="1834"/>
                  </a:lnTo>
                  <a:lnTo>
                    <a:pt x="2311" y="1781"/>
                  </a:lnTo>
                  <a:lnTo>
                    <a:pt x="2295" y="1730"/>
                  </a:lnTo>
                  <a:lnTo>
                    <a:pt x="2273" y="1683"/>
                  </a:lnTo>
                  <a:lnTo>
                    <a:pt x="2247" y="1639"/>
                  </a:lnTo>
                  <a:lnTo>
                    <a:pt x="2214" y="1599"/>
                  </a:lnTo>
                  <a:lnTo>
                    <a:pt x="2178" y="1562"/>
                  </a:lnTo>
                  <a:lnTo>
                    <a:pt x="2137" y="1530"/>
                  </a:lnTo>
                  <a:lnTo>
                    <a:pt x="2094" y="1504"/>
                  </a:lnTo>
                  <a:lnTo>
                    <a:pt x="2046" y="1482"/>
                  </a:lnTo>
                  <a:lnTo>
                    <a:pt x="1996" y="1466"/>
                  </a:lnTo>
                  <a:lnTo>
                    <a:pt x="1943" y="1455"/>
                  </a:lnTo>
                  <a:lnTo>
                    <a:pt x="1889" y="1452"/>
                  </a:lnTo>
                  <a:close/>
                  <a:moveTo>
                    <a:pt x="1889" y="1162"/>
                  </a:moveTo>
                  <a:lnTo>
                    <a:pt x="1959" y="1166"/>
                  </a:lnTo>
                  <a:lnTo>
                    <a:pt x="2027" y="1175"/>
                  </a:lnTo>
                  <a:lnTo>
                    <a:pt x="2092" y="1191"/>
                  </a:lnTo>
                  <a:lnTo>
                    <a:pt x="2156" y="1213"/>
                  </a:lnTo>
                  <a:lnTo>
                    <a:pt x="2217" y="1240"/>
                  </a:lnTo>
                  <a:lnTo>
                    <a:pt x="2274" y="1273"/>
                  </a:lnTo>
                  <a:lnTo>
                    <a:pt x="2328" y="1311"/>
                  </a:lnTo>
                  <a:lnTo>
                    <a:pt x="2379" y="1352"/>
                  </a:lnTo>
                  <a:lnTo>
                    <a:pt x="2425" y="1398"/>
                  </a:lnTo>
                  <a:lnTo>
                    <a:pt x="2467" y="1448"/>
                  </a:lnTo>
                  <a:lnTo>
                    <a:pt x="2504" y="1502"/>
                  </a:lnTo>
                  <a:lnTo>
                    <a:pt x="2536" y="1560"/>
                  </a:lnTo>
                  <a:lnTo>
                    <a:pt x="2564" y="1621"/>
                  </a:lnTo>
                  <a:lnTo>
                    <a:pt x="2586" y="1684"/>
                  </a:lnTo>
                  <a:lnTo>
                    <a:pt x="2602" y="1750"/>
                  </a:lnTo>
                  <a:lnTo>
                    <a:pt x="2611" y="1817"/>
                  </a:lnTo>
                  <a:lnTo>
                    <a:pt x="2615" y="1888"/>
                  </a:lnTo>
                  <a:lnTo>
                    <a:pt x="2611" y="1958"/>
                  </a:lnTo>
                  <a:lnTo>
                    <a:pt x="2602" y="2025"/>
                  </a:lnTo>
                  <a:lnTo>
                    <a:pt x="2586" y="2092"/>
                  </a:lnTo>
                  <a:lnTo>
                    <a:pt x="2564" y="2155"/>
                  </a:lnTo>
                  <a:lnTo>
                    <a:pt x="2536" y="2215"/>
                  </a:lnTo>
                  <a:lnTo>
                    <a:pt x="2504" y="2273"/>
                  </a:lnTo>
                  <a:lnTo>
                    <a:pt x="2467" y="2327"/>
                  </a:lnTo>
                  <a:lnTo>
                    <a:pt x="2425" y="2377"/>
                  </a:lnTo>
                  <a:lnTo>
                    <a:pt x="2379" y="2424"/>
                  </a:lnTo>
                  <a:lnTo>
                    <a:pt x="2328" y="2466"/>
                  </a:lnTo>
                  <a:lnTo>
                    <a:pt x="2274" y="2504"/>
                  </a:lnTo>
                  <a:lnTo>
                    <a:pt x="2217" y="2536"/>
                  </a:lnTo>
                  <a:lnTo>
                    <a:pt x="2156" y="2563"/>
                  </a:lnTo>
                  <a:lnTo>
                    <a:pt x="2092" y="2585"/>
                  </a:lnTo>
                  <a:lnTo>
                    <a:pt x="2027" y="2600"/>
                  </a:lnTo>
                  <a:lnTo>
                    <a:pt x="1959" y="2611"/>
                  </a:lnTo>
                  <a:lnTo>
                    <a:pt x="1889" y="2614"/>
                  </a:lnTo>
                  <a:lnTo>
                    <a:pt x="1819" y="2611"/>
                  </a:lnTo>
                  <a:lnTo>
                    <a:pt x="1751" y="2600"/>
                  </a:lnTo>
                  <a:lnTo>
                    <a:pt x="1684" y="2585"/>
                  </a:lnTo>
                  <a:lnTo>
                    <a:pt x="1621" y="2563"/>
                  </a:lnTo>
                  <a:lnTo>
                    <a:pt x="1561" y="2536"/>
                  </a:lnTo>
                  <a:lnTo>
                    <a:pt x="1503" y="2504"/>
                  </a:lnTo>
                  <a:lnTo>
                    <a:pt x="1449" y="2466"/>
                  </a:lnTo>
                  <a:lnTo>
                    <a:pt x="1399" y="2424"/>
                  </a:lnTo>
                  <a:lnTo>
                    <a:pt x="1353" y="2377"/>
                  </a:lnTo>
                  <a:lnTo>
                    <a:pt x="1310" y="2327"/>
                  </a:lnTo>
                  <a:lnTo>
                    <a:pt x="1272" y="2273"/>
                  </a:lnTo>
                  <a:lnTo>
                    <a:pt x="1240" y="2215"/>
                  </a:lnTo>
                  <a:lnTo>
                    <a:pt x="1212" y="2155"/>
                  </a:lnTo>
                  <a:lnTo>
                    <a:pt x="1191" y="2092"/>
                  </a:lnTo>
                  <a:lnTo>
                    <a:pt x="1176" y="2025"/>
                  </a:lnTo>
                  <a:lnTo>
                    <a:pt x="1165" y="1958"/>
                  </a:lnTo>
                  <a:lnTo>
                    <a:pt x="1162" y="1888"/>
                  </a:lnTo>
                  <a:lnTo>
                    <a:pt x="1165" y="1817"/>
                  </a:lnTo>
                  <a:lnTo>
                    <a:pt x="1176" y="1750"/>
                  </a:lnTo>
                  <a:lnTo>
                    <a:pt x="1191" y="1684"/>
                  </a:lnTo>
                  <a:lnTo>
                    <a:pt x="1212" y="1621"/>
                  </a:lnTo>
                  <a:lnTo>
                    <a:pt x="1240" y="1560"/>
                  </a:lnTo>
                  <a:lnTo>
                    <a:pt x="1272" y="1502"/>
                  </a:lnTo>
                  <a:lnTo>
                    <a:pt x="1310" y="1448"/>
                  </a:lnTo>
                  <a:lnTo>
                    <a:pt x="1353" y="1398"/>
                  </a:lnTo>
                  <a:lnTo>
                    <a:pt x="1399" y="1352"/>
                  </a:lnTo>
                  <a:lnTo>
                    <a:pt x="1449" y="1311"/>
                  </a:lnTo>
                  <a:lnTo>
                    <a:pt x="1503" y="1273"/>
                  </a:lnTo>
                  <a:lnTo>
                    <a:pt x="1561" y="1240"/>
                  </a:lnTo>
                  <a:lnTo>
                    <a:pt x="1621" y="1213"/>
                  </a:lnTo>
                  <a:lnTo>
                    <a:pt x="1684" y="1191"/>
                  </a:lnTo>
                  <a:lnTo>
                    <a:pt x="1751" y="1175"/>
                  </a:lnTo>
                  <a:lnTo>
                    <a:pt x="1819" y="1166"/>
                  </a:lnTo>
                  <a:lnTo>
                    <a:pt x="1889" y="1162"/>
                  </a:lnTo>
                  <a:close/>
                  <a:moveTo>
                    <a:pt x="1889" y="727"/>
                  </a:moveTo>
                  <a:lnTo>
                    <a:pt x="1798" y="730"/>
                  </a:lnTo>
                  <a:lnTo>
                    <a:pt x="1709" y="740"/>
                  </a:lnTo>
                  <a:lnTo>
                    <a:pt x="1622" y="758"/>
                  </a:lnTo>
                  <a:lnTo>
                    <a:pt x="1538" y="781"/>
                  </a:lnTo>
                  <a:lnTo>
                    <a:pt x="1456" y="809"/>
                  </a:lnTo>
                  <a:lnTo>
                    <a:pt x="1377" y="845"/>
                  </a:lnTo>
                  <a:lnTo>
                    <a:pt x="1302" y="885"/>
                  </a:lnTo>
                  <a:lnTo>
                    <a:pt x="1230" y="931"/>
                  </a:lnTo>
                  <a:lnTo>
                    <a:pt x="1162" y="982"/>
                  </a:lnTo>
                  <a:lnTo>
                    <a:pt x="1097" y="1037"/>
                  </a:lnTo>
                  <a:lnTo>
                    <a:pt x="1038" y="1097"/>
                  </a:lnTo>
                  <a:lnTo>
                    <a:pt x="981" y="1161"/>
                  </a:lnTo>
                  <a:lnTo>
                    <a:pt x="931" y="1230"/>
                  </a:lnTo>
                  <a:lnTo>
                    <a:pt x="885" y="1301"/>
                  </a:lnTo>
                  <a:lnTo>
                    <a:pt x="844" y="1377"/>
                  </a:lnTo>
                  <a:lnTo>
                    <a:pt x="810" y="1455"/>
                  </a:lnTo>
                  <a:lnTo>
                    <a:pt x="780" y="1537"/>
                  </a:lnTo>
                  <a:lnTo>
                    <a:pt x="757" y="1622"/>
                  </a:lnTo>
                  <a:lnTo>
                    <a:pt x="740" y="1708"/>
                  </a:lnTo>
                  <a:lnTo>
                    <a:pt x="729" y="1797"/>
                  </a:lnTo>
                  <a:lnTo>
                    <a:pt x="726" y="1888"/>
                  </a:lnTo>
                  <a:lnTo>
                    <a:pt x="729" y="1978"/>
                  </a:lnTo>
                  <a:lnTo>
                    <a:pt x="740" y="2068"/>
                  </a:lnTo>
                  <a:lnTo>
                    <a:pt x="757" y="2154"/>
                  </a:lnTo>
                  <a:lnTo>
                    <a:pt x="780" y="2238"/>
                  </a:lnTo>
                  <a:lnTo>
                    <a:pt x="810" y="2320"/>
                  </a:lnTo>
                  <a:lnTo>
                    <a:pt x="844" y="2399"/>
                  </a:lnTo>
                  <a:lnTo>
                    <a:pt x="885" y="2474"/>
                  </a:lnTo>
                  <a:lnTo>
                    <a:pt x="931" y="2546"/>
                  </a:lnTo>
                  <a:lnTo>
                    <a:pt x="981" y="2614"/>
                  </a:lnTo>
                  <a:lnTo>
                    <a:pt x="1038" y="2678"/>
                  </a:lnTo>
                  <a:lnTo>
                    <a:pt x="1097" y="2738"/>
                  </a:lnTo>
                  <a:lnTo>
                    <a:pt x="1162" y="2794"/>
                  </a:lnTo>
                  <a:lnTo>
                    <a:pt x="1230" y="2845"/>
                  </a:lnTo>
                  <a:lnTo>
                    <a:pt x="1302" y="2891"/>
                  </a:lnTo>
                  <a:lnTo>
                    <a:pt x="1377" y="2931"/>
                  </a:lnTo>
                  <a:lnTo>
                    <a:pt x="1456" y="2966"/>
                  </a:lnTo>
                  <a:lnTo>
                    <a:pt x="1538" y="2996"/>
                  </a:lnTo>
                  <a:lnTo>
                    <a:pt x="1622" y="3019"/>
                  </a:lnTo>
                  <a:lnTo>
                    <a:pt x="1709" y="3036"/>
                  </a:lnTo>
                  <a:lnTo>
                    <a:pt x="1798" y="3046"/>
                  </a:lnTo>
                  <a:lnTo>
                    <a:pt x="1889" y="3050"/>
                  </a:lnTo>
                  <a:lnTo>
                    <a:pt x="1980" y="3046"/>
                  </a:lnTo>
                  <a:lnTo>
                    <a:pt x="2068" y="3036"/>
                  </a:lnTo>
                  <a:lnTo>
                    <a:pt x="2155" y="3019"/>
                  </a:lnTo>
                  <a:lnTo>
                    <a:pt x="2240" y="2996"/>
                  </a:lnTo>
                  <a:lnTo>
                    <a:pt x="2321" y="2966"/>
                  </a:lnTo>
                  <a:lnTo>
                    <a:pt x="2400" y="2931"/>
                  </a:lnTo>
                  <a:lnTo>
                    <a:pt x="2476" y="2891"/>
                  </a:lnTo>
                  <a:lnTo>
                    <a:pt x="2547" y="2845"/>
                  </a:lnTo>
                  <a:lnTo>
                    <a:pt x="2616" y="2794"/>
                  </a:lnTo>
                  <a:lnTo>
                    <a:pt x="2680" y="2738"/>
                  </a:lnTo>
                  <a:lnTo>
                    <a:pt x="2740" y="2678"/>
                  </a:lnTo>
                  <a:lnTo>
                    <a:pt x="2795" y="2614"/>
                  </a:lnTo>
                  <a:lnTo>
                    <a:pt x="2846" y="2546"/>
                  </a:lnTo>
                  <a:lnTo>
                    <a:pt x="2892" y="2474"/>
                  </a:lnTo>
                  <a:lnTo>
                    <a:pt x="2932" y="2399"/>
                  </a:lnTo>
                  <a:lnTo>
                    <a:pt x="2968" y="2320"/>
                  </a:lnTo>
                  <a:lnTo>
                    <a:pt x="2997" y="2238"/>
                  </a:lnTo>
                  <a:lnTo>
                    <a:pt x="3020" y="2154"/>
                  </a:lnTo>
                  <a:lnTo>
                    <a:pt x="3037" y="2068"/>
                  </a:lnTo>
                  <a:lnTo>
                    <a:pt x="3047" y="1978"/>
                  </a:lnTo>
                  <a:lnTo>
                    <a:pt x="3051" y="1888"/>
                  </a:lnTo>
                  <a:lnTo>
                    <a:pt x="3047" y="1797"/>
                  </a:lnTo>
                  <a:lnTo>
                    <a:pt x="3037" y="1708"/>
                  </a:lnTo>
                  <a:lnTo>
                    <a:pt x="3020" y="1622"/>
                  </a:lnTo>
                  <a:lnTo>
                    <a:pt x="2997" y="1537"/>
                  </a:lnTo>
                  <a:lnTo>
                    <a:pt x="2968" y="1455"/>
                  </a:lnTo>
                  <a:lnTo>
                    <a:pt x="2932" y="1377"/>
                  </a:lnTo>
                  <a:lnTo>
                    <a:pt x="2892" y="1301"/>
                  </a:lnTo>
                  <a:lnTo>
                    <a:pt x="2846" y="1230"/>
                  </a:lnTo>
                  <a:lnTo>
                    <a:pt x="2795" y="1161"/>
                  </a:lnTo>
                  <a:lnTo>
                    <a:pt x="2740" y="1097"/>
                  </a:lnTo>
                  <a:lnTo>
                    <a:pt x="2680" y="1037"/>
                  </a:lnTo>
                  <a:lnTo>
                    <a:pt x="2616" y="982"/>
                  </a:lnTo>
                  <a:lnTo>
                    <a:pt x="2547" y="931"/>
                  </a:lnTo>
                  <a:lnTo>
                    <a:pt x="2476" y="885"/>
                  </a:lnTo>
                  <a:lnTo>
                    <a:pt x="2400" y="845"/>
                  </a:lnTo>
                  <a:lnTo>
                    <a:pt x="2321" y="809"/>
                  </a:lnTo>
                  <a:lnTo>
                    <a:pt x="2240" y="781"/>
                  </a:lnTo>
                  <a:lnTo>
                    <a:pt x="2155" y="758"/>
                  </a:lnTo>
                  <a:lnTo>
                    <a:pt x="2068" y="740"/>
                  </a:lnTo>
                  <a:lnTo>
                    <a:pt x="1980" y="730"/>
                  </a:lnTo>
                  <a:lnTo>
                    <a:pt x="1889" y="727"/>
                  </a:lnTo>
                  <a:close/>
                  <a:moveTo>
                    <a:pt x="1743" y="0"/>
                  </a:moveTo>
                  <a:lnTo>
                    <a:pt x="2034" y="0"/>
                  </a:lnTo>
                  <a:lnTo>
                    <a:pt x="2193" y="450"/>
                  </a:lnTo>
                  <a:lnTo>
                    <a:pt x="2183" y="467"/>
                  </a:lnTo>
                  <a:lnTo>
                    <a:pt x="2266" y="486"/>
                  </a:lnTo>
                  <a:lnTo>
                    <a:pt x="2347" y="511"/>
                  </a:lnTo>
                  <a:lnTo>
                    <a:pt x="2425" y="539"/>
                  </a:lnTo>
                  <a:lnTo>
                    <a:pt x="2500" y="573"/>
                  </a:lnTo>
                  <a:lnTo>
                    <a:pt x="2573" y="611"/>
                  </a:lnTo>
                  <a:lnTo>
                    <a:pt x="2645" y="652"/>
                  </a:lnTo>
                  <a:lnTo>
                    <a:pt x="2714" y="697"/>
                  </a:lnTo>
                  <a:lnTo>
                    <a:pt x="2731" y="646"/>
                  </a:lnTo>
                  <a:lnTo>
                    <a:pt x="3151" y="437"/>
                  </a:lnTo>
                  <a:lnTo>
                    <a:pt x="3341" y="627"/>
                  </a:lnTo>
                  <a:lnTo>
                    <a:pt x="3122" y="1053"/>
                  </a:lnTo>
                  <a:lnTo>
                    <a:pt x="3083" y="1066"/>
                  </a:lnTo>
                  <a:lnTo>
                    <a:pt x="3129" y="1137"/>
                  </a:lnTo>
                  <a:lnTo>
                    <a:pt x="3171" y="1212"/>
                  </a:lnTo>
                  <a:lnTo>
                    <a:pt x="3209" y="1289"/>
                  </a:lnTo>
                  <a:lnTo>
                    <a:pt x="3244" y="1368"/>
                  </a:lnTo>
                  <a:lnTo>
                    <a:pt x="3273" y="1450"/>
                  </a:lnTo>
                  <a:lnTo>
                    <a:pt x="3297" y="1534"/>
                  </a:lnTo>
                  <a:lnTo>
                    <a:pt x="3315" y="1620"/>
                  </a:lnTo>
                  <a:lnTo>
                    <a:pt x="3338" y="1608"/>
                  </a:lnTo>
                  <a:lnTo>
                    <a:pt x="3778" y="1755"/>
                  </a:lnTo>
                  <a:lnTo>
                    <a:pt x="3778" y="2020"/>
                  </a:lnTo>
                  <a:lnTo>
                    <a:pt x="3328" y="2166"/>
                  </a:lnTo>
                  <a:lnTo>
                    <a:pt x="3315" y="2159"/>
                  </a:lnTo>
                  <a:lnTo>
                    <a:pt x="3296" y="2243"/>
                  </a:lnTo>
                  <a:lnTo>
                    <a:pt x="3273" y="2324"/>
                  </a:lnTo>
                  <a:lnTo>
                    <a:pt x="3244" y="2405"/>
                  </a:lnTo>
                  <a:lnTo>
                    <a:pt x="3211" y="2482"/>
                  </a:lnTo>
                  <a:lnTo>
                    <a:pt x="3174" y="2558"/>
                  </a:lnTo>
                  <a:lnTo>
                    <a:pt x="3132" y="2630"/>
                  </a:lnTo>
                  <a:lnTo>
                    <a:pt x="3087" y="2700"/>
                  </a:lnTo>
                  <a:lnTo>
                    <a:pt x="3136" y="2715"/>
                  </a:lnTo>
                  <a:lnTo>
                    <a:pt x="3341" y="3139"/>
                  </a:lnTo>
                  <a:lnTo>
                    <a:pt x="3142" y="3338"/>
                  </a:lnTo>
                  <a:lnTo>
                    <a:pt x="2710" y="3125"/>
                  </a:lnTo>
                  <a:lnTo>
                    <a:pt x="2699" y="3088"/>
                  </a:lnTo>
                  <a:lnTo>
                    <a:pt x="2630" y="3131"/>
                  </a:lnTo>
                  <a:lnTo>
                    <a:pt x="2558" y="3171"/>
                  </a:lnTo>
                  <a:lnTo>
                    <a:pt x="2485" y="3208"/>
                  </a:lnTo>
                  <a:lnTo>
                    <a:pt x="2409" y="3240"/>
                  </a:lnTo>
                  <a:lnTo>
                    <a:pt x="2331" y="3269"/>
                  </a:lnTo>
                  <a:lnTo>
                    <a:pt x="2250" y="3292"/>
                  </a:lnTo>
                  <a:lnTo>
                    <a:pt x="2167" y="3312"/>
                  </a:lnTo>
                  <a:lnTo>
                    <a:pt x="2181" y="3337"/>
                  </a:lnTo>
                  <a:lnTo>
                    <a:pt x="2027" y="3775"/>
                  </a:lnTo>
                  <a:lnTo>
                    <a:pt x="1750" y="3775"/>
                  </a:lnTo>
                  <a:lnTo>
                    <a:pt x="1598" y="3325"/>
                  </a:lnTo>
                  <a:lnTo>
                    <a:pt x="1606" y="3311"/>
                  </a:lnTo>
                  <a:lnTo>
                    <a:pt x="1523" y="3292"/>
                  </a:lnTo>
                  <a:lnTo>
                    <a:pt x="1444" y="3268"/>
                  </a:lnTo>
                  <a:lnTo>
                    <a:pt x="1365" y="3240"/>
                  </a:lnTo>
                  <a:lnTo>
                    <a:pt x="1290" y="3207"/>
                  </a:lnTo>
                  <a:lnTo>
                    <a:pt x="1216" y="3170"/>
                  </a:lnTo>
                  <a:lnTo>
                    <a:pt x="1145" y="3130"/>
                  </a:lnTo>
                  <a:lnTo>
                    <a:pt x="1076" y="3085"/>
                  </a:lnTo>
                  <a:lnTo>
                    <a:pt x="1061" y="3135"/>
                  </a:lnTo>
                  <a:lnTo>
                    <a:pt x="636" y="3338"/>
                  </a:lnTo>
                  <a:lnTo>
                    <a:pt x="437" y="3139"/>
                  </a:lnTo>
                  <a:lnTo>
                    <a:pt x="650" y="2708"/>
                  </a:lnTo>
                  <a:lnTo>
                    <a:pt x="688" y="2697"/>
                  </a:lnTo>
                  <a:lnTo>
                    <a:pt x="644" y="2629"/>
                  </a:lnTo>
                  <a:lnTo>
                    <a:pt x="604" y="2557"/>
                  </a:lnTo>
                  <a:lnTo>
                    <a:pt x="567" y="2483"/>
                  </a:lnTo>
                  <a:lnTo>
                    <a:pt x="535" y="2407"/>
                  </a:lnTo>
                  <a:lnTo>
                    <a:pt x="506" y="2329"/>
                  </a:lnTo>
                  <a:lnTo>
                    <a:pt x="483" y="2248"/>
                  </a:lnTo>
                  <a:lnTo>
                    <a:pt x="465" y="2167"/>
                  </a:lnTo>
                  <a:lnTo>
                    <a:pt x="438" y="2179"/>
                  </a:lnTo>
                  <a:lnTo>
                    <a:pt x="0" y="2027"/>
                  </a:lnTo>
                  <a:lnTo>
                    <a:pt x="0" y="1750"/>
                  </a:lnTo>
                  <a:lnTo>
                    <a:pt x="450" y="1597"/>
                  </a:lnTo>
                  <a:lnTo>
                    <a:pt x="465" y="1606"/>
                  </a:lnTo>
                  <a:lnTo>
                    <a:pt x="484" y="1522"/>
                  </a:lnTo>
                  <a:lnTo>
                    <a:pt x="508" y="1439"/>
                  </a:lnTo>
                  <a:lnTo>
                    <a:pt x="538" y="1360"/>
                  </a:lnTo>
                  <a:lnTo>
                    <a:pt x="572" y="1282"/>
                  </a:lnTo>
                  <a:lnTo>
                    <a:pt x="610" y="1207"/>
                  </a:lnTo>
                  <a:lnTo>
                    <a:pt x="652" y="1133"/>
                  </a:lnTo>
                  <a:lnTo>
                    <a:pt x="697" y="1063"/>
                  </a:lnTo>
                  <a:lnTo>
                    <a:pt x="645" y="1047"/>
                  </a:lnTo>
                  <a:lnTo>
                    <a:pt x="437" y="628"/>
                  </a:lnTo>
                  <a:lnTo>
                    <a:pt x="627" y="437"/>
                  </a:lnTo>
                  <a:lnTo>
                    <a:pt x="1054" y="655"/>
                  </a:lnTo>
                  <a:lnTo>
                    <a:pt x="1066" y="696"/>
                  </a:lnTo>
                  <a:lnTo>
                    <a:pt x="1135" y="651"/>
                  </a:lnTo>
                  <a:lnTo>
                    <a:pt x="1207" y="609"/>
                  </a:lnTo>
                  <a:lnTo>
                    <a:pt x="1280" y="571"/>
                  </a:lnTo>
                  <a:lnTo>
                    <a:pt x="1356" y="538"/>
                  </a:lnTo>
                  <a:lnTo>
                    <a:pt x="1434" y="509"/>
                  </a:lnTo>
                  <a:lnTo>
                    <a:pt x="1515" y="485"/>
                  </a:lnTo>
                  <a:lnTo>
                    <a:pt x="1597" y="466"/>
                  </a:lnTo>
                  <a:lnTo>
                    <a:pt x="1583" y="439"/>
                  </a:lnTo>
                  <a:lnTo>
                    <a:pt x="1743" y="0"/>
                  </a:lnTo>
                  <a:close/>
                </a:path>
              </a:pathLst>
            </a:custGeom>
            <a:solidFill>
              <a:srgbClr val="5962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9"/>
            <p:cNvSpPr>
              <a:spLocks noEditPoints="1"/>
            </p:cNvSpPr>
            <p:nvPr/>
          </p:nvSpPr>
          <p:spPr bwMode="auto">
            <a:xfrm>
              <a:off x="4394640" y="3688545"/>
              <a:ext cx="601819" cy="608787"/>
            </a:xfrm>
            <a:custGeom>
              <a:avLst/>
              <a:gdLst>
                <a:gd name="T0" fmla="*/ 869 w 1902"/>
                <a:gd name="T1" fmla="*/ 565 h 1921"/>
                <a:gd name="T2" fmla="*/ 760 w 1902"/>
                <a:gd name="T3" fmla="*/ 606 h 1921"/>
                <a:gd name="T4" fmla="*/ 665 w 1902"/>
                <a:gd name="T5" fmla="*/ 676 h 1921"/>
                <a:gd name="T6" fmla="*/ 597 w 1902"/>
                <a:gd name="T7" fmla="*/ 767 h 1921"/>
                <a:gd name="T8" fmla="*/ 558 w 1902"/>
                <a:gd name="T9" fmla="*/ 872 h 1921"/>
                <a:gd name="T10" fmla="*/ 548 w 1902"/>
                <a:gd name="T11" fmla="*/ 984 h 1921"/>
                <a:gd name="T12" fmla="*/ 571 w 1902"/>
                <a:gd name="T13" fmla="*/ 1097 h 1921"/>
                <a:gd name="T14" fmla="*/ 628 w 1902"/>
                <a:gd name="T15" fmla="*/ 1203 h 1921"/>
                <a:gd name="T16" fmla="*/ 709 w 1902"/>
                <a:gd name="T17" fmla="*/ 1284 h 1921"/>
                <a:gd name="T18" fmla="*/ 809 w 1902"/>
                <a:gd name="T19" fmla="*/ 1338 h 1921"/>
                <a:gd name="T20" fmla="*/ 918 w 1902"/>
                <a:gd name="T21" fmla="*/ 1362 h 1921"/>
                <a:gd name="T22" fmla="*/ 1030 w 1902"/>
                <a:gd name="T23" fmla="*/ 1356 h 1921"/>
                <a:gd name="T24" fmla="*/ 1141 w 1902"/>
                <a:gd name="T25" fmla="*/ 1315 h 1921"/>
                <a:gd name="T26" fmla="*/ 1235 w 1902"/>
                <a:gd name="T27" fmla="*/ 1245 h 1921"/>
                <a:gd name="T28" fmla="*/ 1304 w 1902"/>
                <a:gd name="T29" fmla="*/ 1154 h 1921"/>
                <a:gd name="T30" fmla="*/ 1343 w 1902"/>
                <a:gd name="T31" fmla="*/ 1049 h 1921"/>
                <a:gd name="T32" fmla="*/ 1353 w 1902"/>
                <a:gd name="T33" fmla="*/ 937 h 1921"/>
                <a:gd name="T34" fmla="*/ 1330 w 1902"/>
                <a:gd name="T35" fmla="*/ 824 h 1921"/>
                <a:gd name="T36" fmla="*/ 1273 w 1902"/>
                <a:gd name="T37" fmla="*/ 719 h 1921"/>
                <a:gd name="T38" fmla="*/ 1191 w 1902"/>
                <a:gd name="T39" fmla="*/ 639 h 1921"/>
                <a:gd name="T40" fmla="*/ 1092 w 1902"/>
                <a:gd name="T41" fmla="*/ 583 h 1921"/>
                <a:gd name="T42" fmla="*/ 983 w 1902"/>
                <a:gd name="T43" fmla="*/ 559 h 1921"/>
                <a:gd name="T44" fmla="*/ 988 w 1902"/>
                <a:gd name="T45" fmla="*/ 0 h 1921"/>
                <a:gd name="T46" fmla="*/ 1257 w 1902"/>
                <a:gd name="T47" fmla="*/ 261 h 1921"/>
                <a:gd name="T48" fmla="*/ 1382 w 1902"/>
                <a:gd name="T49" fmla="*/ 329 h 1921"/>
                <a:gd name="T50" fmla="*/ 1596 w 1902"/>
                <a:gd name="T51" fmla="*/ 249 h 1921"/>
                <a:gd name="T52" fmla="*/ 1635 w 1902"/>
                <a:gd name="T53" fmla="*/ 621 h 1921"/>
                <a:gd name="T54" fmla="*/ 1687 w 1902"/>
                <a:gd name="T55" fmla="*/ 756 h 1921"/>
                <a:gd name="T56" fmla="*/ 1902 w 1902"/>
                <a:gd name="T57" fmla="*/ 831 h 1921"/>
                <a:gd name="T58" fmla="*/ 1693 w 1902"/>
                <a:gd name="T59" fmla="*/ 1141 h 1921"/>
                <a:gd name="T60" fmla="*/ 1646 w 1902"/>
                <a:gd name="T61" fmla="*/ 1276 h 1921"/>
                <a:gd name="T62" fmla="*/ 1763 w 1902"/>
                <a:gd name="T63" fmla="*/ 1473 h 1921"/>
                <a:gd name="T64" fmla="*/ 1403 w 1902"/>
                <a:gd name="T65" fmla="*/ 1576 h 1921"/>
                <a:gd name="T66" fmla="*/ 1312 w 1902"/>
                <a:gd name="T67" fmla="*/ 1634 h 1921"/>
                <a:gd name="T68" fmla="*/ 1214 w 1902"/>
                <a:gd name="T69" fmla="*/ 1678 h 1921"/>
                <a:gd name="T70" fmla="*/ 931 w 1902"/>
                <a:gd name="T71" fmla="*/ 1921 h 1921"/>
                <a:gd name="T72" fmla="*/ 830 w 1902"/>
                <a:gd name="T73" fmla="*/ 1716 h 1921"/>
                <a:gd name="T74" fmla="*/ 691 w 1902"/>
                <a:gd name="T75" fmla="*/ 1680 h 1921"/>
                <a:gd name="T76" fmla="*/ 318 w 1902"/>
                <a:gd name="T77" fmla="*/ 1685 h 1921"/>
                <a:gd name="T78" fmla="*/ 373 w 1902"/>
                <a:gd name="T79" fmla="*/ 1463 h 1921"/>
                <a:gd name="T80" fmla="*/ 289 w 1902"/>
                <a:gd name="T81" fmla="*/ 1346 h 1921"/>
                <a:gd name="T82" fmla="*/ 0 w 1902"/>
                <a:gd name="T83" fmla="*/ 1108 h 1921"/>
                <a:gd name="T84" fmla="*/ 186 w 1902"/>
                <a:gd name="T85" fmla="*/ 974 h 1921"/>
                <a:gd name="T86" fmla="*/ 197 w 1902"/>
                <a:gd name="T87" fmla="*/ 831 h 1921"/>
                <a:gd name="T88" fmla="*/ 127 w 1902"/>
                <a:gd name="T89" fmla="*/ 464 h 1921"/>
                <a:gd name="T90" fmla="*/ 355 w 1902"/>
                <a:gd name="T91" fmla="*/ 481 h 1921"/>
                <a:gd name="T92" fmla="*/ 457 w 1902"/>
                <a:gd name="T93" fmla="*/ 376 h 1921"/>
                <a:gd name="T94" fmla="*/ 639 w 1902"/>
                <a:gd name="T95" fmla="*/ 50 h 1921"/>
                <a:gd name="T96" fmla="*/ 805 w 1902"/>
                <a:gd name="T97" fmla="*/ 210 h 1921"/>
                <a:gd name="T98" fmla="*/ 947 w 1902"/>
                <a:gd name="T99" fmla="*/ 196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2" h="1921">
                  <a:moveTo>
                    <a:pt x="926" y="559"/>
                  </a:moveTo>
                  <a:lnTo>
                    <a:pt x="869" y="565"/>
                  </a:lnTo>
                  <a:lnTo>
                    <a:pt x="813" y="582"/>
                  </a:lnTo>
                  <a:lnTo>
                    <a:pt x="760" y="606"/>
                  </a:lnTo>
                  <a:lnTo>
                    <a:pt x="709" y="639"/>
                  </a:lnTo>
                  <a:lnTo>
                    <a:pt x="665" y="676"/>
                  </a:lnTo>
                  <a:lnTo>
                    <a:pt x="628" y="719"/>
                  </a:lnTo>
                  <a:lnTo>
                    <a:pt x="597" y="767"/>
                  </a:lnTo>
                  <a:lnTo>
                    <a:pt x="574" y="818"/>
                  </a:lnTo>
                  <a:lnTo>
                    <a:pt x="558" y="872"/>
                  </a:lnTo>
                  <a:lnTo>
                    <a:pt x="549" y="927"/>
                  </a:lnTo>
                  <a:lnTo>
                    <a:pt x="548" y="984"/>
                  </a:lnTo>
                  <a:lnTo>
                    <a:pt x="556" y="1041"/>
                  </a:lnTo>
                  <a:lnTo>
                    <a:pt x="571" y="1097"/>
                  </a:lnTo>
                  <a:lnTo>
                    <a:pt x="595" y="1152"/>
                  </a:lnTo>
                  <a:lnTo>
                    <a:pt x="628" y="1203"/>
                  </a:lnTo>
                  <a:lnTo>
                    <a:pt x="665" y="1247"/>
                  </a:lnTo>
                  <a:lnTo>
                    <a:pt x="709" y="1284"/>
                  </a:lnTo>
                  <a:lnTo>
                    <a:pt x="756" y="1313"/>
                  </a:lnTo>
                  <a:lnTo>
                    <a:pt x="809" y="1338"/>
                  </a:lnTo>
                  <a:lnTo>
                    <a:pt x="862" y="1354"/>
                  </a:lnTo>
                  <a:lnTo>
                    <a:pt x="918" y="1362"/>
                  </a:lnTo>
                  <a:lnTo>
                    <a:pt x="975" y="1362"/>
                  </a:lnTo>
                  <a:lnTo>
                    <a:pt x="1030" y="1356"/>
                  </a:lnTo>
                  <a:lnTo>
                    <a:pt x="1087" y="1339"/>
                  </a:lnTo>
                  <a:lnTo>
                    <a:pt x="1141" y="1315"/>
                  </a:lnTo>
                  <a:lnTo>
                    <a:pt x="1191" y="1284"/>
                  </a:lnTo>
                  <a:lnTo>
                    <a:pt x="1235" y="1245"/>
                  </a:lnTo>
                  <a:lnTo>
                    <a:pt x="1273" y="1203"/>
                  </a:lnTo>
                  <a:lnTo>
                    <a:pt x="1304" y="1154"/>
                  </a:lnTo>
                  <a:lnTo>
                    <a:pt x="1327" y="1103"/>
                  </a:lnTo>
                  <a:lnTo>
                    <a:pt x="1343" y="1049"/>
                  </a:lnTo>
                  <a:lnTo>
                    <a:pt x="1351" y="994"/>
                  </a:lnTo>
                  <a:lnTo>
                    <a:pt x="1353" y="937"/>
                  </a:lnTo>
                  <a:lnTo>
                    <a:pt x="1345" y="880"/>
                  </a:lnTo>
                  <a:lnTo>
                    <a:pt x="1330" y="824"/>
                  </a:lnTo>
                  <a:lnTo>
                    <a:pt x="1306" y="769"/>
                  </a:lnTo>
                  <a:lnTo>
                    <a:pt x="1273" y="719"/>
                  </a:lnTo>
                  <a:lnTo>
                    <a:pt x="1235" y="675"/>
                  </a:lnTo>
                  <a:lnTo>
                    <a:pt x="1191" y="639"/>
                  </a:lnTo>
                  <a:lnTo>
                    <a:pt x="1144" y="608"/>
                  </a:lnTo>
                  <a:lnTo>
                    <a:pt x="1092" y="583"/>
                  </a:lnTo>
                  <a:lnTo>
                    <a:pt x="1038" y="567"/>
                  </a:lnTo>
                  <a:lnTo>
                    <a:pt x="983" y="559"/>
                  </a:lnTo>
                  <a:lnTo>
                    <a:pt x="926" y="559"/>
                  </a:lnTo>
                  <a:close/>
                  <a:moveTo>
                    <a:pt x="988" y="0"/>
                  </a:moveTo>
                  <a:lnTo>
                    <a:pt x="1297" y="65"/>
                  </a:lnTo>
                  <a:lnTo>
                    <a:pt x="1257" y="261"/>
                  </a:lnTo>
                  <a:lnTo>
                    <a:pt x="1320" y="292"/>
                  </a:lnTo>
                  <a:lnTo>
                    <a:pt x="1382" y="329"/>
                  </a:lnTo>
                  <a:lnTo>
                    <a:pt x="1439" y="373"/>
                  </a:lnTo>
                  <a:lnTo>
                    <a:pt x="1596" y="249"/>
                  </a:lnTo>
                  <a:lnTo>
                    <a:pt x="1791" y="497"/>
                  </a:lnTo>
                  <a:lnTo>
                    <a:pt x="1635" y="621"/>
                  </a:lnTo>
                  <a:lnTo>
                    <a:pt x="1664" y="688"/>
                  </a:lnTo>
                  <a:lnTo>
                    <a:pt x="1687" y="756"/>
                  </a:lnTo>
                  <a:lnTo>
                    <a:pt x="1703" y="824"/>
                  </a:lnTo>
                  <a:lnTo>
                    <a:pt x="1902" y="831"/>
                  </a:lnTo>
                  <a:lnTo>
                    <a:pt x="1892" y="1147"/>
                  </a:lnTo>
                  <a:lnTo>
                    <a:pt x="1693" y="1141"/>
                  </a:lnTo>
                  <a:lnTo>
                    <a:pt x="1672" y="1209"/>
                  </a:lnTo>
                  <a:lnTo>
                    <a:pt x="1646" y="1276"/>
                  </a:lnTo>
                  <a:lnTo>
                    <a:pt x="1614" y="1341"/>
                  </a:lnTo>
                  <a:lnTo>
                    <a:pt x="1763" y="1473"/>
                  </a:lnTo>
                  <a:lnTo>
                    <a:pt x="1553" y="1709"/>
                  </a:lnTo>
                  <a:lnTo>
                    <a:pt x="1403" y="1576"/>
                  </a:lnTo>
                  <a:lnTo>
                    <a:pt x="1359" y="1607"/>
                  </a:lnTo>
                  <a:lnTo>
                    <a:pt x="1312" y="1634"/>
                  </a:lnTo>
                  <a:lnTo>
                    <a:pt x="1263" y="1657"/>
                  </a:lnTo>
                  <a:lnTo>
                    <a:pt x="1214" y="1678"/>
                  </a:lnTo>
                  <a:lnTo>
                    <a:pt x="1244" y="1876"/>
                  </a:lnTo>
                  <a:lnTo>
                    <a:pt x="931" y="1921"/>
                  </a:lnTo>
                  <a:lnTo>
                    <a:pt x="901" y="1724"/>
                  </a:lnTo>
                  <a:lnTo>
                    <a:pt x="830" y="1716"/>
                  </a:lnTo>
                  <a:lnTo>
                    <a:pt x="760" y="1701"/>
                  </a:lnTo>
                  <a:lnTo>
                    <a:pt x="691" y="1680"/>
                  </a:lnTo>
                  <a:lnTo>
                    <a:pt x="587" y="1849"/>
                  </a:lnTo>
                  <a:lnTo>
                    <a:pt x="318" y="1685"/>
                  </a:lnTo>
                  <a:lnTo>
                    <a:pt x="422" y="1514"/>
                  </a:lnTo>
                  <a:lnTo>
                    <a:pt x="373" y="1463"/>
                  </a:lnTo>
                  <a:lnTo>
                    <a:pt x="329" y="1406"/>
                  </a:lnTo>
                  <a:lnTo>
                    <a:pt x="289" y="1346"/>
                  </a:lnTo>
                  <a:lnTo>
                    <a:pt x="100" y="1408"/>
                  </a:lnTo>
                  <a:lnTo>
                    <a:pt x="0" y="1108"/>
                  </a:lnTo>
                  <a:lnTo>
                    <a:pt x="191" y="1046"/>
                  </a:lnTo>
                  <a:lnTo>
                    <a:pt x="186" y="974"/>
                  </a:lnTo>
                  <a:lnTo>
                    <a:pt x="188" y="901"/>
                  </a:lnTo>
                  <a:lnTo>
                    <a:pt x="197" y="831"/>
                  </a:lnTo>
                  <a:lnTo>
                    <a:pt x="12" y="756"/>
                  </a:lnTo>
                  <a:lnTo>
                    <a:pt x="127" y="464"/>
                  </a:lnTo>
                  <a:lnTo>
                    <a:pt x="313" y="538"/>
                  </a:lnTo>
                  <a:lnTo>
                    <a:pt x="355" y="481"/>
                  </a:lnTo>
                  <a:lnTo>
                    <a:pt x="403" y="427"/>
                  </a:lnTo>
                  <a:lnTo>
                    <a:pt x="457" y="376"/>
                  </a:lnTo>
                  <a:lnTo>
                    <a:pt x="362" y="200"/>
                  </a:lnTo>
                  <a:lnTo>
                    <a:pt x="639" y="50"/>
                  </a:lnTo>
                  <a:lnTo>
                    <a:pt x="734" y="226"/>
                  </a:lnTo>
                  <a:lnTo>
                    <a:pt x="805" y="210"/>
                  </a:lnTo>
                  <a:lnTo>
                    <a:pt x="875" y="200"/>
                  </a:lnTo>
                  <a:lnTo>
                    <a:pt x="947" y="19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rot="1742241">
              <a:off x="4503324" y="3895991"/>
              <a:ext cx="132313" cy="653839"/>
              <a:chOff x="2585357" y="4267200"/>
              <a:chExt cx="169621" cy="838200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2585357" y="4267200"/>
                <a:ext cx="169621" cy="838200"/>
              </a:xfrm>
              <a:prstGeom prst="roundRect">
                <a:avLst>
                  <a:gd name="adj" fmla="val 50000"/>
                </a:avLst>
              </a:prstGeom>
              <a:solidFill>
                <a:srgbClr val="59627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640430" y="4315522"/>
                <a:ext cx="59474" cy="59474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flipV="1">
              <a:off x="5164365" y="2437485"/>
              <a:ext cx="1542310" cy="991707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 flipV="1">
              <a:off x="5405253" y="3266515"/>
              <a:ext cx="1761299" cy="697637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41" name="Freeform 24"/>
            <p:cNvSpPr>
              <a:spLocks noEditPoints="1"/>
            </p:cNvSpPr>
            <p:nvPr/>
          </p:nvSpPr>
          <p:spPr bwMode="auto">
            <a:xfrm>
              <a:off x="6328086" y="2249779"/>
              <a:ext cx="1203704" cy="1203701"/>
            </a:xfrm>
            <a:custGeom>
              <a:avLst/>
              <a:gdLst>
                <a:gd name="T0" fmla="*/ 1666 w 4617"/>
                <a:gd name="T1" fmla="*/ 3790 h 4617"/>
                <a:gd name="T2" fmla="*/ 2927 w 4617"/>
                <a:gd name="T3" fmla="*/ 3801 h 4617"/>
                <a:gd name="T4" fmla="*/ 2889 w 4617"/>
                <a:gd name="T5" fmla="*/ 2821 h 4617"/>
                <a:gd name="T6" fmla="*/ 2236 w 4617"/>
                <a:gd name="T7" fmla="*/ 3074 h 4617"/>
                <a:gd name="T8" fmla="*/ 2132 w 4617"/>
                <a:gd name="T9" fmla="*/ 1882 h 4617"/>
                <a:gd name="T10" fmla="*/ 1862 w 4617"/>
                <a:gd name="T11" fmla="*/ 2427 h 4617"/>
                <a:gd name="T12" fmla="*/ 2369 w 4617"/>
                <a:gd name="T13" fmla="*/ 2766 h 4617"/>
                <a:gd name="T14" fmla="*/ 2770 w 4617"/>
                <a:gd name="T15" fmla="*/ 2307 h 4617"/>
                <a:gd name="T16" fmla="*/ 2363 w 4617"/>
                <a:gd name="T17" fmla="*/ 1850 h 4617"/>
                <a:gd name="T18" fmla="*/ 2891 w 4617"/>
                <a:gd name="T19" fmla="*/ 1805 h 4617"/>
                <a:gd name="T20" fmla="*/ 3044 w 4617"/>
                <a:gd name="T21" fmla="*/ 2556 h 4617"/>
                <a:gd name="T22" fmla="*/ 3877 w 4617"/>
                <a:gd name="T23" fmla="*/ 1918 h 4617"/>
                <a:gd name="T24" fmla="*/ 3086 w 4617"/>
                <a:gd name="T25" fmla="*/ 894 h 4617"/>
                <a:gd name="T26" fmla="*/ 1678 w 4617"/>
                <a:gd name="T27" fmla="*/ 821 h 4617"/>
                <a:gd name="T28" fmla="*/ 821 w 4617"/>
                <a:gd name="T29" fmla="*/ 1678 h 4617"/>
                <a:gd name="T30" fmla="*/ 797 w 4617"/>
                <a:gd name="T31" fmla="*/ 2881 h 4617"/>
                <a:gd name="T32" fmla="*/ 1619 w 4617"/>
                <a:gd name="T33" fmla="*/ 1967 h 4617"/>
                <a:gd name="T34" fmla="*/ 2155 w 4617"/>
                <a:gd name="T35" fmla="*/ 1539 h 4617"/>
                <a:gd name="T36" fmla="*/ 2623 w 4617"/>
                <a:gd name="T37" fmla="*/ 411 h 4617"/>
                <a:gd name="T38" fmla="*/ 2952 w 4617"/>
                <a:gd name="T39" fmla="*/ 115 h 4617"/>
                <a:gd name="T40" fmla="*/ 3358 w 4617"/>
                <a:gd name="T41" fmla="*/ 337 h 4617"/>
                <a:gd name="T42" fmla="*/ 3491 w 4617"/>
                <a:gd name="T43" fmla="*/ 414 h 4617"/>
                <a:gd name="T44" fmla="*/ 3887 w 4617"/>
                <a:gd name="T45" fmla="*/ 653 h 4617"/>
                <a:gd name="T46" fmla="*/ 3722 w 4617"/>
                <a:gd name="T47" fmla="*/ 1003 h 4617"/>
                <a:gd name="T48" fmla="*/ 4308 w 4617"/>
                <a:gd name="T49" fmla="*/ 1154 h 4617"/>
                <a:gd name="T50" fmla="*/ 4146 w 4617"/>
                <a:gd name="T51" fmla="*/ 1738 h 4617"/>
                <a:gd name="T52" fmla="*/ 4530 w 4617"/>
                <a:gd name="T53" fmla="*/ 1770 h 4617"/>
                <a:gd name="T54" fmla="*/ 4564 w 4617"/>
                <a:gd name="T55" fmla="*/ 2236 h 4617"/>
                <a:gd name="T56" fmla="*/ 4231 w 4617"/>
                <a:gd name="T57" fmla="*/ 2385 h 4617"/>
                <a:gd name="T58" fmla="*/ 4530 w 4617"/>
                <a:gd name="T59" fmla="*/ 2925 h 4617"/>
                <a:gd name="T60" fmla="*/ 4011 w 4617"/>
                <a:gd name="T61" fmla="*/ 3203 h 4617"/>
                <a:gd name="T62" fmla="*/ 4241 w 4617"/>
                <a:gd name="T63" fmla="*/ 3501 h 4617"/>
                <a:gd name="T64" fmla="*/ 3954 w 4617"/>
                <a:gd name="T65" fmla="*/ 3849 h 4617"/>
                <a:gd name="T66" fmla="*/ 3614 w 4617"/>
                <a:gd name="T67" fmla="*/ 3723 h 4617"/>
                <a:gd name="T68" fmla="*/ 3480 w 4617"/>
                <a:gd name="T69" fmla="*/ 4295 h 4617"/>
                <a:gd name="T70" fmla="*/ 2879 w 4617"/>
                <a:gd name="T71" fmla="*/ 4146 h 4617"/>
                <a:gd name="T72" fmla="*/ 2867 w 4617"/>
                <a:gd name="T73" fmla="*/ 4539 h 4617"/>
                <a:gd name="T74" fmla="*/ 2385 w 4617"/>
                <a:gd name="T75" fmla="*/ 4232 h 4617"/>
                <a:gd name="T76" fmla="*/ 2232 w 4617"/>
                <a:gd name="T77" fmla="*/ 4232 h 4617"/>
                <a:gd name="T78" fmla="*/ 1731 w 4617"/>
                <a:gd name="T79" fmla="*/ 4540 h 4617"/>
                <a:gd name="T80" fmla="*/ 1627 w 4617"/>
                <a:gd name="T81" fmla="*/ 4106 h 4617"/>
                <a:gd name="T82" fmla="*/ 1137 w 4617"/>
                <a:gd name="T83" fmla="*/ 4295 h 4617"/>
                <a:gd name="T84" fmla="*/ 1003 w 4617"/>
                <a:gd name="T85" fmla="*/ 3723 h 4617"/>
                <a:gd name="T86" fmla="*/ 656 w 4617"/>
                <a:gd name="T87" fmla="*/ 3867 h 4617"/>
                <a:gd name="T88" fmla="*/ 396 w 4617"/>
                <a:gd name="T89" fmla="*/ 3499 h 4617"/>
                <a:gd name="T90" fmla="*/ 604 w 4617"/>
                <a:gd name="T91" fmla="*/ 3204 h 4617"/>
                <a:gd name="T92" fmla="*/ 115 w 4617"/>
                <a:gd name="T93" fmla="*/ 2953 h 4617"/>
                <a:gd name="T94" fmla="*/ 409 w 4617"/>
                <a:gd name="T95" fmla="*/ 2616 h 4617"/>
                <a:gd name="T96" fmla="*/ 15 w 4617"/>
                <a:gd name="T97" fmla="*/ 2264 h 4617"/>
                <a:gd name="T98" fmla="*/ 98 w 4617"/>
                <a:gd name="T99" fmla="*/ 1785 h 4617"/>
                <a:gd name="T100" fmla="*/ 471 w 4617"/>
                <a:gd name="T101" fmla="*/ 1736 h 4617"/>
                <a:gd name="T102" fmla="*/ 301 w 4617"/>
                <a:gd name="T103" fmla="*/ 1174 h 4617"/>
                <a:gd name="T104" fmla="*/ 817 w 4617"/>
                <a:gd name="T105" fmla="*/ 1091 h 4617"/>
                <a:gd name="T106" fmla="*/ 711 w 4617"/>
                <a:gd name="T107" fmla="*/ 656 h 4617"/>
                <a:gd name="T108" fmla="*/ 1280 w 4617"/>
                <a:gd name="T109" fmla="*/ 681 h 4617"/>
                <a:gd name="T110" fmla="*/ 1247 w 4617"/>
                <a:gd name="T111" fmla="*/ 320 h 4617"/>
                <a:gd name="T112" fmla="*/ 1657 w 4617"/>
                <a:gd name="T113" fmla="*/ 133 h 4617"/>
                <a:gd name="T114" fmla="*/ 1885 w 4617"/>
                <a:gd name="T115" fmla="*/ 432 h 4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17" h="4617">
                  <a:moveTo>
                    <a:pt x="1733" y="2816"/>
                  </a:moveTo>
                  <a:lnTo>
                    <a:pt x="1726" y="2822"/>
                  </a:lnTo>
                  <a:lnTo>
                    <a:pt x="1719" y="2826"/>
                  </a:lnTo>
                  <a:lnTo>
                    <a:pt x="993" y="3246"/>
                  </a:lnTo>
                  <a:lnTo>
                    <a:pt x="1061" y="3334"/>
                  </a:lnTo>
                  <a:lnTo>
                    <a:pt x="1133" y="3417"/>
                  </a:lnTo>
                  <a:lnTo>
                    <a:pt x="1212" y="3494"/>
                  </a:lnTo>
                  <a:lnTo>
                    <a:pt x="1294" y="3565"/>
                  </a:lnTo>
                  <a:lnTo>
                    <a:pt x="1381" y="3631"/>
                  </a:lnTo>
                  <a:lnTo>
                    <a:pt x="1473" y="3691"/>
                  </a:lnTo>
                  <a:lnTo>
                    <a:pt x="1568" y="3744"/>
                  </a:lnTo>
                  <a:lnTo>
                    <a:pt x="1666" y="3790"/>
                  </a:lnTo>
                  <a:lnTo>
                    <a:pt x="1768" y="3831"/>
                  </a:lnTo>
                  <a:lnTo>
                    <a:pt x="1872" y="3864"/>
                  </a:lnTo>
                  <a:lnTo>
                    <a:pt x="1980" y="3891"/>
                  </a:lnTo>
                  <a:lnTo>
                    <a:pt x="2087" y="3909"/>
                  </a:lnTo>
                  <a:lnTo>
                    <a:pt x="2198" y="3922"/>
                  </a:lnTo>
                  <a:lnTo>
                    <a:pt x="2310" y="3924"/>
                  </a:lnTo>
                  <a:lnTo>
                    <a:pt x="2416" y="3922"/>
                  </a:lnTo>
                  <a:lnTo>
                    <a:pt x="2521" y="3910"/>
                  </a:lnTo>
                  <a:lnTo>
                    <a:pt x="2625" y="3894"/>
                  </a:lnTo>
                  <a:lnTo>
                    <a:pt x="2727" y="3870"/>
                  </a:lnTo>
                  <a:lnTo>
                    <a:pt x="2828" y="3839"/>
                  </a:lnTo>
                  <a:lnTo>
                    <a:pt x="2927" y="3801"/>
                  </a:lnTo>
                  <a:lnTo>
                    <a:pt x="3022" y="3758"/>
                  </a:lnTo>
                  <a:lnTo>
                    <a:pt x="3116" y="3708"/>
                  </a:lnTo>
                  <a:lnTo>
                    <a:pt x="3203" y="3654"/>
                  </a:lnTo>
                  <a:lnTo>
                    <a:pt x="3285" y="3596"/>
                  </a:lnTo>
                  <a:lnTo>
                    <a:pt x="3362" y="3533"/>
                  </a:lnTo>
                  <a:lnTo>
                    <a:pt x="3435" y="3467"/>
                  </a:lnTo>
                  <a:lnTo>
                    <a:pt x="3502" y="3396"/>
                  </a:lnTo>
                  <a:lnTo>
                    <a:pt x="3565" y="3323"/>
                  </a:lnTo>
                  <a:lnTo>
                    <a:pt x="3624" y="3244"/>
                  </a:lnTo>
                  <a:lnTo>
                    <a:pt x="2898" y="2826"/>
                  </a:lnTo>
                  <a:lnTo>
                    <a:pt x="2893" y="2823"/>
                  </a:lnTo>
                  <a:lnTo>
                    <a:pt x="2889" y="2821"/>
                  </a:lnTo>
                  <a:lnTo>
                    <a:pt x="2885" y="2818"/>
                  </a:lnTo>
                  <a:lnTo>
                    <a:pt x="2843" y="2863"/>
                  </a:lnTo>
                  <a:lnTo>
                    <a:pt x="2797" y="2903"/>
                  </a:lnTo>
                  <a:lnTo>
                    <a:pt x="2746" y="2941"/>
                  </a:lnTo>
                  <a:lnTo>
                    <a:pt x="2693" y="2974"/>
                  </a:lnTo>
                  <a:lnTo>
                    <a:pt x="2633" y="3005"/>
                  </a:lnTo>
                  <a:lnTo>
                    <a:pt x="2572" y="3032"/>
                  </a:lnTo>
                  <a:lnTo>
                    <a:pt x="2507" y="3051"/>
                  </a:lnTo>
                  <a:lnTo>
                    <a:pt x="2443" y="3067"/>
                  </a:lnTo>
                  <a:lnTo>
                    <a:pt x="2376" y="3075"/>
                  </a:lnTo>
                  <a:lnTo>
                    <a:pt x="2310" y="3078"/>
                  </a:lnTo>
                  <a:lnTo>
                    <a:pt x="2236" y="3074"/>
                  </a:lnTo>
                  <a:lnTo>
                    <a:pt x="2163" y="3064"/>
                  </a:lnTo>
                  <a:lnTo>
                    <a:pt x="2093" y="3046"/>
                  </a:lnTo>
                  <a:lnTo>
                    <a:pt x="2024" y="3023"/>
                  </a:lnTo>
                  <a:lnTo>
                    <a:pt x="1960" y="2993"/>
                  </a:lnTo>
                  <a:lnTo>
                    <a:pt x="1897" y="2956"/>
                  </a:lnTo>
                  <a:lnTo>
                    <a:pt x="1838" y="2916"/>
                  </a:lnTo>
                  <a:lnTo>
                    <a:pt x="1784" y="2868"/>
                  </a:lnTo>
                  <a:lnTo>
                    <a:pt x="1733" y="2816"/>
                  </a:lnTo>
                  <a:close/>
                  <a:moveTo>
                    <a:pt x="2307" y="1847"/>
                  </a:moveTo>
                  <a:lnTo>
                    <a:pt x="2248" y="1851"/>
                  </a:lnTo>
                  <a:lnTo>
                    <a:pt x="2190" y="1862"/>
                  </a:lnTo>
                  <a:lnTo>
                    <a:pt x="2132" y="1882"/>
                  </a:lnTo>
                  <a:lnTo>
                    <a:pt x="2078" y="1908"/>
                  </a:lnTo>
                  <a:lnTo>
                    <a:pt x="2034" y="1938"/>
                  </a:lnTo>
                  <a:lnTo>
                    <a:pt x="1994" y="1970"/>
                  </a:lnTo>
                  <a:lnTo>
                    <a:pt x="1959" y="2008"/>
                  </a:lnTo>
                  <a:lnTo>
                    <a:pt x="1927" y="2048"/>
                  </a:lnTo>
                  <a:lnTo>
                    <a:pt x="1900" y="2092"/>
                  </a:lnTo>
                  <a:lnTo>
                    <a:pt x="1879" y="2139"/>
                  </a:lnTo>
                  <a:lnTo>
                    <a:pt x="1862" y="2190"/>
                  </a:lnTo>
                  <a:lnTo>
                    <a:pt x="1851" y="2248"/>
                  </a:lnTo>
                  <a:lnTo>
                    <a:pt x="1847" y="2309"/>
                  </a:lnTo>
                  <a:lnTo>
                    <a:pt x="1851" y="2369"/>
                  </a:lnTo>
                  <a:lnTo>
                    <a:pt x="1862" y="2427"/>
                  </a:lnTo>
                  <a:lnTo>
                    <a:pt x="1882" y="2485"/>
                  </a:lnTo>
                  <a:lnTo>
                    <a:pt x="1908" y="2539"/>
                  </a:lnTo>
                  <a:lnTo>
                    <a:pt x="1939" y="2584"/>
                  </a:lnTo>
                  <a:lnTo>
                    <a:pt x="1974" y="2626"/>
                  </a:lnTo>
                  <a:lnTo>
                    <a:pt x="2012" y="2662"/>
                  </a:lnTo>
                  <a:lnTo>
                    <a:pt x="2055" y="2695"/>
                  </a:lnTo>
                  <a:lnTo>
                    <a:pt x="2101" y="2721"/>
                  </a:lnTo>
                  <a:lnTo>
                    <a:pt x="2150" y="2742"/>
                  </a:lnTo>
                  <a:lnTo>
                    <a:pt x="2202" y="2758"/>
                  </a:lnTo>
                  <a:lnTo>
                    <a:pt x="2254" y="2767"/>
                  </a:lnTo>
                  <a:lnTo>
                    <a:pt x="2309" y="2770"/>
                  </a:lnTo>
                  <a:lnTo>
                    <a:pt x="2369" y="2766"/>
                  </a:lnTo>
                  <a:lnTo>
                    <a:pt x="2427" y="2755"/>
                  </a:lnTo>
                  <a:lnTo>
                    <a:pt x="2485" y="2735"/>
                  </a:lnTo>
                  <a:lnTo>
                    <a:pt x="2539" y="2709"/>
                  </a:lnTo>
                  <a:lnTo>
                    <a:pt x="2583" y="2679"/>
                  </a:lnTo>
                  <a:lnTo>
                    <a:pt x="2623" y="2647"/>
                  </a:lnTo>
                  <a:lnTo>
                    <a:pt x="2658" y="2609"/>
                  </a:lnTo>
                  <a:lnTo>
                    <a:pt x="2690" y="2569"/>
                  </a:lnTo>
                  <a:lnTo>
                    <a:pt x="2717" y="2525"/>
                  </a:lnTo>
                  <a:lnTo>
                    <a:pt x="2738" y="2478"/>
                  </a:lnTo>
                  <a:lnTo>
                    <a:pt x="2755" y="2427"/>
                  </a:lnTo>
                  <a:lnTo>
                    <a:pt x="2766" y="2369"/>
                  </a:lnTo>
                  <a:lnTo>
                    <a:pt x="2770" y="2307"/>
                  </a:lnTo>
                  <a:lnTo>
                    <a:pt x="2766" y="2248"/>
                  </a:lnTo>
                  <a:lnTo>
                    <a:pt x="2755" y="2190"/>
                  </a:lnTo>
                  <a:lnTo>
                    <a:pt x="2735" y="2132"/>
                  </a:lnTo>
                  <a:lnTo>
                    <a:pt x="2709" y="2078"/>
                  </a:lnTo>
                  <a:lnTo>
                    <a:pt x="2678" y="2033"/>
                  </a:lnTo>
                  <a:lnTo>
                    <a:pt x="2643" y="1991"/>
                  </a:lnTo>
                  <a:lnTo>
                    <a:pt x="2605" y="1955"/>
                  </a:lnTo>
                  <a:lnTo>
                    <a:pt x="2562" y="1922"/>
                  </a:lnTo>
                  <a:lnTo>
                    <a:pt x="2516" y="1896"/>
                  </a:lnTo>
                  <a:lnTo>
                    <a:pt x="2467" y="1875"/>
                  </a:lnTo>
                  <a:lnTo>
                    <a:pt x="2415" y="1859"/>
                  </a:lnTo>
                  <a:lnTo>
                    <a:pt x="2363" y="1850"/>
                  </a:lnTo>
                  <a:lnTo>
                    <a:pt x="2307" y="1847"/>
                  </a:lnTo>
                  <a:close/>
                  <a:moveTo>
                    <a:pt x="2462" y="701"/>
                  </a:moveTo>
                  <a:lnTo>
                    <a:pt x="2462" y="1539"/>
                  </a:lnTo>
                  <a:lnTo>
                    <a:pt x="2462" y="1547"/>
                  </a:lnTo>
                  <a:lnTo>
                    <a:pt x="2461" y="1556"/>
                  </a:lnTo>
                  <a:lnTo>
                    <a:pt x="2531" y="1574"/>
                  </a:lnTo>
                  <a:lnTo>
                    <a:pt x="2600" y="1598"/>
                  </a:lnTo>
                  <a:lnTo>
                    <a:pt x="2664" y="1629"/>
                  </a:lnTo>
                  <a:lnTo>
                    <a:pt x="2727" y="1664"/>
                  </a:lnTo>
                  <a:lnTo>
                    <a:pt x="2786" y="1705"/>
                  </a:lnTo>
                  <a:lnTo>
                    <a:pt x="2840" y="1753"/>
                  </a:lnTo>
                  <a:lnTo>
                    <a:pt x="2891" y="1805"/>
                  </a:lnTo>
                  <a:lnTo>
                    <a:pt x="2935" y="1862"/>
                  </a:lnTo>
                  <a:lnTo>
                    <a:pt x="2974" y="1924"/>
                  </a:lnTo>
                  <a:lnTo>
                    <a:pt x="3009" y="1992"/>
                  </a:lnTo>
                  <a:lnTo>
                    <a:pt x="3037" y="2062"/>
                  </a:lnTo>
                  <a:lnTo>
                    <a:pt x="3058" y="2135"/>
                  </a:lnTo>
                  <a:lnTo>
                    <a:pt x="3072" y="2208"/>
                  </a:lnTo>
                  <a:lnTo>
                    <a:pt x="3078" y="2283"/>
                  </a:lnTo>
                  <a:lnTo>
                    <a:pt x="3077" y="2357"/>
                  </a:lnTo>
                  <a:lnTo>
                    <a:pt x="3068" y="2433"/>
                  </a:lnTo>
                  <a:lnTo>
                    <a:pt x="3051" y="2507"/>
                  </a:lnTo>
                  <a:lnTo>
                    <a:pt x="3037" y="2553"/>
                  </a:lnTo>
                  <a:lnTo>
                    <a:pt x="3044" y="2556"/>
                  </a:lnTo>
                  <a:lnTo>
                    <a:pt x="3051" y="2560"/>
                  </a:lnTo>
                  <a:lnTo>
                    <a:pt x="3778" y="2979"/>
                  </a:lnTo>
                  <a:lnTo>
                    <a:pt x="3818" y="2879"/>
                  </a:lnTo>
                  <a:lnTo>
                    <a:pt x="3853" y="2777"/>
                  </a:lnTo>
                  <a:lnTo>
                    <a:pt x="3881" y="2672"/>
                  </a:lnTo>
                  <a:lnTo>
                    <a:pt x="3902" y="2567"/>
                  </a:lnTo>
                  <a:lnTo>
                    <a:pt x="3916" y="2460"/>
                  </a:lnTo>
                  <a:lnTo>
                    <a:pt x="3923" y="2352"/>
                  </a:lnTo>
                  <a:lnTo>
                    <a:pt x="3923" y="2243"/>
                  </a:lnTo>
                  <a:lnTo>
                    <a:pt x="3915" y="2135"/>
                  </a:lnTo>
                  <a:lnTo>
                    <a:pt x="3899" y="2026"/>
                  </a:lnTo>
                  <a:lnTo>
                    <a:pt x="3877" y="1918"/>
                  </a:lnTo>
                  <a:lnTo>
                    <a:pt x="3846" y="1812"/>
                  </a:lnTo>
                  <a:lnTo>
                    <a:pt x="3808" y="1705"/>
                  </a:lnTo>
                  <a:lnTo>
                    <a:pt x="3762" y="1602"/>
                  </a:lnTo>
                  <a:lnTo>
                    <a:pt x="3708" y="1501"/>
                  </a:lnTo>
                  <a:lnTo>
                    <a:pt x="3649" y="1406"/>
                  </a:lnTo>
                  <a:lnTo>
                    <a:pt x="3583" y="1317"/>
                  </a:lnTo>
                  <a:lnTo>
                    <a:pt x="3513" y="1231"/>
                  </a:lnTo>
                  <a:lnTo>
                    <a:pt x="3438" y="1153"/>
                  </a:lnTo>
                  <a:lnTo>
                    <a:pt x="3356" y="1079"/>
                  </a:lnTo>
                  <a:lnTo>
                    <a:pt x="3270" y="1012"/>
                  </a:lnTo>
                  <a:lnTo>
                    <a:pt x="3180" y="950"/>
                  </a:lnTo>
                  <a:lnTo>
                    <a:pt x="3086" y="894"/>
                  </a:lnTo>
                  <a:lnTo>
                    <a:pt x="2990" y="845"/>
                  </a:lnTo>
                  <a:lnTo>
                    <a:pt x="2889" y="802"/>
                  </a:lnTo>
                  <a:lnTo>
                    <a:pt x="2786" y="765"/>
                  </a:lnTo>
                  <a:lnTo>
                    <a:pt x="2681" y="737"/>
                  </a:lnTo>
                  <a:lnTo>
                    <a:pt x="2573" y="715"/>
                  </a:lnTo>
                  <a:lnTo>
                    <a:pt x="2462" y="701"/>
                  </a:lnTo>
                  <a:close/>
                  <a:moveTo>
                    <a:pt x="2155" y="701"/>
                  </a:moveTo>
                  <a:lnTo>
                    <a:pt x="2057" y="712"/>
                  </a:lnTo>
                  <a:lnTo>
                    <a:pt x="1960" y="730"/>
                  </a:lnTo>
                  <a:lnTo>
                    <a:pt x="1865" y="756"/>
                  </a:lnTo>
                  <a:lnTo>
                    <a:pt x="1770" y="785"/>
                  </a:lnTo>
                  <a:lnTo>
                    <a:pt x="1678" y="821"/>
                  </a:lnTo>
                  <a:lnTo>
                    <a:pt x="1588" y="862"/>
                  </a:lnTo>
                  <a:lnTo>
                    <a:pt x="1501" y="909"/>
                  </a:lnTo>
                  <a:lnTo>
                    <a:pt x="1409" y="967"/>
                  </a:lnTo>
                  <a:lnTo>
                    <a:pt x="1322" y="1028"/>
                  </a:lnTo>
                  <a:lnTo>
                    <a:pt x="1240" y="1097"/>
                  </a:lnTo>
                  <a:lnTo>
                    <a:pt x="1163" y="1168"/>
                  </a:lnTo>
                  <a:lnTo>
                    <a:pt x="1093" y="1244"/>
                  </a:lnTo>
                  <a:lnTo>
                    <a:pt x="1027" y="1325"/>
                  </a:lnTo>
                  <a:lnTo>
                    <a:pt x="967" y="1409"/>
                  </a:lnTo>
                  <a:lnTo>
                    <a:pt x="912" y="1496"/>
                  </a:lnTo>
                  <a:lnTo>
                    <a:pt x="865" y="1585"/>
                  </a:lnTo>
                  <a:lnTo>
                    <a:pt x="821" y="1678"/>
                  </a:lnTo>
                  <a:lnTo>
                    <a:pt x="785" y="1773"/>
                  </a:lnTo>
                  <a:lnTo>
                    <a:pt x="754" y="1869"/>
                  </a:lnTo>
                  <a:lnTo>
                    <a:pt x="730" y="1969"/>
                  </a:lnTo>
                  <a:lnTo>
                    <a:pt x="712" y="2068"/>
                  </a:lnTo>
                  <a:lnTo>
                    <a:pt x="700" y="2170"/>
                  </a:lnTo>
                  <a:lnTo>
                    <a:pt x="694" y="2271"/>
                  </a:lnTo>
                  <a:lnTo>
                    <a:pt x="694" y="2373"/>
                  </a:lnTo>
                  <a:lnTo>
                    <a:pt x="702" y="2476"/>
                  </a:lnTo>
                  <a:lnTo>
                    <a:pt x="715" y="2579"/>
                  </a:lnTo>
                  <a:lnTo>
                    <a:pt x="736" y="2681"/>
                  </a:lnTo>
                  <a:lnTo>
                    <a:pt x="764" y="2781"/>
                  </a:lnTo>
                  <a:lnTo>
                    <a:pt x="797" y="2881"/>
                  </a:lnTo>
                  <a:lnTo>
                    <a:pt x="838" y="2979"/>
                  </a:lnTo>
                  <a:lnTo>
                    <a:pt x="1566" y="2560"/>
                  </a:lnTo>
                  <a:lnTo>
                    <a:pt x="1573" y="2556"/>
                  </a:lnTo>
                  <a:lnTo>
                    <a:pt x="1578" y="2553"/>
                  </a:lnTo>
                  <a:lnTo>
                    <a:pt x="1559" y="2482"/>
                  </a:lnTo>
                  <a:lnTo>
                    <a:pt x="1545" y="2408"/>
                  </a:lnTo>
                  <a:lnTo>
                    <a:pt x="1539" y="2334"/>
                  </a:lnTo>
                  <a:lnTo>
                    <a:pt x="1540" y="2260"/>
                  </a:lnTo>
                  <a:lnTo>
                    <a:pt x="1549" y="2184"/>
                  </a:lnTo>
                  <a:lnTo>
                    <a:pt x="1566" y="2110"/>
                  </a:lnTo>
                  <a:lnTo>
                    <a:pt x="1589" y="2037"/>
                  </a:lnTo>
                  <a:lnTo>
                    <a:pt x="1619" y="1967"/>
                  </a:lnTo>
                  <a:lnTo>
                    <a:pt x="1655" y="1901"/>
                  </a:lnTo>
                  <a:lnTo>
                    <a:pt x="1698" y="1840"/>
                  </a:lnTo>
                  <a:lnTo>
                    <a:pt x="1746" y="1782"/>
                  </a:lnTo>
                  <a:lnTo>
                    <a:pt x="1801" y="1731"/>
                  </a:lnTo>
                  <a:lnTo>
                    <a:pt x="1859" y="1683"/>
                  </a:lnTo>
                  <a:lnTo>
                    <a:pt x="1924" y="1643"/>
                  </a:lnTo>
                  <a:lnTo>
                    <a:pt x="1980" y="1613"/>
                  </a:lnTo>
                  <a:lnTo>
                    <a:pt x="2037" y="1589"/>
                  </a:lnTo>
                  <a:lnTo>
                    <a:pt x="2096" y="1571"/>
                  </a:lnTo>
                  <a:lnTo>
                    <a:pt x="2156" y="1556"/>
                  </a:lnTo>
                  <a:lnTo>
                    <a:pt x="2155" y="1547"/>
                  </a:lnTo>
                  <a:lnTo>
                    <a:pt x="2155" y="1539"/>
                  </a:lnTo>
                  <a:lnTo>
                    <a:pt x="2155" y="701"/>
                  </a:lnTo>
                  <a:close/>
                  <a:moveTo>
                    <a:pt x="2309" y="0"/>
                  </a:moveTo>
                  <a:lnTo>
                    <a:pt x="2332" y="4"/>
                  </a:lnTo>
                  <a:lnTo>
                    <a:pt x="2353" y="15"/>
                  </a:lnTo>
                  <a:lnTo>
                    <a:pt x="2370" y="32"/>
                  </a:lnTo>
                  <a:lnTo>
                    <a:pt x="2381" y="53"/>
                  </a:lnTo>
                  <a:lnTo>
                    <a:pt x="2385" y="77"/>
                  </a:lnTo>
                  <a:lnTo>
                    <a:pt x="2385" y="376"/>
                  </a:lnTo>
                  <a:lnTo>
                    <a:pt x="2394" y="382"/>
                  </a:lnTo>
                  <a:lnTo>
                    <a:pt x="2402" y="388"/>
                  </a:lnTo>
                  <a:lnTo>
                    <a:pt x="2513" y="396"/>
                  </a:lnTo>
                  <a:lnTo>
                    <a:pt x="2623" y="411"/>
                  </a:lnTo>
                  <a:lnTo>
                    <a:pt x="2732" y="432"/>
                  </a:lnTo>
                  <a:lnTo>
                    <a:pt x="2732" y="431"/>
                  </a:lnTo>
                  <a:lnTo>
                    <a:pt x="2812" y="133"/>
                  </a:lnTo>
                  <a:lnTo>
                    <a:pt x="2819" y="115"/>
                  </a:lnTo>
                  <a:lnTo>
                    <a:pt x="2832" y="98"/>
                  </a:lnTo>
                  <a:lnTo>
                    <a:pt x="2847" y="87"/>
                  </a:lnTo>
                  <a:lnTo>
                    <a:pt x="2865" y="78"/>
                  </a:lnTo>
                  <a:lnTo>
                    <a:pt x="2886" y="77"/>
                  </a:lnTo>
                  <a:lnTo>
                    <a:pt x="2906" y="78"/>
                  </a:lnTo>
                  <a:lnTo>
                    <a:pt x="2925" y="87"/>
                  </a:lnTo>
                  <a:lnTo>
                    <a:pt x="2941" y="99"/>
                  </a:lnTo>
                  <a:lnTo>
                    <a:pt x="2952" y="115"/>
                  </a:lnTo>
                  <a:lnTo>
                    <a:pt x="2960" y="133"/>
                  </a:lnTo>
                  <a:lnTo>
                    <a:pt x="2963" y="153"/>
                  </a:lnTo>
                  <a:lnTo>
                    <a:pt x="2960" y="173"/>
                  </a:lnTo>
                  <a:lnTo>
                    <a:pt x="2881" y="470"/>
                  </a:lnTo>
                  <a:lnTo>
                    <a:pt x="2881" y="471"/>
                  </a:lnTo>
                  <a:lnTo>
                    <a:pt x="2879" y="473"/>
                  </a:lnTo>
                  <a:lnTo>
                    <a:pt x="2990" y="511"/>
                  </a:lnTo>
                  <a:lnTo>
                    <a:pt x="3098" y="555"/>
                  </a:lnTo>
                  <a:lnTo>
                    <a:pt x="3203" y="606"/>
                  </a:lnTo>
                  <a:lnTo>
                    <a:pt x="3204" y="606"/>
                  </a:lnTo>
                  <a:lnTo>
                    <a:pt x="3204" y="604"/>
                  </a:lnTo>
                  <a:lnTo>
                    <a:pt x="3358" y="337"/>
                  </a:lnTo>
                  <a:lnTo>
                    <a:pt x="3370" y="320"/>
                  </a:lnTo>
                  <a:lnTo>
                    <a:pt x="3386" y="309"/>
                  </a:lnTo>
                  <a:lnTo>
                    <a:pt x="3404" y="302"/>
                  </a:lnTo>
                  <a:lnTo>
                    <a:pt x="3424" y="299"/>
                  </a:lnTo>
                  <a:lnTo>
                    <a:pt x="3443" y="301"/>
                  </a:lnTo>
                  <a:lnTo>
                    <a:pt x="3463" y="309"/>
                  </a:lnTo>
                  <a:lnTo>
                    <a:pt x="3480" y="322"/>
                  </a:lnTo>
                  <a:lnTo>
                    <a:pt x="3491" y="337"/>
                  </a:lnTo>
                  <a:lnTo>
                    <a:pt x="3499" y="357"/>
                  </a:lnTo>
                  <a:lnTo>
                    <a:pt x="3502" y="375"/>
                  </a:lnTo>
                  <a:lnTo>
                    <a:pt x="3499" y="396"/>
                  </a:lnTo>
                  <a:lnTo>
                    <a:pt x="3491" y="414"/>
                  </a:lnTo>
                  <a:lnTo>
                    <a:pt x="3337" y="681"/>
                  </a:lnTo>
                  <a:lnTo>
                    <a:pt x="3337" y="681"/>
                  </a:lnTo>
                  <a:lnTo>
                    <a:pt x="3335" y="683"/>
                  </a:lnTo>
                  <a:lnTo>
                    <a:pt x="3432" y="747"/>
                  </a:lnTo>
                  <a:lnTo>
                    <a:pt x="3524" y="818"/>
                  </a:lnTo>
                  <a:lnTo>
                    <a:pt x="3612" y="895"/>
                  </a:lnTo>
                  <a:lnTo>
                    <a:pt x="3614" y="894"/>
                  </a:lnTo>
                  <a:lnTo>
                    <a:pt x="3614" y="894"/>
                  </a:lnTo>
                  <a:lnTo>
                    <a:pt x="3832" y="676"/>
                  </a:lnTo>
                  <a:lnTo>
                    <a:pt x="3849" y="663"/>
                  </a:lnTo>
                  <a:lnTo>
                    <a:pt x="3867" y="656"/>
                  </a:lnTo>
                  <a:lnTo>
                    <a:pt x="3887" y="653"/>
                  </a:lnTo>
                  <a:lnTo>
                    <a:pt x="3906" y="656"/>
                  </a:lnTo>
                  <a:lnTo>
                    <a:pt x="3924" y="663"/>
                  </a:lnTo>
                  <a:lnTo>
                    <a:pt x="3941" y="676"/>
                  </a:lnTo>
                  <a:lnTo>
                    <a:pt x="3954" y="693"/>
                  </a:lnTo>
                  <a:lnTo>
                    <a:pt x="3961" y="711"/>
                  </a:lnTo>
                  <a:lnTo>
                    <a:pt x="3964" y="730"/>
                  </a:lnTo>
                  <a:lnTo>
                    <a:pt x="3961" y="750"/>
                  </a:lnTo>
                  <a:lnTo>
                    <a:pt x="3954" y="768"/>
                  </a:lnTo>
                  <a:lnTo>
                    <a:pt x="3941" y="785"/>
                  </a:lnTo>
                  <a:lnTo>
                    <a:pt x="3723" y="1003"/>
                  </a:lnTo>
                  <a:lnTo>
                    <a:pt x="3723" y="1003"/>
                  </a:lnTo>
                  <a:lnTo>
                    <a:pt x="3722" y="1003"/>
                  </a:lnTo>
                  <a:lnTo>
                    <a:pt x="3797" y="1091"/>
                  </a:lnTo>
                  <a:lnTo>
                    <a:pt x="3868" y="1184"/>
                  </a:lnTo>
                  <a:lnTo>
                    <a:pt x="3934" y="1282"/>
                  </a:lnTo>
                  <a:lnTo>
                    <a:pt x="3934" y="1280"/>
                  </a:lnTo>
                  <a:lnTo>
                    <a:pt x="3936" y="1280"/>
                  </a:lnTo>
                  <a:lnTo>
                    <a:pt x="4203" y="1126"/>
                  </a:lnTo>
                  <a:lnTo>
                    <a:pt x="4221" y="1118"/>
                  </a:lnTo>
                  <a:lnTo>
                    <a:pt x="4241" y="1115"/>
                  </a:lnTo>
                  <a:lnTo>
                    <a:pt x="4260" y="1118"/>
                  </a:lnTo>
                  <a:lnTo>
                    <a:pt x="4278" y="1126"/>
                  </a:lnTo>
                  <a:lnTo>
                    <a:pt x="4295" y="1137"/>
                  </a:lnTo>
                  <a:lnTo>
                    <a:pt x="4308" y="1154"/>
                  </a:lnTo>
                  <a:lnTo>
                    <a:pt x="4316" y="1174"/>
                  </a:lnTo>
                  <a:lnTo>
                    <a:pt x="4318" y="1193"/>
                  </a:lnTo>
                  <a:lnTo>
                    <a:pt x="4315" y="1213"/>
                  </a:lnTo>
                  <a:lnTo>
                    <a:pt x="4308" y="1231"/>
                  </a:lnTo>
                  <a:lnTo>
                    <a:pt x="4297" y="1247"/>
                  </a:lnTo>
                  <a:lnTo>
                    <a:pt x="4280" y="1259"/>
                  </a:lnTo>
                  <a:lnTo>
                    <a:pt x="4013" y="1413"/>
                  </a:lnTo>
                  <a:lnTo>
                    <a:pt x="4013" y="1413"/>
                  </a:lnTo>
                  <a:lnTo>
                    <a:pt x="4011" y="1414"/>
                  </a:lnTo>
                  <a:lnTo>
                    <a:pt x="4063" y="1519"/>
                  </a:lnTo>
                  <a:lnTo>
                    <a:pt x="4108" y="1629"/>
                  </a:lnTo>
                  <a:lnTo>
                    <a:pt x="4146" y="1738"/>
                  </a:lnTo>
                  <a:lnTo>
                    <a:pt x="4146" y="1736"/>
                  </a:lnTo>
                  <a:lnTo>
                    <a:pt x="4147" y="1736"/>
                  </a:lnTo>
                  <a:lnTo>
                    <a:pt x="4444" y="1657"/>
                  </a:lnTo>
                  <a:lnTo>
                    <a:pt x="4464" y="1654"/>
                  </a:lnTo>
                  <a:lnTo>
                    <a:pt x="4484" y="1657"/>
                  </a:lnTo>
                  <a:lnTo>
                    <a:pt x="4502" y="1665"/>
                  </a:lnTo>
                  <a:lnTo>
                    <a:pt x="4518" y="1676"/>
                  </a:lnTo>
                  <a:lnTo>
                    <a:pt x="4530" y="1692"/>
                  </a:lnTo>
                  <a:lnTo>
                    <a:pt x="4539" y="1711"/>
                  </a:lnTo>
                  <a:lnTo>
                    <a:pt x="4541" y="1732"/>
                  </a:lnTo>
                  <a:lnTo>
                    <a:pt x="4539" y="1752"/>
                  </a:lnTo>
                  <a:lnTo>
                    <a:pt x="4530" y="1770"/>
                  </a:lnTo>
                  <a:lnTo>
                    <a:pt x="4519" y="1785"/>
                  </a:lnTo>
                  <a:lnTo>
                    <a:pt x="4504" y="1798"/>
                  </a:lnTo>
                  <a:lnTo>
                    <a:pt x="4484" y="1805"/>
                  </a:lnTo>
                  <a:lnTo>
                    <a:pt x="4186" y="1885"/>
                  </a:lnTo>
                  <a:lnTo>
                    <a:pt x="4186" y="1885"/>
                  </a:lnTo>
                  <a:lnTo>
                    <a:pt x="4208" y="2001"/>
                  </a:lnTo>
                  <a:lnTo>
                    <a:pt x="4222" y="2115"/>
                  </a:lnTo>
                  <a:lnTo>
                    <a:pt x="4231" y="2232"/>
                  </a:lnTo>
                  <a:lnTo>
                    <a:pt x="4231" y="2232"/>
                  </a:lnTo>
                  <a:lnTo>
                    <a:pt x="4232" y="2232"/>
                  </a:lnTo>
                  <a:lnTo>
                    <a:pt x="4540" y="2232"/>
                  </a:lnTo>
                  <a:lnTo>
                    <a:pt x="4564" y="2236"/>
                  </a:lnTo>
                  <a:lnTo>
                    <a:pt x="4585" y="2247"/>
                  </a:lnTo>
                  <a:lnTo>
                    <a:pt x="4602" y="2264"/>
                  </a:lnTo>
                  <a:lnTo>
                    <a:pt x="4613" y="2285"/>
                  </a:lnTo>
                  <a:lnTo>
                    <a:pt x="4617" y="2309"/>
                  </a:lnTo>
                  <a:lnTo>
                    <a:pt x="4613" y="2332"/>
                  </a:lnTo>
                  <a:lnTo>
                    <a:pt x="4602" y="2353"/>
                  </a:lnTo>
                  <a:lnTo>
                    <a:pt x="4585" y="2370"/>
                  </a:lnTo>
                  <a:lnTo>
                    <a:pt x="4564" y="2381"/>
                  </a:lnTo>
                  <a:lnTo>
                    <a:pt x="4540" y="2385"/>
                  </a:lnTo>
                  <a:lnTo>
                    <a:pt x="4232" y="2385"/>
                  </a:lnTo>
                  <a:lnTo>
                    <a:pt x="4231" y="2385"/>
                  </a:lnTo>
                  <a:lnTo>
                    <a:pt x="4231" y="2385"/>
                  </a:lnTo>
                  <a:lnTo>
                    <a:pt x="4222" y="2502"/>
                  </a:lnTo>
                  <a:lnTo>
                    <a:pt x="4207" y="2618"/>
                  </a:lnTo>
                  <a:lnTo>
                    <a:pt x="4185" y="2732"/>
                  </a:lnTo>
                  <a:lnTo>
                    <a:pt x="4186" y="2732"/>
                  </a:lnTo>
                  <a:lnTo>
                    <a:pt x="4484" y="2812"/>
                  </a:lnTo>
                  <a:lnTo>
                    <a:pt x="4504" y="2819"/>
                  </a:lnTo>
                  <a:lnTo>
                    <a:pt x="4519" y="2832"/>
                  </a:lnTo>
                  <a:lnTo>
                    <a:pt x="4530" y="2847"/>
                  </a:lnTo>
                  <a:lnTo>
                    <a:pt x="4539" y="2865"/>
                  </a:lnTo>
                  <a:lnTo>
                    <a:pt x="4541" y="2885"/>
                  </a:lnTo>
                  <a:lnTo>
                    <a:pt x="4539" y="2906"/>
                  </a:lnTo>
                  <a:lnTo>
                    <a:pt x="4530" y="2925"/>
                  </a:lnTo>
                  <a:lnTo>
                    <a:pt x="4518" y="2941"/>
                  </a:lnTo>
                  <a:lnTo>
                    <a:pt x="4502" y="2953"/>
                  </a:lnTo>
                  <a:lnTo>
                    <a:pt x="4484" y="2960"/>
                  </a:lnTo>
                  <a:lnTo>
                    <a:pt x="4464" y="2963"/>
                  </a:lnTo>
                  <a:lnTo>
                    <a:pt x="4455" y="2962"/>
                  </a:lnTo>
                  <a:lnTo>
                    <a:pt x="4444" y="2960"/>
                  </a:lnTo>
                  <a:lnTo>
                    <a:pt x="4147" y="2881"/>
                  </a:lnTo>
                  <a:lnTo>
                    <a:pt x="4146" y="2881"/>
                  </a:lnTo>
                  <a:lnTo>
                    <a:pt x="4146" y="2879"/>
                  </a:lnTo>
                  <a:lnTo>
                    <a:pt x="4108" y="2990"/>
                  </a:lnTo>
                  <a:lnTo>
                    <a:pt x="4063" y="3098"/>
                  </a:lnTo>
                  <a:lnTo>
                    <a:pt x="4011" y="3203"/>
                  </a:lnTo>
                  <a:lnTo>
                    <a:pt x="4013" y="3204"/>
                  </a:lnTo>
                  <a:lnTo>
                    <a:pt x="4280" y="3358"/>
                  </a:lnTo>
                  <a:lnTo>
                    <a:pt x="4297" y="3370"/>
                  </a:lnTo>
                  <a:lnTo>
                    <a:pt x="4308" y="3386"/>
                  </a:lnTo>
                  <a:lnTo>
                    <a:pt x="4316" y="3404"/>
                  </a:lnTo>
                  <a:lnTo>
                    <a:pt x="4318" y="3424"/>
                  </a:lnTo>
                  <a:lnTo>
                    <a:pt x="4316" y="3443"/>
                  </a:lnTo>
                  <a:lnTo>
                    <a:pt x="4308" y="3463"/>
                  </a:lnTo>
                  <a:lnTo>
                    <a:pt x="4295" y="3480"/>
                  </a:lnTo>
                  <a:lnTo>
                    <a:pt x="4278" y="3491"/>
                  </a:lnTo>
                  <a:lnTo>
                    <a:pt x="4260" y="3499"/>
                  </a:lnTo>
                  <a:lnTo>
                    <a:pt x="4241" y="3501"/>
                  </a:lnTo>
                  <a:lnTo>
                    <a:pt x="4221" y="3499"/>
                  </a:lnTo>
                  <a:lnTo>
                    <a:pt x="4203" y="3491"/>
                  </a:lnTo>
                  <a:lnTo>
                    <a:pt x="3936" y="3337"/>
                  </a:lnTo>
                  <a:lnTo>
                    <a:pt x="3936" y="3337"/>
                  </a:lnTo>
                  <a:lnTo>
                    <a:pt x="3936" y="3335"/>
                  </a:lnTo>
                  <a:lnTo>
                    <a:pt x="3870" y="3432"/>
                  </a:lnTo>
                  <a:lnTo>
                    <a:pt x="3800" y="3526"/>
                  </a:lnTo>
                  <a:lnTo>
                    <a:pt x="3723" y="3614"/>
                  </a:lnTo>
                  <a:lnTo>
                    <a:pt x="3723" y="3614"/>
                  </a:lnTo>
                  <a:lnTo>
                    <a:pt x="3723" y="3614"/>
                  </a:lnTo>
                  <a:lnTo>
                    <a:pt x="3941" y="3832"/>
                  </a:lnTo>
                  <a:lnTo>
                    <a:pt x="3954" y="3849"/>
                  </a:lnTo>
                  <a:lnTo>
                    <a:pt x="3961" y="3867"/>
                  </a:lnTo>
                  <a:lnTo>
                    <a:pt x="3964" y="3887"/>
                  </a:lnTo>
                  <a:lnTo>
                    <a:pt x="3961" y="3906"/>
                  </a:lnTo>
                  <a:lnTo>
                    <a:pt x="3954" y="3924"/>
                  </a:lnTo>
                  <a:lnTo>
                    <a:pt x="3941" y="3941"/>
                  </a:lnTo>
                  <a:lnTo>
                    <a:pt x="3924" y="3954"/>
                  </a:lnTo>
                  <a:lnTo>
                    <a:pt x="3906" y="3961"/>
                  </a:lnTo>
                  <a:lnTo>
                    <a:pt x="3887" y="3964"/>
                  </a:lnTo>
                  <a:lnTo>
                    <a:pt x="3867" y="3961"/>
                  </a:lnTo>
                  <a:lnTo>
                    <a:pt x="3849" y="3954"/>
                  </a:lnTo>
                  <a:lnTo>
                    <a:pt x="3832" y="3941"/>
                  </a:lnTo>
                  <a:lnTo>
                    <a:pt x="3614" y="3723"/>
                  </a:lnTo>
                  <a:lnTo>
                    <a:pt x="3614" y="3722"/>
                  </a:lnTo>
                  <a:lnTo>
                    <a:pt x="3526" y="3797"/>
                  </a:lnTo>
                  <a:lnTo>
                    <a:pt x="3433" y="3868"/>
                  </a:lnTo>
                  <a:lnTo>
                    <a:pt x="3335" y="3934"/>
                  </a:lnTo>
                  <a:lnTo>
                    <a:pt x="3337" y="3936"/>
                  </a:lnTo>
                  <a:lnTo>
                    <a:pt x="3337" y="3936"/>
                  </a:lnTo>
                  <a:lnTo>
                    <a:pt x="3491" y="4203"/>
                  </a:lnTo>
                  <a:lnTo>
                    <a:pt x="3499" y="4221"/>
                  </a:lnTo>
                  <a:lnTo>
                    <a:pt x="3502" y="4242"/>
                  </a:lnTo>
                  <a:lnTo>
                    <a:pt x="3499" y="4260"/>
                  </a:lnTo>
                  <a:lnTo>
                    <a:pt x="3491" y="4280"/>
                  </a:lnTo>
                  <a:lnTo>
                    <a:pt x="3480" y="4295"/>
                  </a:lnTo>
                  <a:lnTo>
                    <a:pt x="3463" y="4308"/>
                  </a:lnTo>
                  <a:lnTo>
                    <a:pt x="3445" y="4315"/>
                  </a:lnTo>
                  <a:lnTo>
                    <a:pt x="3425" y="4318"/>
                  </a:lnTo>
                  <a:lnTo>
                    <a:pt x="3405" y="4315"/>
                  </a:lnTo>
                  <a:lnTo>
                    <a:pt x="3387" y="4308"/>
                  </a:lnTo>
                  <a:lnTo>
                    <a:pt x="3370" y="4295"/>
                  </a:lnTo>
                  <a:lnTo>
                    <a:pt x="3358" y="4280"/>
                  </a:lnTo>
                  <a:lnTo>
                    <a:pt x="3204" y="4013"/>
                  </a:lnTo>
                  <a:lnTo>
                    <a:pt x="3203" y="4011"/>
                  </a:lnTo>
                  <a:lnTo>
                    <a:pt x="3098" y="4063"/>
                  </a:lnTo>
                  <a:lnTo>
                    <a:pt x="2988" y="4108"/>
                  </a:lnTo>
                  <a:lnTo>
                    <a:pt x="2879" y="4146"/>
                  </a:lnTo>
                  <a:lnTo>
                    <a:pt x="2881" y="4146"/>
                  </a:lnTo>
                  <a:lnTo>
                    <a:pt x="2881" y="4147"/>
                  </a:lnTo>
                  <a:lnTo>
                    <a:pt x="2960" y="4444"/>
                  </a:lnTo>
                  <a:lnTo>
                    <a:pt x="2963" y="4464"/>
                  </a:lnTo>
                  <a:lnTo>
                    <a:pt x="2960" y="4484"/>
                  </a:lnTo>
                  <a:lnTo>
                    <a:pt x="2953" y="4502"/>
                  </a:lnTo>
                  <a:lnTo>
                    <a:pt x="2941" y="4518"/>
                  </a:lnTo>
                  <a:lnTo>
                    <a:pt x="2925" y="4530"/>
                  </a:lnTo>
                  <a:lnTo>
                    <a:pt x="2906" y="4539"/>
                  </a:lnTo>
                  <a:lnTo>
                    <a:pt x="2896" y="4540"/>
                  </a:lnTo>
                  <a:lnTo>
                    <a:pt x="2886" y="4540"/>
                  </a:lnTo>
                  <a:lnTo>
                    <a:pt x="2867" y="4539"/>
                  </a:lnTo>
                  <a:lnTo>
                    <a:pt x="2849" y="4530"/>
                  </a:lnTo>
                  <a:lnTo>
                    <a:pt x="2832" y="4519"/>
                  </a:lnTo>
                  <a:lnTo>
                    <a:pt x="2821" y="4504"/>
                  </a:lnTo>
                  <a:lnTo>
                    <a:pt x="2812" y="4484"/>
                  </a:lnTo>
                  <a:lnTo>
                    <a:pt x="2732" y="4186"/>
                  </a:lnTo>
                  <a:lnTo>
                    <a:pt x="2732" y="4186"/>
                  </a:lnTo>
                  <a:lnTo>
                    <a:pt x="2732" y="4185"/>
                  </a:lnTo>
                  <a:lnTo>
                    <a:pt x="2616" y="4207"/>
                  </a:lnTo>
                  <a:lnTo>
                    <a:pt x="2502" y="4222"/>
                  </a:lnTo>
                  <a:lnTo>
                    <a:pt x="2385" y="4229"/>
                  </a:lnTo>
                  <a:lnTo>
                    <a:pt x="2385" y="4231"/>
                  </a:lnTo>
                  <a:lnTo>
                    <a:pt x="2385" y="4232"/>
                  </a:lnTo>
                  <a:lnTo>
                    <a:pt x="2385" y="4540"/>
                  </a:lnTo>
                  <a:lnTo>
                    <a:pt x="2381" y="4564"/>
                  </a:lnTo>
                  <a:lnTo>
                    <a:pt x="2370" y="4585"/>
                  </a:lnTo>
                  <a:lnTo>
                    <a:pt x="2353" y="4602"/>
                  </a:lnTo>
                  <a:lnTo>
                    <a:pt x="2332" y="4613"/>
                  </a:lnTo>
                  <a:lnTo>
                    <a:pt x="2309" y="4617"/>
                  </a:lnTo>
                  <a:lnTo>
                    <a:pt x="2285" y="4613"/>
                  </a:lnTo>
                  <a:lnTo>
                    <a:pt x="2264" y="4602"/>
                  </a:lnTo>
                  <a:lnTo>
                    <a:pt x="2247" y="4585"/>
                  </a:lnTo>
                  <a:lnTo>
                    <a:pt x="2236" y="4564"/>
                  </a:lnTo>
                  <a:lnTo>
                    <a:pt x="2232" y="4540"/>
                  </a:lnTo>
                  <a:lnTo>
                    <a:pt x="2232" y="4232"/>
                  </a:lnTo>
                  <a:lnTo>
                    <a:pt x="2232" y="4229"/>
                  </a:lnTo>
                  <a:lnTo>
                    <a:pt x="2115" y="4221"/>
                  </a:lnTo>
                  <a:lnTo>
                    <a:pt x="1999" y="4206"/>
                  </a:lnTo>
                  <a:lnTo>
                    <a:pt x="1885" y="4185"/>
                  </a:lnTo>
                  <a:lnTo>
                    <a:pt x="1885" y="4185"/>
                  </a:lnTo>
                  <a:lnTo>
                    <a:pt x="1885" y="4186"/>
                  </a:lnTo>
                  <a:lnTo>
                    <a:pt x="1805" y="4484"/>
                  </a:lnTo>
                  <a:lnTo>
                    <a:pt x="1798" y="4504"/>
                  </a:lnTo>
                  <a:lnTo>
                    <a:pt x="1785" y="4519"/>
                  </a:lnTo>
                  <a:lnTo>
                    <a:pt x="1770" y="4530"/>
                  </a:lnTo>
                  <a:lnTo>
                    <a:pt x="1752" y="4539"/>
                  </a:lnTo>
                  <a:lnTo>
                    <a:pt x="1731" y="4540"/>
                  </a:lnTo>
                  <a:lnTo>
                    <a:pt x="1721" y="4540"/>
                  </a:lnTo>
                  <a:lnTo>
                    <a:pt x="1711" y="4539"/>
                  </a:lnTo>
                  <a:lnTo>
                    <a:pt x="1692" y="4530"/>
                  </a:lnTo>
                  <a:lnTo>
                    <a:pt x="1676" y="4518"/>
                  </a:lnTo>
                  <a:lnTo>
                    <a:pt x="1665" y="4502"/>
                  </a:lnTo>
                  <a:lnTo>
                    <a:pt x="1657" y="4484"/>
                  </a:lnTo>
                  <a:lnTo>
                    <a:pt x="1654" y="4464"/>
                  </a:lnTo>
                  <a:lnTo>
                    <a:pt x="1657" y="4444"/>
                  </a:lnTo>
                  <a:lnTo>
                    <a:pt x="1736" y="4147"/>
                  </a:lnTo>
                  <a:lnTo>
                    <a:pt x="1736" y="4146"/>
                  </a:lnTo>
                  <a:lnTo>
                    <a:pt x="1738" y="4144"/>
                  </a:lnTo>
                  <a:lnTo>
                    <a:pt x="1627" y="4106"/>
                  </a:lnTo>
                  <a:lnTo>
                    <a:pt x="1519" y="4062"/>
                  </a:lnTo>
                  <a:lnTo>
                    <a:pt x="1414" y="4011"/>
                  </a:lnTo>
                  <a:lnTo>
                    <a:pt x="1414" y="4011"/>
                  </a:lnTo>
                  <a:lnTo>
                    <a:pt x="1413" y="4013"/>
                  </a:lnTo>
                  <a:lnTo>
                    <a:pt x="1259" y="4280"/>
                  </a:lnTo>
                  <a:lnTo>
                    <a:pt x="1247" y="4295"/>
                  </a:lnTo>
                  <a:lnTo>
                    <a:pt x="1231" y="4308"/>
                  </a:lnTo>
                  <a:lnTo>
                    <a:pt x="1212" y="4315"/>
                  </a:lnTo>
                  <a:lnTo>
                    <a:pt x="1192" y="4318"/>
                  </a:lnTo>
                  <a:lnTo>
                    <a:pt x="1174" y="4315"/>
                  </a:lnTo>
                  <a:lnTo>
                    <a:pt x="1154" y="4308"/>
                  </a:lnTo>
                  <a:lnTo>
                    <a:pt x="1137" y="4295"/>
                  </a:lnTo>
                  <a:lnTo>
                    <a:pt x="1126" y="4280"/>
                  </a:lnTo>
                  <a:lnTo>
                    <a:pt x="1118" y="4260"/>
                  </a:lnTo>
                  <a:lnTo>
                    <a:pt x="1116" y="4242"/>
                  </a:lnTo>
                  <a:lnTo>
                    <a:pt x="1118" y="4221"/>
                  </a:lnTo>
                  <a:lnTo>
                    <a:pt x="1126" y="4203"/>
                  </a:lnTo>
                  <a:lnTo>
                    <a:pt x="1280" y="3936"/>
                  </a:lnTo>
                  <a:lnTo>
                    <a:pt x="1280" y="3936"/>
                  </a:lnTo>
                  <a:lnTo>
                    <a:pt x="1282" y="3934"/>
                  </a:lnTo>
                  <a:lnTo>
                    <a:pt x="1185" y="3870"/>
                  </a:lnTo>
                  <a:lnTo>
                    <a:pt x="1093" y="3799"/>
                  </a:lnTo>
                  <a:lnTo>
                    <a:pt x="1005" y="3722"/>
                  </a:lnTo>
                  <a:lnTo>
                    <a:pt x="1003" y="3723"/>
                  </a:lnTo>
                  <a:lnTo>
                    <a:pt x="1003" y="3723"/>
                  </a:lnTo>
                  <a:lnTo>
                    <a:pt x="785" y="3941"/>
                  </a:lnTo>
                  <a:lnTo>
                    <a:pt x="768" y="3954"/>
                  </a:lnTo>
                  <a:lnTo>
                    <a:pt x="750" y="3961"/>
                  </a:lnTo>
                  <a:lnTo>
                    <a:pt x="730" y="3964"/>
                  </a:lnTo>
                  <a:lnTo>
                    <a:pt x="711" y="3961"/>
                  </a:lnTo>
                  <a:lnTo>
                    <a:pt x="693" y="3954"/>
                  </a:lnTo>
                  <a:lnTo>
                    <a:pt x="676" y="3941"/>
                  </a:lnTo>
                  <a:lnTo>
                    <a:pt x="663" y="3924"/>
                  </a:lnTo>
                  <a:lnTo>
                    <a:pt x="656" y="3906"/>
                  </a:lnTo>
                  <a:lnTo>
                    <a:pt x="653" y="3887"/>
                  </a:lnTo>
                  <a:lnTo>
                    <a:pt x="656" y="3867"/>
                  </a:lnTo>
                  <a:lnTo>
                    <a:pt x="663" y="3849"/>
                  </a:lnTo>
                  <a:lnTo>
                    <a:pt x="676" y="3832"/>
                  </a:lnTo>
                  <a:lnTo>
                    <a:pt x="894" y="3614"/>
                  </a:lnTo>
                  <a:lnTo>
                    <a:pt x="894" y="3614"/>
                  </a:lnTo>
                  <a:lnTo>
                    <a:pt x="895" y="3614"/>
                  </a:lnTo>
                  <a:lnTo>
                    <a:pt x="820" y="3526"/>
                  </a:lnTo>
                  <a:lnTo>
                    <a:pt x="749" y="3433"/>
                  </a:lnTo>
                  <a:lnTo>
                    <a:pt x="683" y="3335"/>
                  </a:lnTo>
                  <a:lnTo>
                    <a:pt x="683" y="3337"/>
                  </a:lnTo>
                  <a:lnTo>
                    <a:pt x="681" y="3337"/>
                  </a:lnTo>
                  <a:lnTo>
                    <a:pt x="414" y="3491"/>
                  </a:lnTo>
                  <a:lnTo>
                    <a:pt x="396" y="3499"/>
                  </a:lnTo>
                  <a:lnTo>
                    <a:pt x="376" y="3501"/>
                  </a:lnTo>
                  <a:lnTo>
                    <a:pt x="357" y="3499"/>
                  </a:lnTo>
                  <a:lnTo>
                    <a:pt x="339" y="3491"/>
                  </a:lnTo>
                  <a:lnTo>
                    <a:pt x="322" y="3480"/>
                  </a:lnTo>
                  <a:lnTo>
                    <a:pt x="309" y="3463"/>
                  </a:lnTo>
                  <a:lnTo>
                    <a:pt x="301" y="3443"/>
                  </a:lnTo>
                  <a:lnTo>
                    <a:pt x="299" y="3424"/>
                  </a:lnTo>
                  <a:lnTo>
                    <a:pt x="302" y="3404"/>
                  </a:lnTo>
                  <a:lnTo>
                    <a:pt x="309" y="3386"/>
                  </a:lnTo>
                  <a:lnTo>
                    <a:pt x="320" y="3370"/>
                  </a:lnTo>
                  <a:lnTo>
                    <a:pt x="337" y="3358"/>
                  </a:lnTo>
                  <a:lnTo>
                    <a:pt x="604" y="3204"/>
                  </a:lnTo>
                  <a:lnTo>
                    <a:pt x="604" y="3204"/>
                  </a:lnTo>
                  <a:lnTo>
                    <a:pt x="606" y="3203"/>
                  </a:lnTo>
                  <a:lnTo>
                    <a:pt x="554" y="3098"/>
                  </a:lnTo>
                  <a:lnTo>
                    <a:pt x="509" y="2988"/>
                  </a:lnTo>
                  <a:lnTo>
                    <a:pt x="471" y="2879"/>
                  </a:lnTo>
                  <a:lnTo>
                    <a:pt x="471" y="2881"/>
                  </a:lnTo>
                  <a:lnTo>
                    <a:pt x="470" y="2881"/>
                  </a:lnTo>
                  <a:lnTo>
                    <a:pt x="173" y="2960"/>
                  </a:lnTo>
                  <a:lnTo>
                    <a:pt x="162" y="2962"/>
                  </a:lnTo>
                  <a:lnTo>
                    <a:pt x="153" y="2963"/>
                  </a:lnTo>
                  <a:lnTo>
                    <a:pt x="133" y="2960"/>
                  </a:lnTo>
                  <a:lnTo>
                    <a:pt x="115" y="2953"/>
                  </a:lnTo>
                  <a:lnTo>
                    <a:pt x="99" y="2941"/>
                  </a:lnTo>
                  <a:lnTo>
                    <a:pt x="87" y="2925"/>
                  </a:lnTo>
                  <a:lnTo>
                    <a:pt x="78" y="2906"/>
                  </a:lnTo>
                  <a:lnTo>
                    <a:pt x="76" y="2885"/>
                  </a:lnTo>
                  <a:lnTo>
                    <a:pt x="78" y="2865"/>
                  </a:lnTo>
                  <a:lnTo>
                    <a:pt x="87" y="2847"/>
                  </a:lnTo>
                  <a:lnTo>
                    <a:pt x="98" y="2832"/>
                  </a:lnTo>
                  <a:lnTo>
                    <a:pt x="113" y="2819"/>
                  </a:lnTo>
                  <a:lnTo>
                    <a:pt x="133" y="2812"/>
                  </a:lnTo>
                  <a:lnTo>
                    <a:pt x="431" y="2732"/>
                  </a:lnTo>
                  <a:lnTo>
                    <a:pt x="431" y="2732"/>
                  </a:lnTo>
                  <a:lnTo>
                    <a:pt x="409" y="2616"/>
                  </a:lnTo>
                  <a:lnTo>
                    <a:pt x="395" y="2502"/>
                  </a:lnTo>
                  <a:lnTo>
                    <a:pt x="386" y="2385"/>
                  </a:lnTo>
                  <a:lnTo>
                    <a:pt x="386" y="2385"/>
                  </a:lnTo>
                  <a:lnTo>
                    <a:pt x="385" y="2385"/>
                  </a:lnTo>
                  <a:lnTo>
                    <a:pt x="77" y="2385"/>
                  </a:lnTo>
                  <a:lnTo>
                    <a:pt x="53" y="2381"/>
                  </a:lnTo>
                  <a:lnTo>
                    <a:pt x="32" y="2370"/>
                  </a:lnTo>
                  <a:lnTo>
                    <a:pt x="15" y="2353"/>
                  </a:lnTo>
                  <a:lnTo>
                    <a:pt x="4" y="2332"/>
                  </a:lnTo>
                  <a:lnTo>
                    <a:pt x="0" y="2309"/>
                  </a:lnTo>
                  <a:lnTo>
                    <a:pt x="4" y="2285"/>
                  </a:lnTo>
                  <a:lnTo>
                    <a:pt x="15" y="2264"/>
                  </a:lnTo>
                  <a:lnTo>
                    <a:pt x="32" y="2247"/>
                  </a:lnTo>
                  <a:lnTo>
                    <a:pt x="53" y="2236"/>
                  </a:lnTo>
                  <a:lnTo>
                    <a:pt x="77" y="2232"/>
                  </a:lnTo>
                  <a:lnTo>
                    <a:pt x="385" y="2232"/>
                  </a:lnTo>
                  <a:lnTo>
                    <a:pt x="386" y="2232"/>
                  </a:lnTo>
                  <a:lnTo>
                    <a:pt x="395" y="2115"/>
                  </a:lnTo>
                  <a:lnTo>
                    <a:pt x="410" y="1999"/>
                  </a:lnTo>
                  <a:lnTo>
                    <a:pt x="432" y="1885"/>
                  </a:lnTo>
                  <a:lnTo>
                    <a:pt x="431" y="1885"/>
                  </a:lnTo>
                  <a:lnTo>
                    <a:pt x="133" y="1805"/>
                  </a:lnTo>
                  <a:lnTo>
                    <a:pt x="113" y="1798"/>
                  </a:lnTo>
                  <a:lnTo>
                    <a:pt x="98" y="1785"/>
                  </a:lnTo>
                  <a:lnTo>
                    <a:pt x="87" y="1770"/>
                  </a:lnTo>
                  <a:lnTo>
                    <a:pt x="78" y="1752"/>
                  </a:lnTo>
                  <a:lnTo>
                    <a:pt x="76" y="1732"/>
                  </a:lnTo>
                  <a:lnTo>
                    <a:pt x="78" y="1711"/>
                  </a:lnTo>
                  <a:lnTo>
                    <a:pt x="87" y="1692"/>
                  </a:lnTo>
                  <a:lnTo>
                    <a:pt x="99" y="1676"/>
                  </a:lnTo>
                  <a:lnTo>
                    <a:pt x="115" y="1665"/>
                  </a:lnTo>
                  <a:lnTo>
                    <a:pt x="133" y="1657"/>
                  </a:lnTo>
                  <a:lnTo>
                    <a:pt x="153" y="1654"/>
                  </a:lnTo>
                  <a:lnTo>
                    <a:pt x="173" y="1657"/>
                  </a:lnTo>
                  <a:lnTo>
                    <a:pt x="470" y="1736"/>
                  </a:lnTo>
                  <a:lnTo>
                    <a:pt x="471" y="1736"/>
                  </a:lnTo>
                  <a:lnTo>
                    <a:pt x="471" y="1738"/>
                  </a:lnTo>
                  <a:lnTo>
                    <a:pt x="509" y="1627"/>
                  </a:lnTo>
                  <a:lnTo>
                    <a:pt x="554" y="1519"/>
                  </a:lnTo>
                  <a:lnTo>
                    <a:pt x="606" y="1414"/>
                  </a:lnTo>
                  <a:lnTo>
                    <a:pt x="604" y="1413"/>
                  </a:lnTo>
                  <a:lnTo>
                    <a:pt x="604" y="1413"/>
                  </a:lnTo>
                  <a:lnTo>
                    <a:pt x="337" y="1259"/>
                  </a:lnTo>
                  <a:lnTo>
                    <a:pt x="320" y="1247"/>
                  </a:lnTo>
                  <a:lnTo>
                    <a:pt x="309" y="1231"/>
                  </a:lnTo>
                  <a:lnTo>
                    <a:pt x="302" y="1213"/>
                  </a:lnTo>
                  <a:lnTo>
                    <a:pt x="299" y="1193"/>
                  </a:lnTo>
                  <a:lnTo>
                    <a:pt x="301" y="1174"/>
                  </a:lnTo>
                  <a:lnTo>
                    <a:pt x="309" y="1154"/>
                  </a:lnTo>
                  <a:lnTo>
                    <a:pt x="322" y="1137"/>
                  </a:lnTo>
                  <a:lnTo>
                    <a:pt x="337" y="1126"/>
                  </a:lnTo>
                  <a:lnTo>
                    <a:pt x="357" y="1118"/>
                  </a:lnTo>
                  <a:lnTo>
                    <a:pt x="375" y="1115"/>
                  </a:lnTo>
                  <a:lnTo>
                    <a:pt x="396" y="1118"/>
                  </a:lnTo>
                  <a:lnTo>
                    <a:pt x="414" y="1126"/>
                  </a:lnTo>
                  <a:lnTo>
                    <a:pt x="681" y="1280"/>
                  </a:lnTo>
                  <a:lnTo>
                    <a:pt x="681" y="1280"/>
                  </a:lnTo>
                  <a:lnTo>
                    <a:pt x="683" y="1282"/>
                  </a:lnTo>
                  <a:lnTo>
                    <a:pt x="747" y="1185"/>
                  </a:lnTo>
                  <a:lnTo>
                    <a:pt x="817" y="1091"/>
                  </a:lnTo>
                  <a:lnTo>
                    <a:pt x="894" y="1003"/>
                  </a:lnTo>
                  <a:lnTo>
                    <a:pt x="894" y="1003"/>
                  </a:lnTo>
                  <a:lnTo>
                    <a:pt x="894" y="1003"/>
                  </a:lnTo>
                  <a:lnTo>
                    <a:pt x="676" y="785"/>
                  </a:lnTo>
                  <a:lnTo>
                    <a:pt x="663" y="768"/>
                  </a:lnTo>
                  <a:lnTo>
                    <a:pt x="656" y="750"/>
                  </a:lnTo>
                  <a:lnTo>
                    <a:pt x="653" y="730"/>
                  </a:lnTo>
                  <a:lnTo>
                    <a:pt x="656" y="711"/>
                  </a:lnTo>
                  <a:lnTo>
                    <a:pt x="663" y="693"/>
                  </a:lnTo>
                  <a:lnTo>
                    <a:pt x="676" y="676"/>
                  </a:lnTo>
                  <a:lnTo>
                    <a:pt x="693" y="663"/>
                  </a:lnTo>
                  <a:lnTo>
                    <a:pt x="711" y="656"/>
                  </a:lnTo>
                  <a:lnTo>
                    <a:pt x="730" y="653"/>
                  </a:lnTo>
                  <a:lnTo>
                    <a:pt x="750" y="656"/>
                  </a:lnTo>
                  <a:lnTo>
                    <a:pt x="768" y="663"/>
                  </a:lnTo>
                  <a:lnTo>
                    <a:pt x="785" y="676"/>
                  </a:lnTo>
                  <a:lnTo>
                    <a:pt x="1003" y="894"/>
                  </a:lnTo>
                  <a:lnTo>
                    <a:pt x="1003" y="894"/>
                  </a:lnTo>
                  <a:lnTo>
                    <a:pt x="1003" y="895"/>
                  </a:lnTo>
                  <a:lnTo>
                    <a:pt x="1091" y="820"/>
                  </a:lnTo>
                  <a:lnTo>
                    <a:pt x="1184" y="749"/>
                  </a:lnTo>
                  <a:lnTo>
                    <a:pt x="1282" y="683"/>
                  </a:lnTo>
                  <a:lnTo>
                    <a:pt x="1280" y="681"/>
                  </a:lnTo>
                  <a:lnTo>
                    <a:pt x="1280" y="681"/>
                  </a:lnTo>
                  <a:lnTo>
                    <a:pt x="1126" y="414"/>
                  </a:lnTo>
                  <a:lnTo>
                    <a:pt x="1118" y="396"/>
                  </a:lnTo>
                  <a:lnTo>
                    <a:pt x="1115" y="375"/>
                  </a:lnTo>
                  <a:lnTo>
                    <a:pt x="1118" y="357"/>
                  </a:lnTo>
                  <a:lnTo>
                    <a:pt x="1126" y="337"/>
                  </a:lnTo>
                  <a:lnTo>
                    <a:pt x="1137" y="322"/>
                  </a:lnTo>
                  <a:lnTo>
                    <a:pt x="1154" y="309"/>
                  </a:lnTo>
                  <a:lnTo>
                    <a:pt x="1174" y="301"/>
                  </a:lnTo>
                  <a:lnTo>
                    <a:pt x="1193" y="299"/>
                  </a:lnTo>
                  <a:lnTo>
                    <a:pt x="1213" y="302"/>
                  </a:lnTo>
                  <a:lnTo>
                    <a:pt x="1231" y="309"/>
                  </a:lnTo>
                  <a:lnTo>
                    <a:pt x="1247" y="320"/>
                  </a:lnTo>
                  <a:lnTo>
                    <a:pt x="1259" y="337"/>
                  </a:lnTo>
                  <a:lnTo>
                    <a:pt x="1413" y="604"/>
                  </a:lnTo>
                  <a:lnTo>
                    <a:pt x="1413" y="606"/>
                  </a:lnTo>
                  <a:lnTo>
                    <a:pt x="1414" y="606"/>
                  </a:lnTo>
                  <a:lnTo>
                    <a:pt x="1519" y="554"/>
                  </a:lnTo>
                  <a:lnTo>
                    <a:pt x="1629" y="509"/>
                  </a:lnTo>
                  <a:lnTo>
                    <a:pt x="1738" y="471"/>
                  </a:lnTo>
                  <a:lnTo>
                    <a:pt x="1736" y="471"/>
                  </a:lnTo>
                  <a:lnTo>
                    <a:pt x="1736" y="470"/>
                  </a:lnTo>
                  <a:lnTo>
                    <a:pt x="1657" y="173"/>
                  </a:lnTo>
                  <a:lnTo>
                    <a:pt x="1654" y="153"/>
                  </a:lnTo>
                  <a:lnTo>
                    <a:pt x="1657" y="133"/>
                  </a:lnTo>
                  <a:lnTo>
                    <a:pt x="1665" y="115"/>
                  </a:lnTo>
                  <a:lnTo>
                    <a:pt x="1676" y="99"/>
                  </a:lnTo>
                  <a:lnTo>
                    <a:pt x="1692" y="87"/>
                  </a:lnTo>
                  <a:lnTo>
                    <a:pt x="1711" y="78"/>
                  </a:lnTo>
                  <a:lnTo>
                    <a:pt x="1732" y="76"/>
                  </a:lnTo>
                  <a:lnTo>
                    <a:pt x="1752" y="78"/>
                  </a:lnTo>
                  <a:lnTo>
                    <a:pt x="1770" y="87"/>
                  </a:lnTo>
                  <a:lnTo>
                    <a:pt x="1785" y="98"/>
                  </a:lnTo>
                  <a:lnTo>
                    <a:pt x="1798" y="113"/>
                  </a:lnTo>
                  <a:lnTo>
                    <a:pt x="1805" y="133"/>
                  </a:lnTo>
                  <a:lnTo>
                    <a:pt x="1885" y="431"/>
                  </a:lnTo>
                  <a:lnTo>
                    <a:pt x="1885" y="432"/>
                  </a:lnTo>
                  <a:lnTo>
                    <a:pt x="1995" y="411"/>
                  </a:lnTo>
                  <a:lnTo>
                    <a:pt x="2106" y="396"/>
                  </a:lnTo>
                  <a:lnTo>
                    <a:pt x="2215" y="388"/>
                  </a:lnTo>
                  <a:lnTo>
                    <a:pt x="2223" y="382"/>
                  </a:lnTo>
                  <a:lnTo>
                    <a:pt x="2232" y="376"/>
                  </a:lnTo>
                  <a:lnTo>
                    <a:pt x="2232" y="77"/>
                  </a:lnTo>
                  <a:lnTo>
                    <a:pt x="2236" y="53"/>
                  </a:lnTo>
                  <a:lnTo>
                    <a:pt x="2247" y="32"/>
                  </a:lnTo>
                  <a:lnTo>
                    <a:pt x="2264" y="15"/>
                  </a:lnTo>
                  <a:lnTo>
                    <a:pt x="2285" y="4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4901026" y="3256595"/>
              <a:ext cx="831970" cy="840256"/>
            </a:xfrm>
            <a:custGeom>
              <a:avLst/>
              <a:gdLst>
                <a:gd name="T0" fmla="*/ 1136 w 2411"/>
                <a:gd name="T1" fmla="*/ 712 h 2433"/>
                <a:gd name="T2" fmla="*/ 1004 w 2411"/>
                <a:gd name="T3" fmla="*/ 748 h 2433"/>
                <a:gd name="T4" fmla="*/ 892 w 2411"/>
                <a:gd name="T5" fmla="*/ 816 h 2433"/>
                <a:gd name="T6" fmla="*/ 801 w 2411"/>
                <a:gd name="T7" fmla="*/ 909 h 2433"/>
                <a:gd name="T8" fmla="*/ 735 w 2411"/>
                <a:gd name="T9" fmla="*/ 1023 h 2433"/>
                <a:gd name="T10" fmla="*/ 701 w 2411"/>
                <a:gd name="T11" fmla="*/ 1150 h 2433"/>
                <a:gd name="T12" fmla="*/ 701 w 2411"/>
                <a:gd name="T13" fmla="*/ 1287 h 2433"/>
                <a:gd name="T14" fmla="*/ 739 w 2411"/>
                <a:gd name="T15" fmla="*/ 1419 h 2433"/>
                <a:gd name="T16" fmla="*/ 806 w 2411"/>
                <a:gd name="T17" fmla="*/ 1533 h 2433"/>
                <a:gd name="T18" fmla="*/ 900 w 2411"/>
                <a:gd name="T19" fmla="*/ 1624 h 2433"/>
                <a:gd name="T20" fmla="*/ 1012 w 2411"/>
                <a:gd name="T21" fmla="*/ 1688 h 2433"/>
                <a:gd name="T22" fmla="*/ 1141 w 2411"/>
                <a:gd name="T23" fmla="*/ 1722 h 2433"/>
                <a:gd name="T24" fmla="*/ 1278 w 2411"/>
                <a:gd name="T25" fmla="*/ 1722 h 2433"/>
                <a:gd name="T26" fmla="*/ 1408 w 2411"/>
                <a:gd name="T27" fmla="*/ 1685 h 2433"/>
                <a:gd name="T28" fmla="*/ 1523 w 2411"/>
                <a:gd name="T29" fmla="*/ 1618 h 2433"/>
                <a:gd name="T30" fmla="*/ 1614 w 2411"/>
                <a:gd name="T31" fmla="*/ 1525 h 2433"/>
                <a:gd name="T32" fmla="*/ 1679 w 2411"/>
                <a:gd name="T33" fmla="*/ 1411 h 2433"/>
                <a:gd name="T34" fmla="*/ 1713 w 2411"/>
                <a:gd name="T35" fmla="*/ 1284 h 2433"/>
                <a:gd name="T36" fmla="*/ 1713 w 2411"/>
                <a:gd name="T37" fmla="*/ 1147 h 2433"/>
                <a:gd name="T38" fmla="*/ 1676 w 2411"/>
                <a:gd name="T39" fmla="*/ 1015 h 2433"/>
                <a:gd name="T40" fmla="*/ 1607 w 2411"/>
                <a:gd name="T41" fmla="*/ 901 h 2433"/>
                <a:gd name="T42" fmla="*/ 1514 w 2411"/>
                <a:gd name="T43" fmla="*/ 810 h 2433"/>
                <a:gd name="T44" fmla="*/ 1400 w 2411"/>
                <a:gd name="T45" fmla="*/ 745 h 2433"/>
                <a:gd name="T46" fmla="*/ 1273 w 2411"/>
                <a:gd name="T47" fmla="*/ 710 h 2433"/>
                <a:gd name="T48" fmla="*/ 1239 w 2411"/>
                <a:gd name="T49" fmla="*/ 0 h 2433"/>
                <a:gd name="T50" fmla="*/ 1366 w 2411"/>
                <a:gd name="T51" fmla="*/ 261 h 2433"/>
                <a:gd name="T52" fmla="*/ 1540 w 2411"/>
                <a:gd name="T53" fmla="*/ 308 h 2433"/>
                <a:gd name="T54" fmla="*/ 2013 w 2411"/>
                <a:gd name="T55" fmla="*/ 306 h 2433"/>
                <a:gd name="T56" fmla="*/ 1941 w 2411"/>
                <a:gd name="T57" fmla="*/ 586 h 2433"/>
                <a:gd name="T58" fmla="*/ 2047 w 2411"/>
                <a:gd name="T59" fmla="*/ 735 h 2433"/>
                <a:gd name="T60" fmla="*/ 2411 w 2411"/>
                <a:gd name="T61" fmla="*/ 1038 h 2433"/>
                <a:gd name="T62" fmla="*/ 2176 w 2411"/>
                <a:gd name="T63" fmla="*/ 1207 h 2433"/>
                <a:gd name="T64" fmla="*/ 2160 w 2411"/>
                <a:gd name="T65" fmla="*/ 1388 h 2433"/>
                <a:gd name="T66" fmla="*/ 2244 w 2411"/>
                <a:gd name="T67" fmla="*/ 1853 h 2433"/>
                <a:gd name="T68" fmla="*/ 1956 w 2411"/>
                <a:gd name="T69" fmla="*/ 1831 h 2433"/>
                <a:gd name="T70" fmla="*/ 1827 w 2411"/>
                <a:gd name="T71" fmla="*/ 1960 h 2433"/>
                <a:gd name="T72" fmla="*/ 1593 w 2411"/>
                <a:gd name="T73" fmla="*/ 2371 h 2433"/>
                <a:gd name="T74" fmla="*/ 1408 w 2411"/>
                <a:gd name="T75" fmla="*/ 2164 h 2433"/>
                <a:gd name="T76" fmla="*/ 1272 w 2411"/>
                <a:gd name="T77" fmla="*/ 2183 h 2433"/>
                <a:gd name="T78" fmla="*/ 1151 w 2411"/>
                <a:gd name="T79" fmla="*/ 2433 h 2433"/>
                <a:gd name="T80" fmla="*/ 814 w 2411"/>
                <a:gd name="T81" fmla="*/ 2102 h 2433"/>
                <a:gd name="T82" fmla="*/ 656 w 2411"/>
                <a:gd name="T83" fmla="*/ 2012 h 2433"/>
                <a:gd name="T84" fmla="*/ 383 w 2411"/>
                <a:gd name="T85" fmla="*/ 2113 h 2433"/>
                <a:gd name="T86" fmla="*/ 336 w 2411"/>
                <a:gd name="T87" fmla="*/ 1642 h 2433"/>
                <a:gd name="T88" fmla="*/ 273 w 2411"/>
                <a:gd name="T89" fmla="*/ 1473 h 2433"/>
                <a:gd name="T90" fmla="*/ 0 w 2411"/>
                <a:gd name="T91" fmla="*/ 1374 h 2433"/>
                <a:gd name="T92" fmla="*/ 268 w 2411"/>
                <a:gd name="T93" fmla="*/ 982 h 2433"/>
                <a:gd name="T94" fmla="*/ 328 w 2411"/>
                <a:gd name="T95" fmla="*/ 811 h 2433"/>
                <a:gd name="T96" fmla="*/ 181 w 2411"/>
                <a:gd name="T97" fmla="*/ 560 h 2433"/>
                <a:gd name="T98" fmla="*/ 638 w 2411"/>
                <a:gd name="T99" fmla="*/ 433 h 2433"/>
                <a:gd name="T100" fmla="*/ 792 w 2411"/>
                <a:gd name="T101" fmla="*/ 340 h 2433"/>
                <a:gd name="T102" fmla="*/ 843 w 2411"/>
                <a:gd name="T103" fmla="*/ 55 h 2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11" h="2433">
                  <a:moveTo>
                    <a:pt x="1206" y="707"/>
                  </a:moveTo>
                  <a:lnTo>
                    <a:pt x="1136" y="712"/>
                  </a:lnTo>
                  <a:lnTo>
                    <a:pt x="1068" y="725"/>
                  </a:lnTo>
                  <a:lnTo>
                    <a:pt x="1004" y="748"/>
                  </a:lnTo>
                  <a:lnTo>
                    <a:pt x="946" y="779"/>
                  </a:lnTo>
                  <a:lnTo>
                    <a:pt x="892" y="816"/>
                  </a:lnTo>
                  <a:lnTo>
                    <a:pt x="843" y="860"/>
                  </a:lnTo>
                  <a:lnTo>
                    <a:pt x="801" y="909"/>
                  </a:lnTo>
                  <a:lnTo>
                    <a:pt x="763" y="965"/>
                  </a:lnTo>
                  <a:lnTo>
                    <a:pt x="735" y="1023"/>
                  </a:lnTo>
                  <a:lnTo>
                    <a:pt x="714" y="1085"/>
                  </a:lnTo>
                  <a:lnTo>
                    <a:pt x="701" y="1150"/>
                  </a:lnTo>
                  <a:lnTo>
                    <a:pt x="696" y="1219"/>
                  </a:lnTo>
                  <a:lnTo>
                    <a:pt x="701" y="1287"/>
                  </a:lnTo>
                  <a:lnTo>
                    <a:pt x="716" y="1356"/>
                  </a:lnTo>
                  <a:lnTo>
                    <a:pt x="739" y="1419"/>
                  </a:lnTo>
                  <a:lnTo>
                    <a:pt x="768" y="1478"/>
                  </a:lnTo>
                  <a:lnTo>
                    <a:pt x="806" y="1533"/>
                  </a:lnTo>
                  <a:lnTo>
                    <a:pt x="849" y="1582"/>
                  </a:lnTo>
                  <a:lnTo>
                    <a:pt x="900" y="1624"/>
                  </a:lnTo>
                  <a:lnTo>
                    <a:pt x="954" y="1660"/>
                  </a:lnTo>
                  <a:lnTo>
                    <a:pt x="1012" y="1688"/>
                  </a:lnTo>
                  <a:lnTo>
                    <a:pt x="1076" y="1709"/>
                  </a:lnTo>
                  <a:lnTo>
                    <a:pt x="1141" y="1722"/>
                  </a:lnTo>
                  <a:lnTo>
                    <a:pt x="1208" y="1727"/>
                  </a:lnTo>
                  <a:lnTo>
                    <a:pt x="1278" y="1722"/>
                  </a:lnTo>
                  <a:lnTo>
                    <a:pt x="1345" y="1708"/>
                  </a:lnTo>
                  <a:lnTo>
                    <a:pt x="1408" y="1685"/>
                  </a:lnTo>
                  <a:lnTo>
                    <a:pt x="1469" y="1655"/>
                  </a:lnTo>
                  <a:lnTo>
                    <a:pt x="1523" y="1618"/>
                  </a:lnTo>
                  <a:lnTo>
                    <a:pt x="1571" y="1574"/>
                  </a:lnTo>
                  <a:lnTo>
                    <a:pt x="1614" y="1525"/>
                  </a:lnTo>
                  <a:lnTo>
                    <a:pt x="1650" y="1470"/>
                  </a:lnTo>
                  <a:lnTo>
                    <a:pt x="1679" y="1411"/>
                  </a:lnTo>
                  <a:lnTo>
                    <a:pt x="1700" y="1349"/>
                  </a:lnTo>
                  <a:lnTo>
                    <a:pt x="1713" y="1284"/>
                  </a:lnTo>
                  <a:lnTo>
                    <a:pt x="1718" y="1215"/>
                  </a:lnTo>
                  <a:lnTo>
                    <a:pt x="1713" y="1147"/>
                  </a:lnTo>
                  <a:lnTo>
                    <a:pt x="1699" y="1079"/>
                  </a:lnTo>
                  <a:lnTo>
                    <a:pt x="1676" y="1015"/>
                  </a:lnTo>
                  <a:lnTo>
                    <a:pt x="1645" y="955"/>
                  </a:lnTo>
                  <a:lnTo>
                    <a:pt x="1607" y="901"/>
                  </a:lnTo>
                  <a:lnTo>
                    <a:pt x="1563" y="852"/>
                  </a:lnTo>
                  <a:lnTo>
                    <a:pt x="1514" y="810"/>
                  </a:lnTo>
                  <a:lnTo>
                    <a:pt x="1461" y="774"/>
                  </a:lnTo>
                  <a:lnTo>
                    <a:pt x="1400" y="745"/>
                  </a:lnTo>
                  <a:lnTo>
                    <a:pt x="1338" y="723"/>
                  </a:lnTo>
                  <a:lnTo>
                    <a:pt x="1273" y="710"/>
                  </a:lnTo>
                  <a:lnTo>
                    <a:pt x="1206" y="707"/>
                  </a:lnTo>
                  <a:close/>
                  <a:moveTo>
                    <a:pt x="1239" y="0"/>
                  </a:moveTo>
                  <a:lnTo>
                    <a:pt x="1275" y="251"/>
                  </a:lnTo>
                  <a:lnTo>
                    <a:pt x="1366" y="261"/>
                  </a:lnTo>
                  <a:lnTo>
                    <a:pt x="1454" y="280"/>
                  </a:lnTo>
                  <a:lnTo>
                    <a:pt x="1540" y="308"/>
                  </a:lnTo>
                  <a:lnTo>
                    <a:pt x="1676" y="93"/>
                  </a:lnTo>
                  <a:lnTo>
                    <a:pt x="2013" y="306"/>
                  </a:lnTo>
                  <a:lnTo>
                    <a:pt x="1879" y="520"/>
                  </a:lnTo>
                  <a:lnTo>
                    <a:pt x="1941" y="586"/>
                  </a:lnTo>
                  <a:lnTo>
                    <a:pt x="1998" y="658"/>
                  </a:lnTo>
                  <a:lnTo>
                    <a:pt x="2047" y="735"/>
                  </a:lnTo>
                  <a:lnTo>
                    <a:pt x="2288" y="657"/>
                  </a:lnTo>
                  <a:lnTo>
                    <a:pt x="2411" y="1038"/>
                  </a:lnTo>
                  <a:lnTo>
                    <a:pt x="2169" y="1114"/>
                  </a:lnTo>
                  <a:lnTo>
                    <a:pt x="2176" y="1207"/>
                  </a:lnTo>
                  <a:lnTo>
                    <a:pt x="2173" y="1299"/>
                  </a:lnTo>
                  <a:lnTo>
                    <a:pt x="2160" y="1388"/>
                  </a:lnTo>
                  <a:lnTo>
                    <a:pt x="2394" y="1483"/>
                  </a:lnTo>
                  <a:lnTo>
                    <a:pt x="2244" y="1853"/>
                  </a:lnTo>
                  <a:lnTo>
                    <a:pt x="2010" y="1758"/>
                  </a:lnTo>
                  <a:lnTo>
                    <a:pt x="1956" y="1831"/>
                  </a:lnTo>
                  <a:lnTo>
                    <a:pt x="1894" y="1898"/>
                  </a:lnTo>
                  <a:lnTo>
                    <a:pt x="1827" y="1960"/>
                  </a:lnTo>
                  <a:lnTo>
                    <a:pt x="1946" y="2183"/>
                  </a:lnTo>
                  <a:lnTo>
                    <a:pt x="1593" y="2371"/>
                  </a:lnTo>
                  <a:lnTo>
                    <a:pt x="1474" y="2148"/>
                  </a:lnTo>
                  <a:lnTo>
                    <a:pt x="1408" y="2164"/>
                  </a:lnTo>
                  <a:lnTo>
                    <a:pt x="1340" y="2177"/>
                  </a:lnTo>
                  <a:lnTo>
                    <a:pt x="1272" y="2183"/>
                  </a:lnTo>
                  <a:lnTo>
                    <a:pt x="1205" y="2185"/>
                  </a:lnTo>
                  <a:lnTo>
                    <a:pt x="1151" y="2433"/>
                  </a:lnTo>
                  <a:lnTo>
                    <a:pt x="760" y="2350"/>
                  </a:lnTo>
                  <a:lnTo>
                    <a:pt x="814" y="2102"/>
                  </a:lnTo>
                  <a:lnTo>
                    <a:pt x="732" y="2061"/>
                  </a:lnTo>
                  <a:lnTo>
                    <a:pt x="656" y="2012"/>
                  </a:lnTo>
                  <a:lnTo>
                    <a:pt x="582" y="1957"/>
                  </a:lnTo>
                  <a:lnTo>
                    <a:pt x="383" y="2113"/>
                  </a:lnTo>
                  <a:lnTo>
                    <a:pt x="137" y="1797"/>
                  </a:lnTo>
                  <a:lnTo>
                    <a:pt x="336" y="1642"/>
                  </a:lnTo>
                  <a:lnTo>
                    <a:pt x="300" y="1559"/>
                  </a:lnTo>
                  <a:lnTo>
                    <a:pt x="273" y="1473"/>
                  </a:lnTo>
                  <a:lnTo>
                    <a:pt x="253" y="1382"/>
                  </a:lnTo>
                  <a:lnTo>
                    <a:pt x="0" y="1374"/>
                  </a:lnTo>
                  <a:lnTo>
                    <a:pt x="14" y="974"/>
                  </a:lnTo>
                  <a:lnTo>
                    <a:pt x="268" y="982"/>
                  </a:lnTo>
                  <a:lnTo>
                    <a:pt x="294" y="896"/>
                  </a:lnTo>
                  <a:lnTo>
                    <a:pt x="328" y="811"/>
                  </a:lnTo>
                  <a:lnTo>
                    <a:pt x="370" y="730"/>
                  </a:lnTo>
                  <a:lnTo>
                    <a:pt x="181" y="560"/>
                  </a:lnTo>
                  <a:lnTo>
                    <a:pt x="450" y="264"/>
                  </a:lnTo>
                  <a:lnTo>
                    <a:pt x="638" y="433"/>
                  </a:lnTo>
                  <a:lnTo>
                    <a:pt x="713" y="384"/>
                  </a:lnTo>
                  <a:lnTo>
                    <a:pt x="792" y="340"/>
                  </a:lnTo>
                  <a:lnTo>
                    <a:pt x="879" y="306"/>
                  </a:lnTo>
                  <a:lnTo>
                    <a:pt x="843" y="55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rgbClr val="A91E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367820" y="3165066"/>
              <a:ext cx="3170130" cy="3035799"/>
              <a:chOff x="2284413" y="2240266"/>
              <a:chExt cx="4064001" cy="3891792"/>
            </a:xfrm>
          </p:grpSpPr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5797551" y="3663951"/>
                <a:ext cx="468313" cy="239713"/>
              </a:xfrm>
              <a:custGeom>
                <a:avLst/>
                <a:gdLst>
                  <a:gd name="T0" fmla="*/ 438 w 592"/>
                  <a:gd name="T1" fmla="*/ 0 h 302"/>
                  <a:gd name="T2" fmla="*/ 592 w 592"/>
                  <a:gd name="T3" fmla="*/ 110 h 302"/>
                  <a:gd name="T4" fmla="*/ 534 w 592"/>
                  <a:gd name="T5" fmla="*/ 287 h 302"/>
                  <a:gd name="T6" fmla="*/ 511 w 592"/>
                  <a:gd name="T7" fmla="*/ 212 h 302"/>
                  <a:gd name="T8" fmla="*/ 488 w 592"/>
                  <a:gd name="T9" fmla="*/ 152 h 302"/>
                  <a:gd name="T10" fmla="*/ 387 w 592"/>
                  <a:gd name="T11" fmla="*/ 174 h 302"/>
                  <a:gd name="T12" fmla="*/ 458 w 592"/>
                  <a:gd name="T13" fmla="*/ 302 h 302"/>
                  <a:gd name="T14" fmla="*/ 252 w 592"/>
                  <a:gd name="T15" fmla="*/ 245 h 302"/>
                  <a:gd name="T16" fmla="*/ 0 w 592"/>
                  <a:gd name="T17" fmla="*/ 236 h 302"/>
                  <a:gd name="T18" fmla="*/ 140 w 592"/>
                  <a:gd name="T19" fmla="*/ 49 h 302"/>
                  <a:gd name="T20" fmla="*/ 291 w 592"/>
                  <a:gd name="T21" fmla="*/ 49 h 302"/>
                  <a:gd name="T22" fmla="*/ 438 w 592"/>
                  <a:gd name="T23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2" h="302">
                    <a:moveTo>
                      <a:pt x="438" y="0"/>
                    </a:moveTo>
                    <a:lnTo>
                      <a:pt x="592" y="110"/>
                    </a:lnTo>
                    <a:lnTo>
                      <a:pt x="534" y="287"/>
                    </a:lnTo>
                    <a:lnTo>
                      <a:pt x="511" y="212"/>
                    </a:lnTo>
                    <a:lnTo>
                      <a:pt x="488" y="152"/>
                    </a:lnTo>
                    <a:lnTo>
                      <a:pt x="387" y="174"/>
                    </a:lnTo>
                    <a:lnTo>
                      <a:pt x="458" y="302"/>
                    </a:lnTo>
                    <a:lnTo>
                      <a:pt x="252" y="245"/>
                    </a:lnTo>
                    <a:lnTo>
                      <a:pt x="0" y="236"/>
                    </a:lnTo>
                    <a:lnTo>
                      <a:pt x="140" y="49"/>
                    </a:lnTo>
                    <a:lnTo>
                      <a:pt x="291" y="49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E8D5B7">
                  <a:lumMod val="9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2521224" y="5380038"/>
                <a:ext cx="649014" cy="672627"/>
                <a:chOff x="2521224" y="5380038"/>
                <a:chExt cx="649014" cy="672627"/>
              </a:xfrm>
            </p:grpSpPr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2521224" y="5431952"/>
                  <a:ext cx="646113" cy="620713"/>
                </a:xfrm>
                <a:custGeom>
                  <a:avLst/>
                  <a:gdLst>
                    <a:gd name="T0" fmla="*/ 116 w 813"/>
                    <a:gd name="T1" fmla="*/ 4 h 782"/>
                    <a:gd name="T2" fmla="*/ 122 w 813"/>
                    <a:gd name="T3" fmla="*/ 21 h 782"/>
                    <a:gd name="T4" fmla="*/ 136 w 813"/>
                    <a:gd name="T5" fmla="*/ 68 h 782"/>
                    <a:gd name="T6" fmla="*/ 157 w 813"/>
                    <a:gd name="T7" fmla="*/ 136 h 782"/>
                    <a:gd name="T8" fmla="*/ 183 w 813"/>
                    <a:gd name="T9" fmla="*/ 217 h 782"/>
                    <a:gd name="T10" fmla="*/ 209 w 813"/>
                    <a:gd name="T11" fmla="*/ 301 h 782"/>
                    <a:gd name="T12" fmla="*/ 236 w 813"/>
                    <a:gd name="T13" fmla="*/ 382 h 782"/>
                    <a:gd name="T14" fmla="*/ 267 w 813"/>
                    <a:gd name="T15" fmla="*/ 464 h 782"/>
                    <a:gd name="T16" fmla="*/ 309 w 813"/>
                    <a:gd name="T17" fmla="*/ 545 h 782"/>
                    <a:gd name="T18" fmla="*/ 366 w 813"/>
                    <a:gd name="T19" fmla="*/ 610 h 782"/>
                    <a:gd name="T20" fmla="*/ 444 w 813"/>
                    <a:gd name="T21" fmla="*/ 661 h 782"/>
                    <a:gd name="T22" fmla="*/ 549 w 813"/>
                    <a:gd name="T23" fmla="*/ 701 h 782"/>
                    <a:gd name="T24" fmla="*/ 647 w 813"/>
                    <a:gd name="T25" fmla="*/ 725 h 782"/>
                    <a:gd name="T26" fmla="*/ 722 w 813"/>
                    <a:gd name="T27" fmla="*/ 736 h 782"/>
                    <a:gd name="T28" fmla="*/ 773 w 813"/>
                    <a:gd name="T29" fmla="*/ 737 h 782"/>
                    <a:gd name="T30" fmla="*/ 802 w 813"/>
                    <a:gd name="T31" fmla="*/ 736 h 782"/>
                    <a:gd name="T32" fmla="*/ 812 w 813"/>
                    <a:gd name="T33" fmla="*/ 734 h 782"/>
                    <a:gd name="T34" fmla="*/ 809 w 813"/>
                    <a:gd name="T35" fmla="*/ 762 h 782"/>
                    <a:gd name="T36" fmla="*/ 779 w 813"/>
                    <a:gd name="T37" fmla="*/ 764 h 782"/>
                    <a:gd name="T38" fmla="*/ 734 w 813"/>
                    <a:gd name="T39" fmla="*/ 768 h 782"/>
                    <a:gd name="T40" fmla="*/ 703 w 813"/>
                    <a:gd name="T41" fmla="*/ 773 h 782"/>
                    <a:gd name="T42" fmla="*/ 649 w 813"/>
                    <a:gd name="T43" fmla="*/ 778 h 782"/>
                    <a:gd name="T44" fmla="*/ 577 w 813"/>
                    <a:gd name="T45" fmla="*/ 782 h 782"/>
                    <a:gd name="T46" fmla="*/ 500 w 813"/>
                    <a:gd name="T47" fmla="*/ 781 h 782"/>
                    <a:gd name="T48" fmla="*/ 422 w 813"/>
                    <a:gd name="T49" fmla="*/ 773 h 782"/>
                    <a:gd name="T50" fmla="*/ 352 w 813"/>
                    <a:gd name="T51" fmla="*/ 756 h 782"/>
                    <a:gd name="T52" fmla="*/ 299 w 813"/>
                    <a:gd name="T53" fmla="*/ 725 h 782"/>
                    <a:gd name="T54" fmla="*/ 265 w 813"/>
                    <a:gd name="T55" fmla="*/ 674 h 782"/>
                    <a:gd name="T56" fmla="*/ 234 w 813"/>
                    <a:gd name="T57" fmla="*/ 605 h 782"/>
                    <a:gd name="T58" fmla="*/ 205 w 813"/>
                    <a:gd name="T59" fmla="*/ 531 h 782"/>
                    <a:gd name="T60" fmla="*/ 180 w 813"/>
                    <a:gd name="T61" fmla="*/ 459 h 782"/>
                    <a:gd name="T62" fmla="*/ 161 w 813"/>
                    <a:gd name="T63" fmla="*/ 397 h 782"/>
                    <a:gd name="T64" fmla="*/ 149 w 813"/>
                    <a:gd name="T65" fmla="*/ 354 h 782"/>
                    <a:gd name="T66" fmla="*/ 144 w 813"/>
                    <a:gd name="T67" fmla="*/ 337 h 782"/>
                    <a:gd name="T68" fmla="*/ 0 w 813"/>
                    <a:gd name="T69" fmla="*/ 51 h 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13" h="782">
                      <a:moveTo>
                        <a:pt x="66" y="0"/>
                      </a:moveTo>
                      <a:lnTo>
                        <a:pt x="116" y="4"/>
                      </a:lnTo>
                      <a:lnTo>
                        <a:pt x="118" y="9"/>
                      </a:lnTo>
                      <a:lnTo>
                        <a:pt x="122" y="21"/>
                      </a:lnTo>
                      <a:lnTo>
                        <a:pt x="129" y="42"/>
                      </a:lnTo>
                      <a:lnTo>
                        <a:pt x="136" y="68"/>
                      </a:lnTo>
                      <a:lnTo>
                        <a:pt x="146" y="101"/>
                      </a:lnTo>
                      <a:lnTo>
                        <a:pt x="157" y="136"/>
                      </a:lnTo>
                      <a:lnTo>
                        <a:pt x="169" y="175"/>
                      </a:lnTo>
                      <a:lnTo>
                        <a:pt x="183" y="217"/>
                      </a:lnTo>
                      <a:lnTo>
                        <a:pt x="195" y="259"/>
                      </a:lnTo>
                      <a:lnTo>
                        <a:pt x="209" y="301"/>
                      </a:lnTo>
                      <a:lnTo>
                        <a:pt x="223" y="343"/>
                      </a:lnTo>
                      <a:lnTo>
                        <a:pt x="236" y="382"/>
                      </a:lnTo>
                      <a:lnTo>
                        <a:pt x="248" y="417"/>
                      </a:lnTo>
                      <a:lnTo>
                        <a:pt x="267" y="464"/>
                      </a:lnTo>
                      <a:lnTo>
                        <a:pt x="287" y="507"/>
                      </a:lnTo>
                      <a:lnTo>
                        <a:pt x="309" y="545"/>
                      </a:lnTo>
                      <a:lnTo>
                        <a:pt x="335" y="579"/>
                      </a:lnTo>
                      <a:lnTo>
                        <a:pt x="366" y="610"/>
                      </a:lnTo>
                      <a:lnTo>
                        <a:pt x="402" y="638"/>
                      </a:lnTo>
                      <a:lnTo>
                        <a:pt x="444" y="661"/>
                      </a:lnTo>
                      <a:lnTo>
                        <a:pt x="492" y="683"/>
                      </a:lnTo>
                      <a:lnTo>
                        <a:pt x="549" y="701"/>
                      </a:lnTo>
                      <a:lnTo>
                        <a:pt x="602" y="715"/>
                      </a:lnTo>
                      <a:lnTo>
                        <a:pt x="647" y="725"/>
                      </a:lnTo>
                      <a:lnTo>
                        <a:pt x="688" y="731"/>
                      </a:lnTo>
                      <a:lnTo>
                        <a:pt x="722" y="736"/>
                      </a:lnTo>
                      <a:lnTo>
                        <a:pt x="750" y="737"/>
                      </a:lnTo>
                      <a:lnTo>
                        <a:pt x="773" y="737"/>
                      </a:lnTo>
                      <a:lnTo>
                        <a:pt x="790" y="737"/>
                      </a:lnTo>
                      <a:lnTo>
                        <a:pt x="802" y="736"/>
                      </a:lnTo>
                      <a:lnTo>
                        <a:pt x="809" y="734"/>
                      </a:lnTo>
                      <a:lnTo>
                        <a:pt x="812" y="734"/>
                      </a:lnTo>
                      <a:lnTo>
                        <a:pt x="813" y="760"/>
                      </a:lnTo>
                      <a:lnTo>
                        <a:pt x="809" y="762"/>
                      </a:lnTo>
                      <a:lnTo>
                        <a:pt x="798" y="762"/>
                      </a:lnTo>
                      <a:lnTo>
                        <a:pt x="779" y="764"/>
                      </a:lnTo>
                      <a:lnTo>
                        <a:pt x="757" y="767"/>
                      </a:lnTo>
                      <a:lnTo>
                        <a:pt x="734" y="768"/>
                      </a:lnTo>
                      <a:lnTo>
                        <a:pt x="722" y="771"/>
                      </a:lnTo>
                      <a:lnTo>
                        <a:pt x="703" y="773"/>
                      </a:lnTo>
                      <a:lnTo>
                        <a:pt x="678" y="776"/>
                      </a:lnTo>
                      <a:lnTo>
                        <a:pt x="649" y="778"/>
                      </a:lnTo>
                      <a:lnTo>
                        <a:pt x="615" y="781"/>
                      </a:lnTo>
                      <a:lnTo>
                        <a:pt x="577" y="782"/>
                      </a:lnTo>
                      <a:lnTo>
                        <a:pt x="540" y="782"/>
                      </a:lnTo>
                      <a:lnTo>
                        <a:pt x="500" y="781"/>
                      </a:lnTo>
                      <a:lnTo>
                        <a:pt x="461" y="778"/>
                      </a:lnTo>
                      <a:lnTo>
                        <a:pt x="422" y="773"/>
                      </a:lnTo>
                      <a:lnTo>
                        <a:pt x="386" y="765"/>
                      </a:lnTo>
                      <a:lnTo>
                        <a:pt x="352" y="756"/>
                      </a:lnTo>
                      <a:lnTo>
                        <a:pt x="323" y="742"/>
                      </a:lnTo>
                      <a:lnTo>
                        <a:pt x="299" y="725"/>
                      </a:lnTo>
                      <a:lnTo>
                        <a:pt x="282" y="703"/>
                      </a:lnTo>
                      <a:lnTo>
                        <a:pt x="265" y="674"/>
                      </a:lnTo>
                      <a:lnTo>
                        <a:pt x="250" y="641"/>
                      </a:lnTo>
                      <a:lnTo>
                        <a:pt x="234" y="605"/>
                      </a:lnTo>
                      <a:lnTo>
                        <a:pt x="219" y="569"/>
                      </a:lnTo>
                      <a:lnTo>
                        <a:pt x="205" y="531"/>
                      </a:lnTo>
                      <a:lnTo>
                        <a:pt x="192" y="495"/>
                      </a:lnTo>
                      <a:lnTo>
                        <a:pt x="180" y="459"/>
                      </a:lnTo>
                      <a:lnTo>
                        <a:pt x="169" y="427"/>
                      </a:lnTo>
                      <a:lnTo>
                        <a:pt x="161" y="397"/>
                      </a:lnTo>
                      <a:lnTo>
                        <a:pt x="153" y="372"/>
                      </a:lnTo>
                      <a:lnTo>
                        <a:pt x="149" y="354"/>
                      </a:lnTo>
                      <a:lnTo>
                        <a:pt x="146" y="341"/>
                      </a:lnTo>
                      <a:lnTo>
                        <a:pt x="144" y="337"/>
                      </a:lnTo>
                      <a:lnTo>
                        <a:pt x="116" y="360"/>
                      </a:lnTo>
                      <a:lnTo>
                        <a:pt x="0" y="51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2563813" y="5380038"/>
                  <a:ext cx="606425" cy="652463"/>
                </a:xfrm>
                <a:custGeom>
                  <a:avLst/>
                  <a:gdLst>
                    <a:gd name="T0" fmla="*/ 201 w 764"/>
                    <a:gd name="T1" fmla="*/ 3 h 821"/>
                    <a:gd name="T2" fmla="*/ 223 w 764"/>
                    <a:gd name="T3" fmla="*/ 21 h 821"/>
                    <a:gd name="T4" fmla="*/ 258 w 764"/>
                    <a:gd name="T5" fmla="*/ 59 h 821"/>
                    <a:gd name="T6" fmla="*/ 303 w 764"/>
                    <a:gd name="T7" fmla="*/ 108 h 821"/>
                    <a:gd name="T8" fmla="*/ 351 w 764"/>
                    <a:gd name="T9" fmla="*/ 169 h 821"/>
                    <a:gd name="T10" fmla="*/ 396 w 764"/>
                    <a:gd name="T11" fmla="*/ 236 h 821"/>
                    <a:gd name="T12" fmla="*/ 434 w 764"/>
                    <a:gd name="T13" fmla="*/ 306 h 821"/>
                    <a:gd name="T14" fmla="*/ 455 w 764"/>
                    <a:gd name="T15" fmla="*/ 377 h 821"/>
                    <a:gd name="T16" fmla="*/ 462 w 764"/>
                    <a:gd name="T17" fmla="*/ 451 h 821"/>
                    <a:gd name="T18" fmla="*/ 477 w 764"/>
                    <a:gd name="T19" fmla="*/ 512 h 821"/>
                    <a:gd name="T20" fmla="*/ 505 w 764"/>
                    <a:gd name="T21" fmla="*/ 552 h 821"/>
                    <a:gd name="T22" fmla="*/ 544 w 764"/>
                    <a:gd name="T23" fmla="*/ 580 h 821"/>
                    <a:gd name="T24" fmla="*/ 594 w 764"/>
                    <a:gd name="T25" fmla="*/ 604 h 821"/>
                    <a:gd name="T26" fmla="*/ 651 w 764"/>
                    <a:gd name="T27" fmla="*/ 629 h 821"/>
                    <a:gd name="T28" fmla="*/ 715 w 764"/>
                    <a:gd name="T29" fmla="*/ 664 h 821"/>
                    <a:gd name="T30" fmla="*/ 752 w 764"/>
                    <a:gd name="T31" fmla="*/ 705 h 821"/>
                    <a:gd name="T32" fmla="*/ 764 w 764"/>
                    <a:gd name="T33" fmla="*/ 743 h 821"/>
                    <a:gd name="T34" fmla="*/ 760 w 764"/>
                    <a:gd name="T35" fmla="*/ 776 h 821"/>
                    <a:gd name="T36" fmla="*/ 750 w 764"/>
                    <a:gd name="T37" fmla="*/ 798 h 821"/>
                    <a:gd name="T38" fmla="*/ 746 w 764"/>
                    <a:gd name="T39" fmla="*/ 807 h 821"/>
                    <a:gd name="T40" fmla="*/ 600 w 764"/>
                    <a:gd name="T41" fmla="*/ 819 h 821"/>
                    <a:gd name="T42" fmla="*/ 483 w 764"/>
                    <a:gd name="T43" fmla="*/ 819 h 821"/>
                    <a:gd name="T44" fmla="*/ 392 w 764"/>
                    <a:gd name="T45" fmla="*/ 809 h 821"/>
                    <a:gd name="T46" fmla="*/ 322 w 764"/>
                    <a:gd name="T47" fmla="*/ 790 h 821"/>
                    <a:gd name="T48" fmla="*/ 272 w 764"/>
                    <a:gd name="T49" fmla="*/ 767 h 821"/>
                    <a:gd name="T50" fmla="*/ 236 w 764"/>
                    <a:gd name="T51" fmla="*/ 740 h 821"/>
                    <a:gd name="T52" fmla="*/ 213 w 764"/>
                    <a:gd name="T53" fmla="*/ 715 h 821"/>
                    <a:gd name="T54" fmla="*/ 198 w 764"/>
                    <a:gd name="T55" fmla="*/ 694 h 821"/>
                    <a:gd name="T56" fmla="*/ 184 w 764"/>
                    <a:gd name="T57" fmla="*/ 663 h 821"/>
                    <a:gd name="T58" fmla="*/ 164 w 764"/>
                    <a:gd name="T59" fmla="*/ 604 h 821"/>
                    <a:gd name="T60" fmla="*/ 137 w 764"/>
                    <a:gd name="T61" fmla="*/ 526 h 821"/>
                    <a:gd name="T62" fmla="*/ 109 w 764"/>
                    <a:gd name="T63" fmla="*/ 436 h 821"/>
                    <a:gd name="T64" fmla="*/ 80 w 764"/>
                    <a:gd name="T65" fmla="*/ 341 h 821"/>
                    <a:gd name="T66" fmla="*/ 53 w 764"/>
                    <a:gd name="T67" fmla="*/ 251 h 821"/>
                    <a:gd name="T68" fmla="*/ 30 w 764"/>
                    <a:gd name="T69" fmla="*/ 172 h 821"/>
                    <a:gd name="T70" fmla="*/ 11 w 764"/>
                    <a:gd name="T71" fmla="*/ 111 h 821"/>
                    <a:gd name="T72" fmla="*/ 2 w 764"/>
                    <a:gd name="T73" fmla="*/ 77 h 821"/>
                    <a:gd name="T74" fmla="*/ 198 w 764"/>
                    <a:gd name="T75" fmla="*/ 0 h 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64" h="821">
                      <a:moveTo>
                        <a:pt x="198" y="0"/>
                      </a:moveTo>
                      <a:lnTo>
                        <a:pt x="201" y="3"/>
                      </a:lnTo>
                      <a:lnTo>
                        <a:pt x="209" y="9"/>
                      </a:lnTo>
                      <a:lnTo>
                        <a:pt x="223" y="21"/>
                      </a:lnTo>
                      <a:lnTo>
                        <a:pt x="238" y="38"/>
                      </a:lnTo>
                      <a:lnTo>
                        <a:pt x="258" y="59"/>
                      </a:lnTo>
                      <a:lnTo>
                        <a:pt x="280" y="82"/>
                      </a:lnTo>
                      <a:lnTo>
                        <a:pt x="303" y="108"/>
                      </a:lnTo>
                      <a:lnTo>
                        <a:pt x="327" y="138"/>
                      </a:lnTo>
                      <a:lnTo>
                        <a:pt x="351" y="169"/>
                      </a:lnTo>
                      <a:lnTo>
                        <a:pt x="375" y="201"/>
                      </a:lnTo>
                      <a:lnTo>
                        <a:pt x="396" y="236"/>
                      </a:lnTo>
                      <a:lnTo>
                        <a:pt x="417" y="271"/>
                      </a:lnTo>
                      <a:lnTo>
                        <a:pt x="434" y="306"/>
                      </a:lnTo>
                      <a:lnTo>
                        <a:pt x="446" y="341"/>
                      </a:lnTo>
                      <a:lnTo>
                        <a:pt x="455" y="377"/>
                      </a:lnTo>
                      <a:lnTo>
                        <a:pt x="459" y="410"/>
                      </a:lnTo>
                      <a:lnTo>
                        <a:pt x="462" y="451"/>
                      </a:lnTo>
                      <a:lnTo>
                        <a:pt x="468" y="484"/>
                      </a:lnTo>
                      <a:lnTo>
                        <a:pt x="477" y="512"/>
                      </a:lnTo>
                      <a:lnTo>
                        <a:pt x="490" y="534"/>
                      </a:lnTo>
                      <a:lnTo>
                        <a:pt x="505" y="552"/>
                      </a:lnTo>
                      <a:lnTo>
                        <a:pt x="522" y="568"/>
                      </a:lnTo>
                      <a:lnTo>
                        <a:pt x="544" y="580"/>
                      </a:lnTo>
                      <a:lnTo>
                        <a:pt x="567" y="591"/>
                      </a:lnTo>
                      <a:lnTo>
                        <a:pt x="594" y="604"/>
                      </a:lnTo>
                      <a:lnTo>
                        <a:pt x="622" y="615"/>
                      </a:lnTo>
                      <a:lnTo>
                        <a:pt x="651" y="629"/>
                      </a:lnTo>
                      <a:lnTo>
                        <a:pt x="684" y="644"/>
                      </a:lnTo>
                      <a:lnTo>
                        <a:pt x="715" y="664"/>
                      </a:lnTo>
                      <a:lnTo>
                        <a:pt x="738" y="684"/>
                      </a:lnTo>
                      <a:lnTo>
                        <a:pt x="752" y="705"/>
                      </a:lnTo>
                      <a:lnTo>
                        <a:pt x="761" y="723"/>
                      </a:lnTo>
                      <a:lnTo>
                        <a:pt x="764" y="743"/>
                      </a:lnTo>
                      <a:lnTo>
                        <a:pt x="763" y="760"/>
                      </a:lnTo>
                      <a:lnTo>
                        <a:pt x="760" y="776"/>
                      </a:lnTo>
                      <a:lnTo>
                        <a:pt x="755" y="788"/>
                      </a:lnTo>
                      <a:lnTo>
                        <a:pt x="750" y="798"/>
                      </a:lnTo>
                      <a:lnTo>
                        <a:pt x="747" y="806"/>
                      </a:lnTo>
                      <a:lnTo>
                        <a:pt x="746" y="807"/>
                      </a:lnTo>
                      <a:lnTo>
                        <a:pt x="670" y="815"/>
                      </a:lnTo>
                      <a:lnTo>
                        <a:pt x="600" y="819"/>
                      </a:lnTo>
                      <a:lnTo>
                        <a:pt x="538" y="821"/>
                      </a:lnTo>
                      <a:lnTo>
                        <a:pt x="483" y="819"/>
                      </a:lnTo>
                      <a:lnTo>
                        <a:pt x="434" y="815"/>
                      </a:lnTo>
                      <a:lnTo>
                        <a:pt x="392" y="809"/>
                      </a:lnTo>
                      <a:lnTo>
                        <a:pt x="354" y="801"/>
                      </a:lnTo>
                      <a:lnTo>
                        <a:pt x="322" y="790"/>
                      </a:lnTo>
                      <a:lnTo>
                        <a:pt x="294" y="779"/>
                      </a:lnTo>
                      <a:lnTo>
                        <a:pt x="272" y="767"/>
                      </a:lnTo>
                      <a:lnTo>
                        <a:pt x="252" y="754"/>
                      </a:lnTo>
                      <a:lnTo>
                        <a:pt x="236" y="740"/>
                      </a:lnTo>
                      <a:lnTo>
                        <a:pt x="224" y="728"/>
                      </a:lnTo>
                      <a:lnTo>
                        <a:pt x="213" y="715"/>
                      </a:lnTo>
                      <a:lnTo>
                        <a:pt x="205" y="705"/>
                      </a:lnTo>
                      <a:lnTo>
                        <a:pt x="198" y="694"/>
                      </a:lnTo>
                      <a:lnTo>
                        <a:pt x="191" y="683"/>
                      </a:lnTo>
                      <a:lnTo>
                        <a:pt x="184" y="663"/>
                      </a:lnTo>
                      <a:lnTo>
                        <a:pt x="174" y="636"/>
                      </a:lnTo>
                      <a:lnTo>
                        <a:pt x="164" y="604"/>
                      </a:lnTo>
                      <a:lnTo>
                        <a:pt x="151" y="566"/>
                      </a:lnTo>
                      <a:lnTo>
                        <a:pt x="137" y="526"/>
                      </a:lnTo>
                      <a:lnTo>
                        <a:pt x="123" y="481"/>
                      </a:lnTo>
                      <a:lnTo>
                        <a:pt x="109" y="436"/>
                      </a:lnTo>
                      <a:lnTo>
                        <a:pt x="95" y="388"/>
                      </a:lnTo>
                      <a:lnTo>
                        <a:pt x="80" y="341"/>
                      </a:lnTo>
                      <a:lnTo>
                        <a:pt x="66" y="295"/>
                      </a:lnTo>
                      <a:lnTo>
                        <a:pt x="53" y="251"/>
                      </a:lnTo>
                      <a:lnTo>
                        <a:pt x="41" y="209"/>
                      </a:lnTo>
                      <a:lnTo>
                        <a:pt x="30" y="172"/>
                      </a:lnTo>
                      <a:lnTo>
                        <a:pt x="19" y="139"/>
                      </a:lnTo>
                      <a:lnTo>
                        <a:pt x="11" y="111"/>
                      </a:lnTo>
                      <a:lnTo>
                        <a:pt x="5" y="91"/>
                      </a:lnTo>
                      <a:lnTo>
                        <a:pt x="2" y="77"/>
                      </a:lnTo>
                      <a:lnTo>
                        <a:pt x="0" y="73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4192588" y="5830888"/>
                <a:ext cx="882650" cy="301170"/>
                <a:chOff x="4192588" y="5830888"/>
                <a:chExt cx="882650" cy="301170"/>
              </a:xfrm>
            </p:grpSpPr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4192588" y="5986008"/>
                  <a:ext cx="882650" cy="146050"/>
                </a:xfrm>
                <a:custGeom>
                  <a:avLst/>
                  <a:gdLst>
                    <a:gd name="T0" fmla="*/ 414 w 1113"/>
                    <a:gd name="T1" fmla="*/ 0 h 183"/>
                    <a:gd name="T2" fmla="*/ 1110 w 1113"/>
                    <a:gd name="T3" fmla="*/ 105 h 183"/>
                    <a:gd name="T4" fmla="*/ 1113 w 1113"/>
                    <a:gd name="T5" fmla="*/ 163 h 183"/>
                    <a:gd name="T6" fmla="*/ 1108 w 1113"/>
                    <a:gd name="T7" fmla="*/ 163 h 183"/>
                    <a:gd name="T8" fmla="*/ 1093 w 1113"/>
                    <a:gd name="T9" fmla="*/ 164 h 183"/>
                    <a:gd name="T10" fmla="*/ 1069 w 1113"/>
                    <a:gd name="T11" fmla="*/ 167 h 183"/>
                    <a:gd name="T12" fmla="*/ 1037 w 1113"/>
                    <a:gd name="T13" fmla="*/ 169 h 183"/>
                    <a:gd name="T14" fmla="*/ 1000 w 1113"/>
                    <a:gd name="T15" fmla="*/ 172 h 183"/>
                    <a:gd name="T16" fmla="*/ 956 w 1113"/>
                    <a:gd name="T17" fmla="*/ 175 h 183"/>
                    <a:gd name="T18" fmla="*/ 910 w 1113"/>
                    <a:gd name="T19" fmla="*/ 178 h 183"/>
                    <a:gd name="T20" fmla="*/ 861 w 1113"/>
                    <a:gd name="T21" fmla="*/ 180 h 183"/>
                    <a:gd name="T22" fmla="*/ 810 w 1113"/>
                    <a:gd name="T23" fmla="*/ 183 h 183"/>
                    <a:gd name="T24" fmla="*/ 760 w 1113"/>
                    <a:gd name="T25" fmla="*/ 183 h 183"/>
                    <a:gd name="T26" fmla="*/ 711 w 1113"/>
                    <a:gd name="T27" fmla="*/ 183 h 183"/>
                    <a:gd name="T28" fmla="*/ 663 w 1113"/>
                    <a:gd name="T29" fmla="*/ 183 h 183"/>
                    <a:gd name="T30" fmla="*/ 619 w 1113"/>
                    <a:gd name="T31" fmla="*/ 180 h 183"/>
                    <a:gd name="T32" fmla="*/ 580 w 1113"/>
                    <a:gd name="T33" fmla="*/ 177 h 183"/>
                    <a:gd name="T34" fmla="*/ 548 w 1113"/>
                    <a:gd name="T35" fmla="*/ 171 h 183"/>
                    <a:gd name="T36" fmla="*/ 523 w 1113"/>
                    <a:gd name="T37" fmla="*/ 163 h 183"/>
                    <a:gd name="T38" fmla="*/ 486 w 1113"/>
                    <a:gd name="T39" fmla="*/ 147 h 183"/>
                    <a:gd name="T40" fmla="*/ 451 w 1113"/>
                    <a:gd name="T41" fmla="*/ 130 h 183"/>
                    <a:gd name="T42" fmla="*/ 419 w 1113"/>
                    <a:gd name="T43" fmla="*/ 115 h 183"/>
                    <a:gd name="T44" fmla="*/ 391 w 1113"/>
                    <a:gd name="T45" fmla="*/ 98 h 183"/>
                    <a:gd name="T46" fmla="*/ 366 w 1113"/>
                    <a:gd name="T47" fmla="*/ 84 h 183"/>
                    <a:gd name="T48" fmla="*/ 346 w 1113"/>
                    <a:gd name="T49" fmla="*/ 71 h 183"/>
                    <a:gd name="T50" fmla="*/ 330 w 1113"/>
                    <a:gd name="T51" fmla="*/ 62 h 183"/>
                    <a:gd name="T52" fmla="*/ 321 w 1113"/>
                    <a:gd name="T53" fmla="*/ 56 h 183"/>
                    <a:gd name="T54" fmla="*/ 318 w 1113"/>
                    <a:gd name="T55" fmla="*/ 54 h 183"/>
                    <a:gd name="T56" fmla="*/ 318 w 1113"/>
                    <a:gd name="T57" fmla="*/ 163 h 183"/>
                    <a:gd name="T58" fmla="*/ 0 w 1113"/>
                    <a:gd name="T59" fmla="*/ 163 h 183"/>
                    <a:gd name="T60" fmla="*/ 3 w 1113"/>
                    <a:gd name="T61" fmla="*/ 54 h 183"/>
                    <a:gd name="T62" fmla="*/ 414 w 1113"/>
                    <a:gd name="T63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13" h="183">
                      <a:moveTo>
                        <a:pt x="414" y="0"/>
                      </a:moveTo>
                      <a:lnTo>
                        <a:pt x="1110" y="105"/>
                      </a:lnTo>
                      <a:lnTo>
                        <a:pt x="1113" y="163"/>
                      </a:lnTo>
                      <a:lnTo>
                        <a:pt x="1108" y="163"/>
                      </a:lnTo>
                      <a:lnTo>
                        <a:pt x="1093" y="164"/>
                      </a:lnTo>
                      <a:lnTo>
                        <a:pt x="1069" y="167"/>
                      </a:lnTo>
                      <a:lnTo>
                        <a:pt x="1037" y="169"/>
                      </a:lnTo>
                      <a:lnTo>
                        <a:pt x="1000" y="172"/>
                      </a:lnTo>
                      <a:lnTo>
                        <a:pt x="956" y="175"/>
                      </a:lnTo>
                      <a:lnTo>
                        <a:pt x="910" y="178"/>
                      </a:lnTo>
                      <a:lnTo>
                        <a:pt x="861" y="180"/>
                      </a:lnTo>
                      <a:lnTo>
                        <a:pt x="810" y="183"/>
                      </a:lnTo>
                      <a:lnTo>
                        <a:pt x="760" y="183"/>
                      </a:lnTo>
                      <a:lnTo>
                        <a:pt x="711" y="183"/>
                      </a:lnTo>
                      <a:lnTo>
                        <a:pt x="663" y="183"/>
                      </a:lnTo>
                      <a:lnTo>
                        <a:pt x="619" y="180"/>
                      </a:lnTo>
                      <a:lnTo>
                        <a:pt x="580" y="177"/>
                      </a:lnTo>
                      <a:lnTo>
                        <a:pt x="548" y="171"/>
                      </a:lnTo>
                      <a:lnTo>
                        <a:pt x="523" y="163"/>
                      </a:lnTo>
                      <a:lnTo>
                        <a:pt x="486" y="147"/>
                      </a:lnTo>
                      <a:lnTo>
                        <a:pt x="451" y="130"/>
                      </a:lnTo>
                      <a:lnTo>
                        <a:pt x="419" y="115"/>
                      </a:lnTo>
                      <a:lnTo>
                        <a:pt x="391" y="98"/>
                      </a:lnTo>
                      <a:lnTo>
                        <a:pt x="366" y="84"/>
                      </a:lnTo>
                      <a:lnTo>
                        <a:pt x="346" y="71"/>
                      </a:lnTo>
                      <a:lnTo>
                        <a:pt x="330" y="62"/>
                      </a:lnTo>
                      <a:lnTo>
                        <a:pt x="321" y="56"/>
                      </a:lnTo>
                      <a:lnTo>
                        <a:pt x="318" y="54"/>
                      </a:lnTo>
                      <a:lnTo>
                        <a:pt x="318" y="163"/>
                      </a:lnTo>
                      <a:lnTo>
                        <a:pt x="0" y="163"/>
                      </a:lnTo>
                      <a:lnTo>
                        <a:pt x="3" y="54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Freeform 61"/>
                <p:cNvSpPr>
                  <a:spLocks/>
                </p:cNvSpPr>
                <p:nvPr/>
              </p:nvSpPr>
              <p:spPr bwMode="auto">
                <a:xfrm>
                  <a:off x="4192588" y="5830888"/>
                  <a:ext cx="882650" cy="271463"/>
                </a:xfrm>
                <a:custGeom>
                  <a:avLst/>
                  <a:gdLst>
                    <a:gd name="T0" fmla="*/ 523 w 1113"/>
                    <a:gd name="T1" fmla="*/ 0 h 344"/>
                    <a:gd name="T2" fmla="*/ 579 w 1113"/>
                    <a:gd name="T3" fmla="*/ 7 h 344"/>
                    <a:gd name="T4" fmla="*/ 611 w 1113"/>
                    <a:gd name="T5" fmla="*/ 24 h 344"/>
                    <a:gd name="T6" fmla="*/ 652 w 1113"/>
                    <a:gd name="T7" fmla="*/ 55 h 344"/>
                    <a:gd name="T8" fmla="*/ 722 w 1113"/>
                    <a:gd name="T9" fmla="*/ 83 h 344"/>
                    <a:gd name="T10" fmla="*/ 809 w 1113"/>
                    <a:gd name="T11" fmla="*/ 111 h 344"/>
                    <a:gd name="T12" fmla="*/ 902 w 1113"/>
                    <a:gd name="T13" fmla="*/ 137 h 344"/>
                    <a:gd name="T14" fmla="*/ 987 w 1113"/>
                    <a:gd name="T15" fmla="*/ 162 h 344"/>
                    <a:gd name="T16" fmla="*/ 1054 w 1113"/>
                    <a:gd name="T17" fmla="*/ 184 h 344"/>
                    <a:gd name="T18" fmla="*/ 1090 w 1113"/>
                    <a:gd name="T19" fmla="*/ 205 h 344"/>
                    <a:gd name="T20" fmla="*/ 1108 w 1113"/>
                    <a:gd name="T21" fmla="*/ 246 h 344"/>
                    <a:gd name="T22" fmla="*/ 1113 w 1113"/>
                    <a:gd name="T23" fmla="*/ 289 h 344"/>
                    <a:gd name="T24" fmla="*/ 1110 w 1113"/>
                    <a:gd name="T25" fmla="*/ 323 h 344"/>
                    <a:gd name="T26" fmla="*/ 1108 w 1113"/>
                    <a:gd name="T27" fmla="*/ 337 h 344"/>
                    <a:gd name="T28" fmla="*/ 1088 w 1113"/>
                    <a:gd name="T29" fmla="*/ 337 h 344"/>
                    <a:gd name="T30" fmla="*/ 1032 w 1113"/>
                    <a:gd name="T31" fmla="*/ 339 h 344"/>
                    <a:gd name="T32" fmla="*/ 953 w 1113"/>
                    <a:gd name="T33" fmla="*/ 340 h 344"/>
                    <a:gd name="T34" fmla="*/ 858 w 1113"/>
                    <a:gd name="T35" fmla="*/ 342 h 344"/>
                    <a:gd name="T36" fmla="*/ 757 w 1113"/>
                    <a:gd name="T37" fmla="*/ 344 h 344"/>
                    <a:gd name="T38" fmla="*/ 661 w 1113"/>
                    <a:gd name="T39" fmla="*/ 344 h 344"/>
                    <a:gd name="T40" fmla="*/ 577 w 1113"/>
                    <a:gd name="T41" fmla="*/ 342 h 344"/>
                    <a:gd name="T42" fmla="*/ 518 w 1113"/>
                    <a:gd name="T43" fmla="*/ 337 h 344"/>
                    <a:gd name="T44" fmla="*/ 425 w 1113"/>
                    <a:gd name="T45" fmla="*/ 323 h 344"/>
                    <a:gd name="T46" fmla="*/ 358 w 1113"/>
                    <a:gd name="T47" fmla="*/ 312 h 344"/>
                    <a:gd name="T48" fmla="*/ 323 w 1113"/>
                    <a:gd name="T49" fmla="*/ 306 h 344"/>
                    <a:gd name="T50" fmla="*/ 318 w 1113"/>
                    <a:gd name="T51" fmla="*/ 337 h 344"/>
                    <a:gd name="T52" fmla="*/ 17 w 1113"/>
                    <a:gd name="T53" fmla="*/ 66 h 344"/>
                    <a:gd name="T54" fmla="*/ 34 w 1113"/>
                    <a:gd name="T55" fmla="*/ 63 h 344"/>
                    <a:gd name="T56" fmla="*/ 80 w 1113"/>
                    <a:gd name="T57" fmla="*/ 53 h 344"/>
                    <a:gd name="T58" fmla="*/ 147 w 1113"/>
                    <a:gd name="T59" fmla="*/ 41 h 344"/>
                    <a:gd name="T60" fmla="*/ 228 w 1113"/>
                    <a:gd name="T61" fmla="*/ 28 h 344"/>
                    <a:gd name="T62" fmla="*/ 316 w 1113"/>
                    <a:gd name="T63" fmla="*/ 14 h 344"/>
                    <a:gd name="T64" fmla="*/ 406 w 1113"/>
                    <a:gd name="T65" fmla="*/ 5 h 344"/>
                    <a:gd name="T66" fmla="*/ 487 w 1113"/>
                    <a:gd name="T67" fmla="*/ 0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13" h="344">
                      <a:moveTo>
                        <a:pt x="487" y="0"/>
                      </a:moveTo>
                      <a:lnTo>
                        <a:pt x="523" y="0"/>
                      </a:lnTo>
                      <a:lnTo>
                        <a:pt x="554" y="2"/>
                      </a:lnTo>
                      <a:lnTo>
                        <a:pt x="579" y="7"/>
                      </a:lnTo>
                      <a:lnTo>
                        <a:pt x="599" y="14"/>
                      </a:lnTo>
                      <a:lnTo>
                        <a:pt x="611" y="24"/>
                      </a:lnTo>
                      <a:lnTo>
                        <a:pt x="627" y="39"/>
                      </a:lnTo>
                      <a:lnTo>
                        <a:pt x="652" y="55"/>
                      </a:lnTo>
                      <a:lnTo>
                        <a:pt x="684" y="69"/>
                      </a:lnTo>
                      <a:lnTo>
                        <a:pt x="722" y="83"/>
                      </a:lnTo>
                      <a:lnTo>
                        <a:pt x="764" y="97"/>
                      </a:lnTo>
                      <a:lnTo>
                        <a:pt x="809" y="111"/>
                      </a:lnTo>
                      <a:lnTo>
                        <a:pt x="855" y="125"/>
                      </a:lnTo>
                      <a:lnTo>
                        <a:pt x="902" y="137"/>
                      </a:lnTo>
                      <a:lnTo>
                        <a:pt x="945" y="149"/>
                      </a:lnTo>
                      <a:lnTo>
                        <a:pt x="987" y="162"/>
                      </a:lnTo>
                      <a:lnTo>
                        <a:pt x="1023" y="173"/>
                      </a:lnTo>
                      <a:lnTo>
                        <a:pt x="1054" y="184"/>
                      </a:lnTo>
                      <a:lnTo>
                        <a:pt x="1076" y="194"/>
                      </a:lnTo>
                      <a:lnTo>
                        <a:pt x="1090" y="205"/>
                      </a:lnTo>
                      <a:lnTo>
                        <a:pt x="1102" y="224"/>
                      </a:lnTo>
                      <a:lnTo>
                        <a:pt x="1108" y="246"/>
                      </a:lnTo>
                      <a:lnTo>
                        <a:pt x="1113" y="267"/>
                      </a:lnTo>
                      <a:lnTo>
                        <a:pt x="1113" y="289"/>
                      </a:lnTo>
                      <a:lnTo>
                        <a:pt x="1113" y="308"/>
                      </a:lnTo>
                      <a:lnTo>
                        <a:pt x="1110" y="323"/>
                      </a:lnTo>
                      <a:lnTo>
                        <a:pt x="1108" y="333"/>
                      </a:lnTo>
                      <a:lnTo>
                        <a:pt x="1108" y="337"/>
                      </a:lnTo>
                      <a:lnTo>
                        <a:pt x="1102" y="337"/>
                      </a:lnTo>
                      <a:lnTo>
                        <a:pt x="1088" y="337"/>
                      </a:lnTo>
                      <a:lnTo>
                        <a:pt x="1063" y="339"/>
                      </a:lnTo>
                      <a:lnTo>
                        <a:pt x="1032" y="339"/>
                      </a:lnTo>
                      <a:lnTo>
                        <a:pt x="995" y="340"/>
                      </a:lnTo>
                      <a:lnTo>
                        <a:pt x="953" y="340"/>
                      </a:lnTo>
                      <a:lnTo>
                        <a:pt x="906" y="342"/>
                      </a:lnTo>
                      <a:lnTo>
                        <a:pt x="858" y="342"/>
                      </a:lnTo>
                      <a:lnTo>
                        <a:pt x="809" y="344"/>
                      </a:lnTo>
                      <a:lnTo>
                        <a:pt x="757" y="344"/>
                      </a:lnTo>
                      <a:lnTo>
                        <a:pt x="709" y="344"/>
                      </a:lnTo>
                      <a:lnTo>
                        <a:pt x="661" y="344"/>
                      </a:lnTo>
                      <a:lnTo>
                        <a:pt x="618" y="342"/>
                      </a:lnTo>
                      <a:lnTo>
                        <a:pt x="577" y="342"/>
                      </a:lnTo>
                      <a:lnTo>
                        <a:pt x="545" y="339"/>
                      </a:lnTo>
                      <a:lnTo>
                        <a:pt x="518" y="337"/>
                      </a:lnTo>
                      <a:lnTo>
                        <a:pt x="469" y="330"/>
                      </a:lnTo>
                      <a:lnTo>
                        <a:pt x="425" y="323"/>
                      </a:lnTo>
                      <a:lnTo>
                        <a:pt x="388" y="319"/>
                      </a:lnTo>
                      <a:lnTo>
                        <a:pt x="358" y="312"/>
                      </a:lnTo>
                      <a:lnTo>
                        <a:pt x="337" y="309"/>
                      </a:lnTo>
                      <a:lnTo>
                        <a:pt x="323" y="306"/>
                      </a:lnTo>
                      <a:lnTo>
                        <a:pt x="318" y="306"/>
                      </a:lnTo>
                      <a:lnTo>
                        <a:pt x="318" y="337"/>
                      </a:lnTo>
                      <a:lnTo>
                        <a:pt x="0" y="322"/>
                      </a:lnTo>
                      <a:lnTo>
                        <a:pt x="17" y="66"/>
                      </a:lnTo>
                      <a:lnTo>
                        <a:pt x="21" y="66"/>
                      </a:lnTo>
                      <a:lnTo>
                        <a:pt x="34" y="63"/>
                      </a:lnTo>
                      <a:lnTo>
                        <a:pt x="54" y="59"/>
                      </a:lnTo>
                      <a:lnTo>
                        <a:pt x="80" y="53"/>
                      </a:lnTo>
                      <a:lnTo>
                        <a:pt x="111" y="49"/>
                      </a:lnTo>
                      <a:lnTo>
                        <a:pt x="147" y="41"/>
                      </a:lnTo>
                      <a:lnTo>
                        <a:pt x="186" y="35"/>
                      </a:lnTo>
                      <a:lnTo>
                        <a:pt x="228" y="28"/>
                      </a:lnTo>
                      <a:lnTo>
                        <a:pt x="273" y="21"/>
                      </a:lnTo>
                      <a:lnTo>
                        <a:pt x="316" y="14"/>
                      </a:lnTo>
                      <a:lnTo>
                        <a:pt x="361" y="10"/>
                      </a:lnTo>
                      <a:lnTo>
                        <a:pt x="406" y="5"/>
                      </a:lnTo>
                      <a:lnTo>
                        <a:pt x="448" y="2"/>
                      </a:lnTo>
                      <a:lnTo>
                        <a:pt x="487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2693988" y="4121151"/>
                <a:ext cx="1608138" cy="1603375"/>
              </a:xfrm>
              <a:custGeom>
                <a:avLst/>
                <a:gdLst>
                  <a:gd name="T0" fmla="*/ 2026 w 2026"/>
                  <a:gd name="T1" fmla="*/ 304 h 2020"/>
                  <a:gd name="T2" fmla="*/ 2020 w 2026"/>
                  <a:gd name="T3" fmla="*/ 320 h 2020"/>
                  <a:gd name="T4" fmla="*/ 1999 w 2026"/>
                  <a:gd name="T5" fmla="*/ 362 h 2020"/>
                  <a:gd name="T6" fmla="*/ 1968 w 2026"/>
                  <a:gd name="T7" fmla="*/ 425 h 2020"/>
                  <a:gd name="T8" fmla="*/ 1930 w 2026"/>
                  <a:gd name="T9" fmla="*/ 504 h 2020"/>
                  <a:gd name="T10" fmla="*/ 1885 w 2026"/>
                  <a:gd name="T11" fmla="*/ 594 h 2020"/>
                  <a:gd name="T12" fmla="*/ 1836 w 2026"/>
                  <a:gd name="T13" fmla="*/ 689 h 2020"/>
                  <a:gd name="T14" fmla="*/ 1790 w 2026"/>
                  <a:gd name="T15" fmla="*/ 768 h 2020"/>
                  <a:gd name="T16" fmla="*/ 1726 w 2026"/>
                  <a:gd name="T17" fmla="*/ 866 h 2020"/>
                  <a:gd name="T18" fmla="*/ 1650 w 2026"/>
                  <a:gd name="T19" fmla="*/ 975 h 2020"/>
                  <a:gd name="T20" fmla="*/ 1565 w 2026"/>
                  <a:gd name="T21" fmla="*/ 1090 h 2020"/>
                  <a:gd name="T22" fmla="*/ 1476 w 2026"/>
                  <a:gd name="T23" fmla="*/ 1205 h 2020"/>
                  <a:gd name="T24" fmla="*/ 1388 w 2026"/>
                  <a:gd name="T25" fmla="*/ 1310 h 2020"/>
                  <a:gd name="T26" fmla="*/ 1304 w 2026"/>
                  <a:gd name="T27" fmla="*/ 1402 h 2020"/>
                  <a:gd name="T28" fmla="*/ 1231 w 2026"/>
                  <a:gd name="T29" fmla="*/ 1472 h 2020"/>
                  <a:gd name="T30" fmla="*/ 1175 w 2026"/>
                  <a:gd name="T31" fmla="*/ 1514 h 2020"/>
                  <a:gd name="T32" fmla="*/ 1110 w 2026"/>
                  <a:gd name="T33" fmla="*/ 1557 h 2020"/>
                  <a:gd name="T34" fmla="*/ 1029 w 2026"/>
                  <a:gd name="T35" fmla="*/ 1608 h 2020"/>
                  <a:gd name="T36" fmla="*/ 937 w 2026"/>
                  <a:gd name="T37" fmla="*/ 1664 h 2020"/>
                  <a:gd name="T38" fmla="*/ 838 w 2026"/>
                  <a:gd name="T39" fmla="*/ 1725 h 2020"/>
                  <a:gd name="T40" fmla="*/ 737 w 2026"/>
                  <a:gd name="T41" fmla="*/ 1785 h 2020"/>
                  <a:gd name="T42" fmla="*/ 638 w 2026"/>
                  <a:gd name="T43" fmla="*/ 1844 h 2020"/>
                  <a:gd name="T44" fmla="*/ 546 w 2026"/>
                  <a:gd name="T45" fmla="*/ 1899 h 2020"/>
                  <a:gd name="T46" fmla="*/ 467 w 2026"/>
                  <a:gd name="T47" fmla="*/ 1944 h 2020"/>
                  <a:gd name="T48" fmla="*/ 405 w 2026"/>
                  <a:gd name="T49" fmla="*/ 1981 h 2020"/>
                  <a:gd name="T50" fmla="*/ 363 w 2026"/>
                  <a:gd name="T51" fmla="*/ 2004 h 2020"/>
                  <a:gd name="T52" fmla="*/ 349 w 2026"/>
                  <a:gd name="T53" fmla="*/ 2014 h 2020"/>
                  <a:gd name="T54" fmla="*/ 277 w 2026"/>
                  <a:gd name="T55" fmla="*/ 2015 h 2020"/>
                  <a:gd name="T56" fmla="*/ 214 w 2026"/>
                  <a:gd name="T57" fmla="*/ 1986 h 2020"/>
                  <a:gd name="T58" fmla="*/ 158 w 2026"/>
                  <a:gd name="T59" fmla="*/ 1930 h 2020"/>
                  <a:gd name="T60" fmla="*/ 110 w 2026"/>
                  <a:gd name="T61" fmla="*/ 1860 h 2020"/>
                  <a:gd name="T62" fmla="*/ 71 w 2026"/>
                  <a:gd name="T63" fmla="*/ 1782 h 2020"/>
                  <a:gd name="T64" fmla="*/ 40 w 2026"/>
                  <a:gd name="T65" fmla="*/ 1706 h 2020"/>
                  <a:gd name="T66" fmla="*/ 18 w 2026"/>
                  <a:gd name="T67" fmla="*/ 1641 h 2020"/>
                  <a:gd name="T68" fmla="*/ 4 w 2026"/>
                  <a:gd name="T69" fmla="*/ 1596 h 2020"/>
                  <a:gd name="T70" fmla="*/ 0 w 2026"/>
                  <a:gd name="T71" fmla="*/ 1579 h 2020"/>
                  <a:gd name="T72" fmla="*/ 13 w 2026"/>
                  <a:gd name="T73" fmla="*/ 1570 h 2020"/>
                  <a:gd name="T74" fmla="*/ 51 w 2026"/>
                  <a:gd name="T75" fmla="*/ 1546 h 2020"/>
                  <a:gd name="T76" fmla="*/ 110 w 2026"/>
                  <a:gd name="T77" fmla="*/ 1511 h 2020"/>
                  <a:gd name="T78" fmla="*/ 184 w 2026"/>
                  <a:gd name="T79" fmla="*/ 1466 h 2020"/>
                  <a:gd name="T80" fmla="*/ 270 w 2026"/>
                  <a:gd name="T81" fmla="*/ 1414 h 2020"/>
                  <a:gd name="T82" fmla="*/ 361 w 2026"/>
                  <a:gd name="T83" fmla="*/ 1358 h 2020"/>
                  <a:gd name="T84" fmla="*/ 456 w 2026"/>
                  <a:gd name="T85" fmla="*/ 1301 h 2020"/>
                  <a:gd name="T86" fmla="*/ 549 w 2026"/>
                  <a:gd name="T87" fmla="*/ 1247 h 2020"/>
                  <a:gd name="T88" fmla="*/ 635 w 2026"/>
                  <a:gd name="T89" fmla="*/ 1195 h 2020"/>
                  <a:gd name="T90" fmla="*/ 711 w 2026"/>
                  <a:gd name="T91" fmla="*/ 1152 h 2020"/>
                  <a:gd name="T92" fmla="*/ 771 w 2026"/>
                  <a:gd name="T93" fmla="*/ 1119 h 2020"/>
                  <a:gd name="T94" fmla="*/ 812 w 2026"/>
                  <a:gd name="T95" fmla="*/ 1099 h 2020"/>
                  <a:gd name="T96" fmla="*/ 869 w 2026"/>
                  <a:gd name="T97" fmla="*/ 1051 h 2020"/>
                  <a:gd name="T98" fmla="*/ 928 w 2026"/>
                  <a:gd name="T99" fmla="*/ 973 h 2020"/>
                  <a:gd name="T100" fmla="*/ 985 w 2026"/>
                  <a:gd name="T101" fmla="*/ 877 h 2020"/>
                  <a:gd name="T102" fmla="*/ 1040 w 2026"/>
                  <a:gd name="T103" fmla="*/ 775 h 2020"/>
                  <a:gd name="T104" fmla="*/ 1090 w 2026"/>
                  <a:gd name="T105" fmla="*/ 681 h 2020"/>
                  <a:gd name="T106" fmla="*/ 1133 w 2026"/>
                  <a:gd name="T107" fmla="*/ 608 h 2020"/>
                  <a:gd name="T108" fmla="*/ 1162 w 2026"/>
                  <a:gd name="T109" fmla="*/ 559 h 2020"/>
                  <a:gd name="T110" fmla="*/ 1197 w 2026"/>
                  <a:gd name="T111" fmla="*/ 492 h 2020"/>
                  <a:gd name="T112" fmla="*/ 1234 w 2026"/>
                  <a:gd name="T113" fmla="*/ 413 h 2020"/>
                  <a:gd name="T114" fmla="*/ 1273 w 2026"/>
                  <a:gd name="T115" fmla="*/ 326 h 2020"/>
                  <a:gd name="T116" fmla="*/ 1310 w 2026"/>
                  <a:gd name="T117" fmla="*/ 239 h 2020"/>
                  <a:gd name="T118" fmla="*/ 1344 w 2026"/>
                  <a:gd name="T119" fmla="*/ 157 h 2020"/>
                  <a:gd name="T120" fmla="*/ 1374 w 2026"/>
                  <a:gd name="T121" fmla="*/ 85 h 2020"/>
                  <a:gd name="T122" fmla="*/ 1395 w 2026"/>
                  <a:gd name="T123" fmla="*/ 32 h 2020"/>
                  <a:gd name="T124" fmla="*/ 1406 w 2026"/>
                  <a:gd name="T125" fmla="*/ 3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26" h="2020">
                    <a:moveTo>
                      <a:pt x="1408" y="0"/>
                    </a:moveTo>
                    <a:lnTo>
                      <a:pt x="2026" y="304"/>
                    </a:lnTo>
                    <a:lnTo>
                      <a:pt x="2024" y="309"/>
                    </a:lnTo>
                    <a:lnTo>
                      <a:pt x="2020" y="320"/>
                    </a:lnTo>
                    <a:lnTo>
                      <a:pt x="2010" y="338"/>
                    </a:lnTo>
                    <a:lnTo>
                      <a:pt x="1999" y="362"/>
                    </a:lnTo>
                    <a:lnTo>
                      <a:pt x="1985" y="391"/>
                    </a:lnTo>
                    <a:lnTo>
                      <a:pt x="1968" y="425"/>
                    </a:lnTo>
                    <a:lnTo>
                      <a:pt x="1951" y="464"/>
                    </a:lnTo>
                    <a:lnTo>
                      <a:pt x="1930" y="504"/>
                    </a:lnTo>
                    <a:lnTo>
                      <a:pt x="1908" y="549"/>
                    </a:lnTo>
                    <a:lnTo>
                      <a:pt x="1885" y="594"/>
                    </a:lnTo>
                    <a:lnTo>
                      <a:pt x="1861" y="641"/>
                    </a:lnTo>
                    <a:lnTo>
                      <a:pt x="1836" y="689"/>
                    </a:lnTo>
                    <a:lnTo>
                      <a:pt x="1816" y="726"/>
                    </a:lnTo>
                    <a:lnTo>
                      <a:pt x="1790" y="768"/>
                    </a:lnTo>
                    <a:lnTo>
                      <a:pt x="1760" y="815"/>
                    </a:lnTo>
                    <a:lnTo>
                      <a:pt x="1726" y="866"/>
                    </a:lnTo>
                    <a:lnTo>
                      <a:pt x="1689" y="919"/>
                    </a:lnTo>
                    <a:lnTo>
                      <a:pt x="1650" y="975"/>
                    </a:lnTo>
                    <a:lnTo>
                      <a:pt x="1608" y="1032"/>
                    </a:lnTo>
                    <a:lnTo>
                      <a:pt x="1565" y="1090"/>
                    </a:lnTo>
                    <a:lnTo>
                      <a:pt x="1520" y="1149"/>
                    </a:lnTo>
                    <a:lnTo>
                      <a:pt x="1476" y="1205"/>
                    </a:lnTo>
                    <a:lnTo>
                      <a:pt x="1431" y="1259"/>
                    </a:lnTo>
                    <a:lnTo>
                      <a:pt x="1388" y="1310"/>
                    </a:lnTo>
                    <a:lnTo>
                      <a:pt x="1344" y="1358"/>
                    </a:lnTo>
                    <a:lnTo>
                      <a:pt x="1304" y="1402"/>
                    </a:lnTo>
                    <a:lnTo>
                      <a:pt x="1267" y="1441"/>
                    </a:lnTo>
                    <a:lnTo>
                      <a:pt x="1231" y="1472"/>
                    </a:lnTo>
                    <a:lnTo>
                      <a:pt x="1200" y="1497"/>
                    </a:lnTo>
                    <a:lnTo>
                      <a:pt x="1175" y="1514"/>
                    </a:lnTo>
                    <a:lnTo>
                      <a:pt x="1145" y="1534"/>
                    </a:lnTo>
                    <a:lnTo>
                      <a:pt x="1110" y="1557"/>
                    </a:lnTo>
                    <a:lnTo>
                      <a:pt x="1071" y="1582"/>
                    </a:lnTo>
                    <a:lnTo>
                      <a:pt x="1029" y="1608"/>
                    </a:lnTo>
                    <a:lnTo>
                      <a:pt x="984" y="1636"/>
                    </a:lnTo>
                    <a:lnTo>
                      <a:pt x="937" y="1664"/>
                    </a:lnTo>
                    <a:lnTo>
                      <a:pt x="888" y="1694"/>
                    </a:lnTo>
                    <a:lnTo>
                      <a:pt x="838" y="1725"/>
                    </a:lnTo>
                    <a:lnTo>
                      <a:pt x="787" y="1756"/>
                    </a:lnTo>
                    <a:lnTo>
                      <a:pt x="737" y="1785"/>
                    </a:lnTo>
                    <a:lnTo>
                      <a:pt x="686" y="1815"/>
                    </a:lnTo>
                    <a:lnTo>
                      <a:pt x="638" y="1844"/>
                    </a:lnTo>
                    <a:lnTo>
                      <a:pt x="591" y="1872"/>
                    </a:lnTo>
                    <a:lnTo>
                      <a:pt x="546" y="1899"/>
                    </a:lnTo>
                    <a:lnTo>
                      <a:pt x="504" y="1922"/>
                    </a:lnTo>
                    <a:lnTo>
                      <a:pt x="467" y="1944"/>
                    </a:lnTo>
                    <a:lnTo>
                      <a:pt x="433" y="1964"/>
                    </a:lnTo>
                    <a:lnTo>
                      <a:pt x="405" y="1981"/>
                    </a:lnTo>
                    <a:lnTo>
                      <a:pt x="381" y="1995"/>
                    </a:lnTo>
                    <a:lnTo>
                      <a:pt x="363" y="2004"/>
                    </a:lnTo>
                    <a:lnTo>
                      <a:pt x="352" y="2011"/>
                    </a:lnTo>
                    <a:lnTo>
                      <a:pt x="349" y="2014"/>
                    </a:lnTo>
                    <a:lnTo>
                      <a:pt x="312" y="2020"/>
                    </a:lnTo>
                    <a:lnTo>
                      <a:pt x="277" y="2015"/>
                    </a:lnTo>
                    <a:lnTo>
                      <a:pt x="245" y="2004"/>
                    </a:lnTo>
                    <a:lnTo>
                      <a:pt x="214" y="1986"/>
                    </a:lnTo>
                    <a:lnTo>
                      <a:pt x="184" y="1961"/>
                    </a:lnTo>
                    <a:lnTo>
                      <a:pt x="158" y="1930"/>
                    </a:lnTo>
                    <a:lnTo>
                      <a:pt x="133" y="1896"/>
                    </a:lnTo>
                    <a:lnTo>
                      <a:pt x="110" y="1860"/>
                    </a:lnTo>
                    <a:lnTo>
                      <a:pt x="90" y="1821"/>
                    </a:lnTo>
                    <a:lnTo>
                      <a:pt x="71" y="1782"/>
                    </a:lnTo>
                    <a:lnTo>
                      <a:pt x="54" y="1743"/>
                    </a:lnTo>
                    <a:lnTo>
                      <a:pt x="40" y="1706"/>
                    </a:lnTo>
                    <a:lnTo>
                      <a:pt x="27" y="1672"/>
                    </a:lnTo>
                    <a:lnTo>
                      <a:pt x="18" y="1641"/>
                    </a:lnTo>
                    <a:lnTo>
                      <a:pt x="9" y="1615"/>
                    </a:lnTo>
                    <a:lnTo>
                      <a:pt x="4" y="1596"/>
                    </a:lnTo>
                    <a:lnTo>
                      <a:pt x="1" y="1584"/>
                    </a:lnTo>
                    <a:lnTo>
                      <a:pt x="0" y="1579"/>
                    </a:lnTo>
                    <a:lnTo>
                      <a:pt x="3" y="1576"/>
                    </a:lnTo>
                    <a:lnTo>
                      <a:pt x="13" y="1570"/>
                    </a:lnTo>
                    <a:lnTo>
                      <a:pt x="29" y="1560"/>
                    </a:lnTo>
                    <a:lnTo>
                      <a:pt x="51" y="1546"/>
                    </a:lnTo>
                    <a:lnTo>
                      <a:pt x="79" y="1531"/>
                    </a:lnTo>
                    <a:lnTo>
                      <a:pt x="110" y="1511"/>
                    </a:lnTo>
                    <a:lnTo>
                      <a:pt x="145" y="1489"/>
                    </a:lnTo>
                    <a:lnTo>
                      <a:pt x="184" y="1466"/>
                    </a:lnTo>
                    <a:lnTo>
                      <a:pt x="225" y="1441"/>
                    </a:lnTo>
                    <a:lnTo>
                      <a:pt x="270" y="1414"/>
                    </a:lnTo>
                    <a:lnTo>
                      <a:pt x="315" y="1386"/>
                    </a:lnTo>
                    <a:lnTo>
                      <a:pt x="361" y="1358"/>
                    </a:lnTo>
                    <a:lnTo>
                      <a:pt x="409" y="1330"/>
                    </a:lnTo>
                    <a:lnTo>
                      <a:pt x="456" y="1301"/>
                    </a:lnTo>
                    <a:lnTo>
                      <a:pt x="503" y="1273"/>
                    </a:lnTo>
                    <a:lnTo>
                      <a:pt x="549" y="1247"/>
                    </a:lnTo>
                    <a:lnTo>
                      <a:pt x="593" y="1220"/>
                    </a:lnTo>
                    <a:lnTo>
                      <a:pt x="635" y="1195"/>
                    </a:lnTo>
                    <a:lnTo>
                      <a:pt x="675" y="1174"/>
                    </a:lnTo>
                    <a:lnTo>
                      <a:pt x="711" y="1152"/>
                    </a:lnTo>
                    <a:lnTo>
                      <a:pt x="743" y="1135"/>
                    </a:lnTo>
                    <a:lnTo>
                      <a:pt x="771" y="1119"/>
                    </a:lnTo>
                    <a:lnTo>
                      <a:pt x="793" y="1107"/>
                    </a:lnTo>
                    <a:lnTo>
                      <a:pt x="812" y="1099"/>
                    </a:lnTo>
                    <a:lnTo>
                      <a:pt x="840" y="1080"/>
                    </a:lnTo>
                    <a:lnTo>
                      <a:pt x="869" y="1051"/>
                    </a:lnTo>
                    <a:lnTo>
                      <a:pt x="899" y="1015"/>
                    </a:lnTo>
                    <a:lnTo>
                      <a:pt x="928" y="973"/>
                    </a:lnTo>
                    <a:lnTo>
                      <a:pt x="958" y="927"/>
                    </a:lnTo>
                    <a:lnTo>
                      <a:pt x="985" y="877"/>
                    </a:lnTo>
                    <a:lnTo>
                      <a:pt x="1013" y="826"/>
                    </a:lnTo>
                    <a:lnTo>
                      <a:pt x="1040" y="775"/>
                    </a:lnTo>
                    <a:lnTo>
                      <a:pt x="1065" y="726"/>
                    </a:lnTo>
                    <a:lnTo>
                      <a:pt x="1090" y="681"/>
                    </a:lnTo>
                    <a:lnTo>
                      <a:pt x="1111" y="641"/>
                    </a:lnTo>
                    <a:lnTo>
                      <a:pt x="1133" y="608"/>
                    </a:lnTo>
                    <a:lnTo>
                      <a:pt x="1147" y="587"/>
                    </a:lnTo>
                    <a:lnTo>
                      <a:pt x="1162" y="559"/>
                    </a:lnTo>
                    <a:lnTo>
                      <a:pt x="1180" y="528"/>
                    </a:lnTo>
                    <a:lnTo>
                      <a:pt x="1197" y="492"/>
                    </a:lnTo>
                    <a:lnTo>
                      <a:pt x="1215" y="453"/>
                    </a:lnTo>
                    <a:lnTo>
                      <a:pt x="1234" y="413"/>
                    </a:lnTo>
                    <a:lnTo>
                      <a:pt x="1254" y="369"/>
                    </a:lnTo>
                    <a:lnTo>
                      <a:pt x="1273" y="326"/>
                    </a:lnTo>
                    <a:lnTo>
                      <a:pt x="1291" y="282"/>
                    </a:lnTo>
                    <a:lnTo>
                      <a:pt x="1310" y="239"/>
                    </a:lnTo>
                    <a:lnTo>
                      <a:pt x="1329" y="197"/>
                    </a:lnTo>
                    <a:lnTo>
                      <a:pt x="1344" y="157"/>
                    </a:lnTo>
                    <a:lnTo>
                      <a:pt x="1360" y="119"/>
                    </a:lnTo>
                    <a:lnTo>
                      <a:pt x="1374" y="85"/>
                    </a:lnTo>
                    <a:lnTo>
                      <a:pt x="1386" y="57"/>
                    </a:lnTo>
                    <a:lnTo>
                      <a:pt x="1395" y="32"/>
                    </a:lnTo>
                    <a:lnTo>
                      <a:pt x="1402" y="15"/>
                    </a:lnTo>
                    <a:lnTo>
                      <a:pt x="1406" y="3"/>
                    </a:lnTo>
                    <a:lnTo>
                      <a:pt x="1408" y="0"/>
                    </a:ln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3767138" y="4040188"/>
                <a:ext cx="1243013" cy="1906588"/>
              </a:xfrm>
              <a:custGeom>
                <a:avLst/>
                <a:gdLst>
                  <a:gd name="T0" fmla="*/ 130 w 1565"/>
                  <a:gd name="T1" fmla="*/ 8 h 2402"/>
                  <a:gd name="T2" fmla="*/ 200 w 1565"/>
                  <a:gd name="T3" fmla="*/ 42 h 2402"/>
                  <a:gd name="T4" fmla="*/ 310 w 1565"/>
                  <a:gd name="T5" fmla="*/ 98 h 2402"/>
                  <a:gd name="T6" fmla="*/ 442 w 1565"/>
                  <a:gd name="T7" fmla="*/ 168 h 2402"/>
                  <a:gd name="T8" fmla="*/ 579 w 1565"/>
                  <a:gd name="T9" fmla="*/ 244 h 2402"/>
                  <a:gd name="T10" fmla="*/ 700 w 1565"/>
                  <a:gd name="T11" fmla="*/ 317 h 2402"/>
                  <a:gd name="T12" fmla="*/ 790 w 1565"/>
                  <a:gd name="T13" fmla="*/ 379 h 2402"/>
                  <a:gd name="T14" fmla="*/ 835 w 1565"/>
                  <a:gd name="T15" fmla="*/ 429 h 2402"/>
                  <a:gd name="T16" fmla="*/ 908 w 1565"/>
                  <a:gd name="T17" fmla="*/ 508 h 2402"/>
                  <a:gd name="T18" fmla="*/ 1015 w 1565"/>
                  <a:gd name="T19" fmla="*/ 617 h 2402"/>
                  <a:gd name="T20" fmla="*/ 1141 w 1565"/>
                  <a:gd name="T21" fmla="*/ 741 h 2402"/>
                  <a:gd name="T22" fmla="*/ 1272 w 1565"/>
                  <a:gd name="T23" fmla="*/ 867 h 2402"/>
                  <a:gd name="T24" fmla="*/ 1388 w 1565"/>
                  <a:gd name="T25" fmla="*/ 982 h 2402"/>
                  <a:gd name="T26" fmla="*/ 1473 w 1565"/>
                  <a:gd name="T27" fmla="*/ 1073 h 2402"/>
                  <a:gd name="T28" fmla="*/ 1542 w 1565"/>
                  <a:gd name="T29" fmla="*/ 1179 h 2402"/>
                  <a:gd name="T30" fmla="*/ 1565 w 1565"/>
                  <a:gd name="T31" fmla="*/ 1323 h 2402"/>
                  <a:gd name="T32" fmla="*/ 1545 w 1565"/>
                  <a:gd name="T33" fmla="*/ 1472 h 2402"/>
                  <a:gd name="T34" fmla="*/ 1494 w 1565"/>
                  <a:gd name="T35" fmla="*/ 1600 h 2402"/>
                  <a:gd name="T36" fmla="*/ 1449 w 1565"/>
                  <a:gd name="T37" fmla="*/ 1685 h 2402"/>
                  <a:gd name="T38" fmla="*/ 1390 w 1565"/>
                  <a:gd name="T39" fmla="*/ 1808 h 2402"/>
                  <a:gd name="T40" fmla="*/ 1324 w 1565"/>
                  <a:gd name="T41" fmla="*/ 1947 h 2402"/>
                  <a:gd name="T42" fmla="*/ 1262 w 1565"/>
                  <a:gd name="T43" fmla="*/ 2086 h 2402"/>
                  <a:gd name="T44" fmla="*/ 1211 w 1565"/>
                  <a:gd name="T45" fmla="*/ 2202 h 2402"/>
                  <a:gd name="T46" fmla="*/ 1178 w 1565"/>
                  <a:gd name="T47" fmla="*/ 2275 h 2402"/>
                  <a:gd name="T48" fmla="*/ 1140 w 1565"/>
                  <a:gd name="T49" fmla="*/ 2323 h 2402"/>
                  <a:gd name="T50" fmla="*/ 1020 w 1565"/>
                  <a:gd name="T51" fmla="*/ 2384 h 2402"/>
                  <a:gd name="T52" fmla="*/ 882 w 1565"/>
                  <a:gd name="T53" fmla="*/ 2402 h 2402"/>
                  <a:gd name="T54" fmla="*/ 745 w 1565"/>
                  <a:gd name="T55" fmla="*/ 2393 h 2402"/>
                  <a:gd name="T56" fmla="*/ 632 w 1565"/>
                  <a:gd name="T57" fmla="*/ 2371 h 2402"/>
                  <a:gd name="T58" fmla="*/ 557 w 1565"/>
                  <a:gd name="T59" fmla="*/ 2351 h 2402"/>
                  <a:gd name="T60" fmla="*/ 545 w 1565"/>
                  <a:gd name="T61" fmla="*/ 2342 h 2402"/>
                  <a:gd name="T62" fmla="*/ 570 w 1565"/>
                  <a:gd name="T63" fmla="*/ 2286 h 2402"/>
                  <a:gd name="T64" fmla="*/ 619 w 1565"/>
                  <a:gd name="T65" fmla="*/ 2180 h 2402"/>
                  <a:gd name="T66" fmla="*/ 682 w 1565"/>
                  <a:gd name="T67" fmla="*/ 2045 h 2402"/>
                  <a:gd name="T68" fmla="*/ 750 w 1565"/>
                  <a:gd name="T69" fmla="*/ 1899 h 2402"/>
                  <a:gd name="T70" fmla="*/ 812 w 1565"/>
                  <a:gd name="T71" fmla="*/ 1764 h 2402"/>
                  <a:gd name="T72" fmla="*/ 860 w 1565"/>
                  <a:gd name="T73" fmla="*/ 1659 h 2402"/>
                  <a:gd name="T74" fmla="*/ 883 w 1565"/>
                  <a:gd name="T75" fmla="*/ 1604 h 2402"/>
                  <a:gd name="T76" fmla="*/ 913 w 1565"/>
                  <a:gd name="T77" fmla="*/ 1556 h 2402"/>
                  <a:gd name="T78" fmla="*/ 946 w 1565"/>
                  <a:gd name="T79" fmla="*/ 1496 h 2402"/>
                  <a:gd name="T80" fmla="*/ 953 w 1565"/>
                  <a:gd name="T81" fmla="*/ 1421 h 2402"/>
                  <a:gd name="T82" fmla="*/ 901 w 1565"/>
                  <a:gd name="T83" fmla="*/ 1336 h 2402"/>
                  <a:gd name="T84" fmla="*/ 779 w 1565"/>
                  <a:gd name="T85" fmla="*/ 1242 h 2402"/>
                  <a:gd name="T86" fmla="*/ 616 w 1565"/>
                  <a:gd name="T87" fmla="*/ 1123 h 2402"/>
                  <a:gd name="T88" fmla="*/ 432 w 1565"/>
                  <a:gd name="T89" fmla="*/ 985 h 2402"/>
                  <a:gd name="T90" fmla="*/ 253 w 1565"/>
                  <a:gd name="T91" fmla="*/ 836 h 2402"/>
                  <a:gd name="T92" fmla="*/ 109 w 1565"/>
                  <a:gd name="T93" fmla="*/ 691 h 2402"/>
                  <a:gd name="T94" fmla="*/ 26 w 1565"/>
                  <a:gd name="T95" fmla="*/ 555 h 2402"/>
                  <a:gd name="T96" fmla="*/ 0 w 1565"/>
                  <a:gd name="T97" fmla="*/ 410 h 2402"/>
                  <a:gd name="T98" fmla="*/ 11 w 1565"/>
                  <a:gd name="T99" fmla="*/ 269 h 2402"/>
                  <a:gd name="T100" fmla="*/ 40 w 1565"/>
                  <a:gd name="T101" fmla="*/ 152 h 2402"/>
                  <a:gd name="T102" fmla="*/ 65 w 1565"/>
                  <a:gd name="T103" fmla="*/ 78 h 2402"/>
                  <a:gd name="T104" fmla="*/ 115 w 1565"/>
                  <a:gd name="T105" fmla="*/ 0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65" h="2402">
                    <a:moveTo>
                      <a:pt x="115" y="0"/>
                    </a:moveTo>
                    <a:lnTo>
                      <a:pt x="119" y="2"/>
                    </a:lnTo>
                    <a:lnTo>
                      <a:pt x="130" y="8"/>
                    </a:lnTo>
                    <a:lnTo>
                      <a:pt x="147" y="16"/>
                    </a:lnTo>
                    <a:lnTo>
                      <a:pt x="171" y="28"/>
                    </a:lnTo>
                    <a:lnTo>
                      <a:pt x="200" y="42"/>
                    </a:lnTo>
                    <a:lnTo>
                      <a:pt x="233" y="59"/>
                    </a:lnTo>
                    <a:lnTo>
                      <a:pt x="270" y="78"/>
                    </a:lnTo>
                    <a:lnTo>
                      <a:pt x="310" y="98"/>
                    </a:lnTo>
                    <a:lnTo>
                      <a:pt x="352" y="120"/>
                    </a:lnTo>
                    <a:lnTo>
                      <a:pt x="397" y="143"/>
                    </a:lnTo>
                    <a:lnTo>
                      <a:pt x="442" y="168"/>
                    </a:lnTo>
                    <a:lnTo>
                      <a:pt x="487" y="193"/>
                    </a:lnTo>
                    <a:lnTo>
                      <a:pt x="534" y="218"/>
                    </a:lnTo>
                    <a:lnTo>
                      <a:pt x="579" y="244"/>
                    </a:lnTo>
                    <a:lnTo>
                      <a:pt x="621" y="269"/>
                    </a:lnTo>
                    <a:lnTo>
                      <a:pt x="663" y="292"/>
                    </a:lnTo>
                    <a:lnTo>
                      <a:pt x="700" y="317"/>
                    </a:lnTo>
                    <a:lnTo>
                      <a:pt x="734" y="339"/>
                    </a:lnTo>
                    <a:lnTo>
                      <a:pt x="765" y="360"/>
                    </a:lnTo>
                    <a:lnTo>
                      <a:pt x="790" y="379"/>
                    </a:lnTo>
                    <a:lnTo>
                      <a:pt x="809" y="396"/>
                    </a:lnTo>
                    <a:lnTo>
                      <a:pt x="821" y="412"/>
                    </a:lnTo>
                    <a:lnTo>
                      <a:pt x="835" y="429"/>
                    </a:lnTo>
                    <a:lnTo>
                      <a:pt x="854" y="452"/>
                    </a:lnTo>
                    <a:lnTo>
                      <a:pt x="879" y="478"/>
                    </a:lnTo>
                    <a:lnTo>
                      <a:pt x="908" y="508"/>
                    </a:lnTo>
                    <a:lnTo>
                      <a:pt x="941" y="542"/>
                    </a:lnTo>
                    <a:lnTo>
                      <a:pt x="977" y="578"/>
                    </a:lnTo>
                    <a:lnTo>
                      <a:pt x="1015" y="617"/>
                    </a:lnTo>
                    <a:lnTo>
                      <a:pt x="1056" y="657"/>
                    </a:lnTo>
                    <a:lnTo>
                      <a:pt x="1099" y="697"/>
                    </a:lnTo>
                    <a:lnTo>
                      <a:pt x="1141" y="741"/>
                    </a:lnTo>
                    <a:lnTo>
                      <a:pt x="1185" y="783"/>
                    </a:lnTo>
                    <a:lnTo>
                      <a:pt x="1228" y="825"/>
                    </a:lnTo>
                    <a:lnTo>
                      <a:pt x="1272" y="867"/>
                    </a:lnTo>
                    <a:lnTo>
                      <a:pt x="1312" y="907"/>
                    </a:lnTo>
                    <a:lnTo>
                      <a:pt x="1351" y="946"/>
                    </a:lnTo>
                    <a:lnTo>
                      <a:pt x="1388" y="982"/>
                    </a:lnTo>
                    <a:lnTo>
                      <a:pt x="1421" y="1016"/>
                    </a:lnTo>
                    <a:lnTo>
                      <a:pt x="1450" y="1045"/>
                    </a:lnTo>
                    <a:lnTo>
                      <a:pt x="1473" y="1073"/>
                    </a:lnTo>
                    <a:lnTo>
                      <a:pt x="1494" y="1095"/>
                    </a:lnTo>
                    <a:lnTo>
                      <a:pt x="1522" y="1135"/>
                    </a:lnTo>
                    <a:lnTo>
                      <a:pt x="1542" y="1179"/>
                    </a:lnTo>
                    <a:lnTo>
                      <a:pt x="1556" y="1225"/>
                    </a:lnTo>
                    <a:lnTo>
                      <a:pt x="1564" y="1274"/>
                    </a:lnTo>
                    <a:lnTo>
                      <a:pt x="1565" y="1323"/>
                    </a:lnTo>
                    <a:lnTo>
                      <a:pt x="1564" y="1374"/>
                    </a:lnTo>
                    <a:lnTo>
                      <a:pt x="1556" y="1424"/>
                    </a:lnTo>
                    <a:lnTo>
                      <a:pt x="1545" y="1472"/>
                    </a:lnTo>
                    <a:lnTo>
                      <a:pt x="1531" y="1519"/>
                    </a:lnTo>
                    <a:lnTo>
                      <a:pt x="1514" y="1561"/>
                    </a:lnTo>
                    <a:lnTo>
                      <a:pt x="1494" y="1600"/>
                    </a:lnTo>
                    <a:lnTo>
                      <a:pt x="1481" y="1623"/>
                    </a:lnTo>
                    <a:lnTo>
                      <a:pt x="1466" y="1651"/>
                    </a:lnTo>
                    <a:lnTo>
                      <a:pt x="1449" y="1685"/>
                    </a:lnTo>
                    <a:lnTo>
                      <a:pt x="1430" y="1722"/>
                    </a:lnTo>
                    <a:lnTo>
                      <a:pt x="1411" y="1764"/>
                    </a:lnTo>
                    <a:lnTo>
                      <a:pt x="1390" y="1808"/>
                    </a:lnTo>
                    <a:lnTo>
                      <a:pt x="1368" y="1853"/>
                    </a:lnTo>
                    <a:lnTo>
                      <a:pt x="1346" y="1901"/>
                    </a:lnTo>
                    <a:lnTo>
                      <a:pt x="1324" y="1947"/>
                    </a:lnTo>
                    <a:lnTo>
                      <a:pt x="1304" y="1996"/>
                    </a:lnTo>
                    <a:lnTo>
                      <a:pt x="1282" y="2042"/>
                    </a:lnTo>
                    <a:lnTo>
                      <a:pt x="1262" y="2086"/>
                    </a:lnTo>
                    <a:lnTo>
                      <a:pt x="1244" y="2128"/>
                    </a:lnTo>
                    <a:lnTo>
                      <a:pt x="1227" y="2166"/>
                    </a:lnTo>
                    <a:lnTo>
                      <a:pt x="1211" y="2202"/>
                    </a:lnTo>
                    <a:lnTo>
                      <a:pt x="1197" y="2232"/>
                    </a:lnTo>
                    <a:lnTo>
                      <a:pt x="1186" y="2256"/>
                    </a:lnTo>
                    <a:lnTo>
                      <a:pt x="1178" y="2275"/>
                    </a:lnTo>
                    <a:lnTo>
                      <a:pt x="1174" y="2287"/>
                    </a:lnTo>
                    <a:lnTo>
                      <a:pt x="1171" y="2291"/>
                    </a:lnTo>
                    <a:lnTo>
                      <a:pt x="1140" y="2323"/>
                    </a:lnTo>
                    <a:lnTo>
                      <a:pt x="1102" y="2350"/>
                    </a:lnTo>
                    <a:lnTo>
                      <a:pt x="1064" y="2370"/>
                    </a:lnTo>
                    <a:lnTo>
                      <a:pt x="1020" y="2384"/>
                    </a:lnTo>
                    <a:lnTo>
                      <a:pt x="975" y="2395"/>
                    </a:lnTo>
                    <a:lnTo>
                      <a:pt x="928" y="2401"/>
                    </a:lnTo>
                    <a:lnTo>
                      <a:pt x="882" y="2402"/>
                    </a:lnTo>
                    <a:lnTo>
                      <a:pt x="835" y="2402"/>
                    </a:lnTo>
                    <a:lnTo>
                      <a:pt x="790" y="2399"/>
                    </a:lnTo>
                    <a:lnTo>
                      <a:pt x="745" y="2393"/>
                    </a:lnTo>
                    <a:lnTo>
                      <a:pt x="705" y="2387"/>
                    </a:lnTo>
                    <a:lnTo>
                      <a:pt x="666" y="2379"/>
                    </a:lnTo>
                    <a:lnTo>
                      <a:pt x="632" y="2371"/>
                    </a:lnTo>
                    <a:lnTo>
                      <a:pt x="601" y="2364"/>
                    </a:lnTo>
                    <a:lnTo>
                      <a:pt x="576" y="2356"/>
                    </a:lnTo>
                    <a:lnTo>
                      <a:pt x="557" y="2351"/>
                    </a:lnTo>
                    <a:lnTo>
                      <a:pt x="546" y="2346"/>
                    </a:lnTo>
                    <a:lnTo>
                      <a:pt x="542" y="2345"/>
                    </a:lnTo>
                    <a:lnTo>
                      <a:pt x="545" y="2342"/>
                    </a:lnTo>
                    <a:lnTo>
                      <a:pt x="550" y="2329"/>
                    </a:lnTo>
                    <a:lnTo>
                      <a:pt x="559" y="2311"/>
                    </a:lnTo>
                    <a:lnTo>
                      <a:pt x="570" y="2286"/>
                    </a:lnTo>
                    <a:lnTo>
                      <a:pt x="584" y="2255"/>
                    </a:lnTo>
                    <a:lnTo>
                      <a:pt x="601" y="2219"/>
                    </a:lnTo>
                    <a:lnTo>
                      <a:pt x="619" y="2180"/>
                    </a:lnTo>
                    <a:lnTo>
                      <a:pt x="640" y="2137"/>
                    </a:lnTo>
                    <a:lnTo>
                      <a:pt x="660" y="2092"/>
                    </a:lnTo>
                    <a:lnTo>
                      <a:pt x="682" y="2045"/>
                    </a:lnTo>
                    <a:lnTo>
                      <a:pt x="705" y="1997"/>
                    </a:lnTo>
                    <a:lnTo>
                      <a:pt x="727" y="1947"/>
                    </a:lnTo>
                    <a:lnTo>
                      <a:pt x="750" y="1899"/>
                    </a:lnTo>
                    <a:lnTo>
                      <a:pt x="772" y="1853"/>
                    </a:lnTo>
                    <a:lnTo>
                      <a:pt x="792" y="1808"/>
                    </a:lnTo>
                    <a:lnTo>
                      <a:pt x="812" y="1764"/>
                    </a:lnTo>
                    <a:lnTo>
                      <a:pt x="829" y="1725"/>
                    </a:lnTo>
                    <a:lnTo>
                      <a:pt x="846" y="1690"/>
                    </a:lnTo>
                    <a:lnTo>
                      <a:pt x="860" y="1659"/>
                    </a:lnTo>
                    <a:lnTo>
                      <a:pt x="871" y="1634"/>
                    </a:lnTo>
                    <a:lnTo>
                      <a:pt x="879" y="1615"/>
                    </a:lnTo>
                    <a:lnTo>
                      <a:pt x="883" y="1604"/>
                    </a:lnTo>
                    <a:lnTo>
                      <a:pt x="891" y="1590"/>
                    </a:lnTo>
                    <a:lnTo>
                      <a:pt x="901" y="1573"/>
                    </a:lnTo>
                    <a:lnTo>
                      <a:pt x="913" y="1556"/>
                    </a:lnTo>
                    <a:lnTo>
                      <a:pt x="925" y="1537"/>
                    </a:lnTo>
                    <a:lnTo>
                      <a:pt x="936" y="1517"/>
                    </a:lnTo>
                    <a:lnTo>
                      <a:pt x="946" y="1496"/>
                    </a:lnTo>
                    <a:lnTo>
                      <a:pt x="953" y="1472"/>
                    </a:lnTo>
                    <a:lnTo>
                      <a:pt x="955" y="1447"/>
                    </a:lnTo>
                    <a:lnTo>
                      <a:pt x="953" y="1421"/>
                    </a:lnTo>
                    <a:lnTo>
                      <a:pt x="944" y="1393"/>
                    </a:lnTo>
                    <a:lnTo>
                      <a:pt x="927" y="1365"/>
                    </a:lnTo>
                    <a:lnTo>
                      <a:pt x="901" y="1336"/>
                    </a:lnTo>
                    <a:lnTo>
                      <a:pt x="865" y="1305"/>
                    </a:lnTo>
                    <a:lnTo>
                      <a:pt x="826" y="1275"/>
                    </a:lnTo>
                    <a:lnTo>
                      <a:pt x="779" y="1242"/>
                    </a:lnTo>
                    <a:lnTo>
                      <a:pt x="730" y="1205"/>
                    </a:lnTo>
                    <a:lnTo>
                      <a:pt x="674" y="1166"/>
                    </a:lnTo>
                    <a:lnTo>
                      <a:pt x="616" y="1123"/>
                    </a:lnTo>
                    <a:lnTo>
                      <a:pt x="556" y="1078"/>
                    </a:lnTo>
                    <a:lnTo>
                      <a:pt x="494" y="1033"/>
                    </a:lnTo>
                    <a:lnTo>
                      <a:pt x="432" y="985"/>
                    </a:lnTo>
                    <a:lnTo>
                      <a:pt x="371" y="935"/>
                    </a:lnTo>
                    <a:lnTo>
                      <a:pt x="310" y="885"/>
                    </a:lnTo>
                    <a:lnTo>
                      <a:pt x="253" y="836"/>
                    </a:lnTo>
                    <a:lnTo>
                      <a:pt x="200" y="787"/>
                    </a:lnTo>
                    <a:lnTo>
                      <a:pt x="152" y="738"/>
                    </a:lnTo>
                    <a:lnTo>
                      <a:pt x="109" y="691"/>
                    </a:lnTo>
                    <a:lnTo>
                      <a:pt x="73" y="645"/>
                    </a:lnTo>
                    <a:lnTo>
                      <a:pt x="45" y="601"/>
                    </a:lnTo>
                    <a:lnTo>
                      <a:pt x="26" y="555"/>
                    </a:lnTo>
                    <a:lnTo>
                      <a:pt x="12" y="508"/>
                    </a:lnTo>
                    <a:lnTo>
                      <a:pt x="3" y="458"/>
                    </a:lnTo>
                    <a:lnTo>
                      <a:pt x="0" y="410"/>
                    </a:lnTo>
                    <a:lnTo>
                      <a:pt x="1" y="362"/>
                    </a:lnTo>
                    <a:lnTo>
                      <a:pt x="5" y="314"/>
                    </a:lnTo>
                    <a:lnTo>
                      <a:pt x="11" y="269"/>
                    </a:lnTo>
                    <a:lnTo>
                      <a:pt x="20" y="227"/>
                    </a:lnTo>
                    <a:lnTo>
                      <a:pt x="29" y="187"/>
                    </a:lnTo>
                    <a:lnTo>
                      <a:pt x="40" y="152"/>
                    </a:lnTo>
                    <a:lnTo>
                      <a:pt x="50" y="121"/>
                    </a:lnTo>
                    <a:lnTo>
                      <a:pt x="59" y="97"/>
                    </a:lnTo>
                    <a:lnTo>
                      <a:pt x="65" y="78"/>
                    </a:lnTo>
                    <a:lnTo>
                      <a:pt x="71" y="65"/>
                    </a:lnTo>
                    <a:lnTo>
                      <a:pt x="73" y="62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4965701" y="3327401"/>
                <a:ext cx="1003300" cy="498475"/>
              </a:xfrm>
              <a:custGeom>
                <a:avLst/>
                <a:gdLst>
                  <a:gd name="T0" fmla="*/ 54 w 1264"/>
                  <a:gd name="T1" fmla="*/ 0 h 627"/>
                  <a:gd name="T2" fmla="*/ 666 w 1264"/>
                  <a:gd name="T3" fmla="*/ 317 h 627"/>
                  <a:gd name="T4" fmla="*/ 1264 w 1264"/>
                  <a:gd name="T5" fmla="*/ 442 h 627"/>
                  <a:gd name="T6" fmla="*/ 1220 w 1264"/>
                  <a:gd name="T7" fmla="*/ 570 h 627"/>
                  <a:gd name="T8" fmla="*/ 1212 w 1264"/>
                  <a:gd name="T9" fmla="*/ 590 h 627"/>
                  <a:gd name="T10" fmla="*/ 607 w 1264"/>
                  <a:gd name="T11" fmla="*/ 627 h 627"/>
                  <a:gd name="T12" fmla="*/ 3 w 1264"/>
                  <a:gd name="T13" fmla="*/ 344 h 627"/>
                  <a:gd name="T14" fmla="*/ 3 w 1264"/>
                  <a:gd name="T15" fmla="*/ 340 h 627"/>
                  <a:gd name="T16" fmla="*/ 3 w 1264"/>
                  <a:gd name="T17" fmla="*/ 329 h 627"/>
                  <a:gd name="T18" fmla="*/ 1 w 1264"/>
                  <a:gd name="T19" fmla="*/ 310 h 627"/>
                  <a:gd name="T20" fmla="*/ 1 w 1264"/>
                  <a:gd name="T21" fmla="*/ 287 h 627"/>
                  <a:gd name="T22" fmla="*/ 0 w 1264"/>
                  <a:gd name="T23" fmla="*/ 259 h 627"/>
                  <a:gd name="T24" fmla="*/ 0 w 1264"/>
                  <a:gd name="T25" fmla="*/ 228 h 627"/>
                  <a:gd name="T26" fmla="*/ 0 w 1264"/>
                  <a:gd name="T27" fmla="*/ 195 h 627"/>
                  <a:gd name="T28" fmla="*/ 1 w 1264"/>
                  <a:gd name="T29" fmla="*/ 163 h 627"/>
                  <a:gd name="T30" fmla="*/ 4 w 1264"/>
                  <a:gd name="T31" fmla="*/ 129 h 627"/>
                  <a:gd name="T32" fmla="*/ 7 w 1264"/>
                  <a:gd name="T33" fmla="*/ 98 h 627"/>
                  <a:gd name="T34" fmla="*/ 14 w 1264"/>
                  <a:gd name="T35" fmla="*/ 68 h 627"/>
                  <a:gd name="T36" fmla="*/ 20 w 1264"/>
                  <a:gd name="T37" fmla="*/ 43 h 627"/>
                  <a:gd name="T38" fmla="*/ 29 w 1264"/>
                  <a:gd name="T39" fmla="*/ 21 h 627"/>
                  <a:gd name="T40" fmla="*/ 42 w 1264"/>
                  <a:gd name="T41" fmla="*/ 8 h 627"/>
                  <a:gd name="T42" fmla="*/ 54 w 1264"/>
                  <a:gd name="T43" fmla="*/ 0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64" h="627">
                    <a:moveTo>
                      <a:pt x="54" y="0"/>
                    </a:moveTo>
                    <a:lnTo>
                      <a:pt x="666" y="317"/>
                    </a:lnTo>
                    <a:lnTo>
                      <a:pt x="1264" y="442"/>
                    </a:lnTo>
                    <a:lnTo>
                      <a:pt x="1220" y="570"/>
                    </a:lnTo>
                    <a:lnTo>
                      <a:pt x="1212" y="590"/>
                    </a:lnTo>
                    <a:lnTo>
                      <a:pt x="607" y="627"/>
                    </a:lnTo>
                    <a:lnTo>
                      <a:pt x="3" y="344"/>
                    </a:lnTo>
                    <a:lnTo>
                      <a:pt x="3" y="340"/>
                    </a:lnTo>
                    <a:lnTo>
                      <a:pt x="3" y="329"/>
                    </a:lnTo>
                    <a:lnTo>
                      <a:pt x="1" y="310"/>
                    </a:lnTo>
                    <a:lnTo>
                      <a:pt x="1" y="287"/>
                    </a:lnTo>
                    <a:lnTo>
                      <a:pt x="0" y="259"/>
                    </a:lnTo>
                    <a:lnTo>
                      <a:pt x="0" y="228"/>
                    </a:lnTo>
                    <a:lnTo>
                      <a:pt x="0" y="195"/>
                    </a:lnTo>
                    <a:lnTo>
                      <a:pt x="1" y="163"/>
                    </a:lnTo>
                    <a:lnTo>
                      <a:pt x="4" y="129"/>
                    </a:lnTo>
                    <a:lnTo>
                      <a:pt x="7" y="98"/>
                    </a:lnTo>
                    <a:lnTo>
                      <a:pt x="14" y="68"/>
                    </a:lnTo>
                    <a:lnTo>
                      <a:pt x="20" y="43"/>
                    </a:lnTo>
                    <a:lnTo>
                      <a:pt x="29" y="21"/>
                    </a:lnTo>
                    <a:lnTo>
                      <a:pt x="42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96273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3727451" y="3141663"/>
                <a:ext cx="1325563" cy="1274763"/>
              </a:xfrm>
              <a:custGeom>
                <a:avLst/>
                <a:gdLst>
                  <a:gd name="T0" fmla="*/ 1474 w 1671"/>
                  <a:gd name="T1" fmla="*/ 3 h 1605"/>
                  <a:gd name="T2" fmla="*/ 1491 w 1671"/>
                  <a:gd name="T3" fmla="*/ 25 h 1605"/>
                  <a:gd name="T4" fmla="*/ 1522 w 1671"/>
                  <a:gd name="T5" fmla="*/ 64 h 1605"/>
                  <a:gd name="T6" fmla="*/ 1559 w 1671"/>
                  <a:gd name="T7" fmla="*/ 113 h 1605"/>
                  <a:gd name="T8" fmla="*/ 1598 w 1671"/>
                  <a:gd name="T9" fmla="*/ 169 h 1605"/>
                  <a:gd name="T10" fmla="*/ 1634 w 1671"/>
                  <a:gd name="T11" fmla="*/ 227 h 1605"/>
                  <a:gd name="T12" fmla="*/ 1660 w 1671"/>
                  <a:gd name="T13" fmla="*/ 278 h 1605"/>
                  <a:gd name="T14" fmla="*/ 1671 w 1671"/>
                  <a:gd name="T15" fmla="*/ 318 h 1605"/>
                  <a:gd name="T16" fmla="*/ 1668 w 1671"/>
                  <a:gd name="T17" fmla="*/ 369 h 1605"/>
                  <a:gd name="T18" fmla="*/ 1657 w 1671"/>
                  <a:gd name="T19" fmla="*/ 445 h 1605"/>
                  <a:gd name="T20" fmla="*/ 1640 w 1671"/>
                  <a:gd name="T21" fmla="*/ 539 h 1605"/>
                  <a:gd name="T22" fmla="*/ 1618 w 1671"/>
                  <a:gd name="T23" fmla="*/ 635 h 1605"/>
                  <a:gd name="T24" fmla="*/ 1593 w 1671"/>
                  <a:gd name="T25" fmla="*/ 727 h 1605"/>
                  <a:gd name="T26" fmla="*/ 1567 w 1671"/>
                  <a:gd name="T27" fmla="*/ 801 h 1605"/>
                  <a:gd name="T28" fmla="*/ 1541 w 1671"/>
                  <a:gd name="T29" fmla="*/ 849 h 1605"/>
                  <a:gd name="T30" fmla="*/ 1519 w 1671"/>
                  <a:gd name="T31" fmla="*/ 866 h 1605"/>
                  <a:gd name="T32" fmla="*/ 1486 w 1671"/>
                  <a:gd name="T33" fmla="*/ 894 h 1605"/>
                  <a:gd name="T34" fmla="*/ 1441 w 1671"/>
                  <a:gd name="T35" fmla="*/ 942 h 1605"/>
                  <a:gd name="T36" fmla="*/ 1384 w 1671"/>
                  <a:gd name="T37" fmla="*/ 1003 h 1605"/>
                  <a:gd name="T38" fmla="*/ 1319 w 1671"/>
                  <a:gd name="T39" fmla="*/ 1076 h 1605"/>
                  <a:gd name="T40" fmla="*/ 1249 w 1671"/>
                  <a:gd name="T41" fmla="*/ 1155 h 1605"/>
                  <a:gd name="T42" fmla="*/ 1177 w 1671"/>
                  <a:gd name="T43" fmla="*/ 1236 h 1605"/>
                  <a:gd name="T44" fmla="*/ 1109 w 1671"/>
                  <a:gd name="T45" fmla="*/ 1317 h 1605"/>
                  <a:gd name="T46" fmla="*/ 1045 w 1671"/>
                  <a:gd name="T47" fmla="*/ 1391 h 1605"/>
                  <a:gd name="T48" fmla="*/ 989 w 1671"/>
                  <a:gd name="T49" fmla="*/ 1456 h 1605"/>
                  <a:gd name="T50" fmla="*/ 946 w 1671"/>
                  <a:gd name="T51" fmla="*/ 1508 h 1605"/>
                  <a:gd name="T52" fmla="*/ 916 w 1671"/>
                  <a:gd name="T53" fmla="*/ 1542 h 1605"/>
                  <a:gd name="T54" fmla="*/ 907 w 1671"/>
                  <a:gd name="T55" fmla="*/ 1554 h 1605"/>
                  <a:gd name="T56" fmla="*/ 738 w 1671"/>
                  <a:gd name="T57" fmla="*/ 1591 h 1605"/>
                  <a:gd name="T58" fmla="*/ 589 w 1671"/>
                  <a:gd name="T59" fmla="*/ 1605 h 1605"/>
                  <a:gd name="T60" fmla="*/ 460 w 1671"/>
                  <a:gd name="T61" fmla="*/ 1601 h 1605"/>
                  <a:gd name="T62" fmla="*/ 351 w 1671"/>
                  <a:gd name="T63" fmla="*/ 1581 h 1605"/>
                  <a:gd name="T64" fmla="*/ 260 w 1671"/>
                  <a:gd name="T65" fmla="*/ 1548 h 1605"/>
                  <a:gd name="T66" fmla="*/ 183 w 1671"/>
                  <a:gd name="T67" fmla="*/ 1509 h 1605"/>
                  <a:gd name="T68" fmla="*/ 123 w 1671"/>
                  <a:gd name="T69" fmla="*/ 1464 h 1605"/>
                  <a:gd name="T70" fmla="*/ 75 w 1671"/>
                  <a:gd name="T71" fmla="*/ 1421 h 1605"/>
                  <a:gd name="T72" fmla="*/ 41 w 1671"/>
                  <a:gd name="T73" fmla="*/ 1379 h 1605"/>
                  <a:gd name="T74" fmla="*/ 17 w 1671"/>
                  <a:gd name="T75" fmla="*/ 1345 h 1605"/>
                  <a:gd name="T76" fmla="*/ 5 w 1671"/>
                  <a:gd name="T77" fmla="*/ 1321 h 1605"/>
                  <a:gd name="T78" fmla="*/ 0 w 1671"/>
                  <a:gd name="T79" fmla="*/ 1312 h 1605"/>
                  <a:gd name="T80" fmla="*/ 134 w 1671"/>
                  <a:gd name="T81" fmla="*/ 1081 h 1605"/>
                  <a:gd name="T82" fmla="*/ 272 w 1671"/>
                  <a:gd name="T83" fmla="*/ 880 h 1605"/>
                  <a:gd name="T84" fmla="*/ 410 w 1671"/>
                  <a:gd name="T85" fmla="*/ 709 h 1605"/>
                  <a:gd name="T86" fmla="*/ 544 w 1671"/>
                  <a:gd name="T87" fmla="*/ 565 h 1605"/>
                  <a:gd name="T88" fmla="*/ 666 w 1671"/>
                  <a:gd name="T89" fmla="*/ 445 h 1605"/>
                  <a:gd name="T90" fmla="*/ 774 w 1671"/>
                  <a:gd name="T91" fmla="*/ 351 h 1605"/>
                  <a:gd name="T92" fmla="*/ 878 w 1671"/>
                  <a:gd name="T93" fmla="*/ 264 h 1605"/>
                  <a:gd name="T94" fmla="*/ 996 w 1671"/>
                  <a:gd name="T95" fmla="*/ 185 h 1605"/>
                  <a:gd name="T96" fmla="*/ 1115 w 1671"/>
                  <a:gd name="T97" fmla="*/ 123 h 1605"/>
                  <a:gd name="T98" fmla="*/ 1225 w 1671"/>
                  <a:gd name="T99" fmla="*/ 74 h 1605"/>
                  <a:gd name="T100" fmla="*/ 1323 w 1671"/>
                  <a:gd name="T101" fmla="*/ 39 h 1605"/>
                  <a:gd name="T102" fmla="*/ 1401 w 1671"/>
                  <a:gd name="T103" fmla="*/ 17 h 1605"/>
                  <a:gd name="T104" fmla="*/ 1452 w 1671"/>
                  <a:gd name="T105" fmla="*/ 5 h 1605"/>
                  <a:gd name="T106" fmla="*/ 1471 w 1671"/>
                  <a:gd name="T107" fmla="*/ 0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71" h="1605">
                    <a:moveTo>
                      <a:pt x="1471" y="0"/>
                    </a:moveTo>
                    <a:lnTo>
                      <a:pt x="1474" y="3"/>
                    </a:lnTo>
                    <a:lnTo>
                      <a:pt x="1480" y="12"/>
                    </a:lnTo>
                    <a:lnTo>
                      <a:pt x="1491" y="25"/>
                    </a:lnTo>
                    <a:lnTo>
                      <a:pt x="1505" y="42"/>
                    </a:lnTo>
                    <a:lnTo>
                      <a:pt x="1522" y="64"/>
                    </a:lnTo>
                    <a:lnTo>
                      <a:pt x="1541" y="87"/>
                    </a:lnTo>
                    <a:lnTo>
                      <a:pt x="1559" y="113"/>
                    </a:lnTo>
                    <a:lnTo>
                      <a:pt x="1579" y="141"/>
                    </a:lnTo>
                    <a:lnTo>
                      <a:pt x="1598" y="169"/>
                    </a:lnTo>
                    <a:lnTo>
                      <a:pt x="1617" y="199"/>
                    </a:lnTo>
                    <a:lnTo>
                      <a:pt x="1634" y="227"/>
                    </a:lnTo>
                    <a:lnTo>
                      <a:pt x="1648" y="253"/>
                    </a:lnTo>
                    <a:lnTo>
                      <a:pt x="1660" y="278"/>
                    </a:lnTo>
                    <a:lnTo>
                      <a:pt x="1668" y="300"/>
                    </a:lnTo>
                    <a:lnTo>
                      <a:pt x="1671" y="318"/>
                    </a:lnTo>
                    <a:lnTo>
                      <a:pt x="1671" y="340"/>
                    </a:lnTo>
                    <a:lnTo>
                      <a:pt x="1668" y="369"/>
                    </a:lnTo>
                    <a:lnTo>
                      <a:pt x="1663" y="405"/>
                    </a:lnTo>
                    <a:lnTo>
                      <a:pt x="1657" y="445"/>
                    </a:lnTo>
                    <a:lnTo>
                      <a:pt x="1649" y="491"/>
                    </a:lnTo>
                    <a:lnTo>
                      <a:pt x="1640" y="539"/>
                    </a:lnTo>
                    <a:lnTo>
                      <a:pt x="1629" y="587"/>
                    </a:lnTo>
                    <a:lnTo>
                      <a:pt x="1618" y="635"/>
                    </a:lnTo>
                    <a:lnTo>
                      <a:pt x="1606" y="683"/>
                    </a:lnTo>
                    <a:lnTo>
                      <a:pt x="1593" y="727"/>
                    </a:lnTo>
                    <a:lnTo>
                      <a:pt x="1579" y="767"/>
                    </a:lnTo>
                    <a:lnTo>
                      <a:pt x="1567" y="801"/>
                    </a:lnTo>
                    <a:lnTo>
                      <a:pt x="1553" y="829"/>
                    </a:lnTo>
                    <a:lnTo>
                      <a:pt x="1541" y="849"/>
                    </a:lnTo>
                    <a:lnTo>
                      <a:pt x="1528" y="860"/>
                    </a:lnTo>
                    <a:lnTo>
                      <a:pt x="1519" y="866"/>
                    </a:lnTo>
                    <a:lnTo>
                      <a:pt x="1505" y="877"/>
                    </a:lnTo>
                    <a:lnTo>
                      <a:pt x="1486" y="894"/>
                    </a:lnTo>
                    <a:lnTo>
                      <a:pt x="1466" y="916"/>
                    </a:lnTo>
                    <a:lnTo>
                      <a:pt x="1441" y="942"/>
                    </a:lnTo>
                    <a:lnTo>
                      <a:pt x="1413" y="970"/>
                    </a:lnTo>
                    <a:lnTo>
                      <a:pt x="1384" y="1003"/>
                    </a:lnTo>
                    <a:lnTo>
                      <a:pt x="1351" y="1039"/>
                    </a:lnTo>
                    <a:lnTo>
                      <a:pt x="1319" y="1076"/>
                    </a:lnTo>
                    <a:lnTo>
                      <a:pt x="1284" y="1115"/>
                    </a:lnTo>
                    <a:lnTo>
                      <a:pt x="1249" y="1155"/>
                    </a:lnTo>
                    <a:lnTo>
                      <a:pt x="1213" y="1195"/>
                    </a:lnTo>
                    <a:lnTo>
                      <a:pt x="1177" y="1236"/>
                    </a:lnTo>
                    <a:lnTo>
                      <a:pt x="1143" y="1278"/>
                    </a:lnTo>
                    <a:lnTo>
                      <a:pt x="1109" y="1317"/>
                    </a:lnTo>
                    <a:lnTo>
                      <a:pt x="1076" y="1355"/>
                    </a:lnTo>
                    <a:lnTo>
                      <a:pt x="1045" y="1391"/>
                    </a:lnTo>
                    <a:lnTo>
                      <a:pt x="1016" y="1425"/>
                    </a:lnTo>
                    <a:lnTo>
                      <a:pt x="989" y="1456"/>
                    </a:lnTo>
                    <a:lnTo>
                      <a:pt x="966" y="1484"/>
                    </a:lnTo>
                    <a:lnTo>
                      <a:pt x="946" y="1508"/>
                    </a:lnTo>
                    <a:lnTo>
                      <a:pt x="929" y="1526"/>
                    </a:lnTo>
                    <a:lnTo>
                      <a:pt x="916" y="1542"/>
                    </a:lnTo>
                    <a:lnTo>
                      <a:pt x="910" y="1549"/>
                    </a:lnTo>
                    <a:lnTo>
                      <a:pt x="907" y="1554"/>
                    </a:lnTo>
                    <a:lnTo>
                      <a:pt x="820" y="1576"/>
                    </a:lnTo>
                    <a:lnTo>
                      <a:pt x="738" y="1591"/>
                    </a:lnTo>
                    <a:lnTo>
                      <a:pt x="660" y="1601"/>
                    </a:lnTo>
                    <a:lnTo>
                      <a:pt x="589" y="1605"/>
                    </a:lnTo>
                    <a:lnTo>
                      <a:pt x="522" y="1605"/>
                    </a:lnTo>
                    <a:lnTo>
                      <a:pt x="460" y="1601"/>
                    </a:lnTo>
                    <a:lnTo>
                      <a:pt x="404" y="1593"/>
                    </a:lnTo>
                    <a:lnTo>
                      <a:pt x="351" y="1581"/>
                    </a:lnTo>
                    <a:lnTo>
                      <a:pt x="303" y="1567"/>
                    </a:lnTo>
                    <a:lnTo>
                      <a:pt x="260" y="1548"/>
                    </a:lnTo>
                    <a:lnTo>
                      <a:pt x="219" y="1529"/>
                    </a:lnTo>
                    <a:lnTo>
                      <a:pt x="183" y="1509"/>
                    </a:lnTo>
                    <a:lnTo>
                      <a:pt x="151" y="1487"/>
                    </a:lnTo>
                    <a:lnTo>
                      <a:pt x="123" y="1464"/>
                    </a:lnTo>
                    <a:lnTo>
                      <a:pt x="97" y="1442"/>
                    </a:lnTo>
                    <a:lnTo>
                      <a:pt x="75" y="1421"/>
                    </a:lnTo>
                    <a:lnTo>
                      <a:pt x="56" y="1399"/>
                    </a:lnTo>
                    <a:lnTo>
                      <a:pt x="41" y="1379"/>
                    </a:lnTo>
                    <a:lnTo>
                      <a:pt x="28" y="1360"/>
                    </a:lnTo>
                    <a:lnTo>
                      <a:pt x="17" y="1345"/>
                    </a:lnTo>
                    <a:lnTo>
                      <a:pt x="10" y="1331"/>
                    </a:lnTo>
                    <a:lnTo>
                      <a:pt x="5" y="1321"/>
                    </a:lnTo>
                    <a:lnTo>
                      <a:pt x="2" y="1315"/>
                    </a:lnTo>
                    <a:lnTo>
                      <a:pt x="0" y="1312"/>
                    </a:lnTo>
                    <a:lnTo>
                      <a:pt x="67" y="1192"/>
                    </a:lnTo>
                    <a:lnTo>
                      <a:pt x="134" y="1081"/>
                    </a:lnTo>
                    <a:lnTo>
                      <a:pt x="204" y="977"/>
                    </a:lnTo>
                    <a:lnTo>
                      <a:pt x="272" y="880"/>
                    </a:lnTo>
                    <a:lnTo>
                      <a:pt x="342" y="792"/>
                    </a:lnTo>
                    <a:lnTo>
                      <a:pt x="410" y="709"/>
                    </a:lnTo>
                    <a:lnTo>
                      <a:pt x="478" y="633"/>
                    </a:lnTo>
                    <a:lnTo>
                      <a:pt x="544" y="565"/>
                    </a:lnTo>
                    <a:lnTo>
                      <a:pt x="606" y="501"/>
                    </a:lnTo>
                    <a:lnTo>
                      <a:pt x="666" y="445"/>
                    </a:lnTo>
                    <a:lnTo>
                      <a:pt x="722" y="396"/>
                    </a:lnTo>
                    <a:lnTo>
                      <a:pt x="774" y="351"/>
                    </a:lnTo>
                    <a:lnTo>
                      <a:pt x="819" y="310"/>
                    </a:lnTo>
                    <a:lnTo>
                      <a:pt x="878" y="264"/>
                    </a:lnTo>
                    <a:lnTo>
                      <a:pt x="937" y="222"/>
                    </a:lnTo>
                    <a:lnTo>
                      <a:pt x="996" y="185"/>
                    </a:lnTo>
                    <a:lnTo>
                      <a:pt x="1056" y="152"/>
                    </a:lnTo>
                    <a:lnTo>
                      <a:pt x="1115" y="123"/>
                    </a:lnTo>
                    <a:lnTo>
                      <a:pt x="1171" y="96"/>
                    </a:lnTo>
                    <a:lnTo>
                      <a:pt x="1225" y="74"/>
                    </a:lnTo>
                    <a:lnTo>
                      <a:pt x="1277" y="56"/>
                    </a:lnTo>
                    <a:lnTo>
                      <a:pt x="1323" y="39"/>
                    </a:lnTo>
                    <a:lnTo>
                      <a:pt x="1365" y="26"/>
                    </a:lnTo>
                    <a:lnTo>
                      <a:pt x="1401" y="17"/>
                    </a:lnTo>
                    <a:lnTo>
                      <a:pt x="1430" y="9"/>
                    </a:lnTo>
                    <a:lnTo>
                      <a:pt x="1452" y="5"/>
                    </a:lnTo>
                    <a:lnTo>
                      <a:pt x="1466" y="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rgbClr val="59627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4894263" y="2955926"/>
                <a:ext cx="434975" cy="485775"/>
              </a:xfrm>
              <a:custGeom>
                <a:avLst/>
                <a:gdLst>
                  <a:gd name="T0" fmla="*/ 144 w 548"/>
                  <a:gd name="T1" fmla="*/ 0 h 612"/>
                  <a:gd name="T2" fmla="*/ 149 w 548"/>
                  <a:gd name="T3" fmla="*/ 2 h 612"/>
                  <a:gd name="T4" fmla="*/ 158 w 548"/>
                  <a:gd name="T5" fmla="*/ 8 h 612"/>
                  <a:gd name="T6" fmla="*/ 174 w 548"/>
                  <a:gd name="T7" fmla="*/ 17 h 612"/>
                  <a:gd name="T8" fmla="*/ 195 w 548"/>
                  <a:gd name="T9" fmla="*/ 30 h 612"/>
                  <a:gd name="T10" fmla="*/ 220 w 548"/>
                  <a:gd name="T11" fmla="*/ 44 h 612"/>
                  <a:gd name="T12" fmla="*/ 248 w 548"/>
                  <a:gd name="T13" fmla="*/ 61 h 612"/>
                  <a:gd name="T14" fmla="*/ 279 w 548"/>
                  <a:gd name="T15" fmla="*/ 80 h 612"/>
                  <a:gd name="T16" fmla="*/ 312 w 548"/>
                  <a:gd name="T17" fmla="*/ 98 h 612"/>
                  <a:gd name="T18" fmla="*/ 344 w 548"/>
                  <a:gd name="T19" fmla="*/ 118 h 612"/>
                  <a:gd name="T20" fmla="*/ 379 w 548"/>
                  <a:gd name="T21" fmla="*/ 139 h 612"/>
                  <a:gd name="T22" fmla="*/ 411 w 548"/>
                  <a:gd name="T23" fmla="*/ 159 h 612"/>
                  <a:gd name="T24" fmla="*/ 442 w 548"/>
                  <a:gd name="T25" fmla="*/ 179 h 612"/>
                  <a:gd name="T26" fmla="*/ 470 w 548"/>
                  <a:gd name="T27" fmla="*/ 198 h 612"/>
                  <a:gd name="T28" fmla="*/ 495 w 548"/>
                  <a:gd name="T29" fmla="*/ 215 h 612"/>
                  <a:gd name="T30" fmla="*/ 517 w 548"/>
                  <a:gd name="T31" fmla="*/ 230 h 612"/>
                  <a:gd name="T32" fmla="*/ 534 w 548"/>
                  <a:gd name="T33" fmla="*/ 243 h 612"/>
                  <a:gd name="T34" fmla="*/ 545 w 548"/>
                  <a:gd name="T35" fmla="*/ 253 h 612"/>
                  <a:gd name="T36" fmla="*/ 548 w 548"/>
                  <a:gd name="T37" fmla="*/ 263 h 612"/>
                  <a:gd name="T38" fmla="*/ 543 w 548"/>
                  <a:gd name="T39" fmla="*/ 275 h 612"/>
                  <a:gd name="T40" fmla="*/ 529 w 548"/>
                  <a:gd name="T41" fmla="*/ 288 h 612"/>
                  <a:gd name="T42" fmla="*/ 509 w 548"/>
                  <a:gd name="T43" fmla="*/ 300 h 612"/>
                  <a:gd name="T44" fmla="*/ 483 w 548"/>
                  <a:gd name="T45" fmla="*/ 316 h 612"/>
                  <a:gd name="T46" fmla="*/ 453 w 548"/>
                  <a:gd name="T47" fmla="*/ 331 h 612"/>
                  <a:gd name="T48" fmla="*/ 419 w 548"/>
                  <a:gd name="T49" fmla="*/ 350 h 612"/>
                  <a:gd name="T50" fmla="*/ 383 w 548"/>
                  <a:gd name="T51" fmla="*/ 368 h 612"/>
                  <a:gd name="T52" fmla="*/ 346 w 548"/>
                  <a:gd name="T53" fmla="*/ 390 h 612"/>
                  <a:gd name="T54" fmla="*/ 310 w 548"/>
                  <a:gd name="T55" fmla="*/ 415 h 612"/>
                  <a:gd name="T56" fmla="*/ 276 w 548"/>
                  <a:gd name="T57" fmla="*/ 440 h 612"/>
                  <a:gd name="T58" fmla="*/ 243 w 548"/>
                  <a:gd name="T59" fmla="*/ 468 h 612"/>
                  <a:gd name="T60" fmla="*/ 216 w 548"/>
                  <a:gd name="T61" fmla="*/ 499 h 612"/>
                  <a:gd name="T62" fmla="*/ 192 w 548"/>
                  <a:gd name="T63" fmla="*/ 531 h 612"/>
                  <a:gd name="T64" fmla="*/ 175 w 548"/>
                  <a:gd name="T65" fmla="*/ 567 h 612"/>
                  <a:gd name="T66" fmla="*/ 164 w 548"/>
                  <a:gd name="T67" fmla="*/ 592 h 612"/>
                  <a:gd name="T68" fmla="*/ 153 w 548"/>
                  <a:gd name="T69" fmla="*/ 606 h 612"/>
                  <a:gd name="T70" fmla="*/ 141 w 548"/>
                  <a:gd name="T71" fmla="*/ 612 h 612"/>
                  <a:gd name="T72" fmla="*/ 129 w 548"/>
                  <a:gd name="T73" fmla="*/ 611 h 612"/>
                  <a:gd name="T74" fmla="*/ 115 w 548"/>
                  <a:gd name="T75" fmla="*/ 601 h 612"/>
                  <a:gd name="T76" fmla="*/ 102 w 548"/>
                  <a:gd name="T77" fmla="*/ 587 h 612"/>
                  <a:gd name="T78" fmla="*/ 88 w 548"/>
                  <a:gd name="T79" fmla="*/ 567 h 612"/>
                  <a:gd name="T80" fmla="*/ 76 w 548"/>
                  <a:gd name="T81" fmla="*/ 542 h 612"/>
                  <a:gd name="T82" fmla="*/ 63 w 548"/>
                  <a:gd name="T83" fmla="*/ 514 h 612"/>
                  <a:gd name="T84" fmla="*/ 52 w 548"/>
                  <a:gd name="T85" fmla="*/ 485 h 612"/>
                  <a:gd name="T86" fmla="*/ 42 w 548"/>
                  <a:gd name="T87" fmla="*/ 452 h 612"/>
                  <a:gd name="T88" fmla="*/ 31 w 548"/>
                  <a:gd name="T89" fmla="*/ 420 h 612"/>
                  <a:gd name="T90" fmla="*/ 21 w 548"/>
                  <a:gd name="T91" fmla="*/ 385 h 612"/>
                  <a:gd name="T92" fmla="*/ 14 w 548"/>
                  <a:gd name="T93" fmla="*/ 354 h 612"/>
                  <a:gd name="T94" fmla="*/ 7 w 548"/>
                  <a:gd name="T95" fmla="*/ 323 h 612"/>
                  <a:gd name="T96" fmla="*/ 3 w 548"/>
                  <a:gd name="T97" fmla="*/ 295 h 612"/>
                  <a:gd name="T98" fmla="*/ 0 w 548"/>
                  <a:gd name="T99" fmla="*/ 271 h 612"/>
                  <a:gd name="T100" fmla="*/ 0 w 548"/>
                  <a:gd name="T101" fmla="*/ 250 h 612"/>
                  <a:gd name="T102" fmla="*/ 0 w 548"/>
                  <a:gd name="T103" fmla="*/ 235 h 612"/>
                  <a:gd name="T104" fmla="*/ 144 w 548"/>
                  <a:gd name="T105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8" h="612">
                    <a:moveTo>
                      <a:pt x="144" y="0"/>
                    </a:moveTo>
                    <a:lnTo>
                      <a:pt x="149" y="2"/>
                    </a:lnTo>
                    <a:lnTo>
                      <a:pt x="158" y="8"/>
                    </a:lnTo>
                    <a:lnTo>
                      <a:pt x="174" y="17"/>
                    </a:lnTo>
                    <a:lnTo>
                      <a:pt x="195" y="30"/>
                    </a:lnTo>
                    <a:lnTo>
                      <a:pt x="220" y="44"/>
                    </a:lnTo>
                    <a:lnTo>
                      <a:pt x="248" y="61"/>
                    </a:lnTo>
                    <a:lnTo>
                      <a:pt x="279" y="80"/>
                    </a:lnTo>
                    <a:lnTo>
                      <a:pt x="312" y="98"/>
                    </a:lnTo>
                    <a:lnTo>
                      <a:pt x="344" y="118"/>
                    </a:lnTo>
                    <a:lnTo>
                      <a:pt x="379" y="139"/>
                    </a:lnTo>
                    <a:lnTo>
                      <a:pt x="411" y="159"/>
                    </a:lnTo>
                    <a:lnTo>
                      <a:pt x="442" y="179"/>
                    </a:lnTo>
                    <a:lnTo>
                      <a:pt x="470" y="198"/>
                    </a:lnTo>
                    <a:lnTo>
                      <a:pt x="495" y="215"/>
                    </a:lnTo>
                    <a:lnTo>
                      <a:pt x="517" y="230"/>
                    </a:lnTo>
                    <a:lnTo>
                      <a:pt x="534" y="243"/>
                    </a:lnTo>
                    <a:lnTo>
                      <a:pt x="545" y="253"/>
                    </a:lnTo>
                    <a:lnTo>
                      <a:pt x="548" y="263"/>
                    </a:lnTo>
                    <a:lnTo>
                      <a:pt x="543" y="275"/>
                    </a:lnTo>
                    <a:lnTo>
                      <a:pt x="529" y="288"/>
                    </a:lnTo>
                    <a:lnTo>
                      <a:pt x="509" y="300"/>
                    </a:lnTo>
                    <a:lnTo>
                      <a:pt x="483" y="316"/>
                    </a:lnTo>
                    <a:lnTo>
                      <a:pt x="453" y="331"/>
                    </a:lnTo>
                    <a:lnTo>
                      <a:pt x="419" y="350"/>
                    </a:lnTo>
                    <a:lnTo>
                      <a:pt x="383" y="368"/>
                    </a:lnTo>
                    <a:lnTo>
                      <a:pt x="346" y="390"/>
                    </a:lnTo>
                    <a:lnTo>
                      <a:pt x="310" y="415"/>
                    </a:lnTo>
                    <a:lnTo>
                      <a:pt x="276" y="440"/>
                    </a:lnTo>
                    <a:lnTo>
                      <a:pt x="243" y="468"/>
                    </a:lnTo>
                    <a:lnTo>
                      <a:pt x="216" y="499"/>
                    </a:lnTo>
                    <a:lnTo>
                      <a:pt x="192" y="531"/>
                    </a:lnTo>
                    <a:lnTo>
                      <a:pt x="175" y="567"/>
                    </a:lnTo>
                    <a:lnTo>
                      <a:pt x="164" y="592"/>
                    </a:lnTo>
                    <a:lnTo>
                      <a:pt x="153" y="606"/>
                    </a:lnTo>
                    <a:lnTo>
                      <a:pt x="141" y="612"/>
                    </a:lnTo>
                    <a:lnTo>
                      <a:pt x="129" y="611"/>
                    </a:lnTo>
                    <a:lnTo>
                      <a:pt x="115" y="601"/>
                    </a:lnTo>
                    <a:lnTo>
                      <a:pt x="102" y="587"/>
                    </a:lnTo>
                    <a:lnTo>
                      <a:pt x="88" y="567"/>
                    </a:lnTo>
                    <a:lnTo>
                      <a:pt x="76" y="542"/>
                    </a:lnTo>
                    <a:lnTo>
                      <a:pt x="63" y="514"/>
                    </a:lnTo>
                    <a:lnTo>
                      <a:pt x="52" y="485"/>
                    </a:lnTo>
                    <a:lnTo>
                      <a:pt x="42" y="452"/>
                    </a:lnTo>
                    <a:lnTo>
                      <a:pt x="31" y="420"/>
                    </a:lnTo>
                    <a:lnTo>
                      <a:pt x="21" y="385"/>
                    </a:lnTo>
                    <a:lnTo>
                      <a:pt x="14" y="354"/>
                    </a:lnTo>
                    <a:lnTo>
                      <a:pt x="7" y="323"/>
                    </a:lnTo>
                    <a:lnTo>
                      <a:pt x="3" y="295"/>
                    </a:lnTo>
                    <a:lnTo>
                      <a:pt x="0" y="271"/>
                    </a:lnTo>
                    <a:lnTo>
                      <a:pt x="0" y="250"/>
                    </a:lnTo>
                    <a:lnTo>
                      <a:pt x="0" y="235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E8D5B7">
                  <a:lumMod val="9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4837132" y="3098801"/>
                <a:ext cx="266681" cy="495300"/>
              </a:xfrm>
              <a:custGeom>
                <a:avLst/>
                <a:gdLst>
                  <a:gd name="T0" fmla="*/ 93 w 321"/>
                  <a:gd name="T1" fmla="*/ 0 h 622"/>
                  <a:gd name="T2" fmla="*/ 321 w 321"/>
                  <a:gd name="T3" fmla="*/ 378 h 622"/>
                  <a:gd name="T4" fmla="*/ 222 w 321"/>
                  <a:gd name="T5" fmla="*/ 622 h 622"/>
                  <a:gd name="T6" fmla="*/ 219 w 321"/>
                  <a:gd name="T7" fmla="*/ 617 h 622"/>
                  <a:gd name="T8" fmla="*/ 212 w 321"/>
                  <a:gd name="T9" fmla="*/ 608 h 622"/>
                  <a:gd name="T10" fmla="*/ 203 w 321"/>
                  <a:gd name="T11" fmla="*/ 591 h 622"/>
                  <a:gd name="T12" fmla="*/ 191 w 321"/>
                  <a:gd name="T13" fmla="*/ 568 h 622"/>
                  <a:gd name="T14" fmla="*/ 175 w 321"/>
                  <a:gd name="T15" fmla="*/ 540 h 622"/>
                  <a:gd name="T16" fmla="*/ 158 w 321"/>
                  <a:gd name="T17" fmla="*/ 509 h 622"/>
                  <a:gd name="T18" fmla="*/ 139 w 321"/>
                  <a:gd name="T19" fmla="*/ 473 h 622"/>
                  <a:gd name="T20" fmla="*/ 121 w 321"/>
                  <a:gd name="T21" fmla="*/ 436 h 622"/>
                  <a:gd name="T22" fmla="*/ 101 w 321"/>
                  <a:gd name="T23" fmla="*/ 395 h 622"/>
                  <a:gd name="T24" fmla="*/ 82 w 321"/>
                  <a:gd name="T25" fmla="*/ 354 h 622"/>
                  <a:gd name="T26" fmla="*/ 63 w 321"/>
                  <a:gd name="T27" fmla="*/ 312 h 622"/>
                  <a:gd name="T28" fmla="*/ 45 w 321"/>
                  <a:gd name="T29" fmla="*/ 268 h 622"/>
                  <a:gd name="T30" fmla="*/ 29 w 321"/>
                  <a:gd name="T31" fmla="*/ 226 h 622"/>
                  <a:gd name="T32" fmla="*/ 17 w 321"/>
                  <a:gd name="T33" fmla="*/ 186 h 622"/>
                  <a:gd name="T34" fmla="*/ 6 w 321"/>
                  <a:gd name="T35" fmla="*/ 147 h 622"/>
                  <a:gd name="T36" fmla="*/ 0 w 321"/>
                  <a:gd name="T37" fmla="*/ 111 h 622"/>
                  <a:gd name="T38" fmla="*/ 93 w 321"/>
                  <a:gd name="T39" fmla="*/ 0 h 622"/>
                  <a:gd name="connsiteX0" fmla="*/ 3331 w 10434"/>
                  <a:gd name="connsiteY0" fmla="*/ 0 h 10000"/>
                  <a:gd name="connsiteX1" fmla="*/ 10434 w 10434"/>
                  <a:gd name="connsiteY1" fmla="*/ 6077 h 10000"/>
                  <a:gd name="connsiteX2" fmla="*/ 7350 w 10434"/>
                  <a:gd name="connsiteY2" fmla="*/ 10000 h 10000"/>
                  <a:gd name="connsiteX3" fmla="*/ 7256 w 10434"/>
                  <a:gd name="connsiteY3" fmla="*/ 9920 h 10000"/>
                  <a:gd name="connsiteX4" fmla="*/ 7038 w 10434"/>
                  <a:gd name="connsiteY4" fmla="*/ 9775 h 10000"/>
                  <a:gd name="connsiteX5" fmla="*/ 6758 w 10434"/>
                  <a:gd name="connsiteY5" fmla="*/ 9502 h 10000"/>
                  <a:gd name="connsiteX6" fmla="*/ 6384 w 10434"/>
                  <a:gd name="connsiteY6" fmla="*/ 9132 h 10000"/>
                  <a:gd name="connsiteX7" fmla="*/ 5886 w 10434"/>
                  <a:gd name="connsiteY7" fmla="*/ 8682 h 10000"/>
                  <a:gd name="connsiteX8" fmla="*/ 5356 w 10434"/>
                  <a:gd name="connsiteY8" fmla="*/ 8183 h 10000"/>
                  <a:gd name="connsiteX9" fmla="*/ 4764 w 10434"/>
                  <a:gd name="connsiteY9" fmla="*/ 7605 h 10000"/>
                  <a:gd name="connsiteX10" fmla="*/ 4203 w 10434"/>
                  <a:gd name="connsiteY10" fmla="*/ 7010 h 10000"/>
                  <a:gd name="connsiteX11" fmla="*/ 3580 w 10434"/>
                  <a:gd name="connsiteY11" fmla="*/ 6350 h 10000"/>
                  <a:gd name="connsiteX12" fmla="*/ 2989 w 10434"/>
                  <a:gd name="connsiteY12" fmla="*/ 5691 h 10000"/>
                  <a:gd name="connsiteX13" fmla="*/ 2397 w 10434"/>
                  <a:gd name="connsiteY13" fmla="*/ 5016 h 10000"/>
                  <a:gd name="connsiteX14" fmla="*/ 1836 w 10434"/>
                  <a:gd name="connsiteY14" fmla="*/ 4309 h 10000"/>
                  <a:gd name="connsiteX15" fmla="*/ 1337 w 10434"/>
                  <a:gd name="connsiteY15" fmla="*/ 3633 h 10000"/>
                  <a:gd name="connsiteX16" fmla="*/ 964 w 10434"/>
                  <a:gd name="connsiteY16" fmla="*/ 2990 h 10000"/>
                  <a:gd name="connsiteX17" fmla="*/ 621 w 10434"/>
                  <a:gd name="connsiteY17" fmla="*/ 2363 h 10000"/>
                  <a:gd name="connsiteX18" fmla="*/ 0 w 10434"/>
                  <a:gd name="connsiteY18" fmla="*/ 1002 h 10000"/>
                  <a:gd name="connsiteX19" fmla="*/ 3331 w 10434"/>
                  <a:gd name="connsiteY19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434" h="10000">
                    <a:moveTo>
                      <a:pt x="3331" y="0"/>
                    </a:moveTo>
                    <a:lnTo>
                      <a:pt x="10434" y="6077"/>
                    </a:lnTo>
                    <a:lnTo>
                      <a:pt x="7350" y="10000"/>
                    </a:lnTo>
                    <a:cubicBezTo>
                      <a:pt x="7319" y="9973"/>
                      <a:pt x="7287" y="9947"/>
                      <a:pt x="7256" y="9920"/>
                    </a:cubicBezTo>
                    <a:lnTo>
                      <a:pt x="7038" y="9775"/>
                    </a:lnTo>
                    <a:lnTo>
                      <a:pt x="6758" y="9502"/>
                    </a:lnTo>
                    <a:lnTo>
                      <a:pt x="6384" y="9132"/>
                    </a:lnTo>
                    <a:lnTo>
                      <a:pt x="5886" y="8682"/>
                    </a:lnTo>
                    <a:lnTo>
                      <a:pt x="5356" y="8183"/>
                    </a:lnTo>
                    <a:lnTo>
                      <a:pt x="4764" y="7605"/>
                    </a:lnTo>
                    <a:lnTo>
                      <a:pt x="4203" y="7010"/>
                    </a:lnTo>
                    <a:lnTo>
                      <a:pt x="3580" y="6350"/>
                    </a:lnTo>
                    <a:lnTo>
                      <a:pt x="2989" y="5691"/>
                    </a:lnTo>
                    <a:lnTo>
                      <a:pt x="2397" y="5016"/>
                    </a:lnTo>
                    <a:lnTo>
                      <a:pt x="1836" y="4309"/>
                    </a:lnTo>
                    <a:lnTo>
                      <a:pt x="1337" y="3633"/>
                    </a:lnTo>
                    <a:lnTo>
                      <a:pt x="964" y="2990"/>
                    </a:lnTo>
                    <a:lnTo>
                      <a:pt x="621" y="2363"/>
                    </a:lnTo>
                    <a:lnTo>
                      <a:pt x="0" y="1002"/>
                    </a:lnTo>
                    <a:lnTo>
                      <a:pt x="3331" y="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5848351" y="3763963"/>
                <a:ext cx="500063" cy="234950"/>
              </a:xfrm>
              <a:custGeom>
                <a:avLst/>
                <a:gdLst>
                  <a:gd name="T0" fmla="*/ 527 w 631"/>
                  <a:gd name="T1" fmla="*/ 0 h 295"/>
                  <a:gd name="T2" fmla="*/ 631 w 631"/>
                  <a:gd name="T3" fmla="*/ 140 h 295"/>
                  <a:gd name="T4" fmla="*/ 527 w 631"/>
                  <a:gd name="T5" fmla="*/ 262 h 295"/>
                  <a:gd name="T6" fmla="*/ 510 w 631"/>
                  <a:gd name="T7" fmla="*/ 205 h 295"/>
                  <a:gd name="T8" fmla="*/ 486 w 631"/>
                  <a:gd name="T9" fmla="*/ 146 h 295"/>
                  <a:gd name="T10" fmla="*/ 386 w 631"/>
                  <a:gd name="T11" fmla="*/ 166 h 295"/>
                  <a:gd name="T12" fmla="*/ 459 w 631"/>
                  <a:gd name="T13" fmla="*/ 295 h 295"/>
                  <a:gd name="T14" fmla="*/ 252 w 631"/>
                  <a:gd name="T15" fmla="*/ 189 h 295"/>
                  <a:gd name="T16" fmla="*/ 0 w 631"/>
                  <a:gd name="T17" fmla="*/ 228 h 295"/>
                  <a:gd name="T18" fmla="*/ 140 w 631"/>
                  <a:gd name="T19" fmla="*/ 42 h 295"/>
                  <a:gd name="T20" fmla="*/ 291 w 631"/>
                  <a:gd name="T21" fmla="*/ 42 h 295"/>
                  <a:gd name="T22" fmla="*/ 527 w 631"/>
                  <a:gd name="T23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1" h="295">
                    <a:moveTo>
                      <a:pt x="527" y="0"/>
                    </a:moveTo>
                    <a:lnTo>
                      <a:pt x="631" y="140"/>
                    </a:lnTo>
                    <a:lnTo>
                      <a:pt x="527" y="262"/>
                    </a:lnTo>
                    <a:lnTo>
                      <a:pt x="510" y="205"/>
                    </a:lnTo>
                    <a:lnTo>
                      <a:pt x="486" y="146"/>
                    </a:lnTo>
                    <a:lnTo>
                      <a:pt x="386" y="166"/>
                    </a:lnTo>
                    <a:lnTo>
                      <a:pt x="459" y="295"/>
                    </a:lnTo>
                    <a:lnTo>
                      <a:pt x="252" y="189"/>
                    </a:lnTo>
                    <a:lnTo>
                      <a:pt x="0" y="228"/>
                    </a:lnTo>
                    <a:lnTo>
                      <a:pt x="140" y="42"/>
                    </a:lnTo>
                    <a:lnTo>
                      <a:pt x="291" y="42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rgbClr val="E8D5B7">
                  <a:lumMod val="9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4779963" y="3452813"/>
                <a:ext cx="1204913" cy="565150"/>
              </a:xfrm>
              <a:custGeom>
                <a:avLst/>
                <a:gdLst>
                  <a:gd name="T0" fmla="*/ 205 w 1517"/>
                  <a:gd name="T1" fmla="*/ 6 h 713"/>
                  <a:gd name="T2" fmla="*/ 236 w 1517"/>
                  <a:gd name="T3" fmla="*/ 27 h 713"/>
                  <a:gd name="T4" fmla="*/ 291 w 1517"/>
                  <a:gd name="T5" fmla="*/ 58 h 713"/>
                  <a:gd name="T6" fmla="*/ 361 w 1517"/>
                  <a:gd name="T7" fmla="*/ 95 h 713"/>
                  <a:gd name="T8" fmla="*/ 441 w 1517"/>
                  <a:gd name="T9" fmla="*/ 138 h 713"/>
                  <a:gd name="T10" fmla="*/ 527 w 1517"/>
                  <a:gd name="T11" fmla="*/ 182 h 713"/>
                  <a:gd name="T12" fmla="*/ 612 w 1517"/>
                  <a:gd name="T13" fmla="*/ 227 h 713"/>
                  <a:gd name="T14" fmla="*/ 691 w 1517"/>
                  <a:gd name="T15" fmla="*/ 266 h 713"/>
                  <a:gd name="T16" fmla="*/ 760 w 1517"/>
                  <a:gd name="T17" fmla="*/ 300 h 713"/>
                  <a:gd name="T18" fmla="*/ 809 w 1517"/>
                  <a:gd name="T19" fmla="*/ 326 h 713"/>
                  <a:gd name="T20" fmla="*/ 837 w 1517"/>
                  <a:gd name="T21" fmla="*/ 340 h 713"/>
                  <a:gd name="T22" fmla="*/ 1517 w 1517"/>
                  <a:gd name="T23" fmla="*/ 401 h 713"/>
                  <a:gd name="T24" fmla="*/ 1491 w 1517"/>
                  <a:gd name="T25" fmla="*/ 702 h 713"/>
                  <a:gd name="T26" fmla="*/ 1452 w 1517"/>
                  <a:gd name="T27" fmla="*/ 704 h 713"/>
                  <a:gd name="T28" fmla="*/ 1382 w 1517"/>
                  <a:gd name="T29" fmla="*/ 707 h 713"/>
                  <a:gd name="T30" fmla="*/ 1289 w 1517"/>
                  <a:gd name="T31" fmla="*/ 710 h 713"/>
                  <a:gd name="T32" fmla="*/ 1182 w 1517"/>
                  <a:gd name="T33" fmla="*/ 713 h 713"/>
                  <a:gd name="T34" fmla="*/ 1070 w 1517"/>
                  <a:gd name="T35" fmla="*/ 711 h 713"/>
                  <a:gd name="T36" fmla="*/ 960 w 1517"/>
                  <a:gd name="T37" fmla="*/ 708 h 713"/>
                  <a:gd name="T38" fmla="*/ 862 w 1517"/>
                  <a:gd name="T39" fmla="*/ 700 h 713"/>
                  <a:gd name="T40" fmla="*/ 783 w 1517"/>
                  <a:gd name="T41" fmla="*/ 688 h 713"/>
                  <a:gd name="T42" fmla="*/ 725 w 1517"/>
                  <a:gd name="T43" fmla="*/ 668 h 713"/>
                  <a:gd name="T44" fmla="*/ 656 w 1517"/>
                  <a:gd name="T45" fmla="*/ 641 h 713"/>
                  <a:gd name="T46" fmla="*/ 573 w 1517"/>
                  <a:gd name="T47" fmla="*/ 612 h 713"/>
                  <a:gd name="T48" fmla="*/ 485 w 1517"/>
                  <a:gd name="T49" fmla="*/ 581 h 713"/>
                  <a:gd name="T50" fmla="*/ 395 w 1517"/>
                  <a:gd name="T51" fmla="*/ 550 h 713"/>
                  <a:gd name="T52" fmla="*/ 311 w 1517"/>
                  <a:gd name="T53" fmla="*/ 520 h 713"/>
                  <a:gd name="T54" fmla="*/ 239 w 1517"/>
                  <a:gd name="T55" fmla="*/ 495 h 713"/>
                  <a:gd name="T56" fmla="*/ 185 w 1517"/>
                  <a:gd name="T57" fmla="*/ 477 h 713"/>
                  <a:gd name="T58" fmla="*/ 154 w 1517"/>
                  <a:gd name="T59" fmla="*/ 468 h 713"/>
                  <a:gd name="T60" fmla="*/ 148 w 1517"/>
                  <a:gd name="T61" fmla="*/ 466 h 713"/>
                  <a:gd name="T62" fmla="*/ 129 w 1517"/>
                  <a:gd name="T63" fmla="*/ 458 h 713"/>
                  <a:gd name="T64" fmla="*/ 98 w 1517"/>
                  <a:gd name="T65" fmla="*/ 441 h 713"/>
                  <a:gd name="T66" fmla="*/ 62 w 1517"/>
                  <a:gd name="T67" fmla="*/ 409 h 713"/>
                  <a:gd name="T68" fmla="*/ 30 w 1517"/>
                  <a:gd name="T69" fmla="*/ 360 h 713"/>
                  <a:gd name="T70" fmla="*/ 6 w 1517"/>
                  <a:gd name="T71" fmla="*/ 291 h 713"/>
                  <a:gd name="T72" fmla="*/ 0 w 1517"/>
                  <a:gd name="T73" fmla="*/ 207 h 713"/>
                  <a:gd name="T74" fmla="*/ 19 w 1517"/>
                  <a:gd name="T75" fmla="*/ 141 h 713"/>
                  <a:gd name="T76" fmla="*/ 53 w 1517"/>
                  <a:gd name="T77" fmla="*/ 90 h 713"/>
                  <a:gd name="T78" fmla="*/ 95 w 1517"/>
                  <a:gd name="T79" fmla="*/ 51 h 713"/>
                  <a:gd name="T80" fmla="*/ 138 w 1517"/>
                  <a:gd name="T81" fmla="*/ 25 h 713"/>
                  <a:gd name="T82" fmla="*/ 174 w 1517"/>
                  <a:gd name="T83" fmla="*/ 8 h 713"/>
                  <a:gd name="T84" fmla="*/ 196 w 1517"/>
                  <a:gd name="T85" fmla="*/ 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17" h="713">
                    <a:moveTo>
                      <a:pt x="199" y="0"/>
                    </a:moveTo>
                    <a:lnTo>
                      <a:pt x="205" y="6"/>
                    </a:lnTo>
                    <a:lnTo>
                      <a:pt x="218" y="16"/>
                    </a:lnTo>
                    <a:lnTo>
                      <a:pt x="236" y="27"/>
                    </a:lnTo>
                    <a:lnTo>
                      <a:pt x="261" y="41"/>
                    </a:lnTo>
                    <a:lnTo>
                      <a:pt x="291" y="58"/>
                    </a:lnTo>
                    <a:lnTo>
                      <a:pt x="323" y="76"/>
                    </a:lnTo>
                    <a:lnTo>
                      <a:pt x="361" y="95"/>
                    </a:lnTo>
                    <a:lnTo>
                      <a:pt x="399" y="117"/>
                    </a:lnTo>
                    <a:lnTo>
                      <a:pt x="441" y="138"/>
                    </a:lnTo>
                    <a:lnTo>
                      <a:pt x="483" y="160"/>
                    </a:lnTo>
                    <a:lnTo>
                      <a:pt x="527" y="182"/>
                    </a:lnTo>
                    <a:lnTo>
                      <a:pt x="570" y="205"/>
                    </a:lnTo>
                    <a:lnTo>
                      <a:pt x="612" y="227"/>
                    </a:lnTo>
                    <a:lnTo>
                      <a:pt x="652" y="247"/>
                    </a:lnTo>
                    <a:lnTo>
                      <a:pt x="691" y="266"/>
                    </a:lnTo>
                    <a:lnTo>
                      <a:pt x="727" y="284"/>
                    </a:lnTo>
                    <a:lnTo>
                      <a:pt x="760" y="300"/>
                    </a:lnTo>
                    <a:lnTo>
                      <a:pt x="788" y="314"/>
                    </a:lnTo>
                    <a:lnTo>
                      <a:pt x="809" y="326"/>
                    </a:lnTo>
                    <a:lnTo>
                      <a:pt x="826" y="334"/>
                    </a:lnTo>
                    <a:lnTo>
                      <a:pt x="837" y="340"/>
                    </a:lnTo>
                    <a:lnTo>
                      <a:pt x="842" y="342"/>
                    </a:lnTo>
                    <a:lnTo>
                      <a:pt x="1517" y="401"/>
                    </a:lnTo>
                    <a:lnTo>
                      <a:pt x="1497" y="702"/>
                    </a:lnTo>
                    <a:lnTo>
                      <a:pt x="1491" y="702"/>
                    </a:lnTo>
                    <a:lnTo>
                      <a:pt x="1477" y="702"/>
                    </a:lnTo>
                    <a:lnTo>
                      <a:pt x="1452" y="704"/>
                    </a:lnTo>
                    <a:lnTo>
                      <a:pt x="1421" y="705"/>
                    </a:lnTo>
                    <a:lnTo>
                      <a:pt x="1382" y="707"/>
                    </a:lnTo>
                    <a:lnTo>
                      <a:pt x="1339" y="708"/>
                    </a:lnTo>
                    <a:lnTo>
                      <a:pt x="1289" y="710"/>
                    </a:lnTo>
                    <a:lnTo>
                      <a:pt x="1238" y="711"/>
                    </a:lnTo>
                    <a:lnTo>
                      <a:pt x="1182" y="713"/>
                    </a:lnTo>
                    <a:lnTo>
                      <a:pt x="1126" y="713"/>
                    </a:lnTo>
                    <a:lnTo>
                      <a:pt x="1070" y="711"/>
                    </a:lnTo>
                    <a:lnTo>
                      <a:pt x="1014" y="711"/>
                    </a:lnTo>
                    <a:lnTo>
                      <a:pt x="960" y="708"/>
                    </a:lnTo>
                    <a:lnTo>
                      <a:pt x="909" y="705"/>
                    </a:lnTo>
                    <a:lnTo>
                      <a:pt x="862" y="700"/>
                    </a:lnTo>
                    <a:lnTo>
                      <a:pt x="820" y="694"/>
                    </a:lnTo>
                    <a:lnTo>
                      <a:pt x="783" y="688"/>
                    </a:lnTo>
                    <a:lnTo>
                      <a:pt x="753" y="679"/>
                    </a:lnTo>
                    <a:lnTo>
                      <a:pt x="725" y="668"/>
                    </a:lnTo>
                    <a:lnTo>
                      <a:pt x="693" y="655"/>
                    </a:lnTo>
                    <a:lnTo>
                      <a:pt x="656" y="641"/>
                    </a:lnTo>
                    <a:lnTo>
                      <a:pt x="615" y="627"/>
                    </a:lnTo>
                    <a:lnTo>
                      <a:pt x="573" y="612"/>
                    </a:lnTo>
                    <a:lnTo>
                      <a:pt x="530" y="596"/>
                    </a:lnTo>
                    <a:lnTo>
                      <a:pt x="485" y="581"/>
                    </a:lnTo>
                    <a:lnTo>
                      <a:pt x="440" y="565"/>
                    </a:lnTo>
                    <a:lnTo>
                      <a:pt x="395" y="550"/>
                    </a:lnTo>
                    <a:lnTo>
                      <a:pt x="351" y="534"/>
                    </a:lnTo>
                    <a:lnTo>
                      <a:pt x="311" y="520"/>
                    </a:lnTo>
                    <a:lnTo>
                      <a:pt x="274" y="508"/>
                    </a:lnTo>
                    <a:lnTo>
                      <a:pt x="239" y="495"/>
                    </a:lnTo>
                    <a:lnTo>
                      <a:pt x="208" y="486"/>
                    </a:lnTo>
                    <a:lnTo>
                      <a:pt x="185" y="477"/>
                    </a:lnTo>
                    <a:lnTo>
                      <a:pt x="166" y="471"/>
                    </a:lnTo>
                    <a:lnTo>
                      <a:pt x="154" y="468"/>
                    </a:lnTo>
                    <a:lnTo>
                      <a:pt x="151" y="466"/>
                    </a:lnTo>
                    <a:lnTo>
                      <a:pt x="148" y="466"/>
                    </a:lnTo>
                    <a:lnTo>
                      <a:pt x="140" y="463"/>
                    </a:lnTo>
                    <a:lnTo>
                      <a:pt x="129" y="458"/>
                    </a:lnTo>
                    <a:lnTo>
                      <a:pt x="115" y="450"/>
                    </a:lnTo>
                    <a:lnTo>
                      <a:pt x="98" y="441"/>
                    </a:lnTo>
                    <a:lnTo>
                      <a:pt x="81" y="427"/>
                    </a:lnTo>
                    <a:lnTo>
                      <a:pt x="62" y="409"/>
                    </a:lnTo>
                    <a:lnTo>
                      <a:pt x="45" y="387"/>
                    </a:lnTo>
                    <a:lnTo>
                      <a:pt x="30" y="360"/>
                    </a:lnTo>
                    <a:lnTo>
                      <a:pt x="16" y="328"/>
                    </a:lnTo>
                    <a:lnTo>
                      <a:pt x="6" y="291"/>
                    </a:lnTo>
                    <a:lnTo>
                      <a:pt x="0" y="245"/>
                    </a:lnTo>
                    <a:lnTo>
                      <a:pt x="0" y="207"/>
                    </a:lnTo>
                    <a:lnTo>
                      <a:pt x="6" y="172"/>
                    </a:lnTo>
                    <a:lnTo>
                      <a:pt x="19" y="141"/>
                    </a:lnTo>
                    <a:lnTo>
                      <a:pt x="34" y="115"/>
                    </a:lnTo>
                    <a:lnTo>
                      <a:pt x="53" y="90"/>
                    </a:lnTo>
                    <a:lnTo>
                      <a:pt x="73" y="70"/>
                    </a:lnTo>
                    <a:lnTo>
                      <a:pt x="95" y="51"/>
                    </a:lnTo>
                    <a:lnTo>
                      <a:pt x="117" y="37"/>
                    </a:lnTo>
                    <a:lnTo>
                      <a:pt x="138" y="25"/>
                    </a:lnTo>
                    <a:lnTo>
                      <a:pt x="157" y="16"/>
                    </a:lnTo>
                    <a:lnTo>
                      <a:pt x="174" y="8"/>
                    </a:lnTo>
                    <a:lnTo>
                      <a:pt x="188" y="3"/>
                    </a:lnTo>
                    <a:lnTo>
                      <a:pt x="196" y="0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59627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19"/>
              <p:cNvSpPr>
                <a:spLocks/>
              </p:cNvSpPr>
              <p:nvPr/>
            </p:nvSpPr>
            <p:spPr bwMode="auto">
              <a:xfrm>
                <a:off x="4848226" y="2309813"/>
                <a:ext cx="860425" cy="963613"/>
              </a:xfrm>
              <a:custGeom>
                <a:avLst/>
                <a:gdLst>
                  <a:gd name="T0" fmla="*/ 585 w 1083"/>
                  <a:gd name="T1" fmla="*/ 0 h 1216"/>
                  <a:gd name="T2" fmla="*/ 655 w 1083"/>
                  <a:gd name="T3" fmla="*/ 6 h 1216"/>
                  <a:gd name="T4" fmla="*/ 722 w 1083"/>
                  <a:gd name="T5" fmla="*/ 22 h 1216"/>
                  <a:gd name="T6" fmla="*/ 784 w 1083"/>
                  <a:gd name="T7" fmla="*/ 45 h 1216"/>
                  <a:gd name="T8" fmla="*/ 841 w 1083"/>
                  <a:gd name="T9" fmla="*/ 75 h 1216"/>
                  <a:gd name="T10" fmla="*/ 892 w 1083"/>
                  <a:gd name="T11" fmla="*/ 110 h 1216"/>
                  <a:gd name="T12" fmla="*/ 939 w 1083"/>
                  <a:gd name="T13" fmla="*/ 152 h 1216"/>
                  <a:gd name="T14" fmla="*/ 979 w 1083"/>
                  <a:gd name="T15" fmla="*/ 200 h 1216"/>
                  <a:gd name="T16" fmla="*/ 1014 w 1083"/>
                  <a:gd name="T17" fmla="*/ 253 h 1216"/>
                  <a:gd name="T18" fmla="*/ 1042 w 1083"/>
                  <a:gd name="T19" fmla="*/ 311 h 1216"/>
                  <a:gd name="T20" fmla="*/ 1063 w 1083"/>
                  <a:gd name="T21" fmla="*/ 373 h 1216"/>
                  <a:gd name="T22" fmla="*/ 1077 w 1083"/>
                  <a:gd name="T23" fmla="*/ 438 h 1216"/>
                  <a:gd name="T24" fmla="*/ 1083 w 1083"/>
                  <a:gd name="T25" fmla="*/ 508 h 1216"/>
                  <a:gd name="T26" fmla="*/ 1082 w 1083"/>
                  <a:gd name="T27" fmla="*/ 581 h 1216"/>
                  <a:gd name="T28" fmla="*/ 1074 w 1083"/>
                  <a:gd name="T29" fmla="*/ 657 h 1216"/>
                  <a:gd name="T30" fmla="*/ 1059 w 1083"/>
                  <a:gd name="T31" fmla="*/ 727 h 1216"/>
                  <a:gd name="T32" fmla="*/ 1037 w 1083"/>
                  <a:gd name="T33" fmla="*/ 795 h 1216"/>
                  <a:gd name="T34" fmla="*/ 1009 w 1083"/>
                  <a:gd name="T35" fmla="*/ 859 h 1216"/>
                  <a:gd name="T36" fmla="*/ 976 w 1083"/>
                  <a:gd name="T37" fmla="*/ 921 h 1216"/>
                  <a:gd name="T38" fmla="*/ 939 w 1083"/>
                  <a:gd name="T39" fmla="*/ 978 h 1216"/>
                  <a:gd name="T40" fmla="*/ 897 w 1083"/>
                  <a:gd name="T41" fmla="*/ 1030 h 1216"/>
                  <a:gd name="T42" fmla="*/ 852 w 1083"/>
                  <a:gd name="T43" fmla="*/ 1078 h 1216"/>
                  <a:gd name="T44" fmla="*/ 802 w 1083"/>
                  <a:gd name="T45" fmla="*/ 1118 h 1216"/>
                  <a:gd name="T46" fmla="*/ 750 w 1083"/>
                  <a:gd name="T47" fmla="*/ 1154 h 1216"/>
                  <a:gd name="T48" fmla="*/ 694 w 1083"/>
                  <a:gd name="T49" fmla="*/ 1182 h 1216"/>
                  <a:gd name="T50" fmla="*/ 635 w 1083"/>
                  <a:gd name="T51" fmla="*/ 1202 h 1216"/>
                  <a:gd name="T52" fmla="*/ 574 w 1083"/>
                  <a:gd name="T53" fmla="*/ 1213 h 1216"/>
                  <a:gd name="T54" fmla="*/ 512 w 1083"/>
                  <a:gd name="T55" fmla="*/ 1216 h 1216"/>
                  <a:gd name="T56" fmla="*/ 448 w 1083"/>
                  <a:gd name="T57" fmla="*/ 1210 h 1216"/>
                  <a:gd name="T58" fmla="*/ 388 w 1083"/>
                  <a:gd name="T59" fmla="*/ 1196 h 1216"/>
                  <a:gd name="T60" fmla="*/ 330 w 1083"/>
                  <a:gd name="T61" fmla="*/ 1176 h 1216"/>
                  <a:gd name="T62" fmla="*/ 278 w 1083"/>
                  <a:gd name="T63" fmla="*/ 1148 h 1216"/>
                  <a:gd name="T64" fmla="*/ 228 w 1083"/>
                  <a:gd name="T65" fmla="*/ 1115 h 1216"/>
                  <a:gd name="T66" fmla="*/ 183 w 1083"/>
                  <a:gd name="T67" fmla="*/ 1076 h 1216"/>
                  <a:gd name="T68" fmla="*/ 141 w 1083"/>
                  <a:gd name="T69" fmla="*/ 1031 h 1216"/>
                  <a:gd name="T70" fmla="*/ 105 w 1083"/>
                  <a:gd name="T71" fmla="*/ 983 h 1216"/>
                  <a:gd name="T72" fmla="*/ 73 w 1083"/>
                  <a:gd name="T73" fmla="*/ 932 h 1216"/>
                  <a:gd name="T74" fmla="*/ 45 w 1083"/>
                  <a:gd name="T75" fmla="*/ 870 h 1216"/>
                  <a:gd name="T76" fmla="*/ 23 w 1083"/>
                  <a:gd name="T77" fmla="*/ 803 h 1216"/>
                  <a:gd name="T78" fmla="*/ 7 w 1083"/>
                  <a:gd name="T79" fmla="*/ 735 h 1216"/>
                  <a:gd name="T80" fmla="*/ 0 w 1083"/>
                  <a:gd name="T81" fmla="*/ 663 h 1216"/>
                  <a:gd name="T82" fmla="*/ 0 w 1083"/>
                  <a:gd name="T83" fmla="*/ 590 h 1216"/>
                  <a:gd name="T84" fmla="*/ 9 w 1083"/>
                  <a:gd name="T85" fmla="*/ 516 h 1216"/>
                  <a:gd name="T86" fmla="*/ 26 w 1083"/>
                  <a:gd name="T87" fmla="*/ 441 h 1216"/>
                  <a:gd name="T88" fmla="*/ 51 w 1083"/>
                  <a:gd name="T89" fmla="*/ 370 h 1216"/>
                  <a:gd name="T90" fmla="*/ 82 w 1083"/>
                  <a:gd name="T91" fmla="*/ 305 h 1216"/>
                  <a:gd name="T92" fmla="*/ 121 w 1083"/>
                  <a:gd name="T93" fmla="*/ 244 h 1216"/>
                  <a:gd name="T94" fmla="*/ 164 w 1083"/>
                  <a:gd name="T95" fmla="*/ 188 h 1216"/>
                  <a:gd name="T96" fmla="*/ 214 w 1083"/>
                  <a:gd name="T97" fmla="*/ 140 h 1216"/>
                  <a:gd name="T98" fmla="*/ 268 w 1083"/>
                  <a:gd name="T99" fmla="*/ 96 h 1216"/>
                  <a:gd name="T100" fmla="*/ 326 w 1083"/>
                  <a:gd name="T101" fmla="*/ 61 h 1216"/>
                  <a:gd name="T102" fmla="*/ 388 w 1083"/>
                  <a:gd name="T103" fmla="*/ 33 h 1216"/>
                  <a:gd name="T104" fmla="*/ 452 w 1083"/>
                  <a:gd name="T105" fmla="*/ 14 h 1216"/>
                  <a:gd name="T106" fmla="*/ 518 w 1083"/>
                  <a:gd name="T107" fmla="*/ 2 h 1216"/>
                  <a:gd name="T108" fmla="*/ 585 w 1083"/>
                  <a:gd name="T109" fmla="*/ 0 h 1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83" h="1216">
                    <a:moveTo>
                      <a:pt x="585" y="0"/>
                    </a:moveTo>
                    <a:lnTo>
                      <a:pt x="655" y="6"/>
                    </a:lnTo>
                    <a:lnTo>
                      <a:pt x="722" y="22"/>
                    </a:lnTo>
                    <a:lnTo>
                      <a:pt x="784" y="45"/>
                    </a:lnTo>
                    <a:lnTo>
                      <a:pt x="841" y="75"/>
                    </a:lnTo>
                    <a:lnTo>
                      <a:pt x="892" y="110"/>
                    </a:lnTo>
                    <a:lnTo>
                      <a:pt x="939" y="152"/>
                    </a:lnTo>
                    <a:lnTo>
                      <a:pt x="979" y="200"/>
                    </a:lnTo>
                    <a:lnTo>
                      <a:pt x="1014" y="253"/>
                    </a:lnTo>
                    <a:lnTo>
                      <a:pt x="1042" y="311"/>
                    </a:lnTo>
                    <a:lnTo>
                      <a:pt x="1063" y="373"/>
                    </a:lnTo>
                    <a:lnTo>
                      <a:pt x="1077" y="438"/>
                    </a:lnTo>
                    <a:lnTo>
                      <a:pt x="1083" y="508"/>
                    </a:lnTo>
                    <a:lnTo>
                      <a:pt x="1082" y="581"/>
                    </a:lnTo>
                    <a:lnTo>
                      <a:pt x="1074" y="657"/>
                    </a:lnTo>
                    <a:lnTo>
                      <a:pt x="1059" y="727"/>
                    </a:lnTo>
                    <a:lnTo>
                      <a:pt x="1037" y="795"/>
                    </a:lnTo>
                    <a:lnTo>
                      <a:pt x="1009" y="859"/>
                    </a:lnTo>
                    <a:lnTo>
                      <a:pt x="976" y="921"/>
                    </a:lnTo>
                    <a:lnTo>
                      <a:pt x="939" y="978"/>
                    </a:lnTo>
                    <a:lnTo>
                      <a:pt x="897" y="1030"/>
                    </a:lnTo>
                    <a:lnTo>
                      <a:pt x="852" y="1078"/>
                    </a:lnTo>
                    <a:lnTo>
                      <a:pt x="802" y="1118"/>
                    </a:lnTo>
                    <a:lnTo>
                      <a:pt x="750" y="1154"/>
                    </a:lnTo>
                    <a:lnTo>
                      <a:pt x="694" y="1182"/>
                    </a:lnTo>
                    <a:lnTo>
                      <a:pt x="635" y="1202"/>
                    </a:lnTo>
                    <a:lnTo>
                      <a:pt x="574" y="1213"/>
                    </a:lnTo>
                    <a:lnTo>
                      <a:pt x="512" y="1216"/>
                    </a:lnTo>
                    <a:lnTo>
                      <a:pt x="448" y="1210"/>
                    </a:lnTo>
                    <a:lnTo>
                      <a:pt x="388" y="1196"/>
                    </a:lnTo>
                    <a:lnTo>
                      <a:pt x="330" y="1176"/>
                    </a:lnTo>
                    <a:lnTo>
                      <a:pt x="278" y="1148"/>
                    </a:lnTo>
                    <a:lnTo>
                      <a:pt x="228" y="1115"/>
                    </a:lnTo>
                    <a:lnTo>
                      <a:pt x="183" y="1076"/>
                    </a:lnTo>
                    <a:lnTo>
                      <a:pt x="141" y="1031"/>
                    </a:lnTo>
                    <a:lnTo>
                      <a:pt x="105" y="983"/>
                    </a:lnTo>
                    <a:lnTo>
                      <a:pt x="73" y="932"/>
                    </a:lnTo>
                    <a:lnTo>
                      <a:pt x="45" y="870"/>
                    </a:lnTo>
                    <a:lnTo>
                      <a:pt x="23" y="803"/>
                    </a:lnTo>
                    <a:lnTo>
                      <a:pt x="7" y="735"/>
                    </a:lnTo>
                    <a:lnTo>
                      <a:pt x="0" y="663"/>
                    </a:lnTo>
                    <a:lnTo>
                      <a:pt x="0" y="590"/>
                    </a:lnTo>
                    <a:lnTo>
                      <a:pt x="9" y="516"/>
                    </a:lnTo>
                    <a:lnTo>
                      <a:pt x="26" y="441"/>
                    </a:lnTo>
                    <a:lnTo>
                      <a:pt x="51" y="370"/>
                    </a:lnTo>
                    <a:lnTo>
                      <a:pt x="82" y="305"/>
                    </a:lnTo>
                    <a:lnTo>
                      <a:pt x="121" y="244"/>
                    </a:lnTo>
                    <a:lnTo>
                      <a:pt x="164" y="188"/>
                    </a:lnTo>
                    <a:lnTo>
                      <a:pt x="214" y="140"/>
                    </a:lnTo>
                    <a:lnTo>
                      <a:pt x="268" y="96"/>
                    </a:lnTo>
                    <a:lnTo>
                      <a:pt x="326" y="61"/>
                    </a:lnTo>
                    <a:lnTo>
                      <a:pt x="388" y="33"/>
                    </a:lnTo>
                    <a:lnTo>
                      <a:pt x="452" y="14"/>
                    </a:lnTo>
                    <a:lnTo>
                      <a:pt x="518" y="2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rgbClr val="E8D5B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20"/>
              <p:cNvSpPr>
                <a:spLocks/>
              </p:cNvSpPr>
              <p:nvPr/>
            </p:nvSpPr>
            <p:spPr bwMode="auto">
              <a:xfrm>
                <a:off x="4832064" y="2240266"/>
                <a:ext cx="902274" cy="837596"/>
              </a:xfrm>
              <a:custGeom>
                <a:avLst/>
                <a:gdLst>
                  <a:gd name="T0" fmla="*/ 521 w 1115"/>
                  <a:gd name="T1" fmla="*/ 0 h 1037"/>
                  <a:gd name="T2" fmla="*/ 634 w 1115"/>
                  <a:gd name="T3" fmla="*/ 20 h 1037"/>
                  <a:gd name="T4" fmla="*/ 784 w 1115"/>
                  <a:gd name="T5" fmla="*/ 65 h 1037"/>
                  <a:gd name="T6" fmla="*/ 901 w 1115"/>
                  <a:gd name="T7" fmla="*/ 100 h 1037"/>
                  <a:gd name="T8" fmla="*/ 989 w 1115"/>
                  <a:gd name="T9" fmla="*/ 128 h 1037"/>
                  <a:gd name="T10" fmla="*/ 1052 w 1115"/>
                  <a:gd name="T11" fmla="*/ 149 h 1037"/>
                  <a:gd name="T12" fmla="*/ 1090 w 1115"/>
                  <a:gd name="T13" fmla="*/ 161 h 1037"/>
                  <a:gd name="T14" fmla="*/ 1107 w 1115"/>
                  <a:gd name="T15" fmla="*/ 169 h 1037"/>
                  <a:gd name="T16" fmla="*/ 1111 w 1115"/>
                  <a:gd name="T17" fmla="*/ 173 h 1037"/>
                  <a:gd name="T18" fmla="*/ 1112 w 1115"/>
                  <a:gd name="T19" fmla="*/ 205 h 1037"/>
                  <a:gd name="T20" fmla="*/ 1115 w 1115"/>
                  <a:gd name="T21" fmla="*/ 257 h 1037"/>
                  <a:gd name="T22" fmla="*/ 1115 w 1115"/>
                  <a:gd name="T23" fmla="*/ 321 h 1037"/>
                  <a:gd name="T24" fmla="*/ 1107 w 1115"/>
                  <a:gd name="T25" fmla="*/ 386 h 1037"/>
                  <a:gd name="T26" fmla="*/ 1092 w 1115"/>
                  <a:gd name="T27" fmla="*/ 442 h 1037"/>
                  <a:gd name="T28" fmla="*/ 1066 w 1115"/>
                  <a:gd name="T29" fmla="*/ 478 h 1037"/>
                  <a:gd name="T30" fmla="*/ 1030 w 1115"/>
                  <a:gd name="T31" fmla="*/ 487 h 1037"/>
                  <a:gd name="T32" fmla="*/ 980 w 1115"/>
                  <a:gd name="T33" fmla="*/ 478 h 1037"/>
                  <a:gd name="T34" fmla="*/ 921 w 1115"/>
                  <a:gd name="T35" fmla="*/ 458 h 1037"/>
                  <a:gd name="T36" fmla="*/ 859 w 1115"/>
                  <a:gd name="T37" fmla="*/ 433 h 1037"/>
                  <a:gd name="T38" fmla="*/ 795 w 1115"/>
                  <a:gd name="T39" fmla="*/ 409 h 1037"/>
                  <a:gd name="T40" fmla="*/ 736 w 1115"/>
                  <a:gd name="T41" fmla="*/ 394 h 1037"/>
                  <a:gd name="T42" fmla="*/ 685 w 1115"/>
                  <a:gd name="T43" fmla="*/ 392 h 1037"/>
                  <a:gd name="T44" fmla="*/ 646 w 1115"/>
                  <a:gd name="T45" fmla="*/ 413 h 1037"/>
                  <a:gd name="T46" fmla="*/ 611 w 1115"/>
                  <a:gd name="T47" fmla="*/ 468 h 1037"/>
                  <a:gd name="T48" fmla="*/ 589 w 1115"/>
                  <a:gd name="T49" fmla="*/ 535 h 1037"/>
                  <a:gd name="T50" fmla="*/ 576 w 1115"/>
                  <a:gd name="T51" fmla="*/ 602 h 1037"/>
                  <a:gd name="T52" fmla="*/ 570 w 1115"/>
                  <a:gd name="T53" fmla="*/ 659 h 1037"/>
                  <a:gd name="T54" fmla="*/ 566 w 1115"/>
                  <a:gd name="T55" fmla="*/ 697 h 1037"/>
                  <a:gd name="T56" fmla="*/ 556 w 1115"/>
                  <a:gd name="T57" fmla="*/ 705 h 1037"/>
                  <a:gd name="T58" fmla="*/ 544 w 1115"/>
                  <a:gd name="T59" fmla="*/ 687 h 1037"/>
                  <a:gd name="T60" fmla="*/ 525 w 1115"/>
                  <a:gd name="T61" fmla="*/ 659 h 1037"/>
                  <a:gd name="T62" fmla="*/ 499 w 1115"/>
                  <a:gd name="T63" fmla="*/ 632 h 1037"/>
                  <a:gd name="T64" fmla="*/ 457 w 1115"/>
                  <a:gd name="T65" fmla="*/ 616 h 1037"/>
                  <a:gd name="T66" fmla="*/ 409 w 1115"/>
                  <a:gd name="T67" fmla="*/ 624 h 1037"/>
                  <a:gd name="T68" fmla="*/ 371 w 1115"/>
                  <a:gd name="T69" fmla="*/ 656 h 1037"/>
                  <a:gd name="T70" fmla="*/ 339 w 1115"/>
                  <a:gd name="T71" fmla="*/ 708 h 1037"/>
                  <a:gd name="T72" fmla="*/ 311 w 1115"/>
                  <a:gd name="T73" fmla="*/ 771 h 1037"/>
                  <a:gd name="T74" fmla="*/ 283 w 1115"/>
                  <a:gd name="T75" fmla="*/ 838 h 1037"/>
                  <a:gd name="T76" fmla="*/ 252 w 1115"/>
                  <a:gd name="T77" fmla="*/ 902 h 1037"/>
                  <a:gd name="T78" fmla="*/ 215 w 1115"/>
                  <a:gd name="T79" fmla="*/ 956 h 1037"/>
                  <a:gd name="T80" fmla="*/ 170 w 1115"/>
                  <a:gd name="T81" fmla="*/ 1003 h 1037"/>
                  <a:gd name="T82" fmla="*/ 137 w 1115"/>
                  <a:gd name="T83" fmla="*/ 1027 h 1037"/>
                  <a:gd name="T84" fmla="*/ 115 w 1115"/>
                  <a:gd name="T85" fmla="*/ 1037 h 1037"/>
                  <a:gd name="T86" fmla="*/ 103 w 1115"/>
                  <a:gd name="T87" fmla="*/ 1037 h 1037"/>
                  <a:gd name="T88" fmla="*/ 97 w 1115"/>
                  <a:gd name="T89" fmla="*/ 1034 h 1037"/>
                  <a:gd name="T90" fmla="*/ 83 w 1115"/>
                  <a:gd name="T91" fmla="*/ 1009 h 1037"/>
                  <a:gd name="T92" fmla="*/ 75 w 1115"/>
                  <a:gd name="T93" fmla="*/ 995 h 1037"/>
                  <a:gd name="T94" fmla="*/ 55 w 1115"/>
                  <a:gd name="T95" fmla="*/ 954 h 1037"/>
                  <a:gd name="T96" fmla="*/ 31 w 1115"/>
                  <a:gd name="T97" fmla="*/ 892 h 1037"/>
                  <a:gd name="T98" fmla="*/ 11 w 1115"/>
                  <a:gd name="T99" fmla="*/ 813 h 1037"/>
                  <a:gd name="T100" fmla="*/ 2 w 1115"/>
                  <a:gd name="T101" fmla="*/ 717 h 1037"/>
                  <a:gd name="T102" fmla="*/ 2 w 1115"/>
                  <a:gd name="T103" fmla="*/ 605 h 1037"/>
                  <a:gd name="T104" fmla="*/ 11 w 1115"/>
                  <a:gd name="T105" fmla="*/ 517 h 1037"/>
                  <a:gd name="T106" fmla="*/ 30 w 1115"/>
                  <a:gd name="T107" fmla="*/ 436 h 1037"/>
                  <a:gd name="T108" fmla="*/ 56 w 1115"/>
                  <a:gd name="T109" fmla="*/ 350 h 1037"/>
                  <a:gd name="T110" fmla="*/ 75 w 1115"/>
                  <a:gd name="T111" fmla="*/ 302 h 1037"/>
                  <a:gd name="T112" fmla="*/ 104 w 1115"/>
                  <a:gd name="T113" fmla="*/ 246 h 1037"/>
                  <a:gd name="T114" fmla="*/ 143 w 1115"/>
                  <a:gd name="T115" fmla="*/ 186 h 1037"/>
                  <a:gd name="T116" fmla="*/ 194 w 1115"/>
                  <a:gd name="T117" fmla="*/ 127 h 1037"/>
                  <a:gd name="T118" fmla="*/ 258 w 1115"/>
                  <a:gd name="T119" fmla="*/ 74 h 1037"/>
                  <a:gd name="T120" fmla="*/ 333 w 1115"/>
                  <a:gd name="T121" fmla="*/ 32 h 1037"/>
                  <a:gd name="T122" fmla="*/ 421 w 1115"/>
                  <a:gd name="T123" fmla="*/ 6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5" h="1037">
                    <a:moveTo>
                      <a:pt x="469" y="0"/>
                    </a:moveTo>
                    <a:lnTo>
                      <a:pt x="521" y="0"/>
                    </a:lnTo>
                    <a:lnTo>
                      <a:pt x="576" y="6"/>
                    </a:lnTo>
                    <a:lnTo>
                      <a:pt x="634" y="20"/>
                    </a:lnTo>
                    <a:lnTo>
                      <a:pt x="713" y="43"/>
                    </a:lnTo>
                    <a:lnTo>
                      <a:pt x="784" y="65"/>
                    </a:lnTo>
                    <a:lnTo>
                      <a:pt x="847" y="83"/>
                    </a:lnTo>
                    <a:lnTo>
                      <a:pt x="901" y="100"/>
                    </a:lnTo>
                    <a:lnTo>
                      <a:pt x="949" y="114"/>
                    </a:lnTo>
                    <a:lnTo>
                      <a:pt x="989" y="128"/>
                    </a:lnTo>
                    <a:lnTo>
                      <a:pt x="1024" y="139"/>
                    </a:lnTo>
                    <a:lnTo>
                      <a:pt x="1052" y="149"/>
                    </a:lnTo>
                    <a:lnTo>
                      <a:pt x="1073" y="156"/>
                    </a:lnTo>
                    <a:lnTo>
                      <a:pt x="1090" y="161"/>
                    </a:lnTo>
                    <a:lnTo>
                      <a:pt x="1101" y="166"/>
                    </a:lnTo>
                    <a:lnTo>
                      <a:pt x="1107" y="169"/>
                    </a:lnTo>
                    <a:lnTo>
                      <a:pt x="1109" y="169"/>
                    </a:lnTo>
                    <a:lnTo>
                      <a:pt x="1111" y="173"/>
                    </a:lnTo>
                    <a:lnTo>
                      <a:pt x="1111" y="186"/>
                    </a:lnTo>
                    <a:lnTo>
                      <a:pt x="1112" y="205"/>
                    </a:lnTo>
                    <a:lnTo>
                      <a:pt x="1114" y="229"/>
                    </a:lnTo>
                    <a:lnTo>
                      <a:pt x="1115" y="257"/>
                    </a:lnTo>
                    <a:lnTo>
                      <a:pt x="1115" y="288"/>
                    </a:lnTo>
                    <a:lnTo>
                      <a:pt x="1115" y="321"/>
                    </a:lnTo>
                    <a:lnTo>
                      <a:pt x="1112" y="354"/>
                    </a:lnTo>
                    <a:lnTo>
                      <a:pt x="1107" y="386"/>
                    </a:lnTo>
                    <a:lnTo>
                      <a:pt x="1101" y="416"/>
                    </a:lnTo>
                    <a:lnTo>
                      <a:pt x="1092" y="442"/>
                    </a:lnTo>
                    <a:lnTo>
                      <a:pt x="1081" y="464"/>
                    </a:lnTo>
                    <a:lnTo>
                      <a:pt x="1066" y="478"/>
                    </a:lnTo>
                    <a:lnTo>
                      <a:pt x="1050" y="486"/>
                    </a:lnTo>
                    <a:lnTo>
                      <a:pt x="1030" y="487"/>
                    </a:lnTo>
                    <a:lnTo>
                      <a:pt x="1007" y="484"/>
                    </a:lnTo>
                    <a:lnTo>
                      <a:pt x="980" y="478"/>
                    </a:lnTo>
                    <a:lnTo>
                      <a:pt x="952" y="468"/>
                    </a:lnTo>
                    <a:lnTo>
                      <a:pt x="921" y="458"/>
                    </a:lnTo>
                    <a:lnTo>
                      <a:pt x="890" y="445"/>
                    </a:lnTo>
                    <a:lnTo>
                      <a:pt x="859" y="433"/>
                    </a:lnTo>
                    <a:lnTo>
                      <a:pt x="826" y="420"/>
                    </a:lnTo>
                    <a:lnTo>
                      <a:pt x="795" y="409"/>
                    </a:lnTo>
                    <a:lnTo>
                      <a:pt x="764" y="400"/>
                    </a:lnTo>
                    <a:lnTo>
                      <a:pt x="736" y="394"/>
                    </a:lnTo>
                    <a:lnTo>
                      <a:pt x="708" y="391"/>
                    </a:lnTo>
                    <a:lnTo>
                      <a:pt x="685" y="392"/>
                    </a:lnTo>
                    <a:lnTo>
                      <a:pt x="663" y="400"/>
                    </a:lnTo>
                    <a:lnTo>
                      <a:pt x="646" y="413"/>
                    </a:lnTo>
                    <a:lnTo>
                      <a:pt x="626" y="437"/>
                    </a:lnTo>
                    <a:lnTo>
                      <a:pt x="611" y="468"/>
                    </a:lnTo>
                    <a:lnTo>
                      <a:pt x="598" y="501"/>
                    </a:lnTo>
                    <a:lnTo>
                      <a:pt x="589" y="535"/>
                    </a:lnTo>
                    <a:lnTo>
                      <a:pt x="581" y="569"/>
                    </a:lnTo>
                    <a:lnTo>
                      <a:pt x="576" y="602"/>
                    </a:lnTo>
                    <a:lnTo>
                      <a:pt x="573" y="633"/>
                    </a:lnTo>
                    <a:lnTo>
                      <a:pt x="570" y="659"/>
                    </a:lnTo>
                    <a:lnTo>
                      <a:pt x="567" y="681"/>
                    </a:lnTo>
                    <a:lnTo>
                      <a:pt x="566" y="697"/>
                    </a:lnTo>
                    <a:lnTo>
                      <a:pt x="561" y="703"/>
                    </a:lnTo>
                    <a:lnTo>
                      <a:pt x="556" y="705"/>
                    </a:lnTo>
                    <a:lnTo>
                      <a:pt x="550" y="698"/>
                    </a:lnTo>
                    <a:lnTo>
                      <a:pt x="544" y="687"/>
                    </a:lnTo>
                    <a:lnTo>
                      <a:pt x="536" y="675"/>
                    </a:lnTo>
                    <a:lnTo>
                      <a:pt x="525" y="659"/>
                    </a:lnTo>
                    <a:lnTo>
                      <a:pt x="513" y="645"/>
                    </a:lnTo>
                    <a:lnTo>
                      <a:pt x="499" y="632"/>
                    </a:lnTo>
                    <a:lnTo>
                      <a:pt x="480" y="622"/>
                    </a:lnTo>
                    <a:lnTo>
                      <a:pt x="457" y="616"/>
                    </a:lnTo>
                    <a:lnTo>
                      <a:pt x="432" y="616"/>
                    </a:lnTo>
                    <a:lnTo>
                      <a:pt x="409" y="624"/>
                    </a:lnTo>
                    <a:lnTo>
                      <a:pt x="389" y="638"/>
                    </a:lnTo>
                    <a:lnTo>
                      <a:pt x="371" y="656"/>
                    </a:lnTo>
                    <a:lnTo>
                      <a:pt x="354" y="681"/>
                    </a:lnTo>
                    <a:lnTo>
                      <a:pt x="339" y="708"/>
                    </a:lnTo>
                    <a:lnTo>
                      <a:pt x="325" y="739"/>
                    </a:lnTo>
                    <a:lnTo>
                      <a:pt x="311" y="771"/>
                    </a:lnTo>
                    <a:lnTo>
                      <a:pt x="297" y="804"/>
                    </a:lnTo>
                    <a:lnTo>
                      <a:pt x="283" y="838"/>
                    </a:lnTo>
                    <a:lnTo>
                      <a:pt x="267" y="871"/>
                    </a:lnTo>
                    <a:lnTo>
                      <a:pt x="252" y="902"/>
                    </a:lnTo>
                    <a:lnTo>
                      <a:pt x="235" y="931"/>
                    </a:lnTo>
                    <a:lnTo>
                      <a:pt x="215" y="956"/>
                    </a:lnTo>
                    <a:lnTo>
                      <a:pt x="191" y="982"/>
                    </a:lnTo>
                    <a:lnTo>
                      <a:pt x="170" y="1003"/>
                    </a:lnTo>
                    <a:lnTo>
                      <a:pt x="153" y="1018"/>
                    </a:lnTo>
                    <a:lnTo>
                      <a:pt x="137" y="1027"/>
                    </a:lnTo>
                    <a:lnTo>
                      <a:pt x="125" y="1034"/>
                    </a:lnTo>
                    <a:lnTo>
                      <a:pt x="115" y="1037"/>
                    </a:lnTo>
                    <a:lnTo>
                      <a:pt x="107" y="1037"/>
                    </a:lnTo>
                    <a:lnTo>
                      <a:pt x="103" y="1037"/>
                    </a:lnTo>
                    <a:lnTo>
                      <a:pt x="100" y="1035"/>
                    </a:lnTo>
                    <a:lnTo>
                      <a:pt x="97" y="1034"/>
                    </a:lnTo>
                    <a:lnTo>
                      <a:pt x="97" y="1032"/>
                    </a:lnTo>
                    <a:lnTo>
                      <a:pt x="83" y="1009"/>
                    </a:lnTo>
                    <a:lnTo>
                      <a:pt x="81" y="1004"/>
                    </a:lnTo>
                    <a:lnTo>
                      <a:pt x="75" y="995"/>
                    </a:lnTo>
                    <a:lnTo>
                      <a:pt x="66" y="978"/>
                    </a:lnTo>
                    <a:lnTo>
                      <a:pt x="55" y="954"/>
                    </a:lnTo>
                    <a:lnTo>
                      <a:pt x="44" y="927"/>
                    </a:lnTo>
                    <a:lnTo>
                      <a:pt x="31" y="892"/>
                    </a:lnTo>
                    <a:lnTo>
                      <a:pt x="21" y="855"/>
                    </a:lnTo>
                    <a:lnTo>
                      <a:pt x="11" y="813"/>
                    </a:lnTo>
                    <a:lnTo>
                      <a:pt x="5" y="767"/>
                    </a:lnTo>
                    <a:lnTo>
                      <a:pt x="2" y="717"/>
                    </a:lnTo>
                    <a:lnTo>
                      <a:pt x="0" y="656"/>
                    </a:lnTo>
                    <a:lnTo>
                      <a:pt x="2" y="605"/>
                    </a:lnTo>
                    <a:lnTo>
                      <a:pt x="7" y="559"/>
                    </a:lnTo>
                    <a:lnTo>
                      <a:pt x="11" y="517"/>
                    </a:lnTo>
                    <a:lnTo>
                      <a:pt x="19" y="476"/>
                    </a:lnTo>
                    <a:lnTo>
                      <a:pt x="30" y="436"/>
                    </a:lnTo>
                    <a:lnTo>
                      <a:pt x="42" y="396"/>
                    </a:lnTo>
                    <a:lnTo>
                      <a:pt x="56" y="350"/>
                    </a:lnTo>
                    <a:lnTo>
                      <a:pt x="64" y="329"/>
                    </a:lnTo>
                    <a:lnTo>
                      <a:pt x="75" y="302"/>
                    </a:lnTo>
                    <a:lnTo>
                      <a:pt x="87" y="276"/>
                    </a:lnTo>
                    <a:lnTo>
                      <a:pt x="104" y="246"/>
                    </a:lnTo>
                    <a:lnTo>
                      <a:pt x="123" y="217"/>
                    </a:lnTo>
                    <a:lnTo>
                      <a:pt x="143" y="186"/>
                    </a:lnTo>
                    <a:lnTo>
                      <a:pt x="168" y="156"/>
                    </a:lnTo>
                    <a:lnTo>
                      <a:pt x="194" y="127"/>
                    </a:lnTo>
                    <a:lnTo>
                      <a:pt x="226" y="99"/>
                    </a:lnTo>
                    <a:lnTo>
                      <a:pt x="258" y="74"/>
                    </a:lnTo>
                    <a:lnTo>
                      <a:pt x="294" y="51"/>
                    </a:lnTo>
                    <a:lnTo>
                      <a:pt x="333" y="32"/>
                    </a:lnTo>
                    <a:lnTo>
                      <a:pt x="375" y="17"/>
                    </a:lnTo>
                    <a:lnTo>
                      <a:pt x="421" y="6"/>
                    </a:lnTo>
                    <a:lnTo>
                      <a:pt x="469" y="0"/>
                    </a:lnTo>
                    <a:close/>
                  </a:path>
                </a:pathLst>
              </a:custGeom>
              <a:solidFill>
                <a:sysClr val="windowText" lastClr="000000">
                  <a:lumMod val="85000"/>
                  <a:lumOff val="1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21"/>
              <p:cNvSpPr>
                <a:spLocks/>
              </p:cNvSpPr>
              <p:nvPr/>
            </p:nvSpPr>
            <p:spPr bwMode="auto">
              <a:xfrm>
                <a:off x="5113338" y="2659063"/>
                <a:ext cx="149225" cy="219075"/>
              </a:xfrm>
              <a:custGeom>
                <a:avLst/>
                <a:gdLst>
                  <a:gd name="T0" fmla="*/ 93 w 187"/>
                  <a:gd name="T1" fmla="*/ 0 h 275"/>
                  <a:gd name="T2" fmla="*/ 118 w 187"/>
                  <a:gd name="T3" fmla="*/ 5 h 275"/>
                  <a:gd name="T4" fmla="*/ 141 w 187"/>
                  <a:gd name="T5" fmla="*/ 19 h 275"/>
                  <a:gd name="T6" fmla="*/ 159 w 187"/>
                  <a:gd name="T7" fmla="*/ 41 h 275"/>
                  <a:gd name="T8" fmla="*/ 175 w 187"/>
                  <a:gd name="T9" fmla="*/ 68 h 275"/>
                  <a:gd name="T10" fmla="*/ 184 w 187"/>
                  <a:gd name="T11" fmla="*/ 101 h 275"/>
                  <a:gd name="T12" fmla="*/ 187 w 187"/>
                  <a:gd name="T13" fmla="*/ 137 h 275"/>
                  <a:gd name="T14" fmla="*/ 184 w 187"/>
                  <a:gd name="T15" fmla="*/ 174 h 275"/>
                  <a:gd name="T16" fmla="*/ 175 w 187"/>
                  <a:gd name="T17" fmla="*/ 207 h 275"/>
                  <a:gd name="T18" fmla="*/ 159 w 187"/>
                  <a:gd name="T19" fmla="*/ 235 h 275"/>
                  <a:gd name="T20" fmla="*/ 141 w 187"/>
                  <a:gd name="T21" fmla="*/ 256 h 275"/>
                  <a:gd name="T22" fmla="*/ 118 w 187"/>
                  <a:gd name="T23" fmla="*/ 270 h 275"/>
                  <a:gd name="T24" fmla="*/ 93 w 187"/>
                  <a:gd name="T25" fmla="*/ 275 h 275"/>
                  <a:gd name="T26" fmla="*/ 68 w 187"/>
                  <a:gd name="T27" fmla="*/ 270 h 275"/>
                  <a:gd name="T28" fmla="*/ 46 w 187"/>
                  <a:gd name="T29" fmla="*/ 256 h 275"/>
                  <a:gd name="T30" fmla="*/ 26 w 187"/>
                  <a:gd name="T31" fmla="*/ 235 h 275"/>
                  <a:gd name="T32" fmla="*/ 12 w 187"/>
                  <a:gd name="T33" fmla="*/ 207 h 275"/>
                  <a:gd name="T34" fmla="*/ 3 w 187"/>
                  <a:gd name="T35" fmla="*/ 174 h 275"/>
                  <a:gd name="T36" fmla="*/ 0 w 187"/>
                  <a:gd name="T37" fmla="*/ 137 h 275"/>
                  <a:gd name="T38" fmla="*/ 3 w 187"/>
                  <a:gd name="T39" fmla="*/ 101 h 275"/>
                  <a:gd name="T40" fmla="*/ 12 w 187"/>
                  <a:gd name="T41" fmla="*/ 68 h 275"/>
                  <a:gd name="T42" fmla="*/ 26 w 187"/>
                  <a:gd name="T43" fmla="*/ 41 h 275"/>
                  <a:gd name="T44" fmla="*/ 46 w 187"/>
                  <a:gd name="T45" fmla="*/ 19 h 275"/>
                  <a:gd name="T46" fmla="*/ 68 w 187"/>
                  <a:gd name="T47" fmla="*/ 5 h 275"/>
                  <a:gd name="T48" fmla="*/ 93 w 187"/>
                  <a:gd name="T49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7" h="275">
                    <a:moveTo>
                      <a:pt x="93" y="0"/>
                    </a:moveTo>
                    <a:lnTo>
                      <a:pt x="118" y="5"/>
                    </a:lnTo>
                    <a:lnTo>
                      <a:pt x="141" y="19"/>
                    </a:lnTo>
                    <a:lnTo>
                      <a:pt x="159" y="41"/>
                    </a:lnTo>
                    <a:lnTo>
                      <a:pt x="175" y="68"/>
                    </a:lnTo>
                    <a:lnTo>
                      <a:pt x="184" y="101"/>
                    </a:lnTo>
                    <a:lnTo>
                      <a:pt x="187" y="137"/>
                    </a:lnTo>
                    <a:lnTo>
                      <a:pt x="184" y="174"/>
                    </a:lnTo>
                    <a:lnTo>
                      <a:pt x="175" y="207"/>
                    </a:lnTo>
                    <a:lnTo>
                      <a:pt x="159" y="235"/>
                    </a:lnTo>
                    <a:lnTo>
                      <a:pt x="141" y="256"/>
                    </a:lnTo>
                    <a:lnTo>
                      <a:pt x="118" y="270"/>
                    </a:lnTo>
                    <a:lnTo>
                      <a:pt x="93" y="275"/>
                    </a:lnTo>
                    <a:lnTo>
                      <a:pt x="68" y="270"/>
                    </a:lnTo>
                    <a:lnTo>
                      <a:pt x="46" y="256"/>
                    </a:lnTo>
                    <a:lnTo>
                      <a:pt x="26" y="235"/>
                    </a:lnTo>
                    <a:lnTo>
                      <a:pt x="12" y="207"/>
                    </a:lnTo>
                    <a:lnTo>
                      <a:pt x="3" y="174"/>
                    </a:lnTo>
                    <a:lnTo>
                      <a:pt x="0" y="137"/>
                    </a:lnTo>
                    <a:lnTo>
                      <a:pt x="3" y="101"/>
                    </a:lnTo>
                    <a:lnTo>
                      <a:pt x="12" y="68"/>
                    </a:lnTo>
                    <a:lnTo>
                      <a:pt x="26" y="41"/>
                    </a:lnTo>
                    <a:lnTo>
                      <a:pt x="46" y="19"/>
                    </a:lnTo>
                    <a:lnTo>
                      <a:pt x="68" y="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E8D5B7">
                  <a:lumMod val="9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22"/>
              <p:cNvSpPr>
                <a:spLocks/>
              </p:cNvSpPr>
              <p:nvPr/>
            </p:nvSpPr>
            <p:spPr bwMode="auto">
              <a:xfrm>
                <a:off x="2284413" y="2414588"/>
                <a:ext cx="6350" cy="55563"/>
              </a:xfrm>
              <a:custGeom>
                <a:avLst/>
                <a:gdLst>
                  <a:gd name="T0" fmla="*/ 3 w 8"/>
                  <a:gd name="T1" fmla="*/ 0 h 68"/>
                  <a:gd name="T2" fmla="*/ 6 w 8"/>
                  <a:gd name="T3" fmla="*/ 4 h 68"/>
                  <a:gd name="T4" fmla="*/ 8 w 8"/>
                  <a:gd name="T5" fmla="*/ 17 h 68"/>
                  <a:gd name="T6" fmla="*/ 8 w 8"/>
                  <a:gd name="T7" fmla="*/ 34 h 68"/>
                  <a:gd name="T8" fmla="*/ 8 w 8"/>
                  <a:gd name="T9" fmla="*/ 51 h 68"/>
                  <a:gd name="T10" fmla="*/ 6 w 8"/>
                  <a:gd name="T11" fmla="*/ 63 h 68"/>
                  <a:gd name="T12" fmla="*/ 3 w 8"/>
                  <a:gd name="T13" fmla="*/ 68 h 68"/>
                  <a:gd name="T14" fmla="*/ 2 w 8"/>
                  <a:gd name="T15" fmla="*/ 63 h 68"/>
                  <a:gd name="T16" fmla="*/ 0 w 8"/>
                  <a:gd name="T17" fmla="*/ 51 h 68"/>
                  <a:gd name="T18" fmla="*/ 0 w 8"/>
                  <a:gd name="T19" fmla="*/ 34 h 68"/>
                  <a:gd name="T20" fmla="*/ 0 w 8"/>
                  <a:gd name="T21" fmla="*/ 17 h 68"/>
                  <a:gd name="T22" fmla="*/ 2 w 8"/>
                  <a:gd name="T23" fmla="*/ 4 h 68"/>
                  <a:gd name="T24" fmla="*/ 3 w 8"/>
                  <a:gd name="T2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68">
                    <a:moveTo>
                      <a:pt x="3" y="0"/>
                    </a:moveTo>
                    <a:lnTo>
                      <a:pt x="6" y="4"/>
                    </a:lnTo>
                    <a:lnTo>
                      <a:pt x="8" y="17"/>
                    </a:lnTo>
                    <a:lnTo>
                      <a:pt x="8" y="34"/>
                    </a:lnTo>
                    <a:lnTo>
                      <a:pt x="8" y="51"/>
                    </a:lnTo>
                    <a:lnTo>
                      <a:pt x="6" y="63"/>
                    </a:lnTo>
                    <a:lnTo>
                      <a:pt x="3" y="68"/>
                    </a:lnTo>
                    <a:lnTo>
                      <a:pt x="2" y="63"/>
                    </a:lnTo>
                    <a:lnTo>
                      <a:pt x="0" y="51"/>
                    </a:lnTo>
                    <a:lnTo>
                      <a:pt x="0" y="34"/>
                    </a:lnTo>
                    <a:lnTo>
                      <a:pt x="0" y="17"/>
                    </a:lnTo>
                    <a:lnTo>
                      <a:pt x="2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DFB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23"/>
              <p:cNvSpPr>
                <a:spLocks/>
              </p:cNvSpPr>
              <p:nvPr/>
            </p:nvSpPr>
            <p:spPr bwMode="auto">
              <a:xfrm>
                <a:off x="6122988" y="3832226"/>
                <a:ext cx="166688" cy="166688"/>
              </a:xfrm>
              <a:custGeom>
                <a:avLst/>
                <a:gdLst>
                  <a:gd name="T0" fmla="*/ 106 w 211"/>
                  <a:gd name="T1" fmla="*/ 0 h 210"/>
                  <a:gd name="T2" fmla="*/ 134 w 211"/>
                  <a:gd name="T3" fmla="*/ 3 h 210"/>
                  <a:gd name="T4" fmla="*/ 159 w 211"/>
                  <a:gd name="T5" fmla="*/ 14 h 210"/>
                  <a:gd name="T6" fmla="*/ 180 w 211"/>
                  <a:gd name="T7" fmla="*/ 30 h 210"/>
                  <a:gd name="T8" fmla="*/ 196 w 211"/>
                  <a:gd name="T9" fmla="*/ 52 h 210"/>
                  <a:gd name="T10" fmla="*/ 207 w 211"/>
                  <a:gd name="T11" fmla="*/ 76 h 210"/>
                  <a:gd name="T12" fmla="*/ 211 w 211"/>
                  <a:gd name="T13" fmla="*/ 104 h 210"/>
                  <a:gd name="T14" fmla="*/ 207 w 211"/>
                  <a:gd name="T15" fmla="*/ 134 h 210"/>
                  <a:gd name="T16" fmla="*/ 196 w 211"/>
                  <a:gd name="T17" fmla="*/ 159 h 210"/>
                  <a:gd name="T18" fmla="*/ 180 w 211"/>
                  <a:gd name="T19" fmla="*/ 181 h 210"/>
                  <a:gd name="T20" fmla="*/ 159 w 211"/>
                  <a:gd name="T21" fmla="*/ 196 h 210"/>
                  <a:gd name="T22" fmla="*/ 134 w 211"/>
                  <a:gd name="T23" fmla="*/ 207 h 210"/>
                  <a:gd name="T24" fmla="*/ 106 w 211"/>
                  <a:gd name="T25" fmla="*/ 210 h 210"/>
                  <a:gd name="T26" fmla="*/ 78 w 211"/>
                  <a:gd name="T27" fmla="*/ 207 h 210"/>
                  <a:gd name="T28" fmla="*/ 51 w 211"/>
                  <a:gd name="T29" fmla="*/ 196 h 210"/>
                  <a:gd name="T30" fmla="*/ 31 w 211"/>
                  <a:gd name="T31" fmla="*/ 181 h 210"/>
                  <a:gd name="T32" fmla="*/ 14 w 211"/>
                  <a:gd name="T33" fmla="*/ 159 h 210"/>
                  <a:gd name="T34" fmla="*/ 3 w 211"/>
                  <a:gd name="T35" fmla="*/ 134 h 210"/>
                  <a:gd name="T36" fmla="*/ 0 w 211"/>
                  <a:gd name="T37" fmla="*/ 104 h 210"/>
                  <a:gd name="T38" fmla="*/ 3 w 211"/>
                  <a:gd name="T39" fmla="*/ 76 h 210"/>
                  <a:gd name="T40" fmla="*/ 14 w 211"/>
                  <a:gd name="T41" fmla="*/ 52 h 210"/>
                  <a:gd name="T42" fmla="*/ 31 w 211"/>
                  <a:gd name="T43" fmla="*/ 30 h 210"/>
                  <a:gd name="T44" fmla="*/ 51 w 211"/>
                  <a:gd name="T45" fmla="*/ 14 h 210"/>
                  <a:gd name="T46" fmla="*/ 78 w 211"/>
                  <a:gd name="T47" fmla="*/ 3 h 210"/>
                  <a:gd name="T48" fmla="*/ 106 w 211"/>
                  <a:gd name="T4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1" h="210">
                    <a:moveTo>
                      <a:pt x="106" y="0"/>
                    </a:moveTo>
                    <a:lnTo>
                      <a:pt x="134" y="3"/>
                    </a:lnTo>
                    <a:lnTo>
                      <a:pt x="159" y="14"/>
                    </a:lnTo>
                    <a:lnTo>
                      <a:pt x="180" y="30"/>
                    </a:lnTo>
                    <a:lnTo>
                      <a:pt x="196" y="52"/>
                    </a:lnTo>
                    <a:lnTo>
                      <a:pt x="207" y="76"/>
                    </a:lnTo>
                    <a:lnTo>
                      <a:pt x="211" y="104"/>
                    </a:lnTo>
                    <a:lnTo>
                      <a:pt x="207" y="134"/>
                    </a:lnTo>
                    <a:lnTo>
                      <a:pt x="196" y="159"/>
                    </a:lnTo>
                    <a:lnTo>
                      <a:pt x="180" y="181"/>
                    </a:lnTo>
                    <a:lnTo>
                      <a:pt x="159" y="196"/>
                    </a:lnTo>
                    <a:lnTo>
                      <a:pt x="134" y="207"/>
                    </a:lnTo>
                    <a:lnTo>
                      <a:pt x="106" y="210"/>
                    </a:lnTo>
                    <a:lnTo>
                      <a:pt x="78" y="207"/>
                    </a:lnTo>
                    <a:lnTo>
                      <a:pt x="51" y="196"/>
                    </a:lnTo>
                    <a:lnTo>
                      <a:pt x="31" y="181"/>
                    </a:lnTo>
                    <a:lnTo>
                      <a:pt x="14" y="159"/>
                    </a:lnTo>
                    <a:lnTo>
                      <a:pt x="3" y="134"/>
                    </a:lnTo>
                    <a:lnTo>
                      <a:pt x="0" y="104"/>
                    </a:lnTo>
                    <a:lnTo>
                      <a:pt x="3" y="76"/>
                    </a:lnTo>
                    <a:lnTo>
                      <a:pt x="14" y="52"/>
                    </a:lnTo>
                    <a:lnTo>
                      <a:pt x="31" y="30"/>
                    </a:lnTo>
                    <a:lnTo>
                      <a:pt x="51" y="14"/>
                    </a:lnTo>
                    <a:lnTo>
                      <a:pt x="78" y="3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596273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4" name="Oval 43"/>
            <p:cNvSpPr/>
            <p:nvPr/>
          </p:nvSpPr>
          <p:spPr>
            <a:xfrm>
              <a:off x="4230039" y="5753504"/>
              <a:ext cx="6134713" cy="605661"/>
            </a:xfrm>
            <a:prstGeom prst="ellipse">
              <a:avLst/>
            </a:prstGeom>
            <a:gradFill flip="none" rotWithShape="1">
              <a:gsLst>
                <a:gs pos="11000">
                  <a:sysClr val="windowText" lastClr="000000">
                    <a:alpha val="10000"/>
                  </a:sysClr>
                </a:gs>
                <a:gs pos="100000">
                  <a:sysClr val="window" lastClr="FFFFFF">
                    <a:lumMod val="100000"/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09895" y="1298054"/>
            <a:ext cx="5366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81214"/>
                </a:solidFill>
              </a:rPr>
              <a:t>3.1 Examination of medical records</a:t>
            </a:r>
          </a:p>
          <a:p>
            <a:endParaRPr lang="en-US" dirty="0">
              <a:solidFill>
                <a:srgbClr val="781214"/>
              </a:solidFill>
            </a:endParaRPr>
          </a:p>
          <a:p>
            <a:r>
              <a:rPr lang="en-US" dirty="0">
                <a:solidFill>
                  <a:srgbClr val="781214"/>
                </a:solidFill>
              </a:rPr>
              <a:t>3.2 Improve the quality of </a:t>
            </a:r>
            <a:r>
              <a:rPr lang="en-US" dirty="0" smtClean="0">
                <a:solidFill>
                  <a:srgbClr val="781214"/>
                </a:solidFill>
              </a:rPr>
              <a:t>monitoring of paper based documents</a:t>
            </a:r>
            <a:endParaRPr lang="en-US" dirty="0">
              <a:solidFill>
                <a:srgbClr val="781214"/>
              </a:solidFill>
            </a:endParaRPr>
          </a:p>
          <a:p>
            <a:endParaRPr lang="en-US" dirty="0">
              <a:solidFill>
                <a:srgbClr val="781214"/>
              </a:solidFill>
            </a:endParaRPr>
          </a:p>
          <a:p>
            <a:r>
              <a:rPr lang="en-US" dirty="0">
                <a:solidFill>
                  <a:srgbClr val="781214"/>
                </a:solidFill>
              </a:rPr>
              <a:t>3.3 Strengthening the Department of Control</a:t>
            </a:r>
          </a:p>
          <a:p>
            <a:endParaRPr lang="en-US" dirty="0">
              <a:solidFill>
                <a:srgbClr val="781214"/>
              </a:solidFill>
            </a:endParaRPr>
          </a:p>
          <a:p>
            <a:r>
              <a:rPr lang="en-US" dirty="0">
                <a:solidFill>
                  <a:srgbClr val="781214"/>
                </a:solidFill>
              </a:rPr>
              <a:t>3.4 Identifying the Project Leader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034633" y="4429406"/>
            <a:ext cx="6146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1214"/>
                </a:solidFill>
              </a:rPr>
              <a:t>Expected </a:t>
            </a:r>
            <a:r>
              <a:rPr lang="en-US" b="1" dirty="0" smtClean="0">
                <a:solidFill>
                  <a:srgbClr val="781214"/>
                </a:solidFill>
              </a:rPr>
              <a:t>Results:</a:t>
            </a:r>
            <a:endParaRPr lang="ka-GE" b="1" dirty="0" smtClean="0">
              <a:solidFill>
                <a:srgbClr val="781214"/>
              </a:solidFill>
            </a:endParaRPr>
          </a:p>
          <a:p>
            <a:endParaRPr lang="en-US" b="1" dirty="0" smtClean="0">
              <a:solidFill>
                <a:srgbClr val="4E3F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404040"/>
                </a:solidFill>
              </a:rPr>
              <a:t>Improving </a:t>
            </a:r>
            <a:r>
              <a:rPr lang="en-US" dirty="0">
                <a:solidFill>
                  <a:srgbClr val="404040"/>
                </a:solidFill>
              </a:rPr>
              <a:t>the quality of medical services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</a:rPr>
              <a:t>Better definition of the purpose of medical services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</a:rPr>
              <a:t>Preventing unnecessary medical cases and saving money</a:t>
            </a:r>
            <a:endParaRPr lang="ka-GE" dirty="0">
              <a:solidFill>
                <a:srgbClr val="404040"/>
              </a:solidFill>
            </a:endParaRPr>
          </a:p>
        </p:txBody>
      </p:sp>
      <p:sp>
        <p:nvSpPr>
          <p:cNvPr id="68" name="Google Shape;3986;p49"/>
          <p:cNvSpPr/>
          <p:nvPr/>
        </p:nvSpPr>
        <p:spPr>
          <a:xfrm>
            <a:off x="405792" y="4238360"/>
            <a:ext cx="634561" cy="633942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78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9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5332800" y="0"/>
            <a:ext cx="2057400" cy="6858000"/>
          </a:xfrm>
          <a:prstGeom prst="rect">
            <a:avLst/>
          </a:prstGeom>
          <a:solidFill>
            <a:srgbClr val="F0F2D6"/>
          </a:solidFill>
          <a:ln w="25400" cap="flat" cmpd="sng" algn="ctr">
            <a:noFill/>
            <a:prstDash val="solid"/>
          </a:ln>
          <a:effectLst>
            <a:outerShdw blurRad="254000" dist="38100" sx="106000" sy="106000" algn="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4647000" y="1151833"/>
            <a:ext cx="1981200" cy="1981200"/>
          </a:xfrm>
          <a:prstGeom prst="ellipse">
            <a:avLst/>
          </a:prstGeom>
          <a:solidFill>
            <a:srgbClr val="D4A983"/>
          </a:solidFill>
          <a:ln w="25400" cap="flat" cmpd="sng" algn="ctr">
            <a:noFill/>
            <a:prstDash val="solid"/>
          </a:ln>
          <a:effectLst>
            <a:outerShdw blurRad="165100" dist="38100" dir="5400000" sx="102000" sy="102000" algn="t" rotWithShape="0">
              <a:prstClr val="black">
                <a:alpha val="28000"/>
              </a:prstClr>
            </a:outerShdw>
          </a:effectLst>
        </p:spPr>
        <p:txBody>
          <a:bodyPr lIns="64008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10.3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352659" y="0"/>
            <a:ext cx="2057400" cy="6858000"/>
          </a:xfrm>
          <a:prstGeom prst="rect">
            <a:avLst/>
          </a:prstGeom>
          <a:solidFill>
            <a:srgbClr val="F0F2D6"/>
          </a:solidFill>
          <a:ln w="25400" cap="flat" cmpd="sng" algn="ctr">
            <a:noFill/>
            <a:prstDash val="solid"/>
          </a:ln>
          <a:effectLst>
            <a:outerShdw blurRad="254000" dist="38100" sx="106000" sy="106000" algn="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2638855" y="887317"/>
            <a:ext cx="1981200" cy="1981200"/>
          </a:xfrm>
          <a:prstGeom prst="ellipse">
            <a:avLst/>
          </a:prstGeom>
          <a:solidFill>
            <a:srgbClr val="1DAAE1"/>
          </a:solidFill>
          <a:ln w="25400" cap="flat" cmpd="sng" algn="ctr">
            <a:noFill/>
            <a:prstDash val="solid"/>
          </a:ln>
          <a:effectLst>
            <a:outerShdw blurRad="165100" dist="38100" dir="5400000" sx="102000" sy="102000" algn="t" rotWithShape="0">
              <a:prstClr val="black">
                <a:alpha val="28000"/>
              </a:prstClr>
            </a:outerShdw>
          </a:effectLst>
        </p:spPr>
        <p:txBody>
          <a:bodyPr lIns="64008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10.2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333359" y="0"/>
            <a:ext cx="2057400" cy="6858000"/>
          </a:xfrm>
          <a:prstGeom prst="rect">
            <a:avLst/>
          </a:prstGeom>
          <a:solidFill>
            <a:srgbClr val="F0F2D6"/>
          </a:solidFill>
          <a:ln w="25400" cap="flat" cmpd="sng" algn="ctr">
            <a:noFill/>
            <a:prstDash val="solid"/>
          </a:ln>
          <a:effectLst>
            <a:outerShdw blurRad="254000" dist="38100" sx="106000" sy="106000" algn="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47559" y="228600"/>
            <a:ext cx="1981200" cy="1981200"/>
          </a:xfrm>
          <a:prstGeom prst="ellipse">
            <a:avLst/>
          </a:prstGeom>
          <a:solidFill>
            <a:srgbClr val="55B775"/>
          </a:solidFill>
          <a:ln w="25400" cap="flat" cmpd="sng" algn="ctr">
            <a:noFill/>
            <a:prstDash val="solid"/>
          </a:ln>
          <a:effectLst>
            <a:outerShdw blurRad="165100" dist="38100" dir="5400000" sx="102000" sy="102000" algn="t" rotWithShape="0">
              <a:prstClr val="black">
                <a:alpha val="28000"/>
              </a:prstClr>
            </a:outerShdw>
          </a:effectLst>
        </p:spPr>
        <p:txBody>
          <a:bodyPr lIns="64008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10.1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-13423" y="0"/>
            <a:ext cx="1366362" cy="6858000"/>
          </a:xfrm>
          <a:prstGeom prst="rect">
            <a:avLst/>
          </a:prstGeom>
          <a:solidFill>
            <a:srgbClr val="F0F2D6"/>
          </a:solidFill>
          <a:ln w="25400" cap="flat" cmpd="sng" algn="ctr">
            <a:noFill/>
            <a:prstDash val="solid"/>
          </a:ln>
          <a:effectLst>
            <a:outerShdw blurRad="254000" dist="38100" sx="106000" sy="106000" algn="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467042" y="2268154"/>
            <a:ext cx="1733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election of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Insurance companies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ka-GE" sz="1200" dirty="0"/>
          </a:p>
        </p:txBody>
      </p:sp>
      <p:sp>
        <p:nvSpPr>
          <p:cNvPr id="6" name="Rectangle 5"/>
          <p:cNvSpPr/>
          <p:nvPr/>
        </p:nvSpPr>
        <p:spPr>
          <a:xfrm>
            <a:off x="0" y="148187"/>
            <a:ext cx="11207930" cy="708793"/>
          </a:xfrm>
          <a:prstGeom prst="rect">
            <a:avLst/>
          </a:prstGeom>
          <a:solidFill>
            <a:srgbClr val="CC7D64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7581" y="16072"/>
            <a:ext cx="11374420" cy="97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bg1"/>
                </a:solidFill>
              </a:rPr>
              <a:t>Insurance Reform - State-Citizen Partnership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69" y="50752"/>
            <a:ext cx="752192" cy="905477"/>
          </a:xfrm>
          <a:prstGeom prst="rect">
            <a:avLst/>
          </a:prstGeom>
          <a:effectLst>
            <a:innerShdw blurRad="114300">
              <a:prstClr val="black">
                <a:alpha val="50000"/>
              </a:prstClr>
            </a:innerShdw>
          </a:effectLst>
        </p:spPr>
      </p:pic>
      <p:sp>
        <p:nvSpPr>
          <p:cNvPr id="31" name="TextBox 30"/>
          <p:cNvSpPr txBox="1"/>
          <p:nvPr/>
        </p:nvSpPr>
        <p:spPr>
          <a:xfrm>
            <a:off x="7768828" y="2587563"/>
            <a:ext cx="4287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rgbClr val="CC7D64"/>
                </a:solidFill>
              </a:rPr>
              <a:t>	</a:t>
            </a:r>
            <a:r>
              <a:rPr lang="en-US" b="1" dirty="0">
                <a:solidFill>
                  <a:srgbClr val="2586B1"/>
                </a:solidFill>
              </a:rPr>
              <a:t> </a:t>
            </a:r>
            <a:r>
              <a:rPr lang="en-US" b="1" dirty="0">
                <a:solidFill>
                  <a:srgbClr val="CC7D64"/>
                </a:solidFill>
              </a:rPr>
              <a:t>Expected </a:t>
            </a:r>
            <a:r>
              <a:rPr lang="en-US" b="1" dirty="0" smtClean="0">
                <a:solidFill>
                  <a:srgbClr val="CC7D64"/>
                </a:solidFill>
              </a:rPr>
              <a:t>Results:</a:t>
            </a:r>
            <a:endParaRPr lang="ka-GE" b="1" dirty="0" smtClean="0">
              <a:solidFill>
                <a:srgbClr val="CC7D64"/>
              </a:solidFill>
            </a:endParaRPr>
          </a:p>
          <a:p>
            <a:endParaRPr lang="ka-GE" b="1" dirty="0" smtClean="0">
              <a:solidFill>
                <a:srgbClr val="4E3F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Employed in formal sector and income earners, taking care of their own 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health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State-run 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private 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contributions</a:t>
            </a:r>
            <a:endParaRPr lang="en-US" sz="15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Budget savings and insurance contributions</a:t>
            </a:r>
            <a:endParaRPr lang="ka-GE" sz="1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Google Shape;3986;p49"/>
          <p:cNvSpPr/>
          <p:nvPr/>
        </p:nvSpPr>
        <p:spPr>
          <a:xfrm>
            <a:off x="8033704" y="2417119"/>
            <a:ext cx="634561" cy="633942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CC7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TextBox 133"/>
          <p:cNvSpPr txBox="1"/>
          <p:nvPr/>
        </p:nvSpPr>
        <p:spPr>
          <a:xfrm>
            <a:off x="1519491" y="3133033"/>
            <a:ext cx="173341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accent5">
                    <a:lumMod val="75000"/>
                  </a:schemeClr>
                </a:solidFill>
              </a:rPr>
              <a:t>Criteria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company does not have to own a hospital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company should not own any pharmaceutical establishments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A company with high capacity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Company with adequate volume of service</a:t>
            </a:r>
            <a:endParaRPr lang="ka-GE" sz="1050" dirty="0"/>
          </a:p>
        </p:txBody>
      </p:sp>
      <p:sp>
        <p:nvSpPr>
          <p:cNvPr id="135" name="TextBox 134"/>
          <p:cNvSpPr txBox="1"/>
          <p:nvPr/>
        </p:nvSpPr>
        <p:spPr>
          <a:xfrm>
            <a:off x="3557311" y="3026705"/>
            <a:ext cx="1733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Who is involved in the insurance system</a:t>
            </a:r>
            <a:endParaRPr lang="ka-GE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3619954" y="4154982"/>
            <a:ext cx="1733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Teachers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doctors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Public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servants and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others</a:t>
            </a:r>
            <a:endParaRPr lang="ka-G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618685" y="3378568"/>
            <a:ext cx="1733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deny supplementary package</a:t>
            </a:r>
            <a:endParaRPr lang="ka-G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8187"/>
            <a:ext cx="11207930" cy="708793"/>
          </a:xfrm>
          <a:prstGeom prst="rect">
            <a:avLst/>
          </a:prstGeom>
          <a:solidFill>
            <a:srgbClr val="C98BAF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7733" y="16072"/>
            <a:ext cx="11514268" cy="97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</a:rPr>
              <a:t>Staff Regulations </a:t>
            </a:r>
            <a:r>
              <a:rPr lang="en-US" sz="2200" dirty="0" smtClean="0">
                <a:solidFill>
                  <a:schemeClr val="bg1"/>
                </a:solidFill>
              </a:rPr>
              <a:t>- The </a:t>
            </a:r>
            <a:r>
              <a:rPr lang="en-US" sz="2200" dirty="0">
                <a:solidFill>
                  <a:schemeClr val="bg1"/>
                </a:solidFill>
              </a:rPr>
              <a:t>primary condition of selective contracting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69" y="50752"/>
            <a:ext cx="752192" cy="905477"/>
          </a:xfrm>
          <a:prstGeom prst="rect">
            <a:avLst/>
          </a:prstGeom>
          <a:effectLst>
            <a:innerShdw blurRad="114300">
              <a:prstClr val="black">
                <a:alpha val="50000"/>
              </a:prstClr>
            </a:innerShdw>
          </a:effectLst>
        </p:spPr>
      </p:pic>
      <p:sp>
        <p:nvSpPr>
          <p:cNvPr id="31" name="TextBox 30"/>
          <p:cNvSpPr txBox="1"/>
          <p:nvPr/>
        </p:nvSpPr>
        <p:spPr>
          <a:xfrm>
            <a:off x="1451165" y="4510611"/>
            <a:ext cx="99246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98BAF"/>
                </a:solidFill>
              </a:rPr>
              <a:t>Expected </a:t>
            </a:r>
            <a:r>
              <a:rPr lang="en-US" b="1" dirty="0" smtClean="0">
                <a:solidFill>
                  <a:srgbClr val="C98BAF"/>
                </a:solidFill>
              </a:rPr>
              <a:t>Results:</a:t>
            </a:r>
            <a:endParaRPr lang="ka-GE" b="1" dirty="0" smtClean="0">
              <a:solidFill>
                <a:srgbClr val="C98BAF"/>
              </a:solidFill>
            </a:endParaRPr>
          </a:p>
          <a:p>
            <a:endParaRPr lang="ka-GE" b="1" dirty="0" smtClean="0">
              <a:solidFill>
                <a:srgbClr val="4E3F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3B7577"/>
                </a:solidFill>
              </a:rPr>
              <a:t>Resolve the problem of distribution and workload of medical personnel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3B7577"/>
                </a:solidFill>
              </a:rPr>
              <a:t>Provision of medical services to patients without interruption by relevant personnel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3B7577"/>
                </a:solidFill>
              </a:rPr>
              <a:t>Balance the supply and demand of medical personnel, promote the role of the nurse, and properly utilize human </a:t>
            </a:r>
            <a:r>
              <a:rPr lang="en-US" sz="1700" dirty="0" smtClean="0">
                <a:solidFill>
                  <a:srgbClr val="3B7577"/>
                </a:solidFill>
              </a:rPr>
              <a:t>resources</a:t>
            </a:r>
          </a:p>
        </p:txBody>
      </p:sp>
      <p:sp>
        <p:nvSpPr>
          <p:cNvPr id="32" name="Google Shape;3986;p49"/>
          <p:cNvSpPr/>
          <p:nvPr/>
        </p:nvSpPr>
        <p:spPr>
          <a:xfrm>
            <a:off x="912690" y="4357632"/>
            <a:ext cx="634561" cy="633942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C98B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75911" y="1050195"/>
            <a:ext cx="10551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B7577"/>
                </a:solidFill>
              </a:rPr>
              <a:t>Compliance </a:t>
            </a:r>
            <a:r>
              <a:rPr lang="en-US" sz="2000" b="1" dirty="0" smtClean="0">
                <a:solidFill>
                  <a:srgbClr val="3B7577"/>
                </a:solidFill>
              </a:rPr>
              <a:t>of national </a:t>
            </a:r>
            <a:r>
              <a:rPr lang="en-US" sz="2000" b="1" dirty="0">
                <a:solidFill>
                  <a:srgbClr val="3B7577"/>
                </a:solidFill>
              </a:rPr>
              <a:t>standards with international standards </a:t>
            </a:r>
            <a:r>
              <a:rPr lang="ka-GE" sz="2000" b="1" dirty="0" smtClean="0">
                <a:solidFill>
                  <a:srgbClr val="3B7577"/>
                </a:solidFill>
              </a:rPr>
              <a:t>:</a:t>
            </a:r>
            <a:endParaRPr lang="ka-GE" sz="2000" b="1" dirty="0">
              <a:solidFill>
                <a:srgbClr val="3B7577"/>
              </a:solidFill>
            </a:endParaRPr>
          </a:p>
        </p:txBody>
      </p:sp>
      <p:pic>
        <p:nvPicPr>
          <p:cNvPr id="36" name="Picture 35" descr="C:\Users\TRAINER\Desktop\Pictur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50" y="2183458"/>
            <a:ext cx="2142525" cy="2534189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exagon 3"/>
          <p:cNvSpPr/>
          <p:nvPr/>
        </p:nvSpPr>
        <p:spPr>
          <a:xfrm>
            <a:off x="592231" y="1833234"/>
            <a:ext cx="1702323" cy="1467520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/>
          <p:cNvSpPr/>
          <p:nvPr/>
        </p:nvSpPr>
        <p:spPr>
          <a:xfrm>
            <a:off x="2004362" y="2627680"/>
            <a:ext cx="1702323" cy="1467520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dirty="0" smtClean="0"/>
              <a:t>ვ</a:t>
            </a:r>
            <a:endParaRPr lang="en-US" dirty="0"/>
          </a:p>
        </p:txBody>
      </p:sp>
      <p:sp>
        <p:nvSpPr>
          <p:cNvPr id="38" name="Hexagon 37"/>
          <p:cNvSpPr/>
          <p:nvPr/>
        </p:nvSpPr>
        <p:spPr>
          <a:xfrm>
            <a:off x="3424022" y="1833234"/>
            <a:ext cx="1702323" cy="1467520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dirty="0" smtClean="0"/>
              <a:t>ვ</a:t>
            </a:r>
            <a:endParaRPr lang="en-US" dirty="0"/>
          </a:p>
        </p:txBody>
      </p:sp>
      <p:sp>
        <p:nvSpPr>
          <p:cNvPr id="39" name="Hexagon 38"/>
          <p:cNvSpPr/>
          <p:nvPr/>
        </p:nvSpPr>
        <p:spPr>
          <a:xfrm>
            <a:off x="4770783" y="2468718"/>
            <a:ext cx="2413619" cy="2080707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dirty="0" smtClean="0"/>
              <a:t>ვ</a:t>
            </a:r>
            <a:endParaRPr lang="en-US" dirty="0"/>
          </a:p>
        </p:txBody>
      </p:sp>
      <p:sp>
        <p:nvSpPr>
          <p:cNvPr id="40" name="Hexagon 39"/>
          <p:cNvSpPr/>
          <p:nvPr/>
        </p:nvSpPr>
        <p:spPr>
          <a:xfrm>
            <a:off x="6841674" y="1844539"/>
            <a:ext cx="1702323" cy="1467520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/>
          <p:cNvSpPr/>
          <p:nvPr/>
        </p:nvSpPr>
        <p:spPr>
          <a:xfrm>
            <a:off x="8253805" y="2638985"/>
            <a:ext cx="1702323" cy="1467520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dirty="0" smtClean="0"/>
              <a:t>ვ</a:t>
            </a:r>
            <a:endParaRPr lang="en-US" dirty="0"/>
          </a:p>
        </p:txBody>
      </p:sp>
      <p:sp>
        <p:nvSpPr>
          <p:cNvPr id="42" name="Hexagon 41"/>
          <p:cNvSpPr/>
          <p:nvPr/>
        </p:nvSpPr>
        <p:spPr>
          <a:xfrm>
            <a:off x="9673465" y="1844539"/>
            <a:ext cx="1702323" cy="1467520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dirty="0" smtClean="0"/>
              <a:t>ვ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775" y="2021133"/>
            <a:ext cx="1593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B7577"/>
                </a:solidFill>
              </a:rPr>
              <a:t>Relevance of staff education to its work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2193848" y="2790486"/>
            <a:ext cx="1314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B7577"/>
                </a:solidFill>
              </a:rPr>
              <a:t>Quantitative proportion of patient and physician at all levels of care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573178" y="1961436"/>
            <a:ext cx="13964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3B7577"/>
                </a:solidFill>
              </a:rPr>
              <a:t>Quantitative proportion of patients and nurses at all levels of care</a:t>
            </a:r>
            <a:endParaRPr lang="en-US" sz="1300" dirty="0"/>
          </a:p>
        </p:txBody>
      </p:sp>
      <p:sp>
        <p:nvSpPr>
          <p:cNvPr id="45" name="TextBox 44"/>
          <p:cNvSpPr txBox="1"/>
          <p:nvPr/>
        </p:nvSpPr>
        <p:spPr>
          <a:xfrm>
            <a:off x="6974687" y="2085540"/>
            <a:ext cx="1436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B7577"/>
                </a:solidFill>
              </a:rPr>
              <a:t>Distribution of staff working hours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8253806" y="2609313"/>
            <a:ext cx="1702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B7577"/>
                </a:solidFill>
              </a:rPr>
              <a:t>Existence of additional specialists in intensive care (pharmacist, dietician, coordinator, etc.)</a:t>
            </a:r>
            <a:endParaRPr lang="ka-GE" sz="1050" dirty="0">
              <a:solidFill>
                <a:srgbClr val="3B7577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831497" y="1982218"/>
            <a:ext cx="14923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>
                <a:solidFill>
                  <a:srgbClr val="3B7577"/>
                </a:solidFill>
              </a:rPr>
              <a:t> </a:t>
            </a:r>
            <a:r>
              <a:rPr lang="en-US" sz="1400" dirty="0">
                <a:solidFill>
                  <a:srgbClr val="3B7577"/>
                </a:solidFill>
              </a:rPr>
              <a:t>Details of patient admission, referral, </a:t>
            </a:r>
            <a:r>
              <a:rPr lang="en-US" sz="1400" dirty="0" smtClean="0">
                <a:solidFill>
                  <a:srgbClr val="3B7577"/>
                </a:solidFill>
              </a:rPr>
              <a:t>discharge, </a:t>
            </a:r>
            <a:r>
              <a:rPr lang="en-US" sz="1400" dirty="0">
                <a:solidFill>
                  <a:srgbClr val="3B7577"/>
                </a:solidFill>
              </a:rPr>
              <a:t>all stages of </a:t>
            </a:r>
            <a:r>
              <a:rPr lang="en-US" sz="1400" dirty="0" smtClean="0">
                <a:solidFill>
                  <a:srgbClr val="3B7577"/>
                </a:solidFill>
              </a:rPr>
              <a:t>care</a:t>
            </a:r>
            <a:endParaRPr lang="en-US" sz="1400" dirty="0">
              <a:solidFill>
                <a:srgbClr val="3B75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47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928</Words>
  <Application>Microsoft Office PowerPoint</Application>
  <PresentationFormat>Widescreen</PresentationFormat>
  <Paragraphs>170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Open Sans</vt:lpstr>
      <vt:lpstr>Sylfaen</vt:lpstr>
      <vt:lpstr>Office Theme</vt:lpstr>
      <vt:lpstr>Health System and Health Policy Development in Georgia </vt:lpstr>
      <vt:lpstr>Demographic and Socio-Economic Situation, 2018 </vt:lpstr>
      <vt:lpstr>Challenges</vt:lpstr>
      <vt:lpstr>Health System Development Strategy  2020-2030</vt:lpstr>
      <vt:lpstr>PowerPoint Presentation</vt:lpstr>
      <vt:lpstr>Improve Health financing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Priority areas for meeting the EU Georgia association agreement requirements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ჯანდაცვის სისტემის გამოწვევები და დაგეგმილი ნაბიჯები  2019-2020</dc:title>
  <dc:creator>Tea Bakradze</dc:creator>
  <cp:lastModifiedBy>Tamar Gabunia</cp:lastModifiedBy>
  <cp:revision>124</cp:revision>
  <dcterms:created xsi:type="dcterms:W3CDTF">2019-12-17T10:03:08Z</dcterms:created>
  <dcterms:modified xsi:type="dcterms:W3CDTF">2020-02-12T16:33:18Z</dcterms:modified>
</cp:coreProperties>
</file>