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heme/theme4.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6.xml" ContentType="application/vnd.openxmlformats-officedocument.presentationml.tags+xml"/>
  <Override PartName="/ppt/tags/tag17.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 id="2147483692" r:id="rId5"/>
    <p:sldMasterId id="2147483704" r:id="rId6"/>
  </p:sldMasterIdLst>
  <p:notesMasterIdLst>
    <p:notesMasterId r:id="rId35"/>
  </p:notesMasterIdLst>
  <p:sldIdLst>
    <p:sldId id="279" r:id="rId7"/>
    <p:sldId id="324" r:id="rId8"/>
    <p:sldId id="335" r:id="rId9"/>
    <p:sldId id="316" r:id="rId10"/>
    <p:sldId id="317" r:id="rId11"/>
    <p:sldId id="321" r:id="rId12"/>
    <p:sldId id="318" r:id="rId13"/>
    <p:sldId id="289" r:id="rId14"/>
    <p:sldId id="320" r:id="rId15"/>
    <p:sldId id="319" r:id="rId16"/>
    <p:sldId id="314" r:id="rId17"/>
    <p:sldId id="315" r:id="rId18"/>
    <p:sldId id="290" r:id="rId19"/>
    <p:sldId id="291" r:id="rId20"/>
    <p:sldId id="325" r:id="rId21"/>
    <p:sldId id="326" r:id="rId22"/>
    <p:sldId id="327" r:id="rId23"/>
    <p:sldId id="328" r:id="rId24"/>
    <p:sldId id="329" r:id="rId25"/>
    <p:sldId id="331" r:id="rId26"/>
    <p:sldId id="337" r:id="rId27"/>
    <p:sldId id="338" r:id="rId28"/>
    <p:sldId id="339" r:id="rId29"/>
    <p:sldId id="340" r:id="rId30"/>
    <p:sldId id="341" r:id="rId31"/>
    <p:sldId id="342" r:id="rId32"/>
    <p:sldId id="343" r:id="rId33"/>
    <p:sldId id="282" r:id="rId34"/>
  </p:sldIdLst>
  <p:sldSz cx="9144000" cy="6858000" type="screen4x3"/>
  <p:notesSz cx="6858000" cy="92964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4D17" initials="R"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A7A"/>
    <a:srgbClr val="E32726"/>
    <a:srgbClr val="F7981D"/>
    <a:srgbClr val="4FAED6"/>
    <a:srgbClr val="F7F7F7"/>
    <a:srgbClr val="636466"/>
    <a:srgbClr val="313231"/>
    <a:srgbClr val="00A6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6BEE12-AD96-4AF4-9AA7-AC64A5EAAC14}" v="10" dt="2019-05-31T21:17:09.8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83" autoAdjust="0"/>
  </p:normalViewPr>
  <p:slideViewPr>
    <p:cSldViewPr snapToGrid="0">
      <p:cViewPr varScale="1">
        <p:scale>
          <a:sx n="69" d="100"/>
          <a:sy n="69" d="100"/>
        </p:scale>
        <p:origin x="14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commentAuthors" Target="commentAuthors.xml"/><Relationship Id="rId40" Type="http://schemas.openxmlformats.org/officeDocument/2006/relationships/theme" Target="theme/theme1.xml"/><Relationship Id="rId53"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gs" Target="tags/tag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h Ewald" userId="7118da4b-819b-4dd8-a310-f160306ece50" providerId="ADAL" clId="{42DEB263-7836-4BE5-A007-40FBE68AD934}"/>
    <pc:docChg chg="custSel delSld modSld">
      <pc:chgData name="Leah Ewald" userId="7118da4b-819b-4dd8-a310-f160306ece50" providerId="ADAL" clId="{42DEB263-7836-4BE5-A007-40FBE68AD934}" dt="2019-05-31T21:19:26.918" v="996" actId="20577"/>
      <pc:docMkLst>
        <pc:docMk/>
      </pc:docMkLst>
      <pc:sldChg chg="modSp">
        <pc:chgData name="Leah Ewald" userId="7118da4b-819b-4dd8-a310-f160306ece50" providerId="ADAL" clId="{42DEB263-7836-4BE5-A007-40FBE68AD934}" dt="2019-05-31T21:13:37.222" v="85" actId="27636"/>
        <pc:sldMkLst>
          <pc:docMk/>
          <pc:sldMk cId="404555399" sldId="279"/>
        </pc:sldMkLst>
        <pc:spChg chg="mod">
          <ac:chgData name="Leah Ewald" userId="7118da4b-819b-4dd8-a310-f160306ece50" providerId="ADAL" clId="{42DEB263-7836-4BE5-A007-40FBE68AD934}" dt="2019-05-31T21:13:21.160" v="21" actId="20577"/>
          <ac:spMkLst>
            <pc:docMk/>
            <pc:sldMk cId="404555399" sldId="279"/>
            <ac:spMk id="2" creationId="{00000000-0000-0000-0000-000000000000}"/>
          </ac:spMkLst>
        </pc:spChg>
        <pc:spChg chg="mod">
          <ac:chgData name="Leah Ewald" userId="7118da4b-819b-4dd8-a310-f160306ece50" providerId="ADAL" clId="{42DEB263-7836-4BE5-A007-40FBE68AD934}" dt="2019-05-31T21:13:37.222" v="85" actId="27636"/>
          <ac:spMkLst>
            <pc:docMk/>
            <pc:sldMk cId="404555399" sldId="279"/>
            <ac:spMk id="3" creationId="{00000000-0000-0000-0000-000000000000}"/>
          </ac:spMkLst>
        </pc:spChg>
        <pc:graphicFrameChg chg="mod">
          <ac:chgData name="Leah Ewald" userId="7118da4b-819b-4dd8-a310-f160306ece50" providerId="ADAL" clId="{42DEB263-7836-4BE5-A007-40FBE68AD934}" dt="2019-05-31T21:13:21.676" v="23"/>
          <ac:graphicFrameMkLst>
            <pc:docMk/>
            <pc:sldMk cId="404555399" sldId="279"/>
            <ac:graphicFrameMk id="7" creationId="{BA1C855F-5495-4004-8CBE-76F7AD39A059}"/>
          </ac:graphicFrameMkLst>
        </pc:graphicFrameChg>
      </pc:sldChg>
      <pc:sldChg chg="modSp">
        <pc:chgData name="Leah Ewald" userId="7118da4b-819b-4dd8-a310-f160306ece50" providerId="ADAL" clId="{42DEB263-7836-4BE5-A007-40FBE68AD934}" dt="2019-05-31T21:18:38.929" v="857" actId="20577"/>
        <pc:sldMkLst>
          <pc:docMk/>
          <pc:sldMk cId="1697018476" sldId="284"/>
        </pc:sldMkLst>
        <pc:spChg chg="mod">
          <ac:chgData name="Leah Ewald" userId="7118da4b-819b-4dd8-a310-f160306ece50" providerId="ADAL" clId="{42DEB263-7836-4BE5-A007-40FBE68AD934}" dt="2019-05-31T21:18:38.929" v="857" actId="20577"/>
          <ac:spMkLst>
            <pc:docMk/>
            <pc:sldMk cId="1697018476" sldId="284"/>
            <ac:spMk id="2" creationId="{9AC73C16-21D7-47F3-8ADB-6228F2345ACE}"/>
          </ac:spMkLst>
        </pc:spChg>
        <pc:spChg chg="mod">
          <ac:chgData name="Leah Ewald" userId="7118da4b-819b-4dd8-a310-f160306ece50" providerId="ADAL" clId="{42DEB263-7836-4BE5-A007-40FBE68AD934}" dt="2019-05-31T21:13:45.697" v="104" actId="20577"/>
          <ac:spMkLst>
            <pc:docMk/>
            <pc:sldMk cId="1697018476" sldId="284"/>
            <ac:spMk id="6" creationId="{3F0D3814-48DA-42D3-A74C-1F5A0A4AEC4E}"/>
          </ac:spMkLst>
        </pc:spChg>
        <pc:graphicFrameChg chg="mod">
          <ac:chgData name="Leah Ewald" userId="7118da4b-819b-4dd8-a310-f160306ece50" providerId="ADAL" clId="{42DEB263-7836-4BE5-A007-40FBE68AD934}" dt="2019-05-31T21:13:46.201" v="106"/>
          <ac:graphicFrameMkLst>
            <pc:docMk/>
            <pc:sldMk cId="1697018476" sldId="284"/>
            <ac:graphicFrameMk id="13" creationId="{6CBEA42B-8575-4E9C-B630-E9802B1C7B85}"/>
          </ac:graphicFrameMkLst>
        </pc:graphicFrameChg>
      </pc:sldChg>
      <pc:sldChg chg="modSp">
        <pc:chgData name="Leah Ewald" userId="7118da4b-819b-4dd8-a310-f160306ece50" providerId="ADAL" clId="{42DEB263-7836-4BE5-A007-40FBE68AD934}" dt="2019-05-31T21:17:54.573" v="754" actId="20577"/>
        <pc:sldMkLst>
          <pc:docMk/>
          <pc:sldMk cId="2816466099" sldId="285"/>
        </pc:sldMkLst>
        <pc:spChg chg="mod">
          <ac:chgData name="Leah Ewald" userId="7118da4b-819b-4dd8-a310-f160306ece50" providerId="ADAL" clId="{42DEB263-7836-4BE5-A007-40FBE68AD934}" dt="2019-05-31T21:17:54.573" v="754" actId="20577"/>
          <ac:spMkLst>
            <pc:docMk/>
            <pc:sldMk cId="2816466099" sldId="285"/>
            <ac:spMk id="2" creationId="{9AC73C16-21D7-47F3-8ADB-6228F2345ACE}"/>
          </ac:spMkLst>
        </pc:spChg>
        <pc:spChg chg="mod">
          <ac:chgData name="Leah Ewald" userId="7118da4b-819b-4dd8-a310-f160306ece50" providerId="ADAL" clId="{42DEB263-7836-4BE5-A007-40FBE68AD934}" dt="2019-05-31T21:17:09.357" v="558" actId="20577"/>
          <ac:spMkLst>
            <pc:docMk/>
            <pc:sldMk cId="2816466099" sldId="285"/>
            <ac:spMk id="6" creationId="{3F0D3814-48DA-42D3-A74C-1F5A0A4AEC4E}"/>
          </ac:spMkLst>
        </pc:spChg>
        <pc:graphicFrameChg chg="mod">
          <ac:chgData name="Leah Ewald" userId="7118da4b-819b-4dd8-a310-f160306ece50" providerId="ADAL" clId="{42DEB263-7836-4BE5-A007-40FBE68AD934}" dt="2019-05-31T21:17:09.854" v="560"/>
          <ac:graphicFrameMkLst>
            <pc:docMk/>
            <pc:sldMk cId="2816466099" sldId="285"/>
            <ac:graphicFrameMk id="5" creationId="{A170B305-E7DF-4F2C-8169-140E9810065E}"/>
          </ac:graphicFrameMkLst>
        </pc:graphicFrameChg>
      </pc:sldChg>
      <pc:sldChg chg="modSp">
        <pc:chgData name="Leah Ewald" userId="7118da4b-819b-4dd8-a310-f160306ece50" providerId="ADAL" clId="{42DEB263-7836-4BE5-A007-40FBE68AD934}" dt="2019-05-31T21:16:17.044" v="469" actId="20577"/>
        <pc:sldMkLst>
          <pc:docMk/>
          <pc:sldMk cId="1783952804" sldId="286"/>
        </pc:sldMkLst>
        <pc:spChg chg="mod">
          <ac:chgData name="Leah Ewald" userId="7118da4b-819b-4dd8-a310-f160306ece50" providerId="ADAL" clId="{42DEB263-7836-4BE5-A007-40FBE68AD934}" dt="2019-05-31T21:16:17.044" v="469" actId="20577"/>
          <ac:spMkLst>
            <pc:docMk/>
            <pc:sldMk cId="1783952804" sldId="286"/>
            <ac:spMk id="2" creationId="{9AC73C16-21D7-47F3-8ADB-6228F2345ACE}"/>
          </ac:spMkLst>
        </pc:spChg>
      </pc:sldChg>
      <pc:sldChg chg="del">
        <pc:chgData name="Leah Ewald" userId="7118da4b-819b-4dd8-a310-f160306ece50" providerId="ADAL" clId="{42DEB263-7836-4BE5-A007-40FBE68AD934}" dt="2019-05-31T21:18:58.742" v="858" actId="2696"/>
        <pc:sldMkLst>
          <pc:docMk/>
          <pc:sldMk cId="1803379753" sldId="287"/>
        </pc:sldMkLst>
      </pc:sldChg>
      <pc:sldChg chg="modSp">
        <pc:chgData name="Leah Ewald" userId="7118da4b-819b-4dd8-a310-f160306ece50" providerId="ADAL" clId="{42DEB263-7836-4BE5-A007-40FBE68AD934}" dt="2019-05-31T21:19:26.918" v="996" actId="20577"/>
        <pc:sldMkLst>
          <pc:docMk/>
          <pc:sldMk cId="434553109" sldId="288"/>
        </pc:sldMkLst>
        <pc:spChg chg="mod">
          <ac:chgData name="Leah Ewald" userId="7118da4b-819b-4dd8-a310-f160306ece50" providerId="ADAL" clId="{42DEB263-7836-4BE5-A007-40FBE68AD934}" dt="2019-05-31T21:19:26.918" v="996" actId="20577"/>
          <ac:spMkLst>
            <pc:docMk/>
            <pc:sldMk cId="434553109" sldId="288"/>
            <ac:spMk id="2" creationId="{9AC73C16-21D7-47F3-8ADB-6228F2345ACE}"/>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Sheet1!$B$1</c:f>
              <c:strCache>
                <c:ptCount val="1"/>
                <c:pt idx="0">
                  <c:v>Immunization program budget (2012-2019) GEL</c:v>
                </c:pt>
              </c:strCache>
            </c:strRef>
          </c:tx>
          <c:spPr>
            <a:ln w="57150" cap="rnd">
              <a:solidFill>
                <a:schemeClr val="accent1"/>
              </a:solidFill>
              <a:round/>
            </a:ln>
            <a:effectLst/>
          </c:spPr>
          <c:marker>
            <c:symbol val="circle"/>
            <c:size val="5"/>
            <c:spPr>
              <a:solidFill>
                <a:schemeClr val="accent1"/>
              </a:solidFill>
              <a:ln w="57150">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2012</c:v>
                </c:pt>
                <c:pt idx="1">
                  <c:v>2013</c:v>
                </c:pt>
                <c:pt idx="2">
                  <c:v>2014</c:v>
                </c:pt>
                <c:pt idx="3">
                  <c:v>2015</c:v>
                </c:pt>
                <c:pt idx="4">
                  <c:v>2016</c:v>
                </c:pt>
                <c:pt idx="5">
                  <c:v>2017</c:v>
                </c:pt>
                <c:pt idx="6">
                  <c:v>2018</c:v>
                </c:pt>
                <c:pt idx="7">
                  <c:v>2019</c:v>
                </c:pt>
              </c:numCache>
            </c:numRef>
          </c:cat>
          <c:val>
            <c:numRef>
              <c:f>Sheet1!$B$2:$B$9</c:f>
              <c:numCache>
                <c:formatCode>General</c:formatCode>
                <c:ptCount val="8"/>
                <c:pt idx="0">
                  <c:v>4435000</c:v>
                </c:pt>
                <c:pt idx="1">
                  <c:v>5430000</c:v>
                </c:pt>
                <c:pt idx="2">
                  <c:v>3591200</c:v>
                </c:pt>
                <c:pt idx="3">
                  <c:v>11248500</c:v>
                </c:pt>
                <c:pt idx="4">
                  <c:v>16349000</c:v>
                </c:pt>
                <c:pt idx="5">
                  <c:v>16253000</c:v>
                </c:pt>
                <c:pt idx="6" formatCode="#,##0.00">
                  <c:v>21847000</c:v>
                </c:pt>
                <c:pt idx="7">
                  <c:v>22400000</c:v>
                </c:pt>
              </c:numCache>
            </c:numRef>
          </c:val>
          <c:smooth val="0"/>
          <c:extLst>
            <c:ext xmlns:c16="http://schemas.microsoft.com/office/drawing/2014/chart" uri="{C3380CC4-5D6E-409C-BE32-E72D297353CC}">
              <c16:uniqueId val="{00000000-DE73-46C9-AEC7-0C32E178AA23}"/>
            </c:ext>
          </c:extLst>
        </c:ser>
        <c:dLbls>
          <c:dLblPos val="t"/>
          <c:showLegendKey val="0"/>
          <c:showVal val="1"/>
          <c:showCatName val="0"/>
          <c:showSerName val="0"/>
          <c:showPercent val="0"/>
          <c:showBubbleSize val="0"/>
        </c:dLbls>
        <c:marker val="1"/>
        <c:smooth val="0"/>
        <c:axId val="347219888"/>
        <c:axId val="347221200"/>
      </c:lineChart>
      <c:catAx>
        <c:axId val="347219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7221200"/>
        <c:crosses val="autoZero"/>
        <c:auto val="1"/>
        <c:lblAlgn val="ctr"/>
        <c:lblOffset val="100"/>
        <c:noMultiLvlLbl val="0"/>
      </c:catAx>
      <c:valAx>
        <c:axId val="347221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72198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26771653543307E-2"/>
          <c:y val="0.15577889447236182"/>
          <c:w val="0.89448818897637794"/>
          <c:h val="0.61055276381909551"/>
        </c:manualLayout>
      </c:layout>
      <c:barChart>
        <c:barDir val="col"/>
        <c:grouping val="clustered"/>
        <c:varyColors val="0"/>
        <c:ser>
          <c:idx val="1"/>
          <c:order val="0"/>
          <c:tx>
            <c:strRef>
              <c:f>Sheet1!$A$2</c:f>
              <c:strCache>
                <c:ptCount val="1"/>
                <c:pt idx="0">
                  <c:v>2015</c:v>
                </c:pt>
              </c:strCache>
            </c:strRef>
          </c:tx>
          <c:spPr>
            <a:solidFill>
              <a:srgbClr val="FFCC00"/>
            </a:solidFill>
            <a:ln w="12725">
              <a:solidFill>
                <a:srgbClr val="FFCC00"/>
              </a:solidFill>
              <a:prstDash val="solid"/>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Sheet1!$B$2:$L$2</c:f>
              <c:numCache>
                <c:formatCode>General</c:formatCode>
                <c:ptCount val="10"/>
                <c:pt idx="0">
                  <c:v>0.95499999999999996</c:v>
                </c:pt>
                <c:pt idx="1">
                  <c:v>0.93</c:v>
                </c:pt>
                <c:pt idx="2">
                  <c:v>0.93700000000000006</c:v>
                </c:pt>
                <c:pt idx="3">
                  <c:v>0.91300000000000003</c:v>
                </c:pt>
                <c:pt idx="4">
                  <c:v>0.96</c:v>
                </c:pt>
                <c:pt idx="5">
                  <c:v>0.91</c:v>
                </c:pt>
                <c:pt idx="6">
                  <c:v>0.91800000000000004</c:v>
                </c:pt>
                <c:pt idx="7">
                  <c:v>0.69699999999999995</c:v>
                </c:pt>
                <c:pt idx="8">
                  <c:v>0.72399999999999998</c:v>
                </c:pt>
                <c:pt idx="9">
                  <c:v>0.157</c:v>
                </c:pt>
              </c:numCache>
            </c:numRef>
          </c:val>
          <c:extLst>
            <c:ext xmlns:c16="http://schemas.microsoft.com/office/drawing/2014/chart" uri="{C3380CC4-5D6E-409C-BE32-E72D297353CC}">
              <c16:uniqueId val="{00000000-9974-406F-AE9A-9CB4095DB0B3}"/>
            </c:ext>
          </c:extLst>
        </c:ser>
        <c:ser>
          <c:idx val="6"/>
          <c:order val="1"/>
          <c:tx>
            <c:strRef>
              <c:f>Sheet1!$A$3</c:f>
              <c:strCache>
                <c:ptCount val="1"/>
                <c:pt idx="0">
                  <c:v>2016</c:v>
                </c:pt>
              </c:strCache>
            </c:strRef>
          </c:tx>
          <c:spPr>
            <a:solidFill>
              <a:srgbClr val="0066CC"/>
            </a:solidFill>
            <a:ln w="25450">
              <a:noFill/>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Sheet1!$B$3:$L$3</c:f>
              <c:numCache>
                <c:formatCode>General</c:formatCode>
                <c:ptCount val="10"/>
                <c:pt idx="0">
                  <c:v>0.97499999999999998</c:v>
                </c:pt>
                <c:pt idx="1">
                  <c:v>0.95</c:v>
                </c:pt>
                <c:pt idx="2">
                  <c:v>0.91500000000000004</c:v>
                </c:pt>
                <c:pt idx="3">
                  <c:v>0.91500000000000004</c:v>
                </c:pt>
                <c:pt idx="4">
                  <c:v>0.93400000000000005</c:v>
                </c:pt>
                <c:pt idx="5">
                  <c:v>0.85399999999999998</c:v>
                </c:pt>
                <c:pt idx="6">
                  <c:v>0.85599999999999998</c:v>
                </c:pt>
                <c:pt idx="7">
                  <c:v>0.72099999999999997</c:v>
                </c:pt>
                <c:pt idx="8">
                  <c:v>0.751</c:v>
                </c:pt>
                <c:pt idx="9">
                  <c:v>0.752</c:v>
                </c:pt>
              </c:numCache>
            </c:numRef>
          </c:val>
          <c:extLst>
            <c:ext xmlns:c16="http://schemas.microsoft.com/office/drawing/2014/chart" uri="{C3380CC4-5D6E-409C-BE32-E72D297353CC}">
              <c16:uniqueId val="{00000001-9974-406F-AE9A-9CB4095DB0B3}"/>
            </c:ext>
          </c:extLst>
        </c:ser>
        <c:ser>
          <c:idx val="7"/>
          <c:order val="2"/>
          <c:tx>
            <c:strRef>
              <c:f>Sheet1!$A$4</c:f>
              <c:strCache>
                <c:ptCount val="1"/>
                <c:pt idx="0">
                  <c:v>2017</c:v>
                </c:pt>
              </c:strCache>
            </c:strRef>
          </c:tx>
          <c:spPr>
            <a:solidFill>
              <a:srgbClr val="CCCCFF"/>
            </a:solidFill>
            <a:ln w="25450">
              <a:noFill/>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Sheet1!$B$4:$L$4</c:f>
              <c:numCache>
                <c:formatCode>General</c:formatCode>
                <c:ptCount val="10"/>
                <c:pt idx="0">
                  <c:v>0.96</c:v>
                </c:pt>
                <c:pt idx="1">
                  <c:v>0.93600000000000005</c:v>
                </c:pt>
                <c:pt idx="2">
                  <c:v>0.91200000000000003</c:v>
                </c:pt>
                <c:pt idx="3">
                  <c:v>0.91500000000000004</c:v>
                </c:pt>
                <c:pt idx="4">
                  <c:v>0.95499999999999996</c:v>
                </c:pt>
                <c:pt idx="5">
                  <c:v>0.89900000000000002</c:v>
                </c:pt>
                <c:pt idx="6">
                  <c:v>0.878</c:v>
                </c:pt>
                <c:pt idx="7">
                  <c:v>0.76</c:v>
                </c:pt>
                <c:pt idx="8">
                  <c:v>0.75900000000000001</c:v>
                </c:pt>
                <c:pt idx="9">
                  <c:v>0.79900000000000004</c:v>
                </c:pt>
              </c:numCache>
            </c:numRef>
          </c:val>
          <c:extLst>
            <c:ext xmlns:c16="http://schemas.microsoft.com/office/drawing/2014/chart" uri="{C3380CC4-5D6E-409C-BE32-E72D297353CC}">
              <c16:uniqueId val="{00000002-9974-406F-AE9A-9CB4095DB0B3}"/>
            </c:ext>
          </c:extLst>
        </c:ser>
        <c:ser>
          <c:idx val="8"/>
          <c:order val="3"/>
          <c:tx>
            <c:strRef>
              <c:f>Sheet1!$A$5</c:f>
              <c:strCache>
                <c:ptCount val="1"/>
                <c:pt idx="0">
                  <c:v>2018</c:v>
                </c:pt>
              </c:strCache>
            </c:strRef>
          </c:tx>
          <c:spPr>
            <a:solidFill>
              <a:srgbClr val="FF8080"/>
            </a:solidFill>
            <a:ln w="25450">
              <a:noFill/>
            </a:ln>
          </c:spPr>
          <c:invertIfNegative val="0"/>
          <c:cat>
            <c:strRef>
              <c:f>Sheet1!$B$1:$L$1</c:f>
              <c:strCache>
                <c:ptCount val="10"/>
                <c:pt idx="0">
                  <c:v>BCG</c:v>
                </c:pt>
                <c:pt idx="1">
                  <c:v>hepB0</c:v>
                </c:pt>
                <c:pt idx="2">
                  <c:v>hexa3</c:v>
                </c:pt>
                <c:pt idx="3">
                  <c:v>OPV3</c:v>
                </c:pt>
                <c:pt idx="4">
                  <c:v>MMR1</c:v>
                </c:pt>
                <c:pt idx="5">
                  <c:v>MMRr 2</c:v>
                </c:pt>
                <c:pt idx="6">
                  <c:v>Dt</c:v>
                </c:pt>
                <c:pt idx="7">
                  <c:v>Td</c:v>
                </c:pt>
                <c:pt idx="8">
                  <c:v>Rota2</c:v>
                </c:pt>
                <c:pt idx="9">
                  <c:v>Pneumo3</c:v>
                </c:pt>
              </c:strCache>
            </c:strRef>
          </c:cat>
          <c:val>
            <c:numRef>
              <c:f>Sheet1!$B$5:$L$5</c:f>
              <c:numCache>
                <c:formatCode>General</c:formatCode>
                <c:ptCount val="10"/>
                <c:pt idx="0">
                  <c:v>0.96799999999999997</c:v>
                </c:pt>
                <c:pt idx="1">
                  <c:v>0.96199999999999997</c:v>
                </c:pt>
                <c:pt idx="2">
                  <c:v>0.92600000000000005</c:v>
                </c:pt>
                <c:pt idx="3">
                  <c:v>0.92600000000000005</c:v>
                </c:pt>
                <c:pt idx="4">
                  <c:v>0.98299999999999998</c:v>
                </c:pt>
                <c:pt idx="5">
                  <c:v>0.95599999999999996</c:v>
                </c:pt>
                <c:pt idx="6">
                  <c:v>0.91900000000000004</c:v>
                </c:pt>
                <c:pt idx="7">
                  <c:v>0.88300000000000001</c:v>
                </c:pt>
                <c:pt idx="8">
                  <c:v>0.78500000000000003</c:v>
                </c:pt>
                <c:pt idx="9">
                  <c:v>0.80600000000000005</c:v>
                </c:pt>
              </c:numCache>
            </c:numRef>
          </c:val>
          <c:extLst>
            <c:ext xmlns:c16="http://schemas.microsoft.com/office/drawing/2014/chart" uri="{C3380CC4-5D6E-409C-BE32-E72D297353CC}">
              <c16:uniqueId val="{00000003-9974-406F-AE9A-9CB4095DB0B3}"/>
            </c:ext>
          </c:extLst>
        </c:ser>
        <c:dLbls>
          <c:showLegendKey val="0"/>
          <c:showVal val="0"/>
          <c:showCatName val="0"/>
          <c:showSerName val="0"/>
          <c:showPercent val="0"/>
          <c:showBubbleSize val="0"/>
        </c:dLbls>
        <c:gapWidth val="100"/>
        <c:axId val="1603593296"/>
        <c:axId val="1603596560"/>
      </c:barChart>
      <c:catAx>
        <c:axId val="1603593296"/>
        <c:scaling>
          <c:orientation val="minMax"/>
        </c:scaling>
        <c:delete val="0"/>
        <c:axPos val="b"/>
        <c:numFmt formatCode="General" sourceLinked="1"/>
        <c:majorTickMark val="out"/>
        <c:minorTickMark val="none"/>
        <c:tickLblPos val="nextTo"/>
        <c:spPr>
          <a:ln w="3181">
            <a:solidFill>
              <a:srgbClr val="000000"/>
            </a:solidFill>
            <a:prstDash val="solid"/>
          </a:ln>
        </c:spPr>
        <c:txPr>
          <a:bodyPr rot="-2700000" vert="horz"/>
          <a:lstStyle/>
          <a:p>
            <a:pPr>
              <a:defRPr sz="1100" b="1" i="0" u="none" strike="noStrike" baseline="0">
                <a:solidFill>
                  <a:srgbClr val="002060"/>
                </a:solidFill>
                <a:latin typeface="Calibri"/>
                <a:ea typeface="Calibri"/>
                <a:cs typeface="Calibri"/>
              </a:defRPr>
            </a:pPr>
            <a:endParaRPr lang="en-US"/>
          </a:p>
        </c:txPr>
        <c:crossAx val="1603596560"/>
        <c:crosses val="autoZero"/>
        <c:auto val="1"/>
        <c:lblAlgn val="ctr"/>
        <c:lblOffset val="100"/>
        <c:tickLblSkip val="1"/>
        <c:tickMarkSkip val="1"/>
        <c:noMultiLvlLbl val="0"/>
      </c:catAx>
      <c:valAx>
        <c:axId val="1603596560"/>
        <c:scaling>
          <c:orientation val="minMax"/>
          <c:max val="1"/>
        </c:scaling>
        <c:delete val="0"/>
        <c:axPos val="l"/>
        <c:majorGridlines>
          <c:spPr>
            <a:ln w="3181">
              <a:solidFill>
                <a:srgbClr val="000000"/>
              </a:solidFill>
              <a:prstDash val="solid"/>
            </a:ln>
          </c:spPr>
        </c:majorGridlines>
        <c:numFmt formatCode="0%" sourceLinked="0"/>
        <c:majorTickMark val="out"/>
        <c:minorTickMark val="none"/>
        <c:tickLblPos val="nextTo"/>
        <c:spPr>
          <a:ln w="3181">
            <a:solidFill>
              <a:srgbClr val="000000"/>
            </a:solidFill>
            <a:prstDash val="solid"/>
          </a:ln>
        </c:spPr>
        <c:txPr>
          <a:bodyPr rot="0" vert="horz"/>
          <a:lstStyle/>
          <a:p>
            <a:pPr>
              <a:defRPr sz="827" b="1" i="0" u="none" strike="noStrike" baseline="0">
                <a:solidFill>
                  <a:srgbClr val="000000"/>
                </a:solidFill>
                <a:latin typeface="Calibri"/>
                <a:ea typeface="Calibri"/>
                <a:cs typeface="Calibri"/>
              </a:defRPr>
            </a:pPr>
            <a:endParaRPr lang="en-US"/>
          </a:p>
        </c:txPr>
        <c:crossAx val="1603593296"/>
        <c:crosses val="autoZero"/>
        <c:crossBetween val="between"/>
        <c:majorUnit val="0.2"/>
      </c:valAx>
      <c:spPr>
        <a:noFill/>
        <a:ln w="12725">
          <a:solidFill>
            <a:srgbClr val="808080"/>
          </a:solidFill>
          <a:prstDash val="solid"/>
        </a:ln>
      </c:spPr>
    </c:plotArea>
    <c:legend>
      <c:legendPos val="r"/>
      <c:layout>
        <c:manualLayout>
          <c:xMode val="edge"/>
          <c:yMode val="edge"/>
          <c:x val="0"/>
          <c:y val="0.88942021572760355"/>
          <c:w val="0.88346456692913389"/>
          <c:h val="8.8447620400278495E-2"/>
        </c:manualLayout>
      </c:layout>
      <c:overlay val="0"/>
      <c:spPr>
        <a:noFill/>
        <a:ln w="25450">
          <a:noFill/>
        </a:ln>
      </c:spPr>
      <c:txPr>
        <a:bodyPr/>
        <a:lstStyle/>
        <a:p>
          <a:pPr>
            <a:defRPr sz="1400" b="1" i="0" u="none" strike="noStrike" baseline="0">
              <a:solidFill>
                <a:srgbClr val="002060"/>
              </a:solidFill>
              <a:latin typeface="Calibri"/>
              <a:ea typeface="Calibri"/>
              <a:cs typeface="Calibri"/>
            </a:defRPr>
          </a:pPr>
          <a:endParaRPr lang="en-US"/>
        </a:p>
      </c:txPr>
    </c:legend>
    <c:plotVisOnly val="1"/>
    <c:dispBlanksAs val="gap"/>
    <c:showDLblsOverMax val="0"/>
  </c:chart>
  <c:spPr>
    <a:noFill/>
    <a:ln>
      <a:noFill/>
    </a:ln>
  </c:spPr>
  <c:txPr>
    <a:bodyPr/>
    <a:lstStyle/>
    <a:p>
      <a:pPr>
        <a:defRPr sz="1753" b="1" i="0" u="none" strike="noStrike" baseline="0">
          <a:solidFill>
            <a:srgbClr val="000000"/>
          </a:solidFill>
          <a:latin typeface="Calibri"/>
          <a:ea typeface="Calibri"/>
          <a:cs typeface="Calibri"/>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image" Target="../media/image9.jpeg"/></Relationships>
</file>

<file path=ppt/diagrams/_rels/data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g"/><Relationship Id="rId4" Type="http://schemas.openxmlformats.org/officeDocument/2006/relationships/image" Target="../media/image1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image" Target="../media/image9.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g"/><Relationship Id="rId4"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18077C-CB60-49A1-A7D1-EF5CED8CDB4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19962F25-9D44-4FAB-BEC0-8E8BB450A957}">
      <dgm:prSet phldrT="[Text]"/>
      <dgm:spPr/>
      <dgm:t>
        <a:bodyPr/>
        <a:lstStyle/>
        <a:p>
          <a:r>
            <a:rPr lang="en-US" dirty="0" smtClean="0"/>
            <a:t>Evidence-based decision making support to the NIP and strengthening the NITAG</a:t>
          </a:r>
          <a:endParaRPr lang="en-US" dirty="0"/>
        </a:p>
      </dgm:t>
    </dgm:pt>
    <dgm:pt modelId="{D71FED8A-6B2E-4BAB-AD4D-412B317A7E6A}" type="parTrans" cxnId="{EBAA54B2-0F60-4F0D-981C-5C0AD4DB082F}">
      <dgm:prSet/>
      <dgm:spPr/>
      <dgm:t>
        <a:bodyPr/>
        <a:lstStyle/>
        <a:p>
          <a:endParaRPr lang="en-US"/>
        </a:p>
      </dgm:t>
    </dgm:pt>
    <dgm:pt modelId="{1A5F8794-B01B-47F6-9FD2-8C93866F4BD0}" type="sibTrans" cxnId="{EBAA54B2-0F60-4F0D-981C-5C0AD4DB082F}">
      <dgm:prSet/>
      <dgm:spPr/>
      <dgm:t>
        <a:bodyPr/>
        <a:lstStyle/>
        <a:p>
          <a:endParaRPr lang="en-US"/>
        </a:p>
      </dgm:t>
    </dgm:pt>
    <dgm:pt modelId="{045FCEA2-5E0E-4E1B-9198-CCEE6C1C87F5}">
      <dgm:prSet phldrT="[Text]"/>
      <dgm:spPr/>
      <dgm:t>
        <a:bodyPr/>
        <a:lstStyle/>
        <a:p>
          <a:r>
            <a:rPr lang="en-US" dirty="0" smtClean="0"/>
            <a:t> Strengthening the NITAG through capacity building activities</a:t>
          </a:r>
          <a:endParaRPr lang="en-US" dirty="0"/>
        </a:p>
      </dgm:t>
    </dgm:pt>
    <dgm:pt modelId="{C9657A82-B8BE-4C9B-9230-DF9163F70839}" type="parTrans" cxnId="{460BEB98-9A07-4D69-B757-5B31633F1C21}">
      <dgm:prSet/>
      <dgm:spPr/>
      <dgm:t>
        <a:bodyPr/>
        <a:lstStyle/>
        <a:p>
          <a:endParaRPr lang="en-US"/>
        </a:p>
      </dgm:t>
    </dgm:pt>
    <dgm:pt modelId="{1A8F1BB9-14A3-4D8A-BE4B-3FD0B8DADEA8}" type="sibTrans" cxnId="{460BEB98-9A07-4D69-B757-5B31633F1C21}">
      <dgm:prSet/>
      <dgm:spPr/>
      <dgm:t>
        <a:bodyPr/>
        <a:lstStyle/>
        <a:p>
          <a:endParaRPr lang="en-US"/>
        </a:p>
      </dgm:t>
    </dgm:pt>
    <dgm:pt modelId="{ECE52E74-B5E9-449A-B05F-21E7E3B59203}">
      <dgm:prSet phldrT="[Text]"/>
      <dgm:spPr/>
      <dgm:t>
        <a:bodyPr/>
        <a:lstStyle/>
        <a:p>
          <a:r>
            <a:rPr lang="en-US" dirty="0" smtClean="0"/>
            <a:t>Monitoring performance and ensuring that NITAG meets WHO criteria</a:t>
          </a:r>
          <a:endParaRPr lang="en-US" dirty="0"/>
        </a:p>
      </dgm:t>
    </dgm:pt>
    <dgm:pt modelId="{0DCEB5DF-1EB9-495A-B21B-CDB446721041}" type="parTrans" cxnId="{4219AD2F-AA78-4C61-8099-2B45D948C5BF}">
      <dgm:prSet/>
      <dgm:spPr/>
      <dgm:t>
        <a:bodyPr/>
        <a:lstStyle/>
        <a:p>
          <a:endParaRPr lang="en-US"/>
        </a:p>
      </dgm:t>
    </dgm:pt>
    <dgm:pt modelId="{C8756C2A-0CE7-4884-9045-6033A54E8B88}" type="sibTrans" cxnId="{4219AD2F-AA78-4C61-8099-2B45D948C5BF}">
      <dgm:prSet/>
      <dgm:spPr/>
      <dgm:t>
        <a:bodyPr/>
        <a:lstStyle/>
        <a:p>
          <a:endParaRPr lang="en-US"/>
        </a:p>
      </dgm:t>
    </dgm:pt>
    <dgm:pt modelId="{7C35C8F7-3ABF-469D-9B19-FFAC529EF383}">
      <dgm:prSet phldrT="[Text]"/>
      <dgm:spPr/>
      <dgm:t>
        <a:bodyPr/>
        <a:lstStyle/>
        <a:p>
          <a:r>
            <a:rPr lang="en-US" dirty="0" smtClean="0"/>
            <a:t>Communication and advocacy (including advocacy for resource mobilization)</a:t>
          </a:r>
          <a:endParaRPr lang="en-US" dirty="0"/>
        </a:p>
      </dgm:t>
    </dgm:pt>
    <dgm:pt modelId="{6545BE15-20ED-435F-B351-7ACE714F71F0}" type="parTrans" cxnId="{FAA8F5BE-C7F5-49FB-9DBE-7305E29DB081}">
      <dgm:prSet/>
      <dgm:spPr/>
      <dgm:t>
        <a:bodyPr/>
        <a:lstStyle/>
        <a:p>
          <a:endParaRPr lang="en-US"/>
        </a:p>
      </dgm:t>
    </dgm:pt>
    <dgm:pt modelId="{DA1844EF-DE7E-42F8-BD98-60AD6AD094BF}" type="sibTrans" cxnId="{FAA8F5BE-C7F5-49FB-9DBE-7305E29DB081}">
      <dgm:prSet/>
      <dgm:spPr/>
      <dgm:t>
        <a:bodyPr/>
        <a:lstStyle/>
        <a:p>
          <a:endParaRPr lang="en-US"/>
        </a:p>
      </dgm:t>
    </dgm:pt>
    <dgm:pt modelId="{30AF9A5E-0649-4CCD-A10A-B268987F5ED9}">
      <dgm:prSet phldrT="[Text]"/>
      <dgm:spPr/>
      <dgm:t>
        <a:bodyPr/>
        <a:lstStyle/>
        <a:p>
          <a:r>
            <a:rPr lang="en-US" dirty="0" smtClean="0"/>
            <a:t>Strengthen communications and advocacy through strategic planning and implementation</a:t>
          </a:r>
          <a:endParaRPr lang="en-US" dirty="0"/>
        </a:p>
      </dgm:t>
    </dgm:pt>
    <dgm:pt modelId="{FD804D41-9EE5-4AC6-ADFE-7D2A557F71DF}" type="parTrans" cxnId="{BED498D0-0F97-46CC-896F-929FC8A5C3CE}">
      <dgm:prSet/>
      <dgm:spPr/>
      <dgm:t>
        <a:bodyPr/>
        <a:lstStyle/>
        <a:p>
          <a:endParaRPr lang="en-US"/>
        </a:p>
      </dgm:t>
    </dgm:pt>
    <dgm:pt modelId="{6AFD11AA-A640-46B5-B30F-1F5CC2BB46ED}" type="sibTrans" cxnId="{BED498D0-0F97-46CC-896F-929FC8A5C3CE}">
      <dgm:prSet/>
      <dgm:spPr/>
      <dgm:t>
        <a:bodyPr/>
        <a:lstStyle/>
        <a:p>
          <a:endParaRPr lang="en-US"/>
        </a:p>
      </dgm:t>
    </dgm:pt>
    <dgm:pt modelId="{545D36AB-8B85-424B-A304-F64C8FF4321D}">
      <dgm:prSet phldrT="[Text]"/>
      <dgm:spPr/>
      <dgm:t>
        <a:bodyPr/>
        <a:lstStyle/>
        <a:p>
          <a:r>
            <a:rPr lang="en-US" dirty="0" smtClean="0"/>
            <a:t>Strengthen resource mobilization capacity and efforts for increased domestic funding for the </a:t>
          </a:r>
          <a:r>
            <a:rPr lang="en-US" dirty="0" err="1" smtClean="0"/>
            <a:t>programme</a:t>
          </a:r>
          <a:endParaRPr lang="en-US" dirty="0"/>
        </a:p>
      </dgm:t>
    </dgm:pt>
    <dgm:pt modelId="{CE95C9D4-F8C9-4CC2-9935-744640B210E0}" type="parTrans" cxnId="{EA3FC97C-17D4-42FE-B1F9-3233D23FF76A}">
      <dgm:prSet/>
      <dgm:spPr/>
      <dgm:t>
        <a:bodyPr/>
        <a:lstStyle/>
        <a:p>
          <a:endParaRPr lang="en-US"/>
        </a:p>
      </dgm:t>
    </dgm:pt>
    <dgm:pt modelId="{C755C426-0A94-4433-AD09-DB0BE1DBC1BF}" type="sibTrans" cxnId="{EA3FC97C-17D4-42FE-B1F9-3233D23FF76A}">
      <dgm:prSet/>
      <dgm:spPr/>
      <dgm:t>
        <a:bodyPr/>
        <a:lstStyle/>
        <a:p>
          <a:endParaRPr lang="en-US"/>
        </a:p>
      </dgm:t>
    </dgm:pt>
    <dgm:pt modelId="{EEB6D4E3-FC17-4DFF-985C-A418CA5ABD3E}">
      <dgm:prSet phldrT="[Text]"/>
      <dgm:spPr/>
      <dgm:t>
        <a:bodyPr/>
        <a:lstStyle/>
        <a:p>
          <a:r>
            <a:rPr lang="en-US" dirty="0" smtClean="0"/>
            <a:t>Strengthen vaccine management and immunization logistics</a:t>
          </a:r>
          <a:endParaRPr lang="en-US" dirty="0"/>
        </a:p>
      </dgm:t>
    </dgm:pt>
    <dgm:pt modelId="{453969BA-FBCA-4893-9A8F-7FA6302551D6}" type="parTrans" cxnId="{F896A60B-6730-4889-AF47-C1D4521C9EC2}">
      <dgm:prSet/>
      <dgm:spPr/>
      <dgm:t>
        <a:bodyPr/>
        <a:lstStyle/>
        <a:p>
          <a:endParaRPr lang="en-US"/>
        </a:p>
      </dgm:t>
    </dgm:pt>
    <dgm:pt modelId="{8575BCDB-085D-4B17-9B4F-94343C4A4E44}" type="sibTrans" cxnId="{F896A60B-6730-4889-AF47-C1D4521C9EC2}">
      <dgm:prSet/>
      <dgm:spPr/>
      <dgm:t>
        <a:bodyPr/>
        <a:lstStyle/>
        <a:p>
          <a:endParaRPr lang="en-US"/>
        </a:p>
      </dgm:t>
    </dgm:pt>
    <dgm:pt modelId="{DC64E019-FA85-48F2-82A4-4B914756219B}">
      <dgm:prSet phldrT="[Text]"/>
      <dgm:spPr/>
      <dgm:t>
        <a:bodyPr/>
        <a:lstStyle/>
        <a:p>
          <a:r>
            <a:rPr lang="en-US" dirty="0" smtClean="0"/>
            <a:t>Institutionalize best vaccine management practices</a:t>
          </a:r>
          <a:endParaRPr lang="en-US" dirty="0"/>
        </a:p>
      </dgm:t>
    </dgm:pt>
    <dgm:pt modelId="{23E33E2D-130D-409B-BC8C-31228FF57FFA}" type="parTrans" cxnId="{8E9D7A51-DA26-44A7-BEC7-6AD705A880C6}">
      <dgm:prSet/>
      <dgm:spPr/>
      <dgm:t>
        <a:bodyPr/>
        <a:lstStyle/>
        <a:p>
          <a:endParaRPr lang="en-US"/>
        </a:p>
      </dgm:t>
    </dgm:pt>
    <dgm:pt modelId="{F0A30F30-766A-4046-9D05-175870B8D317}" type="sibTrans" cxnId="{8E9D7A51-DA26-44A7-BEC7-6AD705A880C6}">
      <dgm:prSet/>
      <dgm:spPr/>
      <dgm:t>
        <a:bodyPr/>
        <a:lstStyle/>
        <a:p>
          <a:endParaRPr lang="en-US"/>
        </a:p>
      </dgm:t>
    </dgm:pt>
    <dgm:pt modelId="{B05CCD54-7470-48B1-A42B-E78AF881BC13}">
      <dgm:prSet phldrT="[Text]"/>
      <dgm:spPr/>
      <dgm:t>
        <a:bodyPr/>
        <a:lstStyle/>
        <a:p>
          <a:r>
            <a:rPr lang="en-US" dirty="0" smtClean="0"/>
            <a:t>Systematic documentation and review of  cold chain performance</a:t>
          </a:r>
          <a:endParaRPr lang="en-US" dirty="0"/>
        </a:p>
      </dgm:t>
    </dgm:pt>
    <dgm:pt modelId="{C5A06EB4-A01B-4237-9CB6-204421BDAAC9}" type="parTrans" cxnId="{4AE0AF57-C7BE-4C62-8C24-A6A50927C19E}">
      <dgm:prSet/>
      <dgm:spPr/>
      <dgm:t>
        <a:bodyPr/>
        <a:lstStyle/>
        <a:p>
          <a:endParaRPr lang="en-US"/>
        </a:p>
      </dgm:t>
    </dgm:pt>
    <dgm:pt modelId="{5193B286-8316-45DE-B53A-9CCA491D4C02}" type="sibTrans" cxnId="{4AE0AF57-C7BE-4C62-8C24-A6A50927C19E}">
      <dgm:prSet/>
      <dgm:spPr/>
      <dgm:t>
        <a:bodyPr/>
        <a:lstStyle/>
        <a:p>
          <a:endParaRPr lang="en-US"/>
        </a:p>
      </dgm:t>
    </dgm:pt>
    <dgm:pt modelId="{8681A404-8726-497C-AE2F-1B64FCA01241}">
      <dgm:prSet phldrT="[Text]"/>
      <dgm:spPr/>
      <dgm:t>
        <a:bodyPr/>
        <a:lstStyle/>
        <a:p>
          <a:r>
            <a:rPr lang="en-US" dirty="0" smtClean="0"/>
            <a:t>Supporting new vaccine introduction and strengthening implementation</a:t>
          </a:r>
          <a:endParaRPr lang="en-US" dirty="0"/>
        </a:p>
      </dgm:t>
    </dgm:pt>
    <dgm:pt modelId="{D3949DFD-56A8-4DF9-A173-C105C63B0501}" type="parTrans" cxnId="{2BD32F12-54AD-44B8-BAD2-F0514B423158}">
      <dgm:prSet/>
      <dgm:spPr/>
      <dgm:t>
        <a:bodyPr/>
        <a:lstStyle/>
        <a:p>
          <a:endParaRPr lang="en-US"/>
        </a:p>
      </dgm:t>
    </dgm:pt>
    <dgm:pt modelId="{0A0E8C5E-0D3B-40B2-A55A-3BADBCF9E6D5}" type="sibTrans" cxnId="{2BD32F12-54AD-44B8-BAD2-F0514B423158}">
      <dgm:prSet/>
      <dgm:spPr/>
      <dgm:t>
        <a:bodyPr/>
        <a:lstStyle/>
        <a:p>
          <a:endParaRPr lang="en-US"/>
        </a:p>
      </dgm:t>
    </dgm:pt>
    <dgm:pt modelId="{AE5686A8-2928-46ED-AB23-AB72B771E163}">
      <dgm:prSet phldrT="[Text]"/>
      <dgm:spPr/>
      <dgm:t>
        <a:bodyPr/>
        <a:lstStyle/>
        <a:p>
          <a:r>
            <a:rPr lang="en-US" dirty="0" smtClean="0"/>
            <a:t>Address vaccine hesitancy and resistance</a:t>
          </a:r>
          <a:endParaRPr lang="en-US" dirty="0"/>
        </a:p>
      </dgm:t>
    </dgm:pt>
    <dgm:pt modelId="{89F9DB8A-EEE8-4F0F-BD19-449598D30401}" type="parTrans" cxnId="{CB4ECF33-B05E-4153-92D4-3B66EBBB5978}">
      <dgm:prSet/>
      <dgm:spPr/>
      <dgm:t>
        <a:bodyPr/>
        <a:lstStyle/>
        <a:p>
          <a:endParaRPr lang="en-US"/>
        </a:p>
      </dgm:t>
    </dgm:pt>
    <dgm:pt modelId="{F5DF9AA3-2B98-4727-8BAA-D6E727A72348}" type="sibTrans" cxnId="{CB4ECF33-B05E-4153-92D4-3B66EBBB5978}">
      <dgm:prSet/>
      <dgm:spPr/>
      <dgm:t>
        <a:bodyPr/>
        <a:lstStyle/>
        <a:p>
          <a:endParaRPr lang="en-US"/>
        </a:p>
      </dgm:t>
    </dgm:pt>
    <dgm:pt modelId="{4E5EDBA4-8403-4D65-85DB-AD5304F6992E}">
      <dgm:prSet phldrT="[Text]"/>
      <dgm:spPr/>
      <dgm:t>
        <a:bodyPr/>
        <a:lstStyle/>
        <a:p>
          <a:r>
            <a:rPr lang="en-US" dirty="0" smtClean="0"/>
            <a:t>Capacity building activities</a:t>
          </a:r>
          <a:endParaRPr lang="en-US" dirty="0"/>
        </a:p>
      </dgm:t>
    </dgm:pt>
    <dgm:pt modelId="{18DE7097-4601-44B2-821F-031AEEBF2D4F}" type="parTrans" cxnId="{B9DB9FC3-C46A-4C69-8180-5BF577B5061F}">
      <dgm:prSet/>
      <dgm:spPr/>
      <dgm:t>
        <a:bodyPr/>
        <a:lstStyle/>
        <a:p>
          <a:endParaRPr lang="en-US"/>
        </a:p>
      </dgm:t>
    </dgm:pt>
    <dgm:pt modelId="{972B6BE3-53E7-4045-8CFB-EBB590A3581F}" type="sibTrans" cxnId="{B9DB9FC3-C46A-4C69-8180-5BF577B5061F}">
      <dgm:prSet/>
      <dgm:spPr/>
      <dgm:t>
        <a:bodyPr/>
        <a:lstStyle/>
        <a:p>
          <a:endParaRPr lang="en-US"/>
        </a:p>
      </dgm:t>
    </dgm:pt>
    <dgm:pt modelId="{E8305889-A207-413F-BCFB-B47E484D5555}">
      <dgm:prSet phldrT="[Text]"/>
      <dgm:spPr/>
      <dgm:t>
        <a:bodyPr/>
        <a:lstStyle/>
        <a:p>
          <a:r>
            <a:rPr lang="en-US" dirty="0" smtClean="0"/>
            <a:t>Cold Chain Equipment needs</a:t>
          </a:r>
          <a:endParaRPr lang="en-US" dirty="0"/>
        </a:p>
      </dgm:t>
    </dgm:pt>
    <dgm:pt modelId="{6C9BC63E-0598-46D1-AFA1-D3CB09D12302}" type="parTrans" cxnId="{ED9E5BEF-62FF-48C4-B30A-069995CF77F7}">
      <dgm:prSet/>
      <dgm:spPr/>
      <dgm:t>
        <a:bodyPr/>
        <a:lstStyle/>
        <a:p>
          <a:endParaRPr lang="en-US"/>
        </a:p>
      </dgm:t>
    </dgm:pt>
    <dgm:pt modelId="{EA5D4CCA-5B6E-4267-9F88-66462BC4850F}" type="sibTrans" cxnId="{ED9E5BEF-62FF-48C4-B30A-069995CF77F7}">
      <dgm:prSet/>
      <dgm:spPr/>
      <dgm:t>
        <a:bodyPr/>
        <a:lstStyle/>
        <a:p>
          <a:endParaRPr lang="en-US"/>
        </a:p>
      </dgm:t>
    </dgm:pt>
    <dgm:pt modelId="{2ABFFEF7-D9AA-41C0-8D84-9F65B139DDFD}" type="pres">
      <dgm:prSet presAssocID="{4818077C-CB60-49A1-A7D1-EF5CED8CDB49}" presName="linear" presStyleCnt="0">
        <dgm:presLayoutVars>
          <dgm:dir/>
          <dgm:resizeHandles val="exact"/>
        </dgm:presLayoutVars>
      </dgm:prSet>
      <dgm:spPr/>
      <dgm:t>
        <a:bodyPr/>
        <a:lstStyle/>
        <a:p>
          <a:endParaRPr lang="en-US"/>
        </a:p>
      </dgm:t>
    </dgm:pt>
    <dgm:pt modelId="{BEB1CB2E-52A5-4BAE-A115-5BC0370CAA50}" type="pres">
      <dgm:prSet presAssocID="{19962F25-9D44-4FAB-BEC0-8E8BB450A957}" presName="comp" presStyleCnt="0"/>
      <dgm:spPr/>
    </dgm:pt>
    <dgm:pt modelId="{D85B93EB-25B1-4001-B9B9-3416232535A1}" type="pres">
      <dgm:prSet presAssocID="{19962F25-9D44-4FAB-BEC0-8E8BB450A957}" presName="box" presStyleLbl="node1" presStyleIdx="0" presStyleCnt="3"/>
      <dgm:spPr/>
      <dgm:t>
        <a:bodyPr/>
        <a:lstStyle/>
        <a:p>
          <a:endParaRPr lang="en-US"/>
        </a:p>
      </dgm:t>
    </dgm:pt>
    <dgm:pt modelId="{B355460F-82A2-4CAB-9DA3-BE06848C3C6A}" type="pres">
      <dgm:prSet presAssocID="{19962F25-9D44-4FAB-BEC0-8E8BB450A957}" presName="img" presStyleLbl="fgImgPlac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dgm:spPr>
      <dgm:t>
        <a:bodyPr/>
        <a:lstStyle/>
        <a:p>
          <a:endParaRPr lang="en-US"/>
        </a:p>
      </dgm:t>
    </dgm:pt>
    <dgm:pt modelId="{96E1684D-05B7-4D38-AC1D-95B9E8AFF3A7}" type="pres">
      <dgm:prSet presAssocID="{19962F25-9D44-4FAB-BEC0-8E8BB450A957}" presName="text" presStyleLbl="node1" presStyleIdx="0" presStyleCnt="3">
        <dgm:presLayoutVars>
          <dgm:bulletEnabled val="1"/>
        </dgm:presLayoutVars>
      </dgm:prSet>
      <dgm:spPr/>
      <dgm:t>
        <a:bodyPr/>
        <a:lstStyle/>
        <a:p>
          <a:endParaRPr lang="en-US"/>
        </a:p>
      </dgm:t>
    </dgm:pt>
    <dgm:pt modelId="{E91117B5-4709-4048-9926-7D78245CD20F}" type="pres">
      <dgm:prSet presAssocID="{1A5F8794-B01B-47F6-9FD2-8C93866F4BD0}" presName="spacer" presStyleCnt="0"/>
      <dgm:spPr/>
    </dgm:pt>
    <dgm:pt modelId="{196438EC-9D61-48BF-B628-346B5E30C90A}" type="pres">
      <dgm:prSet presAssocID="{7C35C8F7-3ABF-469D-9B19-FFAC529EF383}" presName="comp" presStyleCnt="0"/>
      <dgm:spPr/>
    </dgm:pt>
    <dgm:pt modelId="{FDE3B1CB-AEB3-4965-A211-F31DEC13A9FB}" type="pres">
      <dgm:prSet presAssocID="{7C35C8F7-3ABF-469D-9B19-FFAC529EF383}" presName="box" presStyleLbl="node1" presStyleIdx="1" presStyleCnt="3"/>
      <dgm:spPr/>
      <dgm:t>
        <a:bodyPr/>
        <a:lstStyle/>
        <a:p>
          <a:endParaRPr lang="en-US"/>
        </a:p>
      </dgm:t>
    </dgm:pt>
    <dgm:pt modelId="{6E868CAD-2DC3-4841-B0CC-7960EC3B11C2}" type="pres">
      <dgm:prSet presAssocID="{7C35C8F7-3ABF-469D-9B19-FFAC529EF383}" presName="img" presStyleLbl="fgImgPlac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23000" r="-23000"/>
          </a:stretch>
        </a:blipFill>
      </dgm:spPr>
      <dgm:t>
        <a:bodyPr/>
        <a:lstStyle/>
        <a:p>
          <a:endParaRPr lang="en-US"/>
        </a:p>
      </dgm:t>
    </dgm:pt>
    <dgm:pt modelId="{72BFA398-D353-4EE4-B27C-88A668E68EB2}" type="pres">
      <dgm:prSet presAssocID="{7C35C8F7-3ABF-469D-9B19-FFAC529EF383}" presName="text" presStyleLbl="node1" presStyleIdx="1" presStyleCnt="3">
        <dgm:presLayoutVars>
          <dgm:bulletEnabled val="1"/>
        </dgm:presLayoutVars>
      </dgm:prSet>
      <dgm:spPr/>
      <dgm:t>
        <a:bodyPr/>
        <a:lstStyle/>
        <a:p>
          <a:endParaRPr lang="en-US"/>
        </a:p>
      </dgm:t>
    </dgm:pt>
    <dgm:pt modelId="{4F78A523-5C79-4F20-86F7-858C883786F0}" type="pres">
      <dgm:prSet presAssocID="{DA1844EF-DE7E-42F8-BD98-60AD6AD094BF}" presName="spacer" presStyleCnt="0"/>
      <dgm:spPr/>
    </dgm:pt>
    <dgm:pt modelId="{8996C360-4368-4B4F-82BD-BC2B3B2C9E4D}" type="pres">
      <dgm:prSet presAssocID="{EEB6D4E3-FC17-4DFF-985C-A418CA5ABD3E}" presName="comp" presStyleCnt="0"/>
      <dgm:spPr/>
    </dgm:pt>
    <dgm:pt modelId="{7E618F04-2A1C-489E-B059-60865BDBE100}" type="pres">
      <dgm:prSet presAssocID="{EEB6D4E3-FC17-4DFF-985C-A418CA5ABD3E}" presName="box" presStyleLbl="node1" presStyleIdx="2" presStyleCnt="3"/>
      <dgm:spPr/>
      <dgm:t>
        <a:bodyPr/>
        <a:lstStyle/>
        <a:p>
          <a:endParaRPr lang="en-US"/>
        </a:p>
      </dgm:t>
    </dgm:pt>
    <dgm:pt modelId="{846D65CC-71DD-4A8C-930E-36495DC8E462}" type="pres">
      <dgm:prSet presAssocID="{EEB6D4E3-FC17-4DFF-985C-A418CA5ABD3E}" presName="img" presStyleLbl="fgImgPlac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2000" r="-12000"/>
          </a:stretch>
        </a:blipFill>
      </dgm:spPr>
      <dgm:t>
        <a:bodyPr/>
        <a:lstStyle/>
        <a:p>
          <a:endParaRPr lang="en-US"/>
        </a:p>
      </dgm:t>
    </dgm:pt>
    <dgm:pt modelId="{90614717-17F9-4B67-84DC-5E7BA8A8EC90}" type="pres">
      <dgm:prSet presAssocID="{EEB6D4E3-FC17-4DFF-985C-A418CA5ABD3E}" presName="text" presStyleLbl="node1" presStyleIdx="2" presStyleCnt="3">
        <dgm:presLayoutVars>
          <dgm:bulletEnabled val="1"/>
        </dgm:presLayoutVars>
      </dgm:prSet>
      <dgm:spPr/>
      <dgm:t>
        <a:bodyPr/>
        <a:lstStyle/>
        <a:p>
          <a:endParaRPr lang="en-US"/>
        </a:p>
      </dgm:t>
    </dgm:pt>
  </dgm:ptLst>
  <dgm:cxnLst>
    <dgm:cxn modelId="{A3712B4A-E2CB-4D00-AB6D-8C31EBA537DC}" type="presOf" srcId="{545D36AB-8B85-424B-A304-F64C8FF4321D}" destId="{FDE3B1CB-AEB3-4965-A211-F31DEC13A9FB}" srcOrd="0" destOrd="2" presId="urn:microsoft.com/office/officeart/2005/8/layout/vList4"/>
    <dgm:cxn modelId="{D1A9CEF4-A191-49AB-9EFD-0DD6174DDE2F}" type="presOf" srcId="{7C35C8F7-3ABF-469D-9B19-FFAC529EF383}" destId="{72BFA398-D353-4EE4-B27C-88A668E68EB2}" srcOrd="1" destOrd="0" presId="urn:microsoft.com/office/officeart/2005/8/layout/vList4"/>
    <dgm:cxn modelId="{7AC72CF0-B102-4DA1-B294-15F0C5A698E8}" type="presOf" srcId="{4E5EDBA4-8403-4D65-85DB-AD5304F6992E}" destId="{7E618F04-2A1C-489E-B059-60865BDBE100}" srcOrd="0" destOrd="3" presId="urn:microsoft.com/office/officeart/2005/8/layout/vList4"/>
    <dgm:cxn modelId="{460BEB98-9A07-4D69-B757-5B31633F1C21}" srcId="{19962F25-9D44-4FAB-BEC0-8E8BB450A957}" destId="{045FCEA2-5E0E-4E1B-9198-CCEE6C1C87F5}" srcOrd="0" destOrd="0" parTransId="{C9657A82-B8BE-4C9B-9230-DF9163F70839}" sibTransId="{1A8F1BB9-14A3-4D8A-BE4B-3FD0B8DADEA8}"/>
    <dgm:cxn modelId="{BC243E22-327B-4FAF-BC54-61D131869AA2}" type="presOf" srcId="{4818077C-CB60-49A1-A7D1-EF5CED8CDB49}" destId="{2ABFFEF7-D9AA-41C0-8D84-9F65B139DDFD}" srcOrd="0" destOrd="0" presId="urn:microsoft.com/office/officeart/2005/8/layout/vList4"/>
    <dgm:cxn modelId="{4AE0AF57-C7BE-4C62-8C24-A6A50927C19E}" srcId="{EEB6D4E3-FC17-4DFF-985C-A418CA5ABD3E}" destId="{B05CCD54-7470-48B1-A42B-E78AF881BC13}" srcOrd="1" destOrd="0" parTransId="{C5A06EB4-A01B-4237-9CB6-204421BDAAC9}" sibTransId="{5193B286-8316-45DE-B53A-9CCA491D4C02}"/>
    <dgm:cxn modelId="{BED498D0-0F97-46CC-896F-929FC8A5C3CE}" srcId="{7C35C8F7-3ABF-469D-9B19-FFAC529EF383}" destId="{30AF9A5E-0649-4CCD-A10A-B268987F5ED9}" srcOrd="0" destOrd="0" parTransId="{FD804D41-9EE5-4AC6-ADFE-7D2A557F71DF}" sibTransId="{6AFD11AA-A640-46B5-B30F-1F5CC2BB46ED}"/>
    <dgm:cxn modelId="{028C7155-7DE1-423D-B640-FFD2683204AF}" type="presOf" srcId="{4E5EDBA4-8403-4D65-85DB-AD5304F6992E}" destId="{90614717-17F9-4B67-84DC-5E7BA8A8EC90}" srcOrd="1" destOrd="3" presId="urn:microsoft.com/office/officeart/2005/8/layout/vList4"/>
    <dgm:cxn modelId="{CB4ECF33-B05E-4153-92D4-3B66EBBB5978}" srcId="{7C35C8F7-3ABF-469D-9B19-FFAC529EF383}" destId="{AE5686A8-2928-46ED-AB23-AB72B771E163}" srcOrd="2" destOrd="0" parTransId="{89F9DB8A-EEE8-4F0F-BD19-449598D30401}" sibTransId="{F5DF9AA3-2B98-4727-8BAA-D6E727A72348}"/>
    <dgm:cxn modelId="{145BDF46-4C0F-4537-8CD6-BDD933996669}" type="presOf" srcId="{30AF9A5E-0649-4CCD-A10A-B268987F5ED9}" destId="{72BFA398-D353-4EE4-B27C-88A668E68EB2}" srcOrd="1" destOrd="1" presId="urn:microsoft.com/office/officeart/2005/8/layout/vList4"/>
    <dgm:cxn modelId="{4F3CECE6-F650-4CFE-B6BF-376D0C0C8B15}" type="presOf" srcId="{DC64E019-FA85-48F2-82A4-4B914756219B}" destId="{90614717-17F9-4B67-84DC-5E7BA8A8EC90}" srcOrd="1" destOrd="1" presId="urn:microsoft.com/office/officeart/2005/8/layout/vList4"/>
    <dgm:cxn modelId="{13F3F550-A43E-4B6F-AEEF-A6E2B1450211}" type="presOf" srcId="{B05CCD54-7470-48B1-A42B-E78AF881BC13}" destId="{7E618F04-2A1C-489E-B059-60865BDBE100}" srcOrd="0" destOrd="2" presId="urn:microsoft.com/office/officeart/2005/8/layout/vList4"/>
    <dgm:cxn modelId="{EA3FC97C-17D4-42FE-B1F9-3233D23FF76A}" srcId="{7C35C8F7-3ABF-469D-9B19-FFAC529EF383}" destId="{545D36AB-8B85-424B-A304-F64C8FF4321D}" srcOrd="1" destOrd="0" parTransId="{CE95C9D4-F8C9-4CC2-9935-744640B210E0}" sibTransId="{C755C426-0A94-4433-AD09-DB0BE1DBC1BF}"/>
    <dgm:cxn modelId="{EC5DCBBC-9D2F-4094-A272-D78B5F200520}" type="presOf" srcId="{EEB6D4E3-FC17-4DFF-985C-A418CA5ABD3E}" destId="{90614717-17F9-4B67-84DC-5E7BA8A8EC90}" srcOrd="1" destOrd="0" presId="urn:microsoft.com/office/officeart/2005/8/layout/vList4"/>
    <dgm:cxn modelId="{143E07DE-0B72-4087-AF0F-AF801403060F}" type="presOf" srcId="{E8305889-A207-413F-BCFB-B47E484D5555}" destId="{90614717-17F9-4B67-84DC-5E7BA8A8EC90}" srcOrd="1" destOrd="4" presId="urn:microsoft.com/office/officeart/2005/8/layout/vList4"/>
    <dgm:cxn modelId="{E8B77EC7-7BEA-43B7-BF16-37DA4595AA6E}" type="presOf" srcId="{045FCEA2-5E0E-4E1B-9198-CCEE6C1C87F5}" destId="{96E1684D-05B7-4D38-AC1D-95B9E8AFF3A7}" srcOrd="1" destOrd="1" presId="urn:microsoft.com/office/officeart/2005/8/layout/vList4"/>
    <dgm:cxn modelId="{FAA8F5BE-C7F5-49FB-9DBE-7305E29DB081}" srcId="{4818077C-CB60-49A1-A7D1-EF5CED8CDB49}" destId="{7C35C8F7-3ABF-469D-9B19-FFAC529EF383}" srcOrd="1" destOrd="0" parTransId="{6545BE15-20ED-435F-B351-7ACE714F71F0}" sibTransId="{DA1844EF-DE7E-42F8-BD98-60AD6AD094BF}"/>
    <dgm:cxn modelId="{1E6C0486-5B04-4279-890B-77FBDBB17E83}" type="presOf" srcId="{545D36AB-8B85-424B-A304-F64C8FF4321D}" destId="{72BFA398-D353-4EE4-B27C-88A668E68EB2}" srcOrd="1" destOrd="2" presId="urn:microsoft.com/office/officeart/2005/8/layout/vList4"/>
    <dgm:cxn modelId="{4219AD2F-AA78-4C61-8099-2B45D948C5BF}" srcId="{19962F25-9D44-4FAB-BEC0-8E8BB450A957}" destId="{ECE52E74-B5E9-449A-B05F-21E7E3B59203}" srcOrd="1" destOrd="0" parTransId="{0DCEB5DF-1EB9-495A-B21B-CDB446721041}" sibTransId="{C8756C2A-0CE7-4884-9045-6033A54E8B88}"/>
    <dgm:cxn modelId="{B4F766E0-8866-4AAB-8606-CC094708432D}" type="presOf" srcId="{B05CCD54-7470-48B1-A42B-E78AF881BC13}" destId="{90614717-17F9-4B67-84DC-5E7BA8A8EC90}" srcOrd="1" destOrd="2" presId="urn:microsoft.com/office/officeart/2005/8/layout/vList4"/>
    <dgm:cxn modelId="{72931798-83ED-418A-B176-8E1D461CA5A0}" type="presOf" srcId="{DC64E019-FA85-48F2-82A4-4B914756219B}" destId="{7E618F04-2A1C-489E-B059-60865BDBE100}" srcOrd="0" destOrd="1" presId="urn:microsoft.com/office/officeart/2005/8/layout/vList4"/>
    <dgm:cxn modelId="{A0E38EDD-1AEF-4E4F-9ACA-EC6606C0132E}" type="presOf" srcId="{19962F25-9D44-4FAB-BEC0-8E8BB450A957}" destId="{96E1684D-05B7-4D38-AC1D-95B9E8AFF3A7}" srcOrd="1" destOrd="0" presId="urn:microsoft.com/office/officeart/2005/8/layout/vList4"/>
    <dgm:cxn modelId="{B9DB9FC3-C46A-4C69-8180-5BF577B5061F}" srcId="{EEB6D4E3-FC17-4DFF-985C-A418CA5ABD3E}" destId="{4E5EDBA4-8403-4D65-85DB-AD5304F6992E}" srcOrd="2" destOrd="0" parTransId="{18DE7097-4601-44B2-821F-031AEEBF2D4F}" sibTransId="{972B6BE3-53E7-4045-8CFB-EBB590A3581F}"/>
    <dgm:cxn modelId="{BA845BCD-67F3-4930-B825-F767BF64FFF3}" type="presOf" srcId="{19962F25-9D44-4FAB-BEC0-8E8BB450A957}" destId="{D85B93EB-25B1-4001-B9B9-3416232535A1}" srcOrd="0" destOrd="0" presId="urn:microsoft.com/office/officeart/2005/8/layout/vList4"/>
    <dgm:cxn modelId="{EBAA54B2-0F60-4F0D-981C-5C0AD4DB082F}" srcId="{4818077C-CB60-49A1-A7D1-EF5CED8CDB49}" destId="{19962F25-9D44-4FAB-BEC0-8E8BB450A957}" srcOrd="0" destOrd="0" parTransId="{D71FED8A-6B2E-4BAB-AD4D-412B317A7E6A}" sibTransId="{1A5F8794-B01B-47F6-9FD2-8C93866F4BD0}"/>
    <dgm:cxn modelId="{2E008521-F265-4A8E-9C24-1BB125DA79B5}" type="presOf" srcId="{AE5686A8-2928-46ED-AB23-AB72B771E163}" destId="{72BFA398-D353-4EE4-B27C-88A668E68EB2}" srcOrd="1" destOrd="3" presId="urn:microsoft.com/office/officeart/2005/8/layout/vList4"/>
    <dgm:cxn modelId="{0911075B-38BA-4C6C-991D-C6539333C782}" type="presOf" srcId="{E8305889-A207-413F-BCFB-B47E484D5555}" destId="{7E618F04-2A1C-489E-B059-60865BDBE100}" srcOrd="0" destOrd="4" presId="urn:microsoft.com/office/officeart/2005/8/layout/vList4"/>
    <dgm:cxn modelId="{F896A60B-6730-4889-AF47-C1D4521C9EC2}" srcId="{4818077C-CB60-49A1-A7D1-EF5CED8CDB49}" destId="{EEB6D4E3-FC17-4DFF-985C-A418CA5ABD3E}" srcOrd="2" destOrd="0" parTransId="{453969BA-FBCA-4893-9A8F-7FA6302551D6}" sibTransId="{8575BCDB-085D-4B17-9B4F-94343C4A4E44}"/>
    <dgm:cxn modelId="{8E9D7A51-DA26-44A7-BEC7-6AD705A880C6}" srcId="{EEB6D4E3-FC17-4DFF-985C-A418CA5ABD3E}" destId="{DC64E019-FA85-48F2-82A4-4B914756219B}" srcOrd="0" destOrd="0" parTransId="{23E33E2D-130D-409B-BC8C-31228FF57FFA}" sibTransId="{F0A30F30-766A-4046-9D05-175870B8D317}"/>
    <dgm:cxn modelId="{696B9053-8189-4CFC-9F4B-687F2A615885}" type="presOf" srcId="{AE5686A8-2928-46ED-AB23-AB72B771E163}" destId="{FDE3B1CB-AEB3-4965-A211-F31DEC13A9FB}" srcOrd="0" destOrd="3" presId="urn:microsoft.com/office/officeart/2005/8/layout/vList4"/>
    <dgm:cxn modelId="{0F259C64-06FB-4646-B3EE-9ADB1E1D1C2F}" type="presOf" srcId="{7C35C8F7-3ABF-469D-9B19-FFAC529EF383}" destId="{FDE3B1CB-AEB3-4965-A211-F31DEC13A9FB}" srcOrd="0" destOrd="0" presId="urn:microsoft.com/office/officeart/2005/8/layout/vList4"/>
    <dgm:cxn modelId="{C5A957D2-5B65-41F5-A700-4B4A697D4DC8}" type="presOf" srcId="{045FCEA2-5E0E-4E1B-9198-CCEE6C1C87F5}" destId="{D85B93EB-25B1-4001-B9B9-3416232535A1}" srcOrd="0" destOrd="1" presId="urn:microsoft.com/office/officeart/2005/8/layout/vList4"/>
    <dgm:cxn modelId="{B057FEF7-01F1-4AEC-AE10-00F82AF2A7E3}" type="presOf" srcId="{8681A404-8726-497C-AE2F-1B64FCA01241}" destId="{D85B93EB-25B1-4001-B9B9-3416232535A1}" srcOrd="0" destOrd="3" presId="urn:microsoft.com/office/officeart/2005/8/layout/vList4"/>
    <dgm:cxn modelId="{ED9E5BEF-62FF-48C4-B30A-069995CF77F7}" srcId="{EEB6D4E3-FC17-4DFF-985C-A418CA5ABD3E}" destId="{E8305889-A207-413F-BCFB-B47E484D5555}" srcOrd="3" destOrd="0" parTransId="{6C9BC63E-0598-46D1-AFA1-D3CB09D12302}" sibTransId="{EA5D4CCA-5B6E-4267-9F88-66462BC4850F}"/>
    <dgm:cxn modelId="{2BD32F12-54AD-44B8-BAD2-F0514B423158}" srcId="{19962F25-9D44-4FAB-BEC0-8E8BB450A957}" destId="{8681A404-8726-497C-AE2F-1B64FCA01241}" srcOrd="2" destOrd="0" parTransId="{D3949DFD-56A8-4DF9-A173-C105C63B0501}" sibTransId="{0A0E8C5E-0D3B-40B2-A55A-3BADBCF9E6D5}"/>
    <dgm:cxn modelId="{5AA54830-0E77-4485-A5F0-4490E407C3E4}" type="presOf" srcId="{ECE52E74-B5E9-449A-B05F-21E7E3B59203}" destId="{D85B93EB-25B1-4001-B9B9-3416232535A1}" srcOrd="0" destOrd="2" presId="urn:microsoft.com/office/officeart/2005/8/layout/vList4"/>
    <dgm:cxn modelId="{3FF1E375-4767-4F50-9FBD-BCEFAB4EC7AC}" type="presOf" srcId="{EEB6D4E3-FC17-4DFF-985C-A418CA5ABD3E}" destId="{7E618F04-2A1C-489E-B059-60865BDBE100}" srcOrd="0" destOrd="0" presId="urn:microsoft.com/office/officeart/2005/8/layout/vList4"/>
    <dgm:cxn modelId="{39A71186-4AF2-4CA6-8A3F-2CE1BB7D66CF}" type="presOf" srcId="{8681A404-8726-497C-AE2F-1B64FCA01241}" destId="{96E1684D-05B7-4D38-AC1D-95B9E8AFF3A7}" srcOrd="1" destOrd="3" presId="urn:microsoft.com/office/officeart/2005/8/layout/vList4"/>
    <dgm:cxn modelId="{CF7ED94D-C05D-4CD3-A575-87151CD3E5EF}" type="presOf" srcId="{ECE52E74-B5E9-449A-B05F-21E7E3B59203}" destId="{96E1684D-05B7-4D38-AC1D-95B9E8AFF3A7}" srcOrd="1" destOrd="2" presId="urn:microsoft.com/office/officeart/2005/8/layout/vList4"/>
    <dgm:cxn modelId="{92BC9DBC-351F-4448-91A4-0A3BB8C4B98B}" type="presOf" srcId="{30AF9A5E-0649-4CCD-A10A-B268987F5ED9}" destId="{FDE3B1CB-AEB3-4965-A211-F31DEC13A9FB}" srcOrd="0" destOrd="1" presId="urn:microsoft.com/office/officeart/2005/8/layout/vList4"/>
    <dgm:cxn modelId="{71F7CC14-F219-45BF-8C1F-494EA2AC04CB}" type="presParOf" srcId="{2ABFFEF7-D9AA-41C0-8D84-9F65B139DDFD}" destId="{BEB1CB2E-52A5-4BAE-A115-5BC0370CAA50}" srcOrd="0" destOrd="0" presId="urn:microsoft.com/office/officeart/2005/8/layout/vList4"/>
    <dgm:cxn modelId="{4FEA7012-761E-41F0-B5E1-D8E4984D5BA1}" type="presParOf" srcId="{BEB1CB2E-52A5-4BAE-A115-5BC0370CAA50}" destId="{D85B93EB-25B1-4001-B9B9-3416232535A1}" srcOrd="0" destOrd="0" presId="urn:microsoft.com/office/officeart/2005/8/layout/vList4"/>
    <dgm:cxn modelId="{09F8EBDA-F818-4108-97E4-56A2EC87F93F}" type="presParOf" srcId="{BEB1CB2E-52A5-4BAE-A115-5BC0370CAA50}" destId="{B355460F-82A2-4CAB-9DA3-BE06848C3C6A}" srcOrd="1" destOrd="0" presId="urn:microsoft.com/office/officeart/2005/8/layout/vList4"/>
    <dgm:cxn modelId="{9364217E-767A-4FD6-8427-F4D2A613708E}" type="presParOf" srcId="{BEB1CB2E-52A5-4BAE-A115-5BC0370CAA50}" destId="{96E1684D-05B7-4D38-AC1D-95B9E8AFF3A7}" srcOrd="2" destOrd="0" presId="urn:microsoft.com/office/officeart/2005/8/layout/vList4"/>
    <dgm:cxn modelId="{D4FAB6FE-AAB9-4C6D-9C23-43862B1F9158}" type="presParOf" srcId="{2ABFFEF7-D9AA-41C0-8D84-9F65B139DDFD}" destId="{E91117B5-4709-4048-9926-7D78245CD20F}" srcOrd="1" destOrd="0" presId="urn:microsoft.com/office/officeart/2005/8/layout/vList4"/>
    <dgm:cxn modelId="{53FEBEBC-A234-4A73-9FFC-606AAE6610F5}" type="presParOf" srcId="{2ABFFEF7-D9AA-41C0-8D84-9F65B139DDFD}" destId="{196438EC-9D61-48BF-B628-346B5E30C90A}" srcOrd="2" destOrd="0" presId="urn:microsoft.com/office/officeart/2005/8/layout/vList4"/>
    <dgm:cxn modelId="{B66EAB30-83C9-4134-A813-D5DE6F7ED708}" type="presParOf" srcId="{196438EC-9D61-48BF-B628-346B5E30C90A}" destId="{FDE3B1CB-AEB3-4965-A211-F31DEC13A9FB}" srcOrd="0" destOrd="0" presId="urn:microsoft.com/office/officeart/2005/8/layout/vList4"/>
    <dgm:cxn modelId="{100202AB-53A8-490F-B5B2-1B43DBC2DF77}" type="presParOf" srcId="{196438EC-9D61-48BF-B628-346B5E30C90A}" destId="{6E868CAD-2DC3-4841-B0CC-7960EC3B11C2}" srcOrd="1" destOrd="0" presId="urn:microsoft.com/office/officeart/2005/8/layout/vList4"/>
    <dgm:cxn modelId="{11F4704A-7992-4F86-80DC-0E190D244B14}" type="presParOf" srcId="{196438EC-9D61-48BF-B628-346B5E30C90A}" destId="{72BFA398-D353-4EE4-B27C-88A668E68EB2}" srcOrd="2" destOrd="0" presId="urn:microsoft.com/office/officeart/2005/8/layout/vList4"/>
    <dgm:cxn modelId="{9ED22384-B9E2-48F3-87B7-430164F3EA67}" type="presParOf" srcId="{2ABFFEF7-D9AA-41C0-8D84-9F65B139DDFD}" destId="{4F78A523-5C79-4F20-86F7-858C883786F0}" srcOrd="3" destOrd="0" presId="urn:microsoft.com/office/officeart/2005/8/layout/vList4"/>
    <dgm:cxn modelId="{52C86A69-F013-4435-AC8F-E5674ACC454D}" type="presParOf" srcId="{2ABFFEF7-D9AA-41C0-8D84-9F65B139DDFD}" destId="{8996C360-4368-4B4F-82BD-BC2B3B2C9E4D}" srcOrd="4" destOrd="0" presId="urn:microsoft.com/office/officeart/2005/8/layout/vList4"/>
    <dgm:cxn modelId="{25CDD949-0AEE-49B7-A558-5C94AA8457FF}" type="presParOf" srcId="{8996C360-4368-4B4F-82BD-BC2B3B2C9E4D}" destId="{7E618F04-2A1C-489E-B059-60865BDBE100}" srcOrd="0" destOrd="0" presId="urn:microsoft.com/office/officeart/2005/8/layout/vList4"/>
    <dgm:cxn modelId="{759963B1-45AE-416C-9ABB-8E53AF13F782}" type="presParOf" srcId="{8996C360-4368-4B4F-82BD-BC2B3B2C9E4D}" destId="{846D65CC-71DD-4A8C-930E-36495DC8E462}" srcOrd="1" destOrd="0" presId="urn:microsoft.com/office/officeart/2005/8/layout/vList4"/>
    <dgm:cxn modelId="{241BFEE2-E64F-4C6D-924E-19B1DDD6857E}" type="presParOf" srcId="{8996C360-4368-4B4F-82BD-BC2B3B2C9E4D}" destId="{90614717-17F9-4B67-84DC-5E7BA8A8EC90}"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18077C-CB60-49A1-A7D1-EF5CED8CDB4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19962F25-9D44-4FAB-BEC0-8E8BB450A957}">
      <dgm:prSet phldrT="[Text]"/>
      <dgm:spPr/>
      <dgm:t>
        <a:bodyPr/>
        <a:lstStyle/>
        <a:p>
          <a:r>
            <a:rPr lang="en-US" dirty="0" smtClean="0"/>
            <a:t>Vaccine procurement</a:t>
          </a:r>
          <a:endParaRPr lang="en-US" dirty="0"/>
        </a:p>
      </dgm:t>
    </dgm:pt>
    <dgm:pt modelId="{D71FED8A-6B2E-4BAB-AD4D-412B317A7E6A}" type="parTrans" cxnId="{EBAA54B2-0F60-4F0D-981C-5C0AD4DB082F}">
      <dgm:prSet/>
      <dgm:spPr/>
      <dgm:t>
        <a:bodyPr/>
        <a:lstStyle/>
        <a:p>
          <a:endParaRPr lang="en-US"/>
        </a:p>
      </dgm:t>
    </dgm:pt>
    <dgm:pt modelId="{1A5F8794-B01B-47F6-9FD2-8C93866F4BD0}" type="sibTrans" cxnId="{EBAA54B2-0F60-4F0D-981C-5C0AD4DB082F}">
      <dgm:prSet/>
      <dgm:spPr/>
      <dgm:t>
        <a:bodyPr/>
        <a:lstStyle/>
        <a:p>
          <a:endParaRPr lang="en-US"/>
        </a:p>
      </dgm:t>
    </dgm:pt>
    <dgm:pt modelId="{045FCEA2-5E0E-4E1B-9198-CCEE6C1C87F5}">
      <dgm:prSet phldrT="[Text]"/>
      <dgm:spPr/>
      <dgm:t>
        <a:bodyPr/>
        <a:lstStyle/>
        <a:p>
          <a:r>
            <a:rPr lang="en-US" dirty="0" smtClean="0"/>
            <a:t> Procurement of quality assured products</a:t>
          </a:r>
          <a:endParaRPr lang="en-US" dirty="0"/>
        </a:p>
      </dgm:t>
    </dgm:pt>
    <dgm:pt modelId="{C9657A82-B8BE-4C9B-9230-DF9163F70839}" type="parTrans" cxnId="{460BEB98-9A07-4D69-B757-5B31633F1C21}">
      <dgm:prSet/>
      <dgm:spPr/>
      <dgm:t>
        <a:bodyPr/>
        <a:lstStyle/>
        <a:p>
          <a:endParaRPr lang="en-US"/>
        </a:p>
      </dgm:t>
    </dgm:pt>
    <dgm:pt modelId="{1A8F1BB9-14A3-4D8A-BE4B-3FD0B8DADEA8}" type="sibTrans" cxnId="{460BEB98-9A07-4D69-B757-5B31633F1C21}">
      <dgm:prSet/>
      <dgm:spPr/>
      <dgm:t>
        <a:bodyPr/>
        <a:lstStyle/>
        <a:p>
          <a:endParaRPr lang="en-US"/>
        </a:p>
      </dgm:t>
    </dgm:pt>
    <dgm:pt modelId="{ECE52E74-B5E9-449A-B05F-21E7E3B59203}">
      <dgm:prSet phldrT="[Text]"/>
      <dgm:spPr/>
      <dgm:t>
        <a:bodyPr/>
        <a:lstStyle/>
        <a:p>
          <a:r>
            <a:rPr lang="en-US" dirty="0" smtClean="0"/>
            <a:t>Strengthen monitoring of  procurement performance</a:t>
          </a:r>
          <a:endParaRPr lang="en-US" dirty="0"/>
        </a:p>
      </dgm:t>
    </dgm:pt>
    <dgm:pt modelId="{0DCEB5DF-1EB9-495A-B21B-CDB446721041}" type="parTrans" cxnId="{4219AD2F-AA78-4C61-8099-2B45D948C5BF}">
      <dgm:prSet/>
      <dgm:spPr/>
      <dgm:t>
        <a:bodyPr/>
        <a:lstStyle/>
        <a:p>
          <a:endParaRPr lang="en-US"/>
        </a:p>
      </dgm:t>
    </dgm:pt>
    <dgm:pt modelId="{C8756C2A-0CE7-4884-9045-6033A54E8B88}" type="sibTrans" cxnId="{4219AD2F-AA78-4C61-8099-2B45D948C5BF}">
      <dgm:prSet/>
      <dgm:spPr/>
      <dgm:t>
        <a:bodyPr/>
        <a:lstStyle/>
        <a:p>
          <a:endParaRPr lang="en-US"/>
        </a:p>
      </dgm:t>
    </dgm:pt>
    <dgm:pt modelId="{7C35C8F7-3ABF-469D-9B19-FFAC529EF383}">
      <dgm:prSet phldrT="[Text]"/>
      <dgm:spPr/>
      <dgm:t>
        <a:bodyPr/>
        <a:lstStyle/>
        <a:p>
          <a:r>
            <a:rPr lang="en-US" dirty="0" err="1" smtClean="0"/>
            <a:t>Programme</a:t>
          </a:r>
          <a:r>
            <a:rPr lang="en-US" dirty="0" smtClean="0"/>
            <a:t> performance and data quality</a:t>
          </a:r>
          <a:endParaRPr lang="en-US" dirty="0"/>
        </a:p>
      </dgm:t>
    </dgm:pt>
    <dgm:pt modelId="{6545BE15-20ED-435F-B351-7ACE714F71F0}" type="parTrans" cxnId="{FAA8F5BE-C7F5-49FB-9DBE-7305E29DB081}">
      <dgm:prSet/>
      <dgm:spPr/>
      <dgm:t>
        <a:bodyPr/>
        <a:lstStyle/>
        <a:p>
          <a:endParaRPr lang="en-US"/>
        </a:p>
      </dgm:t>
    </dgm:pt>
    <dgm:pt modelId="{DA1844EF-DE7E-42F8-BD98-60AD6AD094BF}" type="sibTrans" cxnId="{FAA8F5BE-C7F5-49FB-9DBE-7305E29DB081}">
      <dgm:prSet/>
      <dgm:spPr/>
      <dgm:t>
        <a:bodyPr/>
        <a:lstStyle/>
        <a:p>
          <a:endParaRPr lang="en-US"/>
        </a:p>
      </dgm:t>
    </dgm:pt>
    <dgm:pt modelId="{30AF9A5E-0649-4CCD-A10A-B268987F5ED9}">
      <dgm:prSet phldrT="[Text]"/>
      <dgm:spPr/>
      <dgm:t>
        <a:bodyPr/>
        <a:lstStyle/>
        <a:p>
          <a:r>
            <a:rPr lang="en-US" dirty="0" smtClean="0"/>
            <a:t>Generate evidence to identify gaps and low performing areas/population groups</a:t>
          </a:r>
          <a:endParaRPr lang="en-US" dirty="0"/>
        </a:p>
      </dgm:t>
    </dgm:pt>
    <dgm:pt modelId="{FD804D41-9EE5-4AC6-ADFE-7D2A557F71DF}" type="parTrans" cxnId="{BED498D0-0F97-46CC-896F-929FC8A5C3CE}">
      <dgm:prSet/>
      <dgm:spPr/>
      <dgm:t>
        <a:bodyPr/>
        <a:lstStyle/>
        <a:p>
          <a:endParaRPr lang="en-US"/>
        </a:p>
      </dgm:t>
    </dgm:pt>
    <dgm:pt modelId="{6AFD11AA-A640-46B5-B30F-1F5CC2BB46ED}" type="sibTrans" cxnId="{BED498D0-0F97-46CC-896F-929FC8A5C3CE}">
      <dgm:prSet/>
      <dgm:spPr/>
      <dgm:t>
        <a:bodyPr/>
        <a:lstStyle/>
        <a:p>
          <a:endParaRPr lang="en-US"/>
        </a:p>
      </dgm:t>
    </dgm:pt>
    <dgm:pt modelId="{545D36AB-8B85-424B-A304-F64C8FF4321D}">
      <dgm:prSet phldrT="[Text]"/>
      <dgm:spPr/>
      <dgm:t>
        <a:bodyPr/>
        <a:lstStyle/>
        <a:p>
          <a:r>
            <a:rPr lang="en-US" dirty="0" smtClean="0"/>
            <a:t>Improve immunization coverage among low performing areas/population groups</a:t>
          </a:r>
          <a:endParaRPr lang="en-US" dirty="0"/>
        </a:p>
      </dgm:t>
    </dgm:pt>
    <dgm:pt modelId="{CE95C9D4-F8C9-4CC2-9935-744640B210E0}" type="parTrans" cxnId="{EA3FC97C-17D4-42FE-B1F9-3233D23FF76A}">
      <dgm:prSet/>
      <dgm:spPr/>
      <dgm:t>
        <a:bodyPr/>
        <a:lstStyle/>
        <a:p>
          <a:endParaRPr lang="en-US"/>
        </a:p>
      </dgm:t>
    </dgm:pt>
    <dgm:pt modelId="{C755C426-0A94-4433-AD09-DB0BE1DBC1BF}" type="sibTrans" cxnId="{EA3FC97C-17D4-42FE-B1F9-3233D23FF76A}">
      <dgm:prSet/>
      <dgm:spPr/>
      <dgm:t>
        <a:bodyPr/>
        <a:lstStyle/>
        <a:p>
          <a:endParaRPr lang="en-US"/>
        </a:p>
      </dgm:t>
    </dgm:pt>
    <dgm:pt modelId="{EEB6D4E3-FC17-4DFF-985C-A418CA5ABD3E}">
      <dgm:prSet phldrT="[Text]"/>
      <dgm:spPr/>
      <dgm:t>
        <a:bodyPr/>
        <a:lstStyle/>
        <a:p>
          <a:r>
            <a:rPr lang="en-US" dirty="0" smtClean="0"/>
            <a:t>Strengthening pharmacovigilance function (AEFI surveillance system) of the National Regulatory Authority</a:t>
          </a:r>
          <a:endParaRPr lang="en-US" dirty="0"/>
        </a:p>
      </dgm:t>
    </dgm:pt>
    <dgm:pt modelId="{453969BA-FBCA-4893-9A8F-7FA6302551D6}" type="parTrans" cxnId="{F896A60B-6730-4889-AF47-C1D4521C9EC2}">
      <dgm:prSet/>
      <dgm:spPr/>
      <dgm:t>
        <a:bodyPr/>
        <a:lstStyle/>
        <a:p>
          <a:endParaRPr lang="en-US"/>
        </a:p>
      </dgm:t>
    </dgm:pt>
    <dgm:pt modelId="{8575BCDB-085D-4B17-9B4F-94343C4A4E44}" type="sibTrans" cxnId="{F896A60B-6730-4889-AF47-C1D4521C9EC2}">
      <dgm:prSet/>
      <dgm:spPr/>
      <dgm:t>
        <a:bodyPr/>
        <a:lstStyle/>
        <a:p>
          <a:endParaRPr lang="en-US"/>
        </a:p>
      </dgm:t>
    </dgm:pt>
    <dgm:pt modelId="{DC64E019-FA85-48F2-82A4-4B914756219B}">
      <dgm:prSet phldrT="[Text]"/>
      <dgm:spPr/>
      <dgm:t>
        <a:bodyPr/>
        <a:lstStyle/>
        <a:p>
          <a:r>
            <a:rPr lang="en-US" dirty="0" smtClean="0"/>
            <a:t>Strengthening AEFI surveillance system (pharmacovigilance function)</a:t>
          </a:r>
          <a:endParaRPr lang="en-US" dirty="0"/>
        </a:p>
      </dgm:t>
    </dgm:pt>
    <dgm:pt modelId="{23E33E2D-130D-409B-BC8C-31228FF57FFA}" type="parTrans" cxnId="{8E9D7A51-DA26-44A7-BEC7-6AD705A880C6}">
      <dgm:prSet/>
      <dgm:spPr/>
      <dgm:t>
        <a:bodyPr/>
        <a:lstStyle/>
        <a:p>
          <a:endParaRPr lang="en-US"/>
        </a:p>
      </dgm:t>
    </dgm:pt>
    <dgm:pt modelId="{F0A30F30-766A-4046-9D05-175870B8D317}" type="sibTrans" cxnId="{8E9D7A51-DA26-44A7-BEC7-6AD705A880C6}">
      <dgm:prSet/>
      <dgm:spPr/>
      <dgm:t>
        <a:bodyPr/>
        <a:lstStyle/>
        <a:p>
          <a:endParaRPr lang="en-US"/>
        </a:p>
      </dgm:t>
    </dgm:pt>
    <dgm:pt modelId="{8681A404-8726-497C-AE2F-1B64FCA01241}">
      <dgm:prSet phldrT="[Text]"/>
      <dgm:spPr/>
      <dgm:t>
        <a:bodyPr/>
        <a:lstStyle/>
        <a:p>
          <a:r>
            <a:rPr lang="en-US" dirty="0" smtClean="0"/>
            <a:t>Strengthen government self-procurement capacity</a:t>
          </a:r>
          <a:endParaRPr lang="en-US" dirty="0"/>
        </a:p>
      </dgm:t>
    </dgm:pt>
    <dgm:pt modelId="{D3949DFD-56A8-4DF9-A173-C105C63B0501}" type="parTrans" cxnId="{2BD32F12-54AD-44B8-BAD2-F0514B423158}">
      <dgm:prSet/>
      <dgm:spPr/>
      <dgm:t>
        <a:bodyPr/>
        <a:lstStyle/>
        <a:p>
          <a:endParaRPr lang="en-US"/>
        </a:p>
      </dgm:t>
    </dgm:pt>
    <dgm:pt modelId="{0A0E8C5E-0D3B-40B2-A55A-3BADBCF9E6D5}" type="sibTrans" cxnId="{2BD32F12-54AD-44B8-BAD2-F0514B423158}">
      <dgm:prSet/>
      <dgm:spPr/>
      <dgm:t>
        <a:bodyPr/>
        <a:lstStyle/>
        <a:p>
          <a:endParaRPr lang="en-US"/>
        </a:p>
      </dgm:t>
    </dgm:pt>
    <dgm:pt modelId="{AE5686A8-2928-46ED-AB23-AB72B771E163}">
      <dgm:prSet phldrT="[Text]"/>
      <dgm:spPr/>
      <dgm:t>
        <a:bodyPr/>
        <a:lstStyle/>
        <a:p>
          <a:r>
            <a:rPr lang="en-US" dirty="0" smtClean="0"/>
            <a:t>Strengthen immunization data quality</a:t>
          </a:r>
          <a:endParaRPr lang="en-US" dirty="0"/>
        </a:p>
      </dgm:t>
    </dgm:pt>
    <dgm:pt modelId="{89F9DB8A-EEE8-4F0F-BD19-449598D30401}" type="parTrans" cxnId="{CB4ECF33-B05E-4153-92D4-3B66EBBB5978}">
      <dgm:prSet/>
      <dgm:spPr/>
      <dgm:t>
        <a:bodyPr/>
        <a:lstStyle/>
        <a:p>
          <a:endParaRPr lang="en-US"/>
        </a:p>
      </dgm:t>
    </dgm:pt>
    <dgm:pt modelId="{F5DF9AA3-2B98-4727-8BAA-D6E727A72348}" type="sibTrans" cxnId="{CB4ECF33-B05E-4153-92D4-3B66EBBB5978}">
      <dgm:prSet/>
      <dgm:spPr/>
      <dgm:t>
        <a:bodyPr/>
        <a:lstStyle/>
        <a:p>
          <a:endParaRPr lang="en-US"/>
        </a:p>
      </dgm:t>
    </dgm:pt>
    <dgm:pt modelId="{DDD6C36A-0020-4BFE-9C93-007E58C89441}">
      <dgm:prSet phldrT="[Text]"/>
      <dgm:spPr/>
      <dgm:t>
        <a:bodyPr/>
        <a:lstStyle/>
        <a:p>
          <a:r>
            <a:rPr lang="en-US" dirty="0" smtClean="0"/>
            <a:t>Communication support on sustainable immunization financing and strengthening immunization legislation</a:t>
          </a:r>
          <a:endParaRPr lang="en-US" dirty="0"/>
        </a:p>
      </dgm:t>
    </dgm:pt>
    <dgm:pt modelId="{78740FFB-1D3B-4C0F-989E-1AFFDCB66730}" type="parTrans" cxnId="{0710F033-8828-4478-860E-7538D40D0F82}">
      <dgm:prSet/>
      <dgm:spPr/>
      <dgm:t>
        <a:bodyPr/>
        <a:lstStyle/>
        <a:p>
          <a:endParaRPr lang="en-US"/>
        </a:p>
      </dgm:t>
    </dgm:pt>
    <dgm:pt modelId="{67C8C1A5-6D49-4807-A265-1B7F479FBE24}" type="sibTrans" cxnId="{0710F033-8828-4478-860E-7538D40D0F82}">
      <dgm:prSet/>
      <dgm:spPr/>
      <dgm:t>
        <a:bodyPr/>
        <a:lstStyle/>
        <a:p>
          <a:endParaRPr lang="en-US"/>
        </a:p>
      </dgm:t>
    </dgm:pt>
    <dgm:pt modelId="{16818FA6-1EC7-4E63-8333-1FAAF2F1CE26}">
      <dgm:prSet phldrT="[Text]"/>
      <dgm:spPr/>
      <dgm:t>
        <a:bodyPr/>
        <a:lstStyle/>
        <a:p>
          <a:r>
            <a:rPr lang="en-US" dirty="0" smtClean="0"/>
            <a:t>Communication with parliamentarians/ decision-makers</a:t>
          </a:r>
          <a:endParaRPr lang="en-US" dirty="0"/>
        </a:p>
      </dgm:t>
    </dgm:pt>
    <dgm:pt modelId="{03297443-FC48-4D01-92E1-55699750EBBB}" type="parTrans" cxnId="{B32E61F3-8807-4F1E-9CB8-EA9708895C06}">
      <dgm:prSet/>
      <dgm:spPr/>
      <dgm:t>
        <a:bodyPr/>
        <a:lstStyle/>
        <a:p>
          <a:endParaRPr lang="en-US"/>
        </a:p>
      </dgm:t>
    </dgm:pt>
    <dgm:pt modelId="{8B57D924-3329-408E-8595-F9AEA4777028}" type="sibTrans" cxnId="{B32E61F3-8807-4F1E-9CB8-EA9708895C06}">
      <dgm:prSet/>
      <dgm:spPr/>
      <dgm:t>
        <a:bodyPr/>
        <a:lstStyle/>
        <a:p>
          <a:endParaRPr lang="en-US"/>
        </a:p>
      </dgm:t>
    </dgm:pt>
    <dgm:pt modelId="{4CBF4368-E290-44A0-9C4D-6C01E1863033}">
      <dgm:prSet phldrT="[Text]"/>
      <dgm:spPr/>
      <dgm:t>
        <a:bodyPr/>
        <a:lstStyle/>
        <a:p>
          <a:r>
            <a:rPr lang="en-US" dirty="0" smtClean="0"/>
            <a:t>Strengthening immunization legislation</a:t>
          </a:r>
          <a:endParaRPr lang="en-US" dirty="0"/>
        </a:p>
      </dgm:t>
    </dgm:pt>
    <dgm:pt modelId="{5DC07D32-37ED-4A82-BC2D-DAA04BD624C4}" type="parTrans" cxnId="{35C95918-B644-4391-B428-8048755ADB4C}">
      <dgm:prSet/>
      <dgm:spPr/>
      <dgm:t>
        <a:bodyPr/>
        <a:lstStyle/>
        <a:p>
          <a:endParaRPr lang="en-US"/>
        </a:p>
      </dgm:t>
    </dgm:pt>
    <dgm:pt modelId="{C393A83E-417C-433A-A021-DAA9A2C18310}" type="sibTrans" cxnId="{35C95918-B644-4391-B428-8048755ADB4C}">
      <dgm:prSet/>
      <dgm:spPr/>
      <dgm:t>
        <a:bodyPr/>
        <a:lstStyle/>
        <a:p>
          <a:endParaRPr lang="en-US"/>
        </a:p>
      </dgm:t>
    </dgm:pt>
    <dgm:pt modelId="{2ABFFEF7-D9AA-41C0-8D84-9F65B139DDFD}" type="pres">
      <dgm:prSet presAssocID="{4818077C-CB60-49A1-A7D1-EF5CED8CDB49}" presName="linear" presStyleCnt="0">
        <dgm:presLayoutVars>
          <dgm:dir/>
          <dgm:resizeHandles val="exact"/>
        </dgm:presLayoutVars>
      </dgm:prSet>
      <dgm:spPr/>
      <dgm:t>
        <a:bodyPr/>
        <a:lstStyle/>
        <a:p>
          <a:endParaRPr lang="en-US"/>
        </a:p>
      </dgm:t>
    </dgm:pt>
    <dgm:pt modelId="{BEB1CB2E-52A5-4BAE-A115-5BC0370CAA50}" type="pres">
      <dgm:prSet presAssocID="{19962F25-9D44-4FAB-BEC0-8E8BB450A957}" presName="comp" presStyleCnt="0"/>
      <dgm:spPr/>
    </dgm:pt>
    <dgm:pt modelId="{D85B93EB-25B1-4001-B9B9-3416232535A1}" type="pres">
      <dgm:prSet presAssocID="{19962F25-9D44-4FAB-BEC0-8E8BB450A957}" presName="box" presStyleLbl="node1" presStyleIdx="0" presStyleCnt="4" custAng="0"/>
      <dgm:spPr/>
      <dgm:t>
        <a:bodyPr/>
        <a:lstStyle/>
        <a:p>
          <a:endParaRPr lang="en-US"/>
        </a:p>
      </dgm:t>
    </dgm:pt>
    <dgm:pt modelId="{B355460F-82A2-4CAB-9DA3-BE06848C3C6A}" type="pres">
      <dgm:prSet presAssocID="{19962F25-9D44-4FAB-BEC0-8E8BB450A957}" presName="img"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t="-19000" b="-19000"/>
          </a:stretch>
        </a:blipFill>
      </dgm:spPr>
      <dgm:t>
        <a:bodyPr/>
        <a:lstStyle/>
        <a:p>
          <a:endParaRPr lang="en-US"/>
        </a:p>
      </dgm:t>
    </dgm:pt>
    <dgm:pt modelId="{96E1684D-05B7-4D38-AC1D-95B9E8AFF3A7}" type="pres">
      <dgm:prSet presAssocID="{19962F25-9D44-4FAB-BEC0-8E8BB450A957}" presName="text" presStyleLbl="node1" presStyleIdx="0" presStyleCnt="4">
        <dgm:presLayoutVars>
          <dgm:bulletEnabled val="1"/>
        </dgm:presLayoutVars>
      </dgm:prSet>
      <dgm:spPr/>
      <dgm:t>
        <a:bodyPr/>
        <a:lstStyle/>
        <a:p>
          <a:endParaRPr lang="en-US"/>
        </a:p>
      </dgm:t>
    </dgm:pt>
    <dgm:pt modelId="{E91117B5-4709-4048-9926-7D78245CD20F}" type="pres">
      <dgm:prSet presAssocID="{1A5F8794-B01B-47F6-9FD2-8C93866F4BD0}" presName="spacer" presStyleCnt="0"/>
      <dgm:spPr/>
    </dgm:pt>
    <dgm:pt modelId="{196438EC-9D61-48BF-B628-346B5E30C90A}" type="pres">
      <dgm:prSet presAssocID="{7C35C8F7-3ABF-469D-9B19-FFAC529EF383}" presName="comp" presStyleCnt="0"/>
      <dgm:spPr/>
    </dgm:pt>
    <dgm:pt modelId="{FDE3B1CB-AEB3-4965-A211-F31DEC13A9FB}" type="pres">
      <dgm:prSet presAssocID="{7C35C8F7-3ABF-469D-9B19-FFAC529EF383}" presName="box" presStyleLbl="node1" presStyleIdx="1" presStyleCnt="4"/>
      <dgm:spPr/>
      <dgm:t>
        <a:bodyPr/>
        <a:lstStyle/>
        <a:p>
          <a:endParaRPr lang="en-US"/>
        </a:p>
      </dgm:t>
    </dgm:pt>
    <dgm:pt modelId="{6E868CAD-2DC3-4841-B0CC-7960EC3B11C2}" type="pres">
      <dgm:prSet presAssocID="{7C35C8F7-3ABF-469D-9B19-FFAC529EF383}" presName="img" presStyleLbl="fgImgPlace1" presStyleIdx="1" presStyleCnt="4"/>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dgm:spPr>
      <dgm:t>
        <a:bodyPr/>
        <a:lstStyle/>
        <a:p>
          <a:endParaRPr lang="en-US"/>
        </a:p>
      </dgm:t>
    </dgm:pt>
    <dgm:pt modelId="{72BFA398-D353-4EE4-B27C-88A668E68EB2}" type="pres">
      <dgm:prSet presAssocID="{7C35C8F7-3ABF-469D-9B19-FFAC529EF383}" presName="text" presStyleLbl="node1" presStyleIdx="1" presStyleCnt="4">
        <dgm:presLayoutVars>
          <dgm:bulletEnabled val="1"/>
        </dgm:presLayoutVars>
      </dgm:prSet>
      <dgm:spPr/>
      <dgm:t>
        <a:bodyPr/>
        <a:lstStyle/>
        <a:p>
          <a:endParaRPr lang="en-US"/>
        </a:p>
      </dgm:t>
    </dgm:pt>
    <dgm:pt modelId="{4F78A523-5C79-4F20-86F7-858C883786F0}" type="pres">
      <dgm:prSet presAssocID="{DA1844EF-DE7E-42F8-BD98-60AD6AD094BF}" presName="spacer" presStyleCnt="0"/>
      <dgm:spPr/>
    </dgm:pt>
    <dgm:pt modelId="{8996C360-4368-4B4F-82BD-BC2B3B2C9E4D}" type="pres">
      <dgm:prSet presAssocID="{EEB6D4E3-FC17-4DFF-985C-A418CA5ABD3E}" presName="comp" presStyleCnt="0"/>
      <dgm:spPr/>
    </dgm:pt>
    <dgm:pt modelId="{7E618F04-2A1C-489E-B059-60865BDBE100}" type="pres">
      <dgm:prSet presAssocID="{EEB6D4E3-FC17-4DFF-985C-A418CA5ABD3E}" presName="box" presStyleLbl="node1" presStyleIdx="2" presStyleCnt="4"/>
      <dgm:spPr/>
      <dgm:t>
        <a:bodyPr/>
        <a:lstStyle/>
        <a:p>
          <a:endParaRPr lang="en-US"/>
        </a:p>
      </dgm:t>
    </dgm:pt>
    <dgm:pt modelId="{846D65CC-71DD-4A8C-930E-36495DC8E462}" type="pres">
      <dgm:prSet presAssocID="{EEB6D4E3-FC17-4DFF-985C-A418CA5ABD3E}" presName="img" presStyleLbl="fgImgPlace1" presStyleIdx="2" presStyleCnt="4"/>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51000" b="-51000"/>
          </a:stretch>
        </a:blipFill>
      </dgm:spPr>
      <dgm:t>
        <a:bodyPr/>
        <a:lstStyle/>
        <a:p>
          <a:endParaRPr lang="en-US"/>
        </a:p>
      </dgm:t>
    </dgm:pt>
    <dgm:pt modelId="{90614717-17F9-4B67-84DC-5E7BA8A8EC90}" type="pres">
      <dgm:prSet presAssocID="{EEB6D4E3-FC17-4DFF-985C-A418CA5ABD3E}" presName="text" presStyleLbl="node1" presStyleIdx="2" presStyleCnt="4">
        <dgm:presLayoutVars>
          <dgm:bulletEnabled val="1"/>
        </dgm:presLayoutVars>
      </dgm:prSet>
      <dgm:spPr/>
      <dgm:t>
        <a:bodyPr/>
        <a:lstStyle/>
        <a:p>
          <a:endParaRPr lang="en-US"/>
        </a:p>
      </dgm:t>
    </dgm:pt>
    <dgm:pt modelId="{B11F76F0-2A57-402B-A1E3-38971EF58CF2}" type="pres">
      <dgm:prSet presAssocID="{8575BCDB-085D-4B17-9B4F-94343C4A4E44}" presName="spacer" presStyleCnt="0"/>
      <dgm:spPr/>
    </dgm:pt>
    <dgm:pt modelId="{056BC19A-B615-4114-B37B-C66314332926}" type="pres">
      <dgm:prSet presAssocID="{DDD6C36A-0020-4BFE-9C93-007E58C89441}" presName="comp" presStyleCnt="0"/>
      <dgm:spPr/>
    </dgm:pt>
    <dgm:pt modelId="{BB18DA1F-975E-4D0A-A6B1-13F367A050E3}" type="pres">
      <dgm:prSet presAssocID="{DDD6C36A-0020-4BFE-9C93-007E58C89441}" presName="box" presStyleLbl="node1" presStyleIdx="3" presStyleCnt="4"/>
      <dgm:spPr/>
      <dgm:t>
        <a:bodyPr/>
        <a:lstStyle/>
        <a:p>
          <a:endParaRPr lang="en-US"/>
        </a:p>
      </dgm:t>
    </dgm:pt>
    <dgm:pt modelId="{16BA70E7-2B0C-407A-844A-322225654DBA}" type="pres">
      <dgm:prSet presAssocID="{DDD6C36A-0020-4BFE-9C93-007E58C89441}" presName="img" presStyleLbl="fgImgPlace1" presStyleIdx="3" presStyleCnt="4"/>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24000" b="-24000"/>
          </a:stretch>
        </a:blipFill>
      </dgm:spPr>
      <dgm:t>
        <a:bodyPr/>
        <a:lstStyle/>
        <a:p>
          <a:endParaRPr lang="en-US"/>
        </a:p>
      </dgm:t>
    </dgm:pt>
    <dgm:pt modelId="{5E948B87-48D7-4033-AAA0-5E84447DC29D}" type="pres">
      <dgm:prSet presAssocID="{DDD6C36A-0020-4BFE-9C93-007E58C89441}" presName="text" presStyleLbl="node1" presStyleIdx="3" presStyleCnt="4">
        <dgm:presLayoutVars>
          <dgm:bulletEnabled val="1"/>
        </dgm:presLayoutVars>
      </dgm:prSet>
      <dgm:spPr/>
      <dgm:t>
        <a:bodyPr/>
        <a:lstStyle/>
        <a:p>
          <a:endParaRPr lang="en-US"/>
        </a:p>
      </dgm:t>
    </dgm:pt>
  </dgm:ptLst>
  <dgm:cxnLst>
    <dgm:cxn modelId="{A3712B4A-E2CB-4D00-AB6D-8C31EBA537DC}" type="presOf" srcId="{545D36AB-8B85-424B-A304-F64C8FF4321D}" destId="{FDE3B1CB-AEB3-4965-A211-F31DEC13A9FB}" srcOrd="0" destOrd="2" presId="urn:microsoft.com/office/officeart/2005/8/layout/vList4"/>
    <dgm:cxn modelId="{35C95918-B644-4391-B428-8048755ADB4C}" srcId="{DDD6C36A-0020-4BFE-9C93-007E58C89441}" destId="{4CBF4368-E290-44A0-9C4D-6C01E1863033}" srcOrd="1" destOrd="0" parTransId="{5DC07D32-37ED-4A82-BC2D-DAA04BD624C4}" sibTransId="{C393A83E-417C-433A-A021-DAA9A2C18310}"/>
    <dgm:cxn modelId="{555DE0D7-5D98-4308-B868-323986BD3C5C}" type="presOf" srcId="{4CBF4368-E290-44A0-9C4D-6C01E1863033}" destId="{5E948B87-48D7-4033-AAA0-5E84447DC29D}" srcOrd="1" destOrd="2" presId="urn:microsoft.com/office/officeart/2005/8/layout/vList4"/>
    <dgm:cxn modelId="{D1A9CEF4-A191-49AB-9EFD-0DD6174DDE2F}" type="presOf" srcId="{7C35C8F7-3ABF-469D-9B19-FFAC529EF383}" destId="{72BFA398-D353-4EE4-B27C-88A668E68EB2}" srcOrd="1" destOrd="0" presId="urn:microsoft.com/office/officeart/2005/8/layout/vList4"/>
    <dgm:cxn modelId="{8E469395-C916-485E-AD9B-80E8C59D69C6}" type="presOf" srcId="{DDD6C36A-0020-4BFE-9C93-007E58C89441}" destId="{BB18DA1F-975E-4D0A-A6B1-13F367A050E3}" srcOrd="0" destOrd="0" presId="urn:microsoft.com/office/officeart/2005/8/layout/vList4"/>
    <dgm:cxn modelId="{460BEB98-9A07-4D69-B757-5B31633F1C21}" srcId="{19962F25-9D44-4FAB-BEC0-8E8BB450A957}" destId="{045FCEA2-5E0E-4E1B-9198-CCEE6C1C87F5}" srcOrd="0" destOrd="0" parTransId="{C9657A82-B8BE-4C9B-9230-DF9163F70839}" sibTransId="{1A8F1BB9-14A3-4D8A-BE4B-3FD0B8DADEA8}"/>
    <dgm:cxn modelId="{BC243E22-327B-4FAF-BC54-61D131869AA2}" type="presOf" srcId="{4818077C-CB60-49A1-A7D1-EF5CED8CDB49}" destId="{2ABFFEF7-D9AA-41C0-8D84-9F65B139DDFD}" srcOrd="0" destOrd="0" presId="urn:microsoft.com/office/officeart/2005/8/layout/vList4"/>
    <dgm:cxn modelId="{BED498D0-0F97-46CC-896F-929FC8A5C3CE}" srcId="{7C35C8F7-3ABF-469D-9B19-FFAC529EF383}" destId="{30AF9A5E-0649-4CCD-A10A-B268987F5ED9}" srcOrd="0" destOrd="0" parTransId="{FD804D41-9EE5-4AC6-ADFE-7D2A557F71DF}" sibTransId="{6AFD11AA-A640-46B5-B30F-1F5CC2BB46ED}"/>
    <dgm:cxn modelId="{CB4ECF33-B05E-4153-92D4-3B66EBBB5978}" srcId="{7C35C8F7-3ABF-469D-9B19-FFAC529EF383}" destId="{AE5686A8-2928-46ED-AB23-AB72B771E163}" srcOrd="2" destOrd="0" parTransId="{89F9DB8A-EEE8-4F0F-BD19-449598D30401}" sibTransId="{F5DF9AA3-2B98-4727-8BAA-D6E727A72348}"/>
    <dgm:cxn modelId="{145BDF46-4C0F-4537-8CD6-BDD933996669}" type="presOf" srcId="{30AF9A5E-0649-4CCD-A10A-B268987F5ED9}" destId="{72BFA398-D353-4EE4-B27C-88A668E68EB2}" srcOrd="1" destOrd="1" presId="urn:microsoft.com/office/officeart/2005/8/layout/vList4"/>
    <dgm:cxn modelId="{4F3CECE6-F650-4CFE-B6BF-376D0C0C8B15}" type="presOf" srcId="{DC64E019-FA85-48F2-82A4-4B914756219B}" destId="{90614717-17F9-4B67-84DC-5E7BA8A8EC90}" srcOrd="1" destOrd="1" presId="urn:microsoft.com/office/officeart/2005/8/layout/vList4"/>
    <dgm:cxn modelId="{6CBE2C5F-0EA1-426D-9D90-7C0AA58049F5}" type="presOf" srcId="{16818FA6-1EC7-4E63-8333-1FAAF2F1CE26}" destId="{5E948B87-48D7-4033-AAA0-5E84447DC29D}" srcOrd="1" destOrd="1" presId="urn:microsoft.com/office/officeart/2005/8/layout/vList4"/>
    <dgm:cxn modelId="{8FF89608-324E-479A-8801-7B86419CE9CB}" type="presOf" srcId="{4CBF4368-E290-44A0-9C4D-6C01E1863033}" destId="{BB18DA1F-975E-4D0A-A6B1-13F367A050E3}" srcOrd="0" destOrd="2" presId="urn:microsoft.com/office/officeart/2005/8/layout/vList4"/>
    <dgm:cxn modelId="{EA3FC97C-17D4-42FE-B1F9-3233D23FF76A}" srcId="{7C35C8F7-3ABF-469D-9B19-FFAC529EF383}" destId="{545D36AB-8B85-424B-A304-F64C8FF4321D}" srcOrd="1" destOrd="0" parTransId="{CE95C9D4-F8C9-4CC2-9935-744640B210E0}" sibTransId="{C755C426-0A94-4433-AD09-DB0BE1DBC1BF}"/>
    <dgm:cxn modelId="{EC5DCBBC-9D2F-4094-A272-D78B5F200520}" type="presOf" srcId="{EEB6D4E3-FC17-4DFF-985C-A418CA5ABD3E}" destId="{90614717-17F9-4B67-84DC-5E7BA8A8EC90}" srcOrd="1" destOrd="0" presId="urn:microsoft.com/office/officeart/2005/8/layout/vList4"/>
    <dgm:cxn modelId="{B32E61F3-8807-4F1E-9CB8-EA9708895C06}" srcId="{DDD6C36A-0020-4BFE-9C93-007E58C89441}" destId="{16818FA6-1EC7-4E63-8333-1FAAF2F1CE26}" srcOrd="0" destOrd="0" parTransId="{03297443-FC48-4D01-92E1-55699750EBBB}" sibTransId="{8B57D924-3329-408E-8595-F9AEA4777028}"/>
    <dgm:cxn modelId="{E8B77EC7-7BEA-43B7-BF16-37DA4595AA6E}" type="presOf" srcId="{045FCEA2-5E0E-4E1B-9198-CCEE6C1C87F5}" destId="{96E1684D-05B7-4D38-AC1D-95B9E8AFF3A7}" srcOrd="1" destOrd="1" presId="urn:microsoft.com/office/officeart/2005/8/layout/vList4"/>
    <dgm:cxn modelId="{FAA8F5BE-C7F5-49FB-9DBE-7305E29DB081}" srcId="{4818077C-CB60-49A1-A7D1-EF5CED8CDB49}" destId="{7C35C8F7-3ABF-469D-9B19-FFAC529EF383}" srcOrd="1" destOrd="0" parTransId="{6545BE15-20ED-435F-B351-7ACE714F71F0}" sibTransId="{DA1844EF-DE7E-42F8-BD98-60AD6AD094BF}"/>
    <dgm:cxn modelId="{1E6C0486-5B04-4279-890B-77FBDBB17E83}" type="presOf" srcId="{545D36AB-8B85-424B-A304-F64C8FF4321D}" destId="{72BFA398-D353-4EE4-B27C-88A668E68EB2}" srcOrd="1" destOrd="2" presId="urn:microsoft.com/office/officeart/2005/8/layout/vList4"/>
    <dgm:cxn modelId="{4219AD2F-AA78-4C61-8099-2B45D948C5BF}" srcId="{19962F25-9D44-4FAB-BEC0-8E8BB450A957}" destId="{ECE52E74-B5E9-449A-B05F-21E7E3B59203}" srcOrd="1" destOrd="0" parTransId="{0DCEB5DF-1EB9-495A-B21B-CDB446721041}" sibTransId="{C8756C2A-0CE7-4884-9045-6033A54E8B88}"/>
    <dgm:cxn modelId="{72931798-83ED-418A-B176-8E1D461CA5A0}" type="presOf" srcId="{DC64E019-FA85-48F2-82A4-4B914756219B}" destId="{7E618F04-2A1C-489E-B059-60865BDBE100}" srcOrd="0" destOrd="1" presId="urn:microsoft.com/office/officeart/2005/8/layout/vList4"/>
    <dgm:cxn modelId="{A0E38EDD-1AEF-4E4F-9ACA-EC6606C0132E}" type="presOf" srcId="{19962F25-9D44-4FAB-BEC0-8E8BB450A957}" destId="{96E1684D-05B7-4D38-AC1D-95B9E8AFF3A7}" srcOrd="1" destOrd="0" presId="urn:microsoft.com/office/officeart/2005/8/layout/vList4"/>
    <dgm:cxn modelId="{9193FE43-B61C-4C81-B84D-298B797AEC66}" type="presOf" srcId="{DDD6C36A-0020-4BFE-9C93-007E58C89441}" destId="{5E948B87-48D7-4033-AAA0-5E84447DC29D}" srcOrd="1" destOrd="0" presId="urn:microsoft.com/office/officeart/2005/8/layout/vList4"/>
    <dgm:cxn modelId="{0710F033-8828-4478-860E-7538D40D0F82}" srcId="{4818077C-CB60-49A1-A7D1-EF5CED8CDB49}" destId="{DDD6C36A-0020-4BFE-9C93-007E58C89441}" srcOrd="3" destOrd="0" parTransId="{78740FFB-1D3B-4C0F-989E-1AFFDCB66730}" sibTransId="{67C8C1A5-6D49-4807-A265-1B7F479FBE24}"/>
    <dgm:cxn modelId="{BA845BCD-67F3-4930-B825-F767BF64FFF3}" type="presOf" srcId="{19962F25-9D44-4FAB-BEC0-8E8BB450A957}" destId="{D85B93EB-25B1-4001-B9B9-3416232535A1}" srcOrd="0" destOrd="0" presId="urn:microsoft.com/office/officeart/2005/8/layout/vList4"/>
    <dgm:cxn modelId="{EBAA54B2-0F60-4F0D-981C-5C0AD4DB082F}" srcId="{4818077C-CB60-49A1-A7D1-EF5CED8CDB49}" destId="{19962F25-9D44-4FAB-BEC0-8E8BB450A957}" srcOrd="0" destOrd="0" parTransId="{D71FED8A-6B2E-4BAB-AD4D-412B317A7E6A}" sibTransId="{1A5F8794-B01B-47F6-9FD2-8C93866F4BD0}"/>
    <dgm:cxn modelId="{2E008521-F265-4A8E-9C24-1BB125DA79B5}" type="presOf" srcId="{AE5686A8-2928-46ED-AB23-AB72B771E163}" destId="{72BFA398-D353-4EE4-B27C-88A668E68EB2}" srcOrd="1" destOrd="3" presId="urn:microsoft.com/office/officeart/2005/8/layout/vList4"/>
    <dgm:cxn modelId="{F896A60B-6730-4889-AF47-C1D4521C9EC2}" srcId="{4818077C-CB60-49A1-A7D1-EF5CED8CDB49}" destId="{EEB6D4E3-FC17-4DFF-985C-A418CA5ABD3E}" srcOrd="2" destOrd="0" parTransId="{453969BA-FBCA-4893-9A8F-7FA6302551D6}" sibTransId="{8575BCDB-085D-4B17-9B4F-94343C4A4E44}"/>
    <dgm:cxn modelId="{8E9D7A51-DA26-44A7-BEC7-6AD705A880C6}" srcId="{EEB6D4E3-FC17-4DFF-985C-A418CA5ABD3E}" destId="{DC64E019-FA85-48F2-82A4-4B914756219B}" srcOrd="0" destOrd="0" parTransId="{23E33E2D-130D-409B-BC8C-31228FF57FFA}" sibTransId="{F0A30F30-766A-4046-9D05-175870B8D317}"/>
    <dgm:cxn modelId="{696B9053-8189-4CFC-9F4B-687F2A615885}" type="presOf" srcId="{AE5686A8-2928-46ED-AB23-AB72B771E163}" destId="{FDE3B1CB-AEB3-4965-A211-F31DEC13A9FB}" srcOrd="0" destOrd="3" presId="urn:microsoft.com/office/officeart/2005/8/layout/vList4"/>
    <dgm:cxn modelId="{0F259C64-06FB-4646-B3EE-9ADB1E1D1C2F}" type="presOf" srcId="{7C35C8F7-3ABF-469D-9B19-FFAC529EF383}" destId="{FDE3B1CB-AEB3-4965-A211-F31DEC13A9FB}" srcOrd="0" destOrd="0" presId="urn:microsoft.com/office/officeart/2005/8/layout/vList4"/>
    <dgm:cxn modelId="{7704954E-BFE1-4AE6-8ACF-12E264CABC08}" type="presOf" srcId="{16818FA6-1EC7-4E63-8333-1FAAF2F1CE26}" destId="{BB18DA1F-975E-4D0A-A6B1-13F367A050E3}" srcOrd="0" destOrd="1" presId="urn:microsoft.com/office/officeart/2005/8/layout/vList4"/>
    <dgm:cxn modelId="{C5A957D2-5B65-41F5-A700-4B4A697D4DC8}" type="presOf" srcId="{045FCEA2-5E0E-4E1B-9198-CCEE6C1C87F5}" destId="{D85B93EB-25B1-4001-B9B9-3416232535A1}" srcOrd="0" destOrd="1" presId="urn:microsoft.com/office/officeart/2005/8/layout/vList4"/>
    <dgm:cxn modelId="{B057FEF7-01F1-4AEC-AE10-00F82AF2A7E3}" type="presOf" srcId="{8681A404-8726-497C-AE2F-1B64FCA01241}" destId="{D85B93EB-25B1-4001-B9B9-3416232535A1}" srcOrd="0" destOrd="3" presId="urn:microsoft.com/office/officeart/2005/8/layout/vList4"/>
    <dgm:cxn modelId="{2BD32F12-54AD-44B8-BAD2-F0514B423158}" srcId="{19962F25-9D44-4FAB-BEC0-8E8BB450A957}" destId="{8681A404-8726-497C-AE2F-1B64FCA01241}" srcOrd="2" destOrd="0" parTransId="{D3949DFD-56A8-4DF9-A173-C105C63B0501}" sibTransId="{0A0E8C5E-0D3B-40B2-A55A-3BADBCF9E6D5}"/>
    <dgm:cxn modelId="{5AA54830-0E77-4485-A5F0-4490E407C3E4}" type="presOf" srcId="{ECE52E74-B5E9-449A-B05F-21E7E3B59203}" destId="{D85B93EB-25B1-4001-B9B9-3416232535A1}" srcOrd="0" destOrd="2" presId="urn:microsoft.com/office/officeart/2005/8/layout/vList4"/>
    <dgm:cxn modelId="{3FF1E375-4767-4F50-9FBD-BCEFAB4EC7AC}" type="presOf" srcId="{EEB6D4E3-FC17-4DFF-985C-A418CA5ABD3E}" destId="{7E618F04-2A1C-489E-B059-60865BDBE100}" srcOrd="0" destOrd="0" presId="urn:microsoft.com/office/officeart/2005/8/layout/vList4"/>
    <dgm:cxn modelId="{39A71186-4AF2-4CA6-8A3F-2CE1BB7D66CF}" type="presOf" srcId="{8681A404-8726-497C-AE2F-1B64FCA01241}" destId="{96E1684D-05B7-4D38-AC1D-95B9E8AFF3A7}" srcOrd="1" destOrd="3" presId="urn:microsoft.com/office/officeart/2005/8/layout/vList4"/>
    <dgm:cxn modelId="{CF7ED94D-C05D-4CD3-A575-87151CD3E5EF}" type="presOf" srcId="{ECE52E74-B5E9-449A-B05F-21E7E3B59203}" destId="{96E1684D-05B7-4D38-AC1D-95B9E8AFF3A7}" srcOrd="1" destOrd="2" presId="urn:microsoft.com/office/officeart/2005/8/layout/vList4"/>
    <dgm:cxn modelId="{92BC9DBC-351F-4448-91A4-0A3BB8C4B98B}" type="presOf" srcId="{30AF9A5E-0649-4CCD-A10A-B268987F5ED9}" destId="{FDE3B1CB-AEB3-4965-A211-F31DEC13A9FB}" srcOrd="0" destOrd="1" presId="urn:microsoft.com/office/officeart/2005/8/layout/vList4"/>
    <dgm:cxn modelId="{71F7CC14-F219-45BF-8C1F-494EA2AC04CB}" type="presParOf" srcId="{2ABFFEF7-D9AA-41C0-8D84-9F65B139DDFD}" destId="{BEB1CB2E-52A5-4BAE-A115-5BC0370CAA50}" srcOrd="0" destOrd="0" presId="urn:microsoft.com/office/officeart/2005/8/layout/vList4"/>
    <dgm:cxn modelId="{4FEA7012-761E-41F0-B5E1-D8E4984D5BA1}" type="presParOf" srcId="{BEB1CB2E-52A5-4BAE-A115-5BC0370CAA50}" destId="{D85B93EB-25B1-4001-B9B9-3416232535A1}" srcOrd="0" destOrd="0" presId="urn:microsoft.com/office/officeart/2005/8/layout/vList4"/>
    <dgm:cxn modelId="{09F8EBDA-F818-4108-97E4-56A2EC87F93F}" type="presParOf" srcId="{BEB1CB2E-52A5-4BAE-A115-5BC0370CAA50}" destId="{B355460F-82A2-4CAB-9DA3-BE06848C3C6A}" srcOrd="1" destOrd="0" presId="urn:microsoft.com/office/officeart/2005/8/layout/vList4"/>
    <dgm:cxn modelId="{9364217E-767A-4FD6-8427-F4D2A613708E}" type="presParOf" srcId="{BEB1CB2E-52A5-4BAE-A115-5BC0370CAA50}" destId="{96E1684D-05B7-4D38-AC1D-95B9E8AFF3A7}" srcOrd="2" destOrd="0" presId="urn:microsoft.com/office/officeart/2005/8/layout/vList4"/>
    <dgm:cxn modelId="{D4FAB6FE-AAB9-4C6D-9C23-43862B1F9158}" type="presParOf" srcId="{2ABFFEF7-D9AA-41C0-8D84-9F65B139DDFD}" destId="{E91117B5-4709-4048-9926-7D78245CD20F}" srcOrd="1" destOrd="0" presId="urn:microsoft.com/office/officeart/2005/8/layout/vList4"/>
    <dgm:cxn modelId="{53FEBEBC-A234-4A73-9FFC-606AAE6610F5}" type="presParOf" srcId="{2ABFFEF7-D9AA-41C0-8D84-9F65B139DDFD}" destId="{196438EC-9D61-48BF-B628-346B5E30C90A}" srcOrd="2" destOrd="0" presId="urn:microsoft.com/office/officeart/2005/8/layout/vList4"/>
    <dgm:cxn modelId="{B66EAB30-83C9-4134-A813-D5DE6F7ED708}" type="presParOf" srcId="{196438EC-9D61-48BF-B628-346B5E30C90A}" destId="{FDE3B1CB-AEB3-4965-A211-F31DEC13A9FB}" srcOrd="0" destOrd="0" presId="urn:microsoft.com/office/officeart/2005/8/layout/vList4"/>
    <dgm:cxn modelId="{100202AB-53A8-490F-B5B2-1B43DBC2DF77}" type="presParOf" srcId="{196438EC-9D61-48BF-B628-346B5E30C90A}" destId="{6E868CAD-2DC3-4841-B0CC-7960EC3B11C2}" srcOrd="1" destOrd="0" presId="urn:microsoft.com/office/officeart/2005/8/layout/vList4"/>
    <dgm:cxn modelId="{11F4704A-7992-4F86-80DC-0E190D244B14}" type="presParOf" srcId="{196438EC-9D61-48BF-B628-346B5E30C90A}" destId="{72BFA398-D353-4EE4-B27C-88A668E68EB2}" srcOrd="2" destOrd="0" presId="urn:microsoft.com/office/officeart/2005/8/layout/vList4"/>
    <dgm:cxn modelId="{9ED22384-B9E2-48F3-87B7-430164F3EA67}" type="presParOf" srcId="{2ABFFEF7-D9AA-41C0-8D84-9F65B139DDFD}" destId="{4F78A523-5C79-4F20-86F7-858C883786F0}" srcOrd="3" destOrd="0" presId="urn:microsoft.com/office/officeart/2005/8/layout/vList4"/>
    <dgm:cxn modelId="{52C86A69-F013-4435-AC8F-E5674ACC454D}" type="presParOf" srcId="{2ABFFEF7-D9AA-41C0-8D84-9F65B139DDFD}" destId="{8996C360-4368-4B4F-82BD-BC2B3B2C9E4D}" srcOrd="4" destOrd="0" presId="urn:microsoft.com/office/officeart/2005/8/layout/vList4"/>
    <dgm:cxn modelId="{25CDD949-0AEE-49B7-A558-5C94AA8457FF}" type="presParOf" srcId="{8996C360-4368-4B4F-82BD-BC2B3B2C9E4D}" destId="{7E618F04-2A1C-489E-B059-60865BDBE100}" srcOrd="0" destOrd="0" presId="urn:microsoft.com/office/officeart/2005/8/layout/vList4"/>
    <dgm:cxn modelId="{759963B1-45AE-416C-9ABB-8E53AF13F782}" type="presParOf" srcId="{8996C360-4368-4B4F-82BD-BC2B3B2C9E4D}" destId="{846D65CC-71DD-4A8C-930E-36495DC8E462}" srcOrd="1" destOrd="0" presId="urn:microsoft.com/office/officeart/2005/8/layout/vList4"/>
    <dgm:cxn modelId="{241BFEE2-E64F-4C6D-924E-19B1DDD6857E}" type="presParOf" srcId="{8996C360-4368-4B4F-82BD-BC2B3B2C9E4D}" destId="{90614717-17F9-4B67-84DC-5E7BA8A8EC90}" srcOrd="2" destOrd="0" presId="urn:microsoft.com/office/officeart/2005/8/layout/vList4"/>
    <dgm:cxn modelId="{7CAD8371-B604-4675-938C-63CAFD91AD22}" type="presParOf" srcId="{2ABFFEF7-D9AA-41C0-8D84-9F65B139DDFD}" destId="{B11F76F0-2A57-402B-A1E3-38971EF58CF2}" srcOrd="5" destOrd="0" presId="urn:microsoft.com/office/officeart/2005/8/layout/vList4"/>
    <dgm:cxn modelId="{A2AA5EDA-C093-4B24-898C-27D0C54863D8}" type="presParOf" srcId="{2ABFFEF7-D9AA-41C0-8D84-9F65B139DDFD}" destId="{056BC19A-B615-4114-B37B-C66314332926}" srcOrd="6" destOrd="0" presId="urn:microsoft.com/office/officeart/2005/8/layout/vList4"/>
    <dgm:cxn modelId="{38574023-6D04-44A1-B2E7-9593B53F49E3}" type="presParOf" srcId="{056BC19A-B615-4114-B37B-C66314332926}" destId="{BB18DA1F-975E-4D0A-A6B1-13F367A050E3}" srcOrd="0" destOrd="0" presId="urn:microsoft.com/office/officeart/2005/8/layout/vList4"/>
    <dgm:cxn modelId="{F044C8E1-3B39-4BA9-8EB3-50059C18747C}" type="presParOf" srcId="{056BC19A-B615-4114-B37B-C66314332926}" destId="{16BA70E7-2B0C-407A-844A-322225654DBA}" srcOrd="1" destOrd="0" presId="urn:microsoft.com/office/officeart/2005/8/layout/vList4"/>
    <dgm:cxn modelId="{37A5FE9A-E886-41E1-B587-C065A00B8116}" type="presParOf" srcId="{056BC19A-B615-4114-B37B-C66314332926}" destId="{5E948B87-48D7-4033-AAA0-5E84447DC29D}"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5B93EB-25B1-4001-B9B9-3416232535A1}">
      <dsp:nvSpPr>
        <dsp:cNvPr id="0" name=""/>
        <dsp:cNvSpPr/>
      </dsp:nvSpPr>
      <dsp:spPr>
        <a:xfrm>
          <a:off x="0" y="0"/>
          <a:ext cx="8229600" cy="14378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Evidence-based decision making support to the NIP and strengthening the NITAG</a:t>
          </a:r>
          <a:endParaRPr lang="en-US" sz="1600" kern="1200" dirty="0"/>
        </a:p>
        <a:p>
          <a:pPr marL="114300" lvl="1" indent="-114300" algn="l" defTabSz="533400">
            <a:lnSpc>
              <a:spcPct val="90000"/>
            </a:lnSpc>
            <a:spcBef>
              <a:spcPct val="0"/>
            </a:spcBef>
            <a:spcAft>
              <a:spcPct val="15000"/>
            </a:spcAft>
            <a:buChar char="••"/>
          </a:pPr>
          <a:r>
            <a:rPr lang="en-US" sz="1200" kern="1200" dirty="0" smtClean="0"/>
            <a:t> Strengthening the NITAG through capacity building activities</a:t>
          </a:r>
          <a:endParaRPr lang="en-US" sz="1200" kern="1200" dirty="0"/>
        </a:p>
        <a:p>
          <a:pPr marL="114300" lvl="1" indent="-114300" algn="l" defTabSz="533400">
            <a:lnSpc>
              <a:spcPct val="90000"/>
            </a:lnSpc>
            <a:spcBef>
              <a:spcPct val="0"/>
            </a:spcBef>
            <a:spcAft>
              <a:spcPct val="15000"/>
            </a:spcAft>
            <a:buChar char="••"/>
          </a:pPr>
          <a:r>
            <a:rPr lang="en-US" sz="1200" kern="1200" dirty="0" smtClean="0"/>
            <a:t>Monitoring performance and ensuring that NITAG meets WHO criteria</a:t>
          </a:r>
          <a:endParaRPr lang="en-US" sz="1200" kern="1200" dirty="0"/>
        </a:p>
        <a:p>
          <a:pPr marL="114300" lvl="1" indent="-114300" algn="l" defTabSz="533400">
            <a:lnSpc>
              <a:spcPct val="90000"/>
            </a:lnSpc>
            <a:spcBef>
              <a:spcPct val="0"/>
            </a:spcBef>
            <a:spcAft>
              <a:spcPct val="15000"/>
            </a:spcAft>
            <a:buChar char="••"/>
          </a:pPr>
          <a:r>
            <a:rPr lang="en-US" sz="1200" kern="1200" dirty="0" smtClean="0"/>
            <a:t>Supporting new vaccine introduction and strengthening implementation</a:t>
          </a:r>
          <a:endParaRPr lang="en-US" sz="1200" kern="1200" dirty="0"/>
        </a:p>
      </dsp:txBody>
      <dsp:txXfrm>
        <a:off x="1789702" y="0"/>
        <a:ext cx="6439897" cy="1437821"/>
      </dsp:txXfrm>
    </dsp:sp>
    <dsp:sp modelId="{B355460F-82A2-4CAB-9DA3-BE06848C3C6A}">
      <dsp:nvSpPr>
        <dsp:cNvPr id="0" name=""/>
        <dsp:cNvSpPr/>
      </dsp:nvSpPr>
      <dsp:spPr>
        <a:xfrm>
          <a:off x="143782" y="143782"/>
          <a:ext cx="1645920" cy="1150257"/>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E3B1CB-AEB3-4965-A211-F31DEC13A9FB}">
      <dsp:nvSpPr>
        <dsp:cNvPr id="0" name=""/>
        <dsp:cNvSpPr/>
      </dsp:nvSpPr>
      <dsp:spPr>
        <a:xfrm>
          <a:off x="0" y="1581603"/>
          <a:ext cx="8229600" cy="14378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Communication and advocacy (including advocacy for resource mobilization)</a:t>
          </a:r>
          <a:endParaRPr lang="en-US" sz="1600" kern="1200" dirty="0"/>
        </a:p>
        <a:p>
          <a:pPr marL="114300" lvl="1" indent="-114300" algn="l" defTabSz="533400">
            <a:lnSpc>
              <a:spcPct val="90000"/>
            </a:lnSpc>
            <a:spcBef>
              <a:spcPct val="0"/>
            </a:spcBef>
            <a:spcAft>
              <a:spcPct val="15000"/>
            </a:spcAft>
            <a:buChar char="••"/>
          </a:pPr>
          <a:r>
            <a:rPr lang="en-US" sz="1200" kern="1200" dirty="0" smtClean="0"/>
            <a:t>Strengthen communications and advocacy through strategic planning and implementation</a:t>
          </a:r>
          <a:endParaRPr lang="en-US" sz="1200" kern="1200" dirty="0"/>
        </a:p>
        <a:p>
          <a:pPr marL="114300" lvl="1" indent="-114300" algn="l" defTabSz="533400">
            <a:lnSpc>
              <a:spcPct val="90000"/>
            </a:lnSpc>
            <a:spcBef>
              <a:spcPct val="0"/>
            </a:spcBef>
            <a:spcAft>
              <a:spcPct val="15000"/>
            </a:spcAft>
            <a:buChar char="••"/>
          </a:pPr>
          <a:r>
            <a:rPr lang="en-US" sz="1200" kern="1200" dirty="0" smtClean="0"/>
            <a:t>Strengthen resource mobilization capacity and efforts for increased domestic funding for the </a:t>
          </a:r>
          <a:r>
            <a:rPr lang="en-US" sz="1200" kern="1200" dirty="0" err="1" smtClean="0"/>
            <a:t>programme</a:t>
          </a:r>
          <a:endParaRPr lang="en-US" sz="1200" kern="1200" dirty="0"/>
        </a:p>
        <a:p>
          <a:pPr marL="114300" lvl="1" indent="-114300" algn="l" defTabSz="533400">
            <a:lnSpc>
              <a:spcPct val="90000"/>
            </a:lnSpc>
            <a:spcBef>
              <a:spcPct val="0"/>
            </a:spcBef>
            <a:spcAft>
              <a:spcPct val="15000"/>
            </a:spcAft>
            <a:buChar char="••"/>
          </a:pPr>
          <a:r>
            <a:rPr lang="en-US" sz="1200" kern="1200" dirty="0" smtClean="0"/>
            <a:t>Address vaccine hesitancy and resistance</a:t>
          </a:r>
          <a:endParaRPr lang="en-US" sz="1200" kern="1200" dirty="0"/>
        </a:p>
      </dsp:txBody>
      <dsp:txXfrm>
        <a:off x="1789702" y="1581603"/>
        <a:ext cx="6439897" cy="1437821"/>
      </dsp:txXfrm>
    </dsp:sp>
    <dsp:sp modelId="{6E868CAD-2DC3-4841-B0CC-7960EC3B11C2}">
      <dsp:nvSpPr>
        <dsp:cNvPr id="0" name=""/>
        <dsp:cNvSpPr/>
      </dsp:nvSpPr>
      <dsp:spPr>
        <a:xfrm>
          <a:off x="143782" y="1725385"/>
          <a:ext cx="1645920" cy="1150257"/>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23000" r="-2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618F04-2A1C-489E-B059-60865BDBE100}">
      <dsp:nvSpPr>
        <dsp:cNvPr id="0" name=""/>
        <dsp:cNvSpPr/>
      </dsp:nvSpPr>
      <dsp:spPr>
        <a:xfrm>
          <a:off x="0" y="3163207"/>
          <a:ext cx="8229600" cy="14378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Strengthen vaccine management and immunization logistics</a:t>
          </a:r>
          <a:endParaRPr lang="en-US" sz="1600" kern="1200" dirty="0"/>
        </a:p>
        <a:p>
          <a:pPr marL="114300" lvl="1" indent="-114300" algn="l" defTabSz="533400">
            <a:lnSpc>
              <a:spcPct val="90000"/>
            </a:lnSpc>
            <a:spcBef>
              <a:spcPct val="0"/>
            </a:spcBef>
            <a:spcAft>
              <a:spcPct val="15000"/>
            </a:spcAft>
            <a:buChar char="••"/>
          </a:pPr>
          <a:r>
            <a:rPr lang="en-US" sz="1200" kern="1200" dirty="0" smtClean="0"/>
            <a:t>Institutionalize best vaccine management practices</a:t>
          </a:r>
          <a:endParaRPr lang="en-US" sz="1200" kern="1200" dirty="0"/>
        </a:p>
        <a:p>
          <a:pPr marL="114300" lvl="1" indent="-114300" algn="l" defTabSz="533400">
            <a:lnSpc>
              <a:spcPct val="90000"/>
            </a:lnSpc>
            <a:spcBef>
              <a:spcPct val="0"/>
            </a:spcBef>
            <a:spcAft>
              <a:spcPct val="15000"/>
            </a:spcAft>
            <a:buChar char="••"/>
          </a:pPr>
          <a:r>
            <a:rPr lang="en-US" sz="1200" kern="1200" dirty="0" smtClean="0"/>
            <a:t>Systematic documentation and review of  cold chain performance</a:t>
          </a:r>
          <a:endParaRPr lang="en-US" sz="1200" kern="1200" dirty="0"/>
        </a:p>
        <a:p>
          <a:pPr marL="114300" lvl="1" indent="-114300" algn="l" defTabSz="533400">
            <a:lnSpc>
              <a:spcPct val="90000"/>
            </a:lnSpc>
            <a:spcBef>
              <a:spcPct val="0"/>
            </a:spcBef>
            <a:spcAft>
              <a:spcPct val="15000"/>
            </a:spcAft>
            <a:buChar char="••"/>
          </a:pPr>
          <a:r>
            <a:rPr lang="en-US" sz="1200" kern="1200" dirty="0" smtClean="0"/>
            <a:t>Capacity building activities</a:t>
          </a:r>
          <a:endParaRPr lang="en-US" sz="1200" kern="1200" dirty="0"/>
        </a:p>
        <a:p>
          <a:pPr marL="114300" lvl="1" indent="-114300" algn="l" defTabSz="533400">
            <a:lnSpc>
              <a:spcPct val="90000"/>
            </a:lnSpc>
            <a:spcBef>
              <a:spcPct val="0"/>
            </a:spcBef>
            <a:spcAft>
              <a:spcPct val="15000"/>
            </a:spcAft>
            <a:buChar char="••"/>
          </a:pPr>
          <a:r>
            <a:rPr lang="en-US" sz="1200" kern="1200" dirty="0" smtClean="0"/>
            <a:t>Cold Chain Equipment needs</a:t>
          </a:r>
          <a:endParaRPr lang="en-US" sz="1200" kern="1200" dirty="0"/>
        </a:p>
      </dsp:txBody>
      <dsp:txXfrm>
        <a:off x="1789702" y="3163207"/>
        <a:ext cx="6439897" cy="1437821"/>
      </dsp:txXfrm>
    </dsp:sp>
    <dsp:sp modelId="{846D65CC-71DD-4A8C-930E-36495DC8E462}">
      <dsp:nvSpPr>
        <dsp:cNvPr id="0" name=""/>
        <dsp:cNvSpPr/>
      </dsp:nvSpPr>
      <dsp:spPr>
        <a:xfrm>
          <a:off x="143782" y="3306989"/>
          <a:ext cx="1645920" cy="1150257"/>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12000" r="-12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5B93EB-25B1-4001-B9B9-3416232535A1}">
      <dsp:nvSpPr>
        <dsp:cNvPr id="0" name=""/>
        <dsp:cNvSpPr/>
      </dsp:nvSpPr>
      <dsp:spPr>
        <a:xfrm>
          <a:off x="0" y="0"/>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Vaccine procurement</a:t>
          </a:r>
          <a:endParaRPr lang="en-US" sz="1600" kern="1200" dirty="0"/>
        </a:p>
        <a:p>
          <a:pPr marL="114300" lvl="1" indent="-114300" algn="l" defTabSz="533400">
            <a:lnSpc>
              <a:spcPct val="90000"/>
            </a:lnSpc>
            <a:spcBef>
              <a:spcPct val="0"/>
            </a:spcBef>
            <a:spcAft>
              <a:spcPct val="15000"/>
            </a:spcAft>
            <a:buChar char="••"/>
          </a:pPr>
          <a:r>
            <a:rPr lang="en-US" sz="1200" kern="1200" dirty="0" smtClean="0"/>
            <a:t> Procurement of quality assured products</a:t>
          </a:r>
          <a:endParaRPr lang="en-US" sz="1200" kern="1200" dirty="0"/>
        </a:p>
        <a:p>
          <a:pPr marL="114300" lvl="1" indent="-114300" algn="l" defTabSz="533400">
            <a:lnSpc>
              <a:spcPct val="90000"/>
            </a:lnSpc>
            <a:spcBef>
              <a:spcPct val="0"/>
            </a:spcBef>
            <a:spcAft>
              <a:spcPct val="15000"/>
            </a:spcAft>
            <a:buChar char="••"/>
          </a:pPr>
          <a:r>
            <a:rPr lang="en-US" sz="1200" kern="1200" dirty="0" smtClean="0"/>
            <a:t>Strengthen monitoring of  procurement performance</a:t>
          </a:r>
          <a:endParaRPr lang="en-US" sz="1200" kern="1200" dirty="0"/>
        </a:p>
        <a:p>
          <a:pPr marL="114300" lvl="1" indent="-114300" algn="l" defTabSz="533400">
            <a:lnSpc>
              <a:spcPct val="90000"/>
            </a:lnSpc>
            <a:spcBef>
              <a:spcPct val="0"/>
            </a:spcBef>
            <a:spcAft>
              <a:spcPct val="15000"/>
            </a:spcAft>
            <a:buChar char="••"/>
          </a:pPr>
          <a:r>
            <a:rPr lang="en-US" sz="1200" kern="1200" dirty="0" smtClean="0"/>
            <a:t>Strengthen government self-procurement capacity</a:t>
          </a:r>
          <a:endParaRPr lang="en-US" sz="1200" kern="1200" dirty="0"/>
        </a:p>
      </dsp:txBody>
      <dsp:txXfrm>
        <a:off x="1744995" y="0"/>
        <a:ext cx="6484604" cy="990750"/>
      </dsp:txXfrm>
    </dsp:sp>
    <dsp:sp modelId="{B355460F-82A2-4CAB-9DA3-BE06848C3C6A}">
      <dsp:nvSpPr>
        <dsp:cNvPr id="0" name=""/>
        <dsp:cNvSpPr/>
      </dsp:nvSpPr>
      <dsp:spPr>
        <a:xfrm>
          <a:off x="99075" y="99075"/>
          <a:ext cx="1645920" cy="792600"/>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9000" b="-1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E3B1CB-AEB3-4965-A211-F31DEC13A9FB}">
      <dsp:nvSpPr>
        <dsp:cNvPr id="0" name=""/>
        <dsp:cNvSpPr/>
      </dsp:nvSpPr>
      <dsp:spPr>
        <a:xfrm>
          <a:off x="0" y="1089825"/>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err="1" smtClean="0"/>
            <a:t>Programme</a:t>
          </a:r>
          <a:r>
            <a:rPr lang="en-US" sz="1600" kern="1200" dirty="0" smtClean="0"/>
            <a:t> performance and data quality</a:t>
          </a:r>
          <a:endParaRPr lang="en-US" sz="1600" kern="1200" dirty="0"/>
        </a:p>
        <a:p>
          <a:pPr marL="114300" lvl="1" indent="-114300" algn="l" defTabSz="533400">
            <a:lnSpc>
              <a:spcPct val="90000"/>
            </a:lnSpc>
            <a:spcBef>
              <a:spcPct val="0"/>
            </a:spcBef>
            <a:spcAft>
              <a:spcPct val="15000"/>
            </a:spcAft>
            <a:buChar char="••"/>
          </a:pPr>
          <a:r>
            <a:rPr lang="en-US" sz="1200" kern="1200" dirty="0" smtClean="0"/>
            <a:t>Generate evidence to identify gaps and low performing areas/population groups</a:t>
          </a:r>
          <a:endParaRPr lang="en-US" sz="1200" kern="1200" dirty="0"/>
        </a:p>
        <a:p>
          <a:pPr marL="114300" lvl="1" indent="-114300" algn="l" defTabSz="533400">
            <a:lnSpc>
              <a:spcPct val="90000"/>
            </a:lnSpc>
            <a:spcBef>
              <a:spcPct val="0"/>
            </a:spcBef>
            <a:spcAft>
              <a:spcPct val="15000"/>
            </a:spcAft>
            <a:buChar char="••"/>
          </a:pPr>
          <a:r>
            <a:rPr lang="en-US" sz="1200" kern="1200" dirty="0" smtClean="0"/>
            <a:t>Improve immunization coverage among low performing areas/population groups</a:t>
          </a:r>
          <a:endParaRPr lang="en-US" sz="1200" kern="1200" dirty="0"/>
        </a:p>
        <a:p>
          <a:pPr marL="114300" lvl="1" indent="-114300" algn="l" defTabSz="533400">
            <a:lnSpc>
              <a:spcPct val="90000"/>
            </a:lnSpc>
            <a:spcBef>
              <a:spcPct val="0"/>
            </a:spcBef>
            <a:spcAft>
              <a:spcPct val="15000"/>
            </a:spcAft>
            <a:buChar char="••"/>
          </a:pPr>
          <a:r>
            <a:rPr lang="en-US" sz="1200" kern="1200" dirty="0" smtClean="0"/>
            <a:t>Strengthen immunization data quality</a:t>
          </a:r>
          <a:endParaRPr lang="en-US" sz="1200" kern="1200" dirty="0"/>
        </a:p>
      </dsp:txBody>
      <dsp:txXfrm>
        <a:off x="1744995" y="1089825"/>
        <a:ext cx="6484604" cy="990750"/>
      </dsp:txXfrm>
    </dsp:sp>
    <dsp:sp modelId="{6E868CAD-2DC3-4841-B0CC-7960EC3B11C2}">
      <dsp:nvSpPr>
        <dsp:cNvPr id="0" name=""/>
        <dsp:cNvSpPr/>
      </dsp:nvSpPr>
      <dsp:spPr>
        <a:xfrm>
          <a:off x="99075" y="1188900"/>
          <a:ext cx="1645920" cy="792600"/>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618F04-2A1C-489E-B059-60865BDBE100}">
      <dsp:nvSpPr>
        <dsp:cNvPr id="0" name=""/>
        <dsp:cNvSpPr/>
      </dsp:nvSpPr>
      <dsp:spPr>
        <a:xfrm>
          <a:off x="0" y="2179651"/>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Strengthening pharmacovigilance function (AEFI surveillance system) of the National Regulatory Authority</a:t>
          </a:r>
          <a:endParaRPr lang="en-US" sz="1600" kern="1200" dirty="0"/>
        </a:p>
        <a:p>
          <a:pPr marL="114300" lvl="1" indent="-114300" algn="l" defTabSz="533400">
            <a:lnSpc>
              <a:spcPct val="90000"/>
            </a:lnSpc>
            <a:spcBef>
              <a:spcPct val="0"/>
            </a:spcBef>
            <a:spcAft>
              <a:spcPct val="15000"/>
            </a:spcAft>
            <a:buChar char="••"/>
          </a:pPr>
          <a:r>
            <a:rPr lang="en-US" sz="1200" kern="1200" dirty="0" smtClean="0"/>
            <a:t>Strengthening AEFI surveillance system (pharmacovigilance function)</a:t>
          </a:r>
          <a:endParaRPr lang="en-US" sz="1200" kern="1200" dirty="0"/>
        </a:p>
      </dsp:txBody>
      <dsp:txXfrm>
        <a:off x="1744995" y="2179651"/>
        <a:ext cx="6484604" cy="990750"/>
      </dsp:txXfrm>
    </dsp:sp>
    <dsp:sp modelId="{846D65CC-71DD-4A8C-930E-36495DC8E462}">
      <dsp:nvSpPr>
        <dsp:cNvPr id="0" name=""/>
        <dsp:cNvSpPr/>
      </dsp:nvSpPr>
      <dsp:spPr>
        <a:xfrm>
          <a:off x="99075" y="2278726"/>
          <a:ext cx="1645920" cy="792600"/>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51000" b="-5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18DA1F-975E-4D0A-A6B1-13F367A050E3}">
      <dsp:nvSpPr>
        <dsp:cNvPr id="0" name=""/>
        <dsp:cNvSpPr/>
      </dsp:nvSpPr>
      <dsp:spPr>
        <a:xfrm>
          <a:off x="0" y="3269477"/>
          <a:ext cx="8229600" cy="9907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Communication support on sustainable immunization financing and strengthening immunization legislation</a:t>
          </a:r>
          <a:endParaRPr lang="en-US" sz="1600" kern="1200" dirty="0"/>
        </a:p>
        <a:p>
          <a:pPr marL="114300" lvl="1" indent="-114300" algn="l" defTabSz="533400">
            <a:lnSpc>
              <a:spcPct val="90000"/>
            </a:lnSpc>
            <a:spcBef>
              <a:spcPct val="0"/>
            </a:spcBef>
            <a:spcAft>
              <a:spcPct val="15000"/>
            </a:spcAft>
            <a:buChar char="••"/>
          </a:pPr>
          <a:r>
            <a:rPr lang="en-US" sz="1200" kern="1200" dirty="0" smtClean="0"/>
            <a:t>Communication with parliamentarians/ decision-makers</a:t>
          </a:r>
          <a:endParaRPr lang="en-US" sz="1200" kern="1200" dirty="0"/>
        </a:p>
        <a:p>
          <a:pPr marL="114300" lvl="1" indent="-114300" algn="l" defTabSz="533400">
            <a:lnSpc>
              <a:spcPct val="90000"/>
            </a:lnSpc>
            <a:spcBef>
              <a:spcPct val="0"/>
            </a:spcBef>
            <a:spcAft>
              <a:spcPct val="15000"/>
            </a:spcAft>
            <a:buChar char="••"/>
          </a:pPr>
          <a:r>
            <a:rPr lang="en-US" sz="1200" kern="1200" dirty="0" smtClean="0"/>
            <a:t>Strengthening immunization legislation</a:t>
          </a:r>
          <a:endParaRPr lang="en-US" sz="1200" kern="1200" dirty="0"/>
        </a:p>
      </dsp:txBody>
      <dsp:txXfrm>
        <a:off x="1744995" y="3269477"/>
        <a:ext cx="6484604" cy="990750"/>
      </dsp:txXfrm>
    </dsp:sp>
    <dsp:sp modelId="{16BA70E7-2B0C-407A-844A-322225654DBA}">
      <dsp:nvSpPr>
        <dsp:cNvPr id="0" name=""/>
        <dsp:cNvSpPr/>
      </dsp:nvSpPr>
      <dsp:spPr>
        <a:xfrm>
          <a:off x="99075" y="3368552"/>
          <a:ext cx="1645920" cy="792600"/>
        </a:xfrm>
        <a:prstGeom prst="roundRect">
          <a:avLst>
            <a:gd name="adj" fmla="val 1000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24000" b="-2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9535AAEE-3CD4-46D4-B6B1-0D5AAD7F8252}" type="datetimeFigureOut">
              <a:rPr lang="en-US" smtClean="0"/>
              <a:pPr/>
              <a:t>6/24/2019</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01B44793-9554-4379-906D-F78EEC415CF8}" type="slidenum">
              <a:rPr lang="en-US" smtClean="0"/>
              <a:pPr/>
              <a:t>‹#›</a:t>
            </a:fld>
            <a:endParaRPr lang="en-US" dirty="0"/>
          </a:p>
        </p:txBody>
      </p:sp>
    </p:spTree>
    <p:extLst>
      <p:ext uri="{BB962C8B-B14F-4D97-AF65-F5344CB8AC3E}">
        <p14:creationId xmlns:p14="http://schemas.microsoft.com/office/powerpoint/2010/main" val="2312510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B44793-9554-4379-906D-F78EEC415CF8}" type="slidenum">
              <a:rPr lang="en-US" smtClean="0"/>
              <a:pPr/>
              <a:t>1</a:t>
            </a:fld>
            <a:endParaRPr lang="en-US" dirty="0"/>
          </a:p>
        </p:txBody>
      </p:sp>
    </p:spTree>
    <p:extLst>
      <p:ext uri="{BB962C8B-B14F-4D97-AF65-F5344CB8AC3E}">
        <p14:creationId xmlns:p14="http://schemas.microsoft.com/office/powerpoint/2010/main" val="1407232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00000"/>
              </a:lnSpc>
              <a:buFont typeface="Arial" panose="020B0604020202020204" pitchFamily="34" charset="0"/>
              <a:buChar char="•"/>
            </a:pPr>
            <a:endParaRPr lang="en-US" b="0" dirty="0" smtClean="0">
              <a:latin typeface="Tw Cen MT" panose="020B0602020104020603" pitchFamily="34" charset="0"/>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738021-7255-42A8-94DC-D61ED7D4BDC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5860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B44793-9554-4379-906D-F78EEC415CF8}" type="slidenum">
              <a:rPr lang="en-US" smtClean="0"/>
              <a:pPr/>
              <a:t>28</a:t>
            </a:fld>
            <a:endParaRPr lang="en-US" dirty="0"/>
          </a:p>
        </p:txBody>
      </p:sp>
    </p:spTree>
    <p:extLst>
      <p:ext uri="{BB962C8B-B14F-4D97-AF65-F5344CB8AC3E}">
        <p14:creationId xmlns:p14="http://schemas.microsoft.com/office/powerpoint/2010/main" val="7166865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2.jp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image" Target="../media/image1.emf"/><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image" Target="../media/image1.emf"/><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image" Target="../media/image1.emf"/><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3.emf"/><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F7F7F7">
            <a:alpha val="0"/>
          </a:srgbClr>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FA43820F-0F11-43B9-A819-B9BAC15B6F0F}"/>
              </a:ext>
            </a:extLst>
          </p:cNvPr>
          <p:cNvGraphicFramePr>
            <a:graphicFrameLocks noChangeAspect="1"/>
          </p:cNvGraphicFramePr>
          <p:nvPr userDrawn="1">
            <p:custDataLst>
              <p:tags r:id="rId2"/>
            </p:custDataLst>
            <p:extLst>
              <p:ext uri="{D42A27DB-BD31-4B8C-83A1-F6EECF244321}">
                <p14:modId xmlns:p14="http://schemas.microsoft.com/office/powerpoint/2010/main" val="8298259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0" name="think-cell Slide" r:id="rId5" imgW="592" imgH="591" progId="TCLayout.ActiveDocument.1">
                  <p:embed/>
                </p:oleObj>
              </mc:Choice>
              <mc:Fallback>
                <p:oleObj name="think-cell Slide" r:id="rId5" imgW="592" imgH="591" progId="TCLayout.ActiveDocument.1">
                  <p:embed/>
                  <p:pic>
                    <p:nvPicPr>
                      <p:cNvPr id="7" name="Object 6" hidden="1">
                        <a:extLst>
                          <a:ext uri="{FF2B5EF4-FFF2-40B4-BE49-F238E27FC236}">
                            <a16:creationId xmlns:a16="http://schemas.microsoft.com/office/drawing/2014/main" id="{FA43820F-0F11-43B9-A819-B9BAC15B6F0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85233183-3682-4F52-B15E-4FD1EB470F26}"/>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4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hasCustomPrompt="1"/>
          </p:nvPr>
        </p:nvSpPr>
        <p:spPr>
          <a:xfrm>
            <a:off x="794682" y="2566214"/>
            <a:ext cx="7924800" cy="1600200"/>
          </a:xfrm>
        </p:spPr>
        <p:txBody>
          <a:bodyPr anchor="b" anchorCtr="0"/>
          <a:lstStyle>
            <a:lvl1pPr algn="l">
              <a:lnSpc>
                <a:spcPts val="4000"/>
              </a:lnSpc>
              <a:defRPr b="0" i="0">
                <a:solidFill>
                  <a:schemeClr val="accent1"/>
                </a:solidFill>
                <a:latin typeface="Arial"/>
                <a:cs typeface="Arial"/>
              </a:defRPr>
            </a:lvl1pPr>
          </a:lstStyle>
          <a:p>
            <a:r>
              <a:rPr lang="en-US" dirty="0"/>
              <a:t>Click to edit title</a:t>
            </a:r>
          </a:p>
        </p:txBody>
      </p:sp>
      <p:sp>
        <p:nvSpPr>
          <p:cNvPr id="3" name="Subtitle 2"/>
          <p:cNvSpPr>
            <a:spLocks noGrp="1"/>
          </p:cNvSpPr>
          <p:nvPr>
            <p:ph type="subTitle" idx="1"/>
          </p:nvPr>
        </p:nvSpPr>
        <p:spPr>
          <a:xfrm>
            <a:off x="794681" y="4136032"/>
            <a:ext cx="6248400" cy="609600"/>
          </a:xfrm>
        </p:spPr>
        <p:txBody>
          <a:bodyPr/>
          <a:lstStyle>
            <a:lvl1pPr marL="0" indent="0" algn="l">
              <a:buNone/>
              <a:defRPr sz="2800" b="0" i="0">
                <a:solidFill>
                  <a:schemeClr val="accent2"/>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13" name="Text Placeholder 12"/>
          <p:cNvSpPr>
            <a:spLocks noGrp="1"/>
          </p:cNvSpPr>
          <p:nvPr>
            <p:ph type="body" sz="quarter" idx="12" hasCustomPrompt="1"/>
          </p:nvPr>
        </p:nvSpPr>
        <p:spPr>
          <a:xfrm>
            <a:off x="794701" y="5723986"/>
            <a:ext cx="4343400" cy="652709"/>
          </a:xfrm>
          <a:noFill/>
        </p:spPr>
        <p:txBody>
          <a:bodyPr/>
          <a:lstStyle>
            <a:lvl1pPr marL="0" marR="0" indent="-342900" algn="l" defTabSz="914400" rtl="0" eaLnBrk="1" fontAlgn="auto" latinLnBrk="0" hangingPunct="1">
              <a:lnSpc>
                <a:spcPts val="1600"/>
              </a:lnSpc>
              <a:spcBef>
                <a:spcPts val="0"/>
              </a:spcBef>
              <a:spcAft>
                <a:spcPts val="0"/>
              </a:spcAft>
              <a:buClrTx/>
              <a:buSzTx/>
              <a:buFont typeface="Arial" pitchFamily="34" charset="0"/>
              <a:buNone/>
              <a:tabLst/>
              <a:defRPr sz="1400" b="0" i="0" baseline="0">
                <a:solidFill>
                  <a:schemeClr val="accent3"/>
                </a:solidFill>
                <a:latin typeface="Arial"/>
                <a:cs typeface="Arial"/>
              </a:defRPr>
            </a:lvl1pPr>
          </a:lstStyle>
          <a:p>
            <a:pPr lvl="0"/>
            <a:r>
              <a:rPr lang="en-US" dirty="0"/>
              <a:t>Click to edit Presentation Location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dirty="0"/>
              <a:t>Click to edit Presentation Date</a:t>
            </a:r>
          </a:p>
          <a:p>
            <a:pPr lvl="0"/>
            <a:endParaRPr lang="en-US" dirty="0"/>
          </a:p>
          <a:p>
            <a:pPr lvl="0"/>
            <a:endParaRPr lang="en-US" dirty="0"/>
          </a:p>
        </p:txBody>
      </p:sp>
      <p:sp>
        <p:nvSpPr>
          <p:cNvPr id="15" name="Content Placeholder 14"/>
          <p:cNvSpPr>
            <a:spLocks noGrp="1"/>
          </p:cNvSpPr>
          <p:nvPr>
            <p:ph sz="quarter" idx="13" hasCustomPrompt="1"/>
          </p:nvPr>
        </p:nvSpPr>
        <p:spPr>
          <a:xfrm>
            <a:off x="794701" y="6360124"/>
            <a:ext cx="3665639" cy="304800"/>
          </a:xfrm>
        </p:spPr>
        <p:txBody>
          <a:bodyPr>
            <a:normAutofit/>
          </a:bodyPr>
          <a:lstStyle>
            <a:lvl1pPr marL="0">
              <a:spcBef>
                <a:spcPts val="0"/>
              </a:spcBef>
              <a:buNone/>
              <a:defRPr sz="1100" b="0">
                <a:solidFill>
                  <a:schemeClr val="accent6"/>
                </a:solidFill>
              </a:defRPr>
            </a:lvl1pPr>
          </a:lstStyle>
          <a:p>
            <a:pPr lvl="0"/>
            <a:r>
              <a:rPr lang="en-US" dirty="0"/>
              <a:t>Click to edit presenter</a:t>
            </a:r>
          </a:p>
        </p:txBody>
      </p:sp>
      <p:cxnSp>
        <p:nvCxnSpPr>
          <p:cNvPr id="5" name="Straight Connector 4"/>
          <p:cNvCxnSpPr/>
          <p:nvPr userDrawn="1"/>
        </p:nvCxnSpPr>
        <p:spPr>
          <a:xfrm>
            <a:off x="911513" y="4162348"/>
            <a:ext cx="7486564"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4" name="Picture 3" descr="LNCT-logo_ƒ-100.jp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94757" y="650478"/>
            <a:ext cx="3179046" cy="114445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2115558890"/>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448020709"/>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1094016481"/>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3902381862"/>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2391416226"/>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3824817478"/>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43354726"/>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6351340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1264821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92201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with content">
    <p:bg>
      <p:bgPr>
        <a:blipFill dpi="0" rotWithShape="1">
          <a:blip r:embed="rId5"/>
          <a:srcRect/>
          <a:stretch>
            <a:fillRect/>
          </a:stretch>
        </a:blip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ACF58A76-F035-4B00-B480-90EE70E0F410}"/>
              </a:ext>
            </a:extLst>
          </p:cNvPr>
          <p:cNvGraphicFramePr>
            <a:graphicFrameLocks noChangeAspect="1"/>
          </p:cNvGraphicFramePr>
          <p:nvPr userDrawn="1">
            <p:custDataLst>
              <p:tags r:id="rId2"/>
            </p:custDataLst>
            <p:extLst>
              <p:ext uri="{D42A27DB-BD31-4B8C-83A1-F6EECF244321}">
                <p14:modId xmlns:p14="http://schemas.microsoft.com/office/powerpoint/2010/main" val="5461448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94" name="think-cell Slide" r:id="rId6" imgW="592" imgH="591" progId="TCLayout.ActiveDocument.1">
                  <p:embed/>
                </p:oleObj>
              </mc:Choice>
              <mc:Fallback>
                <p:oleObj name="think-cell Slide" r:id="rId6" imgW="592" imgH="591" progId="TCLayout.ActiveDocument.1">
                  <p:embed/>
                  <p:pic>
                    <p:nvPicPr>
                      <p:cNvPr id="4" name="Object 3" hidden="1">
                        <a:extLst>
                          <a:ext uri="{FF2B5EF4-FFF2-40B4-BE49-F238E27FC236}">
                            <a16:creationId xmlns:a16="http://schemas.microsoft.com/office/drawing/2014/main" id="{ACF58A76-F035-4B00-B480-90EE70E0F410}"/>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C7BA1A3B-295B-47D1-A95D-509EDA333981}"/>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nchor="t">
            <a:normAutofit/>
          </a:bodyPr>
          <a:lstStyle>
            <a:lvl1pPr algn="l">
              <a:buFont typeface="Arial" pitchFamily="34" charset="0"/>
              <a:buNone/>
              <a:defRPr sz="2400" b="0" i="0">
                <a:solidFill>
                  <a:schemeClr val="accent1"/>
                </a:solidFill>
                <a:latin typeface="Arial"/>
                <a:cs typeface="Arial"/>
              </a:defRPr>
            </a:lvl1pPr>
          </a:lstStyle>
          <a:p>
            <a:r>
              <a:rPr lang="en-US" dirty="0"/>
              <a:t>Click to edit Master title style</a:t>
            </a:r>
          </a:p>
        </p:txBody>
      </p:sp>
      <p:sp>
        <p:nvSpPr>
          <p:cNvPr id="7" name="Content Placeholder 2"/>
          <p:cNvSpPr>
            <a:spLocks noGrp="1"/>
          </p:cNvSpPr>
          <p:nvPr>
            <p:ph idx="1"/>
          </p:nvPr>
        </p:nvSpPr>
        <p:spPr>
          <a:xfrm>
            <a:off x="457200" y="2209800"/>
            <a:ext cx="8229600" cy="3053038"/>
          </a:xfrm>
        </p:spPr>
        <p:txBody>
          <a:bodyPr/>
          <a:lstStyle>
            <a:lvl1pPr>
              <a:buClr>
                <a:schemeClr val="accent1"/>
              </a:buClr>
              <a:buFont typeface="Wingdings" pitchFamily="2" charset="2"/>
              <a:buChar char="§"/>
              <a:defRPr sz="2000" b="0" i="0">
                <a:solidFill>
                  <a:srgbClr val="313231"/>
                </a:solidFill>
                <a:latin typeface="Arial"/>
                <a:cs typeface="Arial"/>
              </a:defRPr>
            </a:lvl1pPr>
            <a:lvl2pPr>
              <a:buClr>
                <a:schemeClr val="accent1"/>
              </a:buClr>
              <a:buFont typeface="Wingdings" pitchFamily="2" charset="2"/>
              <a:buChar char="§"/>
              <a:defRPr sz="1800" b="0" i="0">
                <a:solidFill>
                  <a:srgbClr val="313231"/>
                </a:solidFill>
                <a:latin typeface="Arial"/>
                <a:cs typeface="Arial"/>
              </a:defRPr>
            </a:lvl2pPr>
            <a:lvl3pPr>
              <a:buClr>
                <a:schemeClr val="accent1"/>
              </a:buClr>
              <a:buFont typeface="Wingdings" pitchFamily="2" charset="2"/>
              <a:buChar char="§"/>
              <a:defRPr sz="1600" b="0" i="0">
                <a:solidFill>
                  <a:srgbClr val="313231"/>
                </a:solidFill>
                <a:latin typeface="Arial"/>
                <a:cs typeface="Arial"/>
              </a:defRPr>
            </a:lvl3pPr>
            <a:lvl4pPr>
              <a:buClr>
                <a:schemeClr val="accent1"/>
              </a:buClr>
              <a:buFont typeface="Wingdings" pitchFamily="2" charset="2"/>
              <a:buChar char="§"/>
              <a:defRPr sz="1400" b="0" i="0">
                <a:solidFill>
                  <a:srgbClr val="313231"/>
                </a:solidFill>
                <a:latin typeface="Arial"/>
                <a:cs typeface="Arial"/>
              </a:defRPr>
            </a:lvl4pPr>
            <a:lvl5pPr>
              <a:buClr>
                <a:schemeClr val="accent1"/>
              </a:buClr>
              <a:buFont typeface="Wingdings" pitchFamily="2" charset="2"/>
              <a:buChar char="§"/>
              <a:defRPr sz="12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0" hasCustomPrompt="1"/>
          </p:nvPr>
        </p:nvSpPr>
        <p:spPr>
          <a:xfrm>
            <a:off x="457200" y="1524000"/>
            <a:ext cx="8229600" cy="609600"/>
          </a:xfrm>
        </p:spPr>
        <p:txBody>
          <a:bodyPr/>
          <a:lstStyle>
            <a:lvl1pPr>
              <a:buNone/>
              <a:defRPr sz="2200" b="1" baseline="0">
                <a:solidFill>
                  <a:srgbClr val="313231"/>
                </a:solidFill>
              </a:defRPr>
            </a:lvl1pPr>
          </a:lstStyle>
          <a:p>
            <a:pPr lvl="0"/>
            <a:r>
              <a:rPr lang="en-US" dirty="0"/>
              <a:t>Click to edit main sentence</a:t>
            </a:r>
          </a:p>
        </p:txBody>
      </p:sp>
      <p:sp>
        <p:nvSpPr>
          <p:cNvPr id="8" name="Slide Number Placeholder 5"/>
          <p:cNvSpPr>
            <a:spLocks noGrp="1"/>
          </p:cNvSpPr>
          <p:nvPr>
            <p:ph type="sldNum" sz="quarter" idx="4"/>
          </p:nvPr>
        </p:nvSpPr>
        <p:spPr>
          <a:xfrm>
            <a:off x="6663392" y="6008242"/>
            <a:ext cx="2133600" cy="365125"/>
          </a:xfrm>
          <a:prstGeom prst="rect">
            <a:avLst/>
          </a:prstGeom>
        </p:spPr>
        <p:txBody>
          <a:bodyPr vert="horz" lIns="91440" tIns="45720" rIns="91440" bIns="45720" rtlCol="0" anchor="ctr"/>
          <a:lstStyle>
            <a:lvl1pPr algn="r">
              <a:defRPr sz="12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5491027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685800"/>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077314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685800"/>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506537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685800"/>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236738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5598799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5429333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639225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268594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2"/>
            <a:ext cx="7772400" cy="1470025"/>
          </a:xfrm>
        </p:spPr>
        <p:txBody>
          <a:bodyPr/>
          <a:lstStyle/>
          <a:p>
            <a:endParaRPr lang="en-GB" dirty="0"/>
          </a:p>
        </p:txBody>
      </p:sp>
      <p:sp>
        <p:nvSpPr>
          <p:cNvPr id="3" name="Date Placeholder 3"/>
          <p:cNvSpPr>
            <a:spLocks noGrp="1"/>
          </p:cNvSpPr>
          <p:nvPr>
            <p:ph type="dt" sz="half" idx="10"/>
          </p:nvPr>
        </p:nvSpPr>
        <p:spPr/>
        <p:txBody>
          <a:bodyPr/>
          <a:lstStyle>
            <a:lvl1pPr>
              <a:defRPr/>
            </a:lvl1pPr>
          </a:lstStyle>
          <a:p>
            <a:pPr defTabSz="685800">
              <a:defRPr/>
            </a:pPr>
            <a:fld id="{2D29B7E0-A018-451B-9A58-38D650106450}" type="datetimeFigureOut">
              <a:rPr lang="en-US" smtClean="0">
                <a:solidFill>
                  <a:prstClr val="black">
                    <a:tint val="75000"/>
                  </a:prstClr>
                </a:solidFill>
              </a:rPr>
              <a:pPr defTabSz="685800">
                <a:defRPr/>
              </a:pPr>
              <a:t>6/24/2019</a:t>
            </a:fld>
            <a:endParaRPr lang="en-GB">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defTabSz="685800">
              <a:defRPr/>
            </a:pPr>
            <a:endParaRPr lang="en-GB">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defTabSz="685800">
              <a:defRPr/>
            </a:pPr>
            <a:fld id="{BF4E36D9-B098-457E-AD0A-4654BAF32884}" type="slidenum">
              <a:rPr lang="en-GB" altLang="ru-RU" smtClean="0">
                <a:solidFill>
                  <a:prstClr val="black">
                    <a:tint val="75000"/>
                  </a:prstClr>
                </a:solidFill>
              </a:rPr>
              <a:pPr defTabSz="685800">
                <a:defRPr/>
              </a:pPr>
              <a:t>‹#›</a:t>
            </a:fld>
            <a:endParaRPr lang="en-GB" altLang="ru-RU">
              <a:solidFill>
                <a:prstClr val="black">
                  <a:tint val="75000"/>
                </a:prstClr>
              </a:solidFill>
            </a:endParaRPr>
          </a:p>
        </p:txBody>
      </p:sp>
    </p:spTree>
    <p:extLst>
      <p:ext uri="{BB962C8B-B14F-4D97-AF65-F5344CB8AC3E}">
        <p14:creationId xmlns:p14="http://schemas.microsoft.com/office/powerpoint/2010/main" val="16749474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with content">
    <p:bg>
      <p:bgPr>
        <a:blipFill dpi="0" rotWithShape="1">
          <a:blip r:embed="rId5"/>
          <a:srcRect/>
          <a:stretch>
            <a:fillRect/>
          </a:stretch>
        </a:blip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ACF58A76-F035-4B00-B480-90EE70E0F410}"/>
              </a:ext>
            </a:extLst>
          </p:cNvPr>
          <p:cNvGraphicFramePr>
            <a:graphicFrameLocks noChangeAspect="1"/>
          </p:cNvGraphicFramePr>
          <p:nvPr userDrawn="1">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293" name="think-cell Slide" r:id="rId6" imgW="592" imgH="591" progId="TCLayout.ActiveDocument.1">
                  <p:embed/>
                </p:oleObj>
              </mc:Choice>
              <mc:Fallback>
                <p:oleObj name="think-cell Slide" r:id="rId6" imgW="592" imgH="591" progId="TCLayout.ActiveDocument.1">
                  <p:embed/>
                  <p:pic>
                    <p:nvPicPr>
                      <p:cNvPr id="4" name="Object 3" hidden="1">
                        <a:extLst>
                          <a:ext uri="{FF2B5EF4-FFF2-40B4-BE49-F238E27FC236}">
                            <a16:creationId xmlns:a16="http://schemas.microsoft.com/office/drawing/2014/main" id="{ACF58A76-F035-4B00-B480-90EE70E0F410}"/>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C7BA1A3B-295B-47D1-A95D-509EDA333981}"/>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nchor="t">
            <a:normAutofit/>
          </a:bodyPr>
          <a:lstStyle>
            <a:lvl1pPr algn="l">
              <a:buFont typeface="Arial" pitchFamily="34" charset="0"/>
              <a:buNone/>
              <a:defRPr sz="2400" b="0" i="0">
                <a:solidFill>
                  <a:schemeClr val="accent1"/>
                </a:solidFill>
                <a:latin typeface="Arial"/>
                <a:cs typeface="Arial"/>
              </a:defRPr>
            </a:lvl1pPr>
          </a:lstStyle>
          <a:p>
            <a:r>
              <a:rPr lang="en-US" dirty="0"/>
              <a:t>Click to edit Master title style</a:t>
            </a:r>
          </a:p>
        </p:txBody>
      </p:sp>
      <p:sp>
        <p:nvSpPr>
          <p:cNvPr id="7" name="Content Placeholder 2"/>
          <p:cNvSpPr>
            <a:spLocks noGrp="1"/>
          </p:cNvSpPr>
          <p:nvPr>
            <p:ph idx="1"/>
          </p:nvPr>
        </p:nvSpPr>
        <p:spPr>
          <a:xfrm>
            <a:off x="457200" y="2209800"/>
            <a:ext cx="8229600" cy="3053038"/>
          </a:xfrm>
        </p:spPr>
        <p:txBody>
          <a:bodyPr/>
          <a:lstStyle>
            <a:lvl1pPr>
              <a:buClr>
                <a:schemeClr val="accent1"/>
              </a:buClr>
              <a:buFont typeface="Wingdings" pitchFamily="2" charset="2"/>
              <a:buChar char="§"/>
              <a:defRPr sz="2000" b="0" i="0">
                <a:solidFill>
                  <a:srgbClr val="313231"/>
                </a:solidFill>
                <a:latin typeface="Arial"/>
                <a:cs typeface="Arial"/>
              </a:defRPr>
            </a:lvl1pPr>
            <a:lvl2pPr>
              <a:buClr>
                <a:schemeClr val="accent1"/>
              </a:buClr>
              <a:buFont typeface="Wingdings" pitchFamily="2" charset="2"/>
              <a:buChar char="§"/>
              <a:defRPr sz="1800" b="0" i="0">
                <a:solidFill>
                  <a:srgbClr val="313231"/>
                </a:solidFill>
                <a:latin typeface="Arial"/>
                <a:cs typeface="Arial"/>
              </a:defRPr>
            </a:lvl2pPr>
            <a:lvl3pPr>
              <a:buClr>
                <a:schemeClr val="accent1"/>
              </a:buClr>
              <a:buFont typeface="Wingdings" pitchFamily="2" charset="2"/>
              <a:buChar char="§"/>
              <a:defRPr sz="1600" b="0" i="0">
                <a:solidFill>
                  <a:srgbClr val="313231"/>
                </a:solidFill>
                <a:latin typeface="Arial"/>
                <a:cs typeface="Arial"/>
              </a:defRPr>
            </a:lvl3pPr>
            <a:lvl4pPr>
              <a:buClr>
                <a:schemeClr val="accent1"/>
              </a:buClr>
              <a:buFont typeface="Wingdings" pitchFamily="2" charset="2"/>
              <a:buChar char="§"/>
              <a:defRPr sz="1400" b="0" i="0">
                <a:solidFill>
                  <a:srgbClr val="313231"/>
                </a:solidFill>
                <a:latin typeface="Arial"/>
                <a:cs typeface="Arial"/>
              </a:defRPr>
            </a:lvl4pPr>
            <a:lvl5pPr>
              <a:buClr>
                <a:schemeClr val="accent1"/>
              </a:buClr>
              <a:buFont typeface="Wingdings" pitchFamily="2" charset="2"/>
              <a:buChar char="§"/>
              <a:defRPr sz="12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0" hasCustomPrompt="1"/>
          </p:nvPr>
        </p:nvSpPr>
        <p:spPr>
          <a:xfrm>
            <a:off x="457200" y="1524000"/>
            <a:ext cx="8229600" cy="609600"/>
          </a:xfrm>
        </p:spPr>
        <p:txBody>
          <a:bodyPr/>
          <a:lstStyle>
            <a:lvl1pPr>
              <a:buNone/>
              <a:defRPr sz="2200" b="1" baseline="0">
                <a:solidFill>
                  <a:srgbClr val="313231"/>
                </a:solidFill>
              </a:defRPr>
            </a:lvl1pPr>
          </a:lstStyle>
          <a:p>
            <a:pPr lvl="0"/>
            <a:r>
              <a:rPr lang="en-US" dirty="0"/>
              <a:t>Click to edit main sentence</a:t>
            </a:r>
          </a:p>
        </p:txBody>
      </p:sp>
      <p:sp>
        <p:nvSpPr>
          <p:cNvPr id="8" name="Slide Number Placeholder 5"/>
          <p:cNvSpPr>
            <a:spLocks noGrp="1"/>
          </p:cNvSpPr>
          <p:nvPr>
            <p:ph type="sldNum" sz="quarter" idx="4"/>
          </p:nvPr>
        </p:nvSpPr>
        <p:spPr>
          <a:xfrm>
            <a:off x="6663392" y="6008242"/>
            <a:ext cx="2133600" cy="365125"/>
          </a:xfrm>
          <a:prstGeom prst="rect">
            <a:avLst/>
          </a:prstGeom>
        </p:spPr>
        <p:txBody>
          <a:bodyPr vert="horz" lIns="91440" tIns="45720" rIns="91440" bIns="45720" rtlCol="0" anchor="ctr"/>
          <a:lstStyle>
            <a:lvl1pPr algn="r">
              <a:defRPr sz="12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Tree>
    <p:extLst>
      <p:ext uri="{BB962C8B-B14F-4D97-AF65-F5344CB8AC3E}">
        <p14:creationId xmlns:p14="http://schemas.microsoft.com/office/powerpoint/2010/main" val="2846844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able format">
    <p:bg>
      <p:bgPr>
        <a:blipFill dpi="0" rotWithShape="1">
          <a:blip r:embed="rId5"/>
          <a:srcRect/>
          <a:stretch>
            <a:fillRect/>
          </a:stretch>
        </a:blip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69A1D6C-BF54-479A-8A3D-AE5C24DE9378}"/>
              </a:ext>
            </a:extLst>
          </p:cNvPr>
          <p:cNvGraphicFramePr>
            <a:graphicFrameLocks noChangeAspect="1"/>
          </p:cNvGraphicFramePr>
          <p:nvPr userDrawn="1">
            <p:custDataLst>
              <p:tags r:id="rId2"/>
            </p:custDataLst>
            <p:extLst>
              <p:ext uri="{D42A27DB-BD31-4B8C-83A1-F6EECF244321}">
                <p14:modId xmlns:p14="http://schemas.microsoft.com/office/powerpoint/2010/main" val="22100325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18" name="think-cell Slide" r:id="rId6" imgW="592" imgH="591" progId="TCLayout.ActiveDocument.1">
                  <p:embed/>
                </p:oleObj>
              </mc:Choice>
              <mc:Fallback>
                <p:oleObj name="think-cell Slide" r:id="rId6" imgW="592" imgH="591" progId="TCLayout.ActiveDocument.1">
                  <p:embed/>
                  <p:pic>
                    <p:nvPicPr>
                      <p:cNvPr id="3" name="Object 2" hidden="1">
                        <a:extLst>
                          <a:ext uri="{FF2B5EF4-FFF2-40B4-BE49-F238E27FC236}">
                            <a16:creationId xmlns:a16="http://schemas.microsoft.com/office/drawing/2014/main" id="{A69A1D6C-BF54-479A-8A3D-AE5C24DE9378}"/>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D962A072-F0C2-4DD7-8366-277811DFFBA1}"/>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5" name="Title 1"/>
          <p:cNvSpPr>
            <a:spLocks noGrp="1"/>
          </p:cNvSpPr>
          <p:nvPr>
            <p:ph type="title"/>
          </p:nvPr>
        </p:nvSpPr>
        <p:spPr>
          <a:xfrm>
            <a:off x="457200" y="274638"/>
            <a:ext cx="8229600" cy="1143000"/>
          </a:xfrm>
        </p:spPr>
        <p:txBody>
          <a:bodyPr anchor="t">
            <a:normAutofit/>
          </a:bodyPr>
          <a:lstStyle>
            <a:lvl1pPr algn="l">
              <a:buFont typeface="Arial" pitchFamily="34" charset="0"/>
              <a:buNone/>
              <a:defRPr sz="2400" b="0" i="0">
                <a:solidFill>
                  <a:schemeClr val="accent1"/>
                </a:solidFill>
                <a:latin typeface="Arial"/>
                <a:cs typeface="Arial"/>
              </a:defRPr>
            </a:lvl1pPr>
          </a:lstStyle>
          <a:p>
            <a:r>
              <a:rPr lang="en-US" dirty="0"/>
              <a:t>Click to edit Master title style</a:t>
            </a:r>
          </a:p>
        </p:txBody>
      </p:sp>
      <p:sp>
        <p:nvSpPr>
          <p:cNvPr id="6" name="Slide Number Placeholder 5"/>
          <p:cNvSpPr>
            <a:spLocks noGrp="1"/>
          </p:cNvSpPr>
          <p:nvPr>
            <p:ph type="sldNum" sz="quarter" idx="4"/>
          </p:nvPr>
        </p:nvSpPr>
        <p:spPr>
          <a:xfrm>
            <a:off x="6663392" y="6008242"/>
            <a:ext cx="2133600" cy="365125"/>
          </a:xfrm>
          <a:prstGeom prst="rect">
            <a:avLst/>
          </a:prstGeom>
        </p:spPr>
        <p:txBody>
          <a:bodyPr vert="horz" lIns="91440" tIns="45720" rIns="91440" bIns="45720" rtlCol="0" anchor="ctr"/>
          <a:lstStyle>
            <a:lvl1pPr algn="r">
              <a:defRPr sz="12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
        <p:nvSpPr>
          <p:cNvPr id="8" name="Content Placeholder 2"/>
          <p:cNvSpPr>
            <a:spLocks noGrp="1"/>
          </p:cNvSpPr>
          <p:nvPr>
            <p:ph idx="1"/>
          </p:nvPr>
        </p:nvSpPr>
        <p:spPr>
          <a:xfrm>
            <a:off x="457200" y="2870640"/>
            <a:ext cx="8229600" cy="2352364"/>
          </a:xfrm>
        </p:spPr>
        <p:txBody>
          <a:bodyPr/>
          <a:lstStyle>
            <a:lvl1pPr marL="457200" indent="-457200">
              <a:buClr>
                <a:schemeClr val="accent1"/>
              </a:buClr>
              <a:buFont typeface="Wingdings" charset="2"/>
              <a:buChar char="§"/>
              <a:defRPr sz="2000" b="0" i="0">
                <a:solidFill>
                  <a:srgbClr val="313231"/>
                </a:solidFill>
                <a:latin typeface="Arial"/>
                <a:cs typeface="Arial"/>
              </a:defRPr>
            </a:lvl1pPr>
            <a:lvl2pPr marL="800100" indent="-342900">
              <a:buClr>
                <a:schemeClr val="accent1"/>
              </a:buClr>
              <a:buFont typeface="Wingdings" charset="2"/>
              <a:buChar char="§"/>
              <a:defRPr sz="1800" b="0" i="0">
                <a:solidFill>
                  <a:srgbClr val="313231"/>
                </a:solidFill>
                <a:latin typeface="Arial"/>
                <a:cs typeface="Arial"/>
              </a:defRPr>
            </a:lvl2pPr>
            <a:lvl3pPr marL="1257300" indent="-342900">
              <a:buClr>
                <a:schemeClr val="accent1"/>
              </a:buClr>
              <a:buFont typeface="Wingdings" charset="2"/>
              <a:buChar char="§"/>
              <a:defRPr sz="1600" b="0" i="0">
                <a:solidFill>
                  <a:srgbClr val="313231"/>
                </a:solidFill>
                <a:latin typeface="Arial"/>
                <a:cs typeface="Arial"/>
              </a:defRPr>
            </a:lvl3pPr>
            <a:lvl4pPr marL="1714500" indent="-342900">
              <a:buClr>
                <a:schemeClr val="accent1"/>
              </a:buClr>
              <a:buFont typeface="Wingdings" charset="2"/>
              <a:buChar char="§"/>
              <a:defRPr sz="1400" b="0" i="0">
                <a:solidFill>
                  <a:srgbClr val="313231"/>
                </a:solidFill>
                <a:latin typeface="Arial"/>
                <a:cs typeface="Arial"/>
              </a:defRPr>
            </a:lvl4pPr>
            <a:lvl5pPr>
              <a:buClr>
                <a:schemeClr val="accent1"/>
              </a:buClr>
              <a:buFont typeface="Wingdings" charset="2"/>
              <a:buChar char="§"/>
              <a:defRPr sz="12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0" hasCustomPrompt="1"/>
          </p:nvPr>
        </p:nvSpPr>
        <p:spPr>
          <a:xfrm>
            <a:off x="457200" y="1539705"/>
            <a:ext cx="8229600" cy="1174353"/>
          </a:xfrm>
          <a:solidFill>
            <a:schemeClr val="tx2">
              <a:lumMod val="40000"/>
              <a:lumOff val="60000"/>
              <a:alpha val="50000"/>
            </a:schemeClr>
          </a:solidFill>
          <a:ln>
            <a:noFill/>
          </a:ln>
        </p:spPr>
        <p:txBody>
          <a:bodyPr anchor="ctr"/>
          <a:lstStyle>
            <a:lvl1pPr marL="457200" indent="-457200">
              <a:buClr>
                <a:srgbClr val="00A6B6"/>
              </a:buClr>
              <a:buFontTx/>
              <a:buNone/>
              <a:defRPr sz="2000" b="0" i="0" baseline="0">
                <a:solidFill>
                  <a:schemeClr val="accent2"/>
                </a:solidFill>
                <a:latin typeface="Arial"/>
                <a:cs typeface="Arial"/>
              </a:defRPr>
            </a:lvl1pPr>
            <a:lvl2pPr marL="800100" indent="-342900">
              <a:buClr>
                <a:srgbClr val="00A6B6"/>
              </a:buClr>
              <a:buFontTx/>
              <a:buNone/>
              <a:defRPr sz="1800" b="0" i="0">
                <a:solidFill>
                  <a:srgbClr val="313231"/>
                </a:solidFill>
                <a:latin typeface="Museo Slab 300"/>
                <a:cs typeface="Museo Slab 300"/>
              </a:defRPr>
            </a:lvl2pPr>
            <a:lvl3pPr marL="1257300" indent="-342900">
              <a:buClr>
                <a:srgbClr val="00A6B6"/>
              </a:buClr>
              <a:buFontTx/>
              <a:buNone/>
              <a:defRPr sz="1600" b="0" i="0">
                <a:solidFill>
                  <a:srgbClr val="313231"/>
                </a:solidFill>
                <a:latin typeface="Museo Slab 300"/>
                <a:cs typeface="Museo Slab 300"/>
              </a:defRPr>
            </a:lvl3pPr>
            <a:lvl4pPr marL="1714500" indent="-342900">
              <a:buClr>
                <a:srgbClr val="00A6B6"/>
              </a:buClr>
              <a:buFontTx/>
              <a:buNone/>
              <a:defRPr sz="1400" b="0" i="0">
                <a:solidFill>
                  <a:srgbClr val="313231"/>
                </a:solidFill>
                <a:latin typeface="Museo Slab 300"/>
                <a:cs typeface="Museo Slab 300"/>
              </a:defRPr>
            </a:lvl4pPr>
            <a:lvl5pPr>
              <a:buClr>
                <a:srgbClr val="00A6B6"/>
              </a:buClr>
              <a:buFontTx/>
              <a:buNone/>
              <a:defRPr sz="1200" b="0" i="0">
                <a:solidFill>
                  <a:srgbClr val="313231"/>
                </a:solidFill>
                <a:latin typeface="Museo Slab 300"/>
                <a:cs typeface="Museo Slab 300"/>
              </a:defRPr>
            </a:lvl5pPr>
          </a:lstStyle>
          <a:p>
            <a:pPr lvl="0"/>
            <a:r>
              <a:rPr lang="en-US" dirty="0"/>
              <a:t>“Pull Quote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able format">
    <p:bg>
      <p:bgPr>
        <a:solidFill>
          <a:schemeClr val="accent2"/>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1D295FE2-C619-4C02-AA0A-BD93DACDFDFA}"/>
              </a:ext>
            </a:extLst>
          </p:cNvPr>
          <p:cNvGraphicFramePr>
            <a:graphicFrameLocks noChangeAspect="1"/>
          </p:cNvGraphicFramePr>
          <p:nvPr userDrawn="1">
            <p:custDataLst>
              <p:tags r:id="rId2"/>
            </p:custDataLst>
            <p:extLst>
              <p:ext uri="{D42A27DB-BD31-4B8C-83A1-F6EECF244321}">
                <p14:modId xmlns:p14="http://schemas.microsoft.com/office/powerpoint/2010/main" val="18686457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42" name="think-cell Slide" r:id="rId5" imgW="592" imgH="591" progId="TCLayout.ActiveDocument.1">
                  <p:embed/>
                </p:oleObj>
              </mc:Choice>
              <mc:Fallback>
                <p:oleObj name="think-cell Slide" r:id="rId5" imgW="592" imgH="591" progId="TCLayout.ActiveDocument.1">
                  <p:embed/>
                  <p:pic>
                    <p:nvPicPr>
                      <p:cNvPr id="3" name="Object 2" hidden="1">
                        <a:extLst>
                          <a:ext uri="{FF2B5EF4-FFF2-40B4-BE49-F238E27FC236}">
                            <a16:creationId xmlns:a16="http://schemas.microsoft.com/office/drawing/2014/main" id="{1D295FE2-C619-4C02-AA0A-BD93DACDFDFA}"/>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12E0EED1-B17E-4026-AA09-179FFF48B6E3}"/>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32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5" name="Title 1"/>
          <p:cNvSpPr>
            <a:spLocks noGrp="1"/>
          </p:cNvSpPr>
          <p:nvPr>
            <p:ph type="title" hasCustomPrompt="1"/>
          </p:nvPr>
        </p:nvSpPr>
        <p:spPr>
          <a:xfrm>
            <a:off x="914400" y="3269040"/>
            <a:ext cx="8229600" cy="1143000"/>
          </a:xfrm>
        </p:spPr>
        <p:txBody>
          <a:bodyPr anchor="b" anchorCtr="0">
            <a:normAutofit/>
          </a:bodyPr>
          <a:lstStyle>
            <a:lvl1pPr algn="l">
              <a:buFont typeface="Arial" pitchFamily="34" charset="0"/>
              <a:buNone/>
              <a:defRPr sz="3200" b="0" i="0" baseline="0">
                <a:solidFill>
                  <a:schemeClr val="bg1"/>
                </a:solidFill>
                <a:latin typeface="Arial"/>
                <a:cs typeface="Arial"/>
              </a:defRPr>
            </a:lvl1pPr>
          </a:lstStyle>
          <a:p>
            <a:r>
              <a:rPr lang="en-US" dirty="0"/>
              <a:t>Section Title Style</a:t>
            </a:r>
          </a:p>
        </p:txBody>
      </p:sp>
      <p:sp>
        <p:nvSpPr>
          <p:cNvPr id="6" name="Slide Number Placeholder 5"/>
          <p:cNvSpPr>
            <a:spLocks noGrp="1"/>
          </p:cNvSpPr>
          <p:nvPr>
            <p:ph type="sldNum" sz="quarter" idx="4"/>
          </p:nvPr>
        </p:nvSpPr>
        <p:spPr>
          <a:xfrm>
            <a:off x="228106" y="6354598"/>
            <a:ext cx="2133600" cy="365125"/>
          </a:xfrm>
          <a:prstGeom prst="rect">
            <a:avLst/>
          </a:prstGeom>
        </p:spPr>
        <p:txBody>
          <a:bodyPr vert="horz" lIns="91440" tIns="45720" rIns="91440" bIns="45720" rtlCol="0" anchor="ctr"/>
          <a:lstStyle>
            <a:lvl1pPr algn="r">
              <a:defRPr sz="1200" b="0" i="0">
                <a:solidFill>
                  <a:schemeClr val="bg1"/>
                </a:solidFill>
                <a:latin typeface="Museo Sans 300"/>
                <a:cs typeface="Museo Sans 300"/>
              </a:defRPr>
            </a:lvl1pPr>
          </a:lstStyle>
          <a:p>
            <a:pPr algn="l"/>
            <a:fld id="{2459FD92-E8AB-4F86-BA9A-090210CAFD7B}" type="slidenum">
              <a:rPr lang="en-US" smtClean="0">
                <a:latin typeface="Arial"/>
                <a:cs typeface="Arial"/>
              </a:rPr>
              <a:pPr algn="l"/>
              <a:t>‹#›</a:t>
            </a:fld>
            <a:r>
              <a:rPr lang="en-US" dirty="0">
                <a:latin typeface="Arial"/>
                <a:cs typeface="Arial"/>
              </a:rPr>
              <a:t> | </a:t>
            </a:r>
            <a:r>
              <a:rPr lang="en-US" dirty="0" err="1">
                <a:latin typeface="Arial"/>
                <a:cs typeface="Arial"/>
              </a:rPr>
              <a:t>www.lnct.global</a:t>
            </a:r>
            <a:endParaRPr lang="en-US" dirty="0">
              <a:latin typeface="Arial"/>
              <a:cs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1836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fld id="{4AAD347D-5ACD-4C99-B74B-A9C85AD731AF}"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849835910"/>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4154612077"/>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1642300409"/>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2272919041"/>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vmlDrawing" Target="../drawings/vmlDrawing1.v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B1F339D9-2513-49B0-A8D3-E20E3B1E1ABB}"/>
              </a:ext>
            </a:extLst>
          </p:cNvPr>
          <p:cNvGraphicFramePr>
            <a:graphicFrameLocks noChangeAspect="1"/>
          </p:cNvGraphicFramePr>
          <p:nvPr userDrawn="1">
            <p:custDataLst>
              <p:tags r:id="rId8"/>
            </p:custDataLst>
            <p:extLst>
              <p:ext uri="{D42A27DB-BD31-4B8C-83A1-F6EECF244321}">
                <p14:modId xmlns:p14="http://schemas.microsoft.com/office/powerpoint/2010/main" val="20098749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6" name="think-cell Slide" r:id="rId10" imgW="592" imgH="591" progId="TCLayout.ActiveDocument.1">
                  <p:embed/>
                </p:oleObj>
              </mc:Choice>
              <mc:Fallback>
                <p:oleObj name="think-cell Slide" r:id="rId10" imgW="592" imgH="591" progId="TCLayout.ActiveDocument.1">
                  <p:embed/>
                  <p:pic>
                    <p:nvPicPr>
                      <p:cNvPr id="7" name="Object 6" hidden="1">
                        <a:extLst>
                          <a:ext uri="{FF2B5EF4-FFF2-40B4-BE49-F238E27FC236}">
                            <a16:creationId xmlns:a16="http://schemas.microsoft.com/office/drawing/2014/main" id="{B1F339D9-2513-49B0-A8D3-E20E3B1E1ABB}"/>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F7A2FFB0-264B-4827-B1F8-012FAFFDDDD9}"/>
              </a:ext>
            </a:extLst>
          </p:cNvPr>
          <p:cNvSpPr/>
          <p:nvPr userDrawn="1">
            <p:custDataLst>
              <p:tags r:id="rId9"/>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4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srgbClr val="6E6553">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6E6553">
                  <a:tint val="75000"/>
                </a:srgbClr>
              </a:solidFill>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6" r:id="rId3"/>
    <p:sldLayoutId id="2147483677" r:id="rId4"/>
    <p:sldLayoutId id="2147483678" r:id="rId5"/>
  </p:sldLayoutIdLst>
  <p:hf hdr="0" ftr="0" dt="0"/>
  <p:txStyles>
    <p:titleStyle>
      <a:lvl1pPr algn="ctr" defTabSz="914400" rtl="0" eaLnBrk="1" latinLnBrk="0" hangingPunct="1">
        <a:spcBef>
          <a:spcPct val="0"/>
        </a:spcBef>
        <a:buNone/>
        <a:defRPr sz="4400" b="0" i="0" kern="1200">
          <a:solidFill>
            <a:schemeClr val="accent1"/>
          </a:solidFill>
          <a:latin typeface="Arial"/>
          <a:ea typeface="+mj-ea"/>
          <a:cs typeface="Arial"/>
        </a:defRPr>
      </a:lvl1pPr>
    </p:titleStyle>
    <p:bodyStyle>
      <a:lvl1pPr marL="342900" indent="-342900" algn="l" defTabSz="914400" rtl="0" eaLnBrk="1" latinLnBrk="0" hangingPunct="1">
        <a:spcBef>
          <a:spcPct val="20000"/>
        </a:spcBef>
        <a:buClr>
          <a:schemeClr val="accent1"/>
        </a:buClr>
        <a:buFont typeface="Wingdings" charset="2"/>
        <a:buChar char="§"/>
        <a:defRPr sz="3200" b="0" i="0" kern="1200">
          <a:solidFill>
            <a:schemeClr val="accent3"/>
          </a:solidFill>
          <a:latin typeface="Arial"/>
          <a:ea typeface="+mn-ea"/>
          <a:cs typeface="Arial"/>
        </a:defRPr>
      </a:lvl1pPr>
      <a:lvl2pPr marL="742950" indent="-285750" algn="l" defTabSz="914400" rtl="0" eaLnBrk="1" latinLnBrk="0" hangingPunct="1">
        <a:spcBef>
          <a:spcPct val="20000"/>
        </a:spcBef>
        <a:buClr>
          <a:schemeClr val="accent1"/>
        </a:buClr>
        <a:buFont typeface="Wingdings" charset="2"/>
        <a:buChar char="§"/>
        <a:defRPr sz="2800" b="0" i="0" kern="1200">
          <a:solidFill>
            <a:schemeClr val="accent3"/>
          </a:solidFill>
          <a:latin typeface="Arial"/>
          <a:ea typeface="+mn-ea"/>
          <a:cs typeface="Arial"/>
        </a:defRPr>
      </a:lvl2pPr>
      <a:lvl3pPr marL="1143000" indent="-228600" algn="l" defTabSz="914400" rtl="0" eaLnBrk="1" latinLnBrk="0" hangingPunct="1">
        <a:spcBef>
          <a:spcPct val="20000"/>
        </a:spcBef>
        <a:buClr>
          <a:schemeClr val="accent1"/>
        </a:buClr>
        <a:buFont typeface="Wingdings" charset="2"/>
        <a:buChar char="§"/>
        <a:defRPr lang="en-US" sz="4400" b="0" i="0" kern="1200" dirty="0">
          <a:solidFill>
            <a:schemeClr val="accent3"/>
          </a:solidFill>
          <a:latin typeface="Arial"/>
          <a:ea typeface="+mj-ea"/>
          <a:cs typeface="Arial"/>
        </a:defRPr>
      </a:lvl3pPr>
      <a:lvl4pPr marL="1600200" indent="-228600" algn="l" defTabSz="914400" rtl="0" eaLnBrk="1" latinLnBrk="0" hangingPunct="1">
        <a:spcBef>
          <a:spcPct val="20000"/>
        </a:spcBef>
        <a:buClr>
          <a:schemeClr val="accent1"/>
        </a:buClr>
        <a:buFont typeface="Wingdings" charset="2"/>
        <a:buChar char="§"/>
        <a:defRPr sz="2000" b="0" i="0" kern="1200">
          <a:solidFill>
            <a:schemeClr val="accent3"/>
          </a:solidFill>
          <a:latin typeface="Arial"/>
          <a:ea typeface="+mn-ea"/>
          <a:cs typeface="Arial"/>
        </a:defRPr>
      </a:lvl4pPr>
      <a:lvl5pPr marL="2057400" indent="-228600" algn="l" defTabSz="914400" rtl="0" eaLnBrk="1" latinLnBrk="0" hangingPunct="1">
        <a:spcBef>
          <a:spcPct val="20000"/>
        </a:spcBef>
        <a:buClr>
          <a:schemeClr val="accent1"/>
        </a:buClr>
        <a:buFont typeface="Wingdings" charset="2"/>
        <a:buChar char="§"/>
        <a:defRPr sz="2000" b="0" i="0" kern="1200">
          <a:solidFill>
            <a:schemeClr val="accent3"/>
          </a:solidFill>
          <a:latin typeface="Arial"/>
          <a:ea typeface="+mn-ea"/>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CC66">
            <a:alpha val="18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fld id="{4509A250-FF31-4206-8172-F9D3106AACB1}" type="datetimeFigureOut">
              <a:rPr lang="en-US" smtClean="0">
                <a:solidFill>
                  <a:prstClr val="black">
                    <a:tint val="75000"/>
                  </a:prstClr>
                </a:solidFill>
              </a:rPr>
              <a:pPr defTabSz="342900"/>
              <a:t>6/24/2019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fld id="{D57F1E4F-1CFF-5643-939E-02111984F565}" type="slidenum">
              <a:rPr lang="en-US" smtClean="0">
                <a:solidFill>
                  <a:prstClr val="black">
                    <a:tint val="75000"/>
                  </a:prstClr>
                </a:solidFill>
              </a:rPr>
              <a:pPr defTabSz="342900"/>
              <a:t>‹#›</a:t>
            </a:fld>
            <a:endParaRPr lang="en-US" dirty="0">
              <a:solidFill>
                <a:prstClr val="black">
                  <a:tint val="75000"/>
                </a:prstClr>
              </a:solidFill>
            </a:endParaRPr>
          </a:p>
        </p:txBody>
      </p:sp>
    </p:spTree>
    <p:extLst>
      <p:ext uri="{BB962C8B-B14F-4D97-AF65-F5344CB8AC3E}">
        <p14:creationId xmlns:p14="http://schemas.microsoft.com/office/powerpoint/2010/main" val="194837212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9C3C2929-F406-448B-9A75-3C0C0189FC67}" type="datetimeFigureOut">
              <a:rPr lang="en-US" smtClean="0">
                <a:solidFill>
                  <a:prstClr val="black">
                    <a:tint val="75000"/>
                  </a:prstClr>
                </a:solidFill>
              </a:rPr>
              <a:pPr defTabSz="685800"/>
              <a:t>6/24/2019</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A3D0AABC-2842-44A2-B418-91BD7E270F1E}"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793367137"/>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ka-G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5.xml"/><Relationship Id="rId7" Type="http://schemas.openxmlformats.org/officeDocument/2006/relationships/image" Target="../media/image1.emf"/><Relationship Id="rId2" Type="http://schemas.openxmlformats.org/officeDocument/2006/relationships/tags" Target="../tags/tag14.xml"/><Relationship Id="rId1" Type="http://schemas.openxmlformats.org/officeDocument/2006/relationships/vmlDrawing" Target="../drawings/vmlDrawing7.vml"/><Relationship Id="rId6" Type="http://schemas.openxmlformats.org/officeDocument/2006/relationships/oleObject" Target="../embeddings/oleObject6.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emf"/><Relationship Id="rId2" Type="http://schemas.openxmlformats.org/officeDocument/2006/relationships/tags" Target="../tags/tag16.xml"/><Relationship Id="rId1" Type="http://schemas.openxmlformats.org/officeDocument/2006/relationships/vmlDrawing" Target="../drawings/vmlDrawing8.vml"/><Relationship Id="rId6" Type="http://schemas.openxmlformats.org/officeDocument/2006/relationships/oleObject" Target="../embeddings/oleObject7.bin"/><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BA1C855F-5495-4004-8CBE-76F7AD39A059}"/>
              </a:ext>
            </a:extLst>
          </p:cNvPr>
          <p:cNvGraphicFramePr>
            <a:graphicFrameLocks noChangeAspect="1"/>
          </p:cNvGraphicFramePr>
          <p:nvPr>
            <p:custDataLst>
              <p:tags r:id="rId2"/>
            </p:custDataLst>
            <p:extLst>
              <p:ext uri="{D42A27DB-BD31-4B8C-83A1-F6EECF244321}">
                <p14:modId xmlns:p14="http://schemas.microsoft.com/office/powerpoint/2010/main" val="41258978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67" name="think-cell Slide" r:id="rId6" imgW="592" imgH="591" progId="TCLayout.ActiveDocument.1">
                  <p:embed/>
                </p:oleObj>
              </mc:Choice>
              <mc:Fallback>
                <p:oleObj name="think-cell Slide" r:id="rId6" imgW="592" imgH="591" progId="TCLayout.ActiveDocument.1">
                  <p:embed/>
                  <p:pic>
                    <p:nvPicPr>
                      <p:cNvPr id="7" name="Object 6" hidden="1">
                        <a:extLst>
                          <a:ext uri="{FF2B5EF4-FFF2-40B4-BE49-F238E27FC236}">
                            <a16:creationId xmlns:a16="http://schemas.microsoft.com/office/drawing/2014/main" id="{BA1C855F-5495-4004-8CBE-76F7AD39A059}"/>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AEF479FF-B741-4699-BDE1-945A8D29D33C}"/>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44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p:txBody>
          <a:bodyPr>
            <a:normAutofit/>
          </a:bodyPr>
          <a:lstStyle/>
          <a:p>
            <a:r>
              <a:rPr lang="en-US" dirty="0">
                <a:solidFill>
                  <a:srgbClr val="0070C0"/>
                </a:solidFill>
              </a:rPr>
              <a:t>Georgia’s Transition Planning Process</a:t>
            </a:r>
          </a:p>
        </p:txBody>
      </p:sp>
      <p:sp>
        <p:nvSpPr>
          <p:cNvPr id="3" name="Subtitle 2"/>
          <p:cNvSpPr>
            <a:spLocks noGrp="1"/>
          </p:cNvSpPr>
          <p:nvPr>
            <p:ph type="subTitle" idx="1"/>
          </p:nvPr>
        </p:nvSpPr>
        <p:spPr/>
        <p:txBody>
          <a:bodyPr>
            <a:normAutofit fontScale="77500" lnSpcReduction="20000"/>
          </a:bodyPr>
          <a:lstStyle/>
          <a:p>
            <a:r>
              <a:rPr lang="en-US" dirty="0"/>
              <a:t>Experiences from a fully self-financing country</a:t>
            </a:r>
          </a:p>
        </p:txBody>
      </p:sp>
      <p:sp>
        <p:nvSpPr>
          <p:cNvPr id="4" name="Text Placeholder 3"/>
          <p:cNvSpPr>
            <a:spLocks noGrp="1"/>
          </p:cNvSpPr>
          <p:nvPr>
            <p:ph type="body" sz="quarter" idx="12"/>
          </p:nvPr>
        </p:nvSpPr>
        <p:spPr/>
        <p:txBody>
          <a:bodyPr/>
          <a:lstStyle/>
          <a:p>
            <a:r>
              <a:rPr lang="en-US" dirty="0">
                <a:solidFill>
                  <a:srgbClr val="002060"/>
                </a:solidFill>
              </a:rPr>
              <a:t>Tangerang, Indonesia</a:t>
            </a:r>
          </a:p>
          <a:p>
            <a:r>
              <a:rPr lang="en-US" dirty="0" smtClean="0">
                <a:solidFill>
                  <a:srgbClr val="002060"/>
                </a:solidFill>
              </a:rPr>
              <a:t> July </a:t>
            </a:r>
            <a:r>
              <a:rPr lang="en-US" dirty="0">
                <a:solidFill>
                  <a:srgbClr val="002060"/>
                </a:solidFill>
              </a:rPr>
              <a:t>2019</a:t>
            </a:r>
          </a:p>
        </p:txBody>
      </p:sp>
      <p:sp>
        <p:nvSpPr>
          <p:cNvPr id="9" name="Content Placeholder 8">
            <a:extLst>
              <a:ext uri="{FF2B5EF4-FFF2-40B4-BE49-F238E27FC236}">
                <a16:creationId xmlns:a16="http://schemas.microsoft.com/office/drawing/2014/main" id="{FCC6F5EA-9695-4B38-BE37-57ECC958AB62}"/>
              </a:ext>
            </a:extLst>
          </p:cNvPr>
          <p:cNvSpPr>
            <a:spLocks noGrp="1"/>
          </p:cNvSpPr>
          <p:nvPr>
            <p:ph sz="quarter" idx="13"/>
          </p:nvPr>
        </p:nvSpPr>
        <p:spPr/>
        <p:txBody>
          <a:bodyPr/>
          <a:lstStyle/>
          <a:p>
            <a:r>
              <a:rPr lang="en-US" b="1" dirty="0" err="1" smtClean="0">
                <a:solidFill>
                  <a:srgbClr val="002060"/>
                </a:solidFill>
              </a:rPr>
              <a:t>Ekaterine</a:t>
            </a:r>
            <a:r>
              <a:rPr lang="en-US" b="1" dirty="0" smtClean="0">
                <a:solidFill>
                  <a:srgbClr val="002060"/>
                </a:solidFill>
              </a:rPr>
              <a:t> </a:t>
            </a:r>
            <a:r>
              <a:rPr lang="en-US" b="1" dirty="0" err="1" smtClean="0">
                <a:solidFill>
                  <a:srgbClr val="002060"/>
                </a:solidFill>
              </a:rPr>
              <a:t>Adamia</a:t>
            </a:r>
            <a:endParaRPr lang="en-US" b="1" dirty="0">
              <a:solidFill>
                <a:srgbClr val="002060"/>
              </a:solidFill>
            </a:endParaRPr>
          </a:p>
        </p:txBody>
      </p:sp>
    </p:spTree>
    <p:extLst>
      <p:ext uri="{BB962C8B-B14F-4D97-AF65-F5344CB8AC3E}">
        <p14:creationId xmlns:p14="http://schemas.microsoft.com/office/powerpoint/2010/main" val="404555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err="1"/>
              <a:t>Gavi</a:t>
            </a:r>
            <a:r>
              <a:rPr lang="en-US" b="1" i="1" dirty="0"/>
              <a:t> transition plan</a:t>
            </a:r>
          </a:p>
        </p:txBody>
      </p:sp>
      <p:sp>
        <p:nvSpPr>
          <p:cNvPr id="3" name="Content Placeholder 2"/>
          <p:cNvSpPr>
            <a:spLocks noGrp="1"/>
          </p:cNvSpPr>
          <p:nvPr>
            <p:ph idx="1"/>
          </p:nvPr>
        </p:nvSpPr>
        <p:spPr>
          <a:xfrm>
            <a:off x="457200" y="2209799"/>
            <a:ext cx="8229600" cy="3915229"/>
          </a:xfrm>
        </p:spPr>
        <p:txBody>
          <a:bodyPr>
            <a:normAutofit fontScale="85000" lnSpcReduction="10000"/>
          </a:bodyPr>
          <a:lstStyle/>
          <a:p>
            <a:r>
              <a:rPr lang="en-US" dirty="0">
                <a:solidFill>
                  <a:srgbClr val="002060"/>
                </a:solidFill>
              </a:rPr>
              <a:t>in 2012 </a:t>
            </a:r>
            <a:r>
              <a:rPr lang="en-US" dirty="0" smtClean="0">
                <a:solidFill>
                  <a:srgbClr val="002060"/>
                </a:solidFill>
              </a:rPr>
              <a:t>Georgia faced </a:t>
            </a:r>
            <a:r>
              <a:rPr lang="en-US" dirty="0">
                <a:solidFill>
                  <a:srgbClr val="002060"/>
                </a:solidFill>
              </a:rPr>
              <a:t>the situation when </a:t>
            </a:r>
            <a:r>
              <a:rPr lang="en-US" dirty="0" smtClean="0">
                <a:solidFill>
                  <a:srgbClr val="002060"/>
                </a:solidFill>
              </a:rPr>
              <a:t>it was </a:t>
            </a:r>
            <a:r>
              <a:rPr lang="en-US" dirty="0">
                <a:solidFill>
                  <a:srgbClr val="002060"/>
                </a:solidFill>
              </a:rPr>
              <a:t>included in the list of countries, who co-finance new vaccines, and as their economies grow, are expected to finance an increasing share until they are self-financing. </a:t>
            </a:r>
            <a:endParaRPr lang="en-US" dirty="0" smtClean="0">
              <a:solidFill>
                <a:srgbClr val="002060"/>
              </a:solidFill>
            </a:endParaRPr>
          </a:p>
          <a:p>
            <a:pPr marL="0" indent="0">
              <a:buNone/>
            </a:pPr>
            <a:endParaRPr lang="en-US" dirty="0">
              <a:solidFill>
                <a:srgbClr val="002060"/>
              </a:solidFill>
            </a:endParaRPr>
          </a:p>
          <a:p>
            <a:r>
              <a:rPr lang="en-US" dirty="0">
                <a:solidFill>
                  <a:srgbClr val="002060"/>
                </a:solidFill>
              </a:rPr>
              <a:t>the main goal was - Continue strengthening resource mobilization capacities to maximize </a:t>
            </a:r>
            <a:r>
              <a:rPr lang="en-US" dirty="0" smtClean="0">
                <a:solidFill>
                  <a:srgbClr val="002060"/>
                </a:solidFill>
              </a:rPr>
              <a:t>NIP </a:t>
            </a:r>
            <a:r>
              <a:rPr lang="en-US" dirty="0">
                <a:solidFill>
                  <a:srgbClr val="002060"/>
                </a:solidFill>
              </a:rPr>
              <a:t>program’s ability to be self-sustainable following transition from </a:t>
            </a:r>
            <a:r>
              <a:rPr lang="en-US" dirty="0" err="1">
                <a:solidFill>
                  <a:srgbClr val="002060"/>
                </a:solidFill>
              </a:rPr>
              <a:t>Gavi</a:t>
            </a:r>
            <a:r>
              <a:rPr lang="en-US" dirty="0">
                <a:solidFill>
                  <a:srgbClr val="002060"/>
                </a:solidFill>
              </a:rPr>
              <a:t> support </a:t>
            </a:r>
            <a:r>
              <a:rPr lang="en-US" dirty="0" smtClean="0">
                <a:solidFill>
                  <a:srgbClr val="002060"/>
                </a:solidFill>
              </a:rPr>
              <a:t>.</a:t>
            </a:r>
          </a:p>
          <a:p>
            <a:pPr marL="0" indent="0">
              <a:buNone/>
            </a:pPr>
            <a:endParaRPr lang="en-US" dirty="0">
              <a:solidFill>
                <a:srgbClr val="002060"/>
              </a:solidFill>
            </a:endParaRPr>
          </a:p>
          <a:p>
            <a:r>
              <a:rPr lang="en-US" dirty="0" smtClean="0">
                <a:solidFill>
                  <a:srgbClr val="002060"/>
                </a:solidFill>
              </a:rPr>
              <a:t>two </a:t>
            </a:r>
            <a:r>
              <a:rPr lang="en-US" dirty="0">
                <a:solidFill>
                  <a:srgbClr val="002060"/>
                </a:solidFill>
              </a:rPr>
              <a:t>mission with members from WHO, UNICEF and GAVI, in 2012 and 2014, in order to assess graduation challenges and to develop action plan to address</a:t>
            </a:r>
            <a:r>
              <a:rPr lang="en-US" dirty="0" smtClean="0">
                <a:solidFill>
                  <a:srgbClr val="002060"/>
                </a:solidFill>
              </a:rPr>
              <a:t>.</a:t>
            </a:r>
          </a:p>
          <a:p>
            <a:pPr marL="0" indent="0">
              <a:buNone/>
            </a:pPr>
            <a:endParaRPr lang="en-US" dirty="0">
              <a:solidFill>
                <a:srgbClr val="002060"/>
              </a:solidFill>
            </a:endParaRPr>
          </a:p>
          <a:p>
            <a:r>
              <a:rPr lang="en-US" dirty="0" smtClean="0">
                <a:solidFill>
                  <a:srgbClr val="002060"/>
                </a:solidFill>
              </a:rPr>
              <a:t>Ministry </a:t>
            </a:r>
            <a:r>
              <a:rPr lang="en-US" dirty="0">
                <a:solidFill>
                  <a:srgbClr val="002060"/>
                </a:solidFill>
              </a:rPr>
              <a:t>of Health, National Center for Disease Control, Ministry of Finance, Health Committee of the Parliament of Georgia, In-country partners were participated in the development of a transition plan.</a:t>
            </a:r>
          </a:p>
          <a:p>
            <a:endParaRPr lang="en-US" dirty="0"/>
          </a:p>
        </p:txBody>
      </p:sp>
      <p:sp>
        <p:nvSpPr>
          <p:cNvPr id="4" name="Text Placeholder 3"/>
          <p:cNvSpPr>
            <a:spLocks noGrp="1"/>
          </p:cNvSpPr>
          <p:nvPr>
            <p:ph type="body" sz="quarter" idx="10"/>
          </p:nvPr>
        </p:nvSpPr>
        <p:spPr>
          <a:xfrm>
            <a:off x="457200" y="1524000"/>
            <a:ext cx="8339792" cy="609600"/>
          </a:xfrm>
        </p:spPr>
        <p:txBody>
          <a:bodyPr>
            <a:normAutofit fontScale="92500"/>
          </a:bodyPr>
          <a:lstStyle/>
          <a:p>
            <a:r>
              <a:rPr lang="en-US" i="1" dirty="0">
                <a:solidFill>
                  <a:srgbClr val="002060"/>
                </a:solidFill>
              </a:rPr>
              <a:t>the graduation plan was developed </a:t>
            </a:r>
            <a:r>
              <a:rPr lang="en-US" i="1" dirty="0" smtClean="0">
                <a:solidFill>
                  <a:srgbClr val="002060"/>
                </a:solidFill>
              </a:rPr>
              <a:t>for the </a:t>
            </a:r>
            <a:r>
              <a:rPr lang="en-US" i="1" dirty="0">
                <a:solidFill>
                  <a:srgbClr val="002060"/>
                </a:solidFill>
              </a:rPr>
              <a:t>period from 2016 to 2018</a:t>
            </a:r>
            <a:endParaRPr lang="en-US" dirty="0">
              <a:solidFill>
                <a:srgbClr val="002060"/>
              </a:solidFill>
            </a:endParaRPr>
          </a:p>
          <a:p>
            <a:endParaRPr lang="en-US" dirty="0"/>
          </a:p>
        </p:txBody>
      </p:sp>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10</a:t>
            </a:fld>
            <a:endParaRPr lang="en-US" dirty="0">
              <a:solidFill>
                <a:srgbClr val="E32726"/>
              </a:solidFill>
              <a:latin typeface="Arial"/>
              <a:cs typeface="Arial"/>
            </a:endParaRPr>
          </a:p>
        </p:txBody>
      </p:sp>
    </p:spTree>
    <p:extLst>
      <p:ext uri="{BB962C8B-B14F-4D97-AF65-F5344CB8AC3E}">
        <p14:creationId xmlns:p14="http://schemas.microsoft.com/office/powerpoint/2010/main" val="41941486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Transition plan – key activities (1)</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89169944"/>
              </p:ext>
            </p:extLst>
          </p:nvPr>
        </p:nvGraphicFramePr>
        <p:xfrm>
          <a:off x="457200" y="1277257"/>
          <a:ext cx="8229600" cy="46010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11</a:t>
            </a:fld>
            <a:endParaRPr lang="en-US" dirty="0">
              <a:solidFill>
                <a:srgbClr val="E32726"/>
              </a:solidFill>
              <a:latin typeface="Arial"/>
              <a:cs typeface="Arial"/>
            </a:endParaRPr>
          </a:p>
        </p:txBody>
      </p:sp>
    </p:spTree>
    <p:extLst>
      <p:ext uri="{BB962C8B-B14F-4D97-AF65-F5344CB8AC3E}">
        <p14:creationId xmlns:p14="http://schemas.microsoft.com/office/powerpoint/2010/main" val="549814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Transition plan – key activities (2)</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44643871"/>
              </p:ext>
            </p:extLst>
          </p:nvPr>
        </p:nvGraphicFramePr>
        <p:xfrm>
          <a:off x="457200" y="1417638"/>
          <a:ext cx="8229600" cy="4262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12</a:t>
            </a:fld>
            <a:endParaRPr lang="en-US" dirty="0">
              <a:solidFill>
                <a:srgbClr val="E32726"/>
              </a:solidFill>
              <a:latin typeface="Arial"/>
              <a:cs typeface="Arial"/>
            </a:endParaRPr>
          </a:p>
        </p:txBody>
      </p:sp>
    </p:spTree>
    <p:extLst>
      <p:ext uri="{BB962C8B-B14F-4D97-AF65-F5344CB8AC3E}">
        <p14:creationId xmlns:p14="http://schemas.microsoft.com/office/powerpoint/2010/main" val="2321847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400" b="1" i="1" dirty="0"/>
              <a:t>General Observations - Strengths</a:t>
            </a:r>
          </a:p>
        </p:txBody>
      </p:sp>
      <p:sp>
        <p:nvSpPr>
          <p:cNvPr id="3" name="Content Placeholder 2"/>
          <p:cNvSpPr>
            <a:spLocks noGrp="1"/>
          </p:cNvSpPr>
          <p:nvPr>
            <p:ph idx="1"/>
          </p:nvPr>
        </p:nvSpPr>
        <p:spPr>
          <a:xfrm>
            <a:off x="179512" y="1340768"/>
            <a:ext cx="8712968" cy="4796061"/>
          </a:xfrm>
        </p:spPr>
        <p:txBody>
          <a:bodyPr>
            <a:noAutofit/>
          </a:bodyPr>
          <a:lstStyle/>
          <a:p>
            <a:pPr>
              <a:spcBef>
                <a:spcPts val="1200"/>
              </a:spcBef>
            </a:pPr>
            <a:r>
              <a:rPr lang="tr-TR" sz="2100" dirty="0" smtClean="0">
                <a:solidFill>
                  <a:srgbClr val="002060"/>
                </a:solidFill>
              </a:rPr>
              <a:t>Health became </a:t>
            </a:r>
            <a:r>
              <a:rPr lang="en-US" sz="2100" dirty="0" smtClean="0">
                <a:solidFill>
                  <a:srgbClr val="002060"/>
                </a:solidFill>
              </a:rPr>
              <a:t>N</a:t>
            </a:r>
            <a:r>
              <a:rPr lang="tr-TR" sz="2100" dirty="0" smtClean="0">
                <a:solidFill>
                  <a:srgbClr val="002060"/>
                </a:solidFill>
              </a:rPr>
              <a:t>1 priority for the Government</a:t>
            </a:r>
          </a:p>
          <a:p>
            <a:pPr lvl="1">
              <a:spcBef>
                <a:spcPts val="1200"/>
              </a:spcBef>
            </a:pPr>
            <a:r>
              <a:rPr lang="tr-TR" sz="1700" dirty="0" smtClean="0">
                <a:solidFill>
                  <a:srgbClr val="002060"/>
                </a:solidFill>
              </a:rPr>
              <a:t>Health budget doubled</a:t>
            </a:r>
          </a:p>
          <a:p>
            <a:pPr lvl="1">
              <a:spcBef>
                <a:spcPts val="1200"/>
              </a:spcBef>
            </a:pPr>
            <a:r>
              <a:rPr lang="tr-TR" sz="1700" dirty="0" smtClean="0">
                <a:solidFill>
                  <a:srgbClr val="002060"/>
                </a:solidFill>
              </a:rPr>
              <a:t>Universal Health Care introduced </a:t>
            </a:r>
            <a:endParaRPr lang="en-US" sz="1700" dirty="0" smtClean="0">
              <a:solidFill>
                <a:srgbClr val="002060"/>
              </a:solidFill>
            </a:endParaRPr>
          </a:p>
          <a:p>
            <a:pPr lvl="1">
              <a:spcBef>
                <a:spcPts val="1200"/>
              </a:spcBef>
            </a:pPr>
            <a:r>
              <a:rPr lang="tr-TR" sz="1700" dirty="0" smtClean="0">
                <a:solidFill>
                  <a:srgbClr val="002060"/>
                </a:solidFill>
              </a:rPr>
              <a:t>Service provision restructured (polyclinics in urban, PHC providers in rural)</a:t>
            </a:r>
          </a:p>
          <a:p>
            <a:pPr lvl="1">
              <a:spcBef>
                <a:spcPts val="1200"/>
              </a:spcBef>
            </a:pPr>
            <a:r>
              <a:rPr lang="tr-TR" sz="1700" dirty="0" smtClean="0">
                <a:solidFill>
                  <a:srgbClr val="002060"/>
                </a:solidFill>
              </a:rPr>
              <a:t>School physician system being introduced</a:t>
            </a:r>
            <a:endParaRPr lang="en-US" sz="1700" dirty="0" smtClean="0"/>
          </a:p>
          <a:p>
            <a:pPr lvl="1">
              <a:spcBef>
                <a:spcPts val="1200"/>
              </a:spcBef>
            </a:pPr>
            <a:r>
              <a:rPr lang="tr-TR" sz="1700" dirty="0" smtClean="0">
                <a:solidFill>
                  <a:srgbClr val="002060"/>
                </a:solidFill>
              </a:rPr>
              <a:t>Content of benefit package expanded</a:t>
            </a:r>
          </a:p>
          <a:p>
            <a:pPr lvl="1">
              <a:spcBef>
                <a:spcPts val="1200"/>
              </a:spcBef>
            </a:pPr>
            <a:r>
              <a:rPr lang="tr-TR" sz="1700" dirty="0" smtClean="0">
                <a:solidFill>
                  <a:srgbClr val="002060"/>
                </a:solidFill>
              </a:rPr>
              <a:t>Ministry of Health became the main purchaser for health services</a:t>
            </a:r>
          </a:p>
          <a:p>
            <a:pPr>
              <a:spcBef>
                <a:spcPts val="800"/>
              </a:spcBef>
            </a:pPr>
            <a:r>
              <a:rPr lang="tr-TR" sz="2100" dirty="0" smtClean="0">
                <a:solidFill>
                  <a:srgbClr val="002060"/>
                </a:solidFill>
              </a:rPr>
              <a:t>Comprehensive health management information system (e-health) successfully developed and introduced (integrated with civil and birth registry, unique ID number, 30 modules)</a:t>
            </a:r>
          </a:p>
          <a:p>
            <a:pPr>
              <a:spcBef>
                <a:spcPts val="800"/>
              </a:spcBef>
            </a:pPr>
            <a:endParaRPr lang="tr-TR" sz="2100" dirty="0" smtClean="0">
              <a:solidFill>
                <a:srgbClr val="002060"/>
              </a:solidFill>
            </a:endParaRPr>
          </a:p>
        </p:txBody>
      </p:sp>
    </p:spTree>
    <p:extLst>
      <p:ext uri="{BB962C8B-B14F-4D97-AF65-F5344CB8AC3E}">
        <p14:creationId xmlns:p14="http://schemas.microsoft.com/office/powerpoint/2010/main" val="3398184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400" b="1" i="1" dirty="0"/>
              <a:t>General Observations - Strengths</a:t>
            </a:r>
          </a:p>
        </p:txBody>
      </p:sp>
      <p:sp>
        <p:nvSpPr>
          <p:cNvPr id="3" name="Content Placeholder 2"/>
          <p:cNvSpPr>
            <a:spLocks noGrp="1"/>
          </p:cNvSpPr>
          <p:nvPr>
            <p:ph idx="1"/>
          </p:nvPr>
        </p:nvSpPr>
        <p:spPr>
          <a:xfrm>
            <a:off x="179512" y="1340768"/>
            <a:ext cx="8712968" cy="4796061"/>
          </a:xfrm>
        </p:spPr>
        <p:txBody>
          <a:bodyPr>
            <a:noAutofit/>
          </a:bodyPr>
          <a:lstStyle/>
          <a:p>
            <a:pPr>
              <a:spcBef>
                <a:spcPts val="800"/>
              </a:spcBef>
            </a:pPr>
            <a:r>
              <a:rPr lang="tr-TR" sz="2100" dirty="0" smtClean="0">
                <a:solidFill>
                  <a:srgbClr val="002060"/>
                </a:solidFill>
              </a:rPr>
              <a:t>Access to immunization services guaranteed under minimum basic package</a:t>
            </a:r>
          </a:p>
          <a:p>
            <a:pPr>
              <a:spcBef>
                <a:spcPts val="800"/>
              </a:spcBef>
            </a:pPr>
            <a:r>
              <a:rPr lang="tr-TR" sz="2100" dirty="0" smtClean="0">
                <a:solidFill>
                  <a:srgbClr val="002060"/>
                </a:solidFill>
              </a:rPr>
              <a:t>High vaccination coverage at national level sustained</a:t>
            </a:r>
          </a:p>
          <a:p>
            <a:pPr>
              <a:spcBef>
                <a:spcPts val="800"/>
              </a:spcBef>
            </a:pPr>
            <a:r>
              <a:rPr lang="tr-TR" sz="2100" dirty="0" smtClean="0">
                <a:solidFill>
                  <a:srgbClr val="002060"/>
                </a:solidFill>
              </a:rPr>
              <a:t>Successful expansion of the Programme; </a:t>
            </a:r>
            <a:endParaRPr lang="en-US" sz="2100" dirty="0" smtClean="0">
              <a:solidFill>
                <a:srgbClr val="002060"/>
              </a:solidFill>
            </a:endParaRPr>
          </a:p>
          <a:p>
            <a:pPr>
              <a:spcBef>
                <a:spcPts val="800"/>
              </a:spcBef>
            </a:pPr>
            <a:r>
              <a:rPr lang="tr-TR" sz="2100" dirty="0" smtClean="0">
                <a:solidFill>
                  <a:srgbClr val="002060"/>
                </a:solidFill>
              </a:rPr>
              <a:t>National Immunization Programme re-established at the national level</a:t>
            </a:r>
          </a:p>
          <a:p>
            <a:pPr>
              <a:spcBef>
                <a:spcPts val="800"/>
              </a:spcBef>
            </a:pPr>
            <a:r>
              <a:rPr lang="tr-TR" sz="2100" dirty="0" smtClean="0">
                <a:solidFill>
                  <a:srgbClr val="002060"/>
                </a:solidFill>
              </a:rPr>
              <a:t>Strong Immunization Coordination Council to strengthen decision-making process</a:t>
            </a:r>
          </a:p>
          <a:p>
            <a:pPr>
              <a:spcBef>
                <a:spcPts val="800"/>
              </a:spcBef>
            </a:pPr>
            <a:r>
              <a:rPr lang="tr-TR" sz="2100" dirty="0" smtClean="0">
                <a:solidFill>
                  <a:srgbClr val="002060"/>
                </a:solidFill>
              </a:rPr>
              <a:t>National Immmunization Technical Advisory Group recently established to provide evidence-based recommendations</a:t>
            </a:r>
          </a:p>
          <a:p>
            <a:pPr>
              <a:spcBef>
                <a:spcPts val="800"/>
              </a:spcBef>
              <a:buNone/>
            </a:pPr>
            <a:endParaRPr lang="tr-TR" sz="2100" dirty="0" smtClean="0">
              <a:solidFill>
                <a:srgbClr val="002060"/>
              </a:solidFill>
            </a:endParaRPr>
          </a:p>
        </p:txBody>
      </p:sp>
    </p:spTree>
    <p:extLst>
      <p:ext uri="{BB962C8B-B14F-4D97-AF65-F5344CB8AC3E}">
        <p14:creationId xmlns:p14="http://schemas.microsoft.com/office/powerpoint/2010/main" val="41756210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6904"/>
            <a:ext cx="8229600" cy="1143000"/>
          </a:xfrm>
        </p:spPr>
        <p:txBody>
          <a:bodyPr>
            <a:normAutofit/>
          </a:bodyPr>
          <a:lstStyle/>
          <a:p>
            <a:pPr algn="l"/>
            <a:r>
              <a:rPr lang="en-US" sz="2400" b="1" i="1" dirty="0" smtClean="0"/>
              <a:t>1. </a:t>
            </a:r>
            <a:r>
              <a:rPr lang="tr-TR" sz="2400" b="1" i="1" dirty="0" smtClean="0"/>
              <a:t>Immunization </a:t>
            </a:r>
            <a:r>
              <a:rPr lang="en-US" sz="2400" b="1" i="1" dirty="0"/>
              <a:t>financing</a:t>
            </a:r>
          </a:p>
        </p:txBody>
      </p:sp>
      <p:sp>
        <p:nvSpPr>
          <p:cNvPr id="4" name="Up-Down Arrow 3"/>
          <p:cNvSpPr/>
          <p:nvPr/>
        </p:nvSpPr>
        <p:spPr>
          <a:xfrm>
            <a:off x="4499429" y="1439417"/>
            <a:ext cx="537028" cy="539375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30629" y="1461185"/>
            <a:ext cx="3991428" cy="5427127"/>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en-US" sz="1600" dirty="0">
                <a:solidFill>
                  <a:srgbClr val="002060"/>
                </a:solidFill>
              </a:rPr>
              <a:t>Strong political commitment and prioritization of the national immunization </a:t>
            </a:r>
            <a:r>
              <a:rPr lang="en-US" sz="1600" dirty="0" err="1" smtClean="0">
                <a:solidFill>
                  <a:srgbClr val="002060"/>
                </a:solidFill>
              </a:rPr>
              <a:t>programme</a:t>
            </a:r>
            <a:r>
              <a:rPr lang="en-US" sz="1600" dirty="0" smtClean="0">
                <a:solidFill>
                  <a:srgbClr val="002060"/>
                </a:solidFill>
              </a:rPr>
              <a:t>;</a:t>
            </a:r>
          </a:p>
          <a:p>
            <a:pPr marL="342900" lvl="1" indent="-342900" algn="just">
              <a:spcBef>
                <a:spcPts val="800"/>
              </a:spcBef>
              <a:buFont typeface="Arial" panose="020B0604020202020204" pitchFamily="34" charset="0"/>
              <a:buChar char="•"/>
            </a:pPr>
            <a:r>
              <a:rPr lang="en-US" sz="1600" dirty="0">
                <a:solidFill>
                  <a:srgbClr val="002060"/>
                </a:solidFill>
              </a:rPr>
              <a:t>Dedicated line item for vaccines in national </a:t>
            </a:r>
            <a:r>
              <a:rPr lang="en-US" sz="1600" dirty="0" smtClean="0">
                <a:solidFill>
                  <a:srgbClr val="002060"/>
                </a:solidFill>
              </a:rPr>
              <a:t>budget</a:t>
            </a:r>
          </a:p>
          <a:p>
            <a:pPr marL="342900" lvl="1" indent="-342900" algn="just">
              <a:spcBef>
                <a:spcPts val="800"/>
              </a:spcBef>
              <a:buFont typeface="Arial" panose="020B0604020202020204" pitchFamily="34" charset="0"/>
              <a:buChar char="•"/>
            </a:pPr>
            <a:r>
              <a:rPr lang="tr-TR" sz="1600" dirty="0">
                <a:solidFill>
                  <a:srgbClr val="002060"/>
                </a:solidFill>
              </a:rPr>
              <a:t>Significantly increasing funding for vaccines</a:t>
            </a:r>
            <a:r>
              <a:rPr lang="en-US" sz="1600" dirty="0">
                <a:solidFill>
                  <a:srgbClr val="002060"/>
                </a:solidFill>
              </a:rPr>
              <a:t> </a:t>
            </a:r>
            <a:r>
              <a:rPr lang="tr-TR" sz="1600" dirty="0">
                <a:solidFill>
                  <a:srgbClr val="002060"/>
                </a:solidFill>
              </a:rPr>
              <a:t>From 4 M GEL in 2012 to 11.4 M GEL in </a:t>
            </a:r>
            <a:r>
              <a:rPr lang="tr-TR" sz="1600" dirty="0" smtClean="0">
                <a:solidFill>
                  <a:srgbClr val="002060"/>
                </a:solidFill>
              </a:rPr>
              <a:t>2016</a:t>
            </a:r>
            <a:r>
              <a:rPr lang="en-US" sz="1600" dirty="0" smtClean="0">
                <a:solidFill>
                  <a:srgbClr val="002060"/>
                </a:solidFill>
              </a:rPr>
              <a:t> and </a:t>
            </a:r>
            <a:r>
              <a:rPr lang="tr-TR" sz="1600" dirty="0" smtClean="0">
                <a:solidFill>
                  <a:srgbClr val="002060"/>
                </a:solidFill>
              </a:rPr>
              <a:t>Similar </a:t>
            </a:r>
            <a:r>
              <a:rPr lang="tr-TR" sz="1600" dirty="0">
                <a:solidFill>
                  <a:srgbClr val="002060"/>
                </a:solidFill>
              </a:rPr>
              <a:t>increase in administrative budget of the NCDC</a:t>
            </a:r>
          </a:p>
          <a:p>
            <a:pPr marL="342900" lvl="1" indent="-342900" algn="just">
              <a:spcBef>
                <a:spcPts val="800"/>
              </a:spcBef>
              <a:buFont typeface="Arial" panose="020B0604020202020204" pitchFamily="34" charset="0"/>
              <a:buChar char="•"/>
            </a:pPr>
            <a:r>
              <a:rPr lang="en-US" sz="1600" dirty="0">
                <a:solidFill>
                  <a:srgbClr val="002060"/>
                </a:solidFill>
              </a:rPr>
              <a:t>Government u</a:t>
            </a:r>
            <a:r>
              <a:rPr lang="tr-TR" sz="1600" dirty="0">
                <a:solidFill>
                  <a:srgbClr val="002060"/>
                </a:solidFill>
              </a:rPr>
              <a:t>tilizes </a:t>
            </a:r>
            <a:r>
              <a:rPr lang="en-US" sz="1600" dirty="0">
                <a:solidFill>
                  <a:srgbClr val="002060"/>
                </a:solidFill>
              </a:rPr>
              <a:t>UNICEF</a:t>
            </a:r>
            <a:r>
              <a:rPr lang="tr-TR" sz="1600" dirty="0">
                <a:solidFill>
                  <a:srgbClr val="002060"/>
                </a:solidFill>
              </a:rPr>
              <a:t> Supply Division procurement</a:t>
            </a:r>
            <a:r>
              <a:rPr lang="en-US" sz="1600" dirty="0">
                <a:solidFill>
                  <a:srgbClr val="002060"/>
                </a:solidFill>
              </a:rPr>
              <a:t> </a:t>
            </a:r>
            <a:r>
              <a:rPr lang="tr-TR" sz="1600" dirty="0">
                <a:solidFill>
                  <a:srgbClr val="002060"/>
                </a:solidFill>
              </a:rPr>
              <a:t>services</a:t>
            </a:r>
            <a:r>
              <a:rPr lang="en-US" sz="1600" dirty="0">
                <a:solidFill>
                  <a:srgbClr val="002060"/>
                </a:solidFill>
              </a:rPr>
              <a:t> </a:t>
            </a:r>
            <a:r>
              <a:rPr lang="tr-TR" sz="1600" dirty="0">
                <a:solidFill>
                  <a:srgbClr val="002060"/>
                </a:solidFill>
              </a:rPr>
              <a:t>(currently for all Programme vaccines) </a:t>
            </a:r>
            <a:r>
              <a:rPr lang="en-US" sz="1600" dirty="0">
                <a:solidFill>
                  <a:srgbClr val="002060"/>
                </a:solidFill>
              </a:rPr>
              <a:t>to assure </a:t>
            </a:r>
            <a:r>
              <a:rPr lang="tr-TR" sz="1600" dirty="0">
                <a:solidFill>
                  <a:srgbClr val="002060"/>
                </a:solidFill>
              </a:rPr>
              <a:t>supply of </a:t>
            </a:r>
            <a:r>
              <a:rPr lang="en-US" sz="1600" dirty="0">
                <a:solidFill>
                  <a:srgbClr val="002060"/>
                </a:solidFill>
              </a:rPr>
              <a:t>high quality vaccines at </a:t>
            </a:r>
            <a:r>
              <a:rPr lang="tr-TR" sz="1600" dirty="0">
                <a:solidFill>
                  <a:srgbClr val="002060"/>
                </a:solidFill>
              </a:rPr>
              <a:t>optimum </a:t>
            </a:r>
            <a:r>
              <a:rPr lang="en-US" sz="1600" dirty="0">
                <a:solidFill>
                  <a:srgbClr val="002060"/>
                </a:solidFill>
              </a:rPr>
              <a:t>prices</a:t>
            </a:r>
          </a:p>
          <a:p>
            <a:pPr marL="342900" lvl="1" indent="-342900" algn="just">
              <a:spcBef>
                <a:spcPts val="800"/>
              </a:spcBef>
              <a:buFont typeface="Arial" panose="020B0604020202020204" pitchFamily="34" charset="0"/>
              <a:buChar char="•"/>
            </a:pPr>
            <a:r>
              <a:rPr lang="en-US" sz="1600" dirty="0">
                <a:solidFill>
                  <a:srgbClr val="002060"/>
                </a:solidFill>
              </a:rPr>
              <a:t>Budgeting process is </a:t>
            </a:r>
            <a:r>
              <a:rPr lang="tr-TR" sz="1600" dirty="0">
                <a:solidFill>
                  <a:srgbClr val="002060"/>
                </a:solidFill>
              </a:rPr>
              <a:t>well structured </a:t>
            </a:r>
            <a:r>
              <a:rPr lang="en-US" sz="1600" dirty="0">
                <a:solidFill>
                  <a:srgbClr val="002060"/>
                </a:solidFill>
              </a:rPr>
              <a:t>and evidence </a:t>
            </a:r>
            <a:r>
              <a:rPr lang="en-US" sz="1600" dirty="0" smtClean="0">
                <a:solidFill>
                  <a:srgbClr val="002060"/>
                </a:solidFill>
              </a:rPr>
              <a:t>based. </a:t>
            </a:r>
            <a:r>
              <a:rPr lang="en-GB" sz="1600" dirty="0" smtClean="0">
                <a:solidFill>
                  <a:srgbClr val="002060"/>
                </a:solidFill>
              </a:rPr>
              <a:t>Needs </a:t>
            </a:r>
            <a:r>
              <a:rPr lang="en-GB" sz="1600" dirty="0">
                <a:solidFill>
                  <a:srgbClr val="002060"/>
                </a:solidFill>
              </a:rPr>
              <a:t>are w</a:t>
            </a:r>
            <a:r>
              <a:rPr lang="tr-TR" sz="1600" dirty="0">
                <a:solidFill>
                  <a:srgbClr val="002060"/>
                </a:solidFill>
              </a:rPr>
              <a:t>ell communicated </a:t>
            </a:r>
            <a:r>
              <a:rPr lang="en-GB" sz="1600" dirty="0">
                <a:solidFill>
                  <a:srgbClr val="002060"/>
                </a:solidFill>
              </a:rPr>
              <a:t>and forecasted across different stakeholders in</a:t>
            </a:r>
            <a:r>
              <a:rPr lang="tr-TR" sz="1600" dirty="0">
                <a:solidFill>
                  <a:srgbClr val="002060"/>
                </a:solidFill>
              </a:rPr>
              <a:t> the budgetary process</a:t>
            </a:r>
            <a:r>
              <a:rPr lang="en-GB" sz="1600" dirty="0">
                <a:solidFill>
                  <a:srgbClr val="002060"/>
                </a:solidFill>
              </a:rPr>
              <a:t> and four-year rolling </a:t>
            </a:r>
            <a:r>
              <a:rPr lang="en-GB" sz="1600" dirty="0" smtClean="0">
                <a:solidFill>
                  <a:srgbClr val="002060"/>
                </a:solidFill>
              </a:rPr>
              <a:t>budget</a:t>
            </a:r>
            <a:endParaRPr lang="en-US" sz="1600" dirty="0">
              <a:solidFill>
                <a:srgbClr val="002060"/>
              </a:solidFill>
            </a:endParaRPr>
          </a:p>
        </p:txBody>
      </p:sp>
      <p:sp>
        <p:nvSpPr>
          <p:cNvPr id="8" name="Rectangle 7"/>
          <p:cNvSpPr/>
          <p:nvPr/>
        </p:nvSpPr>
        <p:spPr>
          <a:xfrm>
            <a:off x="5341256" y="1448355"/>
            <a:ext cx="3802743" cy="5324535"/>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en-US" sz="1600" dirty="0">
                <a:solidFill>
                  <a:srgbClr val="002060"/>
                </a:solidFill>
              </a:rPr>
              <a:t>Ramp up in government co-financing for vaccines will be steep over the period </a:t>
            </a:r>
            <a:r>
              <a:rPr lang="en-US" sz="1600" dirty="0" smtClean="0">
                <a:solidFill>
                  <a:srgbClr val="002060"/>
                </a:solidFill>
              </a:rPr>
              <a:t>2016-2018</a:t>
            </a:r>
          </a:p>
          <a:p>
            <a:pPr marL="342900" lvl="1" indent="-342900" algn="just">
              <a:spcBef>
                <a:spcPts val="800"/>
              </a:spcBef>
              <a:buFont typeface="Arial" panose="020B0604020202020204" pitchFamily="34" charset="0"/>
              <a:buChar char="•"/>
            </a:pPr>
            <a:r>
              <a:rPr lang="tr-TR" sz="1600" dirty="0" smtClean="0">
                <a:solidFill>
                  <a:srgbClr val="002060"/>
                </a:solidFill>
              </a:rPr>
              <a:t>Although </a:t>
            </a:r>
            <a:r>
              <a:rPr lang="tr-TR" sz="1600" dirty="0">
                <a:solidFill>
                  <a:srgbClr val="002060"/>
                </a:solidFill>
              </a:rPr>
              <a:t>health and immunization is a Government priority, </a:t>
            </a:r>
            <a:r>
              <a:rPr lang="en-GB" sz="1600" dirty="0">
                <a:solidFill>
                  <a:srgbClr val="002060"/>
                </a:solidFill>
              </a:rPr>
              <a:t>investments in social sector is stabilising while demands might continue to increase and </a:t>
            </a:r>
            <a:r>
              <a:rPr lang="tr-TR" sz="1600" dirty="0">
                <a:solidFill>
                  <a:srgbClr val="002060"/>
                </a:solidFill>
              </a:rPr>
              <a:t>slow down in economic growth may limit further expansion, if not jeopardizing immunization financing</a:t>
            </a:r>
            <a:r>
              <a:rPr lang="en-GB" sz="1600" dirty="0">
                <a:solidFill>
                  <a:srgbClr val="002060"/>
                </a:solidFill>
              </a:rPr>
              <a:t> </a:t>
            </a: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Operational activities of the NIP (such as training, supervision, monitoring, upgrade of cold chain &amp; logistics) </a:t>
            </a:r>
            <a:r>
              <a:rPr lang="en-GB" sz="1600" dirty="0">
                <a:solidFill>
                  <a:srgbClr val="002060"/>
                </a:solidFill>
              </a:rPr>
              <a:t>and to support non-vaccine costs of introducing hexavalent vaccine </a:t>
            </a:r>
            <a:r>
              <a:rPr lang="tr-TR" sz="1600" dirty="0">
                <a:solidFill>
                  <a:srgbClr val="002060"/>
                </a:solidFill>
              </a:rPr>
              <a:t>require increased domestic funding</a:t>
            </a:r>
          </a:p>
          <a:p>
            <a:pPr marL="342900" lvl="1" indent="-342900" algn="just">
              <a:spcBef>
                <a:spcPts val="800"/>
              </a:spcBef>
              <a:buFont typeface="Arial" panose="020B0604020202020204" pitchFamily="34" charset="0"/>
              <a:buChar char="•"/>
            </a:pPr>
            <a:r>
              <a:rPr lang="tr-TR" sz="1600" dirty="0">
                <a:solidFill>
                  <a:srgbClr val="002060"/>
                </a:solidFill>
              </a:rPr>
              <a:t>Payment mechanism to providers is not linked with performance assessment</a:t>
            </a:r>
            <a:endParaRPr lang="en-US" sz="1600" dirty="0">
              <a:solidFill>
                <a:srgbClr val="002060"/>
              </a:solidFill>
            </a:endParaRPr>
          </a:p>
        </p:txBody>
      </p:sp>
      <p:sp>
        <p:nvSpPr>
          <p:cNvPr id="9" name="Left Arrow 8"/>
          <p:cNvSpPr/>
          <p:nvPr/>
        </p:nvSpPr>
        <p:spPr>
          <a:xfrm>
            <a:off x="4165600" y="3875315"/>
            <a:ext cx="435430" cy="377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905829" y="3875314"/>
            <a:ext cx="435427" cy="3773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130629" y="1030514"/>
            <a:ext cx="3991428"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Strengths</a:t>
            </a:r>
            <a:endParaRPr lang="en-US" b="1" dirty="0"/>
          </a:p>
        </p:txBody>
      </p:sp>
      <p:sp>
        <p:nvSpPr>
          <p:cNvPr id="12" name="Rounded Rectangle 11"/>
          <p:cNvSpPr/>
          <p:nvPr/>
        </p:nvSpPr>
        <p:spPr>
          <a:xfrm>
            <a:off x="5341256" y="1008746"/>
            <a:ext cx="3780971"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Challenges</a:t>
            </a:r>
            <a:endParaRPr lang="en-US" b="1" dirty="0"/>
          </a:p>
        </p:txBody>
      </p:sp>
    </p:spTree>
    <p:extLst>
      <p:ext uri="{BB962C8B-B14F-4D97-AF65-F5344CB8AC3E}">
        <p14:creationId xmlns:p14="http://schemas.microsoft.com/office/powerpoint/2010/main" val="34395082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928"/>
            <a:ext cx="8229600" cy="1143000"/>
          </a:xfrm>
        </p:spPr>
        <p:txBody>
          <a:bodyPr>
            <a:normAutofit/>
          </a:bodyPr>
          <a:lstStyle/>
          <a:p>
            <a:pPr algn="l"/>
            <a:r>
              <a:rPr lang="en-US" sz="2400" b="1" i="1" dirty="0" smtClean="0"/>
              <a:t>2. </a:t>
            </a:r>
            <a:r>
              <a:rPr lang="tr-TR" sz="2400" b="1" i="1" dirty="0" smtClean="0"/>
              <a:t>Evidence-based </a:t>
            </a:r>
            <a:r>
              <a:rPr lang="tr-TR" sz="2400" b="1" i="1" dirty="0"/>
              <a:t>Decision-making</a:t>
            </a:r>
            <a:endParaRPr lang="en-US" sz="2400" b="1" i="1" dirty="0"/>
          </a:p>
        </p:txBody>
      </p:sp>
      <p:sp>
        <p:nvSpPr>
          <p:cNvPr id="5" name="Left-Right Arrow 4"/>
          <p:cNvSpPr/>
          <p:nvPr/>
        </p:nvSpPr>
        <p:spPr>
          <a:xfrm>
            <a:off x="0" y="3468914"/>
            <a:ext cx="9144000" cy="59508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6343" y="1761422"/>
            <a:ext cx="7830457" cy="1282402"/>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Recently established NITAG in line with WHO recommendations</a:t>
            </a:r>
            <a:endParaRPr lang="en-US" sz="1600" dirty="0">
              <a:solidFill>
                <a:srgbClr val="002060"/>
              </a:solidFill>
            </a:endParaRPr>
          </a:p>
          <a:p>
            <a:pPr marL="342900" lvl="1" indent="-342900" algn="just">
              <a:spcBef>
                <a:spcPts val="800"/>
              </a:spcBef>
              <a:buFont typeface="Arial" panose="020B0604020202020204" pitchFamily="34" charset="0"/>
              <a:buChar char="•"/>
            </a:pP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Sustained invasive bacterial disease and rotavirus surveillance to monitor vaccine impact</a:t>
            </a:r>
          </a:p>
        </p:txBody>
      </p:sp>
      <p:sp>
        <p:nvSpPr>
          <p:cNvPr id="7" name="Rectangle 6"/>
          <p:cNvSpPr/>
          <p:nvPr/>
        </p:nvSpPr>
        <p:spPr>
          <a:xfrm>
            <a:off x="856343" y="4350541"/>
            <a:ext cx="7830457" cy="1631216"/>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NITAG requires strengthening (capacity building in strengthening evidence-based recommendation provision to the Programme)</a:t>
            </a:r>
          </a:p>
          <a:p>
            <a:pPr marL="342900" lvl="1" indent="-342900" algn="just">
              <a:spcBef>
                <a:spcPts val="800"/>
              </a:spcBef>
              <a:buFont typeface="Arial" panose="020B0604020202020204" pitchFamily="34" charset="0"/>
              <a:buChar char="•"/>
            </a:pPr>
            <a:r>
              <a:rPr lang="tr-TR" sz="1600" dirty="0">
                <a:solidFill>
                  <a:srgbClr val="002060"/>
                </a:solidFill>
              </a:rPr>
              <a:t>NITAG composition will require expansion (widening area of expertise)</a:t>
            </a:r>
          </a:p>
          <a:p>
            <a:pPr marL="342900" lvl="1" indent="-342900" algn="just">
              <a:spcBef>
                <a:spcPts val="800"/>
              </a:spcBef>
              <a:buFont typeface="Arial" panose="020B0604020202020204" pitchFamily="34" charset="0"/>
              <a:buChar char="•"/>
            </a:pPr>
            <a:r>
              <a:rPr lang="tr-TR" sz="1600" dirty="0">
                <a:solidFill>
                  <a:srgbClr val="002060"/>
                </a:solidFill>
              </a:rPr>
              <a:t>Decleration of conflict of interest to be introduced</a:t>
            </a:r>
          </a:p>
          <a:p>
            <a:pPr marL="342900" lvl="1" indent="-342900" algn="just">
              <a:spcBef>
                <a:spcPts val="800"/>
              </a:spcBef>
              <a:buFont typeface="Arial" panose="020B0604020202020204" pitchFamily="34" charset="0"/>
              <a:buChar char="•"/>
            </a:pPr>
            <a:r>
              <a:rPr lang="tr-TR" sz="1600" dirty="0">
                <a:solidFill>
                  <a:srgbClr val="002060"/>
                </a:solidFill>
              </a:rPr>
              <a:t>New vaccine surveillance is too much donor support dependant</a:t>
            </a:r>
            <a:endParaRPr lang="en-US" sz="1600" dirty="0">
              <a:solidFill>
                <a:srgbClr val="002060"/>
              </a:solidFill>
            </a:endParaRPr>
          </a:p>
        </p:txBody>
      </p:sp>
      <p:sp>
        <p:nvSpPr>
          <p:cNvPr id="8" name="Rounded Rectangle 7"/>
          <p:cNvSpPr/>
          <p:nvPr/>
        </p:nvSpPr>
        <p:spPr>
          <a:xfrm>
            <a:off x="457200" y="1761423"/>
            <a:ext cx="399143" cy="12824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Strengths</a:t>
            </a:r>
            <a:endParaRPr lang="en-US" sz="1200" b="1" dirty="0"/>
          </a:p>
        </p:txBody>
      </p:sp>
      <p:sp>
        <p:nvSpPr>
          <p:cNvPr id="9" name="Rounded Rectangle 8"/>
          <p:cNvSpPr/>
          <p:nvPr/>
        </p:nvSpPr>
        <p:spPr>
          <a:xfrm>
            <a:off x="457200" y="4350541"/>
            <a:ext cx="399143" cy="16312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t>Challenges</a:t>
            </a:r>
            <a:endParaRPr lang="en-US" sz="1200" b="1" dirty="0"/>
          </a:p>
        </p:txBody>
      </p:sp>
      <p:sp>
        <p:nvSpPr>
          <p:cNvPr id="10" name="Up Arrow 9"/>
          <p:cNvSpPr/>
          <p:nvPr/>
        </p:nvSpPr>
        <p:spPr>
          <a:xfrm>
            <a:off x="3672114" y="3043824"/>
            <a:ext cx="420915" cy="5266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3672114" y="3933371"/>
            <a:ext cx="420915" cy="4171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32707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742" y="-143192"/>
            <a:ext cx="8229600" cy="1143000"/>
          </a:xfrm>
        </p:spPr>
        <p:txBody>
          <a:bodyPr>
            <a:normAutofit/>
          </a:bodyPr>
          <a:lstStyle/>
          <a:p>
            <a:pPr algn="l"/>
            <a:r>
              <a:rPr lang="en-US" sz="2400" b="1" i="1" dirty="0" smtClean="0"/>
              <a:t>3. </a:t>
            </a:r>
            <a:r>
              <a:rPr lang="tr-TR" sz="2400" b="1" i="1" dirty="0" smtClean="0"/>
              <a:t>Programme </a:t>
            </a:r>
            <a:r>
              <a:rPr lang="tr-TR" sz="2400" b="1" i="1" dirty="0"/>
              <a:t>Performance &amp; Data Quality</a:t>
            </a:r>
            <a:endParaRPr lang="en-US" sz="2400" b="1" i="1" dirty="0"/>
          </a:p>
        </p:txBody>
      </p:sp>
      <p:sp>
        <p:nvSpPr>
          <p:cNvPr id="4" name="Up-Down Arrow 3"/>
          <p:cNvSpPr/>
          <p:nvPr/>
        </p:nvSpPr>
        <p:spPr>
          <a:xfrm>
            <a:off x="3828147" y="1015999"/>
            <a:ext cx="537028" cy="581717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62857" y="1461185"/>
            <a:ext cx="3106057" cy="4196020"/>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Significant increase vaccination coverage since </a:t>
            </a:r>
            <a:r>
              <a:rPr lang="en-US" sz="1600" dirty="0" smtClean="0">
                <a:solidFill>
                  <a:srgbClr val="002060"/>
                </a:solidFill>
              </a:rPr>
              <a:t>2012</a:t>
            </a: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Similar success in estimating target population (close to UN population estimates)</a:t>
            </a:r>
          </a:p>
          <a:p>
            <a:pPr marL="342900" lvl="1" indent="-342900" algn="just">
              <a:spcBef>
                <a:spcPts val="800"/>
              </a:spcBef>
              <a:buFont typeface="Arial" panose="020B0604020202020204" pitchFamily="34" charset="0"/>
              <a:buChar char="•"/>
            </a:pPr>
            <a:r>
              <a:rPr lang="tr-TR" sz="1600" dirty="0">
                <a:solidFill>
                  <a:srgbClr val="002060"/>
                </a:solidFill>
              </a:rPr>
              <a:t>Comprehensive and integrated immunization information system</a:t>
            </a:r>
            <a:endParaRPr lang="en-GB" sz="1600" dirty="0">
              <a:solidFill>
                <a:srgbClr val="002060"/>
              </a:solidFill>
            </a:endParaRPr>
          </a:p>
          <a:p>
            <a:pPr marL="342900" lvl="1" indent="-342900" algn="just">
              <a:spcBef>
                <a:spcPts val="800"/>
              </a:spcBef>
              <a:buFont typeface="Arial" panose="020B0604020202020204" pitchFamily="34" charset="0"/>
              <a:buChar char="•"/>
            </a:pPr>
            <a:r>
              <a:rPr lang="fr-CH" sz="1600" dirty="0" err="1">
                <a:solidFill>
                  <a:srgbClr val="002060"/>
                </a:solidFill>
              </a:rPr>
              <a:t>Majority</a:t>
            </a:r>
            <a:r>
              <a:rPr lang="fr-CH" sz="1600" dirty="0">
                <a:solidFill>
                  <a:srgbClr val="002060"/>
                </a:solidFill>
              </a:rPr>
              <a:t> of </a:t>
            </a:r>
            <a:r>
              <a:rPr lang="fr-CH" sz="1600" dirty="0" err="1">
                <a:solidFill>
                  <a:srgbClr val="002060"/>
                </a:solidFill>
              </a:rPr>
              <a:t>immunization</a:t>
            </a:r>
            <a:r>
              <a:rPr lang="fr-CH" sz="1600" dirty="0">
                <a:solidFill>
                  <a:srgbClr val="002060"/>
                </a:solidFill>
              </a:rPr>
              <a:t> services </a:t>
            </a:r>
            <a:r>
              <a:rPr lang="fr-CH" sz="1600" dirty="0" err="1">
                <a:solidFill>
                  <a:srgbClr val="002060"/>
                </a:solidFill>
              </a:rPr>
              <a:t>publicly</a:t>
            </a:r>
            <a:r>
              <a:rPr lang="fr-CH" sz="1600" dirty="0">
                <a:solidFill>
                  <a:srgbClr val="002060"/>
                </a:solidFill>
              </a:rPr>
              <a:t> </a:t>
            </a:r>
            <a:r>
              <a:rPr lang="fr-CH" sz="1600" dirty="0" err="1">
                <a:solidFill>
                  <a:srgbClr val="002060"/>
                </a:solidFill>
              </a:rPr>
              <a:t>provided</a:t>
            </a:r>
            <a:r>
              <a:rPr lang="fr-CH" sz="1600" dirty="0">
                <a:solidFill>
                  <a:srgbClr val="002060"/>
                </a:solidFill>
              </a:rPr>
              <a:t>. (</a:t>
            </a:r>
            <a:r>
              <a:rPr lang="fr-CH" sz="1600" dirty="0" err="1">
                <a:solidFill>
                  <a:srgbClr val="002060"/>
                </a:solidFill>
              </a:rPr>
              <a:t>Private</a:t>
            </a:r>
            <a:r>
              <a:rPr lang="fr-CH" sz="1600" dirty="0">
                <a:solidFill>
                  <a:srgbClr val="002060"/>
                </a:solidFill>
              </a:rPr>
              <a:t> </a:t>
            </a:r>
            <a:r>
              <a:rPr lang="fr-CH" sz="1600" dirty="0" err="1">
                <a:solidFill>
                  <a:srgbClr val="002060"/>
                </a:solidFill>
              </a:rPr>
              <a:t>immunization</a:t>
            </a:r>
            <a:r>
              <a:rPr lang="fr-CH" sz="1600" dirty="0">
                <a:solidFill>
                  <a:srgbClr val="002060"/>
                </a:solidFill>
              </a:rPr>
              <a:t> up to 4%, </a:t>
            </a:r>
            <a:r>
              <a:rPr lang="fr-CH" sz="1600" dirty="0" err="1">
                <a:solidFill>
                  <a:srgbClr val="002060"/>
                </a:solidFill>
              </a:rPr>
              <a:t>mainly</a:t>
            </a:r>
            <a:r>
              <a:rPr lang="fr-CH" sz="1600" dirty="0">
                <a:solidFill>
                  <a:srgbClr val="002060"/>
                </a:solidFill>
              </a:rPr>
              <a:t> in </a:t>
            </a:r>
            <a:r>
              <a:rPr lang="fr-CH" sz="1600" dirty="0" err="1">
                <a:solidFill>
                  <a:srgbClr val="002060"/>
                </a:solidFill>
              </a:rPr>
              <a:t>Tbilisi</a:t>
            </a:r>
            <a:r>
              <a:rPr lang="fr-CH" sz="1600" dirty="0">
                <a:solidFill>
                  <a:srgbClr val="002060"/>
                </a:solidFill>
              </a:rPr>
              <a:t>)</a:t>
            </a:r>
          </a:p>
          <a:p>
            <a:pPr marL="342900" lvl="1" indent="-342900" algn="just">
              <a:spcBef>
                <a:spcPts val="800"/>
              </a:spcBef>
              <a:buFont typeface="Arial" panose="020B0604020202020204" pitchFamily="34" charset="0"/>
              <a:buChar char="•"/>
            </a:pPr>
            <a:endParaRPr lang="en-US" sz="1600" dirty="0">
              <a:solidFill>
                <a:srgbClr val="002060"/>
              </a:solidFill>
            </a:endParaRPr>
          </a:p>
        </p:txBody>
      </p:sp>
      <p:sp>
        <p:nvSpPr>
          <p:cNvPr id="8" name="Rectangle 7"/>
          <p:cNvSpPr/>
          <p:nvPr/>
        </p:nvSpPr>
        <p:spPr>
          <a:xfrm>
            <a:off x="4688116" y="1448355"/>
            <a:ext cx="4122055" cy="5734903"/>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Relatively low performing districts (15 districts &lt; 90%, 4 districts &lt; 80%)</a:t>
            </a:r>
          </a:p>
          <a:p>
            <a:pPr marL="342900" lvl="1" indent="-342900" algn="just">
              <a:spcBef>
                <a:spcPts val="800"/>
              </a:spcBef>
              <a:buFont typeface="Arial" panose="020B0604020202020204" pitchFamily="34" charset="0"/>
              <a:buChar char="•"/>
            </a:pPr>
            <a:r>
              <a:rPr lang="tr-TR" sz="1600" dirty="0">
                <a:solidFill>
                  <a:srgbClr val="002060"/>
                </a:solidFill>
              </a:rPr>
              <a:t>Lack of reported coverage validation since 2000</a:t>
            </a:r>
          </a:p>
          <a:p>
            <a:pPr marL="342900" lvl="1" indent="-342900" algn="just">
              <a:spcBef>
                <a:spcPts val="800"/>
              </a:spcBef>
              <a:buFont typeface="Arial" panose="020B0604020202020204" pitchFamily="34" charset="0"/>
              <a:buChar char="•"/>
            </a:pPr>
            <a:r>
              <a:rPr lang="tr-TR" sz="1600" dirty="0">
                <a:solidFill>
                  <a:srgbClr val="002060"/>
                </a:solidFill>
              </a:rPr>
              <a:t>Inconsistency between reported live births and surviving infants</a:t>
            </a:r>
          </a:p>
          <a:p>
            <a:pPr marL="342900" lvl="1" indent="-342900" algn="just">
              <a:spcBef>
                <a:spcPts val="800"/>
              </a:spcBef>
              <a:buFont typeface="Arial" panose="020B0604020202020204" pitchFamily="34" charset="0"/>
              <a:buChar char="•"/>
            </a:pPr>
            <a:r>
              <a:rPr lang="tr-TR" sz="1600" dirty="0">
                <a:solidFill>
                  <a:srgbClr val="002060"/>
                </a:solidFill>
              </a:rPr>
              <a:t>Lack of information on characteristics of un/undervaccinated and reasons for not being vaccinated</a:t>
            </a:r>
          </a:p>
          <a:p>
            <a:pPr marL="342900" lvl="1" indent="-342900" algn="just">
              <a:spcBef>
                <a:spcPts val="800"/>
              </a:spcBef>
              <a:buFont typeface="Arial" panose="020B0604020202020204" pitchFamily="34" charset="0"/>
              <a:buChar char="•"/>
            </a:pPr>
            <a:r>
              <a:rPr lang="tr-TR" sz="1600" dirty="0">
                <a:solidFill>
                  <a:srgbClr val="002060"/>
                </a:solidFill>
              </a:rPr>
              <a:t>Target population estimate problems at district level</a:t>
            </a:r>
          </a:p>
          <a:p>
            <a:pPr marL="342900" lvl="1" indent="-342900" algn="just">
              <a:spcBef>
                <a:spcPts val="800"/>
              </a:spcBef>
              <a:buFont typeface="Arial" panose="020B0604020202020204" pitchFamily="34" charset="0"/>
              <a:buChar char="•"/>
            </a:pPr>
            <a:r>
              <a:rPr lang="tr-TR" sz="1600" dirty="0">
                <a:solidFill>
                  <a:srgbClr val="002060"/>
                </a:solidFill>
              </a:rPr>
              <a:t>Need for more training on immunization and supportive supervision (delayed vaccinations, false contraindications, missed opportunities, misperceptions, inadequate communications)</a:t>
            </a:r>
          </a:p>
          <a:p>
            <a:pPr marL="342900" lvl="1" indent="-342900" algn="just">
              <a:spcBef>
                <a:spcPts val="800"/>
              </a:spcBef>
              <a:buFont typeface="Arial" panose="020B0604020202020204" pitchFamily="34" charset="0"/>
              <a:buChar char="•"/>
            </a:pPr>
            <a:r>
              <a:rPr lang="tr-TR" sz="1600" dirty="0">
                <a:solidFill>
                  <a:srgbClr val="002060"/>
                </a:solidFill>
              </a:rPr>
              <a:t>Weak analytical functions of the immunization module</a:t>
            </a:r>
          </a:p>
          <a:p>
            <a:pPr marL="342900" lvl="1" indent="-342900" algn="just">
              <a:spcBef>
                <a:spcPts val="800"/>
              </a:spcBef>
              <a:buFont typeface="Arial" panose="020B0604020202020204" pitchFamily="34" charset="0"/>
              <a:buChar char="•"/>
            </a:pPr>
            <a:r>
              <a:rPr lang="tr-TR" sz="1600" dirty="0">
                <a:solidFill>
                  <a:srgbClr val="002060"/>
                </a:solidFill>
              </a:rPr>
              <a:t>Training need of providers on use of the module </a:t>
            </a:r>
            <a:endParaRPr lang="en-US" sz="1600" dirty="0">
              <a:solidFill>
                <a:srgbClr val="002060"/>
              </a:solidFill>
            </a:endParaRPr>
          </a:p>
        </p:txBody>
      </p:sp>
      <p:sp>
        <p:nvSpPr>
          <p:cNvPr id="9" name="Left Arrow 8"/>
          <p:cNvSpPr/>
          <p:nvPr/>
        </p:nvSpPr>
        <p:spPr>
          <a:xfrm>
            <a:off x="3494313" y="3875315"/>
            <a:ext cx="435430" cy="377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252689" y="3875314"/>
            <a:ext cx="435427" cy="3773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362857" y="1015999"/>
            <a:ext cx="3106057" cy="445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Strengths</a:t>
            </a:r>
            <a:endParaRPr lang="en-US" b="1" dirty="0"/>
          </a:p>
        </p:txBody>
      </p:sp>
      <p:sp>
        <p:nvSpPr>
          <p:cNvPr id="12" name="Rounded Rectangle 11"/>
          <p:cNvSpPr/>
          <p:nvPr/>
        </p:nvSpPr>
        <p:spPr>
          <a:xfrm>
            <a:off x="4688116" y="1008746"/>
            <a:ext cx="4122055"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Challenges</a:t>
            </a:r>
            <a:endParaRPr lang="en-US" b="1" dirty="0"/>
          </a:p>
        </p:txBody>
      </p:sp>
    </p:spTree>
    <p:extLst>
      <p:ext uri="{BB962C8B-B14F-4D97-AF65-F5344CB8AC3E}">
        <p14:creationId xmlns:p14="http://schemas.microsoft.com/office/powerpoint/2010/main" val="18738269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928"/>
            <a:ext cx="8229600" cy="1143000"/>
          </a:xfrm>
        </p:spPr>
        <p:txBody>
          <a:bodyPr>
            <a:normAutofit/>
          </a:bodyPr>
          <a:lstStyle/>
          <a:p>
            <a:pPr algn="l"/>
            <a:r>
              <a:rPr lang="en-US" sz="2400" b="1" i="1" dirty="0" smtClean="0"/>
              <a:t>4. </a:t>
            </a:r>
            <a:r>
              <a:rPr lang="tr-TR" sz="2400" b="1" i="1" dirty="0" smtClean="0"/>
              <a:t>Communications </a:t>
            </a:r>
            <a:r>
              <a:rPr lang="tr-TR" sz="2400" b="1" i="1" dirty="0"/>
              <a:t>&amp; advocacy</a:t>
            </a:r>
            <a:endParaRPr lang="en-US" sz="2400" b="1" i="1" dirty="0"/>
          </a:p>
        </p:txBody>
      </p:sp>
      <p:sp>
        <p:nvSpPr>
          <p:cNvPr id="5" name="Left-Right Arrow 4"/>
          <p:cNvSpPr/>
          <p:nvPr/>
        </p:nvSpPr>
        <p:spPr>
          <a:xfrm>
            <a:off x="0" y="3570514"/>
            <a:ext cx="9144000" cy="59508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6343" y="1761422"/>
            <a:ext cx="7830457" cy="1631216"/>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tr-TR" sz="1600" dirty="0">
                <a:solidFill>
                  <a:srgbClr val="002060"/>
                </a:solidFill>
              </a:rPr>
              <a:t>Awareness on importance of communications and advocacy through a planned </a:t>
            </a:r>
            <a:r>
              <a:rPr lang="tr-TR" sz="1600" dirty="0" smtClean="0">
                <a:solidFill>
                  <a:srgbClr val="002060"/>
                </a:solidFill>
              </a:rPr>
              <a:t>approach</a:t>
            </a:r>
            <a:endParaRPr lang="en-US" sz="1600" dirty="0" smtClean="0">
              <a:solidFill>
                <a:srgbClr val="002060"/>
              </a:solidFill>
            </a:endParaRPr>
          </a:p>
          <a:p>
            <a:pPr marL="0" lvl="1" algn="just">
              <a:spcBef>
                <a:spcPts val="800"/>
              </a:spcBef>
            </a:pP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Willingness to tackle with vaccine hesitancy and refusals </a:t>
            </a:r>
            <a:endParaRPr lang="en-US" sz="1600" dirty="0">
              <a:solidFill>
                <a:srgbClr val="002060"/>
              </a:solidFill>
            </a:endParaRPr>
          </a:p>
          <a:p>
            <a:pPr marL="0" lvl="1" algn="just">
              <a:spcBef>
                <a:spcPts val="800"/>
              </a:spcBef>
            </a:pPr>
            <a:endParaRPr lang="en-US" sz="1600" dirty="0">
              <a:solidFill>
                <a:srgbClr val="002060"/>
              </a:solidFill>
            </a:endParaRPr>
          </a:p>
        </p:txBody>
      </p:sp>
      <p:sp>
        <p:nvSpPr>
          <p:cNvPr id="7" name="Rectangle 6"/>
          <p:cNvSpPr/>
          <p:nvPr/>
        </p:nvSpPr>
        <p:spPr>
          <a:xfrm>
            <a:off x="856343" y="4350541"/>
            <a:ext cx="7830457" cy="1631216"/>
          </a:xfrm>
          <a:prstGeom prst="rect">
            <a:avLst/>
          </a:prstGeom>
          <a:ln>
            <a:solidFill>
              <a:schemeClr val="accent1">
                <a:lumMod val="50000"/>
              </a:schemeClr>
            </a:solidFill>
          </a:ln>
        </p:spPr>
        <p:txBody>
          <a:bodyPr wrap="square">
            <a:spAutoFit/>
          </a:bodyPr>
          <a:lstStyle/>
          <a:p>
            <a:pPr marL="742950" lvl="1" indent="-285750" algn="just">
              <a:spcBef>
                <a:spcPts val="800"/>
              </a:spcBef>
              <a:buFont typeface="Arial" panose="020B0604020202020204" pitchFamily="34" charset="0"/>
              <a:buChar char="•"/>
            </a:pPr>
            <a:r>
              <a:rPr lang="tr-TR" sz="1600" dirty="0">
                <a:solidFill>
                  <a:srgbClr val="002060"/>
                </a:solidFill>
              </a:rPr>
              <a:t>Communications and advocacy requires strengthening through planning and </a:t>
            </a:r>
            <a:r>
              <a:rPr lang="tr-TR" sz="1600" dirty="0" smtClean="0">
                <a:solidFill>
                  <a:srgbClr val="002060"/>
                </a:solidFill>
              </a:rPr>
              <a:t>implementation</a:t>
            </a:r>
            <a:endParaRPr lang="en-US" sz="1600" dirty="0" smtClean="0">
              <a:solidFill>
                <a:srgbClr val="002060"/>
              </a:solidFill>
            </a:endParaRPr>
          </a:p>
          <a:p>
            <a:pPr lvl="1" algn="just">
              <a:spcBef>
                <a:spcPts val="800"/>
              </a:spcBef>
            </a:pPr>
            <a:endParaRPr lang="tr-TR" sz="1600" dirty="0">
              <a:solidFill>
                <a:srgbClr val="002060"/>
              </a:solidFill>
            </a:endParaRPr>
          </a:p>
          <a:p>
            <a:pPr marL="742950" lvl="1" indent="-285750" algn="just">
              <a:spcBef>
                <a:spcPts val="800"/>
              </a:spcBef>
              <a:buFont typeface="Arial" panose="020B0604020202020204" pitchFamily="34" charset="0"/>
              <a:buChar char="•"/>
            </a:pPr>
            <a:r>
              <a:rPr lang="tr-TR" sz="1600" dirty="0">
                <a:solidFill>
                  <a:srgbClr val="002060"/>
                </a:solidFill>
              </a:rPr>
              <a:t>Vaccine hesitancy and refusals require </a:t>
            </a:r>
            <a:r>
              <a:rPr lang="tr-TR" sz="1600" dirty="0" smtClean="0">
                <a:solidFill>
                  <a:srgbClr val="002060"/>
                </a:solidFill>
              </a:rPr>
              <a:t>addressing</a:t>
            </a:r>
            <a:endParaRPr lang="en-US" sz="1600" dirty="0" smtClean="0">
              <a:solidFill>
                <a:srgbClr val="002060"/>
              </a:solidFill>
            </a:endParaRPr>
          </a:p>
          <a:p>
            <a:pPr marL="742950" lvl="1" indent="-285750" algn="just">
              <a:spcBef>
                <a:spcPts val="800"/>
              </a:spcBef>
              <a:buFont typeface="Arial" panose="020B0604020202020204" pitchFamily="34" charset="0"/>
              <a:buChar char="•"/>
            </a:pPr>
            <a:endParaRPr lang="tr-TR" sz="1600" dirty="0">
              <a:solidFill>
                <a:srgbClr val="002060"/>
              </a:solidFill>
            </a:endParaRPr>
          </a:p>
        </p:txBody>
      </p:sp>
      <p:sp>
        <p:nvSpPr>
          <p:cNvPr id="8" name="Rounded Rectangle 7"/>
          <p:cNvSpPr/>
          <p:nvPr/>
        </p:nvSpPr>
        <p:spPr>
          <a:xfrm>
            <a:off x="457200" y="1761422"/>
            <a:ext cx="399143" cy="16312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Strengths</a:t>
            </a:r>
            <a:endParaRPr lang="en-US" sz="1200" b="1" dirty="0"/>
          </a:p>
        </p:txBody>
      </p:sp>
      <p:sp>
        <p:nvSpPr>
          <p:cNvPr id="9" name="Rounded Rectangle 8"/>
          <p:cNvSpPr/>
          <p:nvPr/>
        </p:nvSpPr>
        <p:spPr>
          <a:xfrm>
            <a:off x="457200" y="4350541"/>
            <a:ext cx="399143" cy="16312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t>Challenges</a:t>
            </a:r>
            <a:endParaRPr lang="en-US" sz="1200" b="1" dirty="0"/>
          </a:p>
        </p:txBody>
      </p:sp>
      <p:sp>
        <p:nvSpPr>
          <p:cNvPr id="10" name="Up Arrow 9"/>
          <p:cNvSpPr/>
          <p:nvPr/>
        </p:nvSpPr>
        <p:spPr>
          <a:xfrm>
            <a:off x="3672114" y="3385573"/>
            <a:ext cx="420915" cy="35581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3672114" y="3954132"/>
            <a:ext cx="420915" cy="3893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66934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6904"/>
            <a:ext cx="8229600" cy="1143000"/>
          </a:xfrm>
        </p:spPr>
        <p:txBody>
          <a:bodyPr>
            <a:normAutofit/>
          </a:bodyPr>
          <a:lstStyle/>
          <a:p>
            <a:pPr algn="l"/>
            <a:r>
              <a:rPr lang="en-US" sz="2400" b="1" i="1" dirty="0" smtClean="0"/>
              <a:t>5. Vaccine </a:t>
            </a:r>
            <a:r>
              <a:rPr lang="tr-TR" sz="2400" b="1" i="1" dirty="0"/>
              <a:t>Management &amp; </a:t>
            </a:r>
            <a:r>
              <a:rPr lang="en-US" sz="2400" b="1" i="1" dirty="0"/>
              <a:t>Procurement</a:t>
            </a:r>
          </a:p>
        </p:txBody>
      </p:sp>
      <p:sp>
        <p:nvSpPr>
          <p:cNvPr id="4" name="Up-Down Arrow 3"/>
          <p:cNvSpPr/>
          <p:nvPr/>
        </p:nvSpPr>
        <p:spPr>
          <a:xfrm>
            <a:off x="3922482" y="1385535"/>
            <a:ext cx="537028" cy="539375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30629" y="1461185"/>
            <a:ext cx="3468914" cy="5242461"/>
          </a:xfrm>
          <a:prstGeom prst="rect">
            <a:avLst/>
          </a:prstGeom>
          <a:ln>
            <a:solidFill>
              <a:schemeClr val="accent1">
                <a:lumMod val="50000"/>
              </a:schemeClr>
            </a:solidFill>
          </a:ln>
        </p:spPr>
        <p:txBody>
          <a:bodyPr wrap="square">
            <a:spAutoFit/>
          </a:bodyPr>
          <a:lstStyle/>
          <a:p>
            <a:pPr marL="342900" lvl="1" indent="-342900" algn="just">
              <a:spcBef>
                <a:spcPts val="800"/>
              </a:spcBef>
              <a:buFont typeface="Arial" panose="020B0604020202020204" pitchFamily="34" charset="0"/>
              <a:buChar char="•"/>
            </a:pPr>
            <a:r>
              <a:rPr lang="en-GB" sz="1600" dirty="0">
                <a:solidFill>
                  <a:srgbClr val="002060"/>
                </a:solidFill>
              </a:rPr>
              <a:t>Strong political commitment </a:t>
            </a:r>
            <a:r>
              <a:rPr lang="tr-TR" sz="1600" dirty="0">
                <a:solidFill>
                  <a:srgbClr val="002060"/>
                </a:solidFill>
              </a:rPr>
              <a:t>to utilize and benefit from U</a:t>
            </a:r>
            <a:r>
              <a:rPr lang="en-GB" sz="1600" dirty="0">
                <a:solidFill>
                  <a:srgbClr val="002060"/>
                </a:solidFill>
              </a:rPr>
              <a:t>NICEF Supply Division</a:t>
            </a:r>
            <a:r>
              <a:rPr lang="tr-TR" sz="1600" dirty="0">
                <a:solidFill>
                  <a:srgbClr val="002060"/>
                </a:solidFill>
              </a:rPr>
              <a:t> procurement </a:t>
            </a:r>
            <a:r>
              <a:rPr lang="tr-TR" sz="1600" dirty="0" smtClean="0">
                <a:solidFill>
                  <a:srgbClr val="002060"/>
                </a:solidFill>
              </a:rPr>
              <a:t>services</a:t>
            </a: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Centralized vaccine </a:t>
            </a:r>
            <a:r>
              <a:rPr lang="tr-TR" sz="1600" dirty="0" smtClean="0">
                <a:solidFill>
                  <a:srgbClr val="002060"/>
                </a:solidFill>
              </a:rPr>
              <a:t>procurement</a:t>
            </a:r>
            <a:endParaRPr lang="tr-TR" sz="1600" dirty="0">
              <a:solidFill>
                <a:srgbClr val="002060"/>
              </a:solidFill>
            </a:endParaRPr>
          </a:p>
          <a:p>
            <a:pPr marL="342900" lvl="1" indent="-342900" algn="just">
              <a:spcBef>
                <a:spcPts val="800"/>
              </a:spcBef>
              <a:buFont typeface="Arial" panose="020B0604020202020204" pitchFamily="34" charset="0"/>
              <a:buChar char="•"/>
            </a:pPr>
            <a:r>
              <a:rPr lang="en-GB" sz="1600" dirty="0">
                <a:solidFill>
                  <a:srgbClr val="002060"/>
                </a:solidFill>
              </a:rPr>
              <a:t>S</a:t>
            </a:r>
            <a:r>
              <a:rPr lang="tr-TR" sz="1600" dirty="0">
                <a:solidFill>
                  <a:srgbClr val="002060"/>
                </a:solidFill>
              </a:rPr>
              <a:t>ecured funds through use of a </a:t>
            </a:r>
            <a:r>
              <a:rPr lang="en-GB" sz="1600" dirty="0">
                <a:solidFill>
                  <a:srgbClr val="002060"/>
                </a:solidFill>
              </a:rPr>
              <a:t>separate budget line for vaccines </a:t>
            </a:r>
            <a:endParaRPr lang="en-GB" sz="1600" dirty="0" smtClean="0">
              <a:solidFill>
                <a:srgbClr val="002060"/>
              </a:solidFill>
            </a:endParaRPr>
          </a:p>
          <a:p>
            <a:pPr marL="342900" lvl="1" indent="-342900" algn="just">
              <a:spcBef>
                <a:spcPts val="800"/>
              </a:spcBef>
              <a:buFont typeface="Arial" panose="020B0604020202020204" pitchFamily="34" charset="0"/>
              <a:buChar char="•"/>
            </a:pPr>
            <a:r>
              <a:rPr lang="en-GB" sz="1600" dirty="0" smtClean="0">
                <a:solidFill>
                  <a:srgbClr val="002060"/>
                </a:solidFill>
              </a:rPr>
              <a:t>Commitment </a:t>
            </a:r>
            <a:r>
              <a:rPr lang="fr-CH" sz="1600" dirty="0">
                <a:solidFill>
                  <a:srgbClr val="002060"/>
                </a:solidFill>
              </a:rPr>
              <a:t>to </a:t>
            </a:r>
            <a:r>
              <a:rPr lang="fr-CH" sz="1600" dirty="0" err="1">
                <a:solidFill>
                  <a:srgbClr val="002060"/>
                </a:solidFill>
              </a:rPr>
              <a:t>increase</a:t>
            </a:r>
            <a:r>
              <a:rPr lang="fr-CH" sz="1600" dirty="0">
                <a:solidFill>
                  <a:srgbClr val="002060"/>
                </a:solidFill>
              </a:rPr>
              <a:t> </a:t>
            </a:r>
            <a:r>
              <a:rPr lang="fr-CH" sz="1600" dirty="0" err="1">
                <a:solidFill>
                  <a:srgbClr val="002060"/>
                </a:solidFill>
              </a:rPr>
              <a:t>funding</a:t>
            </a:r>
            <a:r>
              <a:rPr lang="fr-CH" sz="1600" dirty="0">
                <a:solidFill>
                  <a:srgbClr val="002060"/>
                </a:solidFill>
              </a:rPr>
              <a:t> to </a:t>
            </a:r>
            <a:r>
              <a:rPr lang="fr-CH" sz="1600" dirty="0" err="1">
                <a:solidFill>
                  <a:srgbClr val="002060"/>
                </a:solidFill>
              </a:rPr>
              <a:t>strengthen</a:t>
            </a:r>
            <a:r>
              <a:rPr lang="fr-CH" sz="1600" dirty="0">
                <a:solidFill>
                  <a:srgbClr val="002060"/>
                </a:solidFill>
              </a:rPr>
              <a:t> cold </a:t>
            </a:r>
            <a:r>
              <a:rPr lang="fr-CH" sz="1600" dirty="0" err="1">
                <a:solidFill>
                  <a:srgbClr val="002060"/>
                </a:solidFill>
              </a:rPr>
              <a:t>chain</a:t>
            </a:r>
            <a:r>
              <a:rPr lang="fr-CH" sz="1600" dirty="0">
                <a:solidFill>
                  <a:srgbClr val="002060"/>
                </a:solidFill>
              </a:rPr>
              <a:t> and vaccine management</a:t>
            </a:r>
            <a:endParaRPr lang="tr-TR"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Disbursement of funds aligned with vaccine procurement plans</a:t>
            </a:r>
            <a:endParaRPr lang="en-US"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Uninterrupted vaccine supply</a:t>
            </a:r>
          </a:p>
          <a:p>
            <a:pPr marL="342900" lvl="1" indent="-342900" algn="just">
              <a:spcBef>
                <a:spcPts val="800"/>
              </a:spcBef>
              <a:buFont typeface="Arial" panose="020B0604020202020204" pitchFamily="34" charset="0"/>
              <a:buChar char="•"/>
            </a:pPr>
            <a:r>
              <a:rPr lang="tr-TR" sz="1600" dirty="0">
                <a:solidFill>
                  <a:srgbClr val="002060"/>
                </a:solidFill>
              </a:rPr>
              <a:t>Assigned staff for procurement</a:t>
            </a:r>
            <a:endParaRPr lang="en-US" sz="1600" dirty="0">
              <a:solidFill>
                <a:srgbClr val="002060"/>
              </a:solidFill>
            </a:endParaRPr>
          </a:p>
          <a:p>
            <a:pPr marL="342900" lvl="1" indent="-342900" algn="just">
              <a:spcBef>
                <a:spcPts val="800"/>
              </a:spcBef>
              <a:buFont typeface="Arial" panose="020B0604020202020204" pitchFamily="34" charset="0"/>
              <a:buChar char="•"/>
            </a:pPr>
            <a:r>
              <a:rPr lang="tr-TR" sz="1600" dirty="0">
                <a:solidFill>
                  <a:srgbClr val="002060"/>
                </a:solidFill>
              </a:rPr>
              <a:t>F</a:t>
            </a:r>
            <a:r>
              <a:rPr lang="en-GB" sz="1600" dirty="0" err="1">
                <a:solidFill>
                  <a:srgbClr val="002060"/>
                </a:solidFill>
              </a:rPr>
              <a:t>orecasting</a:t>
            </a:r>
            <a:r>
              <a:rPr lang="en-GB" sz="1600" dirty="0">
                <a:solidFill>
                  <a:srgbClr val="002060"/>
                </a:solidFill>
              </a:rPr>
              <a:t> </a:t>
            </a:r>
            <a:r>
              <a:rPr lang="tr-TR" sz="1600" dirty="0">
                <a:solidFill>
                  <a:srgbClr val="002060"/>
                </a:solidFill>
              </a:rPr>
              <a:t>of vaccine needs in place</a:t>
            </a:r>
            <a:endParaRPr lang="en-US" sz="1600" dirty="0">
              <a:solidFill>
                <a:srgbClr val="002060"/>
              </a:solidFill>
            </a:endParaRPr>
          </a:p>
        </p:txBody>
      </p:sp>
      <p:sp>
        <p:nvSpPr>
          <p:cNvPr id="8" name="Rectangle 7"/>
          <p:cNvSpPr/>
          <p:nvPr/>
        </p:nvSpPr>
        <p:spPr>
          <a:xfrm>
            <a:off x="4782449" y="1448355"/>
            <a:ext cx="4339777" cy="5386090"/>
          </a:xfrm>
          <a:prstGeom prst="rect">
            <a:avLst/>
          </a:prstGeom>
          <a:ln>
            <a:solidFill>
              <a:schemeClr val="accent1">
                <a:lumMod val="50000"/>
              </a:schemeClr>
            </a:solidFill>
          </a:ln>
        </p:spPr>
        <p:txBody>
          <a:bodyPr wrap="square">
            <a:spAutoFit/>
          </a:bodyPr>
          <a:lstStyle/>
          <a:p>
            <a:pPr marL="285750" indent="-285750" algn="just">
              <a:spcBef>
                <a:spcPts val="800"/>
              </a:spcBef>
              <a:buFont typeface="Arial" panose="020B0604020202020204" pitchFamily="34" charset="0"/>
              <a:buChar char="•"/>
            </a:pPr>
            <a:r>
              <a:rPr lang="tr-TR" sz="1600" dirty="0">
                <a:solidFill>
                  <a:srgbClr val="002060"/>
                </a:solidFill>
              </a:rPr>
              <a:t>K</a:t>
            </a:r>
            <a:r>
              <a:rPr lang="en-GB" sz="1600" dirty="0" err="1">
                <a:solidFill>
                  <a:srgbClr val="002060"/>
                </a:solidFill>
              </a:rPr>
              <a:t>nowledge</a:t>
            </a:r>
            <a:r>
              <a:rPr lang="en-GB" sz="1600" dirty="0">
                <a:solidFill>
                  <a:srgbClr val="002060"/>
                </a:solidFill>
              </a:rPr>
              <a:t> o</a:t>
            </a:r>
            <a:r>
              <a:rPr lang="tr-TR" sz="1600" dirty="0">
                <a:solidFill>
                  <a:srgbClr val="002060"/>
                </a:solidFill>
              </a:rPr>
              <a:t>n</a:t>
            </a:r>
            <a:r>
              <a:rPr lang="en-GB" sz="1600" dirty="0">
                <a:solidFill>
                  <a:srgbClr val="002060"/>
                </a:solidFill>
              </a:rPr>
              <a:t> the vaccine market and complexity of vaccine supply</a:t>
            </a:r>
            <a:r>
              <a:rPr lang="tr-TR" sz="1600" dirty="0">
                <a:solidFill>
                  <a:srgbClr val="002060"/>
                </a:solidFill>
              </a:rPr>
              <a:t> should be improved to mitigate risks</a:t>
            </a:r>
          </a:p>
          <a:p>
            <a:pPr marL="285750" indent="-285750" algn="just">
              <a:spcBef>
                <a:spcPts val="800"/>
              </a:spcBef>
              <a:buFont typeface="Arial" panose="020B0604020202020204" pitchFamily="34" charset="0"/>
              <a:buChar char="•"/>
            </a:pPr>
            <a:r>
              <a:rPr lang="tr-TR" sz="1600" dirty="0">
                <a:solidFill>
                  <a:srgbClr val="002060"/>
                </a:solidFill>
              </a:rPr>
              <a:t>Self procurement function will require further strengthening</a:t>
            </a:r>
          </a:p>
          <a:p>
            <a:pPr marL="285750" indent="-285750" algn="just">
              <a:spcBef>
                <a:spcPts val="800"/>
              </a:spcBef>
              <a:buFont typeface="Arial" panose="020B0604020202020204" pitchFamily="34" charset="0"/>
              <a:buChar char="•"/>
            </a:pPr>
            <a:r>
              <a:rPr lang="tr-TR" sz="1600" dirty="0">
                <a:solidFill>
                  <a:srgbClr val="002060"/>
                </a:solidFill>
              </a:rPr>
              <a:t>Procurement performance monitoring needs to be introduced</a:t>
            </a:r>
            <a:endParaRPr lang="en-US" sz="1600" dirty="0">
              <a:solidFill>
                <a:srgbClr val="002060"/>
              </a:solidFill>
            </a:endParaRPr>
          </a:p>
          <a:p>
            <a:pPr marL="285750" indent="-285750" algn="just">
              <a:spcBef>
                <a:spcPts val="800"/>
              </a:spcBef>
              <a:buFont typeface="Arial" panose="020B0604020202020204" pitchFamily="34" charset="0"/>
              <a:buChar char="•"/>
            </a:pPr>
            <a:r>
              <a:rPr lang="fr-CH" sz="1600" dirty="0" err="1">
                <a:solidFill>
                  <a:srgbClr val="002060"/>
                </a:solidFill>
              </a:rPr>
              <a:t>Low</a:t>
            </a:r>
            <a:r>
              <a:rPr lang="fr-CH" sz="1600" dirty="0">
                <a:solidFill>
                  <a:srgbClr val="002060"/>
                </a:solidFill>
              </a:rPr>
              <a:t> scores in </a:t>
            </a:r>
            <a:r>
              <a:rPr lang="fr-CH" sz="1600" dirty="0" err="1">
                <a:solidFill>
                  <a:srgbClr val="002060"/>
                </a:solidFill>
              </a:rPr>
              <a:t>recent</a:t>
            </a:r>
            <a:r>
              <a:rPr lang="fr-CH" sz="1600" dirty="0">
                <a:solidFill>
                  <a:srgbClr val="002060"/>
                </a:solidFill>
              </a:rPr>
              <a:t> EVM </a:t>
            </a:r>
            <a:r>
              <a:rPr lang="fr-CH" sz="1600" dirty="0" err="1">
                <a:solidFill>
                  <a:srgbClr val="002060"/>
                </a:solidFill>
              </a:rPr>
              <a:t>assessment</a:t>
            </a:r>
            <a:r>
              <a:rPr lang="fr-CH" sz="1600" dirty="0">
                <a:solidFill>
                  <a:srgbClr val="002060"/>
                </a:solidFill>
              </a:rPr>
              <a:t> </a:t>
            </a:r>
            <a:r>
              <a:rPr lang="fr-CH" sz="1600" dirty="0" err="1">
                <a:solidFill>
                  <a:srgbClr val="002060"/>
                </a:solidFill>
              </a:rPr>
              <a:t>across</a:t>
            </a:r>
            <a:r>
              <a:rPr lang="fr-CH" sz="1600" dirty="0">
                <a:solidFill>
                  <a:srgbClr val="002060"/>
                </a:solidFill>
              </a:rPr>
              <a:t> 9 </a:t>
            </a:r>
            <a:r>
              <a:rPr lang="fr-CH" sz="1600" dirty="0" err="1">
                <a:solidFill>
                  <a:srgbClr val="002060"/>
                </a:solidFill>
              </a:rPr>
              <a:t>criteria</a:t>
            </a:r>
            <a:r>
              <a:rPr lang="fr-CH" sz="1600" dirty="0">
                <a:solidFill>
                  <a:srgbClr val="002060"/>
                </a:solidFill>
              </a:rPr>
              <a:t> in all </a:t>
            </a:r>
            <a:r>
              <a:rPr lang="fr-CH" sz="1600" dirty="0" err="1">
                <a:solidFill>
                  <a:srgbClr val="002060"/>
                </a:solidFill>
              </a:rPr>
              <a:t>levels</a:t>
            </a:r>
            <a:endParaRPr lang="fr-CH" sz="1600" dirty="0">
              <a:solidFill>
                <a:srgbClr val="002060"/>
              </a:solidFill>
            </a:endParaRPr>
          </a:p>
          <a:p>
            <a:pPr marL="285750" indent="-285750" algn="just">
              <a:spcBef>
                <a:spcPts val="800"/>
              </a:spcBef>
              <a:buFont typeface="Arial" panose="020B0604020202020204" pitchFamily="34" charset="0"/>
              <a:buChar char="•"/>
            </a:pPr>
            <a:r>
              <a:rPr lang="tr-TR" sz="1600" dirty="0">
                <a:solidFill>
                  <a:srgbClr val="002060"/>
                </a:solidFill>
              </a:rPr>
              <a:t>Best vaccine management practices requires further institutionalization (regulations, SOPs, studies/assessments, supervision)</a:t>
            </a:r>
            <a:r>
              <a:rPr lang="en-GB" sz="1600" dirty="0">
                <a:solidFill>
                  <a:srgbClr val="002060"/>
                </a:solidFill>
              </a:rPr>
              <a:t> and challenges with </a:t>
            </a:r>
            <a:r>
              <a:rPr lang="fr-CH" sz="1600" dirty="0" err="1">
                <a:solidFill>
                  <a:srgbClr val="002060"/>
                </a:solidFill>
              </a:rPr>
              <a:t>temperature</a:t>
            </a:r>
            <a:r>
              <a:rPr lang="fr-CH" sz="1600" dirty="0">
                <a:solidFill>
                  <a:srgbClr val="002060"/>
                </a:solidFill>
              </a:rPr>
              <a:t> monitoring, vaccine </a:t>
            </a:r>
            <a:r>
              <a:rPr lang="fr-CH" sz="1600" dirty="0" err="1">
                <a:solidFill>
                  <a:srgbClr val="002060"/>
                </a:solidFill>
              </a:rPr>
              <a:t>freezing</a:t>
            </a:r>
            <a:r>
              <a:rPr lang="fr-CH" sz="1600" dirty="0">
                <a:solidFill>
                  <a:srgbClr val="002060"/>
                </a:solidFill>
              </a:rPr>
              <a:t>, use of </a:t>
            </a:r>
            <a:r>
              <a:rPr lang="fr-CH" sz="1600" dirty="0" err="1">
                <a:solidFill>
                  <a:srgbClr val="002060"/>
                </a:solidFill>
              </a:rPr>
              <a:t>qualified</a:t>
            </a:r>
            <a:r>
              <a:rPr lang="fr-CH" sz="1600" dirty="0">
                <a:solidFill>
                  <a:srgbClr val="002060"/>
                </a:solidFill>
              </a:rPr>
              <a:t> cold </a:t>
            </a:r>
            <a:r>
              <a:rPr lang="fr-CH" sz="1600" dirty="0" err="1">
                <a:solidFill>
                  <a:srgbClr val="002060"/>
                </a:solidFill>
              </a:rPr>
              <a:t>chain</a:t>
            </a:r>
            <a:r>
              <a:rPr lang="fr-CH" sz="1600" dirty="0">
                <a:solidFill>
                  <a:srgbClr val="002060"/>
                </a:solidFill>
              </a:rPr>
              <a:t> </a:t>
            </a:r>
            <a:r>
              <a:rPr lang="fr-CH" sz="1600" dirty="0" err="1">
                <a:solidFill>
                  <a:srgbClr val="002060"/>
                </a:solidFill>
              </a:rPr>
              <a:t>equipment</a:t>
            </a:r>
            <a:r>
              <a:rPr lang="tr-TR" sz="1600" dirty="0">
                <a:solidFill>
                  <a:srgbClr val="002060"/>
                </a:solidFill>
              </a:rPr>
              <a:t>)</a:t>
            </a:r>
          </a:p>
          <a:p>
            <a:pPr marL="285750" indent="-285750" algn="just">
              <a:spcBef>
                <a:spcPts val="800"/>
              </a:spcBef>
              <a:buFont typeface="Arial" panose="020B0604020202020204" pitchFamily="34" charset="0"/>
              <a:buChar char="•"/>
            </a:pPr>
            <a:r>
              <a:rPr lang="tr-TR" sz="1600" dirty="0">
                <a:solidFill>
                  <a:srgbClr val="002060"/>
                </a:solidFill>
              </a:rPr>
              <a:t>Documentation and review of cold chain requires further improvement</a:t>
            </a:r>
          </a:p>
          <a:p>
            <a:pPr marL="285750" indent="-285750" algn="just">
              <a:spcBef>
                <a:spcPts val="800"/>
              </a:spcBef>
              <a:buFont typeface="Arial" panose="020B0604020202020204" pitchFamily="34" charset="0"/>
              <a:buChar char="•"/>
            </a:pPr>
            <a:r>
              <a:rPr lang="tr-TR" sz="1600" dirty="0">
                <a:solidFill>
                  <a:srgbClr val="002060"/>
                </a:solidFill>
              </a:rPr>
              <a:t>Increased training to district level staff on vaccine management required</a:t>
            </a:r>
            <a:r>
              <a:rPr lang="en-GB" sz="1600" dirty="0">
                <a:solidFill>
                  <a:srgbClr val="002060"/>
                </a:solidFill>
              </a:rPr>
              <a:t> </a:t>
            </a:r>
            <a:endParaRPr lang="en-US" sz="1600" dirty="0">
              <a:solidFill>
                <a:srgbClr val="002060"/>
              </a:solidFill>
            </a:endParaRPr>
          </a:p>
        </p:txBody>
      </p:sp>
      <p:sp>
        <p:nvSpPr>
          <p:cNvPr id="9" name="Left Arrow 8"/>
          <p:cNvSpPr/>
          <p:nvPr/>
        </p:nvSpPr>
        <p:spPr>
          <a:xfrm>
            <a:off x="3581403" y="3918858"/>
            <a:ext cx="435430" cy="3773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339772" y="3918858"/>
            <a:ext cx="435427" cy="3773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130629" y="1030514"/>
            <a:ext cx="3468914"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Strengths</a:t>
            </a:r>
            <a:endParaRPr lang="en-US" b="1" dirty="0"/>
          </a:p>
        </p:txBody>
      </p:sp>
      <p:sp>
        <p:nvSpPr>
          <p:cNvPr id="12" name="Rounded Rectangle 11"/>
          <p:cNvSpPr/>
          <p:nvPr/>
        </p:nvSpPr>
        <p:spPr>
          <a:xfrm>
            <a:off x="4782450" y="1008746"/>
            <a:ext cx="4339778" cy="430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Challenges</a:t>
            </a:r>
            <a:endParaRPr lang="en-US" b="1" dirty="0"/>
          </a:p>
        </p:txBody>
      </p:sp>
    </p:spTree>
    <p:extLst>
      <p:ext uri="{BB962C8B-B14F-4D97-AF65-F5344CB8AC3E}">
        <p14:creationId xmlns:p14="http://schemas.microsoft.com/office/powerpoint/2010/main" val="508538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300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9868" y="289207"/>
            <a:ext cx="8229600" cy="857250"/>
          </a:xfrm>
        </p:spPr>
        <p:txBody>
          <a:bodyPr>
            <a:noAutofit/>
          </a:bodyPr>
          <a:lstStyle/>
          <a:p>
            <a:pPr defTabSz="914400"/>
            <a:r>
              <a:rPr lang="en-US" sz="2400" b="1" i="1" dirty="0">
                <a:solidFill>
                  <a:schemeClr val="accent2"/>
                </a:solidFill>
                <a:latin typeface="Arial"/>
                <a:cs typeface="Arial"/>
              </a:rPr>
              <a:t>Demographic and Socio-Economic Situation</a:t>
            </a:r>
          </a:p>
        </p:txBody>
      </p:sp>
      <p:sp>
        <p:nvSpPr>
          <p:cNvPr id="15" name="TextBox 14"/>
          <p:cNvSpPr txBox="1"/>
          <p:nvPr/>
        </p:nvSpPr>
        <p:spPr>
          <a:xfrm>
            <a:off x="347537" y="2675470"/>
            <a:ext cx="4056863" cy="1015663"/>
          </a:xfrm>
          <a:prstGeom prst="rect">
            <a:avLst/>
          </a:prstGeom>
          <a:noFill/>
        </p:spPr>
        <p:txBody>
          <a:bodyPr wrap="square" rtlCol="0">
            <a:spAutoFit/>
          </a:bodyPr>
          <a:lstStyle/>
          <a:p>
            <a:pPr defTabSz="342900"/>
            <a:r>
              <a:rPr lang="en-US" sz="1500" b="1" dirty="0">
                <a:solidFill>
                  <a:prstClr val="black"/>
                </a:solidFill>
                <a:latin typeface="Calibri"/>
              </a:rPr>
              <a:t>Population</a:t>
            </a:r>
            <a:r>
              <a:rPr lang="ka-GE" sz="1500" b="1" dirty="0">
                <a:solidFill>
                  <a:prstClr val="black"/>
                </a:solidFill>
                <a:latin typeface="Sylfaen" panose="010A0502050306030303" pitchFamily="18" charset="0"/>
              </a:rPr>
              <a:t> </a:t>
            </a:r>
            <a:r>
              <a:rPr lang="en-US" sz="1500" b="1" dirty="0">
                <a:solidFill>
                  <a:prstClr val="black"/>
                </a:solidFill>
                <a:latin typeface="Calibri"/>
              </a:rPr>
              <a:t>– 3 </a:t>
            </a:r>
            <a:r>
              <a:rPr lang="en-US" sz="1500" b="1" dirty="0" smtClean="0">
                <a:solidFill>
                  <a:prstClr val="black"/>
                </a:solidFill>
                <a:latin typeface="Calibri"/>
              </a:rPr>
              <a:t>718 000</a:t>
            </a:r>
            <a:endParaRPr lang="en-US" sz="1500" b="1" dirty="0">
              <a:solidFill>
                <a:prstClr val="black"/>
              </a:solidFill>
              <a:latin typeface="Calibri"/>
            </a:endParaRPr>
          </a:p>
          <a:p>
            <a:pPr defTabSz="342900"/>
            <a:r>
              <a:rPr lang="en-US" sz="1500" b="1" dirty="0">
                <a:solidFill>
                  <a:prstClr val="black"/>
                </a:solidFill>
                <a:latin typeface="Calibri"/>
              </a:rPr>
              <a:t>Birth rate (per thousand population) – 13.7</a:t>
            </a:r>
          </a:p>
          <a:p>
            <a:pPr defTabSz="342900"/>
            <a:r>
              <a:rPr lang="en-US" sz="1500" b="1" dirty="0">
                <a:solidFill>
                  <a:prstClr val="black"/>
                </a:solidFill>
                <a:latin typeface="Calibri"/>
              </a:rPr>
              <a:t>Mortality rate (per thousand population) – 12.5</a:t>
            </a:r>
          </a:p>
          <a:p>
            <a:pPr defTabSz="342900"/>
            <a:r>
              <a:rPr lang="en-US" sz="1500" b="1" dirty="0">
                <a:solidFill>
                  <a:prstClr val="black"/>
                </a:solidFill>
                <a:latin typeface="Calibri"/>
              </a:rPr>
              <a:t>Life expectancy at birth – 74.0</a:t>
            </a:r>
          </a:p>
        </p:txBody>
      </p:sp>
      <p:sp>
        <p:nvSpPr>
          <p:cNvPr id="16" name="TextBox 15"/>
          <p:cNvSpPr txBox="1"/>
          <p:nvPr/>
        </p:nvSpPr>
        <p:spPr>
          <a:xfrm>
            <a:off x="4718958" y="1852356"/>
            <a:ext cx="4425042" cy="1015663"/>
          </a:xfrm>
          <a:prstGeom prst="rect">
            <a:avLst/>
          </a:prstGeom>
          <a:noFill/>
        </p:spPr>
        <p:txBody>
          <a:bodyPr wrap="square" rtlCol="0">
            <a:spAutoFit/>
          </a:bodyPr>
          <a:lstStyle/>
          <a:p>
            <a:pPr defTabSz="342900"/>
            <a:r>
              <a:rPr lang="en-US" sz="1500" b="1" dirty="0">
                <a:solidFill>
                  <a:prstClr val="black"/>
                </a:solidFill>
                <a:latin typeface="Calibri"/>
              </a:rPr>
              <a:t>Maternal Mortality (per 100000 live birth) – 13.1 (2017)</a:t>
            </a:r>
          </a:p>
          <a:p>
            <a:pPr defTabSz="342900"/>
            <a:r>
              <a:rPr lang="en-US" sz="1500" b="1" dirty="0">
                <a:solidFill>
                  <a:prstClr val="black"/>
                </a:solidFill>
                <a:latin typeface="Calibri"/>
              </a:rPr>
              <a:t>Infant mortality (per 1000 live birth) </a:t>
            </a:r>
            <a:r>
              <a:rPr lang="ka-GE" sz="1500" b="1" dirty="0">
                <a:solidFill>
                  <a:prstClr val="black"/>
                </a:solidFill>
                <a:latin typeface="Sylfaen" panose="010A0502050306030303" pitchFamily="18" charset="0"/>
              </a:rPr>
              <a:t> </a:t>
            </a:r>
            <a:r>
              <a:rPr lang="en-US" sz="1500" b="1" dirty="0">
                <a:solidFill>
                  <a:prstClr val="black"/>
                </a:solidFill>
                <a:latin typeface="Calibri"/>
              </a:rPr>
              <a:t>– 8.1</a:t>
            </a:r>
          </a:p>
          <a:p>
            <a:pPr defTabSz="342900"/>
            <a:r>
              <a:rPr lang="en-US" sz="1500" b="1" dirty="0">
                <a:solidFill>
                  <a:prstClr val="black"/>
                </a:solidFill>
                <a:latin typeface="Calibri"/>
              </a:rPr>
              <a:t>Under 5 mortality rate (per 1000 live birth) – 8.7</a:t>
            </a:r>
          </a:p>
        </p:txBody>
      </p:sp>
      <p:sp>
        <p:nvSpPr>
          <p:cNvPr id="18" name="TextBox 17"/>
          <p:cNvSpPr txBox="1"/>
          <p:nvPr/>
        </p:nvSpPr>
        <p:spPr>
          <a:xfrm>
            <a:off x="4190755" y="3774392"/>
            <a:ext cx="4506686" cy="553998"/>
          </a:xfrm>
          <a:prstGeom prst="rect">
            <a:avLst/>
          </a:prstGeom>
          <a:noFill/>
        </p:spPr>
        <p:txBody>
          <a:bodyPr wrap="square" rtlCol="0">
            <a:spAutoFit/>
          </a:bodyPr>
          <a:lstStyle/>
          <a:p>
            <a:pPr defTabSz="342900"/>
            <a:r>
              <a:rPr lang="en-US" sz="1500" b="1" dirty="0">
                <a:solidFill>
                  <a:prstClr val="black"/>
                </a:solidFill>
                <a:latin typeface="Calibri"/>
              </a:rPr>
              <a:t>GDP per capita (at current prices), </a:t>
            </a:r>
            <a:r>
              <a:rPr lang="ka-GE" sz="1500" b="1" dirty="0">
                <a:solidFill>
                  <a:prstClr val="black"/>
                </a:solidFill>
                <a:latin typeface="Sylfaen" panose="010A0502050306030303" pitchFamily="18" charset="0"/>
              </a:rPr>
              <a:t>(2016) </a:t>
            </a:r>
            <a:r>
              <a:rPr lang="en-US" sz="1500" b="1" dirty="0">
                <a:solidFill>
                  <a:prstClr val="black"/>
                </a:solidFill>
                <a:latin typeface="Calibri"/>
              </a:rPr>
              <a:t>– 4346</a:t>
            </a:r>
            <a:r>
              <a:rPr lang="ka-GE" sz="1500" b="1" dirty="0">
                <a:solidFill>
                  <a:prstClr val="black"/>
                </a:solidFill>
                <a:latin typeface="Sylfaen" panose="010A0502050306030303" pitchFamily="18" charset="0"/>
              </a:rPr>
              <a:t> </a:t>
            </a:r>
            <a:r>
              <a:rPr lang="en-US" sz="1500" b="1" dirty="0">
                <a:solidFill>
                  <a:prstClr val="black"/>
                </a:solidFill>
                <a:latin typeface="Calibri"/>
              </a:rPr>
              <a:t>$US</a:t>
            </a:r>
          </a:p>
          <a:p>
            <a:pPr defTabSz="342900"/>
            <a:r>
              <a:rPr lang="en-US" sz="1500" b="1" dirty="0">
                <a:solidFill>
                  <a:prstClr val="black"/>
                </a:solidFill>
                <a:latin typeface="Calibri"/>
              </a:rPr>
              <a:t>GDP real growth – 4.7%</a:t>
            </a:r>
          </a:p>
        </p:txBody>
      </p:sp>
      <p:sp>
        <p:nvSpPr>
          <p:cNvPr id="19" name="TextBox 18"/>
          <p:cNvSpPr txBox="1"/>
          <p:nvPr/>
        </p:nvSpPr>
        <p:spPr>
          <a:xfrm>
            <a:off x="2776936" y="4937329"/>
            <a:ext cx="6179286" cy="761747"/>
          </a:xfrm>
          <a:prstGeom prst="rect">
            <a:avLst/>
          </a:prstGeom>
          <a:noFill/>
        </p:spPr>
        <p:txBody>
          <a:bodyPr wrap="square" rtlCol="0">
            <a:spAutoFit/>
          </a:bodyPr>
          <a:lstStyle/>
          <a:p>
            <a:pPr defTabSz="342900"/>
            <a:r>
              <a:rPr lang="en-US" sz="1500" b="1" dirty="0">
                <a:solidFill>
                  <a:prstClr val="black"/>
                </a:solidFill>
                <a:latin typeface="Calibri"/>
              </a:rPr>
              <a:t>Government expenditure on health as % of GDP – 3% </a:t>
            </a:r>
            <a:endParaRPr lang="en-US" sz="1500" b="1" dirty="0">
              <a:solidFill>
                <a:srgbClr val="C00000"/>
              </a:solidFill>
              <a:latin typeface="Calibri"/>
            </a:endParaRPr>
          </a:p>
          <a:p>
            <a:pPr defTabSz="342900"/>
            <a:r>
              <a:rPr lang="en-US" sz="1500" b="1" dirty="0">
                <a:solidFill>
                  <a:prstClr val="black"/>
                </a:solidFill>
                <a:latin typeface="Calibri"/>
              </a:rPr>
              <a:t>General Government expenditure on health per capita (USD) – 123</a:t>
            </a:r>
            <a:endParaRPr lang="en-US" sz="1500" b="1" dirty="0">
              <a:solidFill>
                <a:srgbClr val="C00000"/>
              </a:solidFill>
              <a:latin typeface="Calibri"/>
            </a:endParaRPr>
          </a:p>
          <a:p>
            <a:pPr defTabSz="342900"/>
            <a:endParaRPr lang="en-US" sz="1350" dirty="0">
              <a:solidFill>
                <a:prstClr val="black"/>
              </a:solidFill>
              <a:latin typeface="Calibri"/>
            </a:endParaRPr>
          </a:p>
        </p:txBody>
      </p:sp>
      <p:pic>
        <p:nvPicPr>
          <p:cNvPr id="21" name="Picture 16" descr="Image result for maternal and child health"/>
          <p:cNvPicPr>
            <a:picLocks noChangeAspect="1" noChangeArrowheads="1"/>
          </p:cNvPicPr>
          <p:nvPr/>
        </p:nvPicPr>
        <p:blipFill rotWithShape="1">
          <a:blip r:embed="rId4">
            <a:extLst>
              <a:ext uri="{28A0092B-C50C-407E-A947-70E740481C1C}">
                <a14:useLocalDpi xmlns:a14="http://schemas.microsoft.com/office/drawing/2010/main" val="0"/>
              </a:ext>
            </a:extLst>
          </a:blip>
          <a:srcRect l="16392" r="52790"/>
          <a:stretch/>
        </p:blipFill>
        <p:spPr bwMode="auto">
          <a:xfrm rot="758580">
            <a:off x="3893156" y="1822740"/>
            <a:ext cx="671882" cy="834309"/>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demography logo-áá¡ á¡á£á áááá¡ á¨ááááá"/>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8023" y="1842052"/>
            <a:ext cx="795685" cy="795686"/>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áááááá¨áá ááá£áá á¡á£á ááá"/>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77809" y="3668050"/>
            <a:ext cx="812947" cy="73165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7" name="Picture 9" descr="áááááá¨áá ááá£áá á¡á£á ááá"/>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75002" y="4972968"/>
            <a:ext cx="801934" cy="667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53385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25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2053"/>
                                        </p:tgtEl>
                                        <p:attrNameLst>
                                          <p:attrName>style.visibility</p:attrName>
                                        </p:attrNameLst>
                                      </p:cBhvr>
                                      <p:to>
                                        <p:strVal val="visible"/>
                                      </p:to>
                                    </p:set>
                                    <p:animEffect transition="in" filter="fade">
                                      <p:cBhvr>
                                        <p:cTn id="10" dur="400"/>
                                        <p:tgtEl>
                                          <p:spTgt spid="2053"/>
                                        </p:tgtEl>
                                      </p:cBhvr>
                                    </p:animEffect>
                                  </p:childTnLst>
                                </p:cTn>
                              </p:par>
                            </p:childTnLst>
                          </p:cTn>
                        </p:par>
                        <p:par>
                          <p:cTn id="11" fill="hold">
                            <p:stCondLst>
                              <p:cond delay="400"/>
                            </p:stCondLst>
                            <p:childTnLst>
                              <p:par>
                                <p:cTn id="12" presetID="10" presetClass="entr" presetSubtype="0" fill="hold" grpId="0" nodeType="after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400"/>
                                        <p:tgtEl>
                                          <p:spTgt spid="16"/>
                                        </p:tgtEl>
                                      </p:cBhvr>
                                    </p:animEffect>
                                  </p:childTnLst>
                                </p:cTn>
                              </p:par>
                              <p:par>
                                <p:cTn id="15" presetID="10"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250"/>
                                        <p:tgtEl>
                                          <p:spTgt spid="21"/>
                                        </p:tgtEl>
                                      </p:cBhvr>
                                    </p:animEffect>
                                  </p:childTnLst>
                                </p:cTn>
                              </p:par>
                            </p:childTnLst>
                          </p:cTn>
                        </p:par>
                        <p:par>
                          <p:cTn id="18" fill="hold">
                            <p:stCondLst>
                              <p:cond delay="800"/>
                            </p:stCondLst>
                            <p:childTnLst>
                              <p:par>
                                <p:cTn id="19" presetID="10" presetClass="entr" presetSubtype="0" fill="hold" grpId="0" nodeType="after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250"/>
                                        <p:tgtEl>
                                          <p:spTgt spid="18"/>
                                        </p:tgtEl>
                                      </p:cBhvr>
                                    </p:animEffect>
                                  </p:childTnLst>
                                </p:cTn>
                              </p:par>
                              <p:par>
                                <p:cTn id="22" presetID="10" presetClass="entr" presetSubtype="0" fill="hold" nodeType="withEffect">
                                  <p:stCondLst>
                                    <p:cond delay="0"/>
                                  </p:stCondLst>
                                  <p:childTnLst>
                                    <p:set>
                                      <p:cBhvr>
                                        <p:cTn id="23" dur="1" fill="hold">
                                          <p:stCondLst>
                                            <p:cond delay="0"/>
                                          </p:stCondLst>
                                        </p:cTn>
                                        <p:tgtEl>
                                          <p:spTgt spid="2055"/>
                                        </p:tgtEl>
                                        <p:attrNameLst>
                                          <p:attrName>style.visibility</p:attrName>
                                        </p:attrNameLst>
                                      </p:cBhvr>
                                      <p:to>
                                        <p:strVal val="visible"/>
                                      </p:to>
                                    </p:set>
                                    <p:animEffect transition="in" filter="fade">
                                      <p:cBhvr>
                                        <p:cTn id="24" dur="400"/>
                                        <p:tgtEl>
                                          <p:spTgt spid="2055"/>
                                        </p:tgtEl>
                                      </p:cBhvr>
                                    </p:animEffect>
                                  </p:childTnLst>
                                </p:cTn>
                              </p:par>
                            </p:childTnLst>
                          </p:cTn>
                        </p:par>
                        <p:par>
                          <p:cTn id="25" fill="hold">
                            <p:stCondLst>
                              <p:cond delay="1200"/>
                            </p:stCondLst>
                            <p:childTnLst>
                              <p:par>
                                <p:cTn id="26" presetID="10" presetClass="entr" presetSubtype="0" fill="hold" grpId="0" nodeType="after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250"/>
                                        <p:tgtEl>
                                          <p:spTgt spid="19"/>
                                        </p:tgtEl>
                                      </p:cBhvr>
                                    </p:animEffect>
                                  </p:childTnLst>
                                </p:cTn>
                              </p:par>
                              <p:par>
                                <p:cTn id="29" presetID="10" presetClass="entr" presetSubtype="0" fill="hold" nodeType="withEffect">
                                  <p:stCondLst>
                                    <p:cond delay="0"/>
                                  </p:stCondLst>
                                  <p:childTnLst>
                                    <p:set>
                                      <p:cBhvr>
                                        <p:cTn id="30" dur="1" fill="hold">
                                          <p:stCondLst>
                                            <p:cond delay="0"/>
                                          </p:stCondLst>
                                        </p:cTn>
                                        <p:tgtEl>
                                          <p:spTgt spid="2057"/>
                                        </p:tgtEl>
                                        <p:attrNameLst>
                                          <p:attrName>style.visibility</p:attrName>
                                        </p:attrNameLst>
                                      </p:cBhvr>
                                      <p:to>
                                        <p:strVal val="visible"/>
                                      </p:to>
                                    </p:set>
                                    <p:animEffect transition="in" filter="fade">
                                      <p:cBhvr>
                                        <p:cTn id="31" dur="4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928"/>
            <a:ext cx="8229600" cy="1143000"/>
          </a:xfrm>
        </p:spPr>
        <p:txBody>
          <a:bodyPr>
            <a:normAutofit/>
          </a:bodyPr>
          <a:lstStyle/>
          <a:p>
            <a:pPr algn="l"/>
            <a:r>
              <a:rPr lang="en-US" sz="2400" b="1" i="1" dirty="0" smtClean="0"/>
              <a:t>6. Quality </a:t>
            </a:r>
            <a:r>
              <a:rPr lang="en-US" sz="2400" b="1" i="1" dirty="0"/>
              <a:t>Assurance</a:t>
            </a:r>
          </a:p>
        </p:txBody>
      </p:sp>
      <p:sp>
        <p:nvSpPr>
          <p:cNvPr id="5" name="Left-Right Arrow 4"/>
          <p:cNvSpPr/>
          <p:nvPr/>
        </p:nvSpPr>
        <p:spPr>
          <a:xfrm>
            <a:off x="0" y="3570514"/>
            <a:ext cx="9144000" cy="59508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56343" y="1151826"/>
            <a:ext cx="7830457" cy="2226250"/>
          </a:xfrm>
          <a:prstGeom prst="rect">
            <a:avLst/>
          </a:prstGeom>
          <a:ln>
            <a:solidFill>
              <a:schemeClr val="accent1">
                <a:lumMod val="50000"/>
              </a:schemeClr>
            </a:solidFill>
          </a:ln>
        </p:spPr>
        <p:txBody>
          <a:bodyPr wrap="square">
            <a:spAutoFit/>
          </a:bodyPr>
          <a:lstStyle/>
          <a:p>
            <a:pPr marL="285750" lvl="0" indent="-285750" algn="just">
              <a:spcBef>
                <a:spcPts val="800"/>
              </a:spcBef>
              <a:buFont typeface="Arial" panose="020B0604020202020204" pitchFamily="34" charset="0"/>
              <a:buChar char="•"/>
            </a:pPr>
            <a:r>
              <a:rPr lang="tr-TR" sz="1600" dirty="0">
                <a:solidFill>
                  <a:srgbClr val="002060"/>
                </a:solidFill>
              </a:rPr>
              <a:t>National </a:t>
            </a:r>
            <a:r>
              <a:rPr lang="en-GB" sz="1600" dirty="0">
                <a:solidFill>
                  <a:srgbClr val="002060"/>
                </a:solidFill>
              </a:rPr>
              <a:t>Regulatory </a:t>
            </a:r>
            <a:r>
              <a:rPr lang="tr-TR" sz="1600" dirty="0">
                <a:solidFill>
                  <a:srgbClr val="002060"/>
                </a:solidFill>
              </a:rPr>
              <a:t>A</a:t>
            </a:r>
            <a:r>
              <a:rPr lang="en-GB" sz="1600" dirty="0" err="1">
                <a:solidFill>
                  <a:srgbClr val="002060"/>
                </a:solidFill>
              </a:rPr>
              <a:t>uthority</a:t>
            </a:r>
            <a:r>
              <a:rPr lang="tr-TR" sz="1600" dirty="0">
                <a:solidFill>
                  <a:srgbClr val="002060"/>
                </a:solidFill>
              </a:rPr>
              <a:t> (NRA) system</a:t>
            </a:r>
            <a:r>
              <a:rPr lang="en-GB" sz="1600" dirty="0">
                <a:solidFill>
                  <a:srgbClr val="002060"/>
                </a:solidFill>
              </a:rPr>
              <a:t> and required </a:t>
            </a:r>
            <a:r>
              <a:rPr lang="tr-TR" sz="1600" dirty="0">
                <a:solidFill>
                  <a:srgbClr val="002060"/>
                </a:solidFill>
              </a:rPr>
              <a:t>minimum regulatory </a:t>
            </a:r>
            <a:r>
              <a:rPr lang="en-GB" sz="1600" dirty="0">
                <a:solidFill>
                  <a:srgbClr val="002060"/>
                </a:solidFill>
              </a:rPr>
              <a:t>functions</a:t>
            </a:r>
            <a:r>
              <a:rPr lang="tr-TR" sz="1600" dirty="0">
                <a:solidFill>
                  <a:srgbClr val="002060"/>
                </a:solidFill>
              </a:rPr>
              <a:t> are</a:t>
            </a:r>
            <a:r>
              <a:rPr lang="en-GB" sz="1600" dirty="0">
                <a:solidFill>
                  <a:srgbClr val="002060"/>
                </a:solidFill>
              </a:rPr>
              <a:t> in place</a:t>
            </a:r>
            <a:r>
              <a:rPr lang="tr-TR" sz="1600" dirty="0">
                <a:solidFill>
                  <a:srgbClr val="002060"/>
                </a:solidFill>
              </a:rPr>
              <a:t> (market authorization-registration &amp; post marketing surveillance-adverse event following immunization surveillance system)</a:t>
            </a:r>
            <a:endParaRPr lang="en-US" sz="1600" dirty="0">
              <a:solidFill>
                <a:srgbClr val="002060"/>
              </a:solidFill>
            </a:endParaRPr>
          </a:p>
          <a:p>
            <a:pPr marL="285750" lvl="0" indent="-285750" algn="just">
              <a:spcBef>
                <a:spcPts val="800"/>
              </a:spcBef>
              <a:buFont typeface="Arial" panose="020B0604020202020204" pitchFamily="34" charset="0"/>
              <a:buChar char="•"/>
            </a:pPr>
            <a:r>
              <a:rPr lang="en-GB" sz="1600" dirty="0">
                <a:solidFill>
                  <a:srgbClr val="002060"/>
                </a:solidFill>
              </a:rPr>
              <a:t>General awareness of the importance of vaccine quality</a:t>
            </a:r>
            <a:endParaRPr lang="tr-TR" sz="1600" dirty="0">
              <a:solidFill>
                <a:srgbClr val="002060"/>
              </a:solidFill>
            </a:endParaRPr>
          </a:p>
          <a:p>
            <a:pPr marL="285750" lvl="0" indent="-285750" algn="just">
              <a:spcBef>
                <a:spcPts val="800"/>
              </a:spcBef>
              <a:buFont typeface="Arial" panose="020B0604020202020204" pitchFamily="34" charset="0"/>
              <a:buChar char="•"/>
            </a:pPr>
            <a:r>
              <a:rPr lang="tr-TR" sz="1600" dirty="0">
                <a:solidFill>
                  <a:srgbClr val="002060"/>
                </a:solidFill>
              </a:rPr>
              <a:t>NRA is being assessed (self-assessment and validation of self-assessment)</a:t>
            </a:r>
          </a:p>
          <a:p>
            <a:pPr marL="285750" lvl="0" indent="-285750" algn="just">
              <a:spcBef>
                <a:spcPts val="800"/>
              </a:spcBef>
              <a:buFont typeface="Arial" panose="020B0604020202020204" pitchFamily="34" charset="0"/>
              <a:buChar char="•"/>
            </a:pPr>
            <a:r>
              <a:rPr lang="tr-TR" sz="1600" dirty="0">
                <a:solidFill>
                  <a:srgbClr val="002060"/>
                </a:solidFill>
              </a:rPr>
              <a:t>Institutional Development Plan mechanism is in place </a:t>
            </a:r>
            <a:endParaRPr lang="en-US" sz="1600" dirty="0">
              <a:solidFill>
                <a:srgbClr val="002060"/>
              </a:solidFill>
            </a:endParaRPr>
          </a:p>
          <a:p>
            <a:pPr marL="0" lvl="1" algn="just">
              <a:spcBef>
                <a:spcPts val="800"/>
              </a:spcBef>
            </a:pPr>
            <a:endParaRPr lang="en-US" sz="1600" dirty="0">
              <a:solidFill>
                <a:srgbClr val="002060"/>
              </a:solidFill>
            </a:endParaRPr>
          </a:p>
        </p:txBody>
      </p:sp>
      <p:sp>
        <p:nvSpPr>
          <p:cNvPr id="7" name="Rectangle 6"/>
          <p:cNvSpPr/>
          <p:nvPr/>
        </p:nvSpPr>
        <p:spPr>
          <a:xfrm>
            <a:off x="856343" y="4350541"/>
            <a:ext cx="7830457" cy="1733808"/>
          </a:xfrm>
          <a:prstGeom prst="rect">
            <a:avLst/>
          </a:prstGeom>
          <a:ln>
            <a:solidFill>
              <a:schemeClr val="accent1">
                <a:lumMod val="50000"/>
              </a:schemeClr>
            </a:solidFill>
          </a:ln>
        </p:spPr>
        <p:txBody>
          <a:bodyPr wrap="square">
            <a:spAutoFit/>
          </a:bodyPr>
          <a:lstStyle/>
          <a:p>
            <a:pPr marL="285750" indent="-285750" algn="just">
              <a:spcBef>
                <a:spcPts val="800"/>
              </a:spcBef>
              <a:buFont typeface="Arial" panose="020B0604020202020204" pitchFamily="34" charset="0"/>
              <a:buChar char="•"/>
            </a:pPr>
            <a:r>
              <a:rPr lang="tr-TR" sz="1600" dirty="0">
                <a:solidFill>
                  <a:srgbClr val="002060"/>
                </a:solidFill>
              </a:rPr>
              <a:t>Performance of the NRA requires further </a:t>
            </a:r>
            <a:r>
              <a:rPr lang="tr-TR" sz="1600" dirty="0" smtClean="0">
                <a:solidFill>
                  <a:srgbClr val="002060"/>
                </a:solidFill>
              </a:rPr>
              <a:t>strengthening</a:t>
            </a:r>
            <a:endParaRPr lang="en-US" sz="1600" dirty="0" smtClean="0">
              <a:solidFill>
                <a:srgbClr val="002060"/>
              </a:solidFill>
            </a:endParaRPr>
          </a:p>
          <a:p>
            <a:pPr algn="just">
              <a:spcBef>
                <a:spcPts val="800"/>
              </a:spcBef>
            </a:pPr>
            <a:endParaRPr lang="tr-TR" sz="1600" dirty="0">
              <a:solidFill>
                <a:srgbClr val="002060"/>
              </a:solidFill>
            </a:endParaRPr>
          </a:p>
          <a:p>
            <a:pPr marL="285750" indent="-285750" algn="just">
              <a:spcBef>
                <a:spcPts val="800"/>
              </a:spcBef>
              <a:buFont typeface="Arial" panose="020B0604020202020204" pitchFamily="34" charset="0"/>
              <a:buChar char="•"/>
            </a:pPr>
            <a:r>
              <a:rPr lang="tr-TR" sz="1600" dirty="0" smtClean="0">
                <a:solidFill>
                  <a:srgbClr val="002060"/>
                </a:solidFill>
              </a:rPr>
              <a:t>Expedited </a:t>
            </a:r>
            <a:r>
              <a:rPr lang="tr-TR" sz="1600" dirty="0">
                <a:solidFill>
                  <a:srgbClr val="002060"/>
                </a:solidFill>
              </a:rPr>
              <a:t>procedures for registration of prequalified vaccines is not in </a:t>
            </a:r>
            <a:r>
              <a:rPr lang="tr-TR" sz="1600" dirty="0" smtClean="0">
                <a:solidFill>
                  <a:srgbClr val="002060"/>
                </a:solidFill>
              </a:rPr>
              <a:t>place</a:t>
            </a:r>
            <a:endParaRPr lang="en-US" sz="1600" dirty="0" smtClean="0">
              <a:solidFill>
                <a:srgbClr val="002060"/>
              </a:solidFill>
            </a:endParaRPr>
          </a:p>
          <a:p>
            <a:pPr algn="just">
              <a:spcBef>
                <a:spcPts val="800"/>
              </a:spcBef>
            </a:pPr>
            <a:endParaRPr lang="tr-TR" sz="1600" dirty="0">
              <a:solidFill>
                <a:srgbClr val="002060"/>
              </a:solidFill>
            </a:endParaRPr>
          </a:p>
          <a:p>
            <a:pPr marL="285750" indent="-285750" algn="just">
              <a:spcBef>
                <a:spcPts val="800"/>
              </a:spcBef>
              <a:buFont typeface="Arial" panose="020B0604020202020204" pitchFamily="34" charset="0"/>
              <a:buChar char="•"/>
            </a:pPr>
            <a:r>
              <a:rPr lang="tr-TR" sz="1600" dirty="0">
                <a:solidFill>
                  <a:srgbClr val="002060"/>
                </a:solidFill>
              </a:rPr>
              <a:t>Adverse event following immunizaiton surveillance system requires strengthening</a:t>
            </a:r>
            <a:endParaRPr lang="en-US" sz="1600" dirty="0">
              <a:solidFill>
                <a:srgbClr val="002060"/>
              </a:solidFill>
            </a:endParaRPr>
          </a:p>
        </p:txBody>
      </p:sp>
      <p:sp>
        <p:nvSpPr>
          <p:cNvPr id="8" name="Rounded Rectangle 7"/>
          <p:cNvSpPr/>
          <p:nvPr/>
        </p:nvSpPr>
        <p:spPr>
          <a:xfrm>
            <a:off x="566057" y="1151826"/>
            <a:ext cx="290286" cy="22408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Strengths</a:t>
            </a:r>
            <a:endParaRPr lang="en-US" sz="1200" b="1" dirty="0"/>
          </a:p>
        </p:txBody>
      </p:sp>
      <p:sp>
        <p:nvSpPr>
          <p:cNvPr id="9" name="Rounded Rectangle 8"/>
          <p:cNvSpPr/>
          <p:nvPr/>
        </p:nvSpPr>
        <p:spPr>
          <a:xfrm>
            <a:off x="457200" y="4350541"/>
            <a:ext cx="399143" cy="17338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t>Challenges</a:t>
            </a:r>
            <a:endParaRPr lang="en-US" sz="1200" b="1" dirty="0"/>
          </a:p>
        </p:txBody>
      </p:sp>
      <p:sp>
        <p:nvSpPr>
          <p:cNvPr id="10" name="Up Arrow 9"/>
          <p:cNvSpPr/>
          <p:nvPr/>
        </p:nvSpPr>
        <p:spPr>
          <a:xfrm>
            <a:off x="3672114" y="3385573"/>
            <a:ext cx="420915" cy="35581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3672114" y="3954132"/>
            <a:ext cx="420915" cy="3893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60391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(1)</a:t>
            </a:r>
          </a:p>
        </p:txBody>
      </p:sp>
      <p:sp>
        <p:nvSpPr>
          <p:cNvPr id="3" name="Content Placeholder 2"/>
          <p:cNvSpPr>
            <a:spLocks noGrp="1"/>
          </p:cNvSpPr>
          <p:nvPr>
            <p:ph idx="1"/>
          </p:nvPr>
        </p:nvSpPr>
        <p:spPr/>
        <p:txBody>
          <a:bodyPr>
            <a:normAutofit lnSpcReduction="10000"/>
          </a:bodyPr>
          <a:lstStyle/>
          <a:p>
            <a:pPr marL="0" indent="0">
              <a:buNone/>
            </a:pPr>
            <a:r>
              <a:rPr lang="tr-TR" sz="2000" b="1" i="1" dirty="0">
                <a:solidFill>
                  <a:schemeClr val="accent1"/>
                </a:solidFill>
                <a:latin typeface="Calibri" panose="020F0502020204030204" pitchFamily="34" charset="0"/>
                <a:cs typeface="Calibri" panose="020F0502020204030204" pitchFamily="34" charset="0"/>
              </a:rPr>
              <a:t>Immunization </a:t>
            </a:r>
            <a:r>
              <a:rPr lang="en-US" sz="2000" b="1" i="1" dirty="0">
                <a:solidFill>
                  <a:schemeClr val="accent1"/>
                </a:solidFill>
                <a:latin typeface="Calibri" panose="020F0502020204030204" pitchFamily="34" charset="0"/>
                <a:cs typeface="Calibri" panose="020F0502020204030204" pitchFamily="34" charset="0"/>
              </a:rPr>
              <a:t>financing</a:t>
            </a:r>
            <a:endParaRPr lang="en-US" sz="2000" b="1" dirty="0">
              <a:solidFill>
                <a:schemeClr val="accent1"/>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Funding of the NIP increased significantly  since 2012 from 4 M GEL to 22.4 M GEL in 2019; not only for routine vaccination, but also other components, such as rabies vaccines</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with a significant devaluation of the national currency of the country, additional funds were allocated for the needs of the immunization program in the state budget</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In increasing the budget of the immunization program, special support was received from the country's parliament, which lobbied our increased costs to the Ministry of Finance.</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We work closely with the Ministry of Finance, with NITAG, with the Immunization Coordination Committee</a:t>
            </a:r>
            <a:endParaRPr lang="en-US" sz="2000" dirty="0">
              <a:solidFill>
                <a:srgbClr val="002060"/>
              </a:solidFill>
              <a:latin typeface="Calibri" panose="020F0502020204030204" pitchFamily="34" charset="0"/>
              <a:cs typeface="Calibri" panose="020F0502020204030204" pitchFamily="34" charset="0"/>
            </a:endParaRPr>
          </a:p>
          <a:p>
            <a:pPr lvl="0"/>
            <a:r>
              <a:rPr lang="en-US" sz="2000" i="1" dirty="0">
                <a:solidFill>
                  <a:srgbClr val="002060"/>
                </a:solidFill>
                <a:latin typeface="Calibri" panose="020F0502020204030204" pitchFamily="34" charset="0"/>
                <a:cs typeface="Calibri" panose="020F0502020204030204" pitchFamily="34" charset="0"/>
              </a:rPr>
              <a:t>in the promotion of immunization included famous persons, art figures, athletes, etc.</a:t>
            </a:r>
            <a:endParaRPr lang="en-US" sz="2000" dirty="0">
              <a:solidFill>
                <a:srgbClr val="002060"/>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6523817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a:t>
            </a:r>
            <a:r>
              <a:rPr lang="en-US" sz="2400" b="1" i="1" dirty="0" smtClean="0"/>
              <a:t>(2)</a:t>
            </a:r>
            <a:endParaRPr lang="en-US" sz="2400" b="1" i="1" dirty="0"/>
          </a:p>
        </p:txBody>
      </p:sp>
      <p:sp>
        <p:nvSpPr>
          <p:cNvPr id="3" name="Content Placeholder 2"/>
          <p:cNvSpPr>
            <a:spLocks noGrp="1"/>
          </p:cNvSpPr>
          <p:nvPr>
            <p:ph idx="1"/>
          </p:nvPr>
        </p:nvSpPr>
        <p:spPr>
          <a:xfrm>
            <a:off x="457200" y="1600200"/>
            <a:ext cx="8229600" cy="4994564"/>
          </a:xfrm>
        </p:spPr>
        <p:txBody>
          <a:bodyPr>
            <a:normAutofit lnSpcReduction="10000"/>
          </a:bodyPr>
          <a:lstStyle/>
          <a:p>
            <a:pPr marL="0" indent="0">
              <a:buNone/>
            </a:pPr>
            <a:r>
              <a:rPr lang="tr-TR" sz="2000" b="1" i="1" dirty="0">
                <a:solidFill>
                  <a:schemeClr val="accent1"/>
                </a:solidFill>
                <a:latin typeface="Calibri" panose="020F0502020204030204" pitchFamily="34" charset="0"/>
                <a:cs typeface="Calibri" panose="020F0502020204030204" pitchFamily="34" charset="0"/>
              </a:rPr>
              <a:t>Evidence-based Decision-making</a:t>
            </a:r>
            <a:endParaRPr lang="en-US" sz="2000" b="1" i="1" dirty="0">
              <a:solidFill>
                <a:schemeClr val="accent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2400" i="1" dirty="0" smtClean="0">
                <a:solidFill>
                  <a:srgbClr val="002060"/>
                </a:solidFill>
                <a:latin typeface="Calibri" panose="020F0502020204030204" pitchFamily="34" charset="0"/>
                <a:cs typeface="Calibri" panose="020F0502020204030204" pitchFamily="34" charset="0"/>
              </a:rPr>
              <a:t>core </a:t>
            </a:r>
            <a:r>
              <a:rPr lang="en-US" sz="2400" i="1" dirty="0">
                <a:solidFill>
                  <a:srgbClr val="002060"/>
                </a:solidFill>
                <a:latin typeface="Calibri" panose="020F0502020204030204" pitchFamily="34" charset="0"/>
                <a:cs typeface="Calibri" panose="020F0502020204030204" pitchFamily="34" charset="0"/>
              </a:rPr>
              <a:t>advisory bodies to support the </a:t>
            </a:r>
            <a:r>
              <a:rPr lang="en-US" sz="2400" i="1" dirty="0" smtClean="0">
                <a:solidFill>
                  <a:srgbClr val="002060"/>
                </a:solidFill>
                <a:latin typeface="Calibri" panose="020F0502020204030204" pitchFamily="34" charset="0"/>
                <a:cs typeface="Calibri" panose="020F0502020204030204" pitchFamily="34" charset="0"/>
              </a:rPr>
              <a:t>NIP are in place:</a:t>
            </a:r>
            <a:endParaRPr lang="en-US" sz="2400" i="1" dirty="0">
              <a:solidFill>
                <a:srgbClr val="002060"/>
              </a:solidFill>
              <a:latin typeface="Calibri" panose="020F0502020204030204" pitchFamily="34" charset="0"/>
              <a:cs typeface="Calibri" panose="020F0502020204030204" pitchFamily="34" charset="0"/>
            </a:endParaRPr>
          </a:p>
          <a:p>
            <a:pPr lvl="1"/>
            <a:r>
              <a:rPr lang="en-US" sz="2000" i="1" dirty="0">
                <a:solidFill>
                  <a:srgbClr val="002060"/>
                </a:solidFill>
                <a:latin typeface="Calibri" panose="020F0502020204030204" pitchFamily="34" charset="0"/>
                <a:cs typeface="Calibri" panose="020F0502020204030204" pitchFamily="34" charset="0"/>
              </a:rPr>
              <a:t>Interagency Coordination Committee (ICC) </a:t>
            </a:r>
          </a:p>
          <a:p>
            <a:pPr lvl="1"/>
            <a:r>
              <a:rPr lang="en-US" sz="2000" i="1" dirty="0">
                <a:solidFill>
                  <a:srgbClr val="002060"/>
                </a:solidFill>
                <a:latin typeface="Calibri" panose="020F0502020204030204" pitchFamily="34" charset="0"/>
                <a:cs typeface="Calibri" panose="020F0502020204030204" pitchFamily="34" charset="0"/>
              </a:rPr>
              <a:t>National Immunization Technical Advisory Group (NITAG) </a:t>
            </a:r>
          </a:p>
          <a:p>
            <a:pPr lvl="1"/>
            <a:r>
              <a:rPr lang="en-US" sz="2000" i="1" dirty="0">
                <a:solidFill>
                  <a:srgbClr val="002060"/>
                </a:solidFill>
                <a:latin typeface="Calibri" panose="020F0502020204030204" pitchFamily="34" charset="0"/>
                <a:cs typeface="Calibri" panose="020F0502020204030204" pitchFamily="34" charset="0"/>
              </a:rPr>
              <a:t>National Regulatory Authority (NRA)</a:t>
            </a:r>
          </a:p>
          <a:p>
            <a:pPr lvl="1"/>
            <a:r>
              <a:rPr lang="en-US" sz="2000" i="1" dirty="0">
                <a:solidFill>
                  <a:srgbClr val="002060"/>
                </a:solidFill>
                <a:latin typeface="Calibri" panose="020F0502020204030204" pitchFamily="34" charset="0"/>
                <a:cs typeface="Calibri" panose="020F0502020204030204" pitchFamily="34" charset="0"/>
              </a:rPr>
              <a:t>National Polio Certification Committee </a:t>
            </a:r>
          </a:p>
          <a:p>
            <a:pPr lvl="1"/>
            <a:r>
              <a:rPr lang="en-US" sz="2000" i="1" dirty="0">
                <a:solidFill>
                  <a:srgbClr val="002060"/>
                </a:solidFill>
                <a:latin typeface="Calibri" panose="020F0502020204030204" pitchFamily="34" charset="0"/>
                <a:cs typeface="Calibri" panose="020F0502020204030204" pitchFamily="34" charset="0"/>
              </a:rPr>
              <a:t>National Verification Committee for Measles &amp; Rubella Elimination</a:t>
            </a:r>
          </a:p>
          <a:p>
            <a:pPr lvl="1"/>
            <a:r>
              <a:rPr lang="en-US" sz="2000" i="1" dirty="0">
                <a:solidFill>
                  <a:srgbClr val="002060"/>
                </a:solidFill>
                <a:latin typeface="Calibri" panose="020F0502020204030204" pitchFamily="34" charset="0"/>
                <a:cs typeface="Calibri" panose="020F0502020204030204" pitchFamily="34" charset="0"/>
              </a:rPr>
              <a:t>National Immunization Safety Committee.</a:t>
            </a:r>
          </a:p>
          <a:p>
            <a:pPr>
              <a:buFont typeface="Wingdings" panose="05000000000000000000" pitchFamily="2" charset="2"/>
              <a:buChar char="Ø"/>
            </a:pPr>
            <a:r>
              <a:rPr lang="en-US" sz="2400" i="1" dirty="0">
                <a:solidFill>
                  <a:srgbClr val="002060"/>
                </a:solidFill>
                <a:latin typeface="Calibri" panose="020F0502020204030204" pitchFamily="34" charset="0"/>
                <a:cs typeface="Calibri" panose="020F0502020204030204" pitchFamily="34" charset="0"/>
              </a:rPr>
              <a:t>Georgia has benefited from WHO support in terms of activities carried out to make evidence based decisions (Rotavirus and invasive bacterial disease surveillance, post-vaccine introduction cost-effectiveness analysis of PCV, IB-VPD surveillance to estimate case fatality ratios for pneumococcal meningitis admissions, Serotype replacement monitoring etc.).</a:t>
            </a:r>
          </a:p>
          <a:p>
            <a:endParaRPr lang="en-US" dirty="0"/>
          </a:p>
        </p:txBody>
      </p:sp>
    </p:spTree>
    <p:extLst>
      <p:ext uri="{BB962C8B-B14F-4D97-AF65-F5344CB8AC3E}">
        <p14:creationId xmlns:p14="http://schemas.microsoft.com/office/powerpoint/2010/main" val="20320823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a:t>
            </a:r>
            <a:r>
              <a:rPr lang="en-US" sz="2400" b="1" i="1" dirty="0" smtClean="0"/>
              <a:t>(3)</a:t>
            </a:r>
            <a:endParaRPr lang="en-US" sz="2400" b="1" i="1" dirty="0"/>
          </a:p>
        </p:txBody>
      </p:sp>
      <p:sp>
        <p:nvSpPr>
          <p:cNvPr id="3" name="Content Placeholder 2"/>
          <p:cNvSpPr>
            <a:spLocks noGrp="1"/>
          </p:cNvSpPr>
          <p:nvPr>
            <p:ph idx="1"/>
          </p:nvPr>
        </p:nvSpPr>
        <p:spPr/>
        <p:txBody>
          <a:bodyPr>
            <a:normAutofit/>
          </a:bodyPr>
          <a:lstStyle/>
          <a:p>
            <a:pPr marL="0" indent="0">
              <a:buNone/>
            </a:pPr>
            <a:r>
              <a:rPr lang="tr-TR" sz="2100" b="1" i="1" dirty="0">
                <a:solidFill>
                  <a:schemeClr val="accent1"/>
                </a:solidFill>
                <a:latin typeface="Calibri" panose="020F0502020204030204" pitchFamily="34" charset="0"/>
                <a:cs typeface="Calibri" panose="020F0502020204030204" pitchFamily="34" charset="0"/>
              </a:rPr>
              <a:t>Programme Performance &amp; Data Quality</a:t>
            </a:r>
            <a:endParaRPr lang="en-US" sz="2100" b="1" i="1" dirty="0">
              <a:solidFill>
                <a:schemeClr val="accent1"/>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2200" i="1" dirty="0">
                <a:solidFill>
                  <a:srgbClr val="002060"/>
                </a:solidFill>
                <a:latin typeface="Calibri" panose="020F0502020204030204" pitchFamily="34" charset="0"/>
                <a:cs typeface="Calibri" panose="020F0502020204030204" pitchFamily="34" charset="0"/>
              </a:rPr>
              <a:t>The comprehensive Health Management Information System (HMIS) is an innovative system successfully developed and introduced (integrated with the civil and birth registry, based on unique ID number, about </a:t>
            </a:r>
            <a:r>
              <a:rPr lang="en-US" sz="2200" i="1" dirty="0" smtClean="0">
                <a:solidFill>
                  <a:srgbClr val="002060"/>
                </a:solidFill>
                <a:latin typeface="Calibri" panose="020F0502020204030204" pitchFamily="34" charset="0"/>
                <a:cs typeface="Calibri" panose="020F0502020204030204" pitchFamily="34" charset="0"/>
              </a:rPr>
              <a:t>30 </a:t>
            </a:r>
            <a:r>
              <a:rPr lang="en-US" sz="2200" i="1" dirty="0">
                <a:solidFill>
                  <a:srgbClr val="002060"/>
                </a:solidFill>
                <a:latin typeface="Calibri" panose="020F0502020204030204" pitchFamily="34" charset="0"/>
                <a:cs typeface="Calibri" panose="020F0502020204030204" pitchFamily="34" charset="0"/>
              </a:rPr>
              <a:t>modules) by the </a:t>
            </a:r>
            <a:r>
              <a:rPr lang="en-US" sz="2200" i="1" dirty="0" err="1" smtClean="0">
                <a:solidFill>
                  <a:srgbClr val="002060"/>
                </a:solidFill>
                <a:latin typeface="Calibri" panose="020F0502020204030204" pitchFamily="34" charset="0"/>
                <a:cs typeface="Calibri" panose="020F0502020204030204" pitchFamily="34" charset="0"/>
              </a:rPr>
              <a:t>MoLHSA</a:t>
            </a:r>
            <a:endParaRPr lang="en-US" sz="2200" i="1" dirty="0" smtClean="0">
              <a:solidFill>
                <a:srgbClr val="002060"/>
              </a:solidFill>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en-US" sz="2200" i="1" dirty="0">
                <a:solidFill>
                  <a:srgbClr val="002060"/>
                </a:solidFill>
                <a:latin typeface="Calibri" panose="020F0502020204030204" pitchFamily="34" charset="0"/>
                <a:cs typeface="Calibri" panose="020F0502020204030204" pitchFamily="34" charset="0"/>
              </a:rPr>
              <a:t>Immunization coverage survey in three major cities (Tbilisi, Kutaisi and Batumi) and rest of Georgia was implemented with  GAVI, US CDC and WHO support. The final report developed both in Georgian and English languages.</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98856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a:t>
            </a:r>
            <a:r>
              <a:rPr lang="en-US" sz="2400" b="1" i="1" dirty="0" smtClean="0"/>
              <a:t>(4)</a:t>
            </a:r>
            <a:endParaRPr lang="en-US" sz="2400" b="1" i="1" dirty="0"/>
          </a:p>
        </p:txBody>
      </p:sp>
      <p:sp>
        <p:nvSpPr>
          <p:cNvPr id="3" name="Content Placeholder 2"/>
          <p:cNvSpPr>
            <a:spLocks noGrp="1"/>
          </p:cNvSpPr>
          <p:nvPr>
            <p:ph idx="1"/>
          </p:nvPr>
        </p:nvSpPr>
        <p:spPr/>
        <p:txBody>
          <a:bodyPr>
            <a:normAutofit/>
          </a:bodyPr>
          <a:lstStyle/>
          <a:p>
            <a:pPr marL="0" indent="0">
              <a:buNone/>
            </a:pPr>
            <a:r>
              <a:rPr lang="tr-TR" sz="2100" b="1" i="1" dirty="0" smtClean="0">
                <a:solidFill>
                  <a:schemeClr val="accent1"/>
                </a:solidFill>
                <a:latin typeface="Calibri" panose="020F0502020204030204" pitchFamily="34" charset="0"/>
                <a:cs typeface="Calibri" panose="020F0502020204030204" pitchFamily="34" charset="0"/>
              </a:rPr>
              <a:t>Communications </a:t>
            </a:r>
            <a:r>
              <a:rPr lang="tr-TR" sz="2100" b="1" i="1" dirty="0">
                <a:solidFill>
                  <a:schemeClr val="accent1"/>
                </a:solidFill>
                <a:latin typeface="Calibri" panose="020F0502020204030204" pitchFamily="34" charset="0"/>
                <a:cs typeface="Calibri" panose="020F0502020204030204" pitchFamily="34" charset="0"/>
              </a:rPr>
              <a:t>&amp; </a:t>
            </a:r>
            <a:r>
              <a:rPr lang="tr-TR" sz="2100" b="1" i="1" dirty="0" smtClean="0">
                <a:solidFill>
                  <a:schemeClr val="accent1"/>
                </a:solidFill>
                <a:latin typeface="Calibri" panose="020F0502020204030204" pitchFamily="34" charset="0"/>
                <a:cs typeface="Calibri" panose="020F0502020204030204" pitchFamily="34" charset="0"/>
              </a:rPr>
              <a:t>advocacy</a:t>
            </a:r>
            <a:endParaRPr lang="en-US" sz="2100" b="1" i="1" dirty="0" smtClean="0">
              <a:solidFill>
                <a:schemeClr val="accent1"/>
              </a:solidFill>
              <a:latin typeface="Calibri" panose="020F0502020204030204" pitchFamily="34" charset="0"/>
              <a:cs typeface="Calibri" panose="020F0502020204030204" pitchFamily="34" charset="0"/>
            </a:endParaRPr>
          </a:p>
          <a:p>
            <a:pPr marL="0" indent="0">
              <a:buNone/>
            </a:pPr>
            <a:endParaRPr lang="en-US" sz="2100" b="1" i="1" dirty="0">
              <a:solidFill>
                <a:schemeClr val="accent1"/>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Immunization Communication Strategy and Action Plan as well as Crisis Communication Plan was developed with UNICEF’s support. </a:t>
            </a:r>
          </a:p>
          <a:p>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The comprehensive Multi-year Action Plan (</a:t>
            </a:r>
            <a:r>
              <a:rPr lang="en-US" sz="2400" i="1" dirty="0" err="1">
                <a:solidFill>
                  <a:srgbClr val="002060"/>
                </a:solidFill>
                <a:latin typeface="Calibri" panose="020F0502020204030204" pitchFamily="34" charset="0"/>
                <a:cs typeface="Calibri" panose="020F0502020204030204" pitchFamily="34" charset="0"/>
              </a:rPr>
              <a:t>cMYP</a:t>
            </a:r>
            <a:r>
              <a:rPr lang="en-US" sz="2400" i="1" dirty="0">
                <a:solidFill>
                  <a:srgbClr val="002060"/>
                </a:solidFill>
                <a:latin typeface="Calibri" panose="020F0502020204030204" pitchFamily="34" charset="0"/>
                <a:cs typeface="Calibri" panose="020F0502020204030204" pitchFamily="34" charset="0"/>
              </a:rPr>
              <a:t>) for Immunization 2017-2021 is adopted, following the main goals of the European Vaccine Action Plan (EVAP).</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88651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a:t>
            </a:r>
            <a:r>
              <a:rPr lang="en-US" sz="2400" b="1" i="1" dirty="0" smtClean="0"/>
              <a:t>(5)</a:t>
            </a:r>
            <a:endParaRPr lang="en-US" sz="2400" b="1" i="1" dirty="0"/>
          </a:p>
        </p:txBody>
      </p:sp>
      <p:sp>
        <p:nvSpPr>
          <p:cNvPr id="3" name="Content Placeholder 2"/>
          <p:cNvSpPr>
            <a:spLocks noGrp="1"/>
          </p:cNvSpPr>
          <p:nvPr>
            <p:ph idx="1"/>
          </p:nvPr>
        </p:nvSpPr>
        <p:spPr>
          <a:xfrm>
            <a:off x="457200" y="1600200"/>
            <a:ext cx="8229600" cy="4772891"/>
          </a:xfrm>
        </p:spPr>
        <p:txBody>
          <a:bodyPr>
            <a:normAutofit fontScale="85000" lnSpcReduction="20000"/>
          </a:bodyPr>
          <a:lstStyle/>
          <a:p>
            <a:pPr marL="0" indent="0">
              <a:buNone/>
            </a:pPr>
            <a:r>
              <a:rPr lang="en-US" sz="2100" b="1" i="1" dirty="0" smtClean="0">
                <a:solidFill>
                  <a:schemeClr val="accent1"/>
                </a:solidFill>
                <a:latin typeface="Calibri" panose="020F0502020204030204" pitchFamily="34" charset="0"/>
                <a:cs typeface="Calibri" panose="020F0502020204030204" pitchFamily="34" charset="0"/>
              </a:rPr>
              <a:t>Vaccine </a:t>
            </a:r>
            <a:r>
              <a:rPr lang="tr-TR" sz="2100" b="1" i="1" dirty="0">
                <a:solidFill>
                  <a:schemeClr val="accent1"/>
                </a:solidFill>
                <a:latin typeface="Calibri" panose="020F0502020204030204" pitchFamily="34" charset="0"/>
                <a:cs typeface="Calibri" panose="020F0502020204030204" pitchFamily="34" charset="0"/>
              </a:rPr>
              <a:t>Management &amp; </a:t>
            </a:r>
            <a:r>
              <a:rPr lang="en-US" sz="2100" b="1" i="1" dirty="0">
                <a:solidFill>
                  <a:schemeClr val="accent1"/>
                </a:solidFill>
                <a:latin typeface="Calibri" panose="020F0502020204030204" pitchFamily="34" charset="0"/>
                <a:cs typeface="Calibri" panose="020F0502020204030204" pitchFamily="34" charset="0"/>
              </a:rPr>
              <a:t>Procurement</a:t>
            </a:r>
          </a:p>
          <a:p>
            <a:pPr marL="0" indent="0">
              <a:buNone/>
            </a:pPr>
            <a:endParaRPr lang="en-US" sz="2100" b="1" i="1" dirty="0">
              <a:solidFill>
                <a:schemeClr val="accent1"/>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To assure uninterrupted supply, high quality and balanced costs, all routine immunization vaccines (except Hexavalent) are procured through UNICEF procurement mechanism and all vaccines procured for routine vaccination are WHO prequalified. </a:t>
            </a:r>
          </a:p>
          <a:p>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Logistics of the vaccines and injection safety equipment is managed by NCDC at National level and by municipal </a:t>
            </a:r>
            <a:r>
              <a:rPr lang="en-US" sz="2400" i="1" dirty="0" smtClean="0">
                <a:solidFill>
                  <a:srgbClr val="002060"/>
                </a:solidFill>
                <a:latin typeface="Calibri" panose="020F0502020204030204" pitchFamily="34" charset="0"/>
                <a:cs typeface="Calibri" panose="020F0502020204030204" pitchFamily="34" charset="0"/>
              </a:rPr>
              <a:t>PHC </a:t>
            </a:r>
            <a:r>
              <a:rPr lang="en-US" sz="2400" i="1" dirty="0">
                <a:solidFill>
                  <a:srgbClr val="002060"/>
                </a:solidFill>
                <a:latin typeface="Calibri" panose="020F0502020204030204" pitchFamily="34" charset="0"/>
                <a:cs typeface="Calibri" panose="020F0502020204030204" pitchFamily="34" charset="0"/>
              </a:rPr>
              <a:t>at the local level</a:t>
            </a:r>
            <a:r>
              <a:rPr lang="en-US" sz="2400" i="1" dirty="0" smtClean="0">
                <a:solidFill>
                  <a:srgbClr val="002060"/>
                </a:solidFill>
                <a:latin typeface="Calibri" panose="020F0502020204030204" pitchFamily="34" charset="0"/>
                <a:cs typeface="Calibri" panose="020F0502020204030204" pitchFamily="34" charset="0"/>
              </a:rPr>
              <a:t>.</a:t>
            </a:r>
          </a:p>
          <a:p>
            <a:pPr marL="0" indent="0">
              <a:buNone/>
            </a:pPr>
            <a:endParaRPr lang="en-US" sz="2400" i="1" dirty="0" smtClean="0">
              <a:solidFill>
                <a:srgbClr val="002060"/>
              </a:solidFill>
              <a:latin typeface="Calibri" panose="020F0502020204030204" pitchFamily="34" charset="0"/>
              <a:cs typeface="Calibri" panose="020F0502020204030204" pitchFamily="34" charset="0"/>
            </a:endParaRPr>
          </a:p>
          <a:p>
            <a:r>
              <a:rPr lang="en-US" sz="2400" i="1" dirty="0" smtClean="0">
                <a:solidFill>
                  <a:srgbClr val="002060"/>
                </a:solidFill>
                <a:latin typeface="Calibri" panose="020F0502020204030204" pitchFamily="34" charset="0"/>
                <a:cs typeface="Calibri" panose="020F0502020204030204" pitchFamily="34" charset="0"/>
              </a:rPr>
              <a:t> </a:t>
            </a:r>
            <a:r>
              <a:rPr lang="en-US" sz="2400" i="1" dirty="0">
                <a:solidFill>
                  <a:srgbClr val="002060"/>
                </a:solidFill>
                <a:latin typeface="Calibri" panose="020F0502020204030204" pitchFamily="34" charset="0"/>
                <a:cs typeface="Calibri" panose="020F0502020204030204" pitchFamily="34" charset="0"/>
              </a:rPr>
              <a:t>Effective Vaccine Management assessment was conducted in 2018 By GAVI and WHO support.</a:t>
            </a:r>
            <a:r>
              <a:rPr lang="ka-GE" sz="2400" i="1" dirty="0">
                <a:solidFill>
                  <a:srgbClr val="002060"/>
                </a:solidFill>
                <a:latin typeface="Calibri" panose="020F0502020204030204" pitchFamily="34" charset="0"/>
                <a:cs typeface="Calibri" panose="020F0502020204030204" pitchFamily="34" charset="0"/>
              </a:rPr>
              <a:t> </a:t>
            </a:r>
            <a:endParaRPr lang="en-US" sz="2400" i="1" dirty="0" smtClean="0">
              <a:solidFill>
                <a:srgbClr val="002060"/>
              </a:solidFill>
              <a:latin typeface="Calibri" panose="020F0502020204030204" pitchFamily="34" charset="0"/>
              <a:cs typeface="Calibri" panose="020F0502020204030204" pitchFamily="34" charset="0"/>
            </a:endParaRPr>
          </a:p>
          <a:p>
            <a:pPr marL="0" indent="0">
              <a:buNone/>
            </a:pPr>
            <a:endParaRPr lang="en-US" sz="2400" i="1" dirty="0" smtClean="0">
              <a:solidFill>
                <a:srgbClr val="002060"/>
              </a:solidFill>
              <a:latin typeface="Calibri" panose="020F0502020204030204" pitchFamily="34" charset="0"/>
              <a:cs typeface="Calibri" panose="020F0502020204030204" pitchFamily="34" charset="0"/>
            </a:endParaRPr>
          </a:p>
          <a:p>
            <a:r>
              <a:rPr lang="ka-GE" sz="2400" i="1" dirty="0" smtClean="0">
                <a:solidFill>
                  <a:srgbClr val="002060"/>
                </a:solidFill>
                <a:latin typeface="Calibri" panose="020F0502020204030204" pitchFamily="34" charset="0"/>
                <a:cs typeface="Calibri" panose="020F0502020204030204" pitchFamily="34" charset="0"/>
              </a:rPr>
              <a:t>Besides</a:t>
            </a:r>
            <a:r>
              <a:rPr lang="ka-GE" sz="2400" i="1" dirty="0">
                <a:solidFill>
                  <a:srgbClr val="002060"/>
                </a:solidFill>
                <a:latin typeface="Calibri" panose="020F0502020204030204" pitchFamily="34" charset="0"/>
                <a:cs typeface="Calibri" panose="020F0502020204030204" pitchFamily="34" charset="0"/>
              </a:rPr>
              <a:t>, WHO provided technical support in development of </a:t>
            </a:r>
            <a:r>
              <a:rPr lang="en-US" sz="2400" i="1" dirty="0">
                <a:solidFill>
                  <a:srgbClr val="002060"/>
                </a:solidFill>
                <a:latin typeface="Calibri" panose="020F0502020204030204" pitchFamily="34" charset="0"/>
                <a:cs typeface="Calibri" panose="020F0502020204030204" pitchFamily="34" charset="0"/>
              </a:rPr>
              <a:t>integrated national regulations on storage of vaccines and pharmaceuticals requiring cold chain, including development/adaptation of vaccine management SOPs.</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65359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457200"/>
            <a:ext cx="8229600" cy="1143000"/>
          </a:xfrm>
        </p:spPr>
        <p:txBody>
          <a:bodyPr>
            <a:normAutofit/>
          </a:bodyPr>
          <a:lstStyle/>
          <a:p>
            <a:pPr algn="l"/>
            <a:r>
              <a:rPr lang="en-US" sz="2400" b="1" i="1" dirty="0"/>
              <a:t>Key achievements </a:t>
            </a:r>
            <a:r>
              <a:rPr lang="en-US" sz="2400" b="1" i="1" dirty="0" smtClean="0"/>
              <a:t>(6)</a:t>
            </a:r>
            <a:endParaRPr lang="en-US" sz="2400" b="1" i="1" dirty="0"/>
          </a:p>
        </p:txBody>
      </p:sp>
      <p:sp>
        <p:nvSpPr>
          <p:cNvPr id="3" name="Content Placeholder 2"/>
          <p:cNvSpPr>
            <a:spLocks noGrp="1"/>
          </p:cNvSpPr>
          <p:nvPr>
            <p:ph idx="1"/>
          </p:nvPr>
        </p:nvSpPr>
        <p:spPr>
          <a:xfrm>
            <a:off x="457200" y="1600200"/>
            <a:ext cx="8229600" cy="4772891"/>
          </a:xfrm>
        </p:spPr>
        <p:txBody>
          <a:bodyPr>
            <a:normAutofit/>
          </a:bodyPr>
          <a:lstStyle/>
          <a:p>
            <a:pPr marL="0" indent="0">
              <a:buNone/>
            </a:pPr>
            <a:r>
              <a:rPr lang="en-US" sz="2100" b="1" i="1" dirty="0">
                <a:solidFill>
                  <a:schemeClr val="accent1"/>
                </a:solidFill>
                <a:latin typeface="Calibri" panose="020F0502020204030204" pitchFamily="34" charset="0"/>
                <a:cs typeface="Calibri" panose="020F0502020204030204" pitchFamily="34" charset="0"/>
              </a:rPr>
              <a:t>Quality Assurance</a:t>
            </a:r>
          </a:p>
          <a:p>
            <a:pPr marL="0" indent="0">
              <a:buNone/>
            </a:pPr>
            <a:endParaRPr lang="en-US" sz="2100" b="1" i="1" dirty="0">
              <a:solidFill>
                <a:schemeClr val="accent1"/>
              </a:solidFill>
              <a:latin typeface="Calibri" panose="020F0502020204030204" pitchFamily="34" charset="0"/>
              <a:cs typeface="Calibri" panose="020F0502020204030204" pitchFamily="34" charset="0"/>
            </a:endParaRPr>
          </a:p>
          <a:p>
            <a:pPr marL="0" indent="0">
              <a:buNone/>
            </a:pPr>
            <a:r>
              <a:rPr lang="en-US" sz="2400" i="1" dirty="0">
                <a:solidFill>
                  <a:srgbClr val="002060"/>
                </a:solidFill>
                <a:latin typeface="Calibri" panose="020F0502020204030204" pitchFamily="34" charset="0"/>
                <a:cs typeface="Calibri" panose="020F0502020204030204" pitchFamily="34" charset="0"/>
              </a:rPr>
              <a:t>Strengthening </a:t>
            </a:r>
            <a:r>
              <a:rPr lang="en-US" sz="2400" i="1" dirty="0" err="1">
                <a:solidFill>
                  <a:srgbClr val="002060"/>
                </a:solidFill>
                <a:latin typeface="Calibri" panose="020F0502020204030204" pitchFamily="34" charset="0"/>
                <a:cs typeface="Calibri" panose="020F0502020204030204" pitchFamily="34" charset="0"/>
              </a:rPr>
              <a:t>pharmaco</a:t>
            </a:r>
            <a:r>
              <a:rPr lang="en-US" sz="2400" i="1" dirty="0">
                <a:solidFill>
                  <a:srgbClr val="002060"/>
                </a:solidFill>
                <a:latin typeface="Calibri" panose="020F0502020204030204" pitchFamily="34" charset="0"/>
                <a:cs typeface="Calibri" panose="020F0502020204030204" pitchFamily="34" charset="0"/>
              </a:rPr>
              <a:t>-vigilance function (AEFI surveillance system) of the NRA </a:t>
            </a:r>
          </a:p>
          <a:p>
            <a:r>
              <a:rPr lang="en-US" sz="2400" i="1" dirty="0">
                <a:solidFill>
                  <a:srgbClr val="002060"/>
                </a:solidFill>
                <a:latin typeface="Calibri" panose="020F0502020204030204" pitchFamily="34" charset="0"/>
                <a:cs typeface="Calibri" panose="020F0502020204030204" pitchFamily="34" charset="0"/>
              </a:rPr>
              <a:t>GAVI and WHO supported development of a Strategic Plan for NRA (Short-, Mid- &amp; Long-Term Planning) and capacity building of NRA by ensuring participation in trainings and workshops (marketing authorization process, licensing of medicinal products (vaccines) and etc.).</a:t>
            </a:r>
          </a:p>
          <a:p>
            <a:pPr>
              <a:buFont typeface="Wingdings" panose="05000000000000000000" pitchFamily="2" charset="2"/>
              <a:buChar char="Ø"/>
            </a:pPr>
            <a:endParaRPr lang="en-US" sz="2200" i="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580047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Challenges </a:t>
            </a:r>
            <a:r>
              <a:rPr lang="en-US" dirty="0"/>
              <a:t/>
            </a:r>
            <a:br>
              <a:rPr lang="en-US" dirty="0"/>
            </a:br>
            <a:endParaRPr lang="en-US" dirty="0"/>
          </a:p>
        </p:txBody>
      </p:sp>
      <p:sp>
        <p:nvSpPr>
          <p:cNvPr id="3" name="Content Placeholder 2"/>
          <p:cNvSpPr>
            <a:spLocks noGrp="1"/>
          </p:cNvSpPr>
          <p:nvPr>
            <p:ph idx="1"/>
          </p:nvPr>
        </p:nvSpPr>
        <p:spPr>
          <a:xfrm>
            <a:off x="845127" y="1517073"/>
            <a:ext cx="8229600" cy="4525963"/>
          </a:xfrm>
        </p:spPr>
        <p:txBody>
          <a:bodyPr>
            <a:normAutofit/>
          </a:bodyPr>
          <a:lstStyle/>
          <a:p>
            <a:r>
              <a:rPr lang="en-US" sz="2400" i="1" dirty="0">
                <a:solidFill>
                  <a:srgbClr val="002060"/>
                </a:solidFill>
                <a:latin typeface="Calibri" panose="020F0502020204030204" pitchFamily="34" charset="0"/>
                <a:cs typeface="Calibri" panose="020F0502020204030204" pitchFamily="34" charset="0"/>
              </a:rPr>
              <a:t>Sustainability of the National Immunization </a:t>
            </a:r>
            <a:r>
              <a:rPr lang="en-US" sz="2400" i="1" dirty="0" smtClean="0">
                <a:solidFill>
                  <a:srgbClr val="002060"/>
                </a:solidFill>
                <a:latin typeface="Calibri" panose="020F0502020204030204" pitchFamily="34" charset="0"/>
                <a:cs typeface="Calibri" panose="020F0502020204030204" pitchFamily="34" charset="0"/>
              </a:rPr>
              <a:t>Program</a:t>
            </a:r>
          </a:p>
          <a:p>
            <a:pPr marL="0" indent="0">
              <a:buNone/>
            </a:pPr>
            <a:endParaRPr lang="en-US" sz="2400" i="1" dirty="0">
              <a:solidFill>
                <a:srgbClr val="002060"/>
              </a:solidFill>
              <a:latin typeface="Calibri" panose="020F0502020204030204" pitchFamily="34" charset="0"/>
              <a:cs typeface="Calibri" panose="020F0502020204030204" pitchFamily="34" charset="0"/>
            </a:endParaRPr>
          </a:p>
          <a:p>
            <a:pPr lvl="0"/>
            <a:r>
              <a:rPr lang="en-US" sz="2400" i="1" dirty="0">
                <a:solidFill>
                  <a:srgbClr val="002060"/>
                </a:solidFill>
                <a:latin typeface="Calibri" panose="020F0502020204030204" pitchFamily="34" charset="0"/>
                <a:cs typeface="Calibri" panose="020F0502020204030204" pitchFamily="34" charset="0"/>
              </a:rPr>
              <a:t>Strengthening of </a:t>
            </a:r>
            <a:r>
              <a:rPr lang="en-US" sz="2400" i="1" dirty="0" smtClean="0">
                <a:solidFill>
                  <a:srgbClr val="002060"/>
                </a:solidFill>
                <a:latin typeface="Calibri" panose="020F0502020204030204" pitchFamily="34" charset="0"/>
                <a:cs typeface="Calibri" panose="020F0502020204030204" pitchFamily="34" charset="0"/>
              </a:rPr>
              <a:t>monitoring </a:t>
            </a:r>
            <a:r>
              <a:rPr lang="en-US" sz="2400" i="1" dirty="0">
                <a:solidFill>
                  <a:srgbClr val="002060"/>
                </a:solidFill>
                <a:latin typeface="Calibri" panose="020F0502020204030204" pitchFamily="34" charset="0"/>
                <a:cs typeface="Calibri" panose="020F0502020204030204" pitchFamily="34" charset="0"/>
              </a:rPr>
              <a:t>and evaluation system</a:t>
            </a:r>
            <a:r>
              <a:rPr lang="en-US" sz="2400" i="1" dirty="0" smtClean="0">
                <a:solidFill>
                  <a:srgbClr val="002060"/>
                </a:solidFill>
                <a:latin typeface="Calibri" panose="020F0502020204030204" pitchFamily="34" charset="0"/>
                <a:cs typeface="Calibri" panose="020F0502020204030204" pitchFamily="34" charset="0"/>
              </a:rPr>
              <a:t>.</a:t>
            </a:r>
          </a:p>
          <a:p>
            <a:pPr marL="0" lvl="0" indent="0">
              <a:buNone/>
            </a:pPr>
            <a:endParaRPr lang="en-US" sz="2400" i="1" dirty="0">
              <a:solidFill>
                <a:srgbClr val="002060"/>
              </a:solidFill>
              <a:latin typeface="Calibri" panose="020F0502020204030204" pitchFamily="34" charset="0"/>
              <a:cs typeface="Calibri" panose="020F0502020204030204" pitchFamily="34" charset="0"/>
            </a:endParaRPr>
          </a:p>
          <a:p>
            <a:pPr lvl="0"/>
            <a:r>
              <a:rPr lang="en-US" sz="2400" i="1" dirty="0">
                <a:solidFill>
                  <a:srgbClr val="002060"/>
                </a:solidFill>
                <a:latin typeface="Calibri" panose="020F0502020204030204" pitchFamily="34" charset="0"/>
                <a:cs typeface="Calibri" panose="020F0502020204030204" pitchFamily="34" charset="0"/>
              </a:rPr>
              <a:t>Institutionalize the best vaccine management practices. </a:t>
            </a:r>
            <a:endParaRPr lang="en-US" sz="2400" i="1" dirty="0" smtClean="0">
              <a:solidFill>
                <a:srgbClr val="002060"/>
              </a:solidFill>
              <a:latin typeface="Calibri" panose="020F0502020204030204" pitchFamily="34" charset="0"/>
              <a:cs typeface="Calibri" panose="020F0502020204030204" pitchFamily="34" charset="0"/>
            </a:endParaRPr>
          </a:p>
          <a:p>
            <a:pPr marL="0" lvl="0" indent="0">
              <a:buNone/>
            </a:pPr>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low coverage areas that still require technical support and assistance for vaccination</a:t>
            </a:r>
            <a:r>
              <a:rPr lang="en-US" sz="2400" i="1" dirty="0" smtClean="0">
                <a:solidFill>
                  <a:srgbClr val="002060"/>
                </a:solidFill>
                <a:latin typeface="Calibri" panose="020F0502020204030204" pitchFamily="34" charset="0"/>
                <a:cs typeface="Calibri" panose="020F0502020204030204" pitchFamily="34" charset="0"/>
              </a:rPr>
              <a:t>.</a:t>
            </a:r>
          </a:p>
          <a:p>
            <a:pPr marL="0" indent="0">
              <a:buNone/>
            </a:pPr>
            <a:endParaRPr lang="en-US" sz="2400" i="1" dirty="0">
              <a:solidFill>
                <a:srgbClr val="002060"/>
              </a:solidFill>
              <a:latin typeface="Calibri" panose="020F0502020204030204" pitchFamily="34" charset="0"/>
              <a:cs typeface="Calibri" panose="020F0502020204030204" pitchFamily="34" charset="0"/>
            </a:endParaRPr>
          </a:p>
          <a:p>
            <a:r>
              <a:rPr lang="en-US" sz="2400" i="1" dirty="0">
                <a:solidFill>
                  <a:srgbClr val="002060"/>
                </a:solidFill>
                <a:latin typeface="Calibri" panose="020F0502020204030204" pitchFamily="34" charset="0"/>
                <a:cs typeface="Calibri" panose="020F0502020204030204" pitchFamily="34" charset="0"/>
              </a:rPr>
              <a:t>mandatory vaccination</a:t>
            </a:r>
          </a:p>
        </p:txBody>
      </p:sp>
    </p:spTree>
    <p:extLst>
      <p:ext uri="{BB962C8B-B14F-4D97-AF65-F5344CB8AC3E}">
        <p14:creationId xmlns:p14="http://schemas.microsoft.com/office/powerpoint/2010/main" val="834594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46CAA88F-8D55-4166-8F69-BF5D5D56727F}"/>
              </a:ext>
            </a:extLst>
          </p:cNvPr>
          <p:cNvGraphicFramePr>
            <a:graphicFrameLocks noChangeAspect="1"/>
          </p:cNvGraphicFramePr>
          <p:nvPr>
            <p:custDataLst>
              <p:tags r:id="rId2"/>
            </p:custDataLst>
            <p:extLst>
              <p:ext uri="{D42A27DB-BD31-4B8C-83A1-F6EECF244321}">
                <p14:modId xmlns:p14="http://schemas.microsoft.com/office/powerpoint/2010/main" val="27100840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286" name="think-cell Slide" r:id="rId6" imgW="592" imgH="591" progId="TCLayout.ActiveDocument.1">
                  <p:embed/>
                </p:oleObj>
              </mc:Choice>
              <mc:Fallback>
                <p:oleObj name="think-cell Slide" r:id="rId6" imgW="592" imgH="591" progId="TCLayout.ActiveDocument.1">
                  <p:embed/>
                  <p:pic>
                    <p:nvPicPr>
                      <p:cNvPr id="4" name="Object 3" hidden="1">
                        <a:extLst>
                          <a:ext uri="{FF2B5EF4-FFF2-40B4-BE49-F238E27FC236}">
                            <a16:creationId xmlns:a16="http://schemas.microsoft.com/office/drawing/2014/main" id="{46CAA88F-8D55-4166-8F69-BF5D5D56727F}"/>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CBFB357B-4CB1-4F93-99A2-F5B033B48004}"/>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32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Thank you!</a:t>
            </a:r>
          </a:p>
        </p:txBody>
      </p:sp>
      <p:sp>
        <p:nvSpPr>
          <p:cNvPr id="3" name="Slide Number Placeholder 2"/>
          <p:cNvSpPr>
            <a:spLocks noGrp="1"/>
          </p:cNvSpPr>
          <p:nvPr>
            <p:ph type="sldNum" sz="quarter" idx="4"/>
          </p:nvPr>
        </p:nvSpPr>
        <p:spPr/>
        <p:txBody>
          <a:bodyPr/>
          <a:lstStyle/>
          <a:p>
            <a:pPr algn="l"/>
            <a:fld id="{2459FD92-E8AB-4F86-BA9A-090210CAFD7B}" type="slidenum">
              <a:rPr lang="en-US" smtClean="0">
                <a:latin typeface="Arial"/>
                <a:cs typeface="Arial"/>
              </a:rPr>
              <a:pPr algn="l"/>
              <a:t>28</a:t>
            </a:fld>
            <a:r>
              <a:rPr lang="en-US" dirty="0">
                <a:latin typeface="Arial"/>
                <a:cs typeface="Arial"/>
              </a:rPr>
              <a:t> | </a:t>
            </a:r>
            <a:r>
              <a:rPr lang="en-US" dirty="0" err="1">
                <a:solidFill>
                  <a:schemeClr val="tx2"/>
                </a:solidFill>
                <a:latin typeface="Arial"/>
                <a:cs typeface="Arial"/>
              </a:rPr>
              <a:t>www.lnct.global</a:t>
            </a:r>
            <a:endParaRPr lang="en-US" dirty="0">
              <a:solidFill>
                <a:schemeClr val="tx2"/>
              </a:solidFill>
              <a:latin typeface="Arial"/>
              <a:cs typeface="Arial"/>
            </a:endParaRPr>
          </a:p>
        </p:txBody>
      </p:sp>
    </p:spTree>
    <p:extLst>
      <p:ext uri="{BB962C8B-B14F-4D97-AF65-F5344CB8AC3E}">
        <p14:creationId xmlns:p14="http://schemas.microsoft.com/office/powerpoint/2010/main" val="459544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34760"/>
          </a:xfrm>
        </p:spPr>
        <p:txBody>
          <a:bodyPr>
            <a:normAutofit/>
          </a:bodyPr>
          <a:lstStyle/>
          <a:p>
            <a:pPr defTabSz="914400"/>
            <a:r>
              <a:rPr lang="en-US" b="1" i="1" dirty="0">
                <a:solidFill>
                  <a:srgbClr val="CC6A7A"/>
                </a:solidFill>
              </a:rPr>
              <a:t>National immunization Program</a:t>
            </a:r>
          </a:p>
        </p:txBody>
      </p:sp>
      <p:sp>
        <p:nvSpPr>
          <p:cNvPr id="4" name="Text Placeholder 3"/>
          <p:cNvSpPr>
            <a:spLocks noGrp="1"/>
          </p:cNvSpPr>
          <p:nvPr>
            <p:ph type="body" sz="quarter" idx="10"/>
          </p:nvPr>
        </p:nvSpPr>
        <p:spPr>
          <a:xfrm>
            <a:off x="457200" y="1161143"/>
            <a:ext cx="8229600" cy="609600"/>
          </a:xfrm>
        </p:spPr>
        <p:txBody>
          <a:bodyPr>
            <a:normAutofit/>
          </a:bodyPr>
          <a:lstStyle/>
          <a:p>
            <a:pPr algn="just">
              <a:spcBef>
                <a:spcPts val="900"/>
              </a:spcBef>
              <a:defRPr/>
            </a:pPr>
            <a:r>
              <a:rPr lang="en-US" sz="2400" i="1" dirty="0">
                <a:solidFill>
                  <a:srgbClr val="002060"/>
                </a:solidFill>
              </a:rPr>
              <a:t>State Immunization program in Georgia launched in </a:t>
            </a:r>
            <a:r>
              <a:rPr lang="en-US" sz="2400" i="1" dirty="0" smtClean="0">
                <a:solidFill>
                  <a:srgbClr val="002060"/>
                </a:solidFill>
              </a:rPr>
              <a:t>1996.</a:t>
            </a:r>
            <a:endParaRPr lang="en-US" sz="2400" i="1" dirty="0">
              <a:solidFill>
                <a:srgbClr val="002060"/>
              </a:solidFill>
            </a:endParaRPr>
          </a:p>
        </p:txBody>
      </p:sp>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3</a:t>
            </a:fld>
            <a:endParaRPr lang="en-US" dirty="0">
              <a:solidFill>
                <a:srgbClr val="E32726"/>
              </a:solidFill>
              <a:latin typeface="Arial"/>
              <a:cs typeface="Arial"/>
            </a:endParaRPr>
          </a:p>
        </p:txBody>
      </p:sp>
      <p:sp>
        <p:nvSpPr>
          <p:cNvPr id="3" name="Content Placeholder 2"/>
          <p:cNvSpPr>
            <a:spLocks noGrp="1"/>
          </p:cNvSpPr>
          <p:nvPr>
            <p:ph idx="1"/>
          </p:nvPr>
        </p:nvSpPr>
        <p:spPr>
          <a:xfrm>
            <a:off x="457200" y="1770743"/>
            <a:ext cx="8229600" cy="4602624"/>
          </a:xfrm>
        </p:spPr>
        <p:txBody>
          <a:bodyPr>
            <a:normAutofit fontScale="77500" lnSpcReduction="20000"/>
          </a:bodyPr>
          <a:lstStyle/>
          <a:p>
            <a:pPr algn="just">
              <a:spcBef>
                <a:spcPts val="900"/>
              </a:spcBef>
              <a:buNone/>
              <a:defRPr/>
            </a:pPr>
            <a:r>
              <a:rPr lang="en-US" sz="2300" b="1" dirty="0" smtClean="0">
                <a:solidFill>
                  <a:srgbClr val="002060"/>
                </a:solidFill>
              </a:rPr>
              <a:t>Goal</a:t>
            </a:r>
            <a:r>
              <a:rPr lang="en-US" sz="2300" dirty="0">
                <a:solidFill>
                  <a:srgbClr val="002060"/>
                </a:solidFill>
              </a:rPr>
              <a:t>: </a:t>
            </a:r>
            <a:r>
              <a:rPr lang="en-US" sz="2300" dirty="0" smtClean="0">
                <a:solidFill>
                  <a:srgbClr val="002060"/>
                </a:solidFill>
              </a:rPr>
              <a:t> Efficiently </a:t>
            </a:r>
            <a:r>
              <a:rPr lang="en-US" sz="2300" dirty="0">
                <a:solidFill>
                  <a:srgbClr val="002060"/>
                </a:solidFill>
              </a:rPr>
              <a:t>protect the country population from VPDs and ensure the high coverage and quality services according to the Global and Regional targets</a:t>
            </a:r>
            <a:r>
              <a:rPr lang="en-US" sz="2300" dirty="0" smtClean="0">
                <a:solidFill>
                  <a:srgbClr val="002060"/>
                </a:solidFill>
              </a:rPr>
              <a:t>.</a:t>
            </a:r>
          </a:p>
          <a:p>
            <a:pPr algn="just">
              <a:spcBef>
                <a:spcPts val="900"/>
              </a:spcBef>
              <a:buNone/>
              <a:defRPr/>
            </a:pPr>
            <a:endParaRPr lang="en-US" sz="2300" dirty="0">
              <a:solidFill>
                <a:srgbClr val="002060"/>
              </a:solidFill>
            </a:endParaRPr>
          </a:p>
          <a:p>
            <a:pPr algn="just">
              <a:spcBef>
                <a:spcPts val="900"/>
              </a:spcBef>
              <a:buNone/>
              <a:defRPr/>
            </a:pPr>
            <a:r>
              <a:rPr lang="en-US" sz="2300" b="1" dirty="0">
                <a:solidFill>
                  <a:srgbClr val="002060"/>
                </a:solidFill>
              </a:rPr>
              <a:t>Covers</a:t>
            </a:r>
            <a:r>
              <a:rPr lang="en-US" sz="2300" dirty="0">
                <a:solidFill>
                  <a:srgbClr val="002060"/>
                </a:solidFill>
              </a:rPr>
              <a:t> vaccination against  12 infectious </a:t>
            </a:r>
            <a:r>
              <a:rPr lang="en-US" sz="2300" i="1" dirty="0">
                <a:solidFill>
                  <a:srgbClr val="002060"/>
                </a:solidFill>
              </a:rPr>
              <a:t>diseases: Tuberculosis, Hepatitis B, Diphtheria, Pertussis, Tetanus, Poliomyelitis, Measles, Mumps, Rubella, Hib, Rota, </a:t>
            </a:r>
            <a:r>
              <a:rPr lang="en-US" sz="2300" i="1" dirty="0" smtClean="0">
                <a:solidFill>
                  <a:srgbClr val="002060"/>
                </a:solidFill>
              </a:rPr>
              <a:t>Pneumococcal</a:t>
            </a:r>
          </a:p>
          <a:p>
            <a:pPr algn="just">
              <a:spcBef>
                <a:spcPts val="900"/>
              </a:spcBef>
              <a:buNone/>
              <a:defRPr/>
            </a:pPr>
            <a:endParaRPr lang="en-US" sz="2300" i="1" dirty="0">
              <a:solidFill>
                <a:srgbClr val="002060"/>
              </a:solidFill>
            </a:endParaRPr>
          </a:p>
          <a:p>
            <a:pPr algn="just">
              <a:spcBef>
                <a:spcPts val="900"/>
              </a:spcBef>
              <a:buNone/>
              <a:defRPr/>
            </a:pPr>
            <a:r>
              <a:rPr lang="en-US" sz="2300" b="1" dirty="0">
                <a:solidFill>
                  <a:srgbClr val="002060"/>
                </a:solidFill>
              </a:rPr>
              <a:t>Regulated</a:t>
            </a:r>
            <a:r>
              <a:rPr lang="en-US" sz="2300" dirty="0">
                <a:solidFill>
                  <a:srgbClr val="002060"/>
                </a:solidFill>
              </a:rPr>
              <a:t> by the Law on Public Health and </a:t>
            </a:r>
            <a:r>
              <a:rPr lang="en-US" sz="2300" dirty="0" err="1">
                <a:solidFill>
                  <a:srgbClr val="002060"/>
                </a:solidFill>
              </a:rPr>
              <a:t>MoLHSA</a:t>
            </a:r>
            <a:r>
              <a:rPr lang="en-US" sz="2300" dirty="0">
                <a:solidFill>
                  <a:srgbClr val="002060"/>
                </a:solidFill>
              </a:rPr>
              <a:t> Decree #</a:t>
            </a:r>
            <a:r>
              <a:rPr lang="en-US" sz="2300" dirty="0" smtClean="0">
                <a:solidFill>
                  <a:srgbClr val="002060"/>
                </a:solidFill>
              </a:rPr>
              <a:t>01-57n</a:t>
            </a:r>
          </a:p>
          <a:p>
            <a:pPr algn="just">
              <a:spcBef>
                <a:spcPts val="900"/>
              </a:spcBef>
              <a:buNone/>
              <a:defRPr/>
            </a:pPr>
            <a:endParaRPr lang="en-US" sz="2300" dirty="0">
              <a:solidFill>
                <a:srgbClr val="002060"/>
              </a:solidFill>
            </a:endParaRPr>
          </a:p>
          <a:p>
            <a:pPr algn="just"/>
            <a:r>
              <a:rPr lang="en-US" sz="2300" dirty="0" smtClean="0">
                <a:solidFill>
                  <a:srgbClr val="002060"/>
                </a:solidFill>
              </a:rPr>
              <a:t>All </a:t>
            </a:r>
            <a:r>
              <a:rPr lang="en-US" sz="2300" dirty="0">
                <a:solidFill>
                  <a:srgbClr val="002060"/>
                </a:solidFill>
              </a:rPr>
              <a:t>routine immunization vaccines (except Hexavalent) procured through UNICEF Supply Division procurement mechanism to assure uninterrupted supply, high quality and balanced costs</a:t>
            </a:r>
          </a:p>
          <a:p>
            <a:pPr algn="just">
              <a:spcBef>
                <a:spcPts val="450"/>
              </a:spcBef>
              <a:defRPr/>
            </a:pPr>
            <a:r>
              <a:rPr lang="en-US" sz="2300" dirty="0">
                <a:solidFill>
                  <a:srgbClr val="002060"/>
                </a:solidFill>
              </a:rPr>
              <a:t>By government decision, all vaccines procured for routine vaccination are WHO </a:t>
            </a:r>
            <a:r>
              <a:rPr lang="en-US" sz="2300" dirty="0" smtClean="0">
                <a:solidFill>
                  <a:srgbClr val="002060"/>
                </a:solidFill>
              </a:rPr>
              <a:t>prequalified</a:t>
            </a:r>
          </a:p>
          <a:p>
            <a:pPr algn="just">
              <a:spcBef>
                <a:spcPts val="450"/>
              </a:spcBef>
              <a:defRPr/>
            </a:pPr>
            <a:endParaRPr lang="en-US" sz="2300" dirty="0">
              <a:solidFill>
                <a:srgbClr val="002060"/>
              </a:solidFill>
            </a:endParaRPr>
          </a:p>
          <a:p>
            <a:pPr algn="just">
              <a:spcBef>
                <a:spcPts val="900"/>
              </a:spcBef>
              <a:buNone/>
              <a:defRPr/>
            </a:pPr>
            <a:r>
              <a:rPr lang="en-US" sz="2300" b="1" dirty="0">
                <a:solidFill>
                  <a:srgbClr val="002060"/>
                </a:solidFill>
              </a:rPr>
              <a:t>The comprehensive Multi-year action plan </a:t>
            </a:r>
            <a:r>
              <a:rPr lang="en-US" sz="2300" dirty="0">
                <a:solidFill>
                  <a:srgbClr val="002060"/>
                </a:solidFill>
              </a:rPr>
              <a:t>(</a:t>
            </a:r>
            <a:r>
              <a:rPr lang="en-US" sz="2300" dirty="0" err="1">
                <a:solidFill>
                  <a:srgbClr val="002060"/>
                </a:solidFill>
              </a:rPr>
              <a:t>cMYP</a:t>
            </a:r>
            <a:r>
              <a:rPr lang="en-US" sz="2300" dirty="0">
                <a:solidFill>
                  <a:srgbClr val="002060"/>
                </a:solidFill>
              </a:rPr>
              <a:t>) for Immunization 2017-2021 adopted, following the main goals of the  European Vaccine Action Plan (EVAP)</a:t>
            </a:r>
          </a:p>
          <a:p>
            <a:endParaRPr lang="en-US" dirty="0"/>
          </a:p>
        </p:txBody>
      </p:sp>
    </p:spTree>
    <p:extLst>
      <p:ext uri="{BB962C8B-B14F-4D97-AF65-F5344CB8AC3E}">
        <p14:creationId xmlns:p14="http://schemas.microsoft.com/office/powerpoint/2010/main" val="24758831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NIP budget 2012-2019</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57201141"/>
              </p:ext>
            </p:extLst>
          </p:nvPr>
        </p:nvGraphicFramePr>
        <p:xfrm>
          <a:off x="457200" y="2209800"/>
          <a:ext cx="8229600" cy="349827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p:cNvSpPr>
            <a:spLocks noGrp="1"/>
          </p:cNvSpPr>
          <p:nvPr>
            <p:ph type="body" sz="quarter" idx="10"/>
          </p:nvPr>
        </p:nvSpPr>
        <p:spPr>
          <a:xfrm>
            <a:off x="457200" y="1248229"/>
            <a:ext cx="8229600" cy="885371"/>
          </a:xfrm>
        </p:spPr>
        <p:txBody>
          <a:bodyPr>
            <a:normAutofit/>
          </a:bodyPr>
          <a:lstStyle/>
          <a:p>
            <a:pPr algn="just">
              <a:spcBef>
                <a:spcPts val="900"/>
              </a:spcBef>
              <a:defRPr/>
            </a:pPr>
            <a:r>
              <a:rPr lang="en-US" sz="2000" dirty="0">
                <a:solidFill>
                  <a:srgbClr val="002060"/>
                </a:solidFill>
              </a:rPr>
              <a:t>Funding of the NIP increased significantly  since 2012 from 4 </a:t>
            </a:r>
            <a:r>
              <a:rPr lang="en-US" sz="2000" dirty="0" smtClean="0">
                <a:solidFill>
                  <a:srgbClr val="002060"/>
                </a:solidFill>
              </a:rPr>
              <a:t>M</a:t>
            </a:r>
          </a:p>
          <a:p>
            <a:pPr algn="just">
              <a:spcBef>
                <a:spcPts val="900"/>
              </a:spcBef>
              <a:defRPr/>
            </a:pPr>
            <a:r>
              <a:rPr lang="en-US" sz="2000" dirty="0" smtClean="0">
                <a:solidFill>
                  <a:srgbClr val="002060"/>
                </a:solidFill>
              </a:rPr>
              <a:t>GEL </a:t>
            </a:r>
            <a:r>
              <a:rPr lang="en-US" sz="2000" dirty="0">
                <a:solidFill>
                  <a:srgbClr val="002060"/>
                </a:solidFill>
              </a:rPr>
              <a:t>to 22.4 M GEL in 2019</a:t>
            </a:r>
          </a:p>
        </p:txBody>
      </p:sp>
      <p:sp>
        <p:nvSpPr>
          <p:cNvPr id="5" name="Slide Number Placeholder 4"/>
          <p:cNvSpPr>
            <a:spLocks noGrp="1"/>
          </p:cNvSpPr>
          <p:nvPr>
            <p:ph type="sldNum" sz="quarter" idx="4"/>
          </p:nvPr>
        </p:nvSpPr>
        <p:spPr/>
        <p:txBody>
          <a:bodyPr/>
          <a:lstStyle/>
          <a:p>
            <a:r>
              <a:rPr lang="en-US" dirty="0" smtClean="0">
                <a:solidFill>
                  <a:schemeClr val="tx2"/>
                </a:solidFill>
                <a:latin typeface="Arial"/>
                <a:cs typeface="Arial"/>
              </a:rPr>
              <a:t>www.lnct.global </a:t>
            </a:r>
            <a:r>
              <a:rPr lang="en-US" dirty="0" smtClean="0">
                <a:latin typeface="Arial"/>
                <a:cs typeface="Arial"/>
              </a:rPr>
              <a:t>| </a:t>
            </a:r>
            <a:fld id="{2459FD92-E8AB-4F86-BA9A-090210CAFD7B}" type="slidenum">
              <a:rPr lang="en-US" smtClean="0">
                <a:latin typeface="Arial"/>
                <a:cs typeface="Arial"/>
              </a:rPr>
              <a:pPr/>
              <a:t>4</a:t>
            </a:fld>
            <a:endParaRPr lang="en-US" dirty="0">
              <a:solidFill>
                <a:srgbClr val="E32726"/>
              </a:solidFill>
              <a:latin typeface="Arial"/>
              <a:cs typeface="Arial"/>
            </a:endParaRPr>
          </a:p>
        </p:txBody>
      </p:sp>
    </p:spTree>
    <p:extLst>
      <p:ext uri="{BB962C8B-B14F-4D97-AF65-F5344CB8AC3E}">
        <p14:creationId xmlns:p14="http://schemas.microsoft.com/office/powerpoint/2010/main" val="2036474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Immunization Calendar</a:t>
            </a:r>
            <a:r>
              <a:rPr lang="en-US" dirty="0"/>
              <a:t/>
            </a:r>
            <a:br>
              <a:rPr lang="en-US" dirty="0"/>
            </a:b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88342909"/>
              </p:ext>
            </p:extLst>
          </p:nvPr>
        </p:nvGraphicFramePr>
        <p:xfrm>
          <a:off x="651165" y="2133597"/>
          <a:ext cx="7869380" cy="3283530"/>
        </p:xfrm>
        <a:graphic>
          <a:graphicData uri="http://schemas.openxmlformats.org/drawingml/2006/table">
            <a:tbl>
              <a:tblPr firstRow="1" firstCol="1" bandRow="1">
                <a:tableStyleId>{5C22544A-7EE6-4342-B048-85BDC9FD1C3A}</a:tableStyleId>
              </a:tblPr>
              <a:tblGrid>
                <a:gridCol w="2616108">
                  <a:extLst>
                    <a:ext uri="{9D8B030D-6E8A-4147-A177-3AD203B41FA5}">
                      <a16:colId xmlns:a16="http://schemas.microsoft.com/office/drawing/2014/main" val="2484490342"/>
                    </a:ext>
                  </a:extLst>
                </a:gridCol>
                <a:gridCol w="1969745">
                  <a:extLst>
                    <a:ext uri="{9D8B030D-6E8A-4147-A177-3AD203B41FA5}">
                      <a16:colId xmlns:a16="http://schemas.microsoft.com/office/drawing/2014/main" val="3475546947"/>
                    </a:ext>
                  </a:extLst>
                </a:gridCol>
                <a:gridCol w="3283527">
                  <a:extLst>
                    <a:ext uri="{9D8B030D-6E8A-4147-A177-3AD203B41FA5}">
                      <a16:colId xmlns:a16="http://schemas.microsoft.com/office/drawing/2014/main" val="3732360029"/>
                    </a:ext>
                  </a:extLst>
                </a:gridCol>
              </a:tblGrid>
              <a:tr h="362354">
                <a:tc>
                  <a:txBody>
                    <a:bodyPr/>
                    <a:lstStyle/>
                    <a:p>
                      <a:pPr marL="0" marR="0" algn="ctr">
                        <a:lnSpc>
                          <a:spcPct val="115000"/>
                        </a:lnSpc>
                        <a:spcBef>
                          <a:spcPts val="0"/>
                        </a:spcBef>
                        <a:spcAft>
                          <a:spcPts val="0"/>
                        </a:spcAft>
                      </a:pPr>
                      <a:r>
                        <a:rPr lang="tr-TR" sz="1100" dirty="0">
                          <a:effectLst/>
                        </a:rPr>
                        <a:t>Vaccine</a:t>
                      </a:r>
                      <a:r>
                        <a:rPr lang="en-US" sz="1100" dirty="0">
                          <a:effectLst/>
                        </a:rPr>
                        <a: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dirty="0">
                          <a:effectLst/>
                        </a:rPr>
                        <a:t># of doses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tr-TR" sz="1100" dirty="0">
                          <a:effectLst/>
                        </a:rPr>
                        <a:t>Timing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078058269"/>
                  </a:ext>
                </a:extLst>
              </a:tr>
              <a:tr h="362354">
                <a:tc>
                  <a:txBody>
                    <a:bodyPr/>
                    <a:lstStyle/>
                    <a:p>
                      <a:pPr marL="0" marR="0" algn="just">
                        <a:lnSpc>
                          <a:spcPct val="115000"/>
                        </a:lnSpc>
                        <a:spcBef>
                          <a:spcPts val="0"/>
                        </a:spcBef>
                        <a:spcAft>
                          <a:spcPts val="0"/>
                        </a:spcAft>
                      </a:pPr>
                      <a:r>
                        <a:rPr lang="tr-TR" sz="1100">
                          <a:effectLst/>
                        </a:rPr>
                        <a:t>BCG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en-US" sz="1100" dirty="0">
                          <a:effectLst/>
                        </a:rPr>
                        <a:t>Newborns </a:t>
                      </a:r>
                      <a:r>
                        <a:rPr lang="ru-RU" sz="1100" dirty="0">
                          <a:effectLst/>
                        </a:rPr>
                        <a:t>0-</a:t>
                      </a:r>
                      <a:r>
                        <a:rPr lang="ka-GE" sz="1100" dirty="0">
                          <a:effectLst/>
                        </a:rPr>
                        <a:t>5 </a:t>
                      </a:r>
                      <a:r>
                        <a:rPr lang="en-US" sz="1100" dirty="0">
                          <a:effectLst/>
                        </a:rPr>
                        <a:t>days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088897270"/>
                  </a:ext>
                </a:extLst>
              </a:tr>
              <a:tr h="362354">
                <a:tc>
                  <a:txBody>
                    <a:bodyPr/>
                    <a:lstStyle/>
                    <a:p>
                      <a:pPr marL="0" marR="0" algn="just">
                        <a:lnSpc>
                          <a:spcPct val="115000"/>
                        </a:lnSpc>
                        <a:spcBef>
                          <a:spcPts val="0"/>
                        </a:spcBef>
                        <a:spcAft>
                          <a:spcPts val="0"/>
                        </a:spcAft>
                      </a:pPr>
                      <a:r>
                        <a:rPr lang="tr-TR" sz="1100">
                          <a:effectLst/>
                        </a:rPr>
                        <a:t>HepB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0-12 </a:t>
                      </a:r>
                      <a:r>
                        <a:rPr lang="en-US" sz="1100">
                          <a:effectLst/>
                        </a:rPr>
                        <a:t>hours from birth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0642291"/>
                  </a:ext>
                </a:extLst>
              </a:tr>
              <a:tr h="362354">
                <a:tc>
                  <a:txBody>
                    <a:bodyPr/>
                    <a:lstStyle/>
                    <a:p>
                      <a:pPr marL="0" marR="0" algn="just">
                        <a:lnSpc>
                          <a:spcPct val="115000"/>
                        </a:lnSpc>
                        <a:spcBef>
                          <a:spcPts val="0"/>
                        </a:spcBef>
                        <a:spcAft>
                          <a:spcPts val="0"/>
                        </a:spcAft>
                      </a:pPr>
                      <a:r>
                        <a:rPr lang="tr-TR" sz="1100">
                          <a:effectLst/>
                        </a:rPr>
                        <a:t>Hib+</a:t>
                      </a:r>
                      <a:r>
                        <a:rPr lang="en-US" sz="1100">
                          <a:effectLst/>
                        </a:rPr>
                        <a:t>DPaT+HepB+IPV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2</a:t>
                      </a:r>
                      <a:r>
                        <a:rPr lang="en-US" sz="1100">
                          <a:effectLst/>
                        </a:rPr>
                        <a:t>, </a:t>
                      </a:r>
                      <a:r>
                        <a:rPr lang="ru-RU" sz="1100">
                          <a:effectLst/>
                        </a:rPr>
                        <a:t>3</a:t>
                      </a:r>
                      <a:r>
                        <a:rPr lang="en-US" sz="1100">
                          <a:effectLst/>
                        </a:rPr>
                        <a:t>,</a:t>
                      </a:r>
                      <a:r>
                        <a:rPr lang="ru-RU" sz="1100">
                          <a:effectLst/>
                        </a:rPr>
                        <a:t> 4 </a:t>
                      </a:r>
                      <a:r>
                        <a:rPr lang="en-US" sz="1100">
                          <a:effectLst/>
                        </a:rPr>
                        <a:t>months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714074744"/>
                  </a:ext>
                </a:extLst>
              </a:tr>
              <a:tr h="362354">
                <a:tc>
                  <a:txBody>
                    <a:bodyPr/>
                    <a:lstStyle/>
                    <a:p>
                      <a:pPr marL="0" marR="0" algn="just">
                        <a:lnSpc>
                          <a:spcPct val="115000"/>
                        </a:lnSpc>
                        <a:spcBef>
                          <a:spcPts val="0"/>
                        </a:spcBef>
                        <a:spcAft>
                          <a:spcPts val="0"/>
                        </a:spcAft>
                      </a:pPr>
                      <a:r>
                        <a:rPr lang="tr-TR" sz="1100">
                          <a:effectLst/>
                        </a:rPr>
                        <a:t>Polio (</a:t>
                      </a:r>
                      <a:r>
                        <a:rPr lang="en-US" sz="1100">
                          <a:effectLst/>
                        </a:rPr>
                        <a:t>b</a:t>
                      </a:r>
                      <a:r>
                        <a:rPr lang="tr-TR" sz="1100">
                          <a:effectLst/>
                        </a:rPr>
                        <a:t>OPV)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18</a:t>
                      </a:r>
                      <a:r>
                        <a:rPr lang="en-US" sz="1100">
                          <a:effectLst/>
                        </a:rPr>
                        <a:t> months,</a:t>
                      </a:r>
                      <a:r>
                        <a:rPr lang="ru-RU" sz="1100">
                          <a:effectLst/>
                        </a:rPr>
                        <a:t> 5 </a:t>
                      </a:r>
                      <a:r>
                        <a:rPr lang="en-US" sz="1100">
                          <a:effectLst/>
                        </a:rPr>
                        <a:t>years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972377944"/>
                  </a:ext>
                </a:extLst>
              </a:tr>
              <a:tr h="362354">
                <a:tc>
                  <a:txBody>
                    <a:bodyPr/>
                    <a:lstStyle/>
                    <a:p>
                      <a:pPr marL="0" marR="0" algn="just">
                        <a:lnSpc>
                          <a:spcPct val="115000"/>
                        </a:lnSpc>
                        <a:spcBef>
                          <a:spcPts val="0"/>
                        </a:spcBef>
                        <a:spcAft>
                          <a:spcPts val="0"/>
                        </a:spcAft>
                      </a:pPr>
                      <a:r>
                        <a:rPr lang="en-US" sz="1100">
                          <a:effectLst/>
                        </a:rPr>
                        <a:t>DPT, DT, Td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18</a:t>
                      </a:r>
                      <a:r>
                        <a:rPr lang="en-US" sz="1100">
                          <a:effectLst/>
                        </a:rPr>
                        <a:t> m,</a:t>
                      </a:r>
                      <a:r>
                        <a:rPr lang="ru-RU" sz="1100">
                          <a:effectLst/>
                        </a:rPr>
                        <a:t> 5 </a:t>
                      </a:r>
                      <a:r>
                        <a:rPr lang="en-US" sz="1100">
                          <a:effectLst/>
                        </a:rPr>
                        <a:t>y,</a:t>
                      </a:r>
                      <a:r>
                        <a:rPr lang="ru-RU" sz="1100">
                          <a:effectLst/>
                        </a:rPr>
                        <a:t> 14 </a:t>
                      </a:r>
                      <a:r>
                        <a:rPr lang="en-US" sz="1100">
                          <a:effectLst/>
                        </a:rPr>
                        <a:t>y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2181558403"/>
                  </a:ext>
                </a:extLst>
              </a:tr>
              <a:tr h="362354">
                <a:tc>
                  <a:txBody>
                    <a:bodyPr/>
                    <a:lstStyle/>
                    <a:p>
                      <a:pPr marL="0" marR="0" algn="just">
                        <a:lnSpc>
                          <a:spcPct val="115000"/>
                        </a:lnSpc>
                        <a:spcBef>
                          <a:spcPts val="0"/>
                        </a:spcBef>
                        <a:spcAft>
                          <a:spcPts val="0"/>
                        </a:spcAft>
                      </a:pPr>
                      <a:r>
                        <a:rPr lang="tr-TR" sz="1100">
                          <a:effectLst/>
                        </a:rPr>
                        <a:t>MMR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12 </a:t>
                      </a:r>
                      <a:r>
                        <a:rPr lang="en-US" sz="1100">
                          <a:effectLst/>
                        </a:rPr>
                        <a:t> m,</a:t>
                      </a:r>
                      <a:r>
                        <a:rPr lang="ru-RU" sz="1100">
                          <a:effectLst/>
                        </a:rPr>
                        <a:t>  5 </a:t>
                      </a:r>
                      <a:r>
                        <a:rPr lang="en-US" sz="1100">
                          <a:effectLst/>
                        </a:rPr>
                        <a:t>y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2748646816"/>
                  </a:ext>
                </a:extLst>
              </a:tr>
              <a:tr h="362354">
                <a:tc>
                  <a:txBody>
                    <a:bodyPr/>
                    <a:lstStyle/>
                    <a:p>
                      <a:pPr marL="0" marR="0" algn="just">
                        <a:lnSpc>
                          <a:spcPct val="115000"/>
                        </a:lnSpc>
                        <a:spcBef>
                          <a:spcPts val="0"/>
                        </a:spcBef>
                        <a:spcAft>
                          <a:spcPts val="0"/>
                        </a:spcAft>
                      </a:pPr>
                      <a:r>
                        <a:rPr lang="tr-TR" sz="1100">
                          <a:effectLst/>
                        </a:rPr>
                        <a:t>Rota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GB" sz="11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100">
                          <a:effectLst/>
                        </a:rPr>
                        <a:t>2</a:t>
                      </a:r>
                      <a:r>
                        <a:rPr lang="en-US" sz="1100">
                          <a:effectLst/>
                        </a:rPr>
                        <a:t> ,</a:t>
                      </a:r>
                      <a:r>
                        <a:rPr lang="ru-RU" sz="1100">
                          <a:effectLst/>
                        </a:rPr>
                        <a:t> 3</a:t>
                      </a:r>
                      <a:r>
                        <a:rPr lang="en-US" sz="1100">
                          <a:effectLst/>
                        </a:rPr>
                        <a:t> months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4274148717"/>
                  </a:ext>
                </a:extLst>
              </a:tr>
              <a:tr h="384698">
                <a:tc>
                  <a:txBody>
                    <a:bodyPr/>
                    <a:lstStyle/>
                    <a:p>
                      <a:pPr marL="0" marR="0" algn="just">
                        <a:lnSpc>
                          <a:spcPct val="115000"/>
                        </a:lnSpc>
                        <a:spcBef>
                          <a:spcPts val="0"/>
                        </a:spcBef>
                        <a:spcAft>
                          <a:spcPts val="0"/>
                        </a:spcAft>
                      </a:pPr>
                      <a:r>
                        <a:rPr lang="tr-TR" sz="1200">
                          <a:effectLst/>
                        </a:rPr>
                        <a:t>PCV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ctr">
                        <a:lnSpc>
                          <a:spcPct val="115000"/>
                        </a:lnSpc>
                        <a:spcBef>
                          <a:spcPts val="0"/>
                        </a:spcBef>
                        <a:spcAft>
                          <a:spcPts val="0"/>
                        </a:spcAft>
                      </a:pPr>
                      <a:r>
                        <a:rPr lang="en-US" sz="12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tc>
                  <a:txBody>
                    <a:bodyPr/>
                    <a:lstStyle/>
                    <a:p>
                      <a:pPr marL="0" marR="0" algn="just">
                        <a:lnSpc>
                          <a:spcPct val="115000"/>
                        </a:lnSpc>
                        <a:spcBef>
                          <a:spcPts val="0"/>
                        </a:spcBef>
                        <a:spcAft>
                          <a:spcPts val="0"/>
                        </a:spcAft>
                      </a:pPr>
                      <a:r>
                        <a:rPr lang="ru-RU" sz="1200" dirty="0">
                          <a:effectLst/>
                        </a:rPr>
                        <a:t>2</a:t>
                      </a:r>
                      <a:r>
                        <a:rPr lang="en-US" sz="1200" dirty="0">
                          <a:effectLst/>
                        </a:rPr>
                        <a:t>, </a:t>
                      </a:r>
                      <a:r>
                        <a:rPr lang="ru-RU" sz="1200" dirty="0">
                          <a:effectLst/>
                        </a:rPr>
                        <a:t>3</a:t>
                      </a:r>
                      <a:r>
                        <a:rPr lang="en-US" sz="1200" dirty="0">
                          <a:effectLst/>
                        </a:rPr>
                        <a:t>, </a:t>
                      </a:r>
                      <a:r>
                        <a:rPr lang="ru-RU" sz="1200" dirty="0">
                          <a:effectLst/>
                        </a:rPr>
                        <a:t>12</a:t>
                      </a:r>
                      <a:r>
                        <a:rPr lang="en-US" sz="1200" dirty="0">
                          <a:effectLst/>
                        </a:rPr>
                        <a:t> months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a:tc>
                <a:extLst>
                  <a:ext uri="{0D108BD9-81ED-4DB2-BD59-A6C34878D82A}">
                    <a16:rowId xmlns:a16="http://schemas.microsoft.com/office/drawing/2014/main" val="357998356"/>
                  </a:ext>
                </a:extLst>
              </a:tr>
            </a:tbl>
          </a:graphicData>
        </a:graphic>
      </p:graphicFrame>
      <p:sp>
        <p:nvSpPr>
          <p:cNvPr id="4" name="Text Placeholder 3"/>
          <p:cNvSpPr>
            <a:spLocks noGrp="1"/>
          </p:cNvSpPr>
          <p:nvPr>
            <p:ph type="body" sz="quarter" idx="10"/>
          </p:nvPr>
        </p:nvSpPr>
        <p:spPr>
          <a:xfrm>
            <a:off x="651164" y="928255"/>
            <a:ext cx="8492836" cy="1066795"/>
          </a:xfrm>
        </p:spPr>
        <p:txBody>
          <a:bodyPr>
            <a:normAutofit fontScale="92500" lnSpcReduction="10000"/>
          </a:bodyPr>
          <a:lstStyle/>
          <a:p>
            <a:pPr algn="just"/>
            <a:r>
              <a:rPr lang="en-US" sz="2100" b="0" dirty="0" smtClean="0"/>
              <a:t>State </a:t>
            </a:r>
            <a:r>
              <a:rPr lang="en-US" sz="2100" b="0" dirty="0"/>
              <a:t>immunization calendar covers vaccination against </a:t>
            </a:r>
            <a:r>
              <a:rPr lang="en-US" sz="2100" b="0" dirty="0" smtClean="0"/>
              <a:t>12 infectious:</a:t>
            </a:r>
          </a:p>
          <a:p>
            <a:pPr algn="just"/>
            <a:r>
              <a:rPr lang="en-US" sz="2100" b="0" dirty="0" smtClean="0"/>
              <a:t>Tuberculosis</a:t>
            </a:r>
            <a:r>
              <a:rPr lang="en-US" sz="2100" b="0" dirty="0"/>
              <a:t>, Hepatitis B, Diphtheria, Pertussis, </a:t>
            </a:r>
            <a:r>
              <a:rPr lang="en-US" sz="2100" b="0" dirty="0" smtClean="0"/>
              <a:t>Tetanus, Poliomyelitis,</a:t>
            </a:r>
          </a:p>
          <a:p>
            <a:pPr algn="just"/>
            <a:r>
              <a:rPr lang="en-US" sz="2100" b="0" dirty="0" smtClean="0"/>
              <a:t>Measles</a:t>
            </a:r>
            <a:r>
              <a:rPr lang="en-US" sz="2100" b="0" dirty="0"/>
              <a:t>, Mumps, Rubella, Hib, Rota, and Pneumococcal. </a:t>
            </a:r>
          </a:p>
          <a:p>
            <a:endParaRPr lang="en-US" b="0" dirty="0"/>
          </a:p>
        </p:txBody>
      </p:sp>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5</a:t>
            </a:fld>
            <a:endParaRPr lang="en-US" dirty="0">
              <a:solidFill>
                <a:srgbClr val="E32726"/>
              </a:solidFill>
              <a:latin typeface="Arial"/>
              <a:cs typeface="Arial"/>
            </a:endParaRPr>
          </a:p>
        </p:txBody>
      </p:sp>
      <p:sp>
        <p:nvSpPr>
          <p:cNvPr id="7" name="TextBox 6"/>
          <p:cNvSpPr txBox="1"/>
          <p:nvPr/>
        </p:nvSpPr>
        <p:spPr>
          <a:xfrm>
            <a:off x="1260764" y="5583382"/>
            <a:ext cx="7259781" cy="369332"/>
          </a:xfrm>
          <a:prstGeom prst="rect">
            <a:avLst/>
          </a:prstGeom>
          <a:noFill/>
        </p:spPr>
        <p:txBody>
          <a:bodyPr wrap="square" rtlCol="0">
            <a:spAutoFit/>
          </a:bodyPr>
          <a:lstStyle/>
          <a:p>
            <a:r>
              <a:rPr lang="en-US" sz="1400" dirty="0">
                <a:solidFill>
                  <a:srgbClr val="FF0000"/>
                </a:solidFill>
              </a:rPr>
              <a:t>seasonal influenza vaccination </a:t>
            </a:r>
            <a:r>
              <a:rPr lang="en-US" sz="1400" dirty="0"/>
              <a:t>is provided for selected high risk groups of population</a:t>
            </a:r>
            <a:r>
              <a:rPr lang="en-US" dirty="0"/>
              <a:t>.</a:t>
            </a:r>
          </a:p>
        </p:txBody>
      </p:sp>
    </p:spTree>
    <p:extLst>
      <p:ext uri="{BB962C8B-B14F-4D97-AF65-F5344CB8AC3E}">
        <p14:creationId xmlns:p14="http://schemas.microsoft.com/office/powerpoint/2010/main" val="227326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New Vaccine Introduction in Georgia</a:t>
            </a:r>
          </a:p>
        </p:txBody>
      </p:sp>
      <p:sp>
        <p:nvSpPr>
          <p:cNvPr id="3" name="Content Placeholder 2"/>
          <p:cNvSpPr>
            <a:spLocks noGrp="1"/>
          </p:cNvSpPr>
          <p:nvPr>
            <p:ph idx="1"/>
          </p:nvPr>
        </p:nvSpPr>
        <p:spPr>
          <a:xfrm>
            <a:off x="457200" y="1417639"/>
            <a:ext cx="8229600" cy="4235016"/>
          </a:xfrm>
        </p:spPr>
        <p:txBody>
          <a:bodyPr>
            <a:normAutofit fontScale="85000" lnSpcReduction="20000"/>
          </a:bodyPr>
          <a:lstStyle/>
          <a:p>
            <a:pPr>
              <a:buFont typeface="Arial" charset="0"/>
              <a:buChar char="•"/>
              <a:defRPr/>
            </a:pPr>
            <a:r>
              <a:rPr lang="ka-GE" dirty="0"/>
              <a:t>2002</a:t>
            </a:r>
            <a:r>
              <a:rPr lang="en-US" dirty="0"/>
              <a:t>-2008</a:t>
            </a:r>
            <a:r>
              <a:rPr lang="ka-GE" dirty="0"/>
              <a:t> </a:t>
            </a:r>
            <a:r>
              <a:rPr lang="ka-GE" dirty="0" smtClean="0"/>
              <a:t>– </a:t>
            </a:r>
            <a:r>
              <a:rPr lang="en-US" sz="2800" b="1" i="1" dirty="0">
                <a:solidFill>
                  <a:schemeClr val="accent1"/>
                </a:solidFill>
                <a:ea typeface="+mj-ea"/>
              </a:rPr>
              <a:t>Hepatitis B</a:t>
            </a:r>
            <a:r>
              <a:rPr lang="en-US" dirty="0" smtClean="0"/>
              <a:t> </a:t>
            </a:r>
            <a:r>
              <a:rPr lang="ka-GE" dirty="0" smtClean="0"/>
              <a:t>(</a:t>
            </a:r>
            <a:r>
              <a:rPr lang="en-US" dirty="0" smtClean="0"/>
              <a:t>GAVI co-payment</a:t>
            </a:r>
            <a:r>
              <a:rPr lang="ka-GE" dirty="0" smtClean="0"/>
              <a:t>);</a:t>
            </a:r>
            <a:endParaRPr lang="ka-GE" dirty="0"/>
          </a:p>
          <a:p>
            <a:pPr>
              <a:buFont typeface="Arial" charset="0"/>
              <a:buChar char="•"/>
              <a:defRPr/>
            </a:pPr>
            <a:endParaRPr lang="en-US" dirty="0"/>
          </a:p>
          <a:p>
            <a:pPr>
              <a:buFont typeface="Arial" charset="0"/>
              <a:buChar char="•"/>
              <a:defRPr/>
            </a:pPr>
            <a:r>
              <a:rPr lang="ka-GE" dirty="0"/>
              <a:t>2004</a:t>
            </a:r>
            <a:r>
              <a:rPr lang="en-US" dirty="0"/>
              <a:t>-2010</a:t>
            </a:r>
            <a:r>
              <a:rPr lang="ka-GE" dirty="0"/>
              <a:t> </a:t>
            </a:r>
            <a:r>
              <a:rPr lang="ka-GE" dirty="0" smtClean="0"/>
              <a:t>– </a:t>
            </a:r>
            <a:r>
              <a:rPr lang="en-US" sz="3100" b="1" i="1" dirty="0">
                <a:solidFill>
                  <a:schemeClr val="accent1"/>
                </a:solidFill>
                <a:ea typeface="+mj-ea"/>
              </a:rPr>
              <a:t>MMR</a:t>
            </a:r>
            <a:r>
              <a:rPr lang="en-US" dirty="0" smtClean="0"/>
              <a:t> (VRF financial support);</a:t>
            </a:r>
            <a:endParaRPr lang="ka-GE" dirty="0"/>
          </a:p>
          <a:p>
            <a:pPr>
              <a:buFont typeface="Arial" charset="0"/>
              <a:buChar char="•"/>
              <a:defRPr/>
            </a:pPr>
            <a:endParaRPr lang="en-US" sz="2800" b="1" i="1" dirty="0">
              <a:solidFill>
                <a:schemeClr val="accent1"/>
              </a:solidFill>
              <a:ea typeface="+mj-ea"/>
            </a:endParaRPr>
          </a:p>
          <a:p>
            <a:pPr>
              <a:buFont typeface="Arial" charset="0"/>
              <a:buChar char="•"/>
              <a:defRPr/>
            </a:pPr>
            <a:r>
              <a:rPr lang="en-US" dirty="0"/>
              <a:t>2010-2015 </a:t>
            </a:r>
            <a:r>
              <a:rPr lang="en-US" dirty="0" smtClean="0"/>
              <a:t>– </a:t>
            </a:r>
            <a:r>
              <a:rPr lang="en-US" sz="3100" b="1" i="1" dirty="0">
                <a:solidFill>
                  <a:schemeClr val="accent1"/>
                </a:solidFill>
                <a:ea typeface="+mj-ea"/>
              </a:rPr>
              <a:t>PENTA</a:t>
            </a:r>
            <a:r>
              <a:rPr lang="en-US" dirty="0" smtClean="0"/>
              <a:t> (GAVI co-payment</a:t>
            </a:r>
            <a:r>
              <a:rPr lang="ka-GE" dirty="0" smtClean="0"/>
              <a:t>);</a:t>
            </a:r>
            <a:endParaRPr lang="ka-GE" dirty="0"/>
          </a:p>
          <a:p>
            <a:pPr marL="0" indent="0">
              <a:buNone/>
              <a:defRPr/>
            </a:pPr>
            <a:endParaRPr lang="ka-GE" dirty="0"/>
          </a:p>
          <a:p>
            <a:pPr>
              <a:buFont typeface="Arial" charset="0"/>
              <a:buChar char="•"/>
              <a:defRPr/>
            </a:pPr>
            <a:r>
              <a:rPr lang="ka-GE" dirty="0"/>
              <a:t>2013</a:t>
            </a:r>
            <a:r>
              <a:rPr lang="en-US" dirty="0" smtClean="0"/>
              <a:t>-2015</a:t>
            </a:r>
            <a:r>
              <a:rPr lang="ka-GE" dirty="0" smtClean="0"/>
              <a:t> – </a:t>
            </a:r>
            <a:r>
              <a:rPr lang="en-US" sz="3400" b="1" i="1" dirty="0">
                <a:solidFill>
                  <a:schemeClr val="accent1"/>
                </a:solidFill>
                <a:ea typeface="+mj-ea"/>
              </a:rPr>
              <a:t>ROTA</a:t>
            </a:r>
            <a:r>
              <a:rPr lang="en-US" dirty="0" smtClean="0"/>
              <a:t> (GAVI co-payment</a:t>
            </a:r>
            <a:r>
              <a:rPr lang="ka-GE" dirty="0" smtClean="0"/>
              <a:t>);</a:t>
            </a:r>
            <a:endParaRPr lang="ka-GE" dirty="0"/>
          </a:p>
          <a:p>
            <a:pPr>
              <a:buFont typeface="Arial" charset="0"/>
              <a:buChar char="•"/>
              <a:defRPr/>
            </a:pPr>
            <a:endParaRPr lang="ka-GE" dirty="0"/>
          </a:p>
          <a:p>
            <a:pPr>
              <a:buFont typeface="Arial" charset="0"/>
              <a:buChar char="•"/>
              <a:defRPr/>
            </a:pPr>
            <a:r>
              <a:rPr lang="ka-GE" dirty="0"/>
              <a:t>2014</a:t>
            </a:r>
            <a:r>
              <a:rPr lang="en-US" dirty="0"/>
              <a:t>-2016</a:t>
            </a:r>
            <a:r>
              <a:rPr lang="ka-GE" dirty="0"/>
              <a:t> </a:t>
            </a:r>
            <a:r>
              <a:rPr lang="ka-GE" dirty="0" smtClean="0"/>
              <a:t>- </a:t>
            </a:r>
            <a:r>
              <a:rPr lang="ka-GE" sz="3400" b="1" i="1" dirty="0">
                <a:solidFill>
                  <a:schemeClr val="accent1"/>
                </a:solidFill>
                <a:ea typeface="+mj-ea"/>
              </a:rPr>
              <a:t>Pneumococcal</a:t>
            </a:r>
            <a:r>
              <a:rPr lang="ka-GE" dirty="0"/>
              <a:t> </a:t>
            </a:r>
            <a:r>
              <a:rPr lang="en-US" dirty="0"/>
              <a:t>(GAVI co-payment</a:t>
            </a:r>
            <a:r>
              <a:rPr lang="ka-GE" dirty="0"/>
              <a:t>);</a:t>
            </a:r>
          </a:p>
          <a:p>
            <a:pPr>
              <a:buFont typeface="Arial" charset="0"/>
              <a:buChar char="•"/>
              <a:defRPr/>
            </a:pPr>
            <a:endParaRPr lang="ka-GE" dirty="0"/>
          </a:p>
          <a:p>
            <a:pPr>
              <a:buFont typeface="Arial" charset="0"/>
              <a:buChar char="•"/>
              <a:defRPr/>
            </a:pPr>
            <a:r>
              <a:rPr lang="ka-GE" dirty="0"/>
              <a:t>2015</a:t>
            </a:r>
            <a:r>
              <a:rPr lang="en-US" dirty="0"/>
              <a:t> </a:t>
            </a:r>
            <a:r>
              <a:rPr lang="ka-GE" dirty="0" smtClean="0"/>
              <a:t>–</a:t>
            </a:r>
            <a:r>
              <a:rPr lang="en-US" dirty="0" smtClean="0"/>
              <a:t> </a:t>
            </a:r>
            <a:r>
              <a:rPr lang="en-US" sz="3800" b="1" i="1" dirty="0">
                <a:solidFill>
                  <a:schemeClr val="accent1"/>
                </a:solidFill>
                <a:ea typeface="+mj-ea"/>
              </a:rPr>
              <a:t>HEXA</a:t>
            </a:r>
            <a:r>
              <a:rPr lang="en-US" b="1" dirty="0" smtClean="0">
                <a:solidFill>
                  <a:srgbClr val="FF0000"/>
                </a:solidFill>
              </a:rPr>
              <a:t> </a:t>
            </a:r>
            <a:r>
              <a:rPr lang="ka-GE" dirty="0" smtClean="0"/>
              <a:t>(</a:t>
            </a:r>
            <a:r>
              <a:rPr lang="en-US" dirty="0" smtClean="0"/>
              <a:t>Governmental budget</a:t>
            </a:r>
            <a:r>
              <a:rPr lang="ka-GE" dirty="0" smtClean="0"/>
              <a:t>); </a:t>
            </a:r>
            <a:r>
              <a:rPr lang="ka-GE" dirty="0"/>
              <a:t>	</a:t>
            </a:r>
            <a:endParaRPr lang="en-US" dirty="0" smtClean="0"/>
          </a:p>
          <a:p>
            <a:pPr>
              <a:buFont typeface="Arial" charset="0"/>
              <a:buChar char="•"/>
              <a:defRPr/>
            </a:pPr>
            <a:endParaRPr lang="ru-RU" dirty="0"/>
          </a:p>
          <a:p>
            <a:endParaRPr lang="en-US" dirty="0"/>
          </a:p>
        </p:txBody>
      </p:sp>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6</a:t>
            </a:fld>
            <a:endParaRPr lang="en-US" dirty="0">
              <a:solidFill>
                <a:srgbClr val="E32726"/>
              </a:solidFill>
              <a:latin typeface="Arial"/>
              <a:cs typeface="Arial"/>
            </a:endParaRPr>
          </a:p>
        </p:txBody>
      </p:sp>
    </p:spTree>
    <p:extLst>
      <p:ext uri="{BB962C8B-B14F-4D97-AF65-F5344CB8AC3E}">
        <p14:creationId xmlns:p14="http://schemas.microsoft.com/office/powerpoint/2010/main" val="610951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Coverage trends 2015-2018, Georgia</a:t>
            </a:r>
          </a:p>
        </p:txBody>
      </p:sp>
      <p:sp>
        <p:nvSpPr>
          <p:cNvPr id="4" name="Text Placeholder 3"/>
          <p:cNvSpPr>
            <a:spLocks noGrp="1"/>
          </p:cNvSpPr>
          <p:nvPr>
            <p:ph type="body" sz="quarter" idx="10"/>
          </p:nvPr>
        </p:nvSpPr>
        <p:spPr>
          <a:xfrm>
            <a:off x="457200" y="817415"/>
            <a:ext cx="8229600" cy="808038"/>
          </a:xfrm>
        </p:spPr>
        <p:txBody>
          <a:bodyPr>
            <a:normAutofit lnSpcReduction="10000"/>
          </a:bodyPr>
          <a:lstStyle/>
          <a:p>
            <a:r>
              <a:rPr lang="en-US" b="0" dirty="0"/>
              <a:t>Georgia has maintained strong coverage rates for most of the </a:t>
            </a:r>
            <a:r>
              <a:rPr lang="en-US" b="0" dirty="0" smtClean="0"/>
              <a:t>12</a:t>
            </a:r>
          </a:p>
          <a:p>
            <a:r>
              <a:rPr lang="en-US" b="0" dirty="0" smtClean="0"/>
              <a:t>antigens </a:t>
            </a:r>
            <a:r>
              <a:rPr lang="en-US" b="0" dirty="0"/>
              <a:t>(</a:t>
            </a:r>
            <a:r>
              <a:rPr lang="en-US" dirty="0">
                <a:solidFill>
                  <a:schemeClr val="accent1"/>
                </a:solidFill>
              </a:rPr>
              <a:t>Hexa3</a:t>
            </a:r>
            <a:r>
              <a:rPr lang="en-US" b="0" dirty="0"/>
              <a:t> </a:t>
            </a:r>
            <a:r>
              <a:rPr lang="en-US" b="0" dirty="0" smtClean="0"/>
              <a:t>coverage </a:t>
            </a:r>
            <a:r>
              <a:rPr lang="en-US" b="0" dirty="0"/>
              <a:t>at 92,6% and </a:t>
            </a:r>
            <a:r>
              <a:rPr lang="en-US" dirty="0">
                <a:solidFill>
                  <a:schemeClr val="accent1"/>
                </a:solidFill>
              </a:rPr>
              <a:t>MMR1</a:t>
            </a:r>
            <a:r>
              <a:rPr lang="en-US" b="0" dirty="0"/>
              <a:t>-95% in  2018)</a:t>
            </a:r>
            <a:endParaRPr lang="en-US" sz="2400" b="0" i="1" dirty="0">
              <a:solidFill>
                <a:schemeClr val="accent1"/>
              </a:solidFill>
              <a:ea typeface="+mj-ea"/>
            </a:endParaRPr>
          </a:p>
        </p:txBody>
      </p:sp>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7</a:t>
            </a:fld>
            <a:endParaRPr lang="en-US" dirty="0">
              <a:solidFill>
                <a:srgbClr val="E32726"/>
              </a:solidFill>
              <a:latin typeface="Arial"/>
              <a:cs typeface="Arial"/>
            </a:endParaRPr>
          </a:p>
        </p:txBody>
      </p:sp>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3942180069"/>
              </p:ext>
            </p:extLst>
          </p:nvPr>
        </p:nvGraphicFramePr>
        <p:xfrm>
          <a:off x="457200" y="1417638"/>
          <a:ext cx="8229600" cy="45906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316942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b="1" i="1" dirty="0"/>
              <a:t>GAVI support for Georgia </a:t>
            </a:r>
            <a:r>
              <a:rPr lang="en-US" b="1" i="1" dirty="0"/>
              <a:t/>
            </a:r>
            <a:br>
              <a:rPr lang="en-US" b="1" i="1" dirty="0"/>
            </a:br>
            <a:endParaRPr lang="en-US" b="1" i="1" dirty="0"/>
          </a:p>
        </p:txBody>
      </p:sp>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8</a:t>
            </a:fld>
            <a:endParaRPr lang="en-US" dirty="0">
              <a:solidFill>
                <a:srgbClr val="E32726"/>
              </a:solidFill>
              <a:latin typeface="Arial"/>
              <a:cs typeface="Arial"/>
            </a:endParaRPr>
          </a:p>
        </p:txBody>
      </p:sp>
      <p:sp>
        <p:nvSpPr>
          <p:cNvPr id="8" name="Right Arrow 7"/>
          <p:cNvSpPr/>
          <p:nvPr/>
        </p:nvSpPr>
        <p:spPr>
          <a:xfrm>
            <a:off x="457200" y="3671455"/>
            <a:ext cx="8104909" cy="221672"/>
          </a:xfrm>
          <a:prstGeom prst="rightArrow">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cxnSp>
        <p:nvCxnSpPr>
          <p:cNvPr id="11" name="Straight Connector 10"/>
          <p:cNvCxnSpPr/>
          <p:nvPr/>
        </p:nvCxnSpPr>
        <p:spPr>
          <a:xfrm>
            <a:off x="554182"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1288473"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4" name="Straight Connector 13"/>
          <p:cNvCxnSpPr/>
          <p:nvPr/>
        </p:nvCxnSpPr>
        <p:spPr>
          <a:xfrm>
            <a:off x="2092037"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p:cNvCxnSpPr/>
          <p:nvPr/>
        </p:nvCxnSpPr>
        <p:spPr>
          <a:xfrm>
            <a:off x="3034146"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a:off x="3906983"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a:off x="4710546"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p:nvPr/>
        </p:nvCxnSpPr>
        <p:spPr>
          <a:xfrm>
            <a:off x="5569528"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9" name="Straight Connector 18"/>
          <p:cNvCxnSpPr/>
          <p:nvPr/>
        </p:nvCxnSpPr>
        <p:spPr>
          <a:xfrm>
            <a:off x="6483928"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20" name="Straight Connector 19"/>
          <p:cNvCxnSpPr/>
          <p:nvPr/>
        </p:nvCxnSpPr>
        <p:spPr>
          <a:xfrm>
            <a:off x="7301346"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21" name="Straight Connector 20"/>
          <p:cNvCxnSpPr/>
          <p:nvPr/>
        </p:nvCxnSpPr>
        <p:spPr>
          <a:xfrm>
            <a:off x="8312728"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sp>
        <p:nvSpPr>
          <p:cNvPr id="22" name="TextBox 21"/>
          <p:cNvSpPr txBox="1"/>
          <p:nvPr/>
        </p:nvSpPr>
        <p:spPr>
          <a:xfrm>
            <a:off x="277092" y="3851563"/>
            <a:ext cx="180108" cy="707885"/>
          </a:xfrm>
          <a:prstGeom prst="rect">
            <a:avLst/>
          </a:prstGeom>
          <a:noFill/>
        </p:spPr>
        <p:txBody>
          <a:bodyPr wrap="square" rtlCol="0">
            <a:spAutoFit/>
          </a:bodyPr>
          <a:lstStyle/>
          <a:p>
            <a:r>
              <a:rPr lang="en-US" sz="1000" b="1" dirty="0" smtClean="0">
                <a:solidFill>
                  <a:srgbClr val="002060"/>
                </a:solidFill>
              </a:rPr>
              <a:t>2001</a:t>
            </a:r>
            <a:endParaRPr lang="en-US" sz="1000" b="1" dirty="0">
              <a:solidFill>
                <a:srgbClr val="002060"/>
              </a:solidFill>
            </a:endParaRPr>
          </a:p>
        </p:txBody>
      </p:sp>
      <p:sp>
        <p:nvSpPr>
          <p:cNvPr id="24" name="TextBox 23"/>
          <p:cNvSpPr txBox="1"/>
          <p:nvPr/>
        </p:nvSpPr>
        <p:spPr>
          <a:xfrm>
            <a:off x="1039091" y="3131128"/>
            <a:ext cx="249382" cy="707886"/>
          </a:xfrm>
          <a:prstGeom prst="rect">
            <a:avLst/>
          </a:prstGeom>
          <a:noFill/>
        </p:spPr>
        <p:txBody>
          <a:bodyPr wrap="square" rtlCol="0">
            <a:spAutoFit/>
          </a:bodyPr>
          <a:lstStyle/>
          <a:p>
            <a:r>
              <a:rPr lang="en-US" sz="1000" b="1" dirty="0" smtClean="0">
                <a:solidFill>
                  <a:srgbClr val="002060"/>
                </a:solidFill>
              </a:rPr>
              <a:t>2002</a:t>
            </a:r>
            <a:endParaRPr lang="en-US" sz="1000" b="1" dirty="0">
              <a:solidFill>
                <a:srgbClr val="002060"/>
              </a:solidFill>
            </a:endParaRPr>
          </a:p>
        </p:txBody>
      </p:sp>
      <p:sp>
        <p:nvSpPr>
          <p:cNvPr id="25" name="TextBox 24"/>
          <p:cNvSpPr txBox="1"/>
          <p:nvPr/>
        </p:nvSpPr>
        <p:spPr>
          <a:xfrm>
            <a:off x="1842655" y="3851563"/>
            <a:ext cx="249382" cy="707886"/>
          </a:xfrm>
          <a:prstGeom prst="rect">
            <a:avLst/>
          </a:prstGeom>
          <a:noFill/>
        </p:spPr>
        <p:txBody>
          <a:bodyPr wrap="square" rtlCol="0">
            <a:spAutoFit/>
          </a:bodyPr>
          <a:lstStyle/>
          <a:p>
            <a:r>
              <a:rPr lang="en-US" sz="1000" b="1" dirty="0" smtClean="0">
                <a:solidFill>
                  <a:srgbClr val="002060"/>
                </a:solidFill>
              </a:rPr>
              <a:t>2003</a:t>
            </a:r>
            <a:endParaRPr lang="en-US" sz="1000" b="1" dirty="0">
              <a:solidFill>
                <a:srgbClr val="002060"/>
              </a:solidFill>
            </a:endParaRPr>
          </a:p>
        </p:txBody>
      </p:sp>
      <p:sp>
        <p:nvSpPr>
          <p:cNvPr id="26" name="TextBox 25"/>
          <p:cNvSpPr txBox="1"/>
          <p:nvPr/>
        </p:nvSpPr>
        <p:spPr>
          <a:xfrm>
            <a:off x="2784764" y="3131128"/>
            <a:ext cx="249382" cy="707886"/>
          </a:xfrm>
          <a:prstGeom prst="rect">
            <a:avLst/>
          </a:prstGeom>
          <a:noFill/>
        </p:spPr>
        <p:txBody>
          <a:bodyPr wrap="square" rtlCol="0">
            <a:spAutoFit/>
          </a:bodyPr>
          <a:lstStyle/>
          <a:p>
            <a:r>
              <a:rPr lang="en-US" sz="1000" b="1" dirty="0" smtClean="0">
                <a:solidFill>
                  <a:srgbClr val="002060"/>
                </a:solidFill>
              </a:rPr>
              <a:t>2004</a:t>
            </a:r>
            <a:endParaRPr lang="en-US" sz="1000" b="1" dirty="0">
              <a:solidFill>
                <a:srgbClr val="002060"/>
              </a:solidFill>
            </a:endParaRPr>
          </a:p>
        </p:txBody>
      </p:sp>
      <p:sp>
        <p:nvSpPr>
          <p:cNvPr id="27" name="TextBox 26"/>
          <p:cNvSpPr txBox="1"/>
          <p:nvPr/>
        </p:nvSpPr>
        <p:spPr>
          <a:xfrm>
            <a:off x="3643745" y="3851563"/>
            <a:ext cx="263238" cy="707886"/>
          </a:xfrm>
          <a:prstGeom prst="rect">
            <a:avLst/>
          </a:prstGeom>
          <a:noFill/>
        </p:spPr>
        <p:txBody>
          <a:bodyPr wrap="square" rtlCol="0">
            <a:spAutoFit/>
          </a:bodyPr>
          <a:lstStyle/>
          <a:p>
            <a:r>
              <a:rPr lang="en-US" sz="1000" b="1" dirty="0" smtClean="0">
                <a:solidFill>
                  <a:srgbClr val="002060"/>
                </a:solidFill>
              </a:rPr>
              <a:t>2005</a:t>
            </a:r>
            <a:endParaRPr lang="en-US" sz="1000" b="1" dirty="0">
              <a:solidFill>
                <a:srgbClr val="002060"/>
              </a:solidFill>
            </a:endParaRPr>
          </a:p>
        </p:txBody>
      </p:sp>
      <p:sp>
        <p:nvSpPr>
          <p:cNvPr id="28" name="TextBox 27"/>
          <p:cNvSpPr txBox="1"/>
          <p:nvPr/>
        </p:nvSpPr>
        <p:spPr>
          <a:xfrm>
            <a:off x="4475018" y="3131128"/>
            <a:ext cx="235528" cy="707886"/>
          </a:xfrm>
          <a:prstGeom prst="rect">
            <a:avLst/>
          </a:prstGeom>
          <a:noFill/>
        </p:spPr>
        <p:txBody>
          <a:bodyPr wrap="square" rtlCol="0">
            <a:spAutoFit/>
          </a:bodyPr>
          <a:lstStyle/>
          <a:p>
            <a:r>
              <a:rPr lang="en-US" sz="1000" b="1" dirty="0" smtClean="0">
                <a:solidFill>
                  <a:srgbClr val="002060"/>
                </a:solidFill>
              </a:rPr>
              <a:t>2006</a:t>
            </a:r>
            <a:endParaRPr lang="en-US" sz="1000" b="1" dirty="0">
              <a:solidFill>
                <a:srgbClr val="002060"/>
              </a:solidFill>
            </a:endParaRPr>
          </a:p>
        </p:txBody>
      </p:sp>
      <p:sp>
        <p:nvSpPr>
          <p:cNvPr id="29" name="TextBox 28"/>
          <p:cNvSpPr txBox="1"/>
          <p:nvPr/>
        </p:nvSpPr>
        <p:spPr>
          <a:xfrm>
            <a:off x="5347854" y="3839014"/>
            <a:ext cx="221674" cy="707886"/>
          </a:xfrm>
          <a:prstGeom prst="rect">
            <a:avLst/>
          </a:prstGeom>
          <a:noFill/>
        </p:spPr>
        <p:txBody>
          <a:bodyPr wrap="square" rtlCol="0">
            <a:spAutoFit/>
          </a:bodyPr>
          <a:lstStyle/>
          <a:p>
            <a:r>
              <a:rPr lang="en-US" sz="1000" b="1" dirty="0" smtClean="0">
                <a:solidFill>
                  <a:srgbClr val="002060"/>
                </a:solidFill>
              </a:rPr>
              <a:t>2007</a:t>
            </a:r>
            <a:endParaRPr lang="en-US" sz="1000" b="1" dirty="0">
              <a:solidFill>
                <a:srgbClr val="002060"/>
              </a:solidFill>
            </a:endParaRPr>
          </a:p>
        </p:txBody>
      </p:sp>
      <p:sp>
        <p:nvSpPr>
          <p:cNvPr id="30" name="TextBox 29"/>
          <p:cNvSpPr txBox="1"/>
          <p:nvPr/>
        </p:nvSpPr>
        <p:spPr>
          <a:xfrm>
            <a:off x="6206836" y="3117273"/>
            <a:ext cx="193964" cy="721741"/>
          </a:xfrm>
          <a:prstGeom prst="rect">
            <a:avLst/>
          </a:prstGeom>
          <a:noFill/>
        </p:spPr>
        <p:txBody>
          <a:bodyPr wrap="square" rtlCol="0">
            <a:spAutoFit/>
          </a:bodyPr>
          <a:lstStyle/>
          <a:p>
            <a:r>
              <a:rPr lang="en-US" sz="1000" b="1" dirty="0" smtClean="0">
                <a:solidFill>
                  <a:srgbClr val="002060"/>
                </a:solidFill>
              </a:rPr>
              <a:t>2008</a:t>
            </a:r>
            <a:endParaRPr lang="en-US" sz="1000" b="1" dirty="0">
              <a:solidFill>
                <a:srgbClr val="002060"/>
              </a:solidFill>
            </a:endParaRPr>
          </a:p>
        </p:txBody>
      </p:sp>
      <p:sp>
        <p:nvSpPr>
          <p:cNvPr id="31" name="TextBox 30"/>
          <p:cNvSpPr txBox="1"/>
          <p:nvPr/>
        </p:nvSpPr>
        <p:spPr>
          <a:xfrm>
            <a:off x="7065817" y="3839014"/>
            <a:ext cx="235528" cy="707886"/>
          </a:xfrm>
          <a:prstGeom prst="rect">
            <a:avLst/>
          </a:prstGeom>
          <a:noFill/>
        </p:spPr>
        <p:txBody>
          <a:bodyPr wrap="square" rtlCol="0">
            <a:spAutoFit/>
          </a:bodyPr>
          <a:lstStyle/>
          <a:p>
            <a:r>
              <a:rPr lang="en-US" sz="1000" b="1" dirty="0" smtClean="0">
                <a:solidFill>
                  <a:srgbClr val="002060"/>
                </a:solidFill>
              </a:rPr>
              <a:t>2009</a:t>
            </a:r>
            <a:endParaRPr lang="en-US" sz="1000" b="1" dirty="0">
              <a:solidFill>
                <a:srgbClr val="002060"/>
              </a:solidFill>
            </a:endParaRPr>
          </a:p>
        </p:txBody>
      </p:sp>
      <p:sp>
        <p:nvSpPr>
          <p:cNvPr id="32" name="TextBox 31"/>
          <p:cNvSpPr txBox="1"/>
          <p:nvPr/>
        </p:nvSpPr>
        <p:spPr>
          <a:xfrm>
            <a:off x="8077200" y="3131128"/>
            <a:ext cx="235528" cy="707886"/>
          </a:xfrm>
          <a:prstGeom prst="rect">
            <a:avLst/>
          </a:prstGeom>
          <a:noFill/>
        </p:spPr>
        <p:txBody>
          <a:bodyPr wrap="square" rtlCol="0">
            <a:spAutoFit/>
          </a:bodyPr>
          <a:lstStyle/>
          <a:p>
            <a:r>
              <a:rPr lang="en-US" sz="1000" b="1" dirty="0" smtClean="0">
                <a:solidFill>
                  <a:srgbClr val="002060"/>
                </a:solidFill>
              </a:rPr>
              <a:t>2010</a:t>
            </a:r>
            <a:endParaRPr lang="en-US" sz="1000" b="1" dirty="0">
              <a:solidFill>
                <a:srgbClr val="002060"/>
              </a:solidFill>
            </a:endParaRPr>
          </a:p>
        </p:txBody>
      </p:sp>
      <p:sp>
        <p:nvSpPr>
          <p:cNvPr id="33" name="Rectangle 32"/>
          <p:cNvSpPr/>
          <p:nvPr/>
        </p:nvSpPr>
        <p:spPr>
          <a:xfrm>
            <a:off x="277092" y="4546900"/>
            <a:ext cx="2008908"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Immunization Services</a:t>
            </a:r>
            <a:r>
              <a:rPr lang="ka-GE" sz="1200" dirty="0" smtClean="0"/>
              <a:t> </a:t>
            </a:r>
            <a:r>
              <a:rPr lang="ka-GE" sz="1200" dirty="0"/>
              <a:t>Support </a:t>
            </a:r>
            <a:endParaRPr lang="en-US" sz="1200" dirty="0"/>
          </a:p>
        </p:txBody>
      </p:sp>
      <p:sp>
        <p:nvSpPr>
          <p:cNvPr id="34" name="Rectangle 33"/>
          <p:cNvSpPr/>
          <p:nvPr/>
        </p:nvSpPr>
        <p:spPr>
          <a:xfrm>
            <a:off x="1136081" y="2538000"/>
            <a:ext cx="2008908"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Injection Safety </a:t>
            </a:r>
            <a:r>
              <a:rPr lang="ka-GE" sz="1200" dirty="0" smtClean="0"/>
              <a:t>Support </a:t>
            </a:r>
            <a:endParaRPr lang="en-US" sz="1200" dirty="0"/>
          </a:p>
        </p:txBody>
      </p:sp>
      <p:sp>
        <p:nvSpPr>
          <p:cNvPr id="35" name="Rectangle 34"/>
          <p:cNvSpPr/>
          <p:nvPr/>
        </p:nvSpPr>
        <p:spPr>
          <a:xfrm>
            <a:off x="4475018" y="2551839"/>
            <a:ext cx="1496291" cy="56543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Immunization Services Support </a:t>
            </a:r>
            <a:endParaRPr lang="en-US" sz="1200" dirty="0"/>
          </a:p>
        </p:txBody>
      </p:sp>
      <p:sp>
        <p:nvSpPr>
          <p:cNvPr id="36" name="Rectangle 35"/>
          <p:cNvSpPr/>
          <p:nvPr/>
        </p:nvSpPr>
        <p:spPr>
          <a:xfrm>
            <a:off x="5527962" y="4519185"/>
            <a:ext cx="2784766" cy="53772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200" dirty="0"/>
              <a:t>Health System Strengthening </a:t>
            </a:r>
            <a:endParaRPr lang="en-US" sz="1200" dirty="0"/>
          </a:p>
        </p:txBody>
      </p:sp>
      <p:sp>
        <p:nvSpPr>
          <p:cNvPr id="37" name="Rectangle 36"/>
          <p:cNvSpPr/>
          <p:nvPr/>
        </p:nvSpPr>
        <p:spPr>
          <a:xfrm>
            <a:off x="7162799" y="2505070"/>
            <a:ext cx="1524001" cy="61220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a-GE" sz="1100" dirty="0"/>
              <a:t>Strengthening Involvement of Civil Society </a:t>
            </a:r>
            <a:r>
              <a:rPr lang="ka-GE" sz="1100" dirty="0" smtClean="0"/>
              <a:t>Organizations</a:t>
            </a:r>
            <a:endParaRPr lang="en-US" sz="1100" dirty="0"/>
          </a:p>
        </p:txBody>
      </p:sp>
      <p:sp>
        <p:nvSpPr>
          <p:cNvPr id="39" name="Rectangle 38"/>
          <p:cNvSpPr/>
          <p:nvPr/>
        </p:nvSpPr>
        <p:spPr>
          <a:xfrm>
            <a:off x="1136076" y="1734429"/>
            <a:ext cx="7550724"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ka-GE" sz="1200" dirty="0"/>
              <a:t>New vaccine introduction</a:t>
            </a:r>
            <a:r>
              <a:rPr lang="en-US" sz="1200" dirty="0"/>
              <a:t> -  </a:t>
            </a:r>
            <a:r>
              <a:rPr lang="ka-GE" sz="1200" dirty="0"/>
              <a:t>Heapatitis B, Rotavisrus, </a:t>
            </a:r>
            <a:r>
              <a:rPr lang="en-US" sz="1200" dirty="0" err="1"/>
              <a:t>Penta</a:t>
            </a:r>
            <a:r>
              <a:rPr lang="ka-GE" sz="1200" dirty="0"/>
              <a:t>, Pneumococcal </a:t>
            </a:r>
            <a:r>
              <a:rPr lang="en-US" sz="1200" dirty="0"/>
              <a:t> and HPV </a:t>
            </a:r>
            <a:r>
              <a:rPr lang="ka-GE" sz="1200" dirty="0"/>
              <a:t>vaccines were introduced</a:t>
            </a:r>
            <a:endParaRPr lang="en-US" sz="1200" dirty="0"/>
          </a:p>
        </p:txBody>
      </p:sp>
    </p:spTree>
    <p:extLst>
      <p:ext uri="{BB962C8B-B14F-4D97-AF65-F5344CB8AC3E}">
        <p14:creationId xmlns:p14="http://schemas.microsoft.com/office/powerpoint/2010/main" val="16337015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b="1" i="1" dirty="0"/>
              <a:t>GAVI support for Georgia </a:t>
            </a:r>
            <a:r>
              <a:rPr lang="en-US" b="1" i="1" dirty="0"/>
              <a:t/>
            </a:r>
            <a:br>
              <a:rPr lang="en-US" b="1" i="1" dirty="0"/>
            </a:br>
            <a:endParaRPr lang="en-US" b="1" i="1" dirty="0"/>
          </a:p>
        </p:txBody>
      </p:sp>
      <p:sp>
        <p:nvSpPr>
          <p:cNvPr id="5" name="Slide Number Placeholder 4"/>
          <p:cNvSpPr>
            <a:spLocks noGrp="1"/>
          </p:cNvSpPr>
          <p:nvPr>
            <p:ph type="sldNum" sz="quarter" idx="4"/>
          </p:nvPr>
        </p:nvSpPr>
        <p:spPr/>
        <p:txBody>
          <a:bodyPr/>
          <a:lstStyle/>
          <a:p>
            <a:r>
              <a:rPr lang="en-US" smtClean="0">
                <a:solidFill>
                  <a:schemeClr val="tx2"/>
                </a:solidFill>
                <a:latin typeface="Arial"/>
                <a:cs typeface="Arial"/>
              </a:rPr>
              <a:t>www.lnct.global </a:t>
            </a:r>
            <a:r>
              <a:rPr lang="en-US" smtClean="0">
                <a:latin typeface="Arial"/>
                <a:cs typeface="Arial"/>
              </a:rPr>
              <a:t>| </a:t>
            </a:r>
            <a:fld id="{2459FD92-E8AB-4F86-BA9A-090210CAFD7B}" type="slidenum">
              <a:rPr lang="en-US" smtClean="0">
                <a:latin typeface="Arial"/>
                <a:cs typeface="Arial"/>
              </a:rPr>
              <a:pPr/>
              <a:t>9</a:t>
            </a:fld>
            <a:endParaRPr lang="en-US" dirty="0">
              <a:solidFill>
                <a:srgbClr val="E32726"/>
              </a:solidFill>
              <a:latin typeface="Arial"/>
              <a:cs typeface="Arial"/>
            </a:endParaRPr>
          </a:p>
        </p:txBody>
      </p:sp>
      <p:sp>
        <p:nvSpPr>
          <p:cNvPr id="8" name="Right Arrow 7"/>
          <p:cNvSpPr/>
          <p:nvPr/>
        </p:nvSpPr>
        <p:spPr>
          <a:xfrm>
            <a:off x="457200" y="3671455"/>
            <a:ext cx="8104909" cy="221672"/>
          </a:xfrm>
          <a:prstGeom prst="rightArrow">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cxnSp>
        <p:nvCxnSpPr>
          <p:cNvPr id="11" name="Straight Connector 10"/>
          <p:cNvCxnSpPr/>
          <p:nvPr/>
        </p:nvCxnSpPr>
        <p:spPr>
          <a:xfrm>
            <a:off x="554182"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p:cNvCxnSpPr/>
          <p:nvPr/>
        </p:nvCxnSpPr>
        <p:spPr>
          <a:xfrm>
            <a:off x="3034146"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p:nvPr/>
        </p:nvCxnSpPr>
        <p:spPr>
          <a:xfrm>
            <a:off x="5569528" y="3851564"/>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cxnSp>
        <p:nvCxnSpPr>
          <p:cNvPr id="21" name="Straight Connector 20"/>
          <p:cNvCxnSpPr/>
          <p:nvPr/>
        </p:nvCxnSpPr>
        <p:spPr>
          <a:xfrm>
            <a:off x="8312728" y="3131128"/>
            <a:ext cx="0" cy="540327"/>
          </a:xfrm>
          <a:prstGeom prst="line">
            <a:avLst/>
          </a:prstGeom>
          <a:ln>
            <a:solidFill>
              <a:schemeClr val="accent1">
                <a:lumMod val="75000"/>
              </a:schemeClr>
            </a:solidFill>
          </a:ln>
        </p:spPr>
        <p:style>
          <a:lnRef idx="3">
            <a:schemeClr val="accent1"/>
          </a:lnRef>
          <a:fillRef idx="0">
            <a:schemeClr val="accent1"/>
          </a:fillRef>
          <a:effectRef idx="2">
            <a:schemeClr val="accent1"/>
          </a:effectRef>
          <a:fontRef idx="minor">
            <a:schemeClr val="tx1"/>
          </a:fontRef>
        </p:style>
      </p:cxnSp>
      <p:sp>
        <p:nvSpPr>
          <p:cNvPr id="22" name="TextBox 21"/>
          <p:cNvSpPr txBox="1"/>
          <p:nvPr/>
        </p:nvSpPr>
        <p:spPr>
          <a:xfrm>
            <a:off x="277092" y="3851563"/>
            <a:ext cx="180108" cy="707886"/>
          </a:xfrm>
          <a:prstGeom prst="rect">
            <a:avLst/>
          </a:prstGeom>
          <a:noFill/>
        </p:spPr>
        <p:txBody>
          <a:bodyPr wrap="square" rtlCol="0">
            <a:spAutoFit/>
          </a:bodyPr>
          <a:lstStyle/>
          <a:p>
            <a:r>
              <a:rPr lang="en-US" sz="1000" b="1" dirty="0" smtClean="0">
                <a:solidFill>
                  <a:srgbClr val="002060"/>
                </a:solidFill>
              </a:rPr>
              <a:t>20</a:t>
            </a:r>
            <a:r>
              <a:rPr lang="ka-GE" sz="1000" b="1" dirty="0" smtClean="0">
                <a:solidFill>
                  <a:srgbClr val="002060"/>
                </a:solidFill>
              </a:rPr>
              <a:t>16</a:t>
            </a:r>
            <a:endParaRPr lang="en-US" sz="1000" b="1" dirty="0">
              <a:solidFill>
                <a:srgbClr val="002060"/>
              </a:solidFill>
            </a:endParaRPr>
          </a:p>
        </p:txBody>
      </p:sp>
      <p:sp>
        <p:nvSpPr>
          <p:cNvPr id="26" name="TextBox 25"/>
          <p:cNvSpPr txBox="1"/>
          <p:nvPr/>
        </p:nvSpPr>
        <p:spPr>
          <a:xfrm>
            <a:off x="2784764" y="3131128"/>
            <a:ext cx="249382" cy="707886"/>
          </a:xfrm>
          <a:prstGeom prst="rect">
            <a:avLst/>
          </a:prstGeom>
          <a:noFill/>
        </p:spPr>
        <p:txBody>
          <a:bodyPr wrap="square" rtlCol="0">
            <a:spAutoFit/>
          </a:bodyPr>
          <a:lstStyle/>
          <a:p>
            <a:r>
              <a:rPr lang="en-US" sz="1000" b="1" dirty="0" smtClean="0">
                <a:solidFill>
                  <a:srgbClr val="002060"/>
                </a:solidFill>
              </a:rPr>
              <a:t>20</a:t>
            </a:r>
            <a:r>
              <a:rPr lang="ka-GE" sz="1000" b="1" dirty="0" smtClean="0">
                <a:solidFill>
                  <a:srgbClr val="002060"/>
                </a:solidFill>
              </a:rPr>
              <a:t>17</a:t>
            </a:r>
            <a:endParaRPr lang="en-US" sz="1000" b="1" dirty="0">
              <a:solidFill>
                <a:srgbClr val="002060"/>
              </a:solidFill>
            </a:endParaRPr>
          </a:p>
        </p:txBody>
      </p:sp>
      <p:sp>
        <p:nvSpPr>
          <p:cNvPr id="29" name="TextBox 28"/>
          <p:cNvSpPr txBox="1"/>
          <p:nvPr/>
        </p:nvSpPr>
        <p:spPr>
          <a:xfrm>
            <a:off x="5347854" y="3839014"/>
            <a:ext cx="221674" cy="707886"/>
          </a:xfrm>
          <a:prstGeom prst="rect">
            <a:avLst/>
          </a:prstGeom>
          <a:noFill/>
        </p:spPr>
        <p:txBody>
          <a:bodyPr wrap="square" rtlCol="0">
            <a:spAutoFit/>
          </a:bodyPr>
          <a:lstStyle/>
          <a:p>
            <a:r>
              <a:rPr lang="en-US" sz="1000" b="1" dirty="0" smtClean="0">
                <a:solidFill>
                  <a:srgbClr val="002060"/>
                </a:solidFill>
              </a:rPr>
              <a:t>20</a:t>
            </a:r>
            <a:endParaRPr lang="ka-GE" sz="1000" b="1" dirty="0" smtClean="0">
              <a:solidFill>
                <a:srgbClr val="002060"/>
              </a:solidFill>
            </a:endParaRPr>
          </a:p>
          <a:p>
            <a:r>
              <a:rPr lang="ka-GE" sz="1000" b="1" dirty="0" smtClean="0">
                <a:solidFill>
                  <a:srgbClr val="002060"/>
                </a:solidFill>
              </a:rPr>
              <a:t>18</a:t>
            </a:r>
            <a:endParaRPr lang="en-US" sz="1000" b="1" dirty="0">
              <a:solidFill>
                <a:srgbClr val="002060"/>
              </a:solidFill>
            </a:endParaRPr>
          </a:p>
        </p:txBody>
      </p:sp>
      <p:sp>
        <p:nvSpPr>
          <p:cNvPr id="32" name="TextBox 31"/>
          <p:cNvSpPr txBox="1"/>
          <p:nvPr/>
        </p:nvSpPr>
        <p:spPr>
          <a:xfrm>
            <a:off x="8077200" y="3131128"/>
            <a:ext cx="235528" cy="707886"/>
          </a:xfrm>
          <a:prstGeom prst="rect">
            <a:avLst/>
          </a:prstGeom>
          <a:noFill/>
        </p:spPr>
        <p:txBody>
          <a:bodyPr wrap="square" rtlCol="0">
            <a:spAutoFit/>
          </a:bodyPr>
          <a:lstStyle/>
          <a:p>
            <a:r>
              <a:rPr lang="en-US" sz="1000" b="1" dirty="0" smtClean="0">
                <a:solidFill>
                  <a:srgbClr val="002060"/>
                </a:solidFill>
              </a:rPr>
              <a:t>201</a:t>
            </a:r>
            <a:r>
              <a:rPr lang="ka-GE" sz="1000" b="1" dirty="0" smtClean="0">
                <a:solidFill>
                  <a:srgbClr val="002060"/>
                </a:solidFill>
              </a:rPr>
              <a:t>9</a:t>
            </a:r>
            <a:endParaRPr lang="en-US" sz="1000" b="1" dirty="0">
              <a:solidFill>
                <a:srgbClr val="002060"/>
              </a:solidFill>
            </a:endParaRPr>
          </a:p>
        </p:txBody>
      </p:sp>
      <p:sp>
        <p:nvSpPr>
          <p:cNvPr id="33" name="Rectangle 32"/>
          <p:cNvSpPr/>
          <p:nvPr/>
        </p:nvSpPr>
        <p:spPr>
          <a:xfrm>
            <a:off x="277092" y="4546900"/>
            <a:ext cx="5292436" cy="51000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smtClean="0"/>
              <a:t>Transition action plan</a:t>
            </a:r>
            <a:endParaRPr lang="en-US" sz="1400" dirty="0"/>
          </a:p>
        </p:txBody>
      </p:sp>
      <p:sp>
        <p:nvSpPr>
          <p:cNvPr id="37" name="Rectangle 36"/>
          <p:cNvSpPr/>
          <p:nvPr/>
        </p:nvSpPr>
        <p:spPr>
          <a:xfrm>
            <a:off x="3034147" y="2505070"/>
            <a:ext cx="5652654" cy="61220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a:t>Human Papillomavirus Vaccine (HPV) Demonstration Program </a:t>
            </a:r>
          </a:p>
        </p:txBody>
      </p:sp>
    </p:spTree>
    <p:extLst>
      <p:ext uri="{BB962C8B-B14F-4D97-AF65-F5344CB8AC3E}">
        <p14:creationId xmlns:p14="http://schemas.microsoft.com/office/powerpoint/2010/main" val="371805566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USYzM0V5V2kgZdMT8sk4R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sB7erKbOpE.tYl6Egufsi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AkIfbzARcLfaCtsiMDORr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_2n_zA8uo__lMWlFCUK3n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J.VM0XWv.RLEd.Bwxc5v7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j4.OIagqBfFRd2QESZl31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sB7erKbOpE.tYl6Egufsi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a4BFWuwxp.CWExgEk7RkNw"/>
</p:tagLst>
</file>

<file path=ppt/theme/theme1.xml><?xml version="1.0" encoding="utf-8"?>
<a:theme xmlns:a="http://schemas.openxmlformats.org/drawingml/2006/main" name="R4D_StandardTemplate_MAC">
  <a:themeElements>
    <a:clrScheme name="LNCT Theme">
      <a:dk1>
        <a:srgbClr val="313231"/>
      </a:dk1>
      <a:lt1>
        <a:srgbClr val="F7F7F7"/>
      </a:lt1>
      <a:dk2>
        <a:srgbClr val="BFBFBF"/>
      </a:dk2>
      <a:lt2>
        <a:srgbClr val="FFFFFF"/>
      </a:lt2>
      <a:accent1>
        <a:srgbClr val="A80A4B"/>
      </a:accent1>
      <a:accent2>
        <a:srgbClr val="E47D25"/>
      </a:accent2>
      <a:accent3>
        <a:srgbClr val="636466"/>
      </a:accent3>
      <a:accent4>
        <a:srgbClr val="313231"/>
      </a:accent4>
      <a:accent5>
        <a:srgbClr val="FC000B"/>
      </a:accent5>
      <a:accent6>
        <a:srgbClr val="BDC5C7"/>
      </a:accent6>
      <a:hlink>
        <a:srgbClr val="E47D25"/>
      </a:hlink>
      <a:folHlink>
        <a:srgbClr val="A75E1E"/>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OW-Author xmlns="2af4539b-39f3-4771-ac1a-16de5a20c394">
      <UserInfo>
        <DisplayName/>
        <AccountId xsi:nil="true"/>
        <AccountType/>
      </UserInfo>
    </OW-Author>
    <OW-BriefDescription xmlns="2af4539b-39f3-4771-ac1a-16de5a20c394" xsi:nil="true"/>
    <kd16009dc51444af92aa78db77815af5 xmlns="2af4539b-39f3-4771-ac1a-16de5a20c394">
      <Terms xmlns="http://schemas.microsoft.com/office/infopath/2007/PartnerControls">
        <TermInfo xmlns="http://schemas.microsoft.com/office/infopath/2007/PartnerControls">
          <TermName xmlns="http://schemas.microsoft.com/office/infopath/2007/PartnerControls">Communications</TermName>
          <TermId xmlns="http://schemas.microsoft.com/office/infopath/2007/PartnerControls">d8600aaf-13ee-4a11-996f-f272b3ac4916</TermId>
        </TermInfo>
      </Terms>
    </kd16009dc51444af92aa78db77815af5>
    <TaxCatchAll xmlns="2af4539b-39f3-4771-ac1a-16de5a20c394">
      <Value>8</Value>
    </TaxCatchAll>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OW-Document" ma:contentTypeID="0x010100C4C8B401AAE50B4896808F1C5415D9AD007C27743072DFDD458C10732A45EA6922" ma:contentTypeVersion="16" ma:contentTypeDescription="Create a new document." ma:contentTypeScope="" ma:versionID="fdb789e6650ea4986f20f140d5771976">
  <xsd:schema xmlns:xsd="http://www.w3.org/2001/XMLSchema" xmlns:xs="http://www.w3.org/2001/XMLSchema" xmlns:p="http://schemas.microsoft.com/office/2006/metadata/properties" xmlns:ns1="http://schemas.microsoft.com/sharepoint/v3" xmlns:ns2="2af4539b-39f3-4771-ac1a-16de5a20c394" xmlns:ns3="768c69c3-fa35-427a-bd39-62ed8a1a923f" targetNamespace="http://schemas.microsoft.com/office/2006/metadata/properties" ma:root="true" ma:fieldsID="1f13321f55a012b5aa35eccba06ae69c" ns1:_="" ns2:_="" ns3:_="">
    <xsd:import namespace="http://schemas.microsoft.com/sharepoint/v3"/>
    <xsd:import namespace="2af4539b-39f3-4771-ac1a-16de5a20c394"/>
    <xsd:import namespace="768c69c3-fa35-427a-bd39-62ed8a1a923f"/>
    <xsd:element name="properties">
      <xsd:complexType>
        <xsd:sequence>
          <xsd:element name="documentManagement">
            <xsd:complexType>
              <xsd:all>
                <xsd:element ref="ns2:kd16009dc51444af92aa78db77815af5" minOccurs="0"/>
                <xsd:element ref="ns2:TaxCatchAll" minOccurs="0"/>
                <xsd:element ref="ns2:TaxCatchAllLabel" minOccurs="0"/>
                <xsd:element ref="ns2:OW-Author" minOccurs="0"/>
                <xsd:element ref="ns2:OW-BriefDescription"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EventHashCode" minOccurs="0"/>
                <xsd:element ref="ns3:MediaServiceGenerationTime" minOccurs="0"/>
                <xsd:element ref="ns2:SharedWithUsers" minOccurs="0"/>
                <xsd:element ref="ns2: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af4539b-39f3-4771-ac1a-16de5a20c394" elementFormDefault="qualified">
    <xsd:import namespace="http://schemas.microsoft.com/office/2006/documentManagement/types"/>
    <xsd:import namespace="http://schemas.microsoft.com/office/infopath/2007/PartnerControls"/>
    <xsd:element name="kd16009dc51444af92aa78db77815af5" ma:index="8" nillable="true" ma:taxonomy="true" ma:internalName="kd16009dc51444af92aa78db77815af5" ma:taxonomyFieldName="OW_x002d_Topics" ma:displayName="OW-Topics" ma:default="123;#Health|dc69edcd-43cc-4690-a0cd-73f1415cf1ed" ma:fieldId="{4d16009d-c514-44af-92aa-78db77815af5}" ma:taxonomyMulti="true" ma:sspId="99a65aa6-ac8d-46e4-9aa8-b40f8e8101fc" ma:termSetId="a91bfab0-4954-4226-aefc-bfb926849851"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32858f98-1365-490f-9ce0-cc7840cd00c3}" ma:internalName="TaxCatchAll" ma:showField="CatchAllData" ma:web="2af4539b-39f3-4771-ac1a-16de5a20c394">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32858f98-1365-490f-9ce0-cc7840cd00c3}" ma:internalName="TaxCatchAllLabel" ma:readOnly="true" ma:showField="CatchAllDataLabel" ma:web="2af4539b-39f3-4771-ac1a-16de5a20c394">
      <xsd:complexType>
        <xsd:complexContent>
          <xsd:extension base="dms:MultiChoiceLookup">
            <xsd:sequence>
              <xsd:element name="Value" type="dms:Lookup" maxOccurs="unbounded" minOccurs="0" nillable="true"/>
            </xsd:sequence>
          </xsd:extension>
        </xsd:complexContent>
      </xsd:complexType>
    </xsd:element>
    <xsd:element name="OW-Author" ma:index="12" nillable="true" ma:displayName="OW-Author" ma:list="UserInfo" ma:SharePointGroup="0" ma:internalName="OW_x002d_Auth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W-BriefDescription" ma:index="13" nillable="true" ma:displayName="OW-Brief Description" ma:internalName="OW_x002d_BriefDescription">
      <xsd:simpleType>
        <xsd:restriction base="dms:Note">
          <xsd:maxLength value="255"/>
        </xsd:restrictio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68c69c3-fa35-427a-bd39-62ed8a1a923f"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MediaServiceAutoTags" ma:internalName="MediaServiceAutoTags"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8F70BE-E4CC-4D73-8BA0-08FE658F0A94}">
  <ds:schemaRefs>
    <ds:schemaRef ds:uri="768c69c3-fa35-427a-bd39-62ed8a1a923f"/>
    <ds:schemaRef ds:uri="http://www.w3.org/XML/1998/namespac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2af4539b-39f3-4771-ac1a-16de5a20c394"/>
    <ds:schemaRef ds:uri="http://purl.org/dc/terms/"/>
    <ds:schemaRef ds:uri="http://schemas.microsoft.com/sharepoint/v3"/>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622DF4FB-3862-44CE-9A6B-693D610474C9}">
  <ds:schemaRefs>
    <ds:schemaRef ds:uri="http://schemas.microsoft.com/sharepoint/v3/contenttype/forms"/>
  </ds:schemaRefs>
</ds:datastoreItem>
</file>

<file path=customXml/itemProps3.xml><?xml version="1.0" encoding="utf-8"?>
<ds:datastoreItem xmlns:ds="http://schemas.openxmlformats.org/officeDocument/2006/customXml" ds:itemID="{5CB57209-BB21-4936-8452-565E0B2D7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af4539b-39f3-4771-ac1a-16de5a20c394"/>
    <ds:schemaRef ds:uri="768c69c3-fa35-427a-bd39-62ed8a1a9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12603</TotalTime>
  <Words>2372</Words>
  <Application>Microsoft Office PowerPoint</Application>
  <PresentationFormat>On-screen Show (4:3)</PresentationFormat>
  <Paragraphs>301</Paragraphs>
  <Slides>28</Slides>
  <Notes>3</Notes>
  <HiddenSlides>0</HiddenSlides>
  <MMClips>0</MMClips>
  <ScaleCrop>false</ScaleCrop>
  <HeadingPairs>
    <vt:vector size="8" baseType="variant">
      <vt:variant>
        <vt:lpstr>Fonts Used</vt:lpstr>
      </vt:variant>
      <vt:variant>
        <vt:i4>9</vt:i4>
      </vt:variant>
      <vt:variant>
        <vt:lpstr>Theme</vt:lpstr>
      </vt:variant>
      <vt:variant>
        <vt:i4>3</vt:i4>
      </vt:variant>
      <vt:variant>
        <vt:lpstr>Embedded OLE Servers</vt:lpstr>
      </vt:variant>
      <vt:variant>
        <vt:i4>1</vt:i4>
      </vt:variant>
      <vt:variant>
        <vt:lpstr>Slide Titles</vt:lpstr>
      </vt:variant>
      <vt:variant>
        <vt:i4>28</vt:i4>
      </vt:variant>
    </vt:vector>
  </HeadingPairs>
  <TitlesOfParts>
    <vt:vector size="41" baseType="lpstr">
      <vt:lpstr>Arial</vt:lpstr>
      <vt:lpstr>Calibri</vt:lpstr>
      <vt:lpstr>Calibri Light</vt:lpstr>
      <vt:lpstr>Museo Sans 300</vt:lpstr>
      <vt:lpstr>Museo Slab 300</vt:lpstr>
      <vt:lpstr>Sylfaen</vt:lpstr>
      <vt:lpstr>Times New Roman</vt:lpstr>
      <vt:lpstr>Tw Cen MT</vt:lpstr>
      <vt:lpstr>Wingdings</vt:lpstr>
      <vt:lpstr>R4D_StandardTemplate_MAC</vt:lpstr>
      <vt:lpstr>1_Office Theme</vt:lpstr>
      <vt:lpstr>Office Theme</vt:lpstr>
      <vt:lpstr>think-cell Slide</vt:lpstr>
      <vt:lpstr>Georgia’s Transition Planning Process</vt:lpstr>
      <vt:lpstr>Demographic and Socio-Economic Situation</vt:lpstr>
      <vt:lpstr>National immunization Program</vt:lpstr>
      <vt:lpstr>NIP budget 2012-2019</vt:lpstr>
      <vt:lpstr>Immunization Calendar </vt:lpstr>
      <vt:lpstr>New Vaccine Introduction in Georgia</vt:lpstr>
      <vt:lpstr>Coverage trends 2015-2018, Georgia</vt:lpstr>
      <vt:lpstr>GAVI support for Georgia  </vt:lpstr>
      <vt:lpstr>GAVI support for Georgia  </vt:lpstr>
      <vt:lpstr>Gavi transition plan</vt:lpstr>
      <vt:lpstr>Transition plan – key activities (1)</vt:lpstr>
      <vt:lpstr>Transition plan – key activities (2)</vt:lpstr>
      <vt:lpstr>General Observations - Strengths</vt:lpstr>
      <vt:lpstr>General Observations - Strengths</vt:lpstr>
      <vt:lpstr>1. Immunization financing</vt:lpstr>
      <vt:lpstr>2. Evidence-based Decision-making</vt:lpstr>
      <vt:lpstr>3. Programme Performance &amp; Data Quality</vt:lpstr>
      <vt:lpstr>4. Communications &amp; advocacy</vt:lpstr>
      <vt:lpstr>5. Vaccine Management &amp; Procurement</vt:lpstr>
      <vt:lpstr>6. Quality Assurance</vt:lpstr>
      <vt:lpstr>Key achievements (1)</vt:lpstr>
      <vt:lpstr>Key achievements (2)</vt:lpstr>
      <vt:lpstr>Key achievements (3)</vt:lpstr>
      <vt:lpstr>Key achievements (4)</vt:lpstr>
      <vt:lpstr>Key achievements (5)</vt:lpstr>
      <vt:lpstr>Key achievements (6)</vt:lpstr>
      <vt:lpstr>Challenges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R4D PowerPoint Template</dc:title>
  <dc:creator>R4D17</dc:creator>
  <cp:lastModifiedBy>Windows User</cp:lastModifiedBy>
  <cp:revision>163</cp:revision>
  <dcterms:created xsi:type="dcterms:W3CDTF">2013-09-25T20:04:22Z</dcterms:created>
  <dcterms:modified xsi:type="dcterms:W3CDTF">2019-06-24T17:40:46Z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0x010100C4C8B401AAE50B4896808F1C5415D9AD007C27743072DFDD458C10732A45EA6922</vt:lpwstr>
  </property>
  <property fmtid="{D5CDD505-2E9C-101B-9397-08002B2CF9AE}" pid="3" name="OW-Topics">
    <vt:lpwstr>8;#Communications|d8600aaf-13ee-4a11-996f-f272b3ac4916</vt:lpwstr>
  </property>
</Properties>
</file>