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62" r:id="rId5"/>
    <p:sldId id="259" r:id="rId6"/>
    <p:sldId id="267" r:id="rId7"/>
    <p:sldId id="286" r:id="rId8"/>
    <p:sldId id="260" r:id="rId9"/>
    <p:sldId id="282" r:id="rId10"/>
    <p:sldId id="261" r:id="rId11"/>
    <p:sldId id="263" r:id="rId12"/>
    <p:sldId id="264" r:id="rId13"/>
    <p:sldId id="285" r:id="rId14"/>
    <p:sldId id="265" r:id="rId15"/>
    <p:sldId id="268" r:id="rId16"/>
    <p:sldId id="269" r:id="rId17"/>
    <p:sldId id="270" r:id="rId18"/>
    <p:sldId id="272" r:id="rId19"/>
    <p:sldId id="274" r:id="rId20"/>
    <p:sldId id="275" r:id="rId21"/>
    <p:sldId id="287" r:id="rId22"/>
    <p:sldId id="288" r:id="rId23"/>
    <p:sldId id="289" r:id="rId24"/>
    <p:sldId id="290" r:id="rId25"/>
    <p:sldId id="283" r:id="rId26"/>
    <p:sldId id="266" r:id="rId27"/>
    <p:sldId id="276" r:id="rId28"/>
    <p:sldId id="284" r:id="rId29"/>
    <p:sldId id="277" r:id="rId30"/>
    <p:sldId id="278" r:id="rId31"/>
    <p:sldId id="279" r:id="rId32"/>
    <p:sldId id="280" r:id="rId33"/>
    <p:sldId id="281" r:id="rId34"/>
    <p:sldId id="291" r:id="rId35"/>
    <p:sldId id="292" r:id="rId36"/>
    <p:sldId id="293" r:id="rId37"/>
    <p:sldId id="294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9" autoAdjust="0"/>
    <p:restoredTop sz="94660"/>
  </p:normalViewPr>
  <p:slideViewPr>
    <p:cSldViewPr snapToGrid="0">
      <p:cViewPr>
        <p:scale>
          <a:sx n="100" d="100"/>
          <a:sy n="100" d="100"/>
        </p:scale>
        <p:origin x="-126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2.xml"/><Relationship Id="rId4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openxmlformats.org/officeDocument/2006/relationships/oleObject" Target="../embeddings/oleObject3.bin"/><Relationship Id="rId1" Type="http://schemas.openxmlformats.org/officeDocument/2006/relationships/themeOverride" Target="../theme/themeOverride3.xml"/><Relationship Id="rId4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17702636098363"/>
          <c:y val="2.6656061931652483E-2"/>
          <c:w val="0.76708722813157126"/>
          <c:h val="0.95397757098544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925D-4390-AB02-328F20526C6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25D-4390-AB02-328F20526C6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925D-4390-AB02-328F20526C6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25D-4390-AB02-328F20526C6A}"/>
              </c:ext>
            </c:extLst>
          </c:dPt>
          <c:dLbls>
            <c:dLbl>
              <c:idx val="0"/>
              <c:layout>
                <c:manualLayout>
                  <c:x val="-9.0345636186946146E-2"/>
                  <c:y val="5.4540219883339819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925D-4390-AB02-328F20526C6A}"/>
                </c:ext>
                <c:ext xmlns:c15="http://schemas.microsoft.com/office/drawing/2012/chart" uri="{CE6537A1-D6FC-4f65-9D91-7224C49458BB}">
                  <c15:layout>
                    <c:manualLayout>
                      <c:w val="0.14055951962980745"/>
                      <c:h val="0.2109022360662525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0.14298374703147165"/>
                  <c:y val="0.14109820533493903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925D-4390-AB02-328F20526C6A}"/>
                </c:ext>
                <c:ext xmlns:c15="http://schemas.microsoft.com/office/drawing/2012/chart" uri="{CE6537A1-D6FC-4f65-9D91-7224C49458BB}">
                  <c15:layout>
                    <c:manualLayout>
                      <c:w val="0.29035806376911588"/>
                      <c:h val="0.20085247679376794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0.15429310146951067"/>
                  <c:y val="-0.1489018589669262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925D-4390-AB02-328F20526C6A}"/>
                </c:ext>
                <c:ext xmlns:c15="http://schemas.microsoft.com/office/drawing/2012/chart" uri="{CE6537A1-D6FC-4f65-9D91-7224C49458BB}">
                  <c15:layout>
                    <c:manualLayout>
                      <c:w val="0.28894586939086508"/>
                      <c:h val="0.2394186613554708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0.22731830433450975"/>
                  <c:y val="0.1880112905778476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925D-4390-AB02-328F20526C6A}"/>
                </c:ext>
                <c:ext xmlns:c15="http://schemas.microsoft.com/office/drawing/2012/chart" uri="{CE6537A1-D6FC-4f65-9D91-7224C49458BB}">
                  <c15:layout>
                    <c:manualLayout>
                      <c:w val="0.22604023276929314"/>
                      <c:h val="0.23941866135547082"/>
                    </c:manualLayout>
                  </c15:layout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'[GEO TB HR Analysis v03 2017-04-12.xlsx]GRAPHS'!$B$6:$B$9</c:f>
              <c:strCache>
                <c:ptCount val="4"/>
                <c:pt idx="0">
                  <c:v>35-44 წელი</c:v>
                </c:pt>
                <c:pt idx="1">
                  <c:v>45-54 წელი</c:v>
                </c:pt>
                <c:pt idx="2">
                  <c:v>55-64 წელი</c:v>
                </c:pt>
                <c:pt idx="3">
                  <c:v>65+ წელი</c:v>
                </c:pt>
              </c:strCache>
            </c:strRef>
          </c:cat>
          <c:val>
            <c:numRef>
              <c:f>'[GEO TB HR Analysis v03 2017-04-12.xlsx]GRAPHS'!$C$6:$C$9</c:f>
              <c:numCache>
                <c:formatCode>General</c:formatCode>
                <c:ptCount val="4"/>
                <c:pt idx="0">
                  <c:v>8</c:v>
                </c:pt>
                <c:pt idx="1">
                  <c:v>24</c:v>
                </c:pt>
                <c:pt idx="2">
                  <c:v>50</c:v>
                </c:pt>
                <c:pt idx="3">
                  <c:v>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25D-4390-AB02-328F20526C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17702636098363"/>
          <c:y val="2.6656061931652483E-2"/>
          <c:w val="0.76708722813157126"/>
          <c:h val="0.95397757098544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F7E-4272-AE93-DE6AA62892B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F7E-4272-AE93-DE6AA62892B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F7E-4272-AE93-DE6AA62892B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F7E-4272-AE93-DE6AA62892BA}"/>
              </c:ext>
            </c:extLst>
          </c:dPt>
          <c:dLbls>
            <c:dLbl>
              <c:idx val="0"/>
              <c:layout>
                <c:manualLayout>
                  <c:x val="-7.464732491200525E-2"/>
                  <c:y val="6.848979778096291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F7E-4272-AE93-DE6AA62892BA}"/>
                </c:ext>
                <c:ext xmlns:c15="http://schemas.microsoft.com/office/drawing/2012/chart" uri="{CE6537A1-D6FC-4f65-9D91-7224C49458BB}">
                  <c15:layout>
                    <c:manualLayout>
                      <c:w val="0.12762261032195588"/>
                      <c:h val="0.18192494933634237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0.17319278847100672"/>
                  <c:y val="0.17214774497460075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F7E-4272-AE93-DE6AA62892BA}"/>
                </c:ext>
                <c:ext xmlns:c15="http://schemas.microsoft.com/office/drawing/2012/chart" uri="{CE6537A1-D6FC-4f65-9D91-7224C49458BB}">
                  <c15:layout>
                    <c:manualLayout>
                      <c:w val="0.22494042570241304"/>
                      <c:h val="0.20085251845567631"/>
                    </c:manualLayout>
                  </c15:layout>
                </c:ext>
              </c:extLst>
            </c:dLbl>
            <c:dLbl>
              <c:idx val="2"/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21286818409934999"/>
                  <c:y val="0.1745245290924515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FF7E-4272-AE93-DE6AA62892BA}"/>
                </c:ext>
                <c:ext xmlns:c15="http://schemas.microsoft.com/office/drawing/2012/chart" uri="{CE6537A1-D6FC-4f65-9D91-7224C49458BB}">
                  <c15:layout>
                    <c:manualLayout>
                      <c:w val="0.24666373746970352"/>
                      <c:h val="0.31659050696845675"/>
                    </c:manualLayout>
                  </c15:layout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'[GEO TB HR Analysis v03 2017-04-12.xlsx]GRAPHS'!$B$43:$B$46</c:f>
              <c:strCache>
                <c:ptCount val="4"/>
                <c:pt idx="0">
                  <c:v>35-44 წელი</c:v>
                </c:pt>
                <c:pt idx="1">
                  <c:v>45-54 წელი</c:v>
                </c:pt>
                <c:pt idx="2">
                  <c:v>55-64 წელი</c:v>
                </c:pt>
                <c:pt idx="3">
                  <c:v>65+ წელი</c:v>
                </c:pt>
              </c:strCache>
            </c:strRef>
          </c:cat>
          <c:val>
            <c:numRef>
              <c:f>'[GEO TB HR Analysis v03 2017-04-12.xlsx]GRAPHS'!$C$43:$C$46</c:f>
              <c:numCache>
                <c:formatCode>General</c:formatCode>
                <c:ptCount val="4"/>
                <c:pt idx="0">
                  <c:v>6</c:v>
                </c:pt>
                <c:pt idx="1">
                  <c:v>16</c:v>
                </c:pt>
                <c:pt idx="2">
                  <c:v>39</c:v>
                </c:pt>
                <c:pt idx="3">
                  <c:v>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FF7E-4272-AE93-DE6AA62892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17702636098363"/>
          <c:y val="2.6656061931652483E-2"/>
          <c:w val="0.76708722813157126"/>
          <c:h val="0.95397757098544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38D-477E-9453-639060F4C68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38D-477E-9453-639060F4C68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38D-477E-9453-639060F4C68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38D-477E-9453-639060F4C683}"/>
              </c:ext>
            </c:extLst>
          </c:dPt>
          <c:dLbls>
            <c:dLbl>
              <c:idx val="0"/>
              <c:layout>
                <c:manualLayout>
                  <c:x val="-0.10187688748148596"/>
                  <c:y val="7.2624289801454509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246147619303088"/>
                      <c:h val="0.1948066494766346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0.16747109228939841"/>
                  <c:y val="-3.2040582359177359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C38D-477E-9453-639060F4C683}"/>
                </c:ext>
                <c:ext xmlns:c15="http://schemas.microsoft.com/office/drawing/2012/chart" uri="{CE6537A1-D6FC-4f65-9D91-7224C49458BB}">
                  <c15:layout>
                    <c:manualLayout>
                      <c:w val="0.26159500207465919"/>
                      <c:h val="0.20085247679376794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0.16613436321544331"/>
                  <c:y val="-0.16790720867469508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C38D-477E-9453-639060F4C683}"/>
                </c:ext>
                <c:ext xmlns:c15="http://schemas.microsoft.com/office/drawing/2012/chart" uri="{CE6537A1-D6FC-4f65-9D91-7224C49458BB}">
                  <c15:layout>
                    <c:manualLayout>
                      <c:w val="0.33075364797073881"/>
                      <c:h val="0.2394186613554708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0.10005858959845332"/>
                  <c:y val="6.6038949091798374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584048145675709"/>
                      <c:h val="0.18690374280415453"/>
                    </c:manualLayout>
                  </c15:layout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'[GEO TB HR Analysis v03 2017-04-12.xlsx]GRAPHS'!$B$80:$B$83</c:f>
              <c:strCache>
                <c:ptCount val="4"/>
                <c:pt idx="0">
                  <c:v>35-44 წელი</c:v>
                </c:pt>
                <c:pt idx="1">
                  <c:v>45-54 წელი</c:v>
                </c:pt>
                <c:pt idx="2">
                  <c:v>55-64 წელი</c:v>
                </c:pt>
                <c:pt idx="3">
                  <c:v>65+ წელი</c:v>
                </c:pt>
              </c:strCache>
            </c:strRef>
          </c:cat>
          <c:val>
            <c:numRef>
              <c:f>'[GEO TB HR Analysis v03 2017-04-12.xlsx]GRAPHS'!$C$80:$C$83</c:f>
              <c:numCache>
                <c:formatCode>General</c:formatCode>
                <c:ptCount val="4"/>
                <c:pt idx="0">
                  <c:v>2</c:v>
                </c:pt>
                <c:pt idx="1">
                  <c:v>8</c:v>
                </c:pt>
                <c:pt idx="2">
                  <c:v>11</c:v>
                </c:pt>
                <c:pt idx="3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38D-477E-9453-639060F4C6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BE800E-3323-4F0C-976E-A09BB7044E97}" type="datetimeFigureOut">
              <a:rPr lang="en-US" smtClean="0"/>
              <a:t>2/20/2019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91F1D-34BE-4E72-BDD8-B6E83E1937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446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1" y="685799"/>
            <a:ext cx="10010561" cy="2971801"/>
          </a:xfrm>
        </p:spPr>
        <p:txBody>
          <a:bodyPr>
            <a:normAutofit fontScale="90000"/>
          </a:bodyPr>
          <a:lstStyle/>
          <a:p>
            <a:r>
              <a:rPr lang="ka-GE" dirty="0"/>
              <a:t>ექსპრეს-ანალიზი</a:t>
            </a:r>
            <a:r>
              <a:rPr lang="en-US" dirty="0"/>
              <a:t> </a:t>
            </a:r>
            <a:br>
              <a:rPr lang="en-US" dirty="0"/>
            </a:br>
            <a:r>
              <a:rPr lang="ka-GE" dirty="0"/>
              <a:t>ადამიანთა რესურსები სპეციალიზებულ ტუბ სამსახურებში საქართველოში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0" y="4270175"/>
            <a:ext cx="8546287" cy="1947333"/>
          </a:xfrm>
        </p:spPr>
        <p:txBody>
          <a:bodyPr>
            <a:normAutofit/>
          </a:bodyPr>
          <a:lstStyle/>
          <a:p>
            <a:r>
              <a:rPr lang="ka-GE" dirty="0">
                <a:solidFill>
                  <a:schemeClr val="tx2">
                    <a:lumMod val="40000"/>
                    <a:lumOff val="60000"/>
                  </a:schemeClr>
                </a:solidFill>
              </a:rPr>
              <a:t>ანდრეი მოშნიაგა</a:t>
            </a:r>
          </a:p>
          <a:p>
            <a:r>
              <a:rPr lang="ka-GE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შრომის, </a:t>
            </a:r>
            <a:r>
              <a:rPr lang="ka-GE" dirty="0">
                <a:solidFill>
                  <a:schemeClr val="tx2">
                    <a:lumMod val="40000"/>
                    <a:lumOff val="60000"/>
                  </a:schemeClr>
                </a:solidFill>
              </a:rPr>
              <a:t>ჯანმრთელობის და სოციალური დაცვის სამინისტროს მრჩეველი ტუბერკულოზის საკითხებში </a:t>
            </a:r>
            <a:r>
              <a:rPr 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</a:p>
          <a:p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25 </a:t>
            </a:r>
            <a:r>
              <a:rPr lang="ka-GE" dirty="0">
                <a:solidFill>
                  <a:schemeClr val="tx2">
                    <a:lumMod val="40000"/>
                    <a:lumOff val="60000"/>
                  </a:schemeClr>
                </a:solidFill>
              </a:rPr>
              <a:t>აპრილი</a:t>
            </a:r>
            <a:r>
              <a:rPr 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2017 </a:t>
            </a:r>
          </a:p>
        </p:txBody>
      </p:sp>
    </p:spTree>
    <p:extLst>
      <p:ext uri="{BB962C8B-B14F-4D97-AF65-F5344CB8AC3E}">
        <p14:creationId xmlns:p14="http://schemas.microsoft.com/office/powerpoint/2010/main" val="30074403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775" y="304569"/>
            <a:ext cx="11203717" cy="1128814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რაიონები, სადაც ამჟამად არ არის ფთიზიატრი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</a:t>
            </a:r>
            <a:r>
              <a:rPr lang="ka-GE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67</a:t>
            </a:r>
            <a:r>
              <a:rPr lang="ka-GE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-დან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11.9%</a:t>
            </a:r>
            <a:r>
              <a:rPr lang="en-US" dirty="0"/>
              <a:t>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7471235"/>
              </p:ext>
            </p:extLst>
          </p:nvPr>
        </p:nvGraphicFramePr>
        <p:xfrm>
          <a:off x="228600" y="1606378"/>
          <a:ext cx="11621530" cy="5010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9714">
                  <a:extLst>
                    <a:ext uri="{9D8B030D-6E8A-4147-A177-3AD203B41FA5}">
                      <a16:colId xmlns:a16="http://schemas.microsoft.com/office/drawing/2014/main" xmlns="" val="219414653"/>
                    </a:ext>
                  </a:extLst>
                </a:gridCol>
                <a:gridCol w="2673178">
                  <a:extLst>
                    <a:ext uri="{9D8B030D-6E8A-4147-A177-3AD203B41FA5}">
                      <a16:colId xmlns:a16="http://schemas.microsoft.com/office/drawing/2014/main" xmlns="" val="2357479031"/>
                    </a:ext>
                  </a:extLst>
                </a:gridCol>
                <a:gridCol w="7018638">
                  <a:extLst>
                    <a:ext uri="{9D8B030D-6E8A-4147-A177-3AD203B41FA5}">
                      <a16:colId xmlns:a16="http://schemas.microsoft.com/office/drawing/2014/main" xmlns="" val="2960226112"/>
                    </a:ext>
                  </a:extLst>
                </a:gridCol>
              </a:tblGrid>
              <a:tr h="4543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რაიონი</a:t>
                      </a:r>
                      <a:endParaRPr lang="en-US" sz="22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რეგიონი</a:t>
                      </a:r>
                      <a:endParaRPr lang="en-US" sz="22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არსებული მოწყობა</a:t>
                      </a:r>
                      <a:endParaRPr lang="en-US" sz="22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96104909"/>
                  </a:ext>
                </a:extLst>
              </a:tr>
              <a:tr h="4543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ახმეტა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კახეთი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ექიმი მოდის ყვარლიდან </a:t>
                      </a:r>
                      <a:r>
                        <a:rPr lang="en-US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(1-2 </a:t>
                      </a: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დღე/კვირაში</a:t>
                      </a:r>
                      <a:r>
                        <a:rPr lang="en-US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50821409"/>
                  </a:ext>
                </a:extLst>
              </a:tr>
              <a:tr h="914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ასპინძა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სამცხე-ჯავახეთი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მიმდინარეობს მოლაპარაკება</a:t>
                      </a:r>
                      <a:r>
                        <a:rPr lang="ka-GE" sz="2200" b="0" i="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ევექსთან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73106380"/>
                  </a:ext>
                </a:extLst>
              </a:tr>
              <a:tr h="4543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ბოლნისი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ქვემო ქართლი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ექიმი მოდის რუსთავიდან</a:t>
                      </a:r>
                      <a:r>
                        <a:rPr lang="en-US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 </a:t>
                      </a: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დღე/კვირაში</a:t>
                      </a:r>
                      <a:r>
                        <a:rPr lang="en-US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54785848"/>
                  </a:ext>
                </a:extLst>
              </a:tr>
              <a:tr h="4543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ქარელი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შიდა</a:t>
                      </a:r>
                      <a:r>
                        <a:rPr lang="ka-GE" sz="2200" b="0" i="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ქართლი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ექიმი მოდის გორიდან </a:t>
                      </a:r>
                      <a:r>
                        <a:rPr lang="en-US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(1-2 </a:t>
                      </a: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დღე/კვირაში</a:t>
                      </a:r>
                      <a:r>
                        <a:rPr lang="en-US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20832658"/>
                  </a:ext>
                </a:extLst>
              </a:tr>
              <a:tr h="914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მესტია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სამეგრელო-ზემო სვანეთი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ექიმი მოდის სოფლიდან, სადაც მუშაობს ოჯახის ექიმად</a:t>
                      </a:r>
                      <a:r>
                        <a:rPr lang="en-US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(1</a:t>
                      </a: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დღე/კვირაში</a:t>
                      </a:r>
                      <a:r>
                        <a:rPr lang="en-US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96317309"/>
                  </a:ext>
                </a:extLst>
              </a:tr>
              <a:tr h="4543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თერჯოლა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იმერეთი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ექიმი მოდის ზესტაფონიდან</a:t>
                      </a:r>
                      <a:r>
                        <a:rPr lang="ka-GE" sz="2200" b="0" i="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 </a:t>
                      </a: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დღე/კვირაში</a:t>
                      </a:r>
                      <a:r>
                        <a:rPr lang="en-US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98794942"/>
                  </a:ext>
                </a:extLst>
              </a:tr>
              <a:tr h="4543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თეთრიწყარო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ქვემო ქართლი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ექიმი მოდის რუსთავიდან</a:t>
                      </a:r>
                      <a:r>
                        <a:rPr lang="en-US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</a:t>
                      </a: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დღე/კვირაში</a:t>
                      </a:r>
                      <a:r>
                        <a:rPr lang="en-US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88628328"/>
                  </a:ext>
                </a:extLst>
              </a:tr>
              <a:tr h="4543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წალკა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ქვემო ქართლი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ექიმი მოდის რუსთავიდან</a:t>
                      </a:r>
                      <a:r>
                        <a:rPr lang="en-US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</a:t>
                      </a:r>
                      <a:r>
                        <a:rPr lang="ka-GE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დღე/კვირაში</a:t>
                      </a:r>
                      <a:r>
                        <a:rPr lang="en-US" sz="2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23666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5209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775" y="477564"/>
            <a:ext cx="10467976" cy="1128814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დასაქმებული ფთიზიატრების ასაკი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</a:t>
            </a:r>
            <a:r>
              <a:rPr lang="ka-GE" u="sng" dirty="0" smtClean="0"/>
              <a:t>სრული ასაკი ანალიზის დროს </a:t>
            </a:r>
            <a:r>
              <a:rPr lang="en-US" dirty="0" smtClean="0"/>
              <a:t>– </a:t>
            </a:r>
            <a:r>
              <a:rPr lang="en-US" dirty="0"/>
              <a:t>31.03.2017)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2538645"/>
              </p:ext>
            </p:extLst>
          </p:nvPr>
        </p:nvGraphicFramePr>
        <p:xfrm>
          <a:off x="590806" y="1965325"/>
          <a:ext cx="11049256" cy="4515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5750">
                  <a:extLst>
                    <a:ext uri="{9D8B030D-6E8A-4147-A177-3AD203B41FA5}">
                      <a16:colId xmlns:a16="http://schemas.microsoft.com/office/drawing/2014/main" xmlns="" val="3639136053"/>
                    </a:ext>
                  </a:extLst>
                </a:gridCol>
                <a:gridCol w="2315119">
                  <a:extLst>
                    <a:ext uri="{9D8B030D-6E8A-4147-A177-3AD203B41FA5}">
                      <a16:colId xmlns:a16="http://schemas.microsoft.com/office/drawing/2014/main" xmlns="" val="3368482601"/>
                    </a:ext>
                  </a:extLst>
                </a:gridCol>
                <a:gridCol w="2256425">
                  <a:extLst>
                    <a:ext uri="{9D8B030D-6E8A-4147-A177-3AD203B41FA5}">
                      <a16:colId xmlns:a16="http://schemas.microsoft.com/office/drawing/2014/main" xmlns="" val="3163919743"/>
                    </a:ext>
                  </a:extLst>
                </a:gridCol>
                <a:gridCol w="2431962">
                  <a:extLst>
                    <a:ext uri="{9D8B030D-6E8A-4147-A177-3AD203B41FA5}">
                      <a16:colId xmlns:a16="http://schemas.microsoft.com/office/drawing/2014/main" xmlns="" val="1191250572"/>
                    </a:ext>
                  </a:extLst>
                </a:gridCol>
              </a:tblGrid>
              <a:tr h="903159">
                <a:tc>
                  <a:txBody>
                    <a:bodyPr/>
                    <a:lstStyle/>
                    <a:p>
                      <a:endParaRPr lang="en-US" sz="2800" b="0" i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რეგიონები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თბილისი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endParaRPr lang="en-US" sz="28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52333571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1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 რესპონდენტი</a:t>
                      </a:r>
                      <a:endParaRPr lang="en-US" sz="28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98202884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მინ-მაქს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37-83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40-67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37-83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98313627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მედიანა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738111824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საშუალო</a:t>
                      </a:r>
                      <a:r>
                        <a:rPr lang="en-US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± </a:t>
                      </a: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სდ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58.8 ± 9.8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55.3 ± 7.3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58.0 ± 9.4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92346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66446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634" y="0"/>
            <a:ext cx="10467976" cy="1128814"/>
          </a:xfrm>
        </p:spPr>
        <p:txBody>
          <a:bodyPr>
            <a:noAutofit/>
          </a:bodyPr>
          <a:lstStyle/>
          <a:p>
            <a:r>
              <a:rPr lang="ka-GE" sz="2400" dirty="0"/>
              <a:t>დასაქმებული ფთიზიატრების </a:t>
            </a:r>
            <a:r>
              <a:rPr lang="ka-GE" sz="2400" dirty="0" smtClean="0"/>
              <a:t>ასაკი, ასაკობრივი ჯგუფების მიხედვით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(</a:t>
            </a:r>
            <a:r>
              <a:rPr lang="ka-GE" sz="2400" u="sng" dirty="0"/>
              <a:t>სრული ასაკი ანალიზის დროს </a:t>
            </a:r>
            <a:r>
              <a:rPr lang="en-US" sz="2400" dirty="0" smtClean="0"/>
              <a:t> </a:t>
            </a:r>
            <a:r>
              <a:rPr lang="en-US" sz="2400" dirty="0"/>
              <a:t>– 31.03.2017)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0891546"/>
              </p:ext>
            </p:extLst>
          </p:nvPr>
        </p:nvGraphicFramePr>
        <p:xfrm>
          <a:off x="263351" y="1391195"/>
          <a:ext cx="11487919" cy="43827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3275">
                  <a:extLst>
                    <a:ext uri="{9D8B030D-6E8A-4147-A177-3AD203B41FA5}">
                      <a16:colId xmlns:a16="http://schemas.microsoft.com/office/drawing/2014/main" xmlns="" val="2092684137"/>
                    </a:ext>
                  </a:extLst>
                </a:gridCol>
                <a:gridCol w="1310456">
                  <a:extLst>
                    <a:ext uri="{9D8B030D-6E8A-4147-A177-3AD203B41FA5}">
                      <a16:colId xmlns:a16="http://schemas.microsoft.com/office/drawing/2014/main" xmlns="" val="2730944740"/>
                    </a:ext>
                  </a:extLst>
                </a:gridCol>
                <a:gridCol w="1328827">
                  <a:extLst>
                    <a:ext uri="{9D8B030D-6E8A-4147-A177-3AD203B41FA5}">
                      <a16:colId xmlns:a16="http://schemas.microsoft.com/office/drawing/2014/main" xmlns="" val="3680615067"/>
                    </a:ext>
                  </a:extLst>
                </a:gridCol>
                <a:gridCol w="1439052">
                  <a:extLst>
                    <a:ext uri="{9D8B030D-6E8A-4147-A177-3AD203B41FA5}">
                      <a16:colId xmlns:a16="http://schemas.microsoft.com/office/drawing/2014/main" xmlns="" val="1276182439"/>
                    </a:ext>
                  </a:extLst>
                </a:gridCol>
                <a:gridCol w="1445175">
                  <a:extLst>
                    <a:ext uri="{9D8B030D-6E8A-4147-A177-3AD203B41FA5}">
                      <a16:colId xmlns:a16="http://schemas.microsoft.com/office/drawing/2014/main" xmlns="" val="4198386410"/>
                    </a:ext>
                  </a:extLst>
                </a:gridCol>
                <a:gridCol w="1420681">
                  <a:extLst>
                    <a:ext uri="{9D8B030D-6E8A-4147-A177-3AD203B41FA5}">
                      <a16:colId xmlns:a16="http://schemas.microsoft.com/office/drawing/2014/main" xmlns="" val="821110293"/>
                    </a:ext>
                  </a:extLst>
                </a:gridCol>
                <a:gridCol w="1310453">
                  <a:extLst>
                    <a:ext uri="{9D8B030D-6E8A-4147-A177-3AD203B41FA5}">
                      <a16:colId xmlns:a16="http://schemas.microsoft.com/office/drawing/2014/main" xmlns="" val="2401063344"/>
                    </a:ext>
                  </a:extLst>
                </a:gridCol>
              </a:tblGrid>
              <a:tr h="795399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24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ასაკობრივი ჯგუფი</a:t>
                      </a:r>
                      <a:r>
                        <a:rPr lang="en-US" sz="2400" b="0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4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ka-GE" sz="24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წლები</a:t>
                      </a:r>
                      <a:r>
                        <a:rPr lang="en-US" sz="24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4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4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რეგიონები</a:t>
                      </a:r>
                      <a:endParaRPr lang="en-US" sz="24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4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თბილისი</a:t>
                      </a:r>
                      <a:endParaRPr lang="en-US" sz="24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4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endParaRPr lang="en-US" sz="24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391065"/>
                  </a:ext>
                </a:extLst>
              </a:tr>
              <a:tr h="5059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962332791"/>
                  </a:ext>
                </a:extLst>
              </a:tr>
              <a:tr h="5059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25-34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425120780"/>
                  </a:ext>
                </a:extLst>
              </a:tr>
              <a:tr h="5059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35-44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7.2%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7.5%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328688421"/>
                  </a:ext>
                </a:extLst>
              </a:tr>
              <a:tr h="5059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45-54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34.8%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22.6%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371420963"/>
                  </a:ext>
                </a:extLst>
              </a:tr>
              <a:tr h="5059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55-64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47.0%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47.8%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47.2%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83434952"/>
                  </a:ext>
                </a:extLst>
              </a:tr>
              <a:tr h="5059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65+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22.6%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42537217"/>
                  </a:ext>
                </a:extLst>
              </a:tr>
              <a:tr h="5059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100.0%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797280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63351" y="5773946"/>
            <a:ext cx="116362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სულ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დასაქმებული ფთიზიატრების 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69.8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წინა-საპენსიო და საპენსიო ასაკშია 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≥ 55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წელს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);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რეგიონებში 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73.5%,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თბილისში 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56.5%</a:t>
            </a:r>
            <a:endParaRPr lang="en-US" sz="28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30486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780" y="187181"/>
            <a:ext cx="10356550" cy="832252"/>
          </a:xfrm>
        </p:spPr>
        <p:txBody>
          <a:bodyPr>
            <a:noAutofit/>
          </a:bodyPr>
          <a:lstStyle/>
          <a:p>
            <a:r>
              <a:rPr lang="ka-GE" sz="2400" dirty="0"/>
              <a:t>დასაქმებული ფთიზიატრების ასაკი, ასაკობრივი ჯგუფების მიხედვით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(</a:t>
            </a:r>
            <a:r>
              <a:rPr lang="ka-GE" sz="2400" u="sng" dirty="0"/>
              <a:t>სრული ასაკი ანალიზის დროს </a:t>
            </a:r>
            <a:r>
              <a:rPr lang="en-US" sz="2400" dirty="0"/>
              <a:t> – 31.03.2017)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90" y="3341468"/>
            <a:ext cx="4135995" cy="33839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9764" y="3432542"/>
            <a:ext cx="4040409" cy="33099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pSp>
        <p:nvGrpSpPr>
          <p:cNvPr id="3" name="Group 2"/>
          <p:cNvGrpSpPr/>
          <p:nvPr/>
        </p:nvGrpSpPr>
        <p:grpSpPr>
          <a:xfrm>
            <a:off x="415991" y="1087104"/>
            <a:ext cx="11027637" cy="4581341"/>
            <a:chOff x="415991" y="1087104"/>
            <a:chExt cx="11027637" cy="458134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799471" y="1110110"/>
              <a:ext cx="4625030" cy="3788894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sp>
          <p:nvSpPr>
            <p:cNvPr id="11" name="TextBox 10"/>
            <p:cNvSpPr txBox="1"/>
            <p:nvPr/>
          </p:nvSpPr>
          <p:spPr>
            <a:xfrm>
              <a:off x="5357861" y="4899004"/>
              <a:ext cx="142539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a-GE" sz="44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სულ</a:t>
              </a:r>
              <a:endParaRPr 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15991" y="2587283"/>
              <a:ext cx="275267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a-GE" sz="4000" b="1" dirty="0" smtClean="0">
                  <a:solidFill>
                    <a:schemeClr val="accent6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რეგიონები</a:t>
              </a:r>
              <a:endParaRPr lang="en-US" sz="4000" b="1" dirty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966668" y="2650614"/>
              <a:ext cx="247696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a-GE" sz="4000" b="1" dirty="0" smtClean="0">
                  <a:solidFill>
                    <a:schemeClr val="accent6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თბილისი</a:t>
              </a:r>
              <a:endParaRPr lang="en-US" sz="4000" b="1" dirty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aphicFrame>
          <p:nvGraphicFramePr>
            <p:cNvPr id="14" name="Chart 13">
              <a:extLst>
                <a:ext uri="{FF2B5EF4-FFF2-40B4-BE49-F238E27FC236}">
                  <a16:creationId xmlns:lc="http://schemas.openxmlformats.org/drawingml/2006/lockedCanvas" xmlns:a16="http://schemas.microsoft.com/office/drawing/2014/main" xmlns:xdr="http://schemas.openxmlformats.org/drawingml/2006/spreadsheetDrawing" xmlns="" id="{6716FD6C-EF59-4686-8A7C-E640080D53A5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895127174"/>
                </p:ext>
              </p:extLst>
            </p:nvPr>
          </p:nvGraphicFramePr>
          <p:xfrm>
            <a:off x="3362750" y="1087104"/>
            <a:ext cx="5537150" cy="383490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graphicFrame>
        <p:nvGraphicFramePr>
          <p:cNvPr id="15" name="Chart 14">
            <a:extLst>
              <a:ext uri="{FF2B5EF4-FFF2-40B4-BE49-F238E27FC236}">
                <a16:creationId xmlns:lc="http://schemas.openxmlformats.org/drawingml/2006/lockedCanvas" xmlns:a16="http://schemas.microsoft.com/office/drawing/2014/main" xmlns:xdr="http://schemas.openxmlformats.org/drawingml/2006/spreadsheetDrawing" xmlns="" id="{51EA730B-C61A-4942-A0A5-EC69DA9D18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218125"/>
              </p:ext>
            </p:extLst>
          </p:nvPr>
        </p:nvGraphicFramePr>
        <p:xfrm>
          <a:off x="-143731" y="3196451"/>
          <a:ext cx="4391153" cy="36740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lc="http://schemas.openxmlformats.org/drawingml/2006/lockedCanvas" xmlns:a16="http://schemas.microsoft.com/office/drawing/2014/main" xmlns:xdr="http://schemas.openxmlformats.org/drawingml/2006/spreadsheetDrawing" xmlns="" id="{8774FA13-316F-4B30-A9E3-CEA1A218CA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8520329"/>
              </p:ext>
            </p:extLst>
          </p:nvPr>
        </p:nvGraphicFramePr>
        <p:xfrm>
          <a:off x="7958368" y="3276661"/>
          <a:ext cx="4111805" cy="3621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653884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701" y="1"/>
            <a:ext cx="11906250" cy="889000"/>
          </a:xfrm>
        </p:spPr>
        <p:txBody>
          <a:bodyPr>
            <a:normAutofit fontScale="90000"/>
          </a:bodyPr>
          <a:lstStyle/>
          <a:p>
            <a:r>
              <a:rPr lang="ka-GE" sz="2800" dirty="0" smtClean="0"/>
              <a:t>ადამიანთა რესურსებთან დაკავშირებით მოქმედებისთვის მაღალი პრიორიტეტის რეგიონები </a:t>
            </a:r>
            <a:r>
              <a:rPr lang="en-US" sz="2600" dirty="0" smtClean="0"/>
              <a:t>(</a:t>
            </a:r>
            <a:r>
              <a:rPr lang="ka-GE" sz="2600" dirty="0" smtClean="0"/>
              <a:t>ექიმების ასაკი </a:t>
            </a:r>
            <a:r>
              <a:rPr lang="en-US" sz="2600" dirty="0" smtClean="0"/>
              <a:t>55+</a:t>
            </a:r>
            <a:r>
              <a:rPr lang="ka-GE" sz="2600" dirty="0" smtClean="0"/>
              <a:t> ანალიზის დროისთვის</a:t>
            </a:r>
            <a:r>
              <a:rPr lang="en-US" sz="2600" dirty="0" smtClean="0"/>
              <a:t>– </a:t>
            </a:r>
            <a:r>
              <a:rPr lang="en-US" sz="2600" dirty="0"/>
              <a:t>31.03.2017)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8919" y="5913646"/>
            <a:ext cx="116362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სასწყარო ქმედებაა საჭირო </a:t>
            </a:r>
            <a:r>
              <a:rPr lang="en-US" sz="2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67 </a:t>
            </a:r>
            <a:r>
              <a:rPr lang="ka-GE" sz="2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დან 49 ტუბ ერთელში </a:t>
            </a:r>
            <a:r>
              <a:rPr lang="en-US" sz="2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(73</a:t>
            </a:r>
            <a:r>
              <a:rPr lang="en-US" sz="2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%):</a:t>
            </a:r>
          </a:p>
          <a:p>
            <a:r>
              <a:rPr lang="ka-GE" sz="2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ამჟამად არ ჰყავს ფთიზიატრი და 41 ზემოთ მოცემულ ცხრილში</a:t>
            </a:r>
            <a:endParaRPr lang="en-US" sz="22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2693299"/>
              </p:ext>
            </p:extLst>
          </p:nvPr>
        </p:nvGraphicFramePr>
        <p:xfrm>
          <a:off x="630649" y="889001"/>
          <a:ext cx="10947174" cy="502285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41128">
                  <a:extLst>
                    <a:ext uri="{9D8B030D-6E8A-4147-A177-3AD203B41FA5}">
                      <a16:colId xmlns:a16="http://schemas.microsoft.com/office/drawing/2014/main" xmlns="" val="2304963202"/>
                    </a:ext>
                  </a:extLst>
                </a:gridCol>
                <a:gridCol w="3007930">
                  <a:extLst>
                    <a:ext uri="{9D8B030D-6E8A-4147-A177-3AD203B41FA5}">
                      <a16:colId xmlns:a16="http://schemas.microsoft.com/office/drawing/2014/main" xmlns="" val="2056138346"/>
                    </a:ext>
                  </a:extLst>
                </a:gridCol>
                <a:gridCol w="643648">
                  <a:extLst>
                    <a:ext uri="{9D8B030D-6E8A-4147-A177-3AD203B41FA5}">
                      <a16:colId xmlns:a16="http://schemas.microsoft.com/office/drawing/2014/main" xmlns="" val="1334847506"/>
                    </a:ext>
                  </a:extLst>
                </a:gridCol>
                <a:gridCol w="3005410">
                  <a:extLst>
                    <a:ext uri="{9D8B030D-6E8A-4147-A177-3AD203B41FA5}">
                      <a16:colId xmlns:a16="http://schemas.microsoft.com/office/drawing/2014/main" xmlns="" val="3082884371"/>
                    </a:ext>
                  </a:extLst>
                </a:gridCol>
                <a:gridCol w="606734">
                  <a:extLst>
                    <a:ext uri="{9D8B030D-6E8A-4147-A177-3AD203B41FA5}">
                      <a16:colId xmlns:a16="http://schemas.microsoft.com/office/drawing/2014/main" xmlns="" val="3428257068"/>
                    </a:ext>
                  </a:extLst>
                </a:gridCol>
                <a:gridCol w="3042324">
                  <a:extLst>
                    <a:ext uri="{9D8B030D-6E8A-4147-A177-3AD203B41FA5}">
                      <a16:colId xmlns:a16="http://schemas.microsoft.com/office/drawing/2014/main" xmlns="" val="1818092984"/>
                    </a:ext>
                  </a:extLst>
                </a:gridCol>
              </a:tblGrid>
              <a:tr h="2479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ხულო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ქედა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ზესტაფონი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71965795"/>
                  </a:ext>
                </a:extLst>
              </a:tr>
              <a:tr h="2479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ნინოწმინდა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თიანეთი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ყვარელი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298205403"/>
                  </a:ext>
                </a:extLst>
              </a:tr>
              <a:tr h="2479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ლენტეხი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ოზურგეთი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თელავი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00120972"/>
                  </a:ext>
                </a:extLst>
              </a:tr>
              <a:tr h="2479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კასპი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მარტვილი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გორი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522192932"/>
                  </a:ext>
                </a:extLst>
              </a:tr>
              <a:tr h="2479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ვანი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შუახევი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ხარაგაული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710036439"/>
                  </a:ext>
                </a:extLst>
              </a:tr>
              <a:tr h="2479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ცაგერი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ჩოხატაური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წყალტუბო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070945982"/>
                  </a:ext>
                </a:extLst>
              </a:tr>
              <a:tr h="2479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ლანჩხუთი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საგარეჯო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აბაშა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86527171"/>
                  </a:ext>
                </a:extLst>
              </a:tr>
              <a:tr h="2479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ლაგოდეხი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ახალციხე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ადიგენი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14109363"/>
                  </a:ext>
                </a:extLst>
              </a:tr>
              <a:tr h="2762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მარნეული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ჭიათურა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00409515"/>
                  </a:ext>
                </a:extLst>
              </a:tr>
              <a:tr h="2762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ბაღდათი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საჩხერე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431614819"/>
                  </a:ext>
                </a:extLst>
              </a:tr>
              <a:tr h="2762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ხობი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სენაკი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842382023"/>
                  </a:ext>
                </a:extLst>
              </a:tr>
              <a:tr h="2762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წალენჯიხა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ბორჯომი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29130335"/>
                  </a:ext>
                </a:extLst>
              </a:tr>
              <a:tr h="2762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დმანისი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დედოფლისწყარო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601943508"/>
                  </a:ext>
                </a:extLst>
              </a:tr>
              <a:tr h="2762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ჩხოროწყუ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სიღნაღი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357701640"/>
                  </a:ext>
                </a:extLst>
              </a:tr>
              <a:tr h="276265"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ახალგორი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502218515"/>
                  </a:ext>
                </a:extLst>
              </a:tr>
              <a:tr h="276265"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ახალქალაქი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40675273"/>
                  </a:ext>
                </a:extLst>
              </a:tr>
              <a:tr h="276265"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ტყიბული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519772627"/>
                  </a:ext>
                </a:extLst>
              </a:tr>
              <a:tr h="276265"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გურჯაანი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601570469"/>
                  </a:ext>
                </a:extLst>
              </a:tr>
              <a:tr h="276265"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ხაშური</a:t>
                      </a:r>
                      <a:endParaRPr lang="en-US" sz="12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423089210"/>
                  </a:ext>
                </a:extLst>
              </a:tr>
            </a:tbl>
          </a:graphicData>
        </a:graphic>
      </p:graphicFrame>
      <p:sp>
        <p:nvSpPr>
          <p:cNvPr id="9" name="Callout: Up Arrow 8"/>
          <p:cNvSpPr/>
          <p:nvPr/>
        </p:nvSpPr>
        <p:spPr>
          <a:xfrm>
            <a:off x="1511300" y="4749800"/>
            <a:ext cx="1504950" cy="914400"/>
          </a:xfrm>
          <a:prstGeom prst="upArrow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65+ </a:t>
            </a:r>
            <a:r>
              <a:rPr lang="ka-G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წელი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Callout: Up Arrow 9"/>
          <p:cNvSpPr/>
          <p:nvPr/>
        </p:nvSpPr>
        <p:spPr>
          <a:xfrm>
            <a:off x="5156200" y="4749800"/>
            <a:ext cx="1504950" cy="914400"/>
          </a:xfrm>
          <a:prstGeom prst="upArrow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60-64 </a:t>
            </a:r>
            <a:r>
              <a:rPr lang="ka-G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წელი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Callout: Up Arrow 10"/>
          <p:cNvSpPr/>
          <p:nvPr/>
        </p:nvSpPr>
        <p:spPr>
          <a:xfrm>
            <a:off x="9620250" y="4749800"/>
            <a:ext cx="1504950" cy="914400"/>
          </a:xfrm>
          <a:prstGeom prst="upArrow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55-59 </a:t>
            </a:r>
            <a:r>
              <a:rPr lang="ka-G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წელი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63489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775" y="477564"/>
            <a:ext cx="10467976" cy="1128814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ფთიზიატრების საერთო სამუშაო გამოცდილება, წლები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5997289"/>
              </p:ext>
            </p:extLst>
          </p:nvPr>
        </p:nvGraphicFramePr>
        <p:xfrm>
          <a:off x="590806" y="1965325"/>
          <a:ext cx="11049256" cy="4515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5750">
                  <a:extLst>
                    <a:ext uri="{9D8B030D-6E8A-4147-A177-3AD203B41FA5}">
                      <a16:colId xmlns:a16="http://schemas.microsoft.com/office/drawing/2014/main" xmlns="" val="3639136053"/>
                    </a:ext>
                  </a:extLst>
                </a:gridCol>
                <a:gridCol w="2315119">
                  <a:extLst>
                    <a:ext uri="{9D8B030D-6E8A-4147-A177-3AD203B41FA5}">
                      <a16:colId xmlns:a16="http://schemas.microsoft.com/office/drawing/2014/main" xmlns="" val="3368482601"/>
                    </a:ext>
                  </a:extLst>
                </a:gridCol>
                <a:gridCol w="2256425">
                  <a:extLst>
                    <a:ext uri="{9D8B030D-6E8A-4147-A177-3AD203B41FA5}">
                      <a16:colId xmlns:a16="http://schemas.microsoft.com/office/drawing/2014/main" xmlns="" val="3163919743"/>
                    </a:ext>
                  </a:extLst>
                </a:gridCol>
                <a:gridCol w="2431962">
                  <a:extLst>
                    <a:ext uri="{9D8B030D-6E8A-4147-A177-3AD203B41FA5}">
                      <a16:colId xmlns:a16="http://schemas.microsoft.com/office/drawing/2014/main" xmlns="" val="1191250572"/>
                    </a:ext>
                  </a:extLst>
                </a:gridCol>
              </a:tblGrid>
              <a:tr h="903159">
                <a:tc>
                  <a:txBody>
                    <a:bodyPr/>
                    <a:lstStyle/>
                    <a:p>
                      <a:endParaRPr lang="en-US" sz="2800" b="0" i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რეგიონები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თბილისი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endParaRPr lang="en-US" sz="28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52333571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2800" b="1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 რესპონდენტი</a:t>
                      </a:r>
                      <a:endParaRPr lang="en-US" sz="2800" b="1" i="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98202884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მინ-მაქს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12-64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11-47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11-64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98313627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მედიანა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738111824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საშუალო</a:t>
                      </a:r>
                      <a:r>
                        <a:rPr lang="en-US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± </a:t>
                      </a: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სდ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34.4 ± 11.2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33.5 ± 7.6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34.2 ± 10.5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92346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3837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775" y="477564"/>
            <a:ext cx="10467976" cy="1128814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ფთიზიატრების სამუშაო გამოცდილება მოცემულ ადგილზე, </a:t>
            </a:r>
            <a:r>
              <a:rPr lang="ka-GE" dirty="0"/>
              <a:t>წლები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4678178"/>
              </p:ext>
            </p:extLst>
          </p:nvPr>
        </p:nvGraphicFramePr>
        <p:xfrm>
          <a:off x="590806" y="1965325"/>
          <a:ext cx="11049256" cy="4515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5750">
                  <a:extLst>
                    <a:ext uri="{9D8B030D-6E8A-4147-A177-3AD203B41FA5}">
                      <a16:colId xmlns:a16="http://schemas.microsoft.com/office/drawing/2014/main" xmlns="" val="3639136053"/>
                    </a:ext>
                  </a:extLst>
                </a:gridCol>
                <a:gridCol w="2315119">
                  <a:extLst>
                    <a:ext uri="{9D8B030D-6E8A-4147-A177-3AD203B41FA5}">
                      <a16:colId xmlns:a16="http://schemas.microsoft.com/office/drawing/2014/main" xmlns="" val="3368482601"/>
                    </a:ext>
                  </a:extLst>
                </a:gridCol>
                <a:gridCol w="2256425">
                  <a:extLst>
                    <a:ext uri="{9D8B030D-6E8A-4147-A177-3AD203B41FA5}">
                      <a16:colId xmlns:a16="http://schemas.microsoft.com/office/drawing/2014/main" xmlns="" val="3163919743"/>
                    </a:ext>
                  </a:extLst>
                </a:gridCol>
                <a:gridCol w="2431962">
                  <a:extLst>
                    <a:ext uri="{9D8B030D-6E8A-4147-A177-3AD203B41FA5}">
                      <a16:colId xmlns:a16="http://schemas.microsoft.com/office/drawing/2014/main" xmlns="" val="1191250572"/>
                    </a:ext>
                  </a:extLst>
                </a:gridCol>
              </a:tblGrid>
              <a:tr h="903159">
                <a:tc>
                  <a:txBody>
                    <a:bodyPr/>
                    <a:lstStyle/>
                    <a:p>
                      <a:endParaRPr lang="en-US" sz="2800" b="0" i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რეგიონები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თბილისი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endParaRPr lang="en-US" sz="28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52333571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2800" b="1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 რესპონდენტი</a:t>
                      </a:r>
                      <a:endParaRPr lang="en-US" sz="2800" b="1" i="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98202884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მინ-მაქს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1-48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5-32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1-48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98313627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მედიანა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738111824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საშუალო</a:t>
                      </a:r>
                      <a:r>
                        <a:rPr lang="en-US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± </a:t>
                      </a: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სდ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22.5 ± 9.4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19.4 ± 6.8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21.8 ± 8.9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92346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9789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875" y="77514"/>
            <a:ext cx="10467976" cy="620985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ფთიზიატრების საწყისი სამედიცინო სპეციალობა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3007063"/>
              </p:ext>
            </p:extLst>
          </p:nvPr>
        </p:nvGraphicFramePr>
        <p:xfrm>
          <a:off x="328612" y="698499"/>
          <a:ext cx="11304587" cy="51943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988">
                  <a:extLst>
                    <a:ext uri="{9D8B030D-6E8A-4147-A177-3AD203B41FA5}">
                      <a16:colId xmlns:a16="http://schemas.microsoft.com/office/drawing/2014/main" xmlns="" val="2877493159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xmlns="" val="302239684"/>
                    </a:ext>
                  </a:extLst>
                </a:gridCol>
                <a:gridCol w="1136650">
                  <a:extLst>
                    <a:ext uri="{9D8B030D-6E8A-4147-A177-3AD203B41FA5}">
                      <a16:colId xmlns:a16="http://schemas.microsoft.com/office/drawing/2014/main" xmlns="" val="4151574487"/>
                    </a:ext>
                  </a:extLst>
                </a:gridCol>
                <a:gridCol w="1155700">
                  <a:extLst>
                    <a:ext uri="{9D8B030D-6E8A-4147-A177-3AD203B41FA5}">
                      <a16:colId xmlns:a16="http://schemas.microsoft.com/office/drawing/2014/main" xmlns="" val="2021923754"/>
                    </a:ext>
                  </a:extLst>
                </a:gridCol>
                <a:gridCol w="1231900">
                  <a:extLst>
                    <a:ext uri="{9D8B030D-6E8A-4147-A177-3AD203B41FA5}">
                      <a16:colId xmlns:a16="http://schemas.microsoft.com/office/drawing/2014/main" xmlns="" val="3773679951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xmlns="" val="3066437251"/>
                    </a:ext>
                  </a:extLst>
                </a:gridCol>
                <a:gridCol w="1289049">
                  <a:extLst>
                    <a:ext uri="{9D8B030D-6E8A-4147-A177-3AD203B41FA5}">
                      <a16:colId xmlns:a16="http://schemas.microsoft.com/office/drawing/2014/main" xmlns="" val="4291434832"/>
                    </a:ext>
                  </a:extLst>
                </a:gridCol>
              </a:tblGrid>
              <a:tr h="483893">
                <a:tc>
                  <a:txBody>
                    <a:bodyPr/>
                    <a:lstStyle/>
                    <a:p>
                      <a:endParaRPr lang="en-US" sz="1600" b="1" i="1" dirty="0">
                        <a:latin typeface="+mn-lt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6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რეგიონები</a:t>
                      </a:r>
                      <a:endParaRPr lang="en-US" sz="16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 sz="1800" b="1" i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6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თბილისი</a:t>
                      </a:r>
                      <a:endParaRPr lang="en-US" sz="16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 sz="1800" b="1" i="1" dirty="0">
                        <a:latin typeface="+mn-lt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6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endParaRPr lang="en-US" sz="16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800" b="1" i="1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780873598"/>
                  </a:ext>
                </a:extLst>
              </a:tr>
              <a:tr h="383538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8288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3241410365"/>
                  </a:ext>
                </a:extLst>
              </a:tr>
              <a:tr h="38353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ფთიზიატრია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8288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54.9%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54.5%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54.8%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3503039624"/>
                  </a:ext>
                </a:extLst>
              </a:tr>
              <a:tr h="38353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შინაგანი მედიცინა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8288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22.0%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17.3%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2457026097"/>
                  </a:ext>
                </a:extLst>
              </a:tr>
              <a:tr h="38353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პედიატრია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8288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11.0%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27.3%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14.4%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832857899"/>
                  </a:ext>
                </a:extLst>
              </a:tr>
              <a:tr h="38353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სანიტარია-ჰიგიენა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8288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6.1%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4.8%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3120603328"/>
                  </a:ext>
                </a:extLst>
              </a:tr>
              <a:tr h="38353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ექიმი-ლაბორანტი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8288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9.1%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1.9%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4026701380"/>
                  </a:ext>
                </a:extLst>
              </a:tr>
              <a:tr h="38353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‘</a:t>
                      </a:r>
                      <a:r>
                        <a:rPr lang="ka-G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სხვა’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ka-G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არ არის მითითებული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8288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2.4%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1.9%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1957703256"/>
                  </a:ext>
                </a:extLst>
              </a:tr>
              <a:tr h="38353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ინფექციური დაავადებები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8288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4.5%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1.0%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2898564728"/>
                  </a:ext>
                </a:extLst>
              </a:tr>
              <a:tr h="38353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ინფექციური დაავადებები და</a:t>
                      </a:r>
                      <a:r>
                        <a:rPr lang="ka-GE" sz="16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შინაგანი მედიცინა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8288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1.0%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2625187981"/>
                  </a:ext>
                </a:extLst>
              </a:tr>
              <a:tr h="38353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ნევროლოგია და შინაგანი</a:t>
                      </a:r>
                      <a:r>
                        <a:rPr lang="ka-GE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მედიცინა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8288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1.0%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616501751"/>
                  </a:ext>
                </a:extLst>
              </a:tr>
              <a:tr h="38353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პულმონოლოგია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8288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1.0%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48413692"/>
                  </a:ext>
                </a:extLst>
              </a:tr>
              <a:tr h="38353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რადიოლოგია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8288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4.5%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1.0%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770675348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28612" y="5842337"/>
            <a:ext cx="114204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ზემოთმოყვანილი ინფომრაცია საწყისი სპეციალობის შესახებ სიფრთხილით უნდა განიხილოს შესაძლო უზუსტობის გამო (მაგ. ანკეტაში დიპლომის შესაბამისად მითითებული „სამკურნალო საქმე“  რეალურად არ იყო სპეციალიზაცია)</a:t>
            </a:r>
            <a:endParaRPr lang="en-US" sz="20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8727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0686553"/>
              </p:ext>
            </p:extLst>
          </p:nvPr>
        </p:nvGraphicFramePr>
        <p:xfrm>
          <a:off x="438150" y="2025650"/>
          <a:ext cx="11304587" cy="3987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988">
                  <a:extLst>
                    <a:ext uri="{9D8B030D-6E8A-4147-A177-3AD203B41FA5}">
                      <a16:colId xmlns:a16="http://schemas.microsoft.com/office/drawing/2014/main" xmlns="" val="2877493159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xmlns="" val="302239684"/>
                    </a:ext>
                  </a:extLst>
                </a:gridCol>
                <a:gridCol w="1136650">
                  <a:extLst>
                    <a:ext uri="{9D8B030D-6E8A-4147-A177-3AD203B41FA5}">
                      <a16:colId xmlns:a16="http://schemas.microsoft.com/office/drawing/2014/main" xmlns="" val="4151574487"/>
                    </a:ext>
                  </a:extLst>
                </a:gridCol>
                <a:gridCol w="1155700">
                  <a:extLst>
                    <a:ext uri="{9D8B030D-6E8A-4147-A177-3AD203B41FA5}">
                      <a16:colId xmlns:a16="http://schemas.microsoft.com/office/drawing/2014/main" xmlns="" val="2021923754"/>
                    </a:ext>
                  </a:extLst>
                </a:gridCol>
                <a:gridCol w="1231900">
                  <a:extLst>
                    <a:ext uri="{9D8B030D-6E8A-4147-A177-3AD203B41FA5}">
                      <a16:colId xmlns:a16="http://schemas.microsoft.com/office/drawing/2014/main" xmlns="" val="3773679951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xmlns="" val="3066437251"/>
                    </a:ext>
                  </a:extLst>
                </a:gridCol>
                <a:gridCol w="1289049">
                  <a:extLst>
                    <a:ext uri="{9D8B030D-6E8A-4147-A177-3AD203B41FA5}">
                      <a16:colId xmlns:a16="http://schemas.microsoft.com/office/drawing/2014/main" xmlns="" val="4291434832"/>
                    </a:ext>
                  </a:extLst>
                </a:gridCol>
              </a:tblGrid>
              <a:tr h="956207">
                <a:tc>
                  <a:txBody>
                    <a:bodyPr/>
                    <a:lstStyle/>
                    <a:p>
                      <a:endParaRPr lang="en-US" sz="2400" b="1" i="1" dirty="0">
                        <a:latin typeface="+mn-lt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4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რეგიონები</a:t>
                      </a:r>
                      <a:endParaRPr lang="en-US" sz="24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 sz="1800" b="1" i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4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თბილისი</a:t>
                      </a:r>
                      <a:endParaRPr lang="en-US" sz="24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 sz="1800" b="1" i="1" dirty="0">
                        <a:latin typeface="+mn-lt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4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endParaRPr lang="en-US" sz="24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800" b="1" i="1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780873598"/>
                  </a:ext>
                </a:extLst>
              </a:tr>
              <a:tr h="757898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8288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3241410365"/>
                  </a:ext>
                </a:extLst>
              </a:tr>
              <a:tr h="7578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სულ </a:t>
                      </a:r>
                      <a:r>
                        <a:rPr lang="ka-GE" sz="2400" b="1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რესპონდენტი</a:t>
                      </a:r>
                      <a:endParaRPr lang="en-US" sz="2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288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100.0%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3503039624"/>
                  </a:ext>
                </a:extLst>
              </a:tr>
              <a:tr h="757898">
                <a:tc>
                  <a:txBody>
                    <a:bodyPr/>
                    <a:lstStyle/>
                    <a:p>
                      <a:pPr algn="l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მიუთითეს, რომ აქვთ სხვა</a:t>
                      </a:r>
                      <a:r>
                        <a:rPr lang="ka-GE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სამსახური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8288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19.3%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15.1%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2457026097"/>
                  </a:ext>
                </a:extLst>
              </a:tr>
              <a:tr h="757898">
                <a:tc>
                  <a:txBody>
                    <a:bodyPr/>
                    <a:lstStyle/>
                    <a:p>
                      <a:pPr algn="l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არ მიუთითეს, რომ აქვთ სხვა</a:t>
                      </a:r>
                      <a:r>
                        <a:rPr lang="ka-GE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სამსახური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8288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80.7%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84.9%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832857899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485775" y="477564"/>
            <a:ext cx="11256962" cy="112881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a-GE" dirty="0" smtClean="0"/>
              <a:t>ფთიზიატრები, რომლებმაც მიუთითეს, რომ აქვთ სხვა სამსახური (ტუბკაბინეტის გარდა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6717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125" y="242614"/>
            <a:ext cx="10467976" cy="1128814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ფთიზიატრების ყოველთვიური ხელფასი, ბრუტო </a:t>
            </a:r>
            <a:r>
              <a:rPr lang="en-US" dirty="0" smtClean="0"/>
              <a:t>(</a:t>
            </a:r>
            <a:r>
              <a:rPr lang="ka-GE" dirty="0" smtClean="0"/>
              <a:t>ლარი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5617310"/>
              </p:ext>
            </p:extLst>
          </p:nvPr>
        </p:nvGraphicFramePr>
        <p:xfrm>
          <a:off x="584456" y="1371429"/>
          <a:ext cx="11049256" cy="4057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194">
                  <a:extLst>
                    <a:ext uri="{9D8B030D-6E8A-4147-A177-3AD203B41FA5}">
                      <a16:colId xmlns:a16="http://schemas.microsoft.com/office/drawing/2014/main" xmlns="" val="3639136053"/>
                    </a:ext>
                  </a:extLst>
                </a:gridCol>
                <a:gridCol w="2546350">
                  <a:extLst>
                    <a:ext uri="{9D8B030D-6E8A-4147-A177-3AD203B41FA5}">
                      <a16:colId xmlns:a16="http://schemas.microsoft.com/office/drawing/2014/main" xmlns="" val="3368482601"/>
                    </a:ext>
                  </a:extLst>
                </a:gridCol>
                <a:gridCol w="2470750">
                  <a:extLst>
                    <a:ext uri="{9D8B030D-6E8A-4147-A177-3AD203B41FA5}">
                      <a16:colId xmlns:a16="http://schemas.microsoft.com/office/drawing/2014/main" xmlns="" val="3163919743"/>
                    </a:ext>
                  </a:extLst>
                </a:gridCol>
                <a:gridCol w="2431962">
                  <a:extLst>
                    <a:ext uri="{9D8B030D-6E8A-4147-A177-3AD203B41FA5}">
                      <a16:colId xmlns:a16="http://schemas.microsoft.com/office/drawing/2014/main" xmlns="" val="1191250572"/>
                    </a:ext>
                  </a:extLst>
                </a:gridCol>
              </a:tblGrid>
              <a:tr h="811564">
                <a:tc>
                  <a:txBody>
                    <a:bodyPr/>
                    <a:lstStyle/>
                    <a:p>
                      <a:endParaRPr lang="en-US" sz="2800" b="0" i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რეგიონები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თბილისი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endParaRPr lang="en-US" sz="28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52333571"/>
                  </a:ext>
                </a:extLst>
              </a:tr>
              <a:tr h="81156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2800" b="1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 რესპონდენტი</a:t>
                      </a:r>
                      <a:endParaRPr lang="en-US" sz="2800" b="1" i="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98202884"/>
                  </a:ext>
                </a:extLst>
              </a:tr>
              <a:tr h="811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მინ-მაქს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300-1,100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280-1,200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280-1,200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98313627"/>
                  </a:ext>
                </a:extLst>
              </a:tr>
              <a:tr h="811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მედიანა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794.5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738111824"/>
                  </a:ext>
                </a:extLst>
              </a:tr>
              <a:tr h="811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საშუალო</a:t>
                      </a:r>
                      <a:r>
                        <a:rPr lang="en-US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± </a:t>
                      </a: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სდ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445.7 ± 145.1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719.2 ± 238.9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507.1 ± 204.4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9234669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9412" y="5583192"/>
            <a:ext cx="119777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შენიშვნა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40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ფთიზიატრი 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ვალიდური პასუხის 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40.8%; 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38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რეგიონებიდან 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(50.0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%)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და 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თბილისიდან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მიუთითებს , რომ იღებს მინიმალურ ხელფასს , ბრუტო 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(360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ლარი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ან ნაკლებს</a:t>
            </a:r>
            <a:endParaRPr lang="en-US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81303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634" y="248963"/>
            <a:ext cx="8534400" cy="683972"/>
          </a:xfrm>
        </p:spPr>
        <p:txBody>
          <a:bodyPr/>
          <a:lstStyle/>
          <a:p>
            <a:r>
              <a:rPr lang="ka-GE" dirty="0" smtClean="0"/>
              <a:t>შესავალი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800" y="932936"/>
            <a:ext cx="11772900" cy="5709164"/>
          </a:xfrm>
        </p:spPr>
        <p:txBody>
          <a:bodyPr>
            <a:noAutofit/>
          </a:bodyPr>
          <a:lstStyle/>
          <a:p>
            <a:r>
              <a:rPr lang="ka-GE" dirty="0">
                <a:solidFill>
                  <a:schemeClr val="tx2">
                    <a:lumMod val="40000"/>
                    <a:lumOff val="60000"/>
                  </a:schemeClr>
                </a:solidFill>
              </a:rPr>
              <a:t>ტუბერკულოზი საზოგადოებრივი ჯანმრთელლბის მნიშვნელოვანი პრობლემაა ჯანმოს ევროპის რეგიონსა და საქართველოში</a:t>
            </a:r>
            <a:endParaRPr lang="en-US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r>
              <a:rPr lang="ka-GE" dirty="0">
                <a:solidFill>
                  <a:schemeClr val="tx2">
                    <a:lumMod val="40000"/>
                    <a:lumOff val="60000"/>
                  </a:schemeClr>
                </a:solidFill>
              </a:rPr>
              <a:t>ტუბსაწინააღმდეგო წამლების მიმართ მდგრადობის მაღალი დონე მთავარი გამოწვევაა</a:t>
            </a:r>
          </a:p>
          <a:p>
            <a:r>
              <a:rPr lang="ka-GE" dirty="0">
                <a:solidFill>
                  <a:schemeClr val="tx2">
                    <a:lumMod val="40000"/>
                    <a:lumOff val="60000"/>
                  </a:schemeClr>
                </a:solidFill>
              </a:rPr>
              <a:t>საქართველოში მიმდინარეობს ჯანდაცვის სისტემის ტრანსფორმაციის (რეფორმირების) მნიშვნელოვანი პროცესი</a:t>
            </a:r>
          </a:p>
          <a:p>
            <a:r>
              <a:rPr lang="ka-GE" dirty="0">
                <a:solidFill>
                  <a:schemeClr val="tx2">
                    <a:lumMod val="40000"/>
                    <a:lumOff val="60000"/>
                  </a:schemeClr>
                </a:solidFill>
              </a:rPr>
              <a:t>ჯანდაცვის სისტემების გაძლიერებას კრიტიკული მნიშვნელობა აქვს ტუბერკულოზის კონტროლის გაუმჯობესებისთვის, რაც ხაზგასმულია ჯანმოს უახლეს პოლიტიკასა და სტრატეგიებში </a:t>
            </a:r>
          </a:p>
          <a:p>
            <a:r>
              <a:rPr lang="ka-GE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კერძოდ, ეხ ეხება რეზისტენტული ტუბერკულოზის კონტროლს</a:t>
            </a:r>
            <a:endParaRPr lang="en-US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r>
              <a:rPr lang="ka-GE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2017 წლის დასაწყისში დკსჯც და ტფდეც დაიწყეს კონსულტაცია ტუბსამსახურის შემდგომი გაუმჯობესებისთვის</a:t>
            </a:r>
            <a:endParaRPr lang="en-US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r>
              <a:rPr lang="ka-GE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რესურსების განვითარება (კერძოდ, ადამიანთა რესურსების), ჯანდაცვის სისტემის ოთხი ძირითადი ფუნქციიდან ერთ-ერთია (ასევე, ერთ-ერთი ჯანმოს ექვსი „სამშენებლო ბლოკიდან“) </a:t>
            </a:r>
            <a:endParaRPr lang="en-US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3843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125" y="242614"/>
            <a:ext cx="10467976" cy="1128814"/>
          </a:xfrm>
        </p:spPr>
        <p:txBody>
          <a:bodyPr>
            <a:normAutofit fontScale="90000"/>
          </a:bodyPr>
          <a:lstStyle/>
          <a:p>
            <a:r>
              <a:rPr lang="ka-GE" dirty="0"/>
              <a:t>ფთიზიატრების ყოველთვიური ხელფასი, </a:t>
            </a:r>
            <a:r>
              <a:rPr lang="ka-GE" dirty="0" smtClean="0"/>
              <a:t>ნეტო </a:t>
            </a:r>
            <a:r>
              <a:rPr lang="en-US" dirty="0"/>
              <a:t>(</a:t>
            </a:r>
            <a:r>
              <a:rPr lang="ka-GE" dirty="0"/>
              <a:t>ლარი</a:t>
            </a:r>
            <a:r>
              <a:rPr lang="en-US" dirty="0"/>
              <a:t>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0826783"/>
              </p:ext>
            </p:extLst>
          </p:nvPr>
        </p:nvGraphicFramePr>
        <p:xfrm>
          <a:off x="584456" y="1371429"/>
          <a:ext cx="11049256" cy="4057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194">
                  <a:extLst>
                    <a:ext uri="{9D8B030D-6E8A-4147-A177-3AD203B41FA5}">
                      <a16:colId xmlns:a16="http://schemas.microsoft.com/office/drawing/2014/main" xmlns="" val="3639136053"/>
                    </a:ext>
                  </a:extLst>
                </a:gridCol>
                <a:gridCol w="2546350">
                  <a:extLst>
                    <a:ext uri="{9D8B030D-6E8A-4147-A177-3AD203B41FA5}">
                      <a16:colId xmlns:a16="http://schemas.microsoft.com/office/drawing/2014/main" xmlns="" val="3368482601"/>
                    </a:ext>
                  </a:extLst>
                </a:gridCol>
                <a:gridCol w="2470750">
                  <a:extLst>
                    <a:ext uri="{9D8B030D-6E8A-4147-A177-3AD203B41FA5}">
                      <a16:colId xmlns:a16="http://schemas.microsoft.com/office/drawing/2014/main" xmlns="" val="3163919743"/>
                    </a:ext>
                  </a:extLst>
                </a:gridCol>
                <a:gridCol w="2431962">
                  <a:extLst>
                    <a:ext uri="{9D8B030D-6E8A-4147-A177-3AD203B41FA5}">
                      <a16:colId xmlns:a16="http://schemas.microsoft.com/office/drawing/2014/main" xmlns="" val="1191250572"/>
                    </a:ext>
                  </a:extLst>
                </a:gridCol>
              </a:tblGrid>
              <a:tr h="811564">
                <a:tc>
                  <a:txBody>
                    <a:bodyPr/>
                    <a:lstStyle/>
                    <a:p>
                      <a:endParaRPr lang="en-US" sz="2800" b="0" i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რეგიონები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თბილისი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endParaRPr lang="en-US" sz="28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52333571"/>
                  </a:ext>
                </a:extLst>
              </a:tr>
              <a:tr h="811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1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 რესპონდენტი</a:t>
                      </a:r>
                      <a:endParaRPr lang="en-US" sz="28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98202884"/>
                  </a:ext>
                </a:extLst>
              </a:tr>
              <a:tr h="811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მინ-მაქს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240-880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224-960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224-960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98313627"/>
                  </a:ext>
                </a:extLst>
              </a:tr>
              <a:tr h="811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მედიანა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309.5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338.4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738111824"/>
                  </a:ext>
                </a:extLst>
              </a:tr>
              <a:tr h="811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საშუალო</a:t>
                      </a:r>
                      <a:r>
                        <a:rPr lang="en-US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± </a:t>
                      </a: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სდ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363.8 ± 116.1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573.8 ± 192.2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410.9 ± 161.8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9234669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8336" y="5554256"/>
            <a:ext cx="11861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შენიშვნა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35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a-G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ფთიზიატრი 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a-G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ვალიდური პასუხის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35.7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%;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33 რეგიონებიდან 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43.4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%) </a:t>
            </a:r>
            <a:r>
              <a:rPr lang="ka-G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და 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ka-G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თბილისიდან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ka-G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მიუთითებს , რომ იღებს მინიმალურ ხელფასს ,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ნეტო 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288 </a:t>
            </a:r>
            <a:r>
              <a:rPr lang="ka-G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ლარი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ka-G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ან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ნაკლებს</a:t>
            </a:r>
            <a:endParaRPr lang="en-US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42762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344" y="150018"/>
            <a:ext cx="11372127" cy="822256"/>
          </a:xfrm>
        </p:spPr>
        <p:txBody>
          <a:bodyPr>
            <a:noAutofit/>
          </a:bodyPr>
          <a:lstStyle/>
          <a:p>
            <a:r>
              <a:rPr lang="ka-GE" sz="2800" dirty="0" smtClean="0"/>
              <a:t>ყოველთვიური ხელფასი </a:t>
            </a:r>
            <a:r>
              <a:rPr lang="en-US" sz="2800" dirty="0" smtClean="0"/>
              <a:t>, ‘</a:t>
            </a:r>
            <a:r>
              <a:rPr lang="ka-GE" sz="2800" dirty="0" smtClean="0"/>
              <a:t>ბრუტო</a:t>
            </a:r>
            <a:r>
              <a:rPr lang="en-US" sz="2800" dirty="0" smtClean="0"/>
              <a:t>', </a:t>
            </a:r>
            <a:r>
              <a:rPr lang="ka-GE" sz="2800" dirty="0" smtClean="0"/>
              <a:t>ექიმი-ფთიზიატრები</a:t>
            </a:r>
            <a:r>
              <a:rPr lang="en-US" sz="2800" dirty="0" smtClean="0"/>
              <a:t>,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ka-GE" sz="2800" dirty="0" smtClean="0"/>
              <a:t>პროვაიდერი ორგანიზაციის მიხედვით </a:t>
            </a:r>
            <a:r>
              <a:rPr lang="en-US" sz="2800" dirty="0" smtClean="0"/>
              <a:t>(</a:t>
            </a:r>
            <a:r>
              <a:rPr lang="ka-GE" sz="2800" dirty="0" smtClean="0"/>
              <a:t>ლარი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1174823"/>
              </p:ext>
            </p:extLst>
          </p:nvPr>
        </p:nvGraphicFramePr>
        <p:xfrm>
          <a:off x="144684" y="1136650"/>
          <a:ext cx="11933499" cy="5481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2502">
                  <a:extLst>
                    <a:ext uri="{9D8B030D-6E8A-4147-A177-3AD203B41FA5}">
                      <a16:colId xmlns:a16="http://schemas.microsoft.com/office/drawing/2014/main" xmlns="" val="3639136053"/>
                    </a:ext>
                  </a:extLst>
                </a:gridCol>
                <a:gridCol w="1221014">
                  <a:extLst>
                    <a:ext uri="{9D8B030D-6E8A-4147-A177-3AD203B41FA5}">
                      <a16:colId xmlns:a16="http://schemas.microsoft.com/office/drawing/2014/main" xmlns="" val="33684826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xmlns="" val="3163919743"/>
                    </a:ext>
                  </a:extLst>
                </a:gridCol>
                <a:gridCol w="1587500">
                  <a:extLst>
                    <a:ext uri="{9D8B030D-6E8A-4147-A177-3AD203B41FA5}">
                      <a16:colId xmlns:a16="http://schemas.microsoft.com/office/drawing/2014/main" xmlns="" val="1191250572"/>
                    </a:ext>
                  </a:extLst>
                </a:gridCol>
                <a:gridCol w="2362683">
                  <a:extLst>
                    <a:ext uri="{9D8B030D-6E8A-4147-A177-3AD203B41FA5}">
                      <a16:colId xmlns:a16="http://schemas.microsoft.com/office/drawing/2014/main" xmlns="" val="1053768628"/>
                    </a:ext>
                  </a:extLst>
                </a:gridCol>
              </a:tblGrid>
              <a:tr h="787657">
                <a:tc>
                  <a:txBody>
                    <a:bodyPr/>
                    <a:lstStyle/>
                    <a:p>
                      <a:endParaRPr lang="en-US" sz="1800" b="0" i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მინ-მაქს</a:t>
                      </a:r>
                      <a:endParaRPr lang="en-US" sz="1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მედიანა</a:t>
                      </a:r>
                      <a:endParaRPr lang="en-US" sz="18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საშუალო</a:t>
                      </a:r>
                      <a:r>
                        <a:rPr lang="en-US" sz="1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± </a:t>
                      </a:r>
                      <a:r>
                        <a:rPr lang="ka-GE" sz="1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სდ</a:t>
                      </a:r>
                      <a:endParaRPr lang="en-US" sz="18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52333571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ევექსი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360 – 380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360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361 ± 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98202884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ჯეოჰოსპიტალსი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360 – 744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432 ± 134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98313627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სხვა კლერძო</a:t>
                      </a:r>
                      <a:r>
                        <a:rPr lang="ka-GE" sz="1800" b="0" i="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პროვაიდერები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300 – 1,100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467 ± 165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738111824"/>
                  </a:ext>
                </a:extLst>
              </a:tr>
              <a:tr h="5308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0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 კერძო პროვაიდერები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300 – 1,100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434 ± 143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92346690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რეგიონული ჯანდაცვის ცენტრები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360 – 590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422 ± 99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719193601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ტფდეც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795 – 1,200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913 ± 140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234339479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სხვა სახელმწიფო პროვაიდერები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280 – 793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588 ± 181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566609228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0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r>
                        <a:rPr lang="ka-GE" sz="2000" b="1" i="1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სახელმწიფო პროვაიდერები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280 – 1,200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633 ± 234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356203096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000" b="1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endParaRPr lang="en-US" sz="20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280 – 1,200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507 ± 204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52737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78247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344" y="150018"/>
            <a:ext cx="11372127" cy="822256"/>
          </a:xfrm>
        </p:spPr>
        <p:txBody>
          <a:bodyPr>
            <a:noAutofit/>
          </a:bodyPr>
          <a:lstStyle/>
          <a:p>
            <a:r>
              <a:rPr lang="ka-GE" sz="2800" dirty="0" smtClean="0"/>
              <a:t>ყოველთვიური ხელფასი </a:t>
            </a:r>
            <a:r>
              <a:rPr lang="en-US" sz="2800" dirty="0" smtClean="0"/>
              <a:t>, ‘</a:t>
            </a:r>
            <a:r>
              <a:rPr lang="ka-GE" sz="2800" dirty="0" smtClean="0"/>
              <a:t>ნეტო</a:t>
            </a:r>
            <a:r>
              <a:rPr lang="en-US" sz="2800" dirty="0" smtClean="0"/>
              <a:t>', </a:t>
            </a:r>
            <a:r>
              <a:rPr lang="ka-GE" sz="2800" dirty="0" smtClean="0"/>
              <a:t>ექიმი-ფთიზიატრები</a:t>
            </a:r>
            <a:r>
              <a:rPr lang="en-US" sz="2800" dirty="0" smtClean="0"/>
              <a:t>,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ka-GE" sz="2800" dirty="0" smtClean="0"/>
              <a:t>პროვაიდერი ორგანიზაციის მიხედვით </a:t>
            </a:r>
            <a:r>
              <a:rPr lang="en-US" sz="2800" dirty="0" smtClean="0"/>
              <a:t>(</a:t>
            </a:r>
            <a:r>
              <a:rPr lang="ka-GE" sz="2800" dirty="0" smtClean="0"/>
              <a:t>ლარი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3458039"/>
              </p:ext>
            </p:extLst>
          </p:nvPr>
        </p:nvGraphicFramePr>
        <p:xfrm>
          <a:off x="144684" y="1136650"/>
          <a:ext cx="11933499" cy="5481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2502">
                  <a:extLst>
                    <a:ext uri="{9D8B030D-6E8A-4147-A177-3AD203B41FA5}">
                      <a16:colId xmlns:a16="http://schemas.microsoft.com/office/drawing/2014/main" xmlns="" val="3639136053"/>
                    </a:ext>
                  </a:extLst>
                </a:gridCol>
                <a:gridCol w="1221014">
                  <a:extLst>
                    <a:ext uri="{9D8B030D-6E8A-4147-A177-3AD203B41FA5}">
                      <a16:colId xmlns:a16="http://schemas.microsoft.com/office/drawing/2014/main" xmlns="" val="33684826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xmlns="" val="3163919743"/>
                    </a:ext>
                  </a:extLst>
                </a:gridCol>
                <a:gridCol w="1587500">
                  <a:extLst>
                    <a:ext uri="{9D8B030D-6E8A-4147-A177-3AD203B41FA5}">
                      <a16:colId xmlns:a16="http://schemas.microsoft.com/office/drawing/2014/main" xmlns="" val="1191250572"/>
                    </a:ext>
                  </a:extLst>
                </a:gridCol>
                <a:gridCol w="2362683">
                  <a:extLst>
                    <a:ext uri="{9D8B030D-6E8A-4147-A177-3AD203B41FA5}">
                      <a16:colId xmlns:a16="http://schemas.microsoft.com/office/drawing/2014/main" xmlns="" val="1053768628"/>
                    </a:ext>
                  </a:extLst>
                </a:gridCol>
              </a:tblGrid>
              <a:tr h="787657">
                <a:tc>
                  <a:txBody>
                    <a:bodyPr/>
                    <a:lstStyle/>
                    <a:p>
                      <a:endParaRPr lang="en-US" sz="1800" b="0" i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მინ-მაქს</a:t>
                      </a:r>
                      <a:endParaRPr lang="en-US" sz="1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მედიანა</a:t>
                      </a:r>
                      <a:endParaRPr lang="en-US" sz="18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საშუალო</a:t>
                      </a:r>
                      <a:r>
                        <a:rPr lang="en-US" sz="1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± </a:t>
                      </a:r>
                      <a:r>
                        <a:rPr lang="ka-GE" sz="1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სდ</a:t>
                      </a:r>
                      <a:endParaRPr lang="en-US" sz="18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52333571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ევექსი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288 – 380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288</a:t>
                      </a:r>
                      <a:endParaRPr lang="en-US" sz="20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307 ± 34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98202884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ჯეოჰოსპიტალსი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285 – 620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348 ± 113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98313627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სხვა კლერძო</a:t>
                      </a:r>
                      <a:r>
                        <a:rPr lang="ka-GE" sz="1800" b="0" i="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პროვაიდერები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240 – 880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376 ± 131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738111824"/>
                  </a:ext>
                </a:extLst>
              </a:tr>
              <a:tr h="5308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0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 კერძო პროვაიდერები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240 – 880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354 ± 114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92346690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რეგიონული ჯანდაცვის ცენტრები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288 – 590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376 ± 129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719193601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ტფდეც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636 – 960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730 ± 112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234339479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სხვა სახელმწიფო პროვაიდერები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224 – 789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462 ± 140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566609228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0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r>
                        <a:rPr lang="ka-GE" sz="2000" b="1" i="1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სახელმწიფო პროვაიდერები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224 – 960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510 ± 185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356203096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000" b="1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endParaRPr lang="en-US" sz="20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224 – 960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411 ± 162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52737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63877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344" y="150018"/>
            <a:ext cx="11372127" cy="822256"/>
          </a:xfrm>
        </p:spPr>
        <p:txBody>
          <a:bodyPr>
            <a:noAutofit/>
          </a:bodyPr>
          <a:lstStyle/>
          <a:p>
            <a:r>
              <a:rPr lang="ka-GE" sz="2800" dirty="0" smtClean="0"/>
              <a:t>საშუალო ყოველთვიური </a:t>
            </a:r>
            <a:r>
              <a:rPr lang="ka-GE" sz="2800" dirty="0"/>
              <a:t>ხელფასი </a:t>
            </a:r>
            <a:r>
              <a:rPr lang="en-US" sz="2800" dirty="0"/>
              <a:t>, </a:t>
            </a:r>
            <a:r>
              <a:rPr lang="ka-GE" sz="2800" dirty="0" smtClean="0"/>
              <a:t>ექიმი-ფთიზიატრები</a:t>
            </a:r>
            <a:r>
              <a:rPr lang="en-US" sz="2800" dirty="0"/>
              <a:t>, </a:t>
            </a:r>
            <a:br>
              <a:rPr lang="en-US" sz="2800" dirty="0"/>
            </a:br>
            <a:r>
              <a:rPr lang="ka-GE" sz="2800" dirty="0"/>
              <a:t>პროვაიდერი ორგანიზაციის </a:t>
            </a:r>
            <a:r>
              <a:rPr lang="ka-GE" sz="2800" dirty="0" smtClean="0"/>
              <a:t>საკუთრების ფორმის მიხედვით </a:t>
            </a:r>
            <a:r>
              <a:rPr lang="en-US" sz="2800" dirty="0"/>
              <a:t>(</a:t>
            </a:r>
            <a:r>
              <a:rPr lang="ka-GE" sz="2800" dirty="0"/>
              <a:t>ლარი</a:t>
            </a:r>
            <a:r>
              <a:rPr lang="en-US" sz="2800" dirty="0"/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71638" y="1047824"/>
            <a:ext cx="1585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ბრუტო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620391" y="972274"/>
            <a:ext cx="11785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ნეტო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6906" y="1632599"/>
            <a:ext cx="6149365" cy="502945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238" y="1632600"/>
            <a:ext cx="5462489" cy="50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8811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344" y="150018"/>
            <a:ext cx="11372127" cy="822256"/>
          </a:xfrm>
        </p:spPr>
        <p:txBody>
          <a:bodyPr>
            <a:noAutofit/>
          </a:bodyPr>
          <a:lstStyle/>
          <a:p>
            <a:r>
              <a:rPr lang="ka-GE" sz="2800" dirty="0" smtClean="0"/>
              <a:t>საშუალო ყოველთვიური </a:t>
            </a:r>
            <a:r>
              <a:rPr lang="ka-GE" sz="2800" dirty="0"/>
              <a:t>ხელფასი </a:t>
            </a:r>
            <a:r>
              <a:rPr lang="en-US" sz="2800" dirty="0"/>
              <a:t>, </a:t>
            </a:r>
            <a:r>
              <a:rPr lang="ka-GE" sz="2800" dirty="0" smtClean="0"/>
              <a:t>ექიმი-ფთიზიატრები</a:t>
            </a:r>
            <a:r>
              <a:rPr lang="en-US" sz="2800" dirty="0"/>
              <a:t>, </a:t>
            </a:r>
            <a:br>
              <a:rPr lang="en-US" sz="2800" dirty="0"/>
            </a:br>
            <a:r>
              <a:rPr lang="ka-GE" sz="2800" dirty="0"/>
              <a:t>პროვაიდერი ორგანიზაციის </a:t>
            </a:r>
            <a:r>
              <a:rPr lang="ka-GE" sz="2800" dirty="0" smtClean="0"/>
              <a:t>მიხედვით </a:t>
            </a:r>
            <a:r>
              <a:rPr lang="en-US" sz="2800" dirty="0"/>
              <a:t>(</a:t>
            </a:r>
            <a:r>
              <a:rPr lang="ka-GE" sz="2800" dirty="0"/>
              <a:t>ლარი</a:t>
            </a:r>
            <a:r>
              <a:rPr lang="en-US" sz="2800" dirty="0"/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71638" y="1047824"/>
            <a:ext cx="1585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ბრუტო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620391" y="972274"/>
            <a:ext cx="11785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ნეტო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426" y="1708149"/>
            <a:ext cx="11284674" cy="4907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7523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0683" y="2207979"/>
            <a:ext cx="8534400" cy="1128814"/>
          </a:xfrm>
        </p:spPr>
        <p:txBody>
          <a:bodyPr>
            <a:noAutofit/>
          </a:bodyPr>
          <a:lstStyle/>
          <a:p>
            <a:pPr algn="ctr"/>
            <a:r>
              <a:rPr lang="ka-GE" sz="7200" b="1" i="1" spc="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ექთნები</a:t>
            </a:r>
            <a:endParaRPr lang="en-US" sz="7200" b="1" i="1" spc="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090310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775" y="477564"/>
            <a:ext cx="10467976" cy="1128814"/>
          </a:xfrm>
        </p:spPr>
        <p:txBody>
          <a:bodyPr>
            <a:normAutofit fontScale="90000"/>
          </a:bodyPr>
          <a:lstStyle/>
          <a:p>
            <a:r>
              <a:rPr lang="ka-GE" dirty="0"/>
              <a:t>დასაქმებული </a:t>
            </a:r>
            <a:r>
              <a:rPr lang="ka-GE" dirty="0" smtClean="0"/>
              <a:t>ექთნების ასაკი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</a:t>
            </a:r>
            <a:r>
              <a:rPr lang="ka-GE" u="sng" dirty="0"/>
              <a:t>სრული ასაკი ანალიზის დროს </a:t>
            </a:r>
            <a:r>
              <a:rPr lang="en-US" dirty="0"/>
              <a:t>– 31.03.2017)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3697127"/>
              </p:ext>
            </p:extLst>
          </p:nvPr>
        </p:nvGraphicFramePr>
        <p:xfrm>
          <a:off x="590806" y="1965325"/>
          <a:ext cx="11049256" cy="4515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5750">
                  <a:extLst>
                    <a:ext uri="{9D8B030D-6E8A-4147-A177-3AD203B41FA5}">
                      <a16:colId xmlns:a16="http://schemas.microsoft.com/office/drawing/2014/main" xmlns="" val="3639136053"/>
                    </a:ext>
                  </a:extLst>
                </a:gridCol>
                <a:gridCol w="2315119">
                  <a:extLst>
                    <a:ext uri="{9D8B030D-6E8A-4147-A177-3AD203B41FA5}">
                      <a16:colId xmlns:a16="http://schemas.microsoft.com/office/drawing/2014/main" xmlns="" val="3368482601"/>
                    </a:ext>
                  </a:extLst>
                </a:gridCol>
                <a:gridCol w="2256425">
                  <a:extLst>
                    <a:ext uri="{9D8B030D-6E8A-4147-A177-3AD203B41FA5}">
                      <a16:colId xmlns:a16="http://schemas.microsoft.com/office/drawing/2014/main" xmlns="" val="3163919743"/>
                    </a:ext>
                  </a:extLst>
                </a:gridCol>
                <a:gridCol w="2431962">
                  <a:extLst>
                    <a:ext uri="{9D8B030D-6E8A-4147-A177-3AD203B41FA5}">
                      <a16:colId xmlns:a16="http://schemas.microsoft.com/office/drawing/2014/main" xmlns="" val="1191250572"/>
                    </a:ext>
                  </a:extLst>
                </a:gridCol>
              </a:tblGrid>
              <a:tr h="903159">
                <a:tc>
                  <a:txBody>
                    <a:bodyPr/>
                    <a:lstStyle/>
                    <a:p>
                      <a:endParaRPr lang="en-US" sz="2800" b="0" i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რეგიონები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თბილისი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endParaRPr lang="en-US" sz="28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52333571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1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 რესპონდენტი</a:t>
                      </a:r>
                      <a:endParaRPr lang="en-US" sz="28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98202884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მინ-მაქს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26-79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25-80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25-80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98313627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მედიანა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738111824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საშუალო</a:t>
                      </a:r>
                      <a:r>
                        <a:rPr lang="en-US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± </a:t>
                      </a: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სდ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50.4 ± 11.7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48.6 ± 12.1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49.6 ± 11.9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92346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76235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634" y="0"/>
            <a:ext cx="10467976" cy="1128814"/>
          </a:xfrm>
        </p:spPr>
        <p:txBody>
          <a:bodyPr>
            <a:noAutofit/>
          </a:bodyPr>
          <a:lstStyle/>
          <a:p>
            <a:r>
              <a:rPr lang="ka-GE" sz="2400" dirty="0"/>
              <a:t>დასაქმებული </a:t>
            </a:r>
            <a:r>
              <a:rPr lang="ka-GE" sz="2400" dirty="0" smtClean="0"/>
              <a:t>ექთნების ასაკი</a:t>
            </a:r>
            <a:r>
              <a:rPr lang="ka-GE" sz="2400" dirty="0"/>
              <a:t>, ასაკობრივი ჯგუფების მიხედვით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(</a:t>
            </a:r>
            <a:r>
              <a:rPr lang="ka-GE" sz="2400" u="sng" dirty="0"/>
              <a:t>სრული ასაკი ანალიზის დროს </a:t>
            </a:r>
            <a:r>
              <a:rPr lang="en-US" sz="2400" dirty="0"/>
              <a:t> – 31.03.2017)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3988503"/>
              </p:ext>
            </p:extLst>
          </p:nvPr>
        </p:nvGraphicFramePr>
        <p:xfrm>
          <a:off x="308919" y="1093296"/>
          <a:ext cx="11590635" cy="4485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2184">
                  <a:extLst>
                    <a:ext uri="{9D8B030D-6E8A-4147-A177-3AD203B41FA5}">
                      <a16:colId xmlns:a16="http://schemas.microsoft.com/office/drawing/2014/main" xmlns="" val="2092684137"/>
                    </a:ext>
                  </a:extLst>
                </a:gridCol>
                <a:gridCol w="1322173">
                  <a:extLst>
                    <a:ext uri="{9D8B030D-6E8A-4147-A177-3AD203B41FA5}">
                      <a16:colId xmlns:a16="http://schemas.microsoft.com/office/drawing/2014/main" xmlns="" val="2730944740"/>
                    </a:ext>
                  </a:extLst>
                </a:gridCol>
                <a:gridCol w="1340708">
                  <a:extLst>
                    <a:ext uri="{9D8B030D-6E8A-4147-A177-3AD203B41FA5}">
                      <a16:colId xmlns:a16="http://schemas.microsoft.com/office/drawing/2014/main" xmlns="" val="3680615067"/>
                    </a:ext>
                  </a:extLst>
                </a:gridCol>
                <a:gridCol w="1451919">
                  <a:extLst>
                    <a:ext uri="{9D8B030D-6E8A-4147-A177-3AD203B41FA5}">
                      <a16:colId xmlns:a16="http://schemas.microsoft.com/office/drawing/2014/main" xmlns="" val="1276182439"/>
                    </a:ext>
                  </a:extLst>
                </a:gridCol>
                <a:gridCol w="1458097">
                  <a:extLst>
                    <a:ext uri="{9D8B030D-6E8A-4147-A177-3AD203B41FA5}">
                      <a16:colId xmlns:a16="http://schemas.microsoft.com/office/drawing/2014/main" xmlns="" val="4198386410"/>
                    </a:ext>
                  </a:extLst>
                </a:gridCol>
                <a:gridCol w="1433384">
                  <a:extLst>
                    <a:ext uri="{9D8B030D-6E8A-4147-A177-3AD203B41FA5}">
                      <a16:colId xmlns:a16="http://schemas.microsoft.com/office/drawing/2014/main" xmlns="" val="821110293"/>
                    </a:ext>
                  </a:extLst>
                </a:gridCol>
                <a:gridCol w="1322170">
                  <a:extLst>
                    <a:ext uri="{9D8B030D-6E8A-4147-A177-3AD203B41FA5}">
                      <a16:colId xmlns:a16="http://schemas.microsoft.com/office/drawing/2014/main" xmlns="" val="2401063344"/>
                    </a:ext>
                  </a:extLst>
                </a:gridCol>
              </a:tblGrid>
              <a:tr h="560688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ასაკობრივი ჯგუფი</a:t>
                      </a:r>
                      <a:r>
                        <a:rPr lang="en-US" sz="1800" b="0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ka-GE" sz="1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წელი</a:t>
                      </a:r>
                      <a:r>
                        <a:rPr lang="en-US" sz="1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რეგიონები</a:t>
                      </a:r>
                      <a:endParaRPr lang="en-US" sz="1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თბილისი</a:t>
                      </a:r>
                      <a:endParaRPr lang="en-US" sz="1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endParaRPr lang="en-US" sz="18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391065"/>
                  </a:ext>
                </a:extLst>
              </a:tr>
              <a:tr h="5606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962332791"/>
                  </a:ext>
                </a:extLst>
              </a:tr>
              <a:tr h="5606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25-34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10.4%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10.9%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425120780"/>
                  </a:ext>
                </a:extLst>
              </a:tr>
              <a:tr h="5606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35-44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15.6%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30.8%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22.4%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328688421"/>
                  </a:ext>
                </a:extLst>
              </a:tr>
              <a:tr h="5606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45-54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44.8%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23.1%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35.1%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371420963"/>
                  </a:ext>
                </a:extLst>
              </a:tr>
              <a:tr h="5606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55-64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25.6%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20.7%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83434952"/>
                  </a:ext>
                </a:extLst>
              </a:tr>
              <a:tr h="5606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65+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10.9%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42537217"/>
                  </a:ext>
                </a:extLst>
              </a:tr>
              <a:tr h="5606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</a:t>
                      </a:r>
                      <a:endParaRPr lang="en-US" sz="18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100.0%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797280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63351" y="5502099"/>
            <a:ext cx="1163620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სულ</a:t>
            </a:r>
            <a:r>
              <a:rPr lang="en-US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ka-GE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ტუბ სამსახურებში დასაქმებული ექთნების</a:t>
            </a:r>
            <a:r>
              <a:rPr lang="en-US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31.6% </a:t>
            </a:r>
            <a:r>
              <a:rPr lang="ka-GE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არის წინასაპენსიო და საპენსიო ასაკის</a:t>
            </a:r>
            <a:r>
              <a:rPr lang="en-US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(≥ 55 </a:t>
            </a:r>
            <a:r>
              <a:rPr lang="ka-GE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წელზე</a:t>
            </a:r>
            <a:r>
              <a:rPr lang="en-US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); </a:t>
            </a:r>
            <a:r>
              <a:rPr lang="ka-GE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რეგიონებში</a:t>
            </a:r>
            <a:r>
              <a:rPr lang="en-US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29.2%, </a:t>
            </a:r>
            <a:r>
              <a:rPr lang="ka-GE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თბილისში</a:t>
            </a:r>
            <a:r>
              <a:rPr lang="en-US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34.6%</a:t>
            </a:r>
          </a:p>
        </p:txBody>
      </p:sp>
    </p:spTree>
    <p:extLst>
      <p:ext uri="{BB962C8B-B14F-4D97-AF65-F5344CB8AC3E}">
        <p14:creationId xmlns:p14="http://schemas.microsoft.com/office/powerpoint/2010/main" val="22153788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701" y="1"/>
            <a:ext cx="11906250" cy="889000"/>
          </a:xfrm>
        </p:spPr>
        <p:txBody>
          <a:bodyPr>
            <a:normAutofit fontScale="90000"/>
          </a:bodyPr>
          <a:lstStyle/>
          <a:p>
            <a:r>
              <a:rPr lang="ka-GE" sz="2800" dirty="0"/>
              <a:t>ადამიანთა რესურსებთან დაკავშირებით მოქმედებისთვის მაღალი პრიორიტეტის რეგიონები </a:t>
            </a:r>
            <a:r>
              <a:rPr lang="en-US" sz="2600" dirty="0"/>
              <a:t>(</a:t>
            </a:r>
            <a:r>
              <a:rPr lang="ka-GE" sz="2600" dirty="0" smtClean="0"/>
              <a:t>ექთნების </a:t>
            </a:r>
            <a:r>
              <a:rPr lang="ka-GE" sz="2600" dirty="0"/>
              <a:t>ასაკი </a:t>
            </a:r>
            <a:r>
              <a:rPr lang="en-US" sz="2600" dirty="0"/>
              <a:t>55+</a:t>
            </a:r>
            <a:r>
              <a:rPr lang="ka-GE" sz="2600" dirty="0"/>
              <a:t> ანალიზის დროისთვის</a:t>
            </a:r>
            <a:r>
              <a:rPr lang="en-US" sz="2600" dirty="0"/>
              <a:t>– 31.03.2017)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8919" y="5913646"/>
            <a:ext cx="116362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სასწრაფო ქმედებაა საჭირო 67 ტუბერთეულიდან 21-ში </a:t>
            </a:r>
            <a:r>
              <a:rPr lang="en-US" sz="2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(31</a:t>
            </a:r>
            <a:r>
              <a:rPr lang="en-US" sz="2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3290637"/>
              </p:ext>
            </p:extLst>
          </p:nvPr>
        </p:nvGraphicFramePr>
        <p:xfrm>
          <a:off x="619239" y="1153559"/>
          <a:ext cx="10947174" cy="407075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41128">
                  <a:extLst>
                    <a:ext uri="{9D8B030D-6E8A-4147-A177-3AD203B41FA5}">
                      <a16:colId xmlns:a16="http://schemas.microsoft.com/office/drawing/2014/main" xmlns="" val="2304963202"/>
                    </a:ext>
                  </a:extLst>
                </a:gridCol>
                <a:gridCol w="3007930">
                  <a:extLst>
                    <a:ext uri="{9D8B030D-6E8A-4147-A177-3AD203B41FA5}">
                      <a16:colId xmlns:a16="http://schemas.microsoft.com/office/drawing/2014/main" xmlns="" val="2056138346"/>
                    </a:ext>
                  </a:extLst>
                </a:gridCol>
                <a:gridCol w="643648">
                  <a:extLst>
                    <a:ext uri="{9D8B030D-6E8A-4147-A177-3AD203B41FA5}">
                      <a16:colId xmlns:a16="http://schemas.microsoft.com/office/drawing/2014/main" xmlns="" val="1334847506"/>
                    </a:ext>
                  </a:extLst>
                </a:gridCol>
                <a:gridCol w="3005410">
                  <a:extLst>
                    <a:ext uri="{9D8B030D-6E8A-4147-A177-3AD203B41FA5}">
                      <a16:colId xmlns:a16="http://schemas.microsoft.com/office/drawing/2014/main" xmlns="" val="3082884371"/>
                    </a:ext>
                  </a:extLst>
                </a:gridCol>
                <a:gridCol w="606734">
                  <a:extLst>
                    <a:ext uri="{9D8B030D-6E8A-4147-A177-3AD203B41FA5}">
                      <a16:colId xmlns:a16="http://schemas.microsoft.com/office/drawing/2014/main" xmlns="" val="3428257068"/>
                    </a:ext>
                  </a:extLst>
                </a:gridCol>
                <a:gridCol w="3042324">
                  <a:extLst>
                    <a:ext uri="{9D8B030D-6E8A-4147-A177-3AD203B41FA5}">
                      <a16:colId xmlns:a16="http://schemas.microsoft.com/office/drawing/2014/main" xmlns="" val="1818092984"/>
                    </a:ext>
                  </a:extLst>
                </a:gridCol>
              </a:tblGrid>
              <a:tr h="374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მარნეული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საგარეჯო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ხაშური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271965795"/>
                  </a:ext>
                </a:extLst>
              </a:tr>
              <a:tr h="374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ამბროლაური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გურჯაანი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მარტვილი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3298205403"/>
                  </a:ext>
                </a:extLst>
              </a:tr>
              <a:tr h="374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ლენტეხი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ხულო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კასპი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3400120972"/>
                  </a:ext>
                </a:extLst>
              </a:tr>
              <a:tr h="374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ხობი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ტყიბული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ახალციხე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1522192932"/>
                  </a:ext>
                </a:extLst>
              </a:tr>
              <a:tr h="411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თიანეთი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ქობულეთი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710036439"/>
                  </a:ext>
                </a:extLst>
              </a:tr>
              <a:tr h="411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თეთრიწყარო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აბაშა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070945982"/>
                  </a:ext>
                </a:extLst>
              </a:tr>
              <a:tr h="411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ჩოხატაური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გარდაბანი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86527171"/>
                  </a:ext>
                </a:extLst>
              </a:tr>
              <a:tr h="411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სენაკი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14109363"/>
                  </a:ext>
                </a:extLst>
              </a:tr>
              <a:tr h="464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ბოლნისი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endParaRPr lang="en-US" sz="20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00409515"/>
                  </a:ext>
                </a:extLst>
              </a:tr>
              <a:tr h="464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ახმეტა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endParaRPr lang="en-US" sz="20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b="0" i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431614819"/>
                  </a:ext>
                </a:extLst>
              </a:tr>
            </a:tbl>
          </a:graphicData>
        </a:graphic>
      </p:graphicFrame>
      <p:sp>
        <p:nvSpPr>
          <p:cNvPr id="9" name="Callout: Up Arrow 8"/>
          <p:cNvSpPr/>
          <p:nvPr/>
        </p:nvSpPr>
        <p:spPr>
          <a:xfrm>
            <a:off x="2607880" y="4250278"/>
            <a:ext cx="1504950" cy="914400"/>
          </a:xfrm>
          <a:prstGeom prst="upArrow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65+ </a:t>
            </a:r>
            <a:r>
              <a:rPr lang="ka-G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წელი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Callout: Up Arrow 9"/>
          <p:cNvSpPr/>
          <p:nvPr/>
        </p:nvSpPr>
        <p:spPr>
          <a:xfrm>
            <a:off x="5474503" y="4246200"/>
            <a:ext cx="1504950" cy="914400"/>
          </a:xfrm>
          <a:prstGeom prst="upArrow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60-64 </a:t>
            </a:r>
            <a:r>
              <a:rPr lang="ka-G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წელი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Callout: Up Arrow 10"/>
          <p:cNvSpPr/>
          <p:nvPr/>
        </p:nvSpPr>
        <p:spPr>
          <a:xfrm>
            <a:off x="9093601" y="4246200"/>
            <a:ext cx="1504950" cy="914400"/>
          </a:xfrm>
          <a:prstGeom prst="upArrow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55-59 </a:t>
            </a:r>
            <a:r>
              <a:rPr lang="ka-G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წელი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689331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775" y="477564"/>
            <a:ext cx="10467976" cy="1128814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ტუბსამსახურის ექთნების საერთო </a:t>
            </a:r>
            <a:r>
              <a:rPr lang="ka-GE" dirty="0"/>
              <a:t>სამუშაო გამოცდილება, წლები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8749206"/>
              </p:ext>
            </p:extLst>
          </p:nvPr>
        </p:nvGraphicFramePr>
        <p:xfrm>
          <a:off x="590806" y="1965325"/>
          <a:ext cx="11049256" cy="4515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5750">
                  <a:extLst>
                    <a:ext uri="{9D8B030D-6E8A-4147-A177-3AD203B41FA5}">
                      <a16:colId xmlns:a16="http://schemas.microsoft.com/office/drawing/2014/main" xmlns="" val="3639136053"/>
                    </a:ext>
                  </a:extLst>
                </a:gridCol>
                <a:gridCol w="2315119">
                  <a:extLst>
                    <a:ext uri="{9D8B030D-6E8A-4147-A177-3AD203B41FA5}">
                      <a16:colId xmlns:a16="http://schemas.microsoft.com/office/drawing/2014/main" xmlns="" val="3368482601"/>
                    </a:ext>
                  </a:extLst>
                </a:gridCol>
                <a:gridCol w="2256425">
                  <a:extLst>
                    <a:ext uri="{9D8B030D-6E8A-4147-A177-3AD203B41FA5}">
                      <a16:colId xmlns:a16="http://schemas.microsoft.com/office/drawing/2014/main" xmlns="" val="3163919743"/>
                    </a:ext>
                  </a:extLst>
                </a:gridCol>
                <a:gridCol w="2431962">
                  <a:extLst>
                    <a:ext uri="{9D8B030D-6E8A-4147-A177-3AD203B41FA5}">
                      <a16:colId xmlns:a16="http://schemas.microsoft.com/office/drawing/2014/main" xmlns="" val="1191250572"/>
                    </a:ext>
                  </a:extLst>
                </a:gridCol>
              </a:tblGrid>
              <a:tr h="903159">
                <a:tc>
                  <a:txBody>
                    <a:bodyPr/>
                    <a:lstStyle/>
                    <a:p>
                      <a:endParaRPr lang="en-US" sz="2800" b="0" i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რეგიონები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თბილისი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endParaRPr lang="en-US" sz="28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52333571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1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 რესპონდენტი</a:t>
                      </a:r>
                      <a:endParaRPr lang="en-US" sz="28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98202884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მინ-მაქს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2-60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6-52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2-60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98313627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მედიანა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738111824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საშუალო</a:t>
                      </a:r>
                      <a:r>
                        <a:rPr lang="en-US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± </a:t>
                      </a: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სდ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27.7 ± 12.6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25.0 ± 13.4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26.5 ± 13.0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92346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7526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633" y="323106"/>
            <a:ext cx="8534400" cy="832252"/>
          </a:xfrm>
        </p:spPr>
        <p:txBody>
          <a:bodyPr/>
          <a:lstStyle/>
          <a:p>
            <a:r>
              <a:rPr lang="ka-GE" dirty="0" smtClean="0"/>
              <a:t>მეთოდოლოგია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503" y="1155358"/>
            <a:ext cx="10467761" cy="5313403"/>
          </a:xfrm>
        </p:spPr>
        <p:txBody>
          <a:bodyPr>
            <a:normAutofit/>
          </a:bodyPr>
          <a:lstStyle/>
          <a:p>
            <a:r>
              <a:rPr lang="ka-GE" sz="2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თვით-შესავსები კითხვარები (შემუშავებული მრჩევლის მიერ </a:t>
            </a:r>
            <a:r>
              <a:rPr lang="ka-GE" sz="2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დკსჯც და </a:t>
            </a:r>
            <a:r>
              <a:rPr lang="ka-GE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ტფდეც კონსულტაციით</a:t>
            </a:r>
            <a:r>
              <a:rPr lang="ka-GE" sz="2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) დაეგზავნა სამოქალაქო სექტორის ყველა ამბულატორიული ტუბერთეულის პერსონალს (ექიმებს და ექთნებს), 2017 წლის თებერვალში</a:t>
            </a:r>
          </a:p>
          <a:p>
            <a:r>
              <a:rPr lang="ka-GE" sz="2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დასმული შეკითხვები: სქესი, ასაკი, დამსაქმებელი, სამუშაო გამოცდილება (სულ და ადგილზე), ძირითადი სამედიცინო სპეციალობა (ექიმებისთვის), სხვა სამუშაო, ბოლო ტრენინგის წელი, ყოველთვიური ხელფასი (ბრუტო და ნეტო)</a:t>
            </a:r>
          </a:p>
          <a:p>
            <a:r>
              <a:rPr lang="ka-GE" sz="2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კითხვარები შეგროვდა რეგიონული კოორდინატორების მიერ</a:t>
            </a:r>
          </a:p>
          <a:p>
            <a:r>
              <a:rPr lang="ka-GE" sz="2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კითხვარები შეკრებილია 2017 წლის მარტში</a:t>
            </a:r>
          </a:p>
        </p:txBody>
      </p:sp>
    </p:spTree>
    <p:extLst>
      <p:ext uri="{BB962C8B-B14F-4D97-AF65-F5344CB8AC3E}">
        <p14:creationId xmlns:p14="http://schemas.microsoft.com/office/powerpoint/2010/main" val="23414495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775" y="477564"/>
            <a:ext cx="10467976" cy="1128814"/>
          </a:xfrm>
        </p:spPr>
        <p:txBody>
          <a:bodyPr>
            <a:normAutofit fontScale="90000"/>
          </a:bodyPr>
          <a:lstStyle/>
          <a:p>
            <a:r>
              <a:rPr lang="ka-GE" dirty="0"/>
              <a:t>ტუბსამსახურის ექთნების </a:t>
            </a:r>
            <a:r>
              <a:rPr lang="ka-GE" dirty="0" smtClean="0"/>
              <a:t>სამუშაო </a:t>
            </a:r>
            <a:r>
              <a:rPr lang="ka-GE" dirty="0"/>
              <a:t>გამოცდილება მოცემულ ადგილზე, წლები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3485881"/>
              </p:ext>
            </p:extLst>
          </p:nvPr>
        </p:nvGraphicFramePr>
        <p:xfrm>
          <a:off x="590806" y="1965325"/>
          <a:ext cx="11049256" cy="4515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5750">
                  <a:extLst>
                    <a:ext uri="{9D8B030D-6E8A-4147-A177-3AD203B41FA5}">
                      <a16:colId xmlns:a16="http://schemas.microsoft.com/office/drawing/2014/main" xmlns="" val="3639136053"/>
                    </a:ext>
                  </a:extLst>
                </a:gridCol>
                <a:gridCol w="2315119">
                  <a:extLst>
                    <a:ext uri="{9D8B030D-6E8A-4147-A177-3AD203B41FA5}">
                      <a16:colId xmlns:a16="http://schemas.microsoft.com/office/drawing/2014/main" xmlns="" val="3368482601"/>
                    </a:ext>
                  </a:extLst>
                </a:gridCol>
                <a:gridCol w="2256425">
                  <a:extLst>
                    <a:ext uri="{9D8B030D-6E8A-4147-A177-3AD203B41FA5}">
                      <a16:colId xmlns:a16="http://schemas.microsoft.com/office/drawing/2014/main" xmlns="" val="3163919743"/>
                    </a:ext>
                  </a:extLst>
                </a:gridCol>
                <a:gridCol w="2431962">
                  <a:extLst>
                    <a:ext uri="{9D8B030D-6E8A-4147-A177-3AD203B41FA5}">
                      <a16:colId xmlns:a16="http://schemas.microsoft.com/office/drawing/2014/main" xmlns="" val="1191250572"/>
                    </a:ext>
                  </a:extLst>
                </a:gridCol>
              </a:tblGrid>
              <a:tr h="903159">
                <a:tc>
                  <a:txBody>
                    <a:bodyPr/>
                    <a:lstStyle/>
                    <a:p>
                      <a:endParaRPr lang="en-US" sz="2800" b="0" i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რეგიონები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თბილისი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endParaRPr lang="en-US" sz="28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52333571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2800" b="1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 რესპონდენტი</a:t>
                      </a:r>
                      <a:endParaRPr lang="en-US" sz="2800" b="1" i="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98202884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მინ-მაქს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0.1-60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1-35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0.1-60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98313627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მედიანა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738111824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საშუალო</a:t>
                      </a:r>
                      <a:r>
                        <a:rPr lang="en-US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± </a:t>
                      </a: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სდ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17.9 ± 12.1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12.3 ± 5.5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15.4 ± 10.1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92346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80106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4827175"/>
              </p:ext>
            </p:extLst>
          </p:nvPr>
        </p:nvGraphicFramePr>
        <p:xfrm>
          <a:off x="438150" y="2025650"/>
          <a:ext cx="11304587" cy="3987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988">
                  <a:extLst>
                    <a:ext uri="{9D8B030D-6E8A-4147-A177-3AD203B41FA5}">
                      <a16:colId xmlns:a16="http://schemas.microsoft.com/office/drawing/2014/main" xmlns="" val="2877493159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xmlns="" val="302239684"/>
                    </a:ext>
                  </a:extLst>
                </a:gridCol>
                <a:gridCol w="1136650">
                  <a:extLst>
                    <a:ext uri="{9D8B030D-6E8A-4147-A177-3AD203B41FA5}">
                      <a16:colId xmlns:a16="http://schemas.microsoft.com/office/drawing/2014/main" xmlns="" val="4151574487"/>
                    </a:ext>
                  </a:extLst>
                </a:gridCol>
                <a:gridCol w="1155700">
                  <a:extLst>
                    <a:ext uri="{9D8B030D-6E8A-4147-A177-3AD203B41FA5}">
                      <a16:colId xmlns:a16="http://schemas.microsoft.com/office/drawing/2014/main" xmlns="" val="2021923754"/>
                    </a:ext>
                  </a:extLst>
                </a:gridCol>
                <a:gridCol w="1231900">
                  <a:extLst>
                    <a:ext uri="{9D8B030D-6E8A-4147-A177-3AD203B41FA5}">
                      <a16:colId xmlns:a16="http://schemas.microsoft.com/office/drawing/2014/main" xmlns="" val="3773679951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xmlns="" val="3066437251"/>
                    </a:ext>
                  </a:extLst>
                </a:gridCol>
                <a:gridCol w="1289049">
                  <a:extLst>
                    <a:ext uri="{9D8B030D-6E8A-4147-A177-3AD203B41FA5}">
                      <a16:colId xmlns:a16="http://schemas.microsoft.com/office/drawing/2014/main" xmlns="" val="4291434832"/>
                    </a:ext>
                  </a:extLst>
                </a:gridCol>
              </a:tblGrid>
              <a:tr h="956207">
                <a:tc>
                  <a:txBody>
                    <a:bodyPr/>
                    <a:lstStyle/>
                    <a:p>
                      <a:endParaRPr lang="en-US" sz="2400" b="1" i="1" dirty="0">
                        <a:latin typeface="+mn-lt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4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რეგიონები</a:t>
                      </a:r>
                      <a:endParaRPr lang="en-US" sz="24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 sz="1800" b="1" i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4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თბილისი</a:t>
                      </a:r>
                      <a:endParaRPr lang="en-US" sz="24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 sz="1800" b="1" i="1" dirty="0">
                        <a:latin typeface="+mn-lt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4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endParaRPr lang="en-US" sz="24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800" b="1" i="1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780873598"/>
                  </a:ext>
                </a:extLst>
              </a:tr>
              <a:tr h="757898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8288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3241410365"/>
                  </a:ext>
                </a:extLst>
              </a:tr>
              <a:tr h="757898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სულ </a:t>
                      </a:r>
                      <a:r>
                        <a:rPr lang="ka-GE" sz="2400" b="1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რესპონდენტი</a:t>
                      </a:r>
                      <a:endParaRPr lang="en-US" sz="2400" b="1" i="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288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174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100.0%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3503039624"/>
                  </a:ext>
                </a:extLst>
              </a:tr>
              <a:tr h="757898">
                <a:tc>
                  <a:txBody>
                    <a:bodyPr/>
                    <a:lstStyle/>
                    <a:p>
                      <a:pPr algn="l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მიუთითეს, რომ აქვთ სხვა</a:t>
                      </a:r>
                      <a:r>
                        <a:rPr lang="ka-GE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სამსახური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8288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7.3%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4.6%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2457026097"/>
                  </a:ext>
                </a:extLst>
              </a:tr>
              <a:tr h="757898">
                <a:tc>
                  <a:txBody>
                    <a:bodyPr/>
                    <a:lstStyle/>
                    <a:p>
                      <a:pPr algn="l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არ მიუთითეს, რომ აქვთ სხვა</a:t>
                      </a:r>
                      <a:r>
                        <a:rPr lang="ka-GE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სამსახური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8288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89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92.7%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98.7%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95.4%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832857899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485775" y="477564"/>
            <a:ext cx="11256962" cy="112881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a-GE" dirty="0" smtClean="0"/>
              <a:t>ექთნები, რომლებმაც </a:t>
            </a:r>
            <a:r>
              <a:rPr lang="ka-GE" dirty="0"/>
              <a:t>მიუთითეს, რომ აქვთ სხვა სამსახური (ტუბკაბინეტის გარდა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590698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125" y="242614"/>
            <a:ext cx="10467976" cy="1128814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ექთნების ყოველთვიური </a:t>
            </a:r>
            <a:r>
              <a:rPr lang="ka-GE" dirty="0"/>
              <a:t>ხელფასი, ბრუტო </a:t>
            </a:r>
            <a:r>
              <a:rPr lang="en-US" dirty="0"/>
              <a:t>(</a:t>
            </a:r>
            <a:r>
              <a:rPr lang="ka-GE" dirty="0"/>
              <a:t>ლარი</a:t>
            </a:r>
            <a:r>
              <a:rPr lang="en-US" dirty="0"/>
              <a:t>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9681424"/>
              </p:ext>
            </p:extLst>
          </p:nvPr>
        </p:nvGraphicFramePr>
        <p:xfrm>
          <a:off x="584456" y="1371429"/>
          <a:ext cx="11049256" cy="4057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194">
                  <a:extLst>
                    <a:ext uri="{9D8B030D-6E8A-4147-A177-3AD203B41FA5}">
                      <a16:colId xmlns:a16="http://schemas.microsoft.com/office/drawing/2014/main" xmlns="" val="3639136053"/>
                    </a:ext>
                  </a:extLst>
                </a:gridCol>
                <a:gridCol w="2546350">
                  <a:extLst>
                    <a:ext uri="{9D8B030D-6E8A-4147-A177-3AD203B41FA5}">
                      <a16:colId xmlns:a16="http://schemas.microsoft.com/office/drawing/2014/main" xmlns="" val="3368482601"/>
                    </a:ext>
                  </a:extLst>
                </a:gridCol>
                <a:gridCol w="2470750">
                  <a:extLst>
                    <a:ext uri="{9D8B030D-6E8A-4147-A177-3AD203B41FA5}">
                      <a16:colId xmlns:a16="http://schemas.microsoft.com/office/drawing/2014/main" xmlns="" val="3163919743"/>
                    </a:ext>
                  </a:extLst>
                </a:gridCol>
                <a:gridCol w="2431962">
                  <a:extLst>
                    <a:ext uri="{9D8B030D-6E8A-4147-A177-3AD203B41FA5}">
                      <a16:colId xmlns:a16="http://schemas.microsoft.com/office/drawing/2014/main" xmlns="" val="1191250572"/>
                    </a:ext>
                  </a:extLst>
                </a:gridCol>
              </a:tblGrid>
              <a:tr h="811564">
                <a:tc>
                  <a:txBody>
                    <a:bodyPr/>
                    <a:lstStyle/>
                    <a:p>
                      <a:endParaRPr lang="en-US" sz="2800" b="0" i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რეგიონები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თბილისი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endParaRPr lang="en-US" sz="28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52333571"/>
                  </a:ext>
                </a:extLst>
              </a:tr>
              <a:tr h="811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1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 რესპონდენტი</a:t>
                      </a:r>
                      <a:endParaRPr lang="en-US" sz="28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98202884"/>
                  </a:ext>
                </a:extLst>
              </a:tr>
              <a:tr h="811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მინ-მაქს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150-602.5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280-1,050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150-1,050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98313627"/>
                  </a:ext>
                </a:extLst>
              </a:tr>
              <a:tr h="811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მედიანა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738111824"/>
                  </a:ext>
                </a:extLst>
              </a:tr>
              <a:tr h="811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საშუალო</a:t>
                      </a:r>
                      <a:r>
                        <a:rPr lang="en-US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± </a:t>
                      </a: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სდ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321.1 ± 92.6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511.9 ± 137.0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410.0 ± 149.5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9234669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8046" y="5681578"/>
            <a:ext cx="120220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შენიშვნა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58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ექთანი 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a-G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ვალიდური პასუხის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36.0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%;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57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a-G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რეგიონებიდან 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%) </a:t>
            </a:r>
            <a:r>
              <a:rPr lang="ka-G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და 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ka-G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თბილისიდან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ka-G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მიუთითებს , რომ იღებს მინიმალურ ხელფასს , ბრუტო 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280 </a:t>
            </a:r>
            <a:r>
              <a:rPr lang="ka-G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ლარი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ka-G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ან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ნაკლებს</a:t>
            </a:r>
            <a:endParaRPr lang="en-US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497232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125" y="242614"/>
            <a:ext cx="10467976" cy="1128814"/>
          </a:xfrm>
        </p:spPr>
        <p:txBody>
          <a:bodyPr>
            <a:normAutofit/>
          </a:bodyPr>
          <a:lstStyle/>
          <a:p>
            <a:r>
              <a:rPr lang="ka-GE" dirty="0" smtClean="0"/>
              <a:t>ექთნების ყოველთვიური </a:t>
            </a:r>
            <a:r>
              <a:rPr lang="ka-GE" dirty="0"/>
              <a:t>ხელფასი, </a:t>
            </a:r>
            <a:r>
              <a:rPr lang="ka-GE" dirty="0" smtClean="0"/>
              <a:t>ნეტო ლარი</a:t>
            </a:r>
            <a:r>
              <a:rPr lang="en-US" dirty="0"/>
              <a:t>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5336662"/>
              </p:ext>
            </p:extLst>
          </p:nvPr>
        </p:nvGraphicFramePr>
        <p:xfrm>
          <a:off x="584456" y="1371429"/>
          <a:ext cx="11049256" cy="4057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194">
                  <a:extLst>
                    <a:ext uri="{9D8B030D-6E8A-4147-A177-3AD203B41FA5}">
                      <a16:colId xmlns:a16="http://schemas.microsoft.com/office/drawing/2014/main" xmlns="" val="3639136053"/>
                    </a:ext>
                  </a:extLst>
                </a:gridCol>
                <a:gridCol w="2546350">
                  <a:extLst>
                    <a:ext uri="{9D8B030D-6E8A-4147-A177-3AD203B41FA5}">
                      <a16:colId xmlns:a16="http://schemas.microsoft.com/office/drawing/2014/main" xmlns="" val="3368482601"/>
                    </a:ext>
                  </a:extLst>
                </a:gridCol>
                <a:gridCol w="2470750">
                  <a:extLst>
                    <a:ext uri="{9D8B030D-6E8A-4147-A177-3AD203B41FA5}">
                      <a16:colId xmlns:a16="http://schemas.microsoft.com/office/drawing/2014/main" xmlns="" val="3163919743"/>
                    </a:ext>
                  </a:extLst>
                </a:gridCol>
                <a:gridCol w="2431962">
                  <a:extLst>
                    <a:ext uri="{9D8B030D-6E8A-4147-A177-3AD203B41FA5}">
                      <a16:colId xmlns:a16="http://schemas.microsoft.com/office/drawing/2014/main" xmlns="" val="1191250572"/>
                    </a:ext>
                  </a:extLst>
                </a:gridCol>
              </a:tblGrid>
              <a:tr h="811564">
                <a:tc>
                  <a:txBody>
                    <a:bodyPr/>
                    <a:lstStyle/>
                    <a:p>
                      <a:endParaRPr lang="en-US" sz="2800" b="0" i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რეგიონები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თბილისი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endParaRPr lang="en-US" sz="28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52333571"/>
                  </a:ext>
                </a:extLst>
              </a:tr>
              <a:tr h="81156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2800" b="1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 რესპონდენტი</a:t>
                      </a:r>
                      <a:endParaRPr lang="en-US" sz="2800" b="1" i="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98202884"/>
                  </a:ext>
                </a:extLst>
              </a:tr>
              <a:tr h="811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მინ-მაქს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118-482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224-840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118-840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98313627"/>
                  </a:ext>
                </a:extLst>
              </a:tr>
              <a:tr h="811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მედიანა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738111824"/>
                  </a:ext>
                </a:extLst>
              </a:tr>
              <a:tr h="811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საშუალო</a:t>
                      </a:r>
                      <a:r>
                        <a:rPr lang="en-US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± </a:t>
                      </a: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სდ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266.3 ± 73.6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409.3 ± 109.7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332.9 ± 116.5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9234669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8046" y="5733664"/>
            <a:ext cx="120220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შენიშვნა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ექთანი 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a-G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ვალიდური პასუხის 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26.1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%; 41 </a:t>
            </a:r>
            <a:r>
              <a:rPr lang="ka-G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რეგიონებიდან 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(47.7%) </a:t>
            </a:r>
            <a:r>
              <a:rPr lang="ka-G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და 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თბილისიდან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ka-G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მიუთითებს , რომ იღებს მინიმალურ ხელფასს ,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ნეტო 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224 </a:t>
            </a:r>
            <a:r>
              <a:rPr lang="ka-G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ლარი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ka-GE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ან </a:t>
            </a:r>
            <a:r>
              <a:rPr lang="ka-GE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ნაკლებს</a:t>
            </a:r>
            <a:endParaRPr lang="en-US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151603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344" y="150018"/>
            <a:ext cx="11372127" cy="822256"/>
          </a:xfrm>
        </p:spPr>
        <p:txBody>
          <a:bodyPr>
            <a:noAutofit/>
          </a:bodyPr>
          <a:lstStyle/>
          <a:p>
            <a:r>
              <a:rPr lang="ka-GE" sz="2800" dirty="0" smtClean="0"/>
              <a:t>ყოველთვიური ხელფასი </a:t>
            </a:r>
            <a:r>
              <a:rPr lang="en-US" sz="2800" dirty="0" smtClean="0"/>
              <a:t>, ‘</a:t>
            </a:r>
            <a:r>
              <a:rPr lang="ka-GE" sz="2800" dirty="0" smtClean="0"/>
              <a:t>ბრუტო</a:t>
            </a:r>
            <a:r>
              <a:rPr lang="en-US" sz="2800" dirty="0" smtClean="0"/>
              <a:t>', </a:t>
            </a:r>
            <a:r>
              <a:rPr lang="ka-GE" sz="2800" dirty="0" smtClean="0"/>
              <a:t>ექთნები</a:t>
            </a:r>
            <a:r>
              <a:rPr lang="en-US" sz="2800" dirty="0" smtClean="0"/>
              <a:t>,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ka-GE" sz="2800" dirty="0" smtClean="0"/>
              <a:t>პროვაიდერი ორგანიზაციის მიხედვით </a:t>
            </a:r>
            <a:r>
              <a:rPr lang="en-US" sz="2800" dirty="0" smtClean="0"/>
              <a:t>(</a:t>
            </a:r>
            <a:r>
              <a:rPr lang="ka-GE" sz="2800" dirty="0" smtClean="0"/>
              <a:t>ლარი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826993"/>
              </p:ext>
            </p:extLst>
          </p:nvPr>
        </p:nvGraphicFramePr>
        <p:xfrm>
          <a:off x="144684" y="1136650"/>
          <a:ext cx="11933499" cy="5481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2502">
                  <a:extLst>
                    <a:ext uri="{9D8B030D-6E8A-4147-A177-3AD203B41FA5}">
                      <a16:colId xmlns:a16="http://schemas.microsoft.com/office/drawing/2014/main" xmlns="" val="3639136053"/>
                    </a:ext>
                  </a:extLst>
                </a:gridCol>
                <a:gridCol w="1221014">
                  <a:extLst>
                    <a:ext uri="{9D8B030D-6E8A-4147-A177-3AD203B41FA5}">
                      <a16:colId xmlns:a16="http://schemas.microsoft.com/office/drawing/2014/main" xmlns="" val="33684826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xmlns="" val="3163919743"/>
                    </a:ext>
                  </a:extLst>
                </a:gridCol>
                <a:gridCol w="1587500">
                  <a:extLst>
                    <a:ext uri="{9D8B030D-6E8A-4147-A177-3AD203B41FA5}">
                      <a16:colId xmlns:a16="http://schemas.microsoft.com/office/drawing/2014/main" xmlns="" val="1191250572"/>
                    </a:ext>
                  </a:extLst>
                </a:gridCol>
                <a:gridCol w="2362683">
                  <a:extLst>
                    <a:ext uri="{9D8B030D-6E8A-4147-A177-3AD203B41FA5}">
                      <a16:colId xmlns:a16="http://schemas.microsoft.com/office/drawing/2014/main" xmlns="" val="1053768628"/>
                    </a:ext>
                  </a:extLst>
                </a:gridCol>
              </a:tblGrid>
              <a:tr h="787657">
                <a:tc>
                  <a:txBody>
                    <a:bodyPr/>
                    <a:lstStyle/>
                    <a:p>
                      <a:endParaRPr lang="en-US" sz="1800" b="0" i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მინ-მაქს</a:t>
                      </a:r>
                      <a:endParaRPr lang="en-US" sz="1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მედიანა</a:t>
                      </a:r>
                      <a:endParaRPr lang="en-US" sz="18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საშუალო</a:t>
                      </a:r>
                      <a:r>
                        <a:rPr lang="en-US" sz="1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± </a:t>
                      </a:r>
                      <a:r>
                        <a:rPr lang="ka-GE" sz="1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სდ</a:t>
                      </a:r>
                      <a:endParaRPr lang="en-US" sz="18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52333571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ევექსი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260 – 280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277 ± 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98202884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ჯეოჰოსპიტალსი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260 – 390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291 ± 35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98313627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სხვა კლერძო</a:t>
                      </a:r>
                      <a:r>
                        <a:rPr lang="ka-GE" sz="1800" b="0" i="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პროვაიდერები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 – 602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347 ± 118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738111824"/>
                  </a:ext>
                </a:extLst>
              </a:tr>
              <a:tr h="5308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0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 კერძო პროვაიდერები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 – 602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320 ± 96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92346690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რეგიონული ჯანდაცვის ცენტრები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280 – 330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285 ± 16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719193601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ტფდეც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405 – 1,050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526 ± 134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234339479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სხვა სახელმწიფო პროვაიდერები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280 – 512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393 ± 80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566609228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0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r>
                        <a:rPr lang="ka-GE" sz="2000" b="1" i="1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სახელმწიფო პროვაიდერები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280 – 1,050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481 ± 146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356203096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000" b="1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endParaRPr lang="en-US" sz="20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 – 1,050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410 ± 150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52737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1058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344" y="150018"/>
            <a:ext cx="11372127" cy="822256"/>
          </a:xfrm>
        </p:spPr>
        <p:txBody>
          <a:bodyPr>
            <a:noAutofit/>
          </a:bodyPr>
          <a:lstStyle/>
          <a:p>
            <a:r>
              <a:rPr lang="ka-GE" sz="2800" dirty="0" smtClean="0"/>
              <a:t>ყოველთვიური ხელფასი </a:t>
            </a:r>
            <a:r>
              <a:rPr lang="en-US" sz="2800" dirty="0" smtClean="0"/>
              <a:t>, ‘</a:t>
            </a:r>
            <a:r>
              <a:rPr lang="ka-GE" sz="2800" dirty="0" smtClean="0"/>
              <a:t>ნეტო</a:t>
            </a:r>
            <a:r>
              <a:rPr lang="en-US" sz="2800" dirty="0" smtClean="0"/>
              <a:t>', </a:t>
            </a:r>
            <a:r>
              <a:rPr lang="ka-GE" sz="2800" dirty="0" smtClean="0"/>
              <a:t>ექთნები</a:t>
            </a:r>
            <a:r>
              <a:rPr lang="en-US" sz="2800" dirty="0" smtClean="0"/>
              <a:t>,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ka-GE" sz="2800" dirty="0" smtClean="0"/>
              <a:t>პროვაიდერი ორგანიზაციის მიხედვით </a:t>
            </a:r>
            <a:r>
              <a:rPr lang="en-US" sz="2800" dirty="0" smtClean="0"/>
              <a:t>(</a:t>
            </a:r>
            <a:r>
              <a:rPr lang="ka-GE" sz="2800" dirty="0" smtClean="0"/>
              <a:t>ლარი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0550951"/>
              </p:ext>
            </p:extLst>
          </p:nvPr>
        </p:nvGraphicFramePr>
        <p:xfrm>
          <a:off x="144684" y="1136650"/>
          <a:ext cx="11933499" cy="5481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2502">
                  <a:extLst>
                    <a:ext uri="{9D8B030D-6E8A-4147-A177-3AD203B41FA5}">
                      <a16:colId xmlns:a16="http://schemas.microsoft.com/office/drawing/2014/main" xmlns="" val="3639136053"/>
                    </a:ext>
                  </a:extLst>
                </a:gridCol>
                <a:gridCol w="1221014">
                  <a:extLst>
                    <a:ext uri="{9D8B030D-6E8A-4147-A177-3AD203B41FA5}">
                      <a16:colId xmlns:a16="http://schemas.microsoft.com/office/drawing/2014/main" xmlns="" val="33684826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xmlns="" val="3163919743"/>
                    </a:ext>
                  </a:extLst>
                </a:gridCol>
                <a:gridCol w="1587500">
                  <a:extLst>
                    <a:ext uri="{9D8B030D-6E8A-4147-A177-3AD203B41FA5}">
                      <a16:colId xmlns:a16="http://schemas.microsoft.com/office/drawing/2014/main" xmlns="" val="1191250572"/>
                    </a:ext>
                  </a:extLst>
                </a:gridCol>
                <a:gridCol w="2362683">
                  <a:extLst>
                    <a:ext uri="{9D8B030D-6E8A-4147-A177-3AD203B41FA5}">
                      <a16:colId xmlns:a16="http://schemas.microsoft.com/office/drawing/2014/main" xmlns="" val="1053768628"/>
                    </a:ext>
                  </a:extLst>
                </a:gridCol>
              </a:tblGrid>
              <a:tr h="787657">
                <a:tc>
                  <a:txBody>
                    <a:bodyPr/>
                    <a:lstStyle/>
                    <a:p>
                      <a:endParaRPr lang="en-US" sz="1800" b="0" i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მინ-მაქს</a:t>
                      </a:r>
                      <a:endParaRPr lang="en-US" sz="1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მედიანა</a:t>
                      </a:r>
                      <a:endParaRPr lang="en-US" sz="18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საშუალო</a:t>
                      </a:r>
                      <a:r>
                        <a:rPr lang="en-US" sz="1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± </a:t>
                      </a:r>
                      <a:r>
                        <a:rPr lang="ka-GE" sz="1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სდ</a:t>
                      </a:r>
                      <a:endParaRPr lang="en-US" sz="18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52333571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ევექსი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220 – 280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238 ± 26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98202884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ჯეოჰოსპიტალსი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212 – 312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239 ± 27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98313627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სხვა კლერძო</a:t>
                      </a:r>
                      <a:r>
                        <a:rPr lang="ka-GE" sz="1800" b="0" i="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პროვაიდერები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118 – 482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278 ± 95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738111824"/>
                  </a:ext>
                </a:extLst>
              </a:tr>
              <a:tr h="5308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0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 კერძო პროვაიდერები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118 – 482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261 ± 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92346690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რეგიონული ჯანდაცვის ცენტრები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224 – 330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261 ± 36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719193601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ტფდეც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324 – 840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421 ± 107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234339479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სხვა სახელმწიფო პროვაიდერები</a:t>
                      </a:r>
                      <a:endParaRPr lang="en-US" sz="1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224 – 404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321 ± 59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566609228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0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r>
                        <a:rPr lang="ka-GE" sz="2000" b="1" i="1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სახელმწიფო პროვაიდერები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224 – 840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390 ± 112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356203096"/>
                  </a:ext>
                </a:extLst>
              </a:tr>
              <a:tr h="5203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000" b="1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endParaRPr lang="en-US" sz="20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118 - 840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333 ± 116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52737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19398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344" y="150018"/>
            <a:ext cx="11372127" cy="822256"/>
          </a:xfrm>
        </p:spPr>
        <p:txBody>
          <a:bodyPr>
            <a:noAutofit/>
          </a:bodyPr>
          <a:lstStyle/>
          <a:p>
            <a:r>
              <a:rPr lang="ka-GE" sz="2800" dirty="0"/>
              <a:t>საშუალო ყოველთვიური ხელფასი </a:t>
            </a:r>
            <a:r>
              <a:rPr lang="en-US" sz="2800" dirty="0"/>
              <a:t>, </a:t>
            </a:r>
            <a:r>
              <a:rPr lang="ka-GE" sz="2800" dirty="0" smtClean="0"/>
              <a:t>ექთნები</a:t>
            </a:r>
            <a:r>
              <a:rPr lang="en-US" sz="2800" dirty="0" smtClean="0"/>
              <a:t>,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ka-GE" sz="2800" dirty="0"/>
              <a:t>პროვაიდერი ორგანიზაციის საკუთრების ფორმის მიხედვით </a:t>
            </a:r>
            <a:r>
              <a:rPr lang="en-US" sz="2800" dirty="0"/>
              <a:t>(</a:t>
            </a:r>
            <a:r>
              <a:rPr lang="ka-GE" sz="2800" dirty="0"/>
              <a:t>ლარი</a:t>
            </a:r>
            <a:r>
              <a:rPr lang="en-US" sz="2800" dirty="0"/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21739" y="1073225"/>
            <a:ext cx="1585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ბრუტო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674795" y="1073225"/>
            <a:ext cx="11785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ნეტო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35" y="1758951"/>
            <a:ext cx="5468586" cy="484851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2630" y="1758951"/>
            <a:ext cx="5547841" cy="4848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83032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344" y="150018"/>
            <a:ext cx="11372127" cy="822256"/>
          </a:xfrm>
        </p:spPr>
        <p:txBody>
          <a:bodyPr>
            <a:noAutofit/>
          </a:bodyPr>
          <a:lstStyle/>
          <a:p>
            <a:r>
              <a:rPr lang="ka-GE" sz="2800" dirty="0"/>
              <a:t>საშუალო ყოველთვიური </a:t>
            </a:r>
            <a:r>
              <a:rPr lang="ka-GE" sz="2800" dirty="0" smtClean="0"/>
              <a:t>ხელფასი</a:t>
            </a:r>
            <a:r>
              <a:rPr lang="en-US" sz="2800" dirty="0" smtClean="0"/>
              <a:t>, </a:t>
            </a:r>
            <a:r>
              <a:rPr lang="ka-GE" sz="2800" dirty="0"/>
              <a:t>ექთნები</a:t>
            </a:r>
            <a:r>
              <a:rPr lang="en-US" sz="2800" dirty="0"/>
              <a:t>, </a:t>
            </a:r>
            <a:br>
              <a:rPr lang="en-US" sz="2800" dirty="0"/>
            </a:br>
            <a:r>
              <a:rPr lang="ka-GE" sz="2800" dirty="0"/>
              <a:t>პროვაიდერი ორგანიზაციის </a:t>
            </a:r>
            <a:r>
              <a:rPr lang="ka-GE" sz="2800" dirty="0" smtClean="0"/>
              <a:t>მიხედვით </a:t>
            </a:r>
            <a:r>
              <a:rPr lang="en-US" sz="2800" dirty="0"/>
              <a:t>(</a:t>
            </a:r>
            <a:r>
              <a:rPr lang="ka-GE" sz="2800" dirty="0"/>
              <a:t>ლარი</a:t>
            </a:r>
            <a:r>
              <a:rPr lang="en-US" sz="2800" dirty="0"/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45832" y="1076399"/>
            <a:ext cx="1585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ბრუტო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683259" y="1076398"/>
            <a:ext cx="11785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ნეტო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183" y="1765298"/>
            <a:ext cx="5468586" cy="478831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1440" y="1765297"/>
            <a:ext cx="5529551" cy="4788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439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780" y="187181"/>
            <a:ext cx="10356550" cy="832252"/>
          </a:xfrm>
        </p:spPr>
        <p:txBody>
          <a:bodyPr>
            <a:normAutofit/>
          </a:bodyPr>
          <a:lstStyle/>
          <a:p>
            <a:r>
              <a:rPr lang="ka-GE" dirty="0" smtClean="0"/>
              <a:t>კითხვარები </a:t>
            </a:r>
            <a:r>
              <a:rPr lang="en-US" dirty="0" smtClean="0"/>
              <a:t>(</a:t>
            </a:r>
            <a:r>
              <a:rPr lang="ka-GE" dirty="0" smtClean="0"/>
              <a:t>ექიმებისთვის და ექთნებისთვის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953" y="1362826"/>
            <a:ext cx="5569069" cy="499472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593" y="1362826"/>
            <a:ext cx="5820453" cy="499472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135146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1158" y="452850"/>
            <a:ext cx="8534400" cy="1128814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რესპონდენტების რაოდენობა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</a:t>
            </a:r>
            <a:r>
              <a:rPr lang="ka-GE" dirty="0" smtClean="0"/>
              <a:t>დაბრუნებული კითხვარები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1303731"/>
              </p:ext>
            </p:extLst>
          </p:nvPr>
        </p:nvGraphicFramePr>
        <p:xfrm>
          <a:off x="485775" y="1736724"/>
          <a:ext cx="10467976" cy="3848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2911">
                  <a:extLst>
                    <a:ext uri="{9D8B030D-6E8A-4147-A177-3AD203B41FA5}">
                      <a16:colId xmlns:a16="http://schemas.microsoft.com/office/drawing/2014/main" xmlns="" val="3639136053"/>
                    </a:ext>
                  </a:extLst>
                </a:gridCol>
                <a:gridCol w="2193325">
                  <a:extLst>
                    <a:ext uri="{9D8B030D-6E8A-4147-A177-3AD203B41FA5}">
                      <a16:colId xmlns:a16="http://schemas.microsoft.com/office/drawing/2014/main" xmlns="" val="3368482601"/>
                    </a:ext>
                  </a:extLst>
                </a:gridCol>
                <a:gridCol w="2137719">
                  <a:extLst>
                    <a:ext uri="{9D8B030D-6E8A-4147-A177-3AD203B41FA5}">
                      <a16:colId xmlns:a16="http://schemas.microsoft.com/office/drawing/2014/main" xmlns="" val="3163919743"/>
                    </a:ext>
                  </a:extLst>
                </a:gridCol>
                <a:gridCol w="2304021">
                  <a:extLst>
                    <a:ext uri="{9D8B030D-6E8A-4147-A177-3AD203B41FA5}">
                      <a16:colId xmlns:a16="http://schemas.microsoft.com/office/drawing/2014/main" xmlns="" val="1191250572"/>
                    </a:ext>
                  </a:extLst>
                </a:gridCol>
              </a:tblGrid>
              <a:tr h="962132">
                <a:tc>
                  <a:txBody>
                    <a:bodyPr/>
                    <a:lstStyle/>
                    <a:p>
                      <a:endParaRPr lang="en-US" sz="2800" b="0" i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რეგიონები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თბილისი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endParaRPr lang="en-US" sz="28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52333571"/>
                  </a:ext>
                </a:extLst>
              </a:tr>
              <a:tr h="962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1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endParaRPr lang="en-US" sz="28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98202884"/>
                  </a:ext>
                </a:extLst>
              </a:tr>
              <a:tr h="962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ექიმები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98313627"/>
                  </a:ext>
                </a:extLst>
              </a:tr>
              <a:tr h="962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ექთნები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73811182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85775" y="5887994"/>
            <a:ext cx="7793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სულ პასუხი მიღებული 67 ტუბ ერთეულიდან</a:t>
            </a:r>
            <a:endParaRPr lang="en-US" sz="28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79160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454" y="293414"/>
            <a:ext cx="8534400" cy="1128814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რესპონდენტების რაოდენობა რეგიონების მიხედვით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4165876"/>
              </p:ext>
            </p:extLst>
          </p:nvPr>
        </p:nvGraphicFramePr>
        <p:xfrm>
          <a:off x="900454" y="1574800"/>
          <a:ext cx="10281895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0751">
                  <a:extLst>
                    <a:ext uri="{9D8B030D-6E8A-4147-A177-3AD203B41FA5}">
                      <a16:colId xmlns:a16="http://schemas.microsoft.com/office/drawing/2014/main" xmlns="" val="2949285033"/>
                    </a:ext>
                  </a:extLst>
                </a:gridCol>
                <a:gridCol w="2113373">
                  <a:extLst>
                    <a:ext uri="{9D8B030D-6E8A-4147-A177-3AD203B41FA5}">
                      <a16:colId xmlns:a16="http://schemas.microsoft.com/office/drawing/2014/main" xmlns="" val="520717902"/>
                    </a:ext>
                  </a:extLst>
                </a:gridCol>
                <a:gridCol w="2015172">
                  <a:extLst>
                    <a:ext uri="{9D8B030D-6E8A-4147-A177-3AD203B41FA5}">
                      <a16:colId xmlns:a16="http://schemas.microsoft.com/office/drawing/2014/main" xmlns="" val="922896336"/>
                    </a:ext>
                  </a:extLst>
                </a:gridCol>
                <a:gridCol w="1752599">
                  <a:extLst>
                    <a:ext uri="{9D8B030D-6E8A-4147-A177-3AD203B41FA5}">
                      <a16:colId xmlns:a16="http://schemas.microsoft.com/office/drawing/2014/main" xmlns="" val="8857065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24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4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სულ</a:t>
                      </a:r>
                      <a:endParaRPr lang="en-US" sz="2400" b="1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ექიმები</a:t>
                      </a:r>
                      <a:endParaRPr lang="en-US" sz="24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ექთნები</a:t>
                      </a:r>
                      <a:endParaRPr lang="en-US" sz="24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603570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აჭარა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2466145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გურია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1505344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იმერეთი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4019760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კახეთი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1299221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ქვემო</a:t>
                      </a:r>
                      <a:r>
                        <a:rPr lang="ka-GE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ქართლი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444334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მცხეთა-მთიანეთი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2422896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რაჭა-ლეჩხუმი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434147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სამეგრელო-ზემო სვანეთი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3922535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სამცხე-ჯავახეთი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342870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შიდა ქართლი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1034802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თბილისი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101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2101708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სულ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280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174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1543431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7376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93414"/>
            <a:ext cx="10998199" cy="1027386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ამბულატორიული ტუბერთეულების რაოდენობა და პერსონალი პროვაიდერი ორგანიზაციის მიხედვით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6978570"/>
              </p:ext>
            </p:extLst>
          </p:nvPr>
        </p:nvGraphicFramePr>
        <p:xfrm>
          <a:off x="317500" y="1422228"/>
          <a:ext cx="11607802" cy="5966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8400">
                  <a:extLst>
                    <a:ext uri="{9D8B030D-6E8A-4147-A177-3AD203B41FA5}">
                      <a16:colId xmlns:a16="http://schemas.microsoft.com/office/drawing/2014/main" xmlns="" val="2949285033"/>
                    </a:ext>
                  </a:extLst>
                </a:gridCol>
                <a:gridCol w="1841500">
                  <a:extLst>
                    <a:ext uri="{9D8B030D-6E8A-4147-A177-3AD203B41FA5}">
                      <a16:colId xmlns:a16="http://schemas.microsoft.com/office/drawing/2014/main" xmlns="" val="520717902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xmlns="" val="922896336"/>
                    </a:ext>
                  </a:extLst>
                </a:gridCol>
                <a:gridCol w="1517650">
                  <a:extLst>
                    <a:ext uri="{9D8B030D-6E8A-4147-A177-3AD203B41FA5}">
                      <a16:colId xmlns:a16="http://schemas.microsoft.com/office/drawing/2014/main" xmlns="" val="885706544"/>
                    </a:ext>
                  </a:extLst>
                </a:gridCol>
                <a:gridCol w="1733552">
                  <a:extLst>
                    <a:ext uri="{9D8B030D-6E8A-4147-A177-3AD203B41FA5}">
                      <a16:colId xmlns:a16="http://schemas.microsoft.com/office/drawing/2014/main" xmlns="" val="42975623"/>
                    </a:ext>
                  </a:extLst>
                </a:gridCol>
              </a:tblGrid>
              <a:tr h="369570">
                <a:tc>
                  <a:txBody>
                    <a:bodyPr/>
                    <a:lstStyle/>
                    <a:p>
                      <a:pPr algn="ctr" fontAlgn="b"/>
                      <a:endParaRPr lang="en-US" sz="24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4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ტბ ერთეული</a:t>
                      </a:r>
                      <a:endParaRPr lang="en-US" sz="2400" b="1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ექიმი</a:t>
                      </a:r>
                      <a:endParaRPr lang="en-US" sz="24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ექთანი</a:t>
                      </a:r>
                      <a:endParaRPr lang="en-US" sz="24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4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სულ პერსონალი</a:t>
                      </a:r>
                      <a:endParaRPr lang="en-US" sz="2400" b="1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603570050"/>
                  </a:ext>
                </a:extLst>
              </a:tr>
              <a:tr h="322385">
                <a:tc>
                  <a:txBody>
                    <a:bodyPr/>
                    <a:lstStyle/>
                    <a:p>
                      <a:pPr algn="l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ევექსი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უნიმედის ჩათვლით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2466145359"/>
                  </a:ext>
                </a:extLst>
              </a:tr>
              <a:tr h="322385">
                <a:tc>
                  <a:txBody>
                    <a:bodyPr/>
                    <a:lstStyle/>
                    <a:p>
                      <a:pPr algn="l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ჯეოჰოსპიტალსი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1505344441"/>
                  </a:ext>
                </a:extLst>
              </a:tr>
              <a:tr h="322385">
                <a:tc>
                  <a:txBody>
                    <a:bodyPr/>
                    <a:lstStyle/>
                    <a:p>
                      <a:pPr algn="l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მედალფა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4019760499"/>
                  </a:ext>
                </a:extLst>
              </a:tr>
              <a:tr h="322385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არქიმედე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129922177"/>
                  </a:ext>
                </a:extLst>
              </a:tr>
              <a:tr h="322385">
                <a:tc>
                  <a:txBody>
                    <a:bodyPr/>
                    <a:lstStyle/>
                    <a:p>
                      <a:pPr algn="l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ალიანს მედსერვისი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444334282"/>
                  </a:ext>
                </a:extLst>
              </a:tr>
              <a:tr h="322385">
                <a:tc>
                  <a:txBody>
                    <a:bodyPr/>
                    <a:lstStyle/>
                    <a:p>
                      <a:pPr algn="l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ახალი სამედიცინო ცენტრი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2422896150"/>
                  </a:ext>
                </a:extLst>
              </a:tr>
              <a:tr h="322385">
                <a:tc>
                  <a:txBody>
                    <a:bodyPr/>
                    <a:lstStyle/>
                    <a:p>
                      <a:pPr algn="l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სხვა კერძო პროვაიდერები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თითო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434147791"/>
                  </a:ext>
                </a:extLst>
              </a:tr>
              <a:tr h="322385"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სულ კერძო პროვაიდერები</a:t>
                      </a:r>
                      <a:endParaRPr lang="en-US" sz="24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144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3922535313"/>
                  </a:ext>
                </a:extLst>
              </a:tr>
              <a:tr h="322385">
                <a:tc>
                  <a:txBody>
                    <a:bodyPr/>
                    <a:lstStyle/>
                    <a:p>
                      <a:pPr algn="l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რეგიონული ჯანდაცვის ცენტრები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34287026"/>
                  </a:ext>
                </a:extLst>
              </a:tr>
              <a:tr h="322385">
                <a:tc>
                  <a:txBody>
                    <a:bodyPr/>
                    <a:lstStyle/>
                    <a:p>
                      <a:pPr algn="l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ტფდეც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1034802680"/>
                  </a:ext>
                </a:extLst>
              </a:tr>
              <a:tr h="322385">
                <a:tc>
                  <a:txBody>
                    <a:bodyPr/>
                    <a:lstStyle/>
                    <a:p>
                      <a:pPr algn="l" fontAlgn="b"/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სხვა სახელმწიფო პროვაიდერები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ka-G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თითო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2101708342"/>
                  </a:ext>
                </a:extLst>
              </a:tr>
              <a:tr h="322385"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სულ სახელმწიფო</a:t>
                      </a:r>
                      <a:r>
                        <a:rPr lang="ka-GE" sz="2400" b="1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პროვაიდერები</a:t>
                      </a:r>
                      <a:endParaRPr lang="en-US" sz="24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136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1543431067"/>
                  </a:ext>
                </a:extLst>
              </a:tr>
              <a:tr h="3223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106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174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280</a:t>
                      </a: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xmlns="" val="18875272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3732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455" y="477564"/>
            <a:ext cx="8534400" cy="1128814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პერსონალის განაწილება სქესის მიხედვით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</a:t>
            </a:r>
            <a:r>
              <a:rPr lang="ka-GE" dirty="0" smtClean="0"/>
              <a:t>ექიმები და ექთნები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9109482"/>
              </p:ext>
            </p:extLst>
          </p:nvPr>
        </p:nvGraphicFramePr>
        <p:xfrm>
          <a:off x="485775" y="1736725"/>
          <a:ext cx="10467976" cy="439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2911">
                  <a:extLst>
                    <a:ext uri="{9D8B030D-6E8A-4147-A177-3AD203B41FA5}">
                      <a16:colId xmlns:a16="http://schemas.microsoft.com/office/drawing/2014/main" xmlns="" val="3639136053"/>
                    </a:ext>
                  </a:extLst>
                </a:gridCol>
                <a:gridCol w="2193325">
                  <a:extLst>
                    <a:ext uri="{9D8B030D-6E8A-4147-A177-3AD203B41FA5}">
                      <a16:colId xmlns:a16="http://schemas.microsoft.com/office/drawing/2014/main" xmlns="" val="3368482601"/>
                    </a:ext>
                  </a:extLst>
                </a:gridCol>
                <a:gridCol w="2137719">
                  <a:extLst>
                    <a:ext uri="{9D8B030D-6E8A-4147-A177-3AD203B41FA5}">
                      <a16:colId xmlns:a16="http://schemas.microsoft.com/office/drawing/2014/main" xmlns="" val="3163919743"/>
                    </a:ext>
                  </a:extLst>
                </a:gridCol>
                <a:gridCol w="2304021">
                  <a:extLst>
                    <a:ext uri="{9D8B030D-6E8A-4147-A177-3AD203B41FA5}">
                      <a16:colId xmlns:a16="http://schemas.microsoft.com/office/drawing/2014/main" xmlns="" val="1191250572"/>
                    </a:ext>
                  </a:extLst>
                </a:gridCol>
              </a:tblGrid>
              <a:tr h="1098057">
                <a:tc>
                  <a:txBody>
                    <a:bodyPr/>
                    <a:lstStyle/>
                    <a:p>
                      <a:endParaRPr lang="en-US" sz="2800" b="0" i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რეგიონები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თბილისი</a:t>
                      </a:r>
                      <a:endParaRPr lang="en-US" sz="28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endParaRPr lang="en-US" sz="28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52333571"/>
                  </a:ext>
                </a:extLst>
              </a:tr>
              <a:tr h="10980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1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სულ</a:t>
                      </a:r>
                      <a:endParaRPr lang="en-US" sz="28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98202884"/>
                  </a:ext>
                </a:extLst>
              </a:tr>
              <a:tr h="10980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ქალები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98313627"/>
                  </a:ext>
                </a:extLst>
              </a:tr>
              <a:tr h="10980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8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მამაკაცები</a:t>
                      </a:r>
                      <a:endParaRPr lang="en-US" sz="28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7381118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008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0683" y="2207979"/>
            <a:ext cx="8534400" cy="1128814"/>
          </a:xfrm>
        </p:spPr>
        <p:txBody>
          <a:bodyPr>
            <a:noAutofit/>
          </a:bodyPr>
          <a:lstStyle/>
          <a:p>
            <a:pPr algn="ctr"/>
            <a:r>
              <a:rPr lang="ka-GE" sz="7200" b="1" i="1" spc="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ექიმები</a:t>
            </a:r>
            <a:endParaRPr lang="en-US" sz="7200" b="1" i="1" spc="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93286069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563</TotalTime>
  <Words>2114</Words>
  <Application>Microsoft Office PowerPoint</Application>
  <PresentationFormat>Custom</PresentationFormat>
  <Paragraphs>1016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Slice</vt:lpstr>
      <vt:lpstr>ექსპრეს-ანალიზი  ადამიანთა რესურსები სპეციალიზებულ ტუბ სამსახურებში საქართველოში</vt:lpstr>
      <vt:lpstr>შესავალი</vt:lpstr>
      <vt:lpstr>მეთოდოლოგია</vt:lpstr>
      <vt:lpstr>კითხვარები (ექიმებისთვის და ექთნებისთვის)</vt:lpstr>
      <vt:lpstr>რესპონდენტების რაოდენობა (დაბრუნებული კითხვარები)</vt:lpstr>
      <vt:lpstr>რესპონდენტების რაოდენობა რეგიონების მიხედვით </vt:lpstr>
      <vt:lpstr>ამბულატორიული ტუბერთეულების რაოდენობა და პერსონალი პროვაიდერი ორგანიზაციის მიხედვით</vt:lpstr>
      <vt:lpstr>პერსონალის განაწილება სქესის მიხედვით (ექიმები და ექთნები)</vt:lpstr>
      <vt:lpstr>ექიმები</vt:lpstr>
      <vt:lpstr>რაიონები, სადაც ამჟამად არ არის ფთიზიატრი (8  67-დან – 11.9%)</vt:lpstr>
      <vt:lpstr>დასაქმებული ფთიზიატრების ასაკი (სრული ასაკი ანალიზის დროს – 31.03.2017)</vt:lpstr>
      <vt:lpstr>დასაქმებული ფთიზიატრების ასაკი, ასაკობრივი ჯგუფების მიხედვით (სრული ასაკი ანალიზის დროს  – 31.03.2017)</vt:lpstr>
      <vt:lpstr>დასაქმებული ფთიზიატრების ასაკი, ასაკობრივი ჯგუფების მიხედვით (სრული ასაკი ანალიზის დროს  – 31.03.2017)</vt:lpstr>
      <vt:lpstr>ადამიანთა რესურსებთან დაკავშირებით მოქმედებისთვის მაღალი პრიორიტეტის რეგიონები (ექიმების ასაკი 55+ ანალიზის დროისთვის– 31.03.2017)</vt:lpstr>
      <vt:lpstr>ფთიზიატრების საერთო სამუშაო გამოცდილება, წლები</vt:lpstr>
      <vt:lpstr>ფთიზიატრების სამუშაო გამოცდილება მოცემულ ადგილზე, წლები</vt:lpstr>
      <vt:lpstr>ფთიზიატრების საწყისი სამედიცინო სპეციალობა</vt:lpstr>
      <vt:lpstr>PowerPoint Presentation</vt:lpstr>
      <vt:lpstr>ფთიზიატრების ყოველთვიური ხელფასი, ბრუტო (ლარი)</vt:lpstr>
      <vt:lpstr>ფთიზიატრების ყოველთვიური ხელფასი, ნეტო (ლარი)</vt:lpstr>
      <vt:lpstr>ყოველთვიური ხელფასი , ‘ბრუტო', ექიმი-ფთიზიატრები,  პროვაიდერი ორგანიზაციის მიხედვით (ლარი)</vt:lpstr>
      <vt:lpstr>ყოველთვიური ხელფასი , ‘ნეტო', ექიმი-ფთიზიატრები,  პროვაიდერი ორგანიზაციის მიხედვით (ლარი)</vt:lpstr>
      <vt:lpstr>საშუალო ყოველთვიური ხელფასი , ექიმი-ფთიზიატრები,  პროვაიდერი ორგანიზაციის საკუთრების ფორმის მიხედვით (ლარი)</vt:lpstr>
      <vt:lpstr>საშუალო ყოველთვიური ხელფასი , ექიმი-ფთიზიატრები,  პროვაიდერი ორგანიზაციის მიხედვით (ლარი)</vt:lpstr>
      <vt:lpstr>ექთნები</vt:lpstr>
      <vt:lpstr>დასაქმებული ექთნების ასაკი (სრული ასაკი ანალიზის დროს – 31.03.2017)</vt:lpstr>
      <vt:lpstr>დასაქმებული ექთნების ასაკი, ასაკობრივი ჯგუფების მიხედვით (სრული ასაკი ანალიზის დროს  – 31.03.2017)</vt:lpstr>
      <vt:lpstr>ადამიანთა რესურსებთან დაკავშირებით მოქმედებისთვის მაღალი პრიორიტეტის რეგიონები (ექთნების ასაკი 55+ ანალიზის დროისთვის– 31.03.2017)</vt:lpstr>
      <vt:lpstr>ტუბსამსახურის ექთნების საერთო სამუშაო გამოცდილება, წლები</vt:lpstr>
      <vt:lpstr>ტუბსამსახურის ექთნების სამუშაო გამოცდილება მოცემულ ადგილზე, წლები</vt:lpstr>
      <vt:lpstr>PowerPoint Presentation</vt:lpstr>
      <vt:lpstr>ექთნების ყოველთვიური ხელფასი, ბრუტო (ლარი)</vt:lpstr>
      <vt:lpstr>ექთნების ყოველთვიური ხელფასი, ნეტო ლარი)</vt:lpstr>
      <vt:lpstr>ყოველთვიური ხელფასი , ‘ბრუტო', ექთნები,  პროვაიდერი ორგანიზაციის მიხედვით (ლარი)</vt:lpstr>
      <vt:lpstr>ყოველთვიური ხელფასი , ‘ნეტო', ექთნები,  პროვაიდერი ორგანიზაციის მიხედვით (ლარი)</vt:lpstr>
      <vt:lpstr>საშუალო ყოველთვიური ხელფასი , ექთნები,  პროვაიდერი ორგანიზაციის საკუთრების ფორმის მიხედვით (ლარი)</vt:lpstr>
      <vt:lpstr>საშუალო ყოველთვიური ხელფასი, ექთნები,  პროვაიდერი ორგანიზაციის მიხედვით (ლარი)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Express-analysis  of Human reources situation  in the Specialized TB Service  in Georgia</dc:title>
  <dc:creator>Andrei Mosneaga</dc:creator>
  <cp:lastModifiedBy>Natia Nogaideli</cp:lastModifiedBy>
  <cp:revision>47</cp:revision>
  <dcterms:created xsi:type="dcterms:W3CDTF">2017-04-11T06:51:04Z</dcterms:created>
  <dcterms:modified xsi:type="dcterms:W3CDTF">2019-02-20T14:57:28Z</dcterms:modified>
</cp:coreProperties>
</file>