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7" r:id="rId5"/>
    <p:sldId id="280" r:id="rId6"/>
    <p:sldId id="294" r:id="rId7"/>
    <p:sldId id="296" r:id="rId8"/>
    <p:sldId id="297" r:id="rId9"/>
    <p:sldId id="298" r:id="rId10"/>
    <p:sldId id="299" r:id="rId11"/>
    <p:sldId id="301" r:id="rId12"/>
    <p:sldId id="304" r:id="rId13"/>
    <p:sldId id="281" r:id="rId14"/>
    <p:sldId id="29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4" autoAdjust="0"/>
    <p:restoredTop sz="94660"/>
  </p:normalViewPr>
  <p:slideViewPr>
    <p:cSldViewPr snapToGrid="0">
      <p:cViewPr>
        <p:scale>
          <a:sx n="100" d="100"/>
          <a:sy n="100" d="100"/>
        </p:scale>
        <p:origin x="-18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https://d.docs.live.net/7e9d9d70d927bc35/Documents/GEO/GEO%20data%20and%20analyses/Case%20finding%20rankings%20by%20district/GEO%20suspects-patients%20supervision%20data%202011-2015%20v0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https://d.docs.live.net/7e9d9d70d927bc35/Documents/GEO/GEO%20data%20and%20analyses/Case%20finding%20rankings%20by%20district/GEO%20suspects-patients%20supervision%20data%202011-2015%20v0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https://d.docs.live.net/7e9d9d70d927bc35/Documents/GEO/GEO%20data%20and%20analyses/Case%20finding%20rankings%20by%20district/GEO%20suspects-patients%20supervision%20data%202011-2015%20v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F3-441B-9BB0-9CCE42E402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F3-441B-9BB0-9CCE42E402D9}"/>
              </c:ext>
            </c:extLst>
          </c:dPt>
          <c:dPt>
            <c:idx val="2"/>
            <c:invertIfNegative val="0"/>
            <c:bubble3D val="0"/>
            <c:spPr>
              <a:solidFill>
                <a:srgbClr val="9E6A8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F3-441B-9BB0-9CCE42E40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'[GEO TB HR Analysis v04 2017-04-25.xlsx]GRAPHS'!$B$124:$B$126</c:f>
              <c:strCache>
                <c:ptCount val="3"/>
                <c:pt idx="0">
                  <c:v>TOTAL</c:v>
                </c:pt>
                <c:pt idx="1">
                  <c:v>Public</c:v>
                </c:pt>
                <c:pt idx="2">
                  <c:v>Private</c:v>
                </c:pt>
              </c:strCache>
            </c:strRef>
          </c:cat>
          <c:val>
            <c:numRef>
              <c:f>'[GEO TB HR Analysis v04 2017-04-25.xlsx]GRAPHS'!$C$124:$C$126</c:f>
              <c:numCache>
                <c:formatCode>0</c:formatCode>
                <c:ptCount val="3"/>
                <c:pt idx="0">
                  <c:v>507.07969387755099</c:v>
                </c:pt>
                <c:pt idx="1">
                  <c:v>632.55555555555554</c:v>
                </c:pt>
                <c:pt idx="2">
                  <c:v>434.2227419354839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CF3-441B-9BB0-9CCE42E40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254976"/>
        <c:axId val="28256512"/>
      </c:barChart>
      <c:catAx>
        <c:axId val="28254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56512"/>
        <c:crossesAt val="0"/>
        <c:auto val="1"/>
        <c:lblAlgn val="ctr"/>
        <c:lblOffset val="100"/>
        <c:noMultiLvlLbl val="0"/>
      </c:catAx>
      <c:valAx>
        <c:axId val="28256512"/>
        <c:scaling>
          <c:orientation val="minMax"/>
          <c:max val="7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549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E6A8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AB-488C-82BF-5F0782E54E4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AB-488C-82BF-5F0782E54E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'[GEO TB HR Analysis v04 2017-04-25.xlsx]GRAPHS'!$B$124:$B$126</c:f>
              <c:strCache>
                <c:ptCount val="3"/>
                <c:pt idx="0">
                  <c:v>TOTAL</c:v>
                </c:pt>
                <c:pt idx="1">
                  <c:v>Public</c:v>
                </c:pt>
                <c:pt idx="2">
                  <c:v>Private</c:v>
                </c:pt>
              </c:strCache>
            </c:strRef>
          </c:cat>
          <c:val>
            <c:numRef>
              <c:f>'[GEO TB HR Analysis v04 2017-04-25.xlsx]GRAPHS'!$D$124:$D$126</c:f>
              <c:numCache>
                <c:formatCode>0</c:formatCode>
                <c:ptCount val="3"/>
                <c:pt idx="0">
                  <c:v>410.9494897959184</c:v>
                </c:pt>
                <c:pt idx="1">
                  <c:v>509.86111111111109</c:v>
                </c:pt>
                <c:pt idx="2">
                  <c:v>353.51693548387095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AB-488C-82BF-5F0782E54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308224"/>
        <c:axId val="28309760"/>
      </c:barChart>
      <c:catAx>
        <c:axId val="2830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09760"/>
        <c:crossesAt val="0"/>
        <c:auto val="1"/>
        <c:lblAlgn val="ctr"/>
        <c:lblOffset val="100"/>
        <c:noMultiLvlLbl val="0"/>
      </c:catAx>
      <c:valAx>
        <c:axId val="28309760"/>
        <c:scaling>
          <c:orientation val="minMax"/>
          <c:max val="7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0822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0875595953595"/>
          <c:y val="3.283336678560634E-2"/>
          <c:w val="0.84844599613727534"/>
          <c:h val="0.7779185716681617"/>
        </c:manualLayout>
      </c:layout>
      <c:barChart>
        <c:barDir val="col"/>
        <c:grouping val="clustered"/>
        <c:varyColors val="0"/>
        <c:ser>
          <c:idx val="0"/>
          <c:order val="0"/>
          <c:tx>
            <c:v>Suspects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4F-44A1-BC16-257FC563F8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4F-44A1-BC16-257FC563F84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4F-44A1-BC16-257FC563F84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4F-44A1-BC16-257FC563F842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4F-44A1-BC16-257FC563F842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64F-44A1-BC16-257FC563F842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64F-44A1-BC16-257FC563F842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64F-44A1-BC16-257FC563F842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64F-44A1-BC16-257FC563F842}"/>
              </c:ext>
            </c:extLst>
          </c:dPt>
          <c:dPt>
            <c:idx val="4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64F-44A1-BC16-257FC563F842}"/>
              </c:ext>
            </c:extLst>
          </c:dPt>
          <c:dPt>
            <c:idx val="5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64F-44A1-BC16-257FC563F842}"/>
              </c:ext>
            </c:extLst>
          </c:dPt>
          <c:dPt>
            <c:idx val="5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64F-44A1-BC16-257FC563F8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'[GEO suspects-patients supervision data 2011-2015 v01.xlsx]Graphs 2015'!$D$252:$H$252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'[GEO suspects-patients supervision data 2011-2015 v01.xlsx]Graphs 2015'!$D$256:$H$256</c:f>
              <c:numCache>
                <c:formatCode>0.0</c:formatCode>
                <c:ptCount val="5"/>
                <c:pt idx="0">
                  <c:v>2.9959785522788205</c:v>
                </c:pt>
                <c:pt idx="1">
                  <c:v>3.5181586860976175</c:v>
                </c:pt>
                <c:pt idx="2">
                  <c:v>4.1275217932752177</c:v>
                </c:pt>
                <c:pt idx="3">
                  <c:v>4.7824730572887129</c:v>
                </c:pt>
                <c:pt idx="4">
                  <c:v>5.0716992130574177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464F-44A1-BC16-257FC563F842}"/>
            </c:ext>
          </c:extLst>
        </c:ser>
        <c:ser>
          <c:idx val="1"/>
          <c:order val="1"/>
          <c:tx>
            <c:v>Contacts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'[GEO suspects-patients supervision data 2011-2015 v01.xlsx]Graphs 2015'!$D$252:$H$252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'[GEO suspects-patients supervision data 2011-2015 v01.xlsx]Graphs 2015'!$D$257:$H$257</c:f>
              <c:numCache>
                <c:formatCode>0.0</c:formatCode>
                <c:ptCount val="5"/>
                <c:pt idx="0">
                  <c:v>0.77636282394995537</c:v>
                </c:pt>
                <c:pt idx="1">
                  <c:v>1.2049502660189684</c:v>
                </c:pt>
                <c:pt idx="2">
                  <c:v>1.2012453300124533</c:v>
                </c:pt>
                <c:pt idx="3">
                  <c:v>1.3417470221213841</c:v>
                </c:pt>
                <c:pt idx="4">
                  <c:v>1.6120664529291753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464F-44A1-BC16-257FC563F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1398528"/>
        <c:axId val="31404416"/>
      </c:barChart>
      <c:catAx>
        <c:axId val="313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04416"/>
        <c:crosses val="autoZero"/>
        <c:auto val="1"/>
        <c:lblAlgn val="ctr"/>
        <c:lblOffset val="100"/>
        <c:noMultiLvlLbl val="0"/>
      </c:catAx>
      <c:valAx>
        <c:axId val="3140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Per 1 TB case</a:t>
                </a:r>
              </a:p>
            </c:rich>
          </c:tx>
          <c:layout>
            <c:manualLayout>
              <c:xMode val="edge"/>
              <c:yMode val="edge"/>
              <c:x val="2.4079802524684415E-2"/>
              <c:y val="0.292272803505931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9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7937359030807"/>
          <c:y val="0.90701206620005836"/>
          <c:w val="0.54221687983684719"/>
          <c:h val="6.9839785651793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95233489373758"/>
          <c:y val="3.283336678560634E-2"/>
          <c:w val="0.7472023063306712"/>
          <c:h val="0.897923248420966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2AF-42C7-914D-828654EA41E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2AF-42C7-914D-828654EA41E5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2AF-42C7-914D-828654EA41E5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2AF-42C7-914D-828654EA41E5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2AF-42C7-914D-828654EA41E5}"/>
              </c:ext>
            </c:extLst>
          </c:dPt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2AF-42C7-914D-828654EA41E5}"/>
              </c:ext>
            </c:extLst>
          </c:dPt>
          <c:dPt>
            <c:idx val="2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2AF-42C7-914D-828654EA41E5}"/>
              </c:ext>
            </c:extLst>
          </c:dPt>
          <c:dPt>
            <c:idx val="3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B2AF-42C7-914D-828654EA41E5}"/>
              </c:ext>
            </c:extLst>
          </c:dPt>
          <c:dPt>
            <c:idx val="3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B2AF-42C7-914D-828654EA41E5}"/>
              </c:ext>
            </c:extLst>
          </c:dPt>
          <c:dPt>
            <c:idx val="4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B2AF-42C7-914D-828654EA41E5}"/>
              </c:ext>
            </c:extLst>
          </c:dPt>
          <c:dPt>
            <c:idx val="5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B2AF-42C7-914D-828654EA41E5}"/>
              </c:ext>
            </c:extLst>
          </c:dPt>
          <c:dPt>
            <c:idx val="5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B2AF-42C7-914D-828654EA41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2015'!$C$132:$C$142</c:f>
              <c:strCache>
                <c:ptCount val="11"/>
                <c:pt idx="0">
                  <c:v>Poti</c:v>
                </c:pt>
                <c:pt idx="1">
                  <c:v>Ajara</c:v>
                </c:pt>
                <c:pt idx="2">
                  <c:v>Shida-Kartli</c:v>
                </c:pt>
                <c:pt idx="3">
                  <c:v>Samegrelo - Z.Svaneti</c:v>
                </c:pt>
                <c:pt idx="4">
                  <c:v>Imereti-1</c:v>
                </c:pt>
                <c:pt idx="5">
                  <c:v>Guria</c:v>
                </c:pt>
                <c:pt idx="6">
                  <c:v>Samtskhe-Javakheti</c:v>
                </c:pt>
                <c:pt idx="7">
                  <c:v>Imereti-2</c:v>
                </c:pt>
                <c:pt idx="8">
                  <c:v>Mtskheta-Mtianeti</c:v>
                </c:pt>
                <c:pt idx="9">
                  <c:v>Kvemo-Kartli</c:v>
                </c:pt>
                <c:pt idx="10">
                  <c:v>Kakheti</c:v>
                </c:pt>
              </c:strCache>
            </c:strRef>
          </c:cat>
          <c:val>
            <c:numRef>
              <c:f>'Graphs 2015'!$D$132:$D$142</c:f>
              <c:numCache>
                <c:formatCode>0</c:formatCode>
                <c:ptCount val="11"/>
                <c:pt idx="0">
                  <c:v>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23</c:v>
                </c:pt>
                <c:pt idx="5">
                  <c:v>24</c:v>
                </c:pt>
                <c:pt idx="6">
                  <c:v>24</c:v>
                </c:pt>
                <c:pt idx="7">
                  <c:v>26</c:v>
                </c:pt>
                <c:pt idx="8">
                  <c:v>33</c:v>
                </c:pt>
                <c:pt idx="9">
                  <c:v>37</c:v>
                </c:pt>
                <c:pt idx="1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B2AF-42C7-914D-828654EA4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1748480"/>
        <c:axId val="31750016"/>
      </c:barChart>
      <c:catAx>
        <c:axId val="31748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50016"/>
        <c:crosses val="autoZero"/>
        <c:auto val="1"/>
        <c:lblAlgn val="ctr"/>
        <c:lblOffset val="100"/>
        <c:noMultiLvlLbl val="0"/>
      </c:catAx>
      <c:valAx>
        <c:axId val="31750016"/>
        <c:scaling>
          <c:orientation val="minMax"/>
          <c:max val="4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48480"/>
        <c:crosses val="autoZero"/>
        <c:crossBetween val="between"/>
        <c:majorUnit val="10"/>
        <c:min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9275837766766"/>
          <c:y val="7.7230419497701323E-3"/>
          <c:w val="0.86722210426317292"/>
          <c:h val="0.9668439345620177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6DE-4080-AE4D-4CF4A5C26E3B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6DE-4080-AE4D-4CF4A5C26E3B}"/>
              </c:ext>
            </c:extLst>
          </c:dPt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6DE-4080-AE4D-4CF4A5C26E3B}"/>
              </c:ext>
            </c:extLst>
          </c:dPt>
          <c:dPt>
            <c:idx val="2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6DE-4080-AE4D-4CF4A5C26E3B}"/>
              </c:ext>
            </c:extLst>
          </c:dPt>
          <c:dPt>
            <c:idx val="3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6DE-4080-AE4D-4CF4A5C26E3B}"/>
              </c:ext>
            </c:extLst>
          </c:dPt>
          <c:dPt>
            <c:idx val="3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66DE-4080-AE4D-4CF4A5C26E3B}"/>
              </c:ext>
            </c:extLst>
          </c:dPt>
          <c:dPt>
            <c:idx val="3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66DE-4080-AE4D-4CF4A5C26E3B}"/>
              </c:ext>
            </c:extLst>
          </c:dPt>
          <c:dPt>
            <c:idx val="3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66DE-4080-AE4D-4CF4A5C26E3B}"/>
              </c:ext>
            </c:extLst>
          </c:dPt>
          <c:dPt>
            <c:idx val="3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66DE-4080-AE4D-4CF4A5C26E3B}"/>
              </c:ext>
            </c:extLst>
          </c:dPt>
          <c:dPt>
            <c:idx val="4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66DE-4080-AE4D-4CF4A5C26E3B}"/>
              </c:ext>
            </c:extLst>
          </c:dPt>
          <c:dPt>
            <c:idx val="4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66DE-4080-AE4D-4CF4A5C26E3B}"/>
              </c:ext>
            </c:extLst>
          </c:dPt>
          <c:dPt>
            <c:idx val="4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66DE-4080-AE4D-4CF4A5C26E3B}"/>
              </c:ext>
            </c:extLst>
          </c:dPt>
          <c:dPt>
            <c:idx val="4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66DE-4080-AE4D-4CF4A5C26E3B}"/>
              </c:ext>
            </c:extLst>
          </c:dPt>
          <c:dPt>
            <c:idx val="5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66DE-4080-AE4D-4CF4A5C26E3B}"/>
              </c:ext>
            </c:extLst>
          </c:dPt>
          <c:dPt>
            <c:idx val="5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66DE-4080-AE4D-4CF4A5C26E3B}"/>
              </c:ext>
            </c:extLst>
          </c:dPt>
          <c:dPt>
            <c:idx val="5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66DE-4080-AE4D-4CF4A5C26E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2015'!$C$8:$C$57</c:f>
              <c:strCache>
                <c:ptCount val="50"/>
                <c:pt idx="0">
                  <c:v>Poti</c:v>
                </c:pt>
                <c:pt idx="1">
                  <c:v>Borjomi</c:v>
                </c:pt>
                <c:pt idx="2">
                  <c:v>Kharagauli</c:v>
                </c:pt>
                <c:pt idx="3">
                  <c:v>Kareli</c:v>
                </c:pt>
                <c:pt idx="4">
                  <c:v>Lanchkhuti</c:v>
                </c:pt>
                <c:pt idx="5">
                  <c:v>Khelvachauri</c:v>
                </c:pt>
                <c:pt idx="6">
                  <c:v>Khobi</c:v>
                </c:pt>
                <c:pt idx="7">
                  <c:v>Gori</c:v>
                </c:pt>
                <c:pt idx="8">
                  <c:v>Kobuleti</c:v>
                </c:pt>
                <c:pt idx="9">
                  <c:v>Zugdidi</c:v>
                </c:pt>
                <c:pt idx="10">
                  <c:v>Kutaisi</c:v>
                </c:pt>
                <c:pt idx="11">
                  <c:v>Sachkhere</c:v>
                </c:pt>
                <c:pt idx="12">
                  <c:v>Tkibuli</c:v>
                </c:pt>
                <c:pt idx="13">
                  <c:v>Batumi</c:v>
                </c:pt>
                <c:pt idx="14">
                  <c:v>Sighnaghi</c:v>
                </c:pt>
                <c:pt idx="15">
                  <c:v>Samtredia</c:v>
                </c:pt>
                <c:pt idx="16">
                  <c:v>Ninotsminda</c:v>
                </c:pt>
                <c:pt idx="17">
                  <c:v>Abasha</c:v>
                </c:pt>
                <c:pt idx="18">
                  <c:v>Vani</c:v>
                </c:pt>
                <c:pt idx="19">
                  <c:v>Keda</c:v>
                </c:pt>
                <c:pt idx="20">
                  <c:v>Khoni</c:v>
                </c:pt>
                <c:pt idx="21">
                  <c:v>Tetritskaro</c:v>
                </c:pt>
                <c:pt idx="22">
                  <c:v>Chkhorotsku</c:v>
                </c:pt>
                <c:pt idx="23">
                  <c:v>Rustavi</c:v>
                </c:pt>
                <c:pt idx="24">
                  <c:v>Dusheti</c:v>
                </c:pt>
                <c:pt idx="25">
                  <c:v>Tskhaltubo</c:v>
                </c:pt>
                <c:pt idx="26">
                  <c:v>Kvareli</c:v>
                </c:pt>
                <c:pt idx="27">
                  <c:v>Martvili</c:v>
                </c:pt>
                <c:pt idx="28">
                  <c:v>Tsalenjikha</c:v>
                </c:pt>
                <c:pt idx="29">
                  <c:v>Khulo</c:v>
                </c:pt>
                <c:pt idx="30">
                  <c:v>Akhmeta</c:v>
                </c:pt>
                <c:pt idx="31">
                  <c:v>Akhaltsikhe</c:v>
                </c:pt>
                <c:pt idx="32">
                  <c:v>Marneuli</c:v>
                </c:pt>
                <c:pt idx="33">
                  <c:v>Telavi</c:v>
                </c:pt>
                <c:pt idx="34">
                  <c:v>Baghdati</c:v>
                </c:pt>
                <c:pt idx="35">
                  <c:v>Terjola</c:v>
                </c:pt>
                <c:pt idx="36">
                  <c:v>Sagarejo</c:v>
                </c:pt>
                <c:pt idx="37">
                  <c:v>Kaspi</c:v>
                </c:pt>
                <c:pt idx="38">
                  <c:v>Dedoflistskaro</c:v>
                </c:pt>
                <c:pt idx="39">
                  <c:v>Lagodekhi</c:v>
                </c:pt>
                <c:pt idx="40">
                  <c:v>Zestafoni</c:v>
                </c:pt>
                <c:pt idx="41">
                  <c:v>Senaki</c:v>
                </c:pt>
                <c:pt idx="42">
                  <c:v>Chiatura</c:v>
                </c:pt>
                <c:pt idx="43">
                  <c:v>Bolnisi</c:v>
                </c:pt>
                <c:pt idx="44">
                  <c:v>Mtskheta</c:v>
                </c:pt>
                <c:pt idx="45">
                  <c:v>Akhalkalaki</c:v>
                </c:pt>
                <c:pt idx="46">
                  <c:v>Gardabani</c:v>
                </c:pt>
                <c:pt idx="47">
                  <c:v>Ozurgeti</c:v>
                </c:pt>
                <c:pt idx="48">
                  <c:v>Gurjaani</c:v>
                </c:pt>
                <c:pt idx="49">
                  <c:v>Khashuri</c:v>
                </c:pt>
              </c:strCache>
            </c:strRef>
          </c:cat>
          <c:val>
            <c:numRef>
              <c:f>'Graphs 2015'!$D$8:$D$57</c:f>
              <c:numCache>
                <c:formatCode>0</c:formatCode>
                <c:ptCount val="50"/>
                <c:pt idx="0">
                  <c:v>59</c:v>
                </c:pt>
                <c:pt idx="1">
                  <c:v>67</c:v>
                </c:pt>
                <c:pt idx="2">
                  <c:v>75</c:v>
                </c:pt>
                <c:pt idx="3">
                  <c:v>77</c:v>
                </c:pt>
                <c:pt idx="4">
                  <c:v>82</c:v>
                </c:pt>
                <c:pt idx="5">
                  <c:v>84</c:v>
                </c:pt>
                <c:pt idx="6">
                  <c:v>88</c:v>
                </c:pt>
                <c:pt idx="7">
                  <c:v>90</c:v>
                </c:pt>
                <c:pt idx="8">
                  <c:v>92</c:v>
                </c:pt>
                <c:pt idx="9">
                  <c:v>94</c:v>
                </c:pt>
                <c:pt idx="10">
                  <c:v>95</c:v>
                </c:pt>
                <c:pt idx="11">
                  <c:v>99</c:v>
                </c:pt>
                <c:pt idx="12">
                  <c:v>99</c:v>
                </c:pt>
                <c:pt idx="13">
                  <c:v>100</c:v>
                </c:pt>
                <c:pt idx="14">
                  <c:v>104</c:v>
                </c:pt>
                <c:pt idx="15">
                  <c:v>104</c:v>
                </c:pt>
                <c:pt idx="16">
                  <c:v>105</c:v>
                </c:pt>
                <c:pt idx="17">
                  <c:v>108</c:v>
                </c:pt>
                <c:pt idx="18">
                  <c:v>116</c:v>
                </c:pt>
                <c:pt idx="19">
                  <c:v>116</c:v>
                </c:pt>
                <c:pt idx="20">
                  <c:v>118</c:v>
                </c:pt>
                <c:pt idx="21">
                  <c:v>127</c:v>
                </c:pt>
                <c:pt idx="22">
                  <c:v>127</c:v>
                </c:pt>
                <c:pt idx="23">
                  <c:v>132</c:v>
                </c:pt>
                <c:pt idx="24">
                  <c:v>133</c:v>
                </c:pt>
                <c:pt idx="25">
                  <c:v>134</c:v>
                </c:pt>
                <c:pt idx="26">
                  <c:v>134</c:v>
                </c:pt>
                <c:pt idx="27">
                  <c:v>140</c:v>
                </c:pt>
                <c:pt idx="28">
                  <c:v>141</c:v>
                </c:pt>
                <c:pt idx="29">
                  <c:v>144</c:v>
                </c:pt>
                <c:pt idx="30">
                  <c:v>148</c:v>
                </c:pt>
                <c:pt idx="31">
                  <c:v>156</c:v>
                </c:pt>
                <c:pt idx="32">
                  <c:v>160</c:v>
                </c:pt>
                <c:pt idx="33">
                  <c:v>163</c:v>
                </c:pt>
                <c:pt idx="34">
                  <c:v>164</c:v>
                </c:pt>
                <c:pt idx="35">
                  <c:v>168</c:v>
                </c:pt>
                <c:pt idx="36">
                  <c:v>169</c:v>
                </c:pt>
                <c:pt idx="37">
                  <c:v>171</c:v>
                </c:pt>
                <c:pt idx="38">
                  <c:v>175</c:v>
                </c:pt>
                <c:pt idx="39">
                  <c:v>176</c:v>
                </c:pt>
                <c:pt idx="40">
                  <c:v>180</c:v>
                </c:pt>
                <c:pt idx="41">
                  <c:v>183</c:v>
                </c:pt>
                <c:pt idx="42">
                  <c:v>186</c:v>
                </c:pt>
                <c:pt idx="43">
                  <c:v>188</c:v>
                </c:pt>
                <c:pt idx="44">
                  <c:v>194</c:v>
                </c:pt>
                <c:pt idx="45">
                  <c:v>194</c:v>
                </c:pt>
                <c:pt idx="46">
                  <c:v>200</c:v>
                </c:pt>
                <c:pt idx="47">
                  <c:v>201</c:v>
                </c:pt>
                <c:pt idx="48">
                  <c:v>206</c:v>
                </c:pt>
                <c:pt idx="49">
                  <c:v>209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66DE-4080-AE4D-4CF4A5C26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1822592"/>
        <c:axId val="31824128"/>
      </c:barChart>
      <c:catAx>
        <c:axId val="3182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24128"/>
        <c:crosses val="autoZero"/>
        <c:auto val="1"/>
        <c:lblAlgn val="ctr"/>
        <c:lblOffset val="100"/>
        <c:noMultiLvlLbl val="0"/>
      </c:catAx>
      <c:valAx>
        <c:axId val="31824128"/>
        <c:scaling>
          <c:orientation val="minMax"/>
          <c:max val="2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22592"/>
        <c:crosses val="autoZero"/>
        <c:crossBetween val="between"/>
        <c:majorUnit val="50"/>
        <c:min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6B165-3B4E-4CA3-8DBC-CD62B641756A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31BBEA6-79AC-43B3-8C1C-261A6EE51A1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0. Symptomatic patient seeking care</a:t>
          </a:r>
        </a:p>
      </dgm:t>
    </dgm:pt>
    <dgm:pt modelId="{779BD554-ECD6-473C-AEEC-5D5E990FFB41}" type="parTrans" cxnId="{03EED2A8-2F73-458E-90A7-8C0FCAC7C55B}">
      <dgm:prSet/>
      <dgm:spPr/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70BE21-CFCD-42AB-8CD7-C371DC2D9F1C}" type="sibTrans" cxnId="{03EED2A8-2F73-458E-90A7-8C0FCAC7C55B}">
      <dgm:prSet custT="1"/>
      <dgm:spPr>
        <a:solidFill>
          <a:srgbClr val="FFFF00"/>
        </a:solidFill>
      </dgm:spPr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38D1CC-6B91-4192-A26E-D5B6F32E819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 Screening for TB symptoms and signs</a:t>
          </a:r>
        </a:p>
      </dgm:t>
    </dgm:pt>
    <dgm:pt modelId="{E1E948C2-3939-4FC9-80C5-F8DBA3C885ED}" type="parTrans" cxnId="{0829189C-240D-4DF3-BE31-163BE6BA8707}">
      <dgm:prSet/>
      <dgm:spPr/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2AC33B-D6FA-4F12-A8EE-E872CEB0D62B}" type="sibTrans" cxnId="{0829189C-240D-4DF3-BE31-163BE6BA8707}">
      <dgm:prSet custT="1"/>
      <dgm:spPr>
        <a:solidFill>
          <a:srgbClr val="FFFF00"/>
        </a:solidFill>
      </dgm:spPr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1AE43B-2570-4487-A384-7FDD56B6C9B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2. Clinical and bacteriological evaluation for active TB disease</a:t>
          </a:r>
        </a:p>
      </dgm:t>
    </dgm:pt>
    <dgm:pt modelId="{32AA1ACA-BAE5-4421-A74A-4B9012F37A79}" type="parTrans" cxnId="{3252EDF5-A7CE-4E7E-B632-B2BAC0CC3DDE}">
      <dgm:prSet/>
      <dgm:spPr/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9A73C9-523D-49F4-A7D1-BCD6C1A9D517}" type="sibTrans" cxnId="{3252EDF5-A7CE-4E7E-B632-B2BAC0CC3DDE}">
      <dgm:prSet custT="1"/>
      <dgm:spPr>
        <a:solidFill>
          <a:srgbClr val="FFFF00"/>
        </a:solidFill>
      </dgm:spPr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D0427-E132-4139-A29F-76EEF59676B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3. Full bacteriological evaluation for TB and drug resistance</a:t>
          </a:r>
        </a:p>
      </dgm:t>
    </dgm:pt>
    <dgm:pt modelId="{6362A3FE-621E-4556-8398-F619803B86B0}" type="parTrans" cxnId="{FACDD572-5F04-44C4-94D2-EE9734FBB7EF}">
      <dgm:prSet/>
      <dgm:spPr/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3D9406-DBF8-45E3-BB3B-33FEAF139CBF}" type="sibTrans" cxnId="{FACDD572-5F04-44C4-94D2-EE9734FBB7EF}">
      <dgm:prSet custT="1"/>
      <dgm:spPr>
        <a:solidFill>
          <a:srgbClr val="FFFF00"/>
        </a:solidFill>
      </dgm:spPr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0EA284-14AC-4E65-AEE2-638257365F3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4. Treatment (outpatient and inpatient) and follow-up</a:t>
          </a:r>
        </a:p>
      </dgm:t>
    </dgm:pt>
    <dgm:pt modelId="{172D758D-D6AC-4C11-AFC1-ED57D61F0D1B}" type="parTrans" cxnId="{83ADF0D6-B5F2-4218-8757-01502BE7981C}">
      <dgm:prSet/>
      <dgm:spPr/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96867A-7131-4216-962F-BB40DA386216}" type="sibTrans" cxnId="{83ADF0D6-B5F2-4218-8757-01502BE7981C}">
      <dgm:prSet/>
      <dgm:spPr/>
      <dgm:t>
        <a:bodyPr/>
        <a:lstStyle/>
        <a:p>
          <a:endParaRPr lang="en-US" sz="2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71A679-406C-488E-9969-D2075C3D6E88}" type="pres">
      <dgm:prSet presAssocID="{6F36B165-3B4E-4CA3-8DBC-CD62B641756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ka-GE"/>
        </a:p>
      </dgm:t>
    </dgm:pt>
    <dgm:pt modelId="{DC125DAF-C5D4-437F-BBDB-3C0C1B627C5B}" type="pres">
      <dgm:prSet presAssocID="{6F36B165-3B4E-4CA3-8DBC-CD62B641756A}" presName="dummyMaxCanvas" presStyleCnt="0">
        <dgm:presLayoutVars/>
      </dgm:prSet>
      <dgm:spPr/>
    </dgm:pt>
    <dgm:pt modelId="{F9F45510-A695-48EC-B908-2109EA977145}" type="pres">
      <dgm:prSet presAssocID="{6F36B165-3B4E-4CA3-8DBC-CD62B641756A}" presName="FiveNodes_1" presStyleLbl="node1" presStyleIdx="0" presStyleCnt="5" custScaleY="8231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E9579685-A6A5-4F6A-AEA1-C3B3861E2ADE}" type="pres">
      <dgm:prSet presAssocID="{6F36B165-3B4E-4CA3-8DBC-CD62B641756A}" presName="FiveNodes_2" presStyleLbl="node1" presStyleIdx="1" presStyleCnt="5" custScaleY="8231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C6B3CB35-8B7F-4C5B-BEB5-98BEC09E481C}" type="pres">
      <dgm:prSet presAssocID="{6F36B165-3B4E-4CA3-8DBC-CD62B641756A}" presName="FiveNodes_3" presStyleLbl="node1" presStyleIdx="2" presStyleCnt="5" custScaleY="8231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D5A1F5AB-8984-480F-9E74-E1D5BB05134A}" type="pres">
      <dgm:prSet presAssocID="{6F36B165-3B4E-4CA3-8DBC-CD62B641756A}" presName="FiveNodes_4" presStyleLbl="node1" presStyleIdx="3" presStyleCnt="5" custScaleY="8231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E2AE3595-3C36-42B6-855F-F013A00E1500}" type="pres">
      <dgm:prSet presAssocID="{6F36B165-3B4E-4CA3-8DBC-CD62B641756A}" presName="FiveNodes_5" presStyleLbl="node1" presStyleIdx="4" presStyleCnt="5" custScaleY="8231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3C803BB2-0F38-41F1-BE1A-457CD4178FAA}" type="pres">
      <dgm:prSet presAssocID="{6F36B165-3B4E-4CA3-8DBC-CD62B641756A}" presName="FiveConn_1-2" presStyleLbl="fgAccFollowNode1" presStyleIdx="0" presStyleCnt="4" custScaleX="56609" custScaleY="135142" custLinFactNeighborY="13659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979080CA-3A3B-4D12-8A16-78F1F70A2066}" type="pres">
      <dgm:prSet presAssocID="{6F36B165-3B4E-4CA3-8DBC-CD62B641756A}" presName="FiveConn_2-3" presStyleLbl="fgAccFollowNode1" presStyleIdx="1" presStyleCnt="4" custScaleX="56609" custScaleY="135142" custLinFactNeighborY="13659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23E5BF7B-F1E8-48F8-BD64-D971D7C54F5B}" type="pres">
      <dgm:prSet presAssocID="{6F36B165-3B4E-4CA3-8DBC-CD62B641756A}" presName="FiveConn_3-4" presStyleLbl="fgAccFollowNode1" presStyleIdx="2" presStyleCnt="4" custScaleX="56609" custScaleY="135142" custLinFactNeighborY="13659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480B08F1-3F6C-427B-90E2-CC4B4AE6F4B4}" type="pres">
      <dgm:prSet presAssocID="{6F36B165-3B4E-4CA3-8DBC-CD62B641756A}" presName="FiveConn_4-5" presStyleLbl="fgAccFollowNode1" presStyleIdx="3" presStyleCnt="4" custScaleX="56609" custScaleY="135142" custLinFactNeighborY="13659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80989AEF-FC88-4DCE-9F46-AE920360F54C}" type="pres">
      <dgm:prSet presAssocID="{6F36B165-3B4E-4CA3-8DBC-CD62B641756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1A875045-C6CC-41E0-9107-8355A46A8B52}" type="pres">
      <dgm:prSet presAssocID="{6F36B165-3B4E-4CA3-8DBC-CD62B641756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E8C5A95F-C3AB-4885-B49F-E4F8A155B585}" type="pres">
      <dgm:prSet presAssocID="{6F36B165-3B4E-4CA3-8DBC-CD62B641756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47FAD8C3-D9D5-4102-B947-0BCF13CCFED1}" type="pres">
      <dgm:prSet presAssocID="{6F36B165-3B4E-4CA3-8DBC-CD62B641756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5680D5B6-670C-4A48-B0B8-FA47DAA79E2D}" type="pres">
      <dgm:prSet presAssocID="{6F36B165-3B4E-4CA3-8DBC-CD62B641756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</dgm:ptLst>
  <dgm:cxnLst>
    <dgm:cxn modelId="{3252EDF5-A7CE-4E7E-B632-B2BAC0CC3DDE}" srcId="{6F36B165-3B4E-4CA3-8DBC-CD62B641756A}" destId="{351AE43B-2570-4487-A384-7FDD56B6C9BE}" srcOrd="2" destOrd="0" parTransId="{32AA1ACA-BAE5-4421-A74A-4B9012F37A79}" sibTransId="{2B9A73C9-523D-49F4-A7D1-BCD6C1A9D517}"/>
    <dgm:cxn modelId="{BCA050D1-928A-483B-A41C-B536ED04BA3E}" type="presOf" srcId="{FC38D1CC-6B91-4192-A26E-D5B6F32E8198}" destId="{1A875045-C6CC-41E0-9107-8355A46A8B52}" srcOrd="1" destOrd="0" presId="urn:microsoft.com/office/officeart/2005/8/layout/vProcess5"/>
    <dgm:cxn modelId="{2D39285B-2E6B-429E-A251-566AF0C980C3}" type="presOf" srcId="{57ED0427-E132-4139-A29F-76EEF59676B6}" destId="{47FAD8C3-D9D5-4102-B947-0BCF13CCFED1}" srcOrd="1" destOrd="0" presId="urn:microsoft.com/office/officeart/2005/8/layout/vProcess5"/>
    <dgm:cxn modelId="{89B6A845-8EB0-405F-8C02-83CFE9610F59}" type="presOf" srcId="{57ED0427-E132-4139-A29F-76EEF59676B6}" destId="{D5A1F5AB-8984-480F-9E74-E1D5BB05134A}" srcOrd="0" destOrd="0" presId="urn:microsoft.com/office/officeart/2005/8/layout/vProcess5"/>
    <dgm:cxn modelId="{0560EDE5-9FA1-4947-A3BC-46427BED37E0}" type="presOf" srcId="{351AE43B-2570-4487-A384-7FDD56B6C9BE}" destId="{E8C5A95F-C3AB-4885-B49F-E4F8A155B585}" srcOrd="1" destOrd="0" presId="urn:microsoft.com/office/officeart/2005/8/layout/vProcess5"/>
    <dgm:cxn modelId="{FACDD572-5F04-44C4-94D2-EE9734FBB7EF}" srcId="{6F36B165-3B4E-4CA3-8DBC-CD62B641756A}" destId="{57ED0427-E132-4139-A29F-76EEF59676B6}" srcOrd="3" destOrd="0" parTransId="{6362A3FE-621E-4556-8398-F619803B86B0}" sibTransId="{8C3D9406-DBF8-45E3-BB3B-33FEAF139CBF}"/>
    <dgm:cxn modelId="{2504D77C-3C05-48C3-BA6C-0D9C52388642}" type="presOf" srcId="{FC38D1CC-6B91-4192-A26E-D5B6F32E8198}" destId="{E9579685-A6A5-4F6A-AEA1-C3B3861E2ADE}" srcOrd="0" destOrd="0" presId="urn:microsoft.com/office/officeart/2005/8/layout/vProcess5"/>
    <dgm:cxn modelId="{83ADF0D6-B5F2-4218-8757-01502BE7981C}" srcId="{6F36B165-3B4E-4CA3-8DBC-CD62B641756A}" destId="{8B0EA284-14AC-4E65-AEE2-638257365F3E}" srcOrd="4" destOrd="0" parTransId="{172D758D-D6AC-4C11-AFC1-ED57D61F0D1B}" sibTransId="{2A96867A-7131-4216-962F-BB40DA386216}"/>
    <dgm:cxn modelId="{CD169F30-0F14-4D97-AA63-6713464B3791}" type="presOf" srcId="{362AC33B-D6FA-4F12-A8EE-E872CEB0D62B}" destId="{979080CA-3A3B-4D12-8A16-78F1F70A2066}" srcOrd="0" destOrd="0" presId="urn:microsoft.com/office/officeart/2005/8/layout/vProcess5"/>
    <dgm:cxn modelId="{673D2DB6-CFEF-422E-AABC-5FAE1C49BEF6}" type="presOf" srcId="{131BBEA6-79AC-43B3-8C1C-261A6EE51A16}" destId="{F9F45510-A695-48EC-B908-2109EA977145}" srcOrd="0" destOrd="0" presId="urn:microsoft.com/office/officeart/2005/8/layout/vProcess5"/>
    <dgm:cxn modelId="{B0912E84-C68B-47BE-BCF6-24CA961CD91B}" type="presOf" srcId="{8C3D9406-DBF8-45E3-BB3B-33FEAF139CBF}" destId="{480B08F1-3F6C-427B-90E2-CC4B4AE6F4B4}" srcOrd="0" destOrd="0" presId="urn:microsoft.com/office/officeart/2005/8/layout/vProcess5"/>
    <dgm:cxn modelId="{03EED2A8-2F73-458E-90A7-8C0FCAC7C55B}" srcId="{6F36B165-3B4E-4CA3-8DBC-CD62B641756A}" destId="{131BBEA6-79AC-43B3-8C1C-261A6EE51A16}" srcOrd="0" destOrd="0" parTransId="{779BD554-ECD6-473C-AEEC-5D5E990FFB41}" sibTransId="{C970BE21-CFCD-42AB-8CD7-C371DC2D9F1C}"/>
    <dgm:cxn modelId="{DAAEFE55-58BE-4AFF-AD77-B896F1AE6C9A}" type="presOf" srcId="{8B0EA284-14AC-4E65-AEE2-638257365F3E}" destId="{5680D5B6-670C-4A48-B0B8-FA47DAA79E2D}" srcOrd="1" destOrd="0" presId="urn:microsoft.com/office/officeart/2005/8/layout/vProcess5"/>
    <dgm:cxn modelId="{B49D5F2F-A45A-4412-9273-C8AE900772CC}" type="presOf" srcId="{351AE43B-2570-4487-A384-7FDD56B6C9BE}" destId="{C6B3CB35-8B7F-4C5B-BEB5-98BEC09E481C}" srcOrd="0" destOrd="0" presId="urn:microsoft.com/office/officeart/2005/8/layout/vProcess5"/>
    <dgm:cxn modelId="{50E05320-081E-48AA-BF88-9C9D986A039D}" type="presOf" srcId="{C970BE21-CFCD-42AB-8CD7-C371DC2D9F1C}" destId="{3C803BB2-0F38-41F1-BE1A-457CD4178FAA}" srcOrd="0" destOrd="0" presId="urn:microsoft.com/office/officeart/2005/8/layout/vProcess5"/>
    <dgm:cxn modelId="{0829189C-240D-4DF3-BE31-163BE6BA8707}" srcId="{6F36B165-3B4E-4CA3-8DBC-CD62B641756A}" destId="{FC38D1CC-6B91-4192-A26E-D5B6F32E8198}" srcOrd="1" destOrd="0" parTransId="{E1E948C2-3939-4FC9-80C5-F8DBA3C885ED}" sibTransId="{362AC33B-D6FA-4F12-A8EE-E872CEB0D62B}"/>
    <dgm:cxn modelId="{3597DA4E-13F8-42B3-BCFE-72D6E0A0D803}" type="presOf" srcId="{2B9A73C9-523D-49F4-A7D1-BCD6C1A9D517}" destId="{23E5BF7B-F1E8-48F8-BD64-D971D7C54F5B}" srcOrd="0" destOrd="0" presId="urn:microsoft.com/office/officeart/2005/8/layout/vProcess5"/>
    <dgm:cxn modelId="{1BFB3EBF-06D4-444A-927A-3916E790C8C8}" type="presOf" srcId="{6F36B165-3B4E-4CA3-8DBC-CD62B641756A}" destId="{4371A679-406C-488E-9969-D2075C3D6E88}" srcOrd="0" destOrd="0" presId="urn:microsoft.com/office/officeart/2005/8/layout/vProcess5"/>
    <dgm:cxn modelId="{450D0CDC-C10F-4175-8747-698E9BCA8A8F}" type="presOf" srcId="{8B0EA284-14AC-4E65-AEE2-638257365F3E}" destId="{E2AE3595-3C36-42B6-855F-F013A00E1500}" srcOrd="0" destOrd="0" presId="urn:microsoft.com/office/officeart/2005/8/layout/vProcess5"/>
    <dgm:cxn modelId="{350C92C1-6D30-466C-A414-72C898C3DCB7}" type="presOf" srcId="{131BBEA6-79AC-43B3-8C1C-261A6EE51A16}" destId="{80989AEF-FC88-4DCE-9F46-AE920360F54C}" srcOrd="1" destOrd="0" presId="urn:microsoft.com/office/officeart/2005/8/layout/vProcess5"/>
    <dgm:cxn modelId="{CFA2CC87-9F9B-40DE-B679-3D10C17F4DB3}" type="presParOf" srcId="{4371A679-406C-488E-9969-D2075C3D6E88}" destId="{DC125DAF-C5D4-437F-BBDB-3C0C1B627C5B}" srcOrd="0" destOrd="0" presId="urn:microsoft.com/office/officeart/2005/8/layout/vProcess5"/>
    <dgm:cxn modelId="{06EAB1F6-41B6-49EC-B587-E4F0F45BA2DD}" type="presParOf" srcId="{4371A679-406C-488E-9969-D2075C3D6E88}" destId="{F9F45510-A695-48EC-B908-2109EA977145}" srcOrd="1" destOrd="0" presId="urn:microsoft.com/office/officeart/2005/8/layout/vProcess5"/>
    <dgm:cxn modelId="{CF933670-05CE-473D-B657-6BC049637B29}" type="presParOf" srcId="{4371A679-406C-488E-9969-D2075C3D6E88}" destId="{E9579685-A6A5-4F6A-AEA1-C3B3861E2ADE}" srcOrd="2" destOrd="0" presId="urn:microsoft.com/office/officeart/2005/8/layout/vProcess5"/>
    <dgm:cxn modelId="{00E6397B-FA4A-4A8F-9F90-374BD030CB48}" type="presParOf" srcId="{4371A679-406C-488E-9969-D2075C3D6E88}" destId="{C6B3CB35-8B7F-4C5B-BEB5-98BEC09E481C}" srcOrd="3" destOrd="0" presId="urn:microsoft.com/office/officeart/2005/8/layout/vProcess5"/>
    <dgm:cxn modelId="{D2B7DC74-49DA-4CE7-9138-F9C4D4772DB9}" type="presParOf" srcId="{4371A679-406C-488E-9969-D2075C3D6E88}" destId="{D5A1F5AB-8984-480F-9E74-E1D5BB05134A}" srcOrd="4" destOrd="0" presId="urn:microsoft.com/office/officeart/2005/8/layout/vProcess5"/>
    <dgm:cxn modelId="{2DB8E17D-783B-4097-8C6E-82C2459A3BE6}" type="presParOf" srcId="{4371A679-406C-488E-9969-D2075C3D6E88}" destId="{E2AE3595-3C36-42B6-855F-F013A00E1500}" srcOrd="5" destOrd="0" presId="urn:microsoft.com/office/officeart/2005/8/layout/vProcess5"/>
    <dgm:cxn modelId="{1EFE1168-9C95-4438-9B8D-390DCA1B63E3}" type="presParOf" srcId="{4371A679-406C-488E-9969-D2075C3D6E88}" destId="{3C803BB2-0F38-41F1-BE1A-457CD4178FAA}" srcOrd="6" destOrd="0" presId="urn:microsoft.com/office/officeart/2005/8/layout/vProcess5"/>
    <dgm:cxn modelId="{04C8D982-B315-4BBE-8C96-0361FD720D76}" type="presParOf" srcId="{4371A679-406C-488E-9969-D2075C3D6E88}" destId="{979080CA-3A3B-4D12-8A16-78F1F70A2066}" srcOrd="7" destOrd="0" presId="urn:microsoft.com/office/officeart/2005/8/layout/vProcess5"/>
    <dgm:cxn modelId="{21505964-81CD-4F5F-8EF0-5716BE18D2B7}" type="presParOf" srcId="{4371A679-406C-488E-9969-D2075C3D6E88}" destId="{23E5BF7B-F1E8-48F8-BD64-D971D7C54F5B}" srcOrd="8" destOrd="0" presId="urn:microsoft.com/office/officeart/2005/8/layout/vProcess5"/>
    <dgm:cxn modelId="{2D391947-3437-447F-9DA0-118581A0FEB8}" type="presParOf" srcId="{4371A679-406C-488E-9969-D2075C3D6E88}" destId="{480B08F1-3F6C-427B-90E2-CC4B4AE6F4B4}" srcOrd="9" destOrd="0" presId="urn:microsoft.com/office/officeart/2005/8/layout/vProcess5"/>
    <dgm:cxn modelId="{D2B9A534-AF7D-4CC5-90EE-394939F5D8F0}" type="presParOf" srcId="{4371A679-406C-488E-9969-D2075C3D6E88}" destId="{80989AEF-FC88-4DCE-9F46-AE920360F54C}" srcOrd="10" destOrd="0" presId="urn:microsoft.com/office/officeart/2005/8/layout/vProcess5"/>
    <dgm:cxn modelId="{E5C420ED-A7F0-429C-96D0-8365B8807982}" type="presParOf" srcId="{4371A679-406C-488E-9969-D2075C3D6E88}" destId="{1A875045-C6CC-41E0-9107-8355A46A8B52}" srcOrd="11" destOrd="0" presId="urn:microsoft.com/office/officeart/2005/8/layout/vProcess5"/>
    <dgm:cxn modelId="{5A063AC3-5D73-4890-BF6D-B56E3C47560F}" type="presParOf" srcId="{4371A679-406C-488E-9969-D2075C3D6E88}" destId="{E8C5A95F-C3AB-4885-B49F-E4F8A155B585}" srcOrd="12" destOrd="0" presId="urn:microsoft.com/office/officeart/2005/8/layout/vProcess5"/>
    <dgm:cxn modelId="{A12EC709-3126-4538-AFEF-16204057ED11}" type="presParOf" srcId="{4371A679-406C-488E-9969-D2075C3D6E88}" destId="{47FAD8C3-D9D5-4102-B947-0BCF13CCFED1}" srcOrd="13" destOrd="0" presId="urn:microsoft.com/office/officeart/2005/8/layout/vProcess5"/>
    <dgm:cxn modelId="{B985125A-129C-43C7-8801-1B3E46408ED2}" type="presParOf" srcId="{4371A679-406C-488E-9969-D2075C3D6E88}" destId="{5680D5B6-670C-4A48-B0B8-FA47DAA79E2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45510-A695-48EC-B908-2109EA977145}">
      <dsp:nvSpPr>
        <dsp:cNvPr id="0" name=""/>
        <dsp:cNvSpPr/>
      </dsp:nvSpPr>
      <dsp:spPr>
        <a:xfrm>
          <a:off x="0" y="86781"/>
          <a:ext cx="8177966" cy="80773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0. Symptomatic patient seeking care</a:t>
          </a:r>
        </a:p>
      </dsp:txBody>
      <dsp:txXfrm>
        <a:off x="23658" y="110439"/>
        <a:ext cx="7014420" cy="760422"/>
      </dsp:txXfrm>
    </dsp:sp>
    <dsp:sp modelId="{E9579685-A6A5-4F6A-AEA1-C3B3861E2ADE}">
      <dsp:nvSpPr>
        <dsp:cNvPr id="0" name=""/>
        <dsp:cNvSpPr/>
      </dsp:nvSpPr>
      <dsp:spPr>
        <a:xfrm>
          <a:off x="610692" y="1204374"/>
          <a:ext cx="8177966" cy="80773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1. Screening for TB symptoms and signs</a:t>
          </a:r>
        </a:p>
      </dsp:txBody>
      <dsp:txXfrm>
        <a:off x="634350" y="1228032"/>
        <a:ext cx="6882112" cy="760422"/>
      </dsp:txXfrm>
    </dsp:sp>
    <dsp:sp modelId="{C6B3CB35-8B7F-4C5B-BEB5-98BEC09E481C}">
      <dsp:nvSpPr>
        <dsp:cNvPr id="0" name=""/>
        <dsp:cNvSpPr/>
      </dsp:nvSpPr>
      <dsp:spPr>
        <a:xfrm>
          <a:off x="1221384" y="2321968"/>
          <a:ext cx="8177966" cy="80773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2. Clinical and bacteriological evaluation for active TB disease</a:t>
          </a:r>
        </a:p>
      </dsp:txBody>
      <dsp:txXfrm>
        <a:off x="1245042" y="2345626"/>
        <a:ext cx="6882112" cy="760422"/>
      </dsp:txXfrm>
    </dsp:sp>
    <dsp:sp modelId="{D5A1F5AB-8984-480F-9E74-E1D5BB05134A}">
      <dsp:nvSpPr>
        <dsp:cNvPr id="0" name=""/>
        <dsp:cNvSpPr/>
      </dsp:nvSpPr>
      <dsp:spPr>
        <a:xfrm>
          <a:off x="1832076" y="3439561"/>
          <a:ext cx="8177966" cy="80773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3. Full bacteriological evaluation for TB and drug resistance</a:t>
          </a:r>
        </a:p>
      </dsp:txBody>
      <dsp:txXfrm>
        <a:off x="1855734" y="3463219"/>
        <a:ext cx="6882112" cy="760422"/>
      </dsp:txXfrm>
    </dsp:sp>
    <dsp:sp modelId="{E2AE3595-3C36-42B6-855F-F013A00E1500}">
      <dsp:nvSpPr>
        <dsp:cNvPr id="0" name=""/>
        <dsp:cNvSpPr/>
      </dsp:nvSpPr>
      <dsp:spPr>
        <a:xfrm>
          <a:off x="2442769" y="4557154"/>
          <a:ext cx="8177966" cy="80773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 4. Treatment (outpatient and inpatient) and follow-up</a:t>
          </a:r>
        </a:p>
      </dsp:txBody>
      <dsp:txXfrm>
        <a:off x="2466427" y="4580812"/>
        <a:ext cx="6882112" cy="760422"/>
      </dsp:txXfrm>
    </dsp:sp>
    <dsp:sp modelId="{3C803BB2-0F38-41F1-BE1A-457CD4178FAA}">
      <dsp:nvSpPr>
        <dsp:cNvPr id="0" name=""/>
        <dsp:cNvSpPr/>
      </dsp:nvSpPr>
      <dsp:spPr>
        <a:xfrm>
          <a:off x="7678504" y="691942"/>
          <a:ext cx="361078" cy="861997"/>
        </a:xfrm>
        <a:prstGeom prst="downArrow">
          <a:avLst>
            <a:gd name="adj1" fmla="val 55000"/>
            <a:gd name="adj2" fmla="val 45000"/>
          </a:avLst>
        </a:prstGeom>
        <a:solidFill>
          <a:srgbClr val="FFFF00"/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59747" y="691942"/>
        <a:ext cx="198592" cy="772630"/>
      </dsp:txXfrm>
    </dsp:sp>
    <dsp:sp modelId="{979080CA-3A3B-4D12-8A16-78F1F70A2066}">
      <dsp:nvSpPr>
        <dsp:cNvPr id="0" name=""/>
        <dsp:cNvSpPr/>
      </dsp:nvSpPr>
      <dsp:spPr>
        <a:xfrm>
          <a:off x="8289196" y="1809536"/>
          <a:ext cx="361078" cy="861997"/>
        </a:xfrm>
        <a:prstGeom prst="downArrow">
          <a:avLst>
            <a:gd name="adj1" fmla="val 55000"/>
            <a:gd name="adj2" fmla="val 45000"/>
          </a:avLst>
        </a:prstGeom>
        <a:solidFill>
          <a:srgbClr val="FFFF00"/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70439" y="1809536"/>
        <a:ext cx="198592" cy="772630"/>
      </dsp:txXfrm>
    </dsp:sp>
    <dsp:sp modelId="{23E5BF7B-F1E8-48F8-BD64-D971D7C54F5B}">
      <dsp:nvSpPr>
        <dsp:cNvPr id="0" name=""/>
        <dsp:cNvSpPr/>
      </dsp:nvSpPr>
      <dsp:spPr>
        <a:xfrm>
          <a:off x="8899889" y="2910774"/>
          <a:ext cx="361078" cy="861997"/>
        </a:xfrm>
        <a:prstGeom prst="downArrow">
          <a:avLst>
            <a:gd name="adj1" fmla="val 55000"/>
            <a:gd name="adj2" fmla="val 45000"/>
          </a:avLst>
        </a:prstGeom>
        <a:solidFill>
          <a:srgbClr val="FFFF00"/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81132" y="2910774"/>
        <a:ext cx="198592" cy="772630"/>
      </dsp:txXfrm>
    </dsp:sp>
    <dsp:sp modelId="{480B08F1-3F6C-427B-90E2-CC4B4AE6F4B4}">
      <dsp:nvSpPr>
        <dsp:cNvPr id="0" name=""/>
        <dsp:cNvSpPr/>
      </dsp:nvSpPr>
      <dsp:spPr>
        <a:xfrm>
          <a:off x="9510581" y="4039271"/>
          <a:ext cx="361078" cy="861997"/>
        </a:xfrm>
        <a:prstGeom prst="downArrow">
          <a:avLst>
            <a:gd name="adj1" fmla="val 55000"/>
            <a:gd name="adj2" fmla="val 45000"/>
          </a:avLst>
        </a:prstGeom>
        <a:solidFill>
          <a:srgbClr val="FFFF00"/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91824" y="4039271"/>
        <a:ext cx="198592" cy="772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228E-A7BC-47EB-87F1-1517A5814991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DDBC-974E-4DE4-A824-DE827B3D6123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A72F-706D-4B87-BE14-7BDFA9075220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2923-177D-4D44-B082-FAA3546D299E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CCC7-F21E-4BCC-AAC1-F6EF4D111CCA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DDA3-06CD-4F61-9125-46400BD55C04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0C864-1FBD-45DB-A0F6-DEAD9C7E4CDF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EEF2-718B-40F8-BC17-DA153A28B087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383A-752E-4035-B591-7DE411292A52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F2068F52-0988-4C86-BF23-B54FE7D99837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61254"/>
            <a:ext cx="11358623" cy="3708862"/>
          </a:xfrm>
        </p:spPr>
        <p:txBody>
          <a:bodyPr>
            <a:normAutofit/>
          </a:bodyPr>
          <a:lstStyle/>
          <a:p>
            <a:r>
              <a:rPr lang="en-US" sz="3600" dirty="0"/>
              <a:t>Georgia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Improving the TB care delivery model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259" y="4844996"/>
            <a:ext cx="10750953" cy="1371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02 June 2017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2496"/>
            <a:ext cx="11397341" cy="610841"/>
          </a:xfrm>
        </p:spPr>
        <p:txBody>
          <a:bodyPr>
            <a:normAutofit fontScale="90000"/>
          </a:bodyPr>
          <a:lstStyle/>
          <a:p>
            <a:r>
              <a:rPr lang="en-US" dirty="0"/>
              <a:t>Main questions to be answered when designing the TB care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4" y="1603094"/>
            <a:ext cx="11680371" cy="4832431"/>
          </a:xfrm>
        </p:spPr>
        <p:txBody>
          <a:bodyPr anchor="t" anchorCtr="0">
            <a:noAutofit/>
          </a:bodyPr>
          <a:lstStyle/>
          <a:p>
            <a:pPr>
              <a:spcBef>
                <a:spcPts val="2400"/>
              </a:spcBef>
            </a:pPr>
            <a:r>
              <a:rPr lang="en-US" sz="2400" dirty="0"/>
              <a:t>Which interventions are needed? 					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Which inputs are required to perform these interventions? 		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In which institutions will the interventions be performed? 		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WHERE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Who will perform these interventions? 					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WHO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How much will it cost, and what are the payment methods?		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MUCH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Who will pay the costs? 							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BY WHOM</a:t>
            </a:r>
          </a:p>
          <a:p>
            <a:pPr>
              <a:spcBef>
                <a:spcPts val="2400"/>
              </a:spcBef>
            </a:pPr>
            <a:r>
              <a:rPr lang="en-US" sz="2400" dirty="0"/>
              <a:t>How the whole system will be managed? </a:t>
            </a:r>
          </a:p>
          <a:p>
            <a:pPr>
              <a:spcBef>
                <a:spcPts val="24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269706"/>
            <a:ext cx="10991850" cy="571147"/>
          </a:xfrm>
        </p:spPr>
        <p:txBody>
          <a:bodyPr/>
          <a:lstStyle/>
          <a:p>
            <a:r>
              <a:rPr lang="en-US" dirty="0"/>
              <a:t>What are the steps on the TB patient pathway?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670396"/>
              </p:ext>
            </p:extLst>
          </p:nvPr>
        </p:nvGraphicFramePr>
        <p:xfrm>
          <a:off x="670368" y="1048117"/>
          <a:ext cx="10620736" cy="545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Bent 6"/>
          <p:cNvSpPr/>
          <p:nvPr/>
        </p:nvSpPr>
        <p:spPr>
          <a:xfrm rot="5400000">
            <a:off x="9382124" y="4204339"/>
            <a:ext cx="2270761" cy="1291590"/>
          </a:xfrm>
          <a:prstGeom prst="bentArrow">
            <a:avLst>
              <a:gd name="adj1" fmla="val 7974"/>
              <a:gd name="adj2" fmla="val 13548"/>
              <a:gd name="adj3" fmla="val 16050"/>
              <a:gd name="adj4" fmla="val 132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4714"/>
            <a:ext cx="11397341" cy="588736"/>
          </a:xfrm>
        </p:spPr>
        <p:txBody>
          <a:bodyPr>
            <a:normAutofit/>
          </a:bodyPr>
          <a:lstStyle/>
          <a:p>
            <a:r>
              <a:rPr lang="en-US" dirty="0"/>
              <a:t>Step 1. Screening for TB symptoms and signs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71119"/>
              </p:ext>
            </p:extLst>
          </p:nvPr>
        </p:nvGraphicFramePr>
        <p:xfrm>
          <a:off x="279400" y="1212850"/>
          <a:ext cx="11722099" cy="516890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98150">
                  <a:extLst>
                    <a:ext uri="{9D8B030D-6E8A-4147-A177-3AD203B41FA5}">
                      <a16:colId xmlns="" xmlns:a16="http://schemas.microsoft.com/office/drawing/2014/main" val="3521096825"/>
                    </a:ext>
                  </a:extLst>
                </a:gridCol>
                <a:gridCol w="8923949">
                  <a:extLst>
                    <a:ext uri="{9D8B030D-6E8A-4147-A177-3AD203B41FA5}">
                      <a16:colId xmlns="" xmlns:a16="http://schemas.microsoft.com/office/drawing/2014/main" val="3555930835"/>
                    </a:ext>
                  </a:extLst>
                </a:gridCol>
              </a:tblGrid>
              <a:tr h="1578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WHAT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Patient history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Basic checkup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Referral of patient for diagnosis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4281003"/>
                  </a:ext>
                </a:extLst>
              </a:tr>
              <a:tr h="50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HOW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Medical doctor – generalist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9591107"/>
                  </a:ext>
                </a:extLst>
              </a:tr>
              <a:tr h="1040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WHERE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PHC facility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General outpatient medical facility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9277463"/>
                  </a:ext>
                </a:extLst>
              </a:tr>
              <a:tr h="1040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WHO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Family doctors in rural areas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Doctors in medical centers in urban areas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44845357"/>
                  </a:ext>
                </a:extLst>
              </a:tr>
              <a:tr h="50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HOW MUCH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Capitation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56328744"/>
                  </a:ext>
                </a:extLst>
              </a:tr>
              <a:tr h="50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BY WHOM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400" b="0" dirty="0">
                          <a:effectLst/>
                        </a:rPr>
                        <a:t>Universal Health Care program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7266928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4714"/>
            <a:ext cx="11397341" cy="588736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2. Clinical and bacteriological evaluation for active TB disease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309282"/>
              </p:ext>
            </p:extLst>
          </p:nvPr>
        </p:nvGraphicFramePr>
        <p:xfrm>
          <a:off x="279400" y="1212850"/>
          <a:ext cx="11722099" cy="53530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63800">
                  <a:extLst>
                    <a:ext uri="{9D8B030D-6E8A-4147-A177-3AD203B41FA5}">
                      <a16:colId xmlns="" xmlns:a16="http://schemas.microsoft.com/office/drawing/2014/main" val="3521096825"/>
                    </a:ext>
                  </a:extLst>
                </a:gridCol>
                <a:gridCol w="9258299">
                  <a:extLst>
                    <a:ext uri="{9D8B030D-6E8A-4147-A177-3AD203B41FA5}">
                      <a16:colId xmlns="" xmlns:a16="http://schemas.microsoft.com/office/drawing/2014/main" val="3555930835"/>
                    </a:ext>
                  </a:extLst>
                </a:gridCol>
              </a:tblGrid>
              <a:tr h="1529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WHAT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Patient history			- Clinical laboratory investigations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Basic checkup			- Rapid HIV test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Rapid ds test for MTB and RR	- Shipping of sputum specimens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Chest X-ray				- Referral of </a:t>
                      </a:r>
                      <a:r>
                        <a:rPr lang="en-US" sz="2000" b="0" dirty="0" err="1">
                          <a:effectLst/>
                        </a:rPr>
                        <a:t>pt</a:t>
                      </a:r>
                      <a:r>
                        <a:rPr lang="en-US" sz="2000" b="0" dirty="0">
                          <a:effectLst/>
                        </a:rPr>
                        <a:t> for diff. diagnosis or </a:t>
                      </a:r>
                      <a:r>
                        <a:rPr lang="en-US" sz="2000" b="0" dirty="0" err="1">
                          <a:effectLst/>
                        </a:rPr>
                        <a:t>tx</a:t>
                      </a:r>
                      <a:endParaRPr lang="en-US" sz="20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4281003"/>
                  </a:ext>
                </a:extLst>
              </a:tr>
              <a:tr h="74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HOW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Medical doctor – ‘TB specialist’	- X-ray equipment	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 err="1">
                          <a:effectLst/>
                        </a:rPr>
                        <a:t>Xpert</a:t>
                      </a:r>
                      <a:r>
                        <a:rPr lang="en-US" sz="2000" b="0" dirty="0">
                          <a:effectLst/>
                        </a:rPr>
                        <a:t> MTB/RIF technology		- Clinical laboratory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9591107"/>
                  </a:ext>
                </a:extLst>
              </a:tr>
              <a:tr h="74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WHERE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General outpatient medical facility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Specialized TB facility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9277463"/>
                  </a:ext>
                </a:extLst>
              </a:tr>
              <a:tr h="1139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WHO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TB specialists (</a:t>
                      </a:r>
                      <a:r>
                        <a:rPr lang="en-US" sz="2000" b="0" dirty="0" err="1">
                          <a:effectLst/>
                        </a:rPr>
                        <a:t>phthisiatricians</a:t>
                      </a:r>
                      <a:r>
                        <a:rPr lang="en-US" sz="2000" b="0" dirty="0">
                          <a:effectLst/>
                        </a:rPr>
                        <a:t>; pulmonologists; other specialty doctors trained in TB)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Nurses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44845357"/>
                  </a:ext>
                </a:extLst>
              </a:tr>
              <a:tr h="74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HOW MUCH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Adjusted capitation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Per visit, diagnostic purpose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56328744"/>
                  </a:ext>
                </a:extLst>
              </a:tr>
              <a:tr h="43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BY WHOM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Universal Health Care program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7266928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4714"/>
            <a:ext cx="11397341" cy="588736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3. Full bacteriological evaluation for TB and drug resistance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580787"/>
              </p:ext>
            </p:extLst>
          </p:nvPr>
        </p:nvGraphicFramePr>
        <p:xfrm>
          <a:off x="279400" y="1212850"/>
          <a:ext cx="11722099" cy="530224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63800">
                  <a:extLst>
                    <a:ext uri="{9D8B030D-6E8A-4147-A177-3AD203B41FA5}">
                      <a16:colId xmlns="" xmlns:a16="http://schemas.microsoft.com/office/drawing/2014/main" val="3521096825"/>
                    </a:ext>
                  </a:extLst>
                </a:gridCol>
                <a:gridCol w="9258299">
                  <a:extLst>
                    <a:ext uri="{9D8B030D-6E8A-4147-A177-3AD203B41FA5}">
                      <a16:colId xmlns="" xmlns:a16="http://schemas.microsoft.com/office/drawing/2014/main" val="3555930835"/>
                    </a:ext>
                  </a:extLst>
                </a:gridCol>
              </a:tblGrid>
              <a:tr h="129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WHAT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Direct smear microscopy		- Identification of strains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Rapid ds test for MTB and RR	- DST to FLDs and SLDs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Isolation of strains (culturing)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4281003"/>
                  </a:ext>
                </a:extLst>
              </a:tr>
              <a:tr h="129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HOW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TB laboratory specialist 		- Automated MGIT technology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 err="1">
                          <a:effectLst/>
                        </a:rPr>
                        <a:t>Xpert</a:t>
                      </a:r>
                      <a:r>
                        <a:rPr lang="en-US" sz="2000" b="0" dirty="0">
                          <a:effectLst/>
                        </a:rPr>
                        <a:t> MTB/RIF technology		- LPA technology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Culture and DST in solid media	- General laboratory equipment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9591107"/>
                  </a:ext>
                </a:extLst>
              </a:tr>
              <a:tr h="499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WHERE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TB reference laboratories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9277463"/>
                  </a:ext>
                </a:extLst>
              </a:tr>
              <a:tr h="85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WHO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Laboratory doctors (bacteriologists)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Laboratory technicians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44845357"/>
                  </a:ext>
                </a:extLst>
              </a:tr>
              <a:tr h="85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HOW MUCH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Global budget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Per test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56328744"/>
                  </a:ext>
                </a:extLst>
              </a:tr>
              <a:tr h="499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BY WHOM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State budget / NCDCPH (vertical program)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7266928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85964"/>
            <a:ext cx="11397341" cy="468086"/>
          </a:xfrm>
        </p:spPr>
        <p:txBody>
          <a:bodyPr>
            <a:noAutofit/>
          </a:bodyPr>
          <a:lstStyle/>
          <a:p>
            <a:r>
              <a:rPr lang="en-US" sz="3000" dirty="0"/>
              <a:t>Step 4a. Outpatient treatment and follow up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354573"/>
              </p:ext>
            </p:extLst>
          </p:nvPr>
        </p:nvGraphicFramePr>
        <p:xfrm>
          <a:off x="139700" y="704850"/>
          <a:ext cx="11880849" cy="606964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97167">
                  <a:extLst>
                    <a:ext uri="{9D8B030D-6E8A-4147-A177-3AD203B41FA5}">
                      <a16:colId xmlns="" xmlns:a16="http://schemas.microsoft.com/office/drawing/2014/main" val="3521096825"/>
                    </a:ext>
                  </a:extLst>
                </a:gridCol>
                <a:gridCol w="9383682">
                  <a:extLst>
                    <a:ext uri="{9D8B030D-6E8A-4147-A177-3AD203B41FA5}">
                      <a16:colId xmlns="" xmlns:a16="http://schemas.microsoft.com/office/drawing/2014/main" val="3555930835"/>
                    </a:ext>
                  </a:extLst>
                </a:gridCol>
              </a:tblGrid>
              <a:tr h="1415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WHAT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Patient history, basic checkup	- Management of adverse drug reactions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Clinical laboratory investigations	- Treatment of comorbidities (incl. HIV)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Clinical instrumental investigations	- Counseling and patient support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Administration of TB treatment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4281003"/>
                  </a:ext>
                </a:extLst>
              </a:tr>
              <a:tr h="1054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HOW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Medical doctor – ‘TB specialist’	- Nurses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Medical doctors of other specialties	- Chest X-ray and other ds technologies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Medical doctor – generalist		- Clinical laboratory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9591107"/>
                  </a:ext>
                </a:extLst>
              </a:tr>
              <a:tr h="692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WHERE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Specialized TB facility		- PHC facility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General outpatient medical facility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9277463"/>
                  </a:ext>
                </a:extLst>
              </a:tr>
              <a:tr h="1776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WHO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TB specialists (</a:t>
                      </a:r>
                      <a:r>
                        <a:rPr lang="en-US" sz="2000" b="0" dirty="0" err="1">
                          <a:effectLst/>
                        </a:rPr>
                        <a:t>phthisiatricians</a:t>
                      </a:r>
                      <a:r>
                        <a:rPr lang="en-US" sz="2000" b="0" dirty="0">
                          <a:effectLst/>
                        </a:rPr>
                        <a:t>; pulmonologists; other specialty doctors trained in TB)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Doctors of other specialties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Family doctors and nurses in rural areas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Doctors and nurses in medical centers in urban areas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44845357"/>
                  </a:ext>
                </a:extLst>
              </a:tr>
              <a:tr h="692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HOW MUCH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Adjusted capitation			- Per case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Per visit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56328744"/>
                  </a:ext>
                </a:extLst>
              </a:tr>
              <a:tr h="40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BY WHOM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Universal Health Care program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7266928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85964"/>
            <a:ext cx="11397341" cy="468086"/>
          </a:xfrm>
        </p:spPr>
        <p:txBody>
          <a:bodyPr>
            <a:noAutofit/>
          </a:bodyPr>
          <a:lstStyle/>
          <a:p>
            <a:r>
              <a:rPr lang="en-US" sz="3000" dirty="0"/>
              <a:t>Step 4b. Inpatient treatment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760591"/>
              </p:ext>
            </p:extLst>
          </p:nvPr>
        </p:nvGraphicFramePr>
        <p:xfrm>
          <a:off x="139700" y="704850"/>
          <a:ext cx="11880849" cy="605790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97167">
                  <a:extLst>
                    <a:ext uri="{9D8B030D-6E8A-4147-A177-3AD203B41FA5}">
                      <a16:colId xmlns="" xmlns:a16="http://schemas.microsoft.com/office/drawing/2014/main" val="3521096825"/>
                    </a:ext>
                  </a:extLst>
                </a:gridCol>
                <a:gridCol w="9383682">
                  <a:extLst>
                    <a:ext uri="{9D8B030D-6E8A-4147-A177-3AD203B41FA5}">
                      <a16:colId xmlns="" xmlns:a16="http://schemas.microsoft.com/office/drawing/2014/main" val="3555930835"/>
                    </a:ext>
                  </a:extLst>
                </a:gridCol>
              </a:tblGrid>
              <a:tr h="1510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WHAT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Patient history, basic checkups	- Surgical treatment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Clinical laboratory investigations	- Management of adverse drug reactions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Clinical instrumental investigations	- Treatment of comorbidities (incl. HIV)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Administration of TB treatment	- Counseling and patient support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4281003"/>
                  </a:ext>
                </a:extLst>
              </a:tr>
              <a:tr h="1510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HOW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Medical doctor – ‘TB specialist’	- X-ray, other ds and interventional t-s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Medical doctors of other specialties	- Surgery, anesthesia and intensive care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Nurses and support staff		- Clinical laboratory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Infrastructure, infection control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9591107"/>
                  </a:ext>
                </a:extLst>
              </a:tr>
              <a:tr h="43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WHERE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Specialized TB hospitals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9277463"/>
                  </a:ext>
                </a:extLst>
              </a:tr>
              <a:tr h="739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WHO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TB specialists (</a:t>
                      </a:r>
                      <a:r>
                        <a:rPr lang="en-US" sz="2000" b="0" dirty="0" err="1">
                          <a:effectLst/>
                        </a:rPr>
                        <a:t>phthisiatricians</a:t>
                      </a:r>
                      <a:r>
                        <a:rPr lang="en-US" sz="2000" b="0" dirty="0">
                          <a:effectLst/>
                        </a:rPr>
                        <a:t>; pulmonologists)	- Nurses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Doctors of other specialties				- Support staff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44845357"/>
                  </a:ext>
                </a:extLst>
              </a:tr>
              <a:tr h="1124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HOW MUCH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Global budget			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Per case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Per case, diagnosis-adjusted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56328744"/>
                  </a:ext>
                </a:extLst>
              </a:tr>
              <a:tr h="739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BY WHOM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Universal Health Care program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2000" b="0" dirty="0">
                          <a:effectLst/>
                        </a:rPr>
                        <a:t>State budget (vertical program)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7266928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335666"/>
            <a:ext cx="11397341" cy="867205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other components of the national TB program need to be considered?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78" y="1417898"/>
            <a:ext cx="11435441" cy="5214395"/>
          </a:xfrm>
        </p:spPr>
        <p:txBody>
          <a:bodyPr>
            <a:noAutofit/>
          </a:bodyPr>
          <a:lstStyle/>
          <a:p>
            <a:r>
              <a:rPr lang="en-US" sz="2200" dirty="0"/>
              <a:t>Screening for active TB disease / active case finding (contacts of TB cases and other groups);</a:t>
            </a:r>
          </a:p>
          <a:p>
            <a:r>
              <a:rPr lang="en-US" sz="2200" dirty="0"/>
              <a:t>Management of latent tuberculosis infection (LTBI);</a:t>
            </a:r>
          </a:p>
          <a:p>
            <a:r>
              <a:rPr lang="en-US" sz="2200" dirty="0"/>
              <a:t>Management of TB/HIV (and TB/HCV) co-infection;</a:t>
            </a:r>
          </a:p>
          <a:p>
            <a:r>
              <a:rPr lang="en-US" sz="2200" dirty="0"/>
              <a:t>Pharmacovigilance;</a:t>
            </a:r>
          </a:p>
          <a:p>
            <a:r>
              <a:rPr lang="en-US" sz="2200" dirty="0"/>
              <a:t>Adherence support;</a:t>
            </a:r>
          </a:p>
          <a:p>
            <a:r>
              <a:rPr lang="en-US" sz="2200" dirty="0"/>
              <a:t>Information, education and communication (for general population and special target groups);</a:t>
            </a:r>
          </a:p>
          <a:p>
            <a:r>
              <a:rPr lang="en-US" sz="2200" dirty="0"/>
              <a:t>TB control in the penitentiary system;</a:t>
            </a:r>
          </a:p>
          <a:p>
            <a:r>
              <a:rPr lang="en-US" sz="2200" dirty="0"/>
              <a:t>Other special populations and high-risk groups;</a:t>
            </a:r>
          </a:p>
          <a:p>
            <a:r>
              <a:rPr lang="en-US" sz="2200" dirty="0"/>
              <a:t>Clinical and operational research.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7" y="202557"/>
            <a:ext cx="11794602" cy="775504"/>
          </a:xfrm>
        </p:spPr>
        <p:txBody>
          <a:bodyPr>
            <a:noAutofit/>
          </a:bodyPr>
          <a:lstStyle/>
          <a:p>
            <a:r>
              <a:rPr lang="en-US" sz="2800" dirty="0"/>
              <a:t>Number of TB suspects and contacts investigated per 1 TB case (all cases) </a:t>
            </a:r>
            <a:br>
              <a:rPr lang="en-US" sz="2800" dirty="0"/>
            </a:br>
            <a:r>
              <a:rPr lang="en-US" sz="2800" dirty="0"/>
              <a:t>in Georgia, 2011-2015 (civilian sector only)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EDCE19E8-E63F-4BCA-85EA-AC05A6340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341951"/>
              </p:ext>
            </p:extLst>
          </p:nvPr>
        </p:nvGraphicFramePr>
        <p:xfrm>
          <a:off x="1295400" y="1128532"/>
          <a:ext cx="9601200" cy="548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7" y="202557"/>
            <a:ext cx="11794602" cy="584521"/>
          </a:xfrm>
        </p:spPr>
        <p:txBody>
          <a:bodyPr>
            <a:noAutofit/>
          </a:bodyPr>
          <a:lstStyle/>
          <a:p>
            <a:r>
              <a:rPr lang="en-US" sz="2800" dirty="0"/>
              <a:t>‘Ranking’ of regions by the need for improving TB case detection, 2015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B6213F96-8A28-4768-B9AA-E5EF8835BBC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67160" y="949125"/>
          <a:ext cx="11007524" cy="483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46751" y="5945472"/>
            <a:ext cx="10742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NOTES</a:t>
            </a:r>
            <a:r>
              <a:rPr lang="en-US" dirty="0"/>
              <a:t>: 	1. Excluding Tbilisi</a:t>
            </a:r>
          </a:p>
          <a:p>
            <a:r>
              <a:rPr lang="en-US" dirty="0"/>
              <a:t>	2. The higher the points, the worse is case detection (and the higher the need for improvement)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8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9" y="158298"/>
            <a:ext cx="11827327" cy="829683"/>
          </a:xfrm>
        </p:spPr>
        <p:txBody>
          <a:bodyPr>
            <a:normAutofit fontScale="90000"/>
          </a:bodyPr>
          <a:lstStyle/>
          <a:p>
            <a:r>
              <a:rPr lang="en-US" dirty="0"/>
              <a:t>Key circumstances and systemic factors in Georgia </a:t>
            </a:r>
            <a:br>
              <a:rPr lang="en-US" dirty="0"/>
            </a:br>
            <a:r>
              <a:rPr lang="en-US" dirty="0"/>
              <a:t>that should be accounted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29" y="1377386"/>
            <a:ext cx="11843657" cy="5279227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500" dirty="0"/>
              <a:t>Decentralized, predominantly private setup of health care provision</a:t>
            </a:r>
          </a:p>
          <a:p>
            <a:pPr>
              <a:spcBef>
                <a:spcPts val="1000"/>
              </a:spcBef>
            </a:pPr>
            <a:r>
              <a:rPr lang="en-US" sz="2500" dirty="0"/>
              <a:t>Limited leverage of the Government / </a:t>
            </a:r>
            <a:r>
              <a:rPr lang="en-US" sz="2500" dirty="0" err="1"/>
              <a:t>MoLHSA</a:t>
            </a:r>
            <a:r>
              <a:rPr lang="en-US" sz="2500" dirty="0"/>
              <a:t> over private providers</a:t>
            </a:r>
          </a:p>
          <a:p>
            <a:pPr>
              <a:spcBef>
                <a:spcPts val="1000"/>
              </a:spcBef>
            </a:pPr>
            <a:r>
              <a:rPr lang="en-US" sz="2500" dirty="0"/>
              <a:t>Expiration of the current agreement on ownership of facilities and provision of services at the end of 2018 (?)</a:t>
            </a:r>
          </a:p>
          <a:p>
            <a:pPr>
              <a:spcBef>
                <a:spcPts val="1000"/>
              </a:spcBef>
            </a:pPr>
            <a:r>
              <a:rPr lang="en-US" sz="2500" dirty="0"/>
              <a:t>No proper inclusion of TB care in the Universal Health Care (UHC) program</a:t>
            </a:r>
          </a:p>
          <a:p>
            <a:pPr>
              <a:spcBef>
                <a:spcPts val="1000"/>
              </a:spcBef>
            </a:pPr>
            <a:r>
              <a:rPr lang="en-US" sz="2500" dirty="0"/>
              <a:t>Rollout of molecular TB diagnostics (</a:t>
            </a:r>
            <a:r>
              <a:rPr lang="en-US" sz="2500" dirty="0" err="1"/>
              <a:t>Xpert</a:t>
            </a:r>
            <a:r>
              <a:rPr lang="en-US" sz="2500" dirty="0"/>
              <a:t> MTB/RIF) to peripheral level</a:t>
            </a:r>
          </a:p>
          <a:p>
            <a:pPr>
              <a:spcBef>
                <a:spcPts val="1000"/>
              </a:spcBef>
            </a:pPr>
            <a:r>
              <a:rPr lang="en-US" sz="2500" dirty="0"/>
              <a:t>Implementation of new TB drugs and shorter MDR treatment regimens (STRs)</a:t>
            </a:r>
          </a:p>
          <a:p>
            <a:pPr>
              <a:spcBef>
                <a:spcPts val="1000"/>
              </a:spcBef>
            </a:pPr>
            <a:r>
              <a:rPr lang="en-US" sz="2500" dirty="0"/>
              <a:t>Acute problems with ensuring human resources in the specialized TB service</a:t>
            </a:r>
          </a:p>
          <a:p>
            <a:pPr>
              <a:spcBef>
                <a:spcPts val="1000"/>
              </a:spcBef>
            </a:pPr>
            <a:r>
              <a:rPr lang="en-US" sz="2500" dirty="0"/>
              <a:t>Lack of capacities and status at NCTLD for oversight of TB service units</a:t>
            </a:r>
          </a:p>
          <a:p>
            <a:pPr>
              <a:spcBef>
                <a:spcPts val="1000"/>
              </a:spcBef>
            </a:pPr>
            <a:r>
              <a:rPr lang="en-US" sz="2500" dirty="0"/>
              <a:t>Weak oversight and coordination at the regional level</a:t>
            </a:r>
          </a:p>
          <a:p>
            <a:pPr>
              <a:spcBef>
                <a:spcPts val="1000"/>
              </a:spcBef>
            </a:pPr>
            <a:r>
              <a:rPr lang="en-US" sz="2500" dirty="0"/>
              <a:t>Decreasing external funding for TB control; need for rapid and effective takeover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7" y="57875"/>
            <a:ext cx="11794602" cy="370389"/>
          </a:xfrm>
        </p:spPr>
        <p:txBody>
          <a:bodyPr>
            <a:noAutofit/>
          </a:bodyPr>
          <a:lstStyle/>
          <a:p>
            <a:r>
              <a:rPr lang="en-US" sz="2000" dirty="0"/>
              <a:t>‘Ranking’ of </a:t>
            </a:r>
            <a:r>
              <a:rPr lang="en-US" sz="2200" dirty="0"/>
              <a:t>districts</a:t>
            </a:r>
            <a:r>
              <a:rPr lang="en-US" sz="2000" dirty="0"/>
              <a:t> (municipalities) by the need for improving TB case detection,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59478" y="4186120"/>
            <a:ext cx="3460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NOTES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/>
              <a:t>1. Excluding Tbilisi and districts with population &lt; 20,000</a:t>
            </a:r>
          </a:p>
          <a:p>
            <a:endParaRPr lang="en-US" dirty="0"/>
          </a:p>
          <a:p>
            <a:r>
              <a:rPr lang="en-US" dirty="0"/>
              <a:t>2. The higher the points, the worse is case detection (and the higher need for improvement)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08BBE76E-CE34-4C58-AE27-0AC8D9FD800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10878" y="468775"/>
          <a:ext cx="10944828" cy="6302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8" y="293414"/>
            <a:ext cx="11487874" cy="516814"/>
          </a:xfrm>
        </p:spPr>
        <p:txBody>
          <a:bodyPr>
            <a:normAutofit/>
          </a:bodyPr>
          <a:lstStyle/>
          <a:p>
            <a:r>
              <a:rPr lang="en-US" sz="2800" dirty="0"/>
              <a:t>Number of outpatient TB service units and staff, by provider institution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64937"/>
              </p:ext>
            </p:extLst>
          </p:nvPr>
        </p:nvGraphicFramePr>
        <p:xfrm>
          <a:off x="335667" y="1006997"/>
          <a:ext cx="11487875" cy="56601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27754">
                  <a:extLst>
                    <a:ext uri="{9D8B030D-6E8A-4147-A177-3AD203B41FA5}">
                      <a16:colId xmlns="" xmlns:a16="http://schemas.microsoft.com/office/drawing/2014/main" val="2996212517"/>
                    </a:ext>
                  </a:extLst>
                </a:gridCol>
                <a:gridCol w="1665030">
                  <a:extLst>
                    <a:ext uri="{9D8B030D-6E8A-4147-A177-3AD203B41FA5}">
                      <a16:colId xmlns="" xmlns:a16="http://schemas.microsoft.com/office/drawing/2014/main" val="3403888710"/>
                    </a:ext>
                  </a:extLst>
                </a:gridCol>
                <a:gridCol w="1450036">
                  <a:extLst>
                    <a:ext uri="{9D8B030D-6E8A-4147-A177-3AD203B41FA5}">
                      <a16:colId xmlns="" xmlns:a16="http://schemas.microsoft.com/office/drawing/2014/main" val="2254328001"/>
                    </a:ext>
                  </a:extLst>
                </a:gridCol>
                <a:gridCol w="1450036">
                  <a:extLst>
                    <a:ext uri="{9D8B030D-6E8A-4147-A177-3AD203B41FA5}">
                      <a16:colId xmlns="" xmlns:a16="http://schemas.microsoft.com/office/drawing/2014/main" val="2675538145"/>
                    </a:ext>
                  </a:extLst>
                </a:gridCol>
                <a:gridCol w="2095019">
                  <a:extLst>
                    <a:ext uri="{9D8B030D-6E8A-4147-A177-3AD203B41FA5}">
                      <a16:colId xmlns="" xmlns:a16="http://schemas.microsoft.com/office/drawing/2014/main" val="3395454700"/>
                    </a:ext>
                  </a:extLst>
                </a:gridCol>
              </a:tblGrid>
              <a:tr h="397649">
                <a:tc>
                  <a:txBody>
                    <a:bodyPr/>
                    <a:lstStyle/>
                    <a:p>
                      <a:endParaRPr lang="en-US" sz="22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i="1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TB units</a:t>
                      </a:r>
                      <a:endParaRPr lang="en-US" sz="2200" b="1" i="1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1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Doctors</a:t>
                      </a:r>
                      <a:endParaRPr lang="en-US" sz="2200" b="0" i="1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1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Nurses</a:t>
                      </a:r>
                      <a:endParaRPr lang="en-US" sz="2200" b="0" i="1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i="1" u="none" strike="noStrike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Total staff</a:t>
                      </a:r>
                      <a:endParaRPr lang="en-US" sz="2200" b="1" i="1" u="none" strike="noStrike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="" xmlns:a16="http://schemas.microsoft.com/office/drawing/2014/main" val="1926159606"/>
                  </a:ext>
                </a:extLst>
              </a:tr>
              <a:tr h="39764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>
                          <a:effectLst/>
                        </a:rPr>
                        <a:t>Evex</a:t>
                      </a:r>
                      <a:r>
                        <a:rPr lang="en-US" sz="2200" u="none" strike="noStrike" dirty="0">
                          <a:effectLst/>
                        </a:rPr>
                        <a:t> (including </a:t>
                      </a:r>
                      <a:r>
                        <a:rPr lang="en-US" sz="2200" u="none" strike="noStrike" dirty="0" err="1">
                          <a:effectLst/>
                        </a:rPr>
                        <a:t>Unimed</a:t>
                      </a:r>
                      <a:r>
                        <a:rPr lang="en-US" sz="220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18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17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19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37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="" xmlns:a16="http://schemas.microsoft.com/office/drawing/2014/main" val="480183058"/>
                  </a:ext>
                </a:extLst>
              </a:tr>
              <a:tr h="39764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>
                          <a:effectLst/>
                        </a:rPr>
                        <a:t>GeoHospitals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10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22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="" xmlns:a16="http://schemas.microsoft.com/office/drawing/2014/main" val="933404885"/>
                  </a:ext>
                </a:extLst>
              </a:tr>
              <a:tr h="39764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 err="1">
                          <a:effectLst/>
                        </a:rPr>
                        <a:t>MedAlpha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5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9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="" xmlns:a16="http://schemas.microsoft.com/office/drawing/2014/main" val="231237619"/>
                  </a:ext>
                </a:extLst>
              </a:tr>
              <a:tr h="39764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none" strike="noStrike" dirty="0">
                          <a:effectLst/>
                        </a:rPr>
                        <a:t>Archimedes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4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="" xmlns:a16="http://schemas.microsoft.com/office/drawing/2014/main" val="3498101577"/>
                  </a:ext>
                </a:extLst>
              </a:tr>
              <a:tr h="39764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Alliance </a:t>
                      </a:r>
                      <a:r>
                        <a:rPr lang="en-US" sz="2200" u="none" strike="noStrike" dirty="0" err="1">
                          <a:effectLst/>
                        </a:rPr>
                        <a:t>MedService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="" xmlns:a16="http://schemas.microsoft.com/office/drawing/2014/main" val="1321982900"/>
                  </a:ext>
                </a:extLst>
              </a:tr>
              <a:tr h="39764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New Medical Center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="" xmlns:a16="http://schemas.microsoft.com/office/drawing/2014/main" val="481094994"/>
                  </a:ext>
                </a:extLst>
              </a:tr>
              <a:tr h="39764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Other private providers (1 each)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11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37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67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="" xmlns:a16="http://schemas.microsoft.com/office/drawing/2014/main" val="1754294185"/>
                  </a:ext>
                </a:extLst>
              </a:tr>
              <a:tr h="397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private providers (17)</a:t>
                      </a:r>
                      <a:endParaRPr lang="en-US" sz="22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n-US" sz="22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n-US" sz="22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</a:t>
                      </a:r>
                      <a:endParaRPr lang="en-US" sz="22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144</a:t>
                      </a:r>
                      <a:endParaRPr lang="en-US" sz="22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="" xmlns:a16="http://schemas.microsoft.com/office/drawing/2014/main" val="773394987"/>
                  </a:ext>
                </a:extLst>
              </a:tr>
              <a:tr h="39764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Regional Healthcare Centers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10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10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20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="" xmlns:a16="http://schemas.microsoft.com/office/drawing/2014/main" val="3124763007"/>
                  </a:ext>
                </a:extLst>
              </a:tr>
              <a:tr h="39764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NCTLD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9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68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77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="" xmlns:a16="http://schemas.microsoft.com/office/drawing/2014/main" val="3272193231"/>
                  </a:ext>
                </a:extLst>
              </a:tr>
              <a:tr h="39764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</a:rPr>
                        <a:t>Other public providers (1 each)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7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22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17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>
                          <a:effectLst/>
                        </a:rPr>
                        <a:t>39</a:t>
                      </a:r>
                      <a:endParaRPr lang="en-US" sz="2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="" xmlns:a16="http://schemas.microsoft.com/office/drawing/2014/main" val="1381956591"/>
                  </a:ext>
                </a:extLst>
              </a:tr>
              <a:tr h="3976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Total public providers (9)</a:t>
                      </a:r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>
                          <a:solidFill>
                            <a:srgbClr val="FFFF00"/>
                          </a:solidFill>
                          <a:effectLst/>
                        </a:rPr>
                        <a:t>18</a:t>
                      </a:r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41</a:t>
                      </a:r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95</a:t>
                      </a:r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136</a:t>
                      </a:r>
                      <a:endParaRPr lang="en-US" sz="22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="" xmlns:a16="http://schemas.microsoft.com/office/drawing/2014/main" val="3006082137"/>
                  </a:ext>
                </a:extLst>
              </a:tr>
              <a:tr h="461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Total country (26 providers)</a:t>
                      </a:r>
                      <a:endParaRPr lang="en-US" sz="2400" b="1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67</a:t>
                      </a:r>
                      <a:endParaRPr lang="en-US" sz="2400" b="1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106</a:t>
                      </a:r>
                      <a:endParaRPr lang="en-US" sz="2400" b="1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174</a:t>
                      </a:r>
                      <a:endParaRPr lang="en-US" sz="2400" b="1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280</a:t>
                      </a:r>
                      <a:endParaRPr lang="en-US" sz="2400" b="1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="" xmlns:a16="http://schemas.microsoft.com/office/drawing/2014/main" val="2280078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6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866" y="295154"/>
            <a:ext cx="10596624" cy="850741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Age of TB service doctors (outpatient services, civilian sector), </a:t>
            </a:r>
            <a:br>
              <a:rPr lang="en-US" sz="3000" dirty="0"/>
            </a:br>
            <a:r>
              <a:rPr lang="en-US" sz="3000" dirty="0"/>
              <a:t>full years on 31 March 2017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220437"/>
              </p:ext>
            </p:extLst>
          </p:nvPr>
        </p:nvGraphicFramePr>
        <p:xfrm>
          <a:off x="850738" y="1568371"/>
          <a:ext cx="10538751" cy="48705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97708">
                  <a:extLst>
                    <a:ext uri="{9D8B030D-6E8A-4147-A177-3AD203B41FA5}">
                      <a16:colId xmlns="" xmlns:a16="http://schemas.microsoft.com/office/drawing/2014/main" val="3639136053"/>
                    </a:ext>
                  </a:extLst>
                </a:gridCol>
                <a:gridCol w="1913681">
                  <a:extLst>
                    <a:ext uri="{9D8B030D-6E8A-4147-A177-3AD203B41FA5}">
                      <a16:colId xmlns="" xmlns:a16="http://schemas.microsoft.com/office/drawing/2014/main" val="3368482601"/>
                    </a:ext>
                  </a:extLst>
                </a:gridCol>
                <a:gridCol w="1913681">
                  <a:extLst>
                    <a:ext uri="{9D8B030D-6E8A-4147-A177-3AD203B41FA5}">
                      <a16:colId xmlns="" xmlns:a16="http://schemas.microsoft.com/office/drawing/2014/main" val="3163919743"/>
                    </a:ext>
                  </a:extLst>
                </a:gridCol>
                <a:gridCol w="1913681">
                  <a:extLst>
                    <a:ext uri="{9D8B030D-6E8A-4147-A177-3AD203B41FA5}">
                      <a16:colId xmlns="" xmlns:a16="http://schemas.microsoft.com/office/drawing/2014/main" val="1191250572"/>
                    </a:ext>
                  </a:extLst>
                </a:gridCol>
              </a:tblGrid>
              <a:tr h="972273">
                <a:tc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Regions</a:t>
                      </a:r>
                      <a:endParaRPr lang="en-US" sz="2800" b="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i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Tbilisi</a:t>
                      </a:r>
                      <a:endParaRPr lang="en-US" sz="2800" b="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US" sz="2800" b="1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52333571"/>
                  </a:ext>
                </a:extLst>
              </a:tr>
              <a:tr h="972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Number of respondents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83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23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106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98202884"/>
                  </a:ext>
                </a:extLst>
              </a:tr>
              <a:tr h="972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Min-max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37 – 83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40 – 67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37 – 83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98313627"/>
                  </a:ext>
                </a:extLst>
              </a:tr>
              <a:tr h="972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Median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58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55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58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38111824"/>
                  </a:ext>
                </a:extLst>
              </a:tr>
              <a:tr h="972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Average ± SD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58.8 ± 9.8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55.3 ± 7.3</a:t>
                      </a:r>
                      <a:endParaRPr lang="en-US" sz="28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58.0 ± 9.4</a:t>
                      </a:r>
                      <a:endParaRPr lang="en-US" sz="28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92346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5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366" y="151113"/>
            <a:ext cx="11462961" cy="810228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Age of TB service doctors (outpatient services, civilian sector), </a:t>
            </a:r>
            <a:br>
              <a:rPr lang="en-US" sz="3000" dirty="0"/>
            </a:br>
            <a:r>
              <a:rPr lang="en-US" sz="3000" dirty="0"/>
              <a:t>by age group, full years on 31 March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255" y="1009761"/>
            <a:ext cx="5220182" cy="4276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1" y="1786441"/>
            <a:ext cx="3777736" cy="3090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910" y="1879091"/>
            <a:ext cx="3690430" cy="3023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317616" y="5285201"/>
            <a:ext cx="1675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6979" y="4860569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79051" y="4953736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Tbilisi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351" y="5820097"/>
            <a:ext cx="116362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In total, 69.8% of TB service doctors are of pre-retirement and retirement age (≥ 55 years); in the regions – 73.5%, in Tbilisi – 56.5%</a:t>
            </a:r>
          </a:p>
        </p:txBody>
      </p:sp>
    </p:spTree>
    <p:extLst>
      <p:ext uri="{BB962C8B-B14F-4D97-AF65-F5344CB8AC3E}">
        <p14:creationId xmlns:p14="http://schemas.microsoft.com/office/powerpoint/2010/main" val="65388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1" y="1"/>
            <a:ext cx="11906250" cy="889000"/>
          </a:xfrm>
        </p:spPr>
        <p:txBody>
          <a:bodyPr>
            <a:normAutofit/>
          </a:bodyPr>
          <a:lstStyle/>
          <a:p>
            <a:r>
              <a:rPr lang="en-US" sz="2800" dirty="0"/>
              <a:t>High priority districts for actions regarding human resources </a:t>
            </a:r>
            <a:br>
              <a:rPr lang="en-US" sz="2800" dirty="0"/>
            </a:br>
            <a:r>
              <a:rPr lang="en-US" sz="2800" dirty="0"/>
              <a:t>(age of TB service doctors 55+ years on 31 March 2017)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650" y="5913646"/>
            <a:ext cx="10947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Urgent actions are required for 49 TB units out of 67 (73%):</a:t>
            </a:r>
          </a:p>
          <a:p>
            <a:r>
              <a:rPr lang="en-US" sz="2400" dirty="0"/>
              <a:t>8 currently without TB service doctors and 41 in the table above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54861"/>
              </p:ext>
            </p:extLst>
          </p:nvPr>
        </p:nvGraphicFramePr>
        <p:xfrm>
          <a:off x="630649" y="889001"/>
          <a:ext cx="10947174" cy="5022851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41128">
                  <a:extLst>
                    <a:ext uri="{9D8B030D-6E8A-4147-A177-3AD203B41FA5}">
                      <a16:colId xmlns="" xmlns:a16="http://schemas.microsoft.com/office/drawing/2014/main" val="2304963202"/>
                    </a:ext>
                  </a:extLst>
                </a:gridCol>
                <a:gridCol w="3007930">
                  <a:extLst>
                    <a:ext uri="{9D8B030D-6E8A-4147-A177-3AD203B41FA5}">
                      <a16:colId xmlns="" xmlns:a16="http://schemas.microsoft.com/office/drawing/2014/main" val="2056138346"/>
                    </a:ext>
                  </a:extLst>
                </a:gridCol>
                <a:gridCol w="643648">
                  <a:extLst>
                    <a:ext uri="{9D8B030D-6E8A-4147-A177-3AD203B41FA5}">
                      <a16:colId xmlns="" xmlns:a16="http://schemas.microsoft.com/office/drawing/2014/main" val="1334847506"/>
                    </a:ext>
                  </a:extLst>
                </a:gridCol>
                <a:gridCol w="3005410">
                  <a:extLst>
                    <a:ext uri="{9D8B030D-6E8A-4147-A177-3AD203B41FA5}">
                      <a16:colId xmlns="" xmlns:a16="http://schemas.microsoft.com/office/drawing/2014/main" val="3082884371"/>
                    </a:ext>
                  </a:extLst>
                </a:gridCol>
                <a:gridCol w="606734">
                  <a:extLst>
                    <a:ext uri="{9D8B030D-6E8A-4147-A177-3AD203B41FA5}">
                      <a16:colId xmlns="" xmlns:a16="http://schemas.microsoft.com/office/drawing/2014/main" val="3428257068"/>
                    </a:ext>
                  </a:extLst>
                </a:gridCol>
                <a:gridCol w="3042324">
                  <a:extLst>
                    <a:ext uri="{9D8B030D-6E8A-4147-A177-3AD203B41FA5}">
                      <a16:colId xmlns="" xmlns:a16="http://schemas.microsoft.com/office/drawing/2014/main" val="1818092984"/>
                    </a:ext>
                  </a:extLst>
                </a:gridCol>
              </a:tblGrid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Khulo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Keda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Zestafoni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1965795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Ninotsminda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Tianeti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Kvareli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98205403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Lentekhi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Ozurgeti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Telavi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00120972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Kaspi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Martvili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Gori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22192932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Vani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Shuakhevi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Kharagauli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10036439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Tsageri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Chokhatauri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Tskaltubo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70945982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Lanchkhuti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Sagarejo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Abasha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86527171"/>
                  </a:ext>
                </a:extLst>
              </a:tr>
              <a:tr h="247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Lagodekhi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Akhaltsikhe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Adigeni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14109363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Marneuli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Chiatura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0409515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Baghdati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Sachkhere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31614819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Khobi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33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Senaki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42382023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Tsalenjikha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Borjomi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29130335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Dmanisi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Dedoplitskaro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01943508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Chkhorotsku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Sighnaghi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57701640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37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Akhalgori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02218515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Akhalkalaki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40675273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Tkibuli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19772627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Gurjaani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01570469"/>
                  </a:ext>
                </a:extLst>
              </a:tr>
              <a:tr h="276265"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b="0" i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41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Khashuri</a:t>
                      </a:r>
                      <a:endParaRPr lang="en-US" sz="12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23089210"/>
                  </a:ext>
                </a:extLst>
              </a:tr>
            </a:tbl>
          </a:graphicData>
        </a:graphic>
      </p:graphicFrame>
      <p:sp>
        <p:nvSpPr>
          <p:cNvPr id="9" name="Callout: Up Arrow 8"/>
          <p:cNvSpPr/>
          <p:nvPr/>
        </p:nvSpPr>
        <p:spPr>
          <a:xfrm>
            <a:off x="797728" y="4749800"/>
            <a:ext cx="1839572" cy="91440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65+ years</a:t>
            </a:r>
          </a:p>
        </p:txBody>
      </p:sp>
      <p:sp>
        <p:nvSpPr>
          <p:cNvPr id="10" name="Callout: Up Arrow 9"/>
          <p:cNvSpPr/>
          <p:nvPr/>
        </p:nvSpPr>
        <p:spPr>
          <a:xfrm>
            <a:off x="4363334" y="4749800"/>
            <a:ext cx="1839572" cy="91440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60-64 years</a:t>
            </a:r>
          </a:p>
        </p:txBody>
      </p:sp>
      <p:sp>
        <p:nvSpPr>
          <p:cNvPr id="11" name="Callout: Up Arrow 10"/>
          <p:cNvSpPr/>
          <p:nvPr/>
        </p:nvSpPr>
        <p:spPr>
          <a:xfrm>
            <a:off x="9620250" y="4749800"/>
            <a:ext cx="1839572" cy="91440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55-59 years</a:t>
            </a:r>
          </a:p>
        </p:txBody>
      </p:sp>
    </p:spTree>
    <p:extLst>
      <p:ext uri="{BB962C8B-B14F-4D97-AF65-F5344CB8AC3E}">
        <p14:creationId xmlns:p14="http://schemas.microsoft.com/office/powerpoint/2010/main" val="35563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80" y="187049"/>
            <a:ext cx="11609407" cy="877822"/>
          </a:xfrm>
        </p:spPr>
        <p:txBody>
          <a:bodyPr>
            <a:normAutofit/>
          </a:bodyPr>
          <a:lstStyle/>
          <a:p>
            <a:r>
              <a:rPr lang="en-US" sz="2800" dirty="0"/>
              <a:t>Monthly salary level, 'Gross', TB service doctors </a:t>
            </a:r>
            <a:br>
              <a:rPr lang="en-US" sz="2800" dirty="0"/>
            </a:br>
            <a:r>
              <a:rPr lang="en-US" sz="2800" dirty="0"/>
              <a:t>(outpatient services, civilian sector), GEL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310900"/>
              </p:ext>
            </p:extLst>
          </p:nvPr>
        </p:nvGraphicFramePr>
        <p:xfrm>
          <a:off x="381965" y="1186234"/>
          <a:ext cx="11482087" cy="40578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54638">
                  <a:extLst>
                    <a:ext uri="{9D8B030D-6E8A-4147-A177-3AD203B41FA5}">
                      <a16:colId xmlns="" xmlns:a16="http://schemas.microsoft.com/office/drawing/2014/main" val="3639136053"/>
                    </a:ext>
                  </a:extLst>
                </a:gridCol>
                <a:gridCol w="2200110">
                  <a:extLst>
                    <a:ext uri="{9D8B030D-6E8A-4147-A177-3AD203B41FA5}">
                      <a16:colId xmlns="" xmlns:a16="http://schemas.microsoft.com/office/drawing/2014/main" val="3368482601"/>
                    </a:ext>
                  </a:extLst>
                </a:gridCol>
                <a:gridCol w="2200110">
                  <a:extLst>
                    <a:ext uri="{9D8B030D-6E8A-4147-A177-3AD203B41FA5}">
                      <a16:colId xmlns="" xmlns:a16="http://schemas.microsoft.com/office/drawing/2014/main" val="3163919743"/>
                    </a:ext>
                  </a:extLst>
                </a:gridCol>
                <a:gridCol w="2527229">
                  <a:extLst>
                    <a:ext uri="{9D8B030D-6E8A-4147-A177-3AD203B41FA5}">
                      <a16:colId xmlns="" xmlns:a16="http://schemas.microsoft.com/office/drawing/2014/main" val="1191250572"/>
                    </a:ext>
                  </a:extLst>
                </a:gridCol>
              </a:tblGrid>
              <a:tr h="811564">
                <a:tc>
                  <a:txBody>
                    <a:bodyPr/>
                    <a:lstStyle/>
                    <a:p>
                      <a:endParaRPr lang="en-US" sz="2600" b="0" i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1" dirty="0">
                          <a:effectLst/>
                        </a:rPr>
                        <a:t>Regions</a:t>
                      </a:r>
                      <a:endParaRPr lang="en-US" sz="2600" b="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1" dirty="0">
                          <a:effectLst/>
                        </a:rPr>
                        <a:t>Tbilisi</a:t>
                      </a:r>
                      <a:endParaRPr lang="en-US" sz="2600" b="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dirty="0">
                          <a:effectLst/>
                        </a:rPr>
                        <a:t>Total</a:t>
                      </a:r>
                      <a:endParaRPr lang="en-US" sz="2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52333571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Number of respondents</a:t>
                      </a:r>
                      <a:endParaRPr lang="en-US" sz="26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76</a:t>
                      </a:r>
                      <a:endParaRPr lang="en-US" sz="26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22</a:t>
                      </a:r>
                      <a:endParaRPr lang="en-US" sz="26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98</a:t>
                      </a:r>
                      <a:endParaRPr lang="en-US" sz="26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98202884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Min-max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300 – 1,100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280 – 1,200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280 – 1,200</a:t>
                      </a:r>
                      <a:endParaRPr lang="en-US" sz="26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98313627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Median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373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794.5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398</a:t>
                      </a:r>
                      <a:endParaRPr lang="en-US" sz="26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38111824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Average ± SD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445.7 ± 145.1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719.2 ± 238.9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507.1 ± 204.4</a:t>
                      </a:r>
                      <a:endParaRPr lang="en-US" sz="26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9234669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412" y="5583192"/>
            <a:ext cx="11977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40 TB service doctors (40.8% of valid responses; 38 from the regions (50.0%) </a:t>
            </a:r>
          </a:p>
          <a:p>
            <a:pPr algn="ctr"/>
            <a:r>
              <a:rPr lang="en-US" sz="2400" dirty="0"/>
              <a:t>and 2 from Tbilisi) stated receiving ‘minimum-level’ gross salary (GEL 360) or less</a:t>
            </a:r>
          </a:p>
        </p:txBody>
      </p:sp>
    </p:spTree>
    <p:extLst>
      <p:ext uri="{BB962C8B-B14F-4D97-AF65-F5344CB8AC3E}">
        <p14:creationId xmlns:p14="http://schemas.microsoft.com/office/powerpoint/2010/main" val="388130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80" y="187049"/>
            <a:ext cx="11609407" cy="877822"/>
          </a:xfrm>
        </p:spPr>
        <p:txBody>
          <a:bodyPr>
            <a:normAutofit/>
          </a:bodyPr>
          <a:lstStyle/>
          <a:p>
            <a:r>
              <a:rPr lang="en-US" sz="2800" dirty="0"/>
              <a:t>Monthly salary level, Net', TB service doctors </a:t>
            </a:r>
            <a:br>
              <a:rPr lang="en-US" sz="2800" dirty="0"/>
            </a:br>
            <a:r>
              <a:rPr lang="en-US" sz="2800" dirty="0"/>
              <a:t>(outpatient services, civilian sector), GEL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440778"/>
              </p:ext>
            </p:extLst>
          </p:nvPr>
        </p:nvGraphicFramePr>
        <p:xfrm>
          <a:off x="381965" y="1186234"/>
          <a:ext cx="11482086" cy="40578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6253">
                  <a:extLst>
                    <a:ext uri="{9D8B030D-6E8A-4147-A177-3AD203B41FA5}">
                      <a16:colId xmlns="" xmlns:a16="http://schemas.microsoft.com/office/drawing/2014/main" val="3639136053"/>
                    </a:ext>
                  </a:extLst>
                </a:gridCol>
                <a:gridCol w="2249302">
                  <a:extLst>
                    <a:ext uri="{9D8B030D-6E8A-4147-A177-3AD203B41FA5}">
                      <a16:colId xmlns="" xmlns:a16="http://schemas.microsoft.com/office/drawing/2014/main" val="3368482601"/>
                    </a:ext>
                  </a:extLst>
                </a:gridCol>
                <a:gridCol w="2249302">
                  <a:extLst>
                    <a:ext uri="{9D8B030D-6E8A-4147-A177-3AD203B41FA5}">
                      <a16:colId xmlns="" xmlns:a16="http://schemas.microsoft.com/office/drawing/2014/main" val="3163919743"/>
                    </a:ext>
                  </a:extLst>
                </a:gridCol>
                <a:gridCol w="2527229">
                  <a:extLst>
                    <a:ext uri="{9D8B030D-6E8A-4147-A177-3AD203B41FA5}">
                      <a16:colId xmlns="" xmlns:a16="http://schemas.microsoft.com/office/drawing/2014/main" val="1191250572"/>
                    </a:ext>
                  </a:extLst>
                </a:gridCol>
              </a:tblGrid>
              <a:tr h="811564">
                <a:tc>
                  <a:txBody>
                    <a:bodyPr/>
                    <a:lstStyle/>
                    <a:p>
                      <a:endParaRPr lang="en-US" sz="2600" b="0" i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1" dirty="0">
                          <a:effectLst/>
                        </a:rPr>
                        <a:t>Regions</a:t>
                      </a:r>
                      <a:endParaRPr lang="en-US" sz="2600" b="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1" dirty="0">
                          <a:effectLst/>
                        </a:rPr>
                        <a:t>Tbilisi</a:t>
                      </a:r>
                      <a:endParaRPr lang="en-US" sz="2600" b="0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dirty="0">
                          <a:effectLst/>
                        </a:rPr>
                        <a:t>Total</a:t>
                      </a:r>
                      <a:endParaRPr lang="en-US" sz="2600" b="1" i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52333571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Number of respondents</a:t>
                      </a:r>
                      <a:endParaRPr lang="en-US" sz="2600" b="1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98202884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Min-max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– 880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 – 960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 – 960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98313627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Median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338.4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38111824"/>
                  </a:ext>
                </a:extLst>
              </a:tr>
              <a:tr h="811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</a:rPr>
                        <a:t>Average ± SD</a:t>
                      </a:r>
                      <a:endParaRPr lang="en-US" sz="26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363.8 ± 116.1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573.8 ± 192.2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410.9 ± 161.8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9234669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412" y="5583192"/>
            <a:ext cx="11977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35 TB service doctors (35.7% of valid responses; 33 from the regions (43.4%) </a:t>
            </a:r>
          </a:p>
          <a:p>
            <a:pPr algn="ctr"/>
            <a:r>
              <a:rPr lang="en-US" sz="2400" dirty="0"/>
              <a:t>and 2 from Tbilisi) stated receiving ‘minimum-level’ net salary (GEL 288) or less</a:t>
            </a:r>
          </a:p>
        </p:txBody>
      </p:sp>
    </p:spTree>
    <p:extLst>
      <p:ext uri="{BB962C8B-B14F-4D97-AF65-F5344CB8AC3E}">
        <p14:creationId xmlns:p14="http://schemas.microsoft.com/office/powerpoint/2010/main" val="25807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44" y="150018"/>
            <a:ext cx="11372127" cy="822256"/>
          </a:xfrm>
        </p:spPr>
        <p:txBody>
          <a:bodyPr>
            <a:noAutofit/>
          </a:bodyPr>
          <a:lstStyle/>
          <a:p>
            <a:r>
              <a:rPr lang="en-US" sz="2800" dirty="0"/>
              <a:t>Average Monthly salary levels, TB service doctors, </a:t>
            </a:r>
            <a:br>
              <a:rPr lang="en-US" sz="2800" dirty="0"/>
            </a:br>
            <a:r>
              <a:rPr lang="en-US" sz="2800" dirty="0"/>
              <a:t>by type of provider institution (GEL)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3765" y="1078601"/>
            <a:ext cx="1521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1925" y="1078601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A1D375E6-A8E7-4781-AA6B-B1708C2E0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143058"/>
              </p:ext>
            </p:extLst>
          </p:nvPr>
        </p:nvGraphicFramePr>
        <p:xfrm>
          <a:off x="208343" y="1708149"/>
          <a:ext cx="5411165" cy="499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C31A876E-8D82-4373-B2F3-BC86F7000D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608519"/>
              </p:ext>
            </p:extLst>
          </p:nvPr>
        </p:nvGraphicFramePr>
        <p:xfrm>
          <a:off x="6325565" y="1708149"/>
          <a:ext cx="5719280" cy="499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54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een brushed metal presentation (widescreen).potx" id="{DA9951C7-4320-4495-9FC1-E63CCA4172C0}" vid="{B4FD8286-12BA-4ECE-B80E-03C93BD82B08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A16170-AED4-43FB-90C7-1F1653EBFACC}">
  <ds:schemaRefs>
    <ds:schemaRef ds:uri="http://purl.org/dc/dcmitype/"/>
    <ds:schemaRef ds:uri="a4f35948-e619-41b3-aa29-22878b09cfd2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0262f94-9f35-4ac3-9a90-690165a166b7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350</TotalTime>
  <Words>1178</Words>
  <Application>Microsoft Office PowerPoint</Application>
  <PresentationFormat>Custom</PresentationFormat>
  <Paragraphs>394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Brushed Metal 16x9</vt:lpstr>
      <vt:lpstr>Georgia   Improving the TB care delivery model </vt:lpstr>
      <vt:lpstr>Key circumstances and systemic factors in Georgia  that should be accounted for</vt:lpstr>
      <vt:lpstr>Number of outpatient TB service units and staff, by provider institution</vt:lpstr>
      <vt:lpstr>Age of TB service doctors (outpatient services, civilian sector),  full years on 31 March 2017</vt:lpstr>
      <vt:lpstr>Age of TB service doctors (outpatient services, civilian sector),  by age group, full years on 31 March 2017</vt:lpstr>
      <vt:lpstr>High priority districts for actions regarding human resources  (age of TB service doctors 55+ years on 31 March 2017)</vt:lpstr>
      <vt:lpstr>Monthly salary level, 'Gross', TB service doctors  (outpatient services, civilian sector), GEL</vt:lpstr>
      <vt:lpstr>Monthly salary level, Net', TB service doctors  (outpatient services, civilian sector), GEL</vt:lpstr>
      <vt:lpstr>Average Monthly salary levels, TB service doctors,  by type of provider institution (GEL)</vt:lpstr>
      <vt:lpstr>Main questions to be answered when designing the TB care model</vt:lpstr>
      <vt:lpstr>What are the steps on the TB patient pathway?</vt:lpstr>
      <vt:lpstr>Step 1. Screening for TB symptoms and signs</vt:lpstr>
      <vt:lpstr>Step 2. Clinical and bacteriological evaluation for active TB disease</vt:lpstr>
      <vt:lpstr>Step 3. Full bacteriological evaluation for TB and drug resistance</vt:lpstr>
      <vt:lpstr>Step 4a. Outpatient treatment and follow up</vt:lpstr>
      <vt:lpstr>Step 4b. Inpatient treatment</vt:lpstr>
      <vt:lpstr>Which other components of the national TB program need to be considered?</vt:lpstr>
      <vt:lpstr>Number of TB suspects and contacts investigated per 1 TB case (all cases)  in Georgia, 2011-2015 (civilian sector only)</vt:lpstr>
      <vt:lpstr>‘Ranking’ of regions by the need for improving TB case detection, 2015</vt:lpstr>
      <vt:lpstr>‘Ranking’ of districts (municipalities) by the need for improving TB case detection,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  Improving the TB care delivery model</dc:title>
  <dc:creator>Andrei Mosneaga</dc:creator>
  <cp:lastModifiedBy>Natia Nogaideli</cp:lastModifiedBy>
  <cp:revision>21</cp:revision>
  <dcterms:created xsi:type="dcterms:W3CDTF">2017-05-22T11:44:27Z</dcterms:created>
  <dcterms:modified xsi:type="dcterms:W3CDTF">2019-02-20T14:56:21Z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