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397" r:id="rId2"/>
    <p:sldId id="406" r:id="rId3"/>
    <p:sldId id="408" r:id="rId4"/>
    <p:sldId id="385" r:id="rId5"/>
    <p:sldId id="398" r:id="rId6"/>
    <p:sldId id="392" r:id="rId7"/>
    <p:sldId id="401" r:id="rId8"/>
    <p:sldId id="399" r:id="rId9"/>
    <p:sldId id="400" r:id="rId10"/>
    <p:sldId id="410" r:id="rId11"/>
    <p:sldId id="409" r:id="rId12"/>
    <p:sldId id="413" r:id="rId13"/>
    <p:sldId id="412" r:id="rId14"/>
    <p:sldId id="404" r:id="rId15"/>
    <p:sldId id="411" r:id="rId16"/>
  </p:sldIdLst>
  <p:sldSz cx="12192000" cy="6858000"/>
  <p:notesSz cx="6797675" cy="9928225"/>
  <p:defaultTextStyle>
    <a:defPPr>
      <a:defRPr lang="ka-G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8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8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8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705" autoAdjust="0"/>
  </p:normalViewPr>
  <p:slideViewPr>
    <p:cSldViewPr snapToGrid="0">
      <p:cViewPr varScale="1">
        <p:scale>
          <a:sx n="75" d="100"/>
          <a:sy n="75" d="100"/>
        </p:scale>
        <p:origin x="5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95AD3-E589-4D92-9125-50216F5DCF05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E7B5E-B67B-4D5A-AC72-A58341D2D4BD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14517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43DF3-815E-400A-920A-7D4A0BC9F97D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a-G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DF7F4-8F02-4150-B651-5F770CE344E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21568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90" algn="l" defTabSz="9143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54" algn="l" defTabSz="9143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18" algn="l" defTabSz="9143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80" algn="l" defTabSz="9143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44" algn="l" defTabSz="9143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08" algn="l" defTabSz="9143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1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596944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11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896594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12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449445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13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1202166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14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784824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15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99942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2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193848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3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359458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4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708505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5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122749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7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003273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8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319302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9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105080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t>10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623487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7" rIns="91432" bIns="45717"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7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164" indent="0" algn="ctr">
              <a:buNone/>
            </a:lvl2pPr>
            <a:lvl3pPr marL="914326" indent="0" algn="ctr">
              <a:buNone/>
            </a:lvl3pPr>
            <a:lvl4pPr marL="1371490" indent="0" algn="ctr">
              <a:buNone/>
            </a:lvl4pPr>
            <a:lvl5pPr marL="1828654" indent="0" algn="ctr">
              <a:buNone/>
            </a:lvl5pPr>
            <a:lvl6pPr marL="2285818" indent="0" algn="ctr">
              <a:buNone/>
            </a:lvl6pPr>
            <a:lvl7pPr marL="2742980" indent="0" algn="ctr">
              <a:buNone/>
            </a:lvl7pPr>
            <a:lvl8pPr marL="3200144" indent="0" algn="ctr">
              <a:buNone/>
            </a:lvl8pPr>
            <a:lvl9pPr marL="3657308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  <p:sp>
        <p:nvSpPr>
          <p:cNvPr id="7" name="Rectangle 6"/>
          <p:cNvSpPr/>
          <p:nvPr/>
        </p:nvSpPr>
        <p:spPr>
          <a:xfrm>
            <a:off x="83911" y="1449307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83911" y="1396721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3911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4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2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7" rIns="91432" bIns="45717"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7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3"/>
            <a:ext cx="10363200" cy="136207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ka-GE"/>
          </a:p>
        </p:txBody>
      </p:sp>
      <p:sp>
        <p:nvSpPr>
          <p:cNvPr id="7" name="Rectangle 6"/>
          <p:cNvSpPr/>
          <p:nvPr/>
        </p:nvSpPr>
        <p:spPr>
          <a:xfrm flipV="1">
            <a:off x="92551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2198" y="2341479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91078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32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100" b="1"/>
            </a:lvl2pPr>
            <a:lvl3pPr>
              <a:buNone/>
              <a:defRPr sz="18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32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100" b="1"/>
            </a:lvl2pPr>
            <a:lvl3pPr>
              <a:buNone/>
              <a:defRPr sz="18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6"/>
            <a:ext cx="9753600" cy="68580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6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347" y="4650477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350" y="4773227"/>
            <a:ext cx="12008849" cy="48808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81" y="66675"/>
            <a:ext cx="12002497" cy="4581526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7" rIns="91432" bIns="45717"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lIns="91432" tIns="45717" rIns="91432" bIns="91432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 lIns="91432" tIns="45717" rIns="91432" bIns="4571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2"/>
            <a:ext cx="3302000" cy="476250"/>
          </a:xfrm>
          <a:prstGeom prst="rect">
            <a:avLst/>
          </a:prstGeom>
        </p:spPr>
        <p:txBody>
          <a:bodyPr lIns="91432" tIns="45717" rIns="91432" bIns="4571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A41071D-37F3-4AEB-98A2-FAA819B721E3}" type="datetimeFigureOut">
              <a:rPr lang="ka-GE" smtClean="0"/>
              <a:t>24.03.2019</a:t>
            </a:fld>
            <a:endParaRPr lang="ka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lIns="91432" tIns="45717" rIns="91432" bIns="4571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a-GE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4B6E4BB-A111-4695-B9FF-5C8F9BA55AEC}" type="slidenum">
              <a:rPr lang="ka-GE" smtClean="0"/>
              <a:t>‹#›</a:t>
            </a:fld>
            <a:endParaRPr lang="ka-G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299" indent="-274299" algn="l" rtl="0" eaLnBrk="1" latinLnBrk="0" hangingPunct="1">
        <a:spcBef>
          <a:spcPts val="579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596" indent="-228582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894" indent="-228582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92" indent="-228582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0" indent="-228582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789" indent="-228582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086" indent="-228582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384" indent="-228582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682" indent="-228582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2289" y="0"/>
            <a:ext cx="11567421" cy="3908756"/>
          </a:xfrm>
          <a:prstGeom prst="rect">
            <a:avLst/>
          </a:prstGeom>
        </p:spPr>
        <p:txBody>
          <a:bodyPr wrap="square" lIns="91432" tIns="45717" rIns="91432" bIns="45717">
            <a:spAutoFit/>
          </a:bodyPr>
          <a:lstStyle/>
          <a:p>
            <a:pPr algn="ctr"/>
            <a:r>
              <a:rPr lang="en-GB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36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lnisi" panose="020B0500000000000000" pitchFamily="34" charset="0"/>
              </a:rPr>
              <a:t>SidsTan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lnisi" panose="020B0500000000000000" pitchFamily="34" charset="0"/>
              </a:rPr>
              <a:t>, </a:t>
            </a:r>
            <a:r>
              <a:rPr lang="en-GB" sz="36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lnisi" panose="020B0500000000000000" pitchFamily="34" charset="0"/>
              </a:rPr>
              <a:t>tuberkulozsa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lnisi" panose="020B0500000000000000" pitchFamily="34" charset="0"/>
              </a:rPr>
              <a:t> da </a:t>
            </a:r>
            <a:r>
              <a:rPr lang="en-GB" sz="36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lnisi" panose="020B0500000000000000" pitchFamily="34" charset="0"/>
              </a:rPr>
              <a:t>malariasTan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lnisi" panose="020B0500000000000000" pitchFamily="34" charset="0"/>
              </a:rPr>
              <a:t> </a:t>
            </a:r>
            <a:r>
              <a:rPr lang="en-GB" sz="36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lnisi" panose="020B0500000000000000" pitchFamily="34" charset="0"/>
              </a:rPr>
              <a:t>brZolis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lnisi" panose="020B0500000000000000" pitchFamily="34" charset="0"/>
              </a:rPr>
              <a:t> </a:t>
            </a:r>
            <a:r>
              <a:rPr lang="en-GB" sz="36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lnisi" panose="020B0500000000000000" pitchFamily="34" charset="0"/>
              </a:rPr>
              <a:t>globaluri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lnisi" panose="020B0500000000000000" pitchFamily="34" charset="0"/>
              </a:rPr>
              <a:t> </a:t>
            </a:r>
            <a:r>
              <a:rPr lang="en-GB" sz="36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lnisi" panose="020B0500000000000000" pitchFamily="34" charset="0"/>
              </a:rPr>
              <a:t>fondi</a:t>
            </a:r>
            <a:endParaRPr lang="en-GB" sz="36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lnisi" panose="020B0500000000000000" pitchFamily="34" charset="0"/>
            </a:endParaRPr>
          </a:p>
          <a:p>
            <a:pPr algn="ctr"/>
            <a:endParaRPr lang="en-GB" sz="4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4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alokacia </a:t>
            </a:r>
          </a:p>
          <a:p>
            <a:pPr algn="ctr"/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2019-2022</a:t>
            </a:r>
            <a:r>
              <a:rPr lang="en-GB" sz="4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endParaRPr lang="en-US" sz="4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262009"/>
            <a:ext cx="12192000" cy="595993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930"/>
              <a:ext cx="5760" cy="390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00"/>
              <a:ext cx="290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</a:rPr>
                <a:t>National Center for Disease Control and Public Health </a:t>
              </a:r>
              <a:endParaRPr lang="ru-RU" sz="1400" dirty="0">
                <a:solidFill>
                  <a:schemeClr val="bg1"/>
                </a:solidFill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" y="3884"/>
              <a:ext cx="40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586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</a:rPr>
                <a:t>www.ncdc.ge</a:t>
              </a:r>
              <a:endParaRPr lang="ru-RU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18832" y="5133183"/>
            <a:ext cx="7556672" cy="646325"/>
          </a:xfrm>
          <a:prstGeom prst="rect">
            <a:avLst/>
          </a:prstGeom>
          <a:noFill/>
        </p:spPr>
        <p:txBody>
          <a:bodyPr wrap="square" lIns="91432" tIns="45717" rIns="91432" bIns="45717" rtlCol="0">
            <a:spAutoFit/>
          </a:bodyPr>
          <a:lstStyle/>
          <a:p>
            <a:r>
              <a:rPr lang="en-US" sz="1200" b="1" dirty="0" err="1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w</a:t>
            </a:r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yaro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:   </a:t>
            </a:r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globaluri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 </a:t>
            </a:r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fondis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 </a:t>
            </a:r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grantebis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 </a:t>
            </a:r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marTvis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 </a:t>
            </a:r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departamentis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 </a:t>
            </a:r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ufrosis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 </a:t>
            </a:r>
          </a:p>
          <a:p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mark </a:t>
            </a:r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elingtonis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 </a:t>
            </a:r>
          </a:p>
          <a:p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2016 </a:t>
            </a:r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wlis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 15 </a:t>
            </a:r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dekembris</a:t>
            </a:r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 </a:t>
            </a:r>
            <a:r>
              <a:rPr lang="en-US" sz="1200" b="1" dirty="0" err="1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werili</a:t>
            </a:r>
            <a:endParaRPr lang="ka-GE" sz="1200" b="1" dirty="0">
              <a:solidFill>
                <a:schemeClr val="accent1">
                  <a:lumMod val="50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5164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34" y="20249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alokacia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-2022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834" y="1014082"/>
            <a:ext cx="11404599" cy="10455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შუალედური დაგეგმარების ჩარჩოში გათვალისწინებული თანადაფინანსებების მოცულოებები</a:t>
            </a:r>
          </a:p>
          <a:p>
            <a:pPr algn="ctr"/>
            <a:endParaRPr lang="ka-GE" sz="2000" b="1" dirty="0" smtClean="0">
              <a:solidFill>
                <a:srgbClr val="002060"/>
              </a:solidFill>
            </a:endParaRPr>
          </a:p>
          <a:p>
            <a:pPr lvl="1"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6324889"/>
            <a:ext cx="12192000" cy="533113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2" tIns="45717" rIns="91432" bIns="45717" anchor="ctr"/>
          <a:lstStyle/>
          <a:p>
            <a:pPr algn="ctr"/>
            <a:endParaRPr lang="en-US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72919" y="2995721"/>
            <a:ext cx="16720111" cy="80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547" y="2496621"/>
            <a:ext cx="11182875" cy="26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31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34" y="20249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alokacia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-2022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468" y="931859"/>
            <a:ext cx="11404599" cy="16110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დაფინანსების ახალი მოდელი: დაფინანსება მომსახურების ერთეულის ღირებულების მიხედვით </a:t>
            </a:r>
          </a:p>
          <a:p>
            <a:pPr marL="0" indent="0">
              <a:buNone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საფუძველი:     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სახელმწიფო დაფინანსებაზე გადასვლისთვის გლობალური ფონდის პროგრამების მომზადება; დაფინანსების ხარჯეფექტური მოდელის დანერგვა.  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</a:t>
            </a:r>
            <a:endParaRPr lang="ka-GE" sz="2200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თითოეული მომსახურებისათვის ერთი მოსარგებლის მომსახურების ღირებულების განსაზღვრა გლობალური ფონდის მიერ მოწოდებული სტანდარტული მეთოდოლოგიის გამოყენებით;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ერთეულის ღირებულებისა და პროგრამული ინდიკატორების საფუძველზე წლიური ბიუჯეტების განსაზღვრა;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სახელმწიფოსა და გლობალურ ფონდს შორის დაფინანსების ახალი მოდელის შესაბამისად ვალდებულებების გადანაწილება;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ახალი მოდელის შესაბამისად სახელმწიფო დაფინანსებით მომსახურების შესყიდვის მექანიზმების შემუშავება, მათ შორის მომსახურების მიწოდების მონიტორინგის პროცესის გამართვა და ვალიდაციის კრიტერიუმების შემუშავება;</a:t>
            </a:r>
          </a:p>
          <a:p>
            <a:pPr lvl="1"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72919" y="2995721"/>
            <a:ext cx="16720111" cy="80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2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34" y="20249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alokacia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-2022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468" y="931859"/>
            <a:ext cx="11404599" cy="16110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დაფინანსების ახალი მოდელი: დაფინანსება მომსახურების ერთეულის ღირებულების მიხედვით </a:t>
            </a:r>
            <a:endParaRPr lang="ka-GE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სახელმწიფო დაფინანსებაზე გადასატანი აქტივობები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მაღალი რისკის პირების სგგი დიაგნოსტიკა და მკურნალობა (2020 წლიდან);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შიდსით დაავადებულთა მკურნალობაზე დამყოლობის მონიტორინგის ბრიგადები და პალიატური მოვლა (2020 წლიდან)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შიდსის მკურნალობის მხარდაჭერის პროგრამა სრულად (2021 წლიდან); 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ზიანის შემცირების შპრიცისა და ნემსის პროგრამ (პილოტური პროგრამა 2019 წლის სექტემბრიდან, 2020 წლიდან სახელმწიფოს მხრიდან დაფინანსების წილის ეტაპობრივი გაფართოება)</a:t>
            </a:r>
          </a:p>
          <a:p>
            <a:pPr marL="0" indent="0">
              <a:buNone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ექსპოზიციის წინა პრევენციული მკურნალობის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PrEP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პროგრამის ლაბორატორიული მონიტორინგის ნაწილი (2019 წლის 1 ივლისიდან) </a:t>
            </a:r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72919" y="2995721"/>
            <a:ext cx="16720111" cy="80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7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34" y="20249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alokacia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-2022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468" y="931859"/>
            <a:ext cx="11404599" cy="16110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გლობალური ფონდის შიდსის გრანტის ხელმოწერისთვის წარსადგენი სავალადებულო დოკუმენტაცია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დამტკიცება მიმდინარე წლის აპრილის ბოლოს) </a:t>
            </a:r>
            <a:endParaRPr lang="ka-GE" sz="24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აივ პრევენციული ღონიძიებების მიწოდების ერთეული ღირებულების განსაზღვრის კალკულაციები;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აღნიშნულის საფუძველზე აწყობილი პროგრამის დეტალური ბიუჯტი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პროგრამის განხორციელების ჩარჩო (პროგრამული სამიზნეები)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პროგრამული სამიზნეების ღიობების ცხრილი (რა ფინანსდება სახ პროგრამებით, რა გლობალური ფონდით და დარჩენილი ღიობები ასეთის არსებობის შემთხვევაში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ფინანსური ღიობების ცხრილი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პროგრამის განხორციელების რუქა (ინტერვენციებისა, მიმწოდებლების და მათ მიერ მიწოდებული მომსახურებების განაწილების სქემა)</a:t>
            </a:r>
            <a:endParaRPr lang="ka-GE" sz="18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თანადაფინანსების ვალდებულების აღიარების წერილი (ხელს აწერს ბატონი მინისტრი)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>
                <a:solidFill>
                  <a:srgbClr val="002060"/>
                </a:solidFill>
              </a:rPr>
              <a:t>შესასყიდი მედიკამენტების და სახარჯი მასალების დეტალური ცხრილი</a:t>
            </a:r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72919" y="2995721"/>
            <a:ext cx="16720111" cy="80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8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34" y="20249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alokacia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-2022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834" y="735890"/>
            <a:ext cx="11404599" cy="16110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800" b="1" dirty="0" smtClean="0">
                <a:solidFill>
                  <a:schemeClr val="accent1">
                    <a:lumMod val="75000"/>
                  </a:schemeClr>
                </a:solidFill>
              </a:rPr>
              <a:t>              ალოკაციის ზემოთ დაფინანსების შესაძლებლობა </a:t>
            </a:r>
          </a:p>
          <a:p>
            <a:pPr marL="0" indent="0">
              <a:buNone/>
            </a:pPr>
            <a:endParaRPr lang="ka-GE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ქვეყანას აქვს შესაძლებლობა მოითხოვოს ალოკაციის ზღვარს ზემოთ პრიორიტეტული დაფინანსება </a:t>
            </a:r>
            <a:r>
              <a:rPr lang="ka-GE" sz="2200" b="1" dirty="0" smtClean="0">
                <a:solidFill>
                  <a:srgbClr val="002060"/>
                </a:solidFill>
              </a:rPr>
              <a:t>დაუფინანსებული ხარისხის უზრუნველყოფის საჭიროებისათვის</a:t>
            </a:r>
            <a:r>
              <a:rPr lang="en-US" sz="2200" b="1" dirty="0" smtClean="0">
                <a:solidFill>
                  <a:srgbClr val="002060"/>
                </a:solidFill>
              </a:rPr>
              <a:t> (Unmet Quality Demand)</a:t>
            </a:r>
            <a:r>
              <a:rPr lang="ka-GE" sz="2200" b="1" dirty="0" smtClean="0">
                <a:solidFill>
                  <a:srgbClr val="002060"/>
                </a:solidFill>
              </a:rPr>
              <a:t>. </a:t>
            </a:r>
            <a:r>
              <a:rPr lang="ka-GE" sz="2200" dirty="0" smtClean="0">
                <a:solidFill>
                  <a:srgbClr val="002060"/>
                </a:solidFill>
              </a:rPr>
              <a:t>ასეთი მოთხოვნა ასევე უნდა გიაწეროს ღონისძიებების მიხედვით, რაც განხილული იქნება ფონდის ტექნიკურ</a:t>
            </a:r>
            <a:r>
              <a:rPr lang="en-US" sz="2200" dirty="0" smtClean="0">
                <a:solidFill>
                  <a:srgbClr val="002060"/>
                </a:solidFill>
              </a:rPr>
              <a:t> </a:t>
            </a:r>
            <a:r>
              <a:rPr lang="ka-GE" sz="2200" dirty="0" smtClean="0">
                <a:solidFill>
                  <a:srgbClr val="002060"/>
                </a:solidFill>
              </a:rPr>
              <a:t>მრჩეველთა ჯგუფის </a:t>
            </a:r>
            <a:r>
              <a:rPr lang="ru-RU" sz="2200" dirty="0" smtClean="0">
                <a:solidFill>
                  <a:srgbClr val="002060"/>
                </a:solidFill>
              </a:rPr>
              <a:t>(</a:t>
            </a:r>
            <a:r>
              <a:rPr lang="en-US" sz="2200" dirty="0" smtClean="0">
                <a:solidFill>
                  <a:srgbClr val="002060"/>
                </a:solidFill>
              </a:rPr>
              <a:t>TAG) </a:t>
            </a:r>
            <a:r>
              <a:rPr lang="ka-GE" sz="2200" dirty="0" smtClean="0">
                <a:solidFill>
                  <a:srgbClr val="002060"/>
                </a:solidFill>
              </a:rPr>
              <a:t>მიერ. </a:t>
            </a:r>
            <a:r>
              <a:rPr lang="ka-GE" sz="2200" b="1" dirty="0" smtClean="0">
                <a:solidFill>
                  <a:srgbClr val="002060"/>
                </a:solidFill>
              </a:rPr>
              <a:t> </a:t>
            </a:r>
            <a:endParaRPr lang="ka-GE" sz="2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a-GE" sz="2200" b="1" dirty="0" smtClean="0">
                <a:solidFill>
                  <a:srgbClr val="002060"/>
                </a:solidFill>
              </a:rPr>
              <a:t>შესაძლო წყაროები: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ა) გლობალური ფონდის პორტფოლიოს ოპტიმიზაციის შედეგად გამოთავისუფლებული სახსრები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ბ) გლობალური ფონდის ბიუჯეტში სხვა დაფინანსების წყაროებიდან მოწოდებული თანხები (საერთაშორისო დონორი ორგანიზაციები, კერძო სექტორი)</a:t>
            </a:r>
            <a:endParaRPr lang="ka-GE" sz="2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a-GE" sz="2200" i="1" dirty="0" smtClean="0">
                <a:solidFill>
                  <a:srgbClr val="002060"/>
                </a:solidFill>
              </a:rPr>
              <a:t>გლობალური ფონდი ადგენს </a:t>
            </a:r>
            <a:r>
              <a:rPr lang="ka-GE" sz="2200" b="1" i="1" dirty="0">
                <a:solidFill>
                  <a:srgbClr val="002060"/>
                </a:solidFill>
              </a:rPr>
              <a:t>დაუფინანსებული ხარისხის უზრუნველყოფის </a:t>
            </a:r>
            <a:r>
              <a:rPr lang="ka-GE" sz="2200" b="1" i="1" dirty="0" smtClean="0">
                <a:solidFill>
                  <a:srgbClr val="002060"/>
                </a:solidFill>
              </a:rPr>
              <a:t>საჭიროების მოთხოვნების რეესტრს </a:t>
            </a:r>
            <a:r>
              <a:rPr lang="ka-GE" sz="2200" i="1" dirty="0" smtClean="0">
                <a:solidFill>
                  <a:srgbClr val="002060"/>
                </a:solidFill>
              </a:rPr>
              <a:t>და აფინანსებს თავისუფალი თანხების გაჩენის შესაბამისად</a:t>
            </a:r>
            <a:endParaRPr lang="ka-GE" sz="2000" b="1" dirty="0" smtClean="0">
              <a:solidFill>
                <a:srgbClr val="002060"/>
              </a:solidFill>
            </a:endParaRPr>
          </a:p>
          <a:p>
            <a:pPr lvl="1"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6324889"/>
            <a:ext cx="12192000" cy="533113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2" tIns="45717" rIns="91432" bIns="45717" anchor="ctr"/>
          <a:lstStyle/>
          <a:p>
            <a:pPr algn="ctr"/>
            <a:endParaRPr lang="en-US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72919" y="2995721"/>
            <a:ext cx="16720111" cy="80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1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6324889"/>
            <a:ext cx="12192000" cy="533113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2" tIns="45717" rIns="91432" bIns="45717" anchor="ctr"/>
          <a:lstStyle/>
          <a:p>
            <a:pPr algn="ctr"/>
            <a:endParaRPr lang="en-US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72919" y="2995721"/>
            <a:ext cx="16720111" cy="80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408801" y="2723349"/>
            <a:ext cx="4829677" cy="1350544"/>
          </a:xfrm>
        </p:spPr>
        <p:txBody>
          <a:bodyPr/>
          <a:lstStyle/>
          <a:p>
            <a:pPr marL="0" indent="0">
              <a:buNone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მადლობა ყურადღებისთვის!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99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34" y="20249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alokacia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-20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0" y="920947"/>
            <a:ext cx="11404599" cy="161108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ka-GE" sz="2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2016 წლის აპრილში გლობალური ფონდის საბჭოს მიერ დამტკიცებული იქნა ფონდის 2017-2022 წლების სტრატეგია სახელწოდებით</a:t>
            </a:r>
            <a:r>
              <a:rPr lang="ka-GE" sz="2200" b="1" dirty="0" smtClean="0">
                <a:solidFill>
                  <a:srgbClr val="002060"/>
                </a:solidFill>
              </a:rPr>
              <a:t>: 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a-GE" sz="2200" b="1" dirty="0" smtClean="0">
                <a:solidFill>
                  <a:srgbClr val="002060"/>
                </a:solidFill>
              </a:rPr>
              <a:t>ინვესტირება აივ/შიდსის ეპიდემიის დასრულებისთვის</a:t>
            </a:r>
          </a:p>
          <a:p>
            <a:pPr marL="0" indent="0">
              <a:buNone/>
            </a:pPr>
            <a:endParaRPr lang="ka-GE" sz="22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სტრატეგიის ძირითადი მიმართულებებია:</a:t>
            </a:r>
          </a:p>
          <a:p>
            <a:pPr>
              <a:buFontTx/>
              <a:buChar char="-"/>
            </a:pPr>
            <a:r>
              <a:rPr lang="ka-GE" sz="2000" dirty="0" smtClean="0">
                <a:solidFill>
                  <a:srgbClr val="002060"/>
                </a:solidFill>
              </a:rPr>
              <a:t>მაქსიმალურ შედეგზე ორიენტირება;</a:t>
            </a:r>
          </a:p>
          <a:p>
            <a:pPr>
              <a:buFontTx/>
              <a:buChar char="-"/>
            </a:pPr>
            <a:r>
              <a:rPr lang="ka-GE" sz="2000" dirty="0" smtClean="0">
                <a:solidFill>
                  <a:srgbClr val="002060"/>
                </a:solidFill>
              </a:rPr>
              <a:t>ჯანდაცვის მდგრადი სისტემების შექმნა</a:t>
            </a:r>
            <a:r>
              <a:rPr lang="en-US" sz="2000" dirty="0" smtClean="0">
                <a:solidFill>
                  <a:srgbClr val="002060"/>
                </a:solidFill>
              </a:rPr>
              <a:t>/</a:t>
            </a:r>
            <a:r>
              <a:rPr lang="ka-GE" sz="2000" dirty="0" smtClean="0">
                <a:solidFill>
                  <a:srgbClr val="002060"/>
                </a:solidFill>
              </a:rPr>
              <a:t>მხარდაჭერა; </a:t>
            </a:r>
          </a:p>
          <a:p>
            <a:pPr>
              <a:buFontTx/>
              <a:buChar char="-"/>
            </a:pPr>
            <a:r>
              <a:rPr lang="ka-GE" sz="2000" dirty="0" smtClean="0">
                <a:solidFill>
                  <a:srgbClr val="002060"/>
                </a:solidFill>
              </a:rPr>
              <a:t>ადამიანის უფლებების დაცვისა და გენდერული თანასწორობის ხელშეწყობა; </a:t>
            </a:r>
          </a:p>
          <a:p>
            <a:pPr>
              <a:buFontTx/>
              <a:buChar char="-"/>
            </a:pPr>
            <a:r>
              <a:rPr lang="ka-GE" sz="2000" dirty="0" smtClean="0">
                <a:solidFill>
                  <a:srgbClr val="002060"/>
                </a:solidFill>
              </a:rPr>
              <a:t>მზარდი ინვესტიციების მობილიზება, როგორც საერთაშორისო, ისე ადგილობრივ დონეზე</a:t>
            </a:r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endParaRPr lang="ka-GE" sz="2000" dirty="0" smtClean="0">
              <a:solidFill>
                <a:srgbClr val="002060"/>
              </a:solidFill>
            </a:endParaRPr>
          </a:p>
          <a:p>
            <a:pPr lvl="1"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6324889"/>
            <a:ext cx="12192000" cy="533113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2" tIns="45717" rIns="91432" bIns="45717" anchor="ctr"/>
          <a:lstStyle/>
          <a:p>
            <a:pPr algn="ctr"/>
            <a:endParaRPr lang="en-US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66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2209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alokacia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9-2022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1" y="755609"/>
            <a:ext cx="11404599" cy="16110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     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             მომსახურების მაღალი ხარისხის და ეფექტიანობის უზრუნველყოფა</a:t>
            </a:r>
          </a:p>
          <a:p>
            <a:pPr marL="0" indent="0">
              <a:buNone/>
            </a:pPr>
            <a:endParaRPr lang="ka-GE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6324889"/>
            <a:ext cx="12192000" cy="533113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2" tIns="45717" rIns="91432" bIns="45717" anchor="ctr"/>
          <a:lstStyle/>
          <a:p>
            <a:pPr algn="ctr"/>
            <a:endParaRPr lang="en-US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88898" y="1320449"/>
            <a:ext cx="3905252" cy="49415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 sz="2400" dirty="0" smtClean="0">
              <a:latin typeface="AcadMtavr" pitchFamily="2" charset="0"/>
            </a:endParaRPr>
          </a:p>
          <a:p>
            <a:pPr algn="ctr"/>
            <a:r>
              <a:rPr lang="ka-GE" sz="2400" dirty="0" smtClean="0">
                <a:latin typeface="AcadMtavr" pitchFamily="2" charset="0"/>
              </a:rPr>
              <a:t>ტუბერკულოზი</a:t>
            </a:r>
          </a:p>
          <a:p>
            <a:pPr algn="ctr"/>
            <a:endParaRPr lang="ka-GE" dirty="0" smtClean="0">
              <a:latin typeface="AcadMtavr" pitchFamily="2" charset="0"/>
            </a:endParaRPr>
          </a:p>
          <a:p>
            <a:pPr algn="ctr"/>
            <a:r>
              <a:rPr lang="ka-GE" dirty="0" smtClean="0">
                <a:latin typeface="AcadMtavr" pitchFamily="2" charset="0"/>
              </a:rPr>
              <a:t>სენსიტიური და რეზისტენტური შემთხვევების აღმოჩენის გაუმჯობესება ჯანდაცვის დაწესებულებებსა და თემში დანერგილი პრაქტიკის გაუმჯობესების გზით</a:t>
            </a:r>
          </a:p>
          <a:p>
            <a:pPr algn="ctr"/>
            <a:r>
              <a:rPr lang="ka-GE" dirty="0" smtClean="0">
                <a:latin typeface="AcadMtavr" pitchFamily="2" charset="0"/>
              </a:rPr>
              <a:t> </a:t>
            </a:r>
          </a:p>
          <a:p>
            <a:pPr algn="ctr"/>
            <a:r>
              <a:rPr lang="ka-GE" dirty="0" smtClean="0">
                <a:latin typeface="AcadMtavr" pitchFamily="2" charset="0"/>
              </a:rPr>
              <a:t>მკურნალობის გამოსავლის გაუმჯობესება</a:t>
            </a:r>
            <a:endParaRPr lang="ka-GE" dirty="0">
              <a:latin typeface="AcadMtavr" pitchFamily="2" charset="0"/>
            </a:endParaRPr>
          </a:p>
          <a:p>
            <a:pPr algn="ctr"/>
            <a:endParaRPr lang="ka-GE" dirty="0" smtClean="0">
              <a:latin typeface="AcadMtavr" pitchFamily="2" charset="0"/>
            </a:endParaRPr>
          </a:p>
          <a:p>
            <a:pPr algn="ctr"/>
            <a:r>
              <a:rPr lang="ka-GE" dirty="0" smtClean="0">
                <a:latin typeface="AcadMtavr" pitchFamily="2" charset="0"/>
              </a:rPr>
              <a:t>სერვისების ინტეგრაციის გაძლიერება შემთხვევების გამოვლენის, მკურნალობისა და პრევენციის გაუმჯოსებებისთვის</a:t>
            </a:r>
          </a:p>
          <a:p>
            <a:pPr algn="ctr"/>
            <a:endParaRPr lang="ka-GE" dirty="0">
              <a:latin typeface="AcadMtavr" pitchFamily="2" charset="0"/>
            </a:endParaRPr>
          </a:p>
          <a:p>
            <a:pPr algn="ctr"/>
            <a:endParaRPr lang="en-US" dirty="0">
              <a:latin typeface="AcadMtavr" pitchFamily="2" charset="0"/>
            </a:endParaRPr>
          </a:p>
        </p:txBody>
      </p:sp>
      <p:sp>
        <p:nvSpPr>
          <p:cNvPr id="13" name="Flowchart: Process 12"/>
          <p:cNvSpPr/>
          <p:nvPr/>
        </p:nvSpPr>
        <p:spPr>
          <a:xfrm>
            <a:off x="4102100" y="1332170"/>
            <a:ext cx="3943350" cy="49415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 dirty="0" smtClean="0"/>
          </a:p>
          <a:p>
            <a:pPr algn="ctr"/>
            <a:r>
              <a:rPr lang="ka-GE" sz="2400" dirty="0" smtClean="0"/>
              <a:t>აივ ინფექცია</a:t>
            </a:r>
          </a:p>
          <a:p>
            <a:pPr algn="ctr"/>
            <a:endParaRPr lang="ka-GE" dirty="0" smtClean="0"/>
          </a:p>
          <a:p>
            <a:pPr algn="ctr"/>
            <a:r>
              <a:rPr lang="ka-GE" dirty="0"/>
              <a:t>პაციენტების საჭიროებებზე მორგებისა და ღირებულების შემცირების </a:t>
            </a:r>
            <a:r>
              <a:rPr lang="ka-GE" dirty="0" smtClean="0"/>
              <a:t>მიზნით </a:t>
            </a:r>
            <a:r>
              <a:rPr lang="ka-GE" dirty="0"/>
              <a:t>ტესტირების , მკურნალობისა და მოვლის </a:t>
            </a:r>
            <a:r>
              <a:rPr lang="ka-GE" dirty="0" smtClean="0"/>
              <a:t>სერვისების დიფერენცირებული და იმოვაციური სტრატეგიების დანერგვა; </a:t>
            </a:r>
          </a:p>
          <a:p>
            <a:pPr algn="ctr"/>
            <a:endParaRPr lang="ka-GE" dirty="0" smtClean="0"/>
          </a:p>
          <a:p>
            <a:pPr algn="ctr"/>
            <a:r>
              <a:rPr lang="ka-GE" dirty="0" smtClean="0"/>
              <a:t>პაციენტზე ორიენტირებული მომსახურების </a:t>
            </a:r>
            <a:r>
              <a:rPr lang="ka-GE" dirty="0"/>
              <a:t>საუკეთესო </a:t>
            </a:r>
            <a:r>
              <a:rPr lang="ka-GE" dirty="0" smtClean="0"/>
              <a:t>პრაქტიკის ფართოდ დანერგვა; </a:t>
            </a:r>
          </a:p>
          <a:p>
            <a:pPr algn="ctr"/>
            <a:endParaRPr lang="ka-GE" dirty="0" smtClean="0"/>
          </a:p>
          <a:p>
            <a:pPr algn="ctr"/>
            <a:r>
              <a:rPr lang="ka-GE" dirty="0" smtClean="0"/>
              <a:t>აივ ინფექცია/ტუბერკულოზისა და მოზარდთა ჯანმრთელობის მომსახურებების </a:t>
            </a:r>
            <a:r>
              <a:rPr lang="ka-GE" dirty="0"/>
              <a:t>სერვისების ინტეგრირება </a:t>
            </a:r>
          </a:p>
          <a:p>
            <a:pPr algn="ctr"/>
            <a:endParaRPr lang="en-US" dirty="0"/>
          </a:p>
        </p:txBody>
      </p:sp>
      <p:sp>
        <p:nvSpPr>
          <p:cNvPr id="14" name="Flowchart: Process 13"/>
          <p:cNvSpPr/>
          <p:nvPr/>
        </p:nvSpPr>
        <p:spPr>
          <a:xfrm>
            <a:off x="8153401" y="1332170"/>
            <a:ext cx="3860799" cy="489040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 dirty="0" smtClean="0"/>
          </a:p>
          <a:p>
            <a:pPr algn="ctr"/>
            <a:endParaRPr lang="ka-GE" sz="2000" dirty="0" smtClean="0"/>
          </a:p>
          <a:p>
            <a:pPr algn="ctr"/>
            <a:r>
              <a:rPr lang="ka-GE" sz="2000" dirty="0" smtClean="0"/>
              <a:t>ჯანმრთელობის სისტემების მდგრადობის უზრუნველყოფა</a:t>
            </a:r>
            <a:endParaRPr lang="ka-GE" dirty="0"/>
          </a:p>
          <a:p>
            <a:pPr algn="ctr"/>
            <a:endParaRPr lang="ka-GE" dirty="0" smtClean="0"/>
          </a:p>
          <a:p>
            <a:pPr algn="ctr"/>
            <a:r>
              <a:rPr lang="ka-GE" dirty="0" smtClean="0"/>
              <a:t>მონაცემთა მართვა</a:t>
            </a:r>
          </a:p>
          <a:p>
            <a:pPr algn="ctr"/>
            <a:endParaRPr lang="ka-GE" dirty="0" smtClean="0"/>
          </a:p>
          <a:p>
            <a:pPr algn="ctr"/>
            <a:r>
              <a:rPr lang="ka-GE" dirty="0" smtClean="0"/>
              <a:t>თემის ჩართულობა</a:t>
            </a:r>
          </a:p>
          <a:p>
            <a:pPr algn="ctr"/>
            <a:endParaRPr lang="ka-GE" dirty="0" smtClean="0"/>
          </a:p>
          <a:p>
            <a:pPr algn="ctr"/>
            <a:r>
              <a:rPr lang="ka-GE" dirty="0" smtClean="0"/>
              <a:t>შესყიდვების და მარაგების მართვის  სისტემების მდგრადობა </a:t>
            </a:r>
          </a:p>
          <a:p>
            <a:pPr algn="ctr"/>
            <a:endParaRPr lang="ka-GE" dirty="0" smtClean="0"/>
          </a:p>
          <a:p>
            <a:pPr algn="ctr"/>
            <a:r>
              <a:rPr lang="ka-GE" dirty="0" smtClean="0"/>
              <a:t>მომსახურების მიწოდების პლატფორმების გაუმჯობესება/ინტეგრირება</a:t>
            </a:r>
          </a:p>
          <a:p>
            <a:pPr marL="285750" indent="-285750" algn="ctr">
              <a:buFontTx/>
              <a:buChar char="-"/>
            </a:pPr>
            <a:endParaRPr lang="ka-GE" dirty="0"/>
          </a:p>
          <a:p>
            <a:pPr algn="ctr"/>
            <a:r>
              <a:rPr lang="ka-GE" dirty="0" smtClean="0"/>
              <a:t>მართვის გაუმჯობესება და პარტნიორობული გარემოს ხელშეწყობა</a:t>
            </a:r>
          </a:p>
          <a:p>
            <a:pPr marL="285750" indent="-285750" algn="ctr">
              <a:buFontTx/>
              <a:buChar char="-"/>
            </a:pPr>
            <a:endParaRPr lang="ka-GE" dirty="0" smtClean="0"/>
          </a:p>
          <a:p>
            <a:pPr marL="285750" indent="-285750" algn="ctr">
              <a:buFontTx/>
              <a:buChar char="-"/>
            </a:pPr>
            <a:endParaRPr lang="ka-GE" dirty="0" smtClean="0"/>
          </a:p>
          <a:p>
            <a:pPr marL="285750" indent="-285750" algn="ctr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5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34" y="20249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alokacia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-20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401" y="1987139"/>
            <a:ext cx="11404599" cy="1611089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ka-GE" sz="2200" dirty="0" smtClean="0">
                <a:solidFill>
                  <a:srgbClr val="002060"/>
                </a:solidFill>
              </a:rPr>
              <a:t>ქვეყნის ჯამური ალოკაცია/დაფინანსების მოცულობა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2200" dirty="0" smtClean="0">
                <a:solidFill>
                  <a:srgbClr val="002060"/>
                </a:solidFill>
              </a:rPr>
              <a:t>პროგრამებს შორის თანხების განაწილება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2200" dirty="0" smtClean="0">
                <a:solidFill>
                  <a:srgbClr val="002060"/>
                </a:solidFill>
              </a:rPr>
              <a:t>თანადაფინანსების უზრუნველყოფა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2200" dirty="0" smtClean="0">
                <a:solidFill>
                  <a:srgbClr val="002060"/>
                </a:solidFill>
              </a:rPr>
              <a:t>თანხების გამოყენების პერიოდი და პრინციპები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2200" dirty="0" smtClean="0">
                <a:solidFill>
                  <a:srgbClr val="002060"/>
                </a:solidFill>
              </a:rPr>
              <a:t>დაფინანსების მოთხოვნისა და დამტკიცების პროცედურები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2200" dirty="0" smtClean="0">
                <a:solidFill>
                  <a:srgbClr val="002060"/>
                </a:solidFill>
              </a:rPr>
              <a:t>ინვესტიციაზე უკუგების ზრდის შესაძლებლობები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2200" dirty="0" smtClean="0">
                <a:solidFill>
                  <a:srgbClr val="002060"/>
                </a:solidFill>
              </a:rPr>
              <a:t>ხარჯეფექტიანი შესყიდვების უზრუნველყოფა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2200" dirty="0" smtClean="0">
                <a:solidFill>
                  <a:srgbClr val="002060"/>
                </a:solidFill>
              </a:rPr>
              <a:t>ქვეყნის ჯამური ალოკაციის ზემოთ დაფინანსების მიღების შესაძლებლობები </a:t>
            </a:r>
          </a:p>
          <a:p>
            <a:pPr marL="0" indent="0" algn="ctr">
              <a:buNone/>
            </a:pPr>
            <a:endParaRPr lang="ka-GE" sz="28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endParaRPr lang="ka-GE" sz="2000" dirty="0" smtClean="0">
              <a:solidFill>
                <a:srgbClr val="002060"/>
              </a:solidFill>
            </a:endParaRPr>
          </a:p>
          <a:p>
            <a:pPr lvl="1"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883834" y="920339"/>
            <a:ext cx="8178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  <a:latin typeface="Bolnisi" panose="020B0500000000000000" pitchFamily="34" charset="0"/>
              </a:rPr>
              <a:t>საკვანძო საკითხები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Bolnisi" panose="020B0500000000000000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6324889"/>
            <a:ext cx="12192000" cy="533113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2" tIns="45717" rIns="91432" bIns="45717" anchor="ctr"/>
          <a:lstStyle/>
          <a:p>
            <a:pPr algn="ctr"/>
            <a:endParaRPr lang="en-US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49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2289" y="0"/>
            <a:ext cx="11567421" cy="1261878"/>
          </a:xfrm>
          <a:prstGeom prst="rect">
            <a:avLst/>
          </a:prstGeom>
        </p:spPr>
        <p:txBody>
          <a:bodyPr wrap="square" lIns="91432" tIns="45717" rIns="91432" bIns="45717">
            <a:spAutoFit/>
          </a:bodyPr>
          <a:lstStyle/>
          <a:p>
            <a:pPr algn="ctr"/>
            <a:endParaRPr lang="en-GB" sz="4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alokacia</a:t>
            </a:r>
            <a:r>
              <a:rPr lang="ka-GE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 </a:t>
            </a:r>
            <a:r>
              <a:rPr lang="ka-GE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2019-2022 </a:t>
            </a:r>
            <a:r>
              <a:rPr lang="en-GB" sz="32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endParaRPr lang="en-US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262009"/>
            <a:ext cx="12192000" cy="595993"/>
            <a:chOff x="0" y="3884"/>
            <a:chExt cx="5760" cy="43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0" y="3930"/>
              <a:ext cx="5760" cy="390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4000"/>
              <a:ext cx="290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</a:rPr>
                <a:t>National Center for Disease Control and Public Health </a:t>
              </a:r>
              <a:endParaRPr lang="ru-RU" sz="1400" dirty="0">
                <a:solidFill>
                  <a:schemeClr val="bg1"/>
                </a:solidFill>
              </a:endParaRPr>
            </a:p>
          </p:txBody>
        </p:sp>
        <p:pic>
          <p:nvPicPr>
            <p:cNvPr id="7" name="Picture 1030" descr="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" y="3884"/>
              <a:ext cx="40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94" y="4020"/>
              <a:ext cx="586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</a:rPr>
                <a:t>www.ncdc.ge</a:t>
              </a:r>
              <a:endParaRPr lang="ru-RU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851399" y="2315396"/>
            <a:ext cx="6780827" cy="2893094"/>
          </a:xfrm>
          <a:prstGeom prst="rect">
            <a:avLst/>
          </a:prstGeom>
          <a:noFill/>
        </p:spPr>
        <p:txBody>
          <a:bodyPr wrap="square" lIns="91432" tIns="45717" rIns="91432" bIns="45717" rtlCol="0">
            <a:spAutoFit/>
          </a:bodyPr>
          <a:lstStyle/>
          <a:p>
            <a:pPr algn="ctr"/>
            <a:r>
              <a:rPr lang="ka-GE" sz="2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გლობალური ფონდის საბჭოს 2016 წლის ნოემბრის სხდომის გადაწყვეტილებით </a:t>
            </a:r>
          </a:p>
          <a:p>
            <a:pPr algn="ctr"/>
            <a:r>
              <a:rPr lang="ka-GE" sz="2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საქართველოსთვის განსაზვრულმა დაფინანსებამ სამი პროგრამული მიმართულებით:</a:t>
            </a:r>
          </a:p>
          <a:p>
            <a:pPr algn="ctr"/>
            <a:r>
              <a:rPr lang="ka-GE" sz="2200" b="1" dirty="0" smtClean="0">
                <a:solidFill>
                  <a:schemeClr val="accent1">
                    <a:lumMod val="50000"/>
                  </a:schemeClr>
                </a:solidFill>
                <a:latin typeface="Bolnisi" panose="020B0500000000000000" pitchFamily="34" charset="0"/>
                <a:ea typeface="+mj-ea"/>
                <a:cs typeface="+mj-cs"/>
              </a:rPr>
              <a:t>დაფინანსების მომდევნო ციკლისთვის შეადგინა</a:t>
            </a:r>
          </a:p>
          <a:p>
            <a:pPr algn="ctr"/>
            <a:endParaRPr lang="ka-GE" sz="2400" b="1" dirty="0" smtClean="0">
              <a:solidFill>
                <a:schemeClr val="accent1">
                  <a:lumMod val="50000"/>
                </a:schemeClr>
              </a:solidFill>
              <a:ea typeface="+mj-ea"/>
              <a:cs typeface="+mj-cs"/>
            </a:endParaRPr>
          </a:p>
          <a:p>
            <a:pPr algn="ctr"/>
            <a:endParaRPr lang="ka-GE" sz="2400" b="1" dirty="0" smtClean="0">
              <a:solidFill>
                <a:schemeClr val="accent1">
                  <a:lumMod val="50000"/>
                </a:schemeClr>
              </a:solidFill>
              <a:ea typeface="+mj-ea"/>
              <a:cs typeface="+mj-cs"/>
            </a:endParaRPr>
          </a:p>
          <a:p>
            <a:pPr algn="ctr"/>
            <a:r>
              <a:rPr lang="ka-GE" sz="2400" b="1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15,588,062 აშშ დოლარი</a:t>
            </a:r>
            <a:endParaRPr lang="ka-GE" sz="2400" b="1" dirty="0">
              <a:solidFill>
                <a:schemeClr val="accent1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2" name="Round Diagonal Corner Rectangle 1"/>
          <p:cNvSpPr/>
          <p:nvPr/>
        </p:nvSpPr>
        <p:spPr>
          <a:xfrm>
            <a:off x="688932" y="1962200"/>
            <a:ext cx="3898900" cy="812800"/>
          </a:xfrm>
          <a:prstGeom prst="round2Diag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აივ ინფექცია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638132" y="4453860"/>
            <a:ext cx="3898900" cy="1513122"/>
          </a:xfrm>
          <a:prstGeom prst="round2Diag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 sz="1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ჯანდაცვის მდგრადი სისტემების შექმნა</a:t>
            </a:r>
          </a:p>
          <a:p>
            <a:pPr algn="ctr"/>
            <a:endParaRPr lang="ka-GE" sz="1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რეკომენდირებულია 9.3 %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Round Diagonal Corner Rectangle 10"/>
          <p:cNvSpPr/>
          <p:nvPr/>
        </p:nvSpPr>
        <p:spPr>
          <a:xfrm>
            <a:off x="638132" y="3208030"/>
            <a:ext cx="3898900" cy="812800"/>
          </a:xfrm>
          <a:prstGeom prst="round2Diag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ტუბერკულოზი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52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1108" y="6123506"/>
            <a:ext cx="2576330" cy="276993"/>
          </a:xfrm>
          <a:prstGeom prst="rect">
            <a:avLst/>
          </a:prstGeom>
          <a:noFill/>
        </p:spPr>
        <p:txBody>
          <a:bodyPr wrap="none" lIns="91432" tIns="45717" rIns="91432" bIns="45717" rtlCol="0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</a:rPr>
              <a:t>Integrated model of services WHO 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6324889"/>
            <a:ext cx="12192000" cy="533113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2" tIns="45717" rIns="91432" bIns="45717" anchor="ctr"/>
          <a:lstStyle/>
          <a:p>
            <a:pPr algn="ctr"/>
            <a:endParaRPr lang="en-US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6" name="Picture 1030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6834" y="469645"/>
            <a:ext cx="10969543" cy="1077212"/>
          </a:xfrm>
          <a:prstGeom prst="rect">
            <a:avLst/>
          </a:prstGeom>
        </p:spPr>
        <p:txBody>
          <a:bodyPr wrap="square" lIns="91432" tIns="45717" rIns="91432" bIns="45717">
            <a:spAutoFit/>
          </a:bodyPr>
          <a:lstStyle/>
          <a:p>
            <a:pPr algn="ctr"/>
            <a:r>
              <a:rPr lang="ka-GE" sz="3600" b="1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     </a:t>
            </a:r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გლობალური ფონდის მიერ შემოთავაზებული თანხების პირობითი განაწილება და განხორციელების ვადები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78517" y="5132505"/>
            <a:ext cx="9231923" cy="461659"/>
          </a:xfrm>
          <a:prstGeom prst="rect">
            <a:avLst/>
          </a:prstGeom>
          <a:noFill/>
        </p:spPr>
        <p:txBody>
          <a:bodyPr wrap="square" lIns="91432" tIns="45717" rIns="91432" bIns="45717" rtlCol="0">
            <a:spAutoFit/>
          </a:bodyPr>
          <a:lstStyle/>
          <a:p>
            <a:endParaRPr lang="en-US" sz="2400" dirty="0"/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1235711" y="1546857"/>
            <a:ext cx="17250342" cy="7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6833" y="5144034"/>
            <a:ext cx="10969543" cy="646325"/>
          </a:xfrm>
          <a:prstGeom prst="rect">
            <a:avLst/>
          </a:prstGeom>
        </p:spPr>
        <p:txBody>
          <a:bodyPr wrap="square" lIns="91432" tIns="45717" rIns="91432" bIns="45717">
            <a:spAutoFit/>
          </a:bodyPr>
          <a:lstStyle/>
          <a:p>
            <a:pPr algn="ctr"/>
            <a:r>
              <a:rPr lang="ka-GE" sz="3600" b="1" i="1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     </a:t>
            </a:r>
            <a:endParaRPr lang="en-US" sz="2400" b="1" i="1" dirty="0">
              <a:solidFill>
                <a:schemeClr val="accent1">
                  <a:lumMod val="50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5711" y="1895342"/>
            <a:ext cx="9674729" cy="422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60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609" y="59619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alokacia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2017-2019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634" y="1514426"/>
            <a:ext cx="11404599" cy="16110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თანხების გამოყენების პერიოდი, პრინციპები და ვალდებულებები</a:t>
            </a:r>
          </a:p>
          <a:p>
            <a:pPr marL="0" indent="0">
              <a:buNone/>
            </a:pPr>
            <a:endParaRPr lang="ka-GE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ka-GE" sz="2200" b="1" dirty="0">
                <a:solidFill>
                  <a:srgbClr val="002060"/>
                </a:solidFill>
              </a:rPr>
              <a:t>განაცხადის წარდგენის ვალუტა  -   აშშ დოლარი</a:t>
            </a:r>
          </a:p>
          <a:p>
            <a:pPr marL="0" indent="0">
              <a:buNone/>
            </a:pPr>
            <a:endParaRPr lang="ka-GE" sz="2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a-GE" sz="2200" b="1" dirty="0" smtClean="0">
                <a:solidFill>
                  <a:srgbClr val="002060"/>
                </a:solidFill>
              </a:rPr>
              <a:t>მოწოდებულია სამ წლიანი დაფინანსების ციკლი 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შიდსის პროგრამის ვადები:                  01/07/2019 – 30/06/2022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ტუბერკულოზის პროგრამის ვადები: 01/01/2020 – 31/12/2022</a:t>
            </a:r>
          </a:p>
          <a:p>
            <a:pPr marL="0" indent="0">
              <a:buNone/>
            </a:pPr>
            <a:endParaRPr lang="ka-GE" sz="2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a-GE" sz="2200" b="1" i="1" dirty="0" smtClean="0">
                <a:solidFill>
                  <a:srgbClr val="002060"/>
                </a:solidFill>
              </a:rPr>
              <a:t>მიმდინარე პროგრამებში დაზოგილი თანხების დამატება დაფინანსების მომდევნო ციკლის თანხებზე არ მოხდება</a:t>
            </a:r>
          </a:p>
          <a:p>
            <a:pPr marL="0" indent="0">
              <a:buNone/>
            </a:pPr>
            <a:r>
              <a:rPr lang="ka-GE" sz="2200" i="1" dirty="0" smtClean="0">
                <a:solidFill>
                  <a:srgbClr val="002060"/>
                </a:solidFill>
              </a:rPr>
              <a:t> </a:t>
            </a:r>
          </a:p>
          <a:p>
            <a:pPr marL="0" indent="0" algn="ctr">
              <a:buNone/>
            </a:pPr>
            <a:endParaRPr lang="ka-GE" sz="28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endParaRPr lang="ka-GE" sz="2000" dirty="0" smtClean="0">
              <a:solidFill>
                <a:srgbClr val="002060"/>
              </a:solidFill>
            </a:endParaRPr>
          </a:p>
          <a:p>
            <a:pPr lvl="1"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6324889"/>
            <a:ext cx="12192000" cy="533113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2" tIns="45717" rIns="91432" bIns="45717" anchor="ctr"/>
          <a:lstStyle/>
          <a:p>
            <a:pPr algn="ctr"/>
            <a:endParaRPr lang="en-US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54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34" y="20249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alokacia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-2022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834" y="1014081"/>
            <a:ext cx="11404599" cy="16110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მოთხოვნა თანადაფინანსებაზე 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გლობალური ფონდის დაფინანსების მოცულობის 25% დამოკიდებულია ქვეყნის მიერ თანადაფინანსების მოთხოვნის შესრულების სტატუსზე. თანადაფინანსების მოთხოვნის არასაკმარისი დაკმაყოფილების შემთხვევაში გლობალურმა ფონდმა შესაძლებელია შეამციროს დაფინანსების მოცულობა შესაბამისი ოდენობით; 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endParaRPr lang="ka-GE" sz="2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ka-GE" sz="2200" dirty="0" smtClean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ka-GE" sz="2200" dirty="0" smtClean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ka-GE" sz="220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a-GE" sz="2200" dirty="0" smtClean="0">
                <a:solidFill>
                  <a:srgbClr val="002060"/>
                </a:solidFill>
              </a:rPr>
              <a:t>2017-2019 წლების ალოკაციის სრულად მისაღებად ქვეყნის მიერ პროგრამების </a:t>
            </a:r>
            <a:r>
              <a:rPr lang="ka-GE" sz="2200" b="1" dirty="0" smtClean="0">
                <a:solidFill>
                  <a:srgbClr val="002060"/>
                </a:solidFill>
              </a:rPr>
              <a:t>თანადაფინანსების მოცულობა </a:t>
            </a:r>
            <a:r>
              <a:rPr lang="ka-GE" sz="2200" dirty="0" smtClean="0">
                <a:solidFill>
                  <a:srgbClr val="002060"/>
                </a:solidFill>
              </a:rPr>
              <a:t>ამავე პერიოდზე ჯამურად უნდა გაიზარდოს</a:t>
            </a:r>
          </a:p>
          <a:p>
            <a:pPr marL="0" indent="0">
              <a:buNone/>
            </a:pPr>
            <a:r>
              <a:rPr lang="ka-GE" sz="2200" dirty="0">
                <a:solidFill>
                  <a:srgbClr val="002060"/>
                </a:solidFill>
              </a:rPr>
              <a:t> </a:t>
            </a:r>
            <a:r>
              <a:rPr lang="ka-GE" sz="2200" dirty="0" smtClean="0">
                <a:solidFill>
                  <a:srgbClr val="002060"/>
                </a:solidFill>
              </a:rPr>
              <a:t>   </a:t>
            </a:r>
            <a:r>
              <a:rPr lang="ka-GE" sz="2200" b="1" dirty="0" smtClean="0">
                <a:solidFill>
                  <a:srgbClr val="002060"/>
                </a:solidFill>
              </a:rPr>
              <a:t>სულ მცირე ალოკაციის 25%- ით - 3,897,016 აშშ დოლარით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algn="ctr"/>
            <a:endParaRPr lang="ka-GE" sz="2000" b="1" dirty="0" smtClean="0">
              <a:solidFill>
                <a:srgbClr val="002060"/>
              </a:solidFill>
            </a:endParaRPr>
          </a:p>
          <a:p>
            <a:pPr lvl="1"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6324889"/>
            <a:ext cx="12192000" cy="533113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2" tIns="45717" rIns="91432" bIns="45717" anchor="ctr"/>
          <a:lstStyle/>
          <a:p>
            <a:pPr algn="ctr"/>
            <a:endParaRPr lang="en-US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226594"/>
              </p:ext>
            </p:extLst>
          </p:nvPr>
        </p:nvGraphicFramePr>
        <p:xfrm>
          <a:off x="914401" y="2882752"/>
          <a:ext cx="9797143" cy="18375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6309"/>
                <a:gridCol w="1612444"/>
                <a:gridCol w="1376600"/>
                <a:gridCol w="1403930"/>
                <a:gridCol w="1403930"/>
                <a:gridCol w="1403930"/>
              </a:tblGrid>
              <a:tr h="6662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პროგრამები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ვალუტა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2015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2017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2018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56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აივ ინფექცია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6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აშშ </a:t>
                      </a: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დოლარი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7.99 მ</a:t>
                      </a:r>
                      <a:endParaRPr lang="en-US" sz="11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11.03 მ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10.42 მ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12.45 მ</a:t>
                      </a:r>
                      <a:endParaRPr lang="en-US" sz="11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856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ტუბერკულოზი</a:t>
                      </a:r>
                      <a:endParaRPr lang="en-US" sz="11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6.29 მ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7.60 მ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7.78 მ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7.91 მ</a:t>
                      </a:r>
                      <a:endParaRPr lang="en-US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72919" y="2995721"/>
            <a:ext cx="16720111" cy="80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2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34" y="20249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/>
            </a:r>
            <a:b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</a:b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saqarTvelos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alokacia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2017-2019 </a:t>
            </a:r>
            <a:r>
              <a:rPr lang="en-GB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wlebSi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468" y="931859"/>
            <a:ext cx="11404599" cy="16110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მოთხოვნა თანადაფინანსებაზე 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გლობალური ფონდის მდგრადობის, გარდამავალი პერიოდისა და თანადაფინანსების პოლიტიკის შესაბამისად ქვეყნის მხრიდან პროგრამების თანადაფინანსება უნდა იყოს: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ა)   მიმართული მიმდინარე პროგრამების მდგრადობის უზურნველყოფასა და გარდამავალი პერიოდის გეგმის განხორციელებაზე; 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 ბ) თანადაფინანსების მოცულობის სულ მცირე 50% უნდა დაიხარჯობს მაღალი რისკისა და მოწყვლად ჯგუფებზე გამიზმული ინტერვენციების დასაფინანსებლად;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გ) უნდა იყოს წარმოდგენილი თანადაფინანსების ვადები და კონკრეტული ღონსიძიებები, ასევე სახელმწიფოს მხრიდან გაწეული ხარჯების ვალიდაციის პრინციპები; </a:t>
            </a:r>
          </a:p>
          <a:p>
            <a:pPr marL="0" indent="0">
              <a:buNone/>
            </a:pPr>
            <a:r>
              <a:rPr lang="ka-GE" sz="2200" dirty="0" smtClean="0">
                <a:solidFill>
                  <a:srgbClr val="002060"/>
                </a:solidFill>
              </a:rPr>
              <a:t>დ) ქვეყანამ გლობალურ ფონდს უნდა წარუდგინოს თანადაფინანსების ფარგლებში გაწეული ხარჯების დასაბუთება (ოტდშჯსდ სამინისტროს დამადასტურებელი დოკუმენტი)  </a:t>
            </a:r>
          </a:p>
          <a:p>
            <a:pPr marL="0" indent="0">
              <a:buNone/>
            </a:pPr>
            <a:endParaRPr lang="ka-GE" sz="2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ka-GE" sz="2200" dirty="0" smtClean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ka-GE" sz="2200" dirty="0" smtClean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ka-GE" sz="220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a-GE" sz="2200" dirty="0" smtClean="0">
                <a:solidFill>
                  <a:srgbClr val="002060"/>
                </a:solidFill>
              </a:rPr>
              <a:t>2017-2019 წლების ალოკაციის სრულად მისაღებად ქვეყნის მიერ პროგრამების </a:t>
            </a:r>
            <a:r>
              <a:rPr lang="ka-GE" sz="2200" b="1" dirty="0" smtClean="0">
                <a:solidFill>
                  <a:srgbClr val="002060"/>
                </a:solidFill>
              </a:rPr>
              <a:t>თანადაფინანსების მოცულობამ </a:t>
            </a:r>
            <a:r>
              <a:rPr lang="ka-GE" sz="2200" dirty="0" smtClean="0">
                <a:solidFill>
                  <a:srgbClr val="002060"/>
                </a:solidFill>
              </a:rPr>
              <a:t>ამავე პერიოდზე ჯამურად უნდა შეადგინოს </a:t>
            </a:r>
          </a:p>
          <a:p>
            <a:pPr marL="0" indent="0">
              <a:buNone/>
            </a:pPr>
            <a:r>
              <a:rPr lang="ka-GE" sz="2200" dirty="0">
                <a:solidFill>
                  <a:srgbClr val="002060"/>
                </a:solidFill>
              </a:rPr>
              <a:t> </a:t>
            </a:r>
            <a:r>
              <a:rPr lang="ka-GE" sz="2200" dirty="0" smtClean="0">
                <a:solidFill>
                  <a:srgbClr val="002060"/>
                </a:solidFill>
              </a:rPr>
              <a:t>   </a:t>
            </a:r>
            <a:r>
              <a:rPr lang="ka-GE" sz="2200" b="1" dirty="0" smtClean="0">
                <a:solidFill>
                  <a:srgbClr val="002060"/>
                </a:solidFill>
              </a:rPr>
              <a:t>სულ მცირე 3,897,016 აშშ დოლარი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algn="ctr"/>
            <a:endParaRPr lang="ka-GE" sz="2000" b="1" dirty="0" smtClean="0">
              <a:solidFill>
                <a:srgbClr val="002060"/>
              </a:solidFill>
            </a:endParaRPr>
          </a:p>
          <a:p>
            <a:pPr lvl="1"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6324889"/>
            <a:ext cx="12192000" cy="533113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2" tIns="45717" rIns="91432" bIns="45717" anchor="ctr"/>
          <a:lstStyle/>
          <a:p>
            <a:pPr algn="ctr"/>
            <a:endParaRPr lang="en-US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678517" y="6420574"/>
            <a:ext cx="614468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National Center for Disease Control and Public Health 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1" name="Picture 103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68" y="6262009"/>
            <a:ext cx="855133" cy="59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35636" y="6447913"/>
            <a:ext cx="1240773" cy="3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7" rIns="91432" bIns="45717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www.ncdc.ge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72919" y="2995721"/>
            <a:ext cx="16720111" cy="80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49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4160</TotalTime>
  <Words>1012</Words>
  <Application>Microsoft Office PowerPoint</Application>
  <PresentationFormat>Widescreen</PresentationFormat>
  <Paragraphs>223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AcadMtavr</vt:lpstr>
      <vt:lpstr>Arial</vt:lpstr>
      <vt:lpstr>Bolnisi</vt:lpstr>
      <vt:lpstr>Calibri</vt:lpstr>
      <vt:lpstr>Cambria</vt:lpstr>
      <vt:lpstr>Franklin Gothic Book</vt:lpstr>
      <vt:lpstr>Perpetua</vt:lpstr>
      <vt:lpstr>Sylfaen</vt:lpstr>
      <vt:lpstr>Times New Roman</vt:lpstr>
      <vt:lpstr>Wingdings</vt:lpstr>
      <vt:lpstr>Wingdings 2</vt:lpstr>
      <vt:lpstr>Equity</vt:lpstr>
      <vt:lpstr>PowerPoint Presentation</vt:lpstr>
      <vt:lpstr>   saqarTvelos alokacia 2019-2022 wlebSi </vt:lpstr>
      <vt:lpstr>   saqarTvelos alokacia 2019-2022 wlebSi </vt:lpstr>
      <vt:lpstr>   saqarTvelos alokacia 2019-2022 wlebSi </vt:lpstr>
      <vt:lpstr>PowerPoint Presentation</vt:lpstr>
      <vt:lpstr>PowerPoint Presentation</vt:lpstr>
      <vt:lpstr>   saqarTvelos alokacia 2017-2019 wlebSi </vt:lpstr>
      <vt:lpstr>   saqarTvelos alokacia 2019-2022 wlebSi </vt:lpstr>
      <vt:lpstr>   saqarTvelos alokacia 2017-2019 wlebSi </vt:lpstr>
      <vt:lpstr>   saqarTvelos alokacia 2019-2022 wlebSi </vt:lpstr>
      <vt:lpstr>   saqarTvelos alokacia 2019-2022 wlebSi </vt:lpstr>
      <vt:lpstr>   saqarTvelos alokacia 2019-2022 wlebSi </vt:lpstr>
      <vt:lpstr>   saqarTvelos alokacia 2019-2022 wlebSi </vt:lpstr>
      <vt:lpstr>   saqarTvelos alokacia 2019-2022 wlebSi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392</cp:revision>
  <cp:lastPrinted>2016-11-01T09:49:38Z</cp:lastPrinted>
  <dcterms:created xsi:type="dcterms:W3CDTF">2015-01-08T12:35:29Z</dcterms:created>
  <dcterms:modified xsi:type="dcterms:W3CDTF">2019-03-24T13:56:13Z</dcterms:modified>
</cp:coreProperties>
</file>