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7" r:id="rId5"/>
    <p:sldMasterId id="2147483714" r:id="rId6"/>
    <p:sldMasterId id="2147483725" r:id="rId7"/>
    <p:sldMasterId id="2147483735" r:id="rId8"/>
    <p:sldMasterId id="2147483745" r:id="rId9"/>
  </p:sldMasterIdLst>
  <p:notesMasterIdLst>
    <p:notesMasterId r:id="rId29"/>
  </p:notesMasterIdLst>
  <p:sldIdLst>
    <p:sldId id="256" r:id="rId10"/>
    <p:sldId id="395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  <p:sldId id="407" r:id="rId22"/>
    <p:sldId id="408" r:id="rId23"/>
    <p:sldId id="409" r:id="rId24"/>
    <p:sldId id="410" r:id="rId25"/>
    <p:sldId id="411" r:id="rId26"/>
    <p:sldId id="412" r:id="rId27"/>
    <p:sldId id="39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E8B"/>
    <a:srgbClr val="D9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3" autoAdjust="0"/>
    <p:restoredTop sz="94788" autoAdjust="0"/>
  </p:normalViewPr>
  <p:slideViewPr>
    <p:cSldViewPr snapToGrid="0">
      <p:cViewPr varScale="1">
        <p:scale>
          <a:sx n="70" d="100"/>
          <a:sy n="70" d="100"/>
        </p:scale>
        <p:origin x="12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0DD2E-AB41-4E17-A1C4-D6ABBEACEC49}" type="datetimeFigureOut">
              <a:rPr lang="fr-FR" smtClean="0"/>
              <a:t>04/10/2020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25655-1503-4624-86EA-B16CBA3C14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68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1310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5655-1503-4624-86EA-B16CBA3C141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799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27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20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41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0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4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8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02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0852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88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74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22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46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23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102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43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25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3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7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49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76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22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0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552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88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477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083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8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2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61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50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50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6461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8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0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1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067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 - 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99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14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6098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684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158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500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1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8462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882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3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1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66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2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274710"/>
            <a:ext cx="2743200" cy="365125"/>
          </a:xfrm>
        </p:spPr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4503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2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1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2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038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2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510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6280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2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75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2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102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2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743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431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3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1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01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3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373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3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89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3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72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678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3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0416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3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570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3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9731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3538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187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tie 4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120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rtie 4 -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8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1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90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rtie 4 - 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8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ie 4 - 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555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90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4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9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rtie 4 - 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49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artie 4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535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rtie 1 -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99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artie 1 - 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3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62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71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957" y="6038849"/>
            <a:ext cx="714206" cy="768284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B5E76-6E97-48F5-9568-4083109D052D}" type="datetimeFigureOut">
              <a:rPr lang="fr-FR" smtClean="0"/>
              <a:t>04/10/2020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23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61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7" r:id="rId2"/>
    <p:sldLayoutId id="214748370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7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90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71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82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4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60"/>
          <a:stretch/>
        </p:blipFill>
        <p:spPr>
          <a:xfrm>
            <a:off x="11647464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32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9" r="70825"/>
          <a:stretch/>
        </p:blipFill>
        <p:spPr>
          <a:xfrm>
            <a:off x="11655953" y="0"/>
            <a:ext cx="540000" cy="685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747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8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1"/>
          <a:stretch/>
        </p:blipFill>
        <p:spPr>
          <a:xfrm>
            <a:off x="11645650" y="0"/>
            <a:ext cx="540000" cy="6857999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83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030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506"/>
          <a:stretch/>
        </p:blipFill>
        <p:spPr>
          <a:xfrm>
            <a:off x="11647464" y="0"/>
            <a:ext cx="540000" cy="685799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2502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B343F-F6D7-4696-8A01-EDB874459C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1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0686" y="867686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Technical Assistance to Social Welfare in Georgia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267932" y="2674222"/>
            <a:ext cx="7628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Report on the mental health survey in Georgia</a:t>
            </a:r>
            <a:r>
              <a:rPr lang="fr-FR" sz="2400" dirty="0"/>
              <a:t> </a:t>
            </a:r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r>
              <a:rPr lang="fr-FR" sz="2400" dirty="0" smtClean="0"/>
              <a:t>Pr. Viviane Kovess-</a:t>
            </a:r>
            <a:r>
              <a:rPr lang="fr-FR" sz="2400" dirty="0" err="1" smtClean="0"/>
              <a:t>Masfety</a:t>
            </a:r>
            <a:endParaRPr lang="en-GB" sz="2400" dirty="0"/>
          </a:p>
        </p:txBody>
      </p:sp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211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5E1E0721-C609-164B-8EA0-FD3EEF657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918735"/>
              </p:ext>
            </p:extLst>
          </p:nvPr>
        </p:nvGraphicFramePr>
        <p:xfrm>
          <a:off x="2506132" y="106017"/>
          <a:ext cx="6760821" cy="6759095"/>
        </p:xfrm>
        <a:graphic>
          <a:graphicData uri="http://schemas.openxmlformats.org/drawingml/2006/table">
            <a:tbl>
              <a:tblPr firstRow="1" firstCol="1" bandRow="1"/>
              <a:tblGrid>
                <a:gridCol w="944526">
                  <a:extLst>
                    <a:ext uri="{9D8B030D-6E8A-4147-A177-3AD203B41FA5}">
                      <a16:colId xmlns="" xmlns:a16="http://schemas.microsoft.com/office/drawing/2014/main" val="2709406281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3426431601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4058103108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439177627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1241491832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1038952208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3746862880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156623324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871632114"/>
                    </a:ext>
                  </a:extLst>
                </a:gridCol>
                <a:gridCol w="646255">
                  <a:extLst>
                    <a:ext uri="{9D8B030D-6E8A-4147-A177-3AD203B41FA5}">
                      <a16:colId xmlns="" xmlns:a16="http://schemas.microsoft.com/office/drawing/2014/main" val="2853606206"/>
                    </a:ext>
                  </a:extLst>
                </a:gridCol>
              </a:tblGrid>
              <a:tr h="672160">
                <a:tc>
                  <a:txBody>
                    <a:bodyPr/>
                    <a:lstStyle/>
                    <a:p>
                      <a:r>
                        <a:rPr lang="fr-FR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</a:t>
                      </a:r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Ratio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MDE (without impairment)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Panic anxiety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PTSD (ITQ)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Addiction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Moderate/ Sev risk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Addiction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 risk sub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Psychotic experience  (long-term)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Suicidal Thoughts (long term)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99374299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 F/M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0999638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Placebirth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5013805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city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90000227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town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2.15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.067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980214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village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39153472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4815452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3405893"/>
                  </a:ext>
                </a:extLst>
              </a:tr>
              <a:tr h="17186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762076"/>
                  </a:ext>
                </a:extLst>
              </a:tr>
              <a:tr h="17186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4349066"/>
                  </a:ext>
                </a:extLst>
              </a:tr>
              <a:tr h="350462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Matrimonial 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4582052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6277498"/>
                  </a:ext>
                </a:extLst>
              </a:tr>
              <a:tr h="185538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married or as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45472002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 sep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7.45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98423850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widowed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8519315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07762209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2016334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 emp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1.38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053957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unemp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8.39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8370299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retired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0107073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80688415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handicaped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7.72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2317583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3.95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3969905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3694138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6610328"/>
                  </a:ext>
                </a:extLst>
              </a:tr>
              <a:tr h="232879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30-59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7385419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&gt;=60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2.27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2.81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599704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7200162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Adjara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0028801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Kakheti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7.05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6.28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52128719"/>
                  </a:ext>
                </a:extLst>
              </a:tr>
              <a:tr h="242746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Mtskheta-mt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8104317"/>
                  </a:ext>
                </a:extLst>
              </a:tr>
              <a:tr h="17186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Samegrelo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1906643"/>
                  </a:ext>
                </a:extLst>
              </a:tr>
              <a:tr h="17186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Samtskhe-Ja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23.16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8649335"/>
                  </a:ext>
                </a:extLst>
              </a:tr>
              <a:tr h="175230"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Tbilisi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1.28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3.86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5.59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15.23</a:t>
                      </a:r>
                      <a:endParaRPr lang="fr-FR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7.23</a:t>
                      </a:r>
                      <a:endParaRPr lang="fr-FR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20" marR="5120" marT="51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6907084"/>
                  </a:ext>
                </a:extLst>
              </a:tr>
            </a:tbl>
          </a:graphicData>
        </a:graphic>
      </p:graphicFrame>
      <p:sp>
        <p:nvSpPr>
          <p:cNvPr id="6" name="Forme automatique 2">
            <a:extLst>
              <a:ext uri="{FF2B5EF4-FFF2-40B4-BE49-F238E27FC236}">
                <a16:creationId xmlns="" xmlns:a16="http://schemas.microsoft.com/office/drawing/2014/main" id="{BB1ECA60-FE2E-334C-ABCD-BDE584DFE0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68640" y="1735767"/>
            <a:ext cx="3752206" cy="2397337"/>
          </a:xfrm>
          <a:prstGeom prst="roundRect">
            <a:avLst>
              <a:gd name="adj" fmla="val 13032"/>
            </a:avLst>
          </a:prstGeom>
          <a:solidFill>
            <a:srgbClr val="4472C4">
              <a:alpha val="74902"/>
            </a:srgbClr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en-GB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risk factors product by product constantly point some at risk group: </a:t>
            </a:r>
            <a:r>
              <a:rPr lang="en-GB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men, middle aged or aged, unemployed and self-employed</a:t>
            </a:r>
            <a:r>
              <a:rPr lang="en-GB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together with the protective role of high education and the regional differences</a:t>
            </a:r>
            <a:endParaRPr lang="fr-F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4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11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BAE58B43-FBF8-7C44-A4FB-6F432C008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86351"/>
              </p:ext>
            </p:extLst>
          </p:nvPr>
        </p:nvGraphicFramePr>
        <p:xfrm>
          <a:off x="456728" y="3550073"/>
          <a:ext cx="7011343" cy="1473200"/>
        </p:xfrm>
        <a:graphic>
          <a:graphicData uri="http://schemas.openxmlformats.org/drawingml/2006/table">
            <a:tbl>
              <a:tblPr firstRow="1" firstCol="1" bandRow="1"/>
              <a:tblGrid>
                <a:gridCol w="888872">
                  <a:extLst>
                    <a:ext uri="{9D8B030D-6E8A-4147-A177-3AD203B41FA5}">
                      <a16:colId xmlns="" xmlns:a16="http://schemas.microsoft.com/office/drawing/2014/main" val="2363763118"/>
                    </a:ext>
                  </a:extLst>
                </a:gridCol>
                <a:gridCol w="782635">
                  <a:extLst>
                    <a:ext uri="{9D8B030D-6E8A-4147-A177-3AD203B41FA5}">
                      <a16:colId xmlns="" xmlns:a16="http://schemas.microsoft.com/office/drawing/2014/main" val="4177388800"/>
                    </a:ext>
                  </a:extLst>
                </a:gridCol>
                <a:gridCol w="731717">
                  <a:extLst>
                    <a:ext uri="{9D8B030D-6E8A-4147-A177-3AD203B41FA5}">
                      <a16:colId xmlns="" xmlns:a16="http://schemas.microsoft.com/office/drawing/2014/main" val="888098799"/>
                    </a:ext>
                  </a:extLst>
                </a:gridCol>
                <a:gridCol w="623594">
                  <a:extLst>
                    <a:ext uri="{9D8B030D-6E8A-4147-A177-3AD203B41FA5}">
                      <a16:colId xmlns="" xmlns:a16="http://schemas.microsoft.com/office/drawing/2014/main" val="1266509152"/>
                    </a:ext>
                  </a:extLst>
                </a:gridCol>
                <a:gridCol w="716630">
                  <a:extLst>
                    <a:ext uri="{9D8B030D-6E8A-4147-A177-3AD203B41FA5}">
                      <a16:colId xmlns="" xmlns:a16="http://schemas.microsoft.com/office/drawing/2014/main" val="2549141408"/>
                    </a:ext>
                  </a:extLst>
                </a:gridCol>
                <a:gridCol w="782635">
                  <a:extLst>
                    <a:ext uri="{9D8B030D-6E8A-4147-A177-3AD203B41FA5}">
                      <a16:colId xmlns="" xmlns:a16="http://schemas.microsoft.com/office/drawing/2014/main" val="1550781469"/>
                    </a:ext>
                  </a:extLst>
                </a:gridCol>
                <a:gridCol w="732345">
                  <a:extLst>
                    <a:ext uri="{9D8B030D-6E8A-4147-A177-3AD203B41FA5}">
                      <a16:colId xmlns="" xmlns:a16="http://schemas.microsoft.com/office/drawing/2014/main" val="4159304422"/>
                    </a:ext>
                  </a:extLst>
                </a:gridCol>
                <a:gridCol w="694628">
                  <a:extLst>
                    <a:ext uri="{9D8B030D-6E8A-4147-A177-3AD203B41FA5}">
                      <a16:colId xmlns="" xmlns:a16="http://schemas.microsoft.com/office/drawing/2014/main" val="2345789039"/>
                    </a:ext>
                  </a:extLst>
                </a:gridCol>
                <a:gridCol w="93980">
                  <a:extLst>
                    <a:ext uri="{9D8B030D-6E8A-4147-A177-3AD203B41FA5}">
                      <a16:colId xmlns="" xmlns:a16="http://schemas.microsoft.com/office/drawing/2014/main" val="2576312085"/>
                    </a:ext>
                  </a:extLst>
                </a:gridCol>
                <a:gridCol w="964307">
                  <a:extLst>
                    <a:ext uri="{9D8B030D-6E8A-4147-A177-3AD203B41FA5}">
                      <a16:colId xmlns="" xmlns:a16="http://schemas.microsoft.com/office/drawing/2014/main" val="3088922201"/>
                    </a:ext>
                  </a:extLst>
                </a:gridCol>
              </a:tblGrid>
              <a:tr h="381794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events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MDE         (without impairment)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Major Depressive Episode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GAD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Panic anxiety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Moderate/ Sev risk any substances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 risk substances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Psychotic Experience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Suicidal Thoughts (long term)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8030549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39639307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to 3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4.56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5.98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11.32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8.13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1.23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1.51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3.09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3.11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257718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and over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17.12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38.84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52.94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8.59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2.79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1.19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3.17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8.96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3965875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7DD90DFA-7EC8-0F40-9DC4-B9433F77D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012970"/>
              </p:ext>
            </p:extLst>
          </p:nvPr>
        </p:nvGraphicFramePr>
        <p:xfrm>
          <a:off x="753532" y="1686034"/>
          <a:ext cx="3749676" cy="14732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419">
                  <a:extLst>
                    <a:ext uri="{9D8B030D-6E8A-4147-A177-3AD203B41FA5}">
                      <a16:colId xmlns="" xmlns:a16="http://schemas.microsoft.com/office/drawing/2014/main" val="4165972882"/>
                    </a:ext>
                  </a:extLst>
                </a:gridCol>
                <a:gridCol w="937419">
                  <a:extLst>
                    <a:ext uri="{9D8B030D-6E8A-4147-A177-3AD203B41FA5}">
                      <a16:colId xmlns="" xmlns:a16="http://schemas.microsoft.com/office/drawing/2014/main" val="2155930221"/>
                    </a:ext>
                  </a:extLst>
                </a:gridCol>
                <a:gridCol w="937419">
                  <a:extLst>
                    <a:ext uri="{9D8B030D-6E8A-4147-A177-3AD203B41FA5}">
                      <a16:colId xmlns="" xmlns:a16="http://schemas.microsoft.com/office/drawing/2014/main" val="3325520637"/>
                    </a:ext>
                  </a:extLst>
                </a:gridCol>
                <a:gridCol w="937419">
                  <a:extLst>
                    <a:ext uri="{9D8B030D-6E8A-4147-A177-3AD203B41FA5}">
                      <a16:colId xmlns="" xmlns:a16="http://schemas.microsoft.com/office/drawing/2014/main" val="2785080429"/>
                    </a:ext>
                  </a:extLst>
                </a:gridCol>
              </a:tblGrid>
              <a:tr h="46884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number of events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1, men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2, </a:t>
                      </a:r>
                      <a:r>
                        <a:rPr lang="fr-FR" sz="1200" dirty="0" err="1">
                          <a:effectLst/>
                        </a:rPr>
                        <a:t>women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574521455"/>
                  </a:ext>
                </a:extLst>
              </a:tr>
              <a:tr h="256647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effectLst/>
                        </a:rPr>
                        <a:t>83,98%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effectLst/>
                        </a:rPr>
                        <a:t>77,96%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80,72%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91317819"/>
                  </a:ext>
                </a:extLst>
              </a:tr>
              <a:tr h="234420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 to 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 dirty="0">
                          <a:effectLst/>
                        </a:rPr>
                        <a:t>14,50%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19,91%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17,42%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4922278"/>
                  </a:ext>
                </a:extLst>
              </a:tr>
              <a:tr h="256647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4 and over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1,52%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2,13%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1,85%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369226678"/>
                  </a:ext>
                </a:extLst>
              </a:tr>
              <a:tr h="256647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 = 0,0057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707772353"/>
                  </a:ext>
                </a:extLst>
              </a:tr>
            </a:tbl>
          </a:graphicData>
        </a:graphic>
      </p:graphicFrame>
      <p:graphicFrame>
        <p:nvGraphicFramePr>
          <p:cNvPr id="9" name="Tableau 8">
            <a:extLst>
              <a:ext uri="{FF2B5EF4-FFF2-40B4-BE49-F238E27FC236}">
                <a16:creationId xmlns="" xmlns:a16="http://schemas.microsoft.com/office/drawing/2014/main" id="{847DA111-C222-C644-BB2A-0E37D002B9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01876"/>
              </p:ext>
            </p:extLst>
          </p:nvPr>
        </p:nvGraphicFramePr>
        <p:xfrm>
          <a:off x="7552739" y="1686034"/>
          <a:ext cx="4266729" cy="3519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035">
                  <a:extLst>
                    <a:ext uri="{9D8B030D-6E8A-4147-A177-3AD203B41FA5}">
                      <a16:colId xmlns="" xmlns:a16="http://schemas.microsoft.com/office/drawing/2014/main" val="2536817752"/>
                    </a:ext>
                  </a:extLst>
                </a:gridCol>
                <a:gridCol w="852035">
                  <a:extLst>
                    <a:ext uri="{9D8B030D-6E8A-4147-A177-3AD203B41FA5}">
                      <a16:colId xmlns="" xmlns:a16="http://schemas.microsoft.com/office/drawing/2014/main" val="2345706691"/>
                    </a:ext>
                  </a:extLst>
                </a:gridCol>
                <a:gridCol w="852035">
                  <a:extLst>
                    <a:ext uri="{9D8B030D-6E8A-4147-A177-3AD203B41FA5}">
                      <a16:colId xmlns="" xmlns:a16="http://schemas.microsoft.com/office/drawing/2014/main" val="1115942413"/>
                    </a:ext>
                  </a:extLst>
                </a:gridCol>
                <a:gridCol w="855312">
                  <a:extLst>
                    <a:ext uri="{9D8B030D-6E8A-4147-A177-3AD203B41FA5}">
                      <a16:colId xmlns="" xmlns:a16="http://schemas.microsoft.com/office/drawing/2014/main" val="2750250186"/>
                    </a:ext>
                  </a:extLst>
                </a:gridCol>
                <a:gridCol w="855312">
                  <a:extLst>
                    <a:ext uri="{9D8B030D-6E8A-4147-A177-3AD203B41FA5}">
                      <a16:colId xmlns="" xmlns:a16="http://schemas.microsoft.com/office/drawing/2014/main" val="3614834711"/>
                    </a:ext>
                  </a:extLst>
                </a:gridCol>
              </a:tblGrid>
              <a:tr h="407689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number of events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18-29 years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30-59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=&gt;60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69937644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88,20%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81,17%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74,20%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80,72%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488981072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 to 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10,82%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17,25%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22,73%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17,42%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303865894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4 and over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0,98%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1,58%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3,07%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1,85%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77502043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 = 0.0000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905817122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68620990"/>
                  </a:ext>
                </a:extLst>
              </a:tr>
              <a:tr h="226494">
                <a:tc gridSpan="4"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Internaly displaced persons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57688558"/>
                  </a:ext>
                </a:extLst>
              </a:tr>
              <a:tr h="226494">
                <a:tc rowSpan="2"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</a:p>
                    <a:p>
                      <a:r>
                        <a:rPr lang="fr-FR" sz="1200">
                          <a:effectLst/>
                        </a:rPr>
                        <a:t>number of events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yes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071510433"/>
                  </a:ext>
                </a:extLst>
              </a:tr>
              <a:tr h="4812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79789223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81,32%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70,19%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80,72%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53712580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1 to 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16,83%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27,77%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17,42%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56250608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4 and over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1,84%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2,04%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1,85%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93873590"/>
                  </a:ext>
                </a:extLst>
              </a:tr>
              <a:tr h="226494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 P = 0,0204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18534695"/>
                  </a:ext>
                </a:extLst>
              </a:tr>
            </a:tbl>
          </a:graphicData>
        </a:graphic>
      </p:graphicFrame>
      <p:sp>
        <p:nvSpPr>
          <p:cNvPr id="10" name="Titre 1">
            <a:extLst>
              <a:ext uri="{FF2B5EF4-FFF2-40B4-BE49-F238E27FC236}">
                <a16:creationId xmlns="" xmlns:a16="http://schemas.microsoft.com/office/drawing/2014/main" id="{B7A836B5-35F8-FF4A-9615-026E24258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Important </a:t>
            </a:r>
            <a:r>
              <a:rPr lang="fr-FR" dirty="0" err="1"/>
              <a:t>role</a:t>
            </a:r>
            <a:r>
              <a:rPr lang="fr-FR" dirty="0"/>
              <a:t> of </a:t>
            </a:r>
            <a:r>
              <a:rPr lang="fr-FR" dirty="0" err="1"/>
              <a:t>traumatic</a:t>
            </a:r>
            <a:r>
              <a:rPr lang="fr-FR" dirty="0"/>
              <a:t> </a:t>
            </a:r>
            <a:r>
              <a:rPr lang="fr-FR" dirty="0" err="1"/>
              <a:t>events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1036619-08EE-5344-A941-B6E4E9496089}"/>
              </a:ext>
            </a:extLst>
          </p:cNvPr>
          <p:cNvSpPr txBox="1"/>
          <p:nvPr/>
        </p:nvSpPr>
        <p:spPr>
          <a:xfrm>
            <a:off x="626533" y="5427133"/>
            <a:ext cx="1119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a lifetime period 20% of the Georgian population declared “to have experienced any extremely traumatic or life-threatening event”: 17, 42% one to 3, and 1,85% four or more. IDP have higher rates than the general population; people aged 60 and over report more traumatic events.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7465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51BEE807-C75F-8849-A15F-07E1BF34B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53999"/>
            <a:ext cx="10515599" cy="12784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Role of physical problems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ED504E08-A9EF-704F-9A0C-4B7C4FEEB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588131"/>
              </p:ext>
            </p:extLst>
          </p:nvPr>
        </p:nvGraphicFramePr>
        <p:xfrm>
          <a:off x="1175837" y="1024467"/>
          <a:ext cx="9837275" cy="3381265"/>
        </p:xfrm>
        <a:graphic>
          <a:graphicData uri="http://schemas.openxmlformats.org/drawingml/2006/table">
            <a:tbl>
              <a:tblPr firstRow="1" firstCol="1" bandRow="1"/>
              <a:tblGrid>
                <a:gridCol w="6805544">
                  <a:extLst>
                    <a:ext uri="{9D8B030D-6E8A-4147-A177-3AD203B41FA5}">
                      <a16:colId xmlns="" xmlns:a16="http://schemas.microsoft.com/office/drawing/2014/main" val="3699436041"/>
                    </a:ext>
                  </a:extLst>
                </a:gridCol>
                <a:gridCol w="1463665">
                  <a:extLst>
                    <a:ext uri="{9D8B030D-6E8A-4147-A177-3AD203B41FA5}">
                      <a16:colId xmlns="" xmlns:a16="http://schemas.microsoft.com/office/drawing/2014/main" val="2279987157"/>
                    </a:ext>
                  </a:extLst>
                </a:gridCol>
                <a:gridCol w="1568066">
                  <a:extLst>
                    <a:ext uri="{9D8B030D-6E8A-4147-A177-3AD203B41FA5}">
                      <a16:colId xmlns="" xmlns:a16="http://schemas.microsoft.com/office/drawing/2014/main" val="2832682033"/>
                    </a:ext>
                  </a:extLst>
                </a:gridCol>
              </a:tblGrid>
              <a:tr h="297474">
                <a:tc gridSpan="3"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 to suffer from any menta health pb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(controlled for gender and age)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492" marR="87492" marT="43746" marB="4374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4788643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rheumatism and arthritis?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1,69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5439622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chronic problem of back or neck?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2,03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7033512"/>
                  </a:ext>
                </a:extLst>
              </a:tr>
              <a:tr h="235543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frequent or severe headache?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2,45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56381348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other chronic pain?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345642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cerebrovascular accidents?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2,52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80614939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heart attack?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5896107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arterial hypertension?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1.61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10146160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diabetes?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0.206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96040610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digestive ulcer?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1,62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0.002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1578065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neurological problems?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6.74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5028397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lung problem such as COPD or emphysema?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1535937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cancer or leukemia?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03367311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any other long term problem which was not mentioned above?</a:t>
                      </a:r>
                      <a:endParaRPr lang="en-US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2.56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2677456"/>
                  </a:ext>
                </a:extLst>
              </a:tr>
              <a:tr h="219096">
                <a:tc>
                  <a:txBody>
                    <a:bodyPr/>
                    <a:lstStyle/>
                    <a:p>
                      <a:pPr marL="45720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you have any accident which required medical or surgical intervention? </a:t>
                      </a:r>
                      <a:endParaRPr lang="en-US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1.79</a:t>
                      </a:r>
                      <a:endParaRPr lang="fr-FR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 fontAlgn="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1100" b="0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619" marR="65619" marT="911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36369576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226777B-E3AF-964D-879A-7506AE92841C}"/>
              </a:ext>
            </a:extLst>
          </p:cNvPr>
          <p:cNvSpPr txBox="1"/>
          <p:nvPr/>
        </p:nvSpPr>
        <p:spPr>
          <a:xfrm>
            <a:off x="499533" y="4656667"/>
            <a:ext cx="1127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to have 1 or 2 physical problems, controlling for each demographic, is associated with suicidal thoughts OR=1.52 and paroxysmal anxiety 0R=3.12; OR for psychotic experience is 1.97 but did not reach significance 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to have 3 or more physical problems is associated with Major depressive episode (without impairment criteria) OR=3.75, paroxysmal anxiety OR=6.21, PTSD symptoms OR=1.97 and moderate addiction OR=1.85; these OR are controlled for socio demographics which add their own risk such as being self-employed OR=1.79 or retired OR= 9.76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26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13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E1EE6FF8-7421-D547-8FD0-AB5DDA9BF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err="1"/>
              <a:t>Seeking</a:t>
            </a:r>
            <a:r>
              <a:rPr lang="fr-FR" dirty="0"/>
              <a:t> help for a mental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problem</a:t>
            </a:r>
            <a:r>
              <a:rPr lang="fr-FR" dirty="0"/>
              <a:t> (LT)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CF4E918D-C35F-9C40-BD92-6838E8DDD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30975"/>
              </p:ext>
            </p:extLst>
          </p:nvPr>
        </p:nvGraphicFramePr>
        <p:xfrm>
          <a:off x="783166" y="1910026"/>
          <a:ext cx="4017432" cy="116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0459">
                  <a:extLst>
                    <a:ext uri="{9D8B030D-6E8A-4147-A177-3AD203B41FA5}">
                      <a16:colId xmlns="" xmlns:a16="http://schemas.microsoft.com/office/drawing/2014/main" val="222883043"/>
                    </a:ext>
                  </a:extLst>
                </a:gridCol>
                <a:gridCol w="1108257">
                  <a:extLst>
                    <a:ext uri="{9D8B030D-6E8A-4147-A177-3AD203B41FA5}">
                      <a16:colId xmlns="" xmlns:a16="http://schemas.microsoft.com/office/drawing/2014/main" val="4157467410"/>
                    </a:ext>
                  </a:extLst>
                </a:gridCol>
                <a:gridCol w="1108257">
                  <a:extLst>
                    <a:ext uri="{9D8B030D-6E8A-4147-A177-3AD203B41FA5}">
                      <a16:colId xmlns="" xmlns:a16="http://schemas.microsoft.com/office/drawing/2014/main" val="211566965"/>
                    </a:ext>
                  </a:extLst>
                </a:gridCol>
                <a:gridCol w="900459">
                  <a:extLst>
                    <a:ext uri="{9D8B030D-6E8A-4147-A177-3AD203B41FA5}">
                      <a16:colId xmlns="" xmlns:a16="http://schemas.microsoft.com/office/drawing/2014/main" val="2903328212"/>
                    </a:ext>
                  </a:extLst>
                </a:gridCol>
              </a:tblGrid>
              <a:tr h="265443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Anyhelp LT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effectLst/>
                        </a:rPr>
                        <a:t>Men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 err="1">
                          <a:effectLst/>
                        </a:rPr>
                        <a:t>Women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661399311"/>
                  </a:ext>
                </a:extLst>
              </a:tr>
              <a:tr h="265443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No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94,26%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92,94%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93,55%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612655956"/>
                  </a:ext>
                </a:extLst>
              </a:tr>
              <a:tr h="265443">
                <a:tc>
                  <a:txBody>
                    <a:bodyPr/>
                    <a:lstStyle/>
                    <a:p>
                      <a:pPr algn="l"/>
                      <a:r>
                        <a:rPr lang="fr-FR" sz="1200">
                          <a:effectLst/>
                        </a:rPr>
                        <a:t>Yes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5,74%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7,06%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200">
                          <a:effectLst/>
                        </a:rPr>
                        <a:t>6,45%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334080871"/>
                  </a:ext>
                </a:extLst>
              </a:tr>
              <a:tr h="26544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P = 0,2640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l"/>
                      <a:endParaRPr lang="fr-F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143981901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8DB37D90-3AC0-A149-A5FB-848B5E7F63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634555"/>
              </p:ext>
            </p:extLst>
          </p:nvPr>
        </p:nvGraphicFramePr>
        <p:xfrm>
          <a:off x="692150" y="3215480"/>
          <a:ext cx="4743449" cy="1162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8519">
                  <a:extLst>
                    <a:ext uri="{9D8B030D-6E8A-4147-A177-3AD203B41FA5}">
                      <a16:colId xmlns="" xmlns:a16="http://schemas.microsoft.com/office/drawing/2014/main" val="4000903956"/>
                    </a:ext>
                  </a:extLst>
                </a:gridCol>
                <a:gridCol w="1068946">
                  <a:extLst>
                    <a:ext uri="{9D8B030D-6E8A-4147-A177-3AD203B41FA5}">
                      <a16:colId xmlns="" xmlns:a16="http://schemas.microsoft.com/office/drawing/2014/main" val="3961238539"/>
                    </a:ext>
                  </a:extLst>
                </a:gridCol>
                <a:gridCol w="1068946">
                  <a:extLst>
                    <a:ext uri="{9D8B030D-6E8A-4147-A177-3AD203B41FA5}">
                      <a16:colId xmlns="" xmlns:a16="http://schemas.microsoft.com/office/drawing/2014/main" val="4184357438"/>
                    </a:ext>
                  </a:extLst>
                </a:gridCol>
                <a:gridCol w="868519">
                  <a:extLst>
                    <a:ext uri="{9D8B030D-6E8A-4147-A177-3AD203B41FA5}">
                      <a16:colId xmlns="" xmlns:a16="http://schemas.microsoft.com/office/drawing/2014/main" val="2614975973"/>
                    </a:ext>
                  </a:extLst>
                </a:gridCol>
                <a:gridCol w="868519">
                  <a:extLst>
                    <a:ext uri="{9D8B030D-6E8A-4147-A177-3AD203B41FA5}">
                      <a16:colId xmlns="" xmlns:a16="http://schemas.microsoft.com/office/drawing/2014/main" val="1226312977"/>
                    </a:ext>
                  </a:extLst>
                </a:gridCol>
              </a:tblGrid>
              <a:tr h="26544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err="1">
                          <a:effectLst/>
                        </a:rPr>
                        <a:t>Any</a:t>
                      </a:r>
                      <a:r>
                        <a:rPr lang="fr-FR" sz="1200" dirty="0">
                          <a:effectLst/>
                        </a:rPr>
                        <a:t> help LT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18-29 </a:t>
                      </a:r>
                      <a:r>
                        <a:rPr lang="fr-FR" sz="1200" dirty="0" err="1">
                          <a:effectLst/>
                        </a:rPr>
                        <a:t>years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30-59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=&gt;60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Total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829773140"/>
                  </a:ext>
                </a:extLst>
              </a:tr>
              <a:tr h="26544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No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93,13%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93,38%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94,21%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93,55%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960269103"/>
                  </a:ext>
                </a:extLst>
              </a:tr>
              <a:tr h="26544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Yes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6,87%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6,62%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5,79%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6,45%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482160925"/>
                  </a:ext>
                </a:extLst>
              </a:tr>
              <a:tr h="26544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P = 0,7910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endParaRPr lang="fr-F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106958639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37D368C-EA05-1140-B819-CB2512429FA3}"/>
              </a:ext>
            </a:extLst>
          </p:cNvPr>
          <p:cNvSpPr txBox="1"/>
          <p:nvPr/>
        </p:nvSpPr>
        <p:spPr>
          <a:xfrm>
            <a:off x="6255807" y="1663904"/>
            <a:ext cx="3606800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6,45 % of the population has declared to have looked for any help </a:t>
            </a:r>
            <a:r>
              <a:rPr lang="en-GB" dirty="0"/>
              <a:t>for a mental, drug or alcohol problem at least once in their live.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10,84% of those having any type of problem,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14,73% </a:t>
            </a:r>
            <a:r>
              <a:rPr lang="en-GB" dirty="0"/>
              <a:t>if psychological distress is not counted. </a:t>
            </a:r>
            <a:endParaRPr lang="fr-FR" dirty="0"/>
          </a:p>
          <a:p>
            <a:r>
              <a:rPr lang="en-GB" dirty="0"/>
              <a:t> 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AE9A6A5A-6910-0440-AFAA-15D61AD17D26}"/>
              </a:ext>
            </a:extLst>
          </p:cNvPr>
          <p:cNvSpPr txBox="1"/>
          <p:nvPr/>
        </p:nvSpPr>
        <p:spPr>
          <a:xfrm>
            <a:off x="783166" y="4775200"/>
            <a:ext cx="95885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lifetime rate for having asked for help for a mental or addiction problem is low </a:t>
            </a:r>
            <a:r>
              <a:rPr lang="en-GB" dirty="0"/>
              <a:t>as compared to West Europe; at the same question  29,9% of the Dutch, 27,8% of the French answered positively, 22,3% of the German , 15,4% of the Spanish but 9,7% only for the Italian. In Eastern countries: Bulgaria the rates are 14,7 for women and 8% for men but </a:t>
            </a:r>
            <a:r>
              <a:rPr lang="en-GB" b="1" dirty="0"/>
              <a:t>Romania has rates close to Georgia</a:t>
            </a:r>
            <a:r>
              <a:rPr lang="en-GB" dirty="0"/>
              <a:t>: 8,1% for women and 6,8% for men.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7451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14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0DD4C0B9-CB2D-3743-B1D8-2D765810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anchor="ctr">
            <a:normAutofit fontScale="90000"/>
          </a:bodyPr>
          <a:lstStyle/>
          <a:p>
            <a:r>
              <a:rPr lang="fr-FR" sz="5200" dirty="0"/>
              <a:t>Type of provider for mental </a:t>
            </a:r>
            <a:r>
              <a:rPr lang="fr-FR" sz="5200" dirty="0" err="1"/>
              <a:t>health</a:t>
            </a:r>
            <a:r>
              <a:rPr lang="fr-FR" sz="5200" dirty="0"/>
              <a:t> </a:t>
            </a:r>
            <a:r>
              <a:rPr lang="fr-FR" sz="5200" dirty="0" err="1"/>
              <a:t>pb</a:t>
            </a:r>
            <a:r>
              <a:rPr lang="fr-FR" sz="5200" dirty="0"/>
              <a:t> help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E7A43CF8-E651-F649-A945-8A4D7C5857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069381"/>
              </p:ext>
            </p:extLst>
          </p:nvPr>
        </p:nvGraphicFramePr>
        <p:xfrm>
          <a:off x="338667" y="1718733"/>
          <a:ext cx="11446933" cy="2047101"/>
        </p:xfrm>
        <a:graphic>
          <a:graphicData uri="http://schemas.openxmlformats.org/drawingml/2006/table">
            <a:tbl>
              <a:tblPr firstRow="1" firstCol="1" bandRow="1"/>
              <a:tblGrid>
                <a:gridCol w="1059431">
                  <a:extLst>
                    <a:ext uri="{9D8B030D-6E8A-4147-A177-3AD203B41FA5}">
                      <a16:colId xmlns="" xmlns:a16="http://schemas.microsoft.com/office/drawing/2014/main" val="4215801956"/>
                    </a:ext>
                  </a:extLst>
                </a:gridCol>
                <a:gridCol w="2768389">
                  <a:extLst>
                    <a:ext uri="{9D8B030D-6E8A-4147-A177-3AD203B41FA5}">
                      <a16:colId xmlns="" xmlns:a16="http://schemas.microsoft.com/office/drawing/2014/main" val="2518921425"/>
                    </a:ext>
                  </a:extLst>
                </a:gridCol>
                <a:gridCol w="2412113">
                  <a:extLst>
                    <a:ext uri="{9D8B030D-6E8A-4147-A177-3AD203B41FA5}">
                      <a16:colId xmlns="" xmlns:a16="http://schemas.microsoft.com/office/drawing/2014/main" val="2111035333"/>
                    </a:ext>
                  </a:extLst>
                </a:gridCol>
                <a:gridCol w="1244600">
                  <a:extLst>
                    <a:ext uri="{9D8B030D-6E8A-4147-A177-3AD203B41FA5}">
                      <a16:colId xmlns="" xmlns:a16="http://schemas.microsoft.com/office/drawing/2014/main" val="2967305303"/>
                    </a:ext>
                  </a:extLst>
                </a:gridCol>
                <a:gridCol w="1295555">
                  <a:extLst>
                    <a:ext uri="{9D8B030D-6E8A-4147-A177-3AD203B41FA5}">
                      <a16:colId xmlns="" xmlns:a16="http://schemas.microsoft.com/office/drawing/2014/main" val="1738126845"/>
                    </a:ext>
                  </a:extLst>
                </a:gridCol>
                <a:gridCol w="1201845">
                  <a:extLst>
                    <a:ext uri="{9D8B030D-6E8A-4147-A177-3AD203B41FA5}">
                      <a16:colId xmlns="" xmlns:a16="http://schemas.microsoft.com/office/drawing/2014/main" val="2406794165"/>
                    </a:ext>
                  </a:extLst>
                </a:gridCol>
                <a:gridCol w="1465000">
                  <a:extLst>
                    <a:ext uri="{9D8B030D-6E8A-4147-A177-3AD203B41FA5}">
                      <a16:colId xmlns="" xmlns:a16="http://schemas.microsoft.com/office/drawing/2014/main" val="2008112690"/>
                    </a:ext>
                  </a:extLst>
                </a:gridCol>
              </a:tblGrid>
              <a:tr h="571807">
                <a:tc gridSpan="7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Among those looking for help N=117( %)</a:t>
                      </a:r>
                      <a:endParaRPr lang="en-US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3770" marR="163770" marT="81885" marB="8188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29702494"/>
                  </a:ext>
                </a:extLst>
              </a:tr>
              <a:tr h="73764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GP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PSYCHOLOGIST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PSYCHIASTRIST/NEUROLOGIST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MOBILE TEAM</a:t>
                      </a:r>
                      <a:endParaRPr lang="fr-FR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Religious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 HELP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83706810"/>
                  </a:ext>
                </a:extLst>
              </a:tr>
              <a:tr h="737647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10,47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40,17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17,24/38,31  either:44,23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3,51</a:t>
                      </a:r>
                      <a:endParaRPr lang="fr-FR" sz="3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1,93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9610" marR="79610" marT="1705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348207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41691EE4-D02C-CD45-9B3C-CE30F0FC210B}"/>
              </a:ext>
            </a:extLst>
          </p:cNvPr>
          <p:cNvSpPr txBox="1"/>
          <p:nvPr/>
        </p:nvSpPr>
        <p:spPr>
          <a:xfrm>
            <a:off x="190648" y="3937000"/>
            <a:ext cx="120961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Contrary to what is found in most countries, </a:t>
            </a:r>
            <a:r>
              <a:rPr lang="en-GB" b="1" dirty="0"/>
              <a:t>GP is the lowest resource</a:t>
            </a:r>
            <a:r>
              <a:rPr lang="en-GB" dirty="0"/>
              <a:t>. GP is by far the highest rate among those consulting </a:t>
            </a:r>
          </a:p>
          <a:p>
            <a:r>
              <a:rPr lang="en-GB" dirty="0"/>
              <a:t>for that type of problem: 78,4% in France, 71% in the Netherlands, 51,8% in the USA, In Germany, 50,2% in Japan. </a:t>
            </a:r>
          </a:p>
          <a:p>
            <a:r>
              <a:rPr lang="en-GB" dirty="0"/>
              <a:t>The lowest rate is Mexico: 33%.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Important role of neurologists who act as psychiatrist and may be less stigmatised and of psychologists;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risk if not well trained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691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15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DFA2825E-0863-4148-A876-E1EBD3FDE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1296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Type of treatment received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45538995-A089-8241-BD93-77038667C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1324932"/>
              </p:ext>
            </p:extLst>
          </p:nvPr>
        </p:nvGraphicFramePr>
        <p:xfrm>
          <a:off x="271408" y="2064807"/>
          <a:ext cx="5891850" cy="33555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14867">
                  <a:extLst>
                    <a:ext uri="{9D8B030D-6E8A-4147-A177-3AD203B41FA5}">
                      <a16:colId xmlns="" xmlns:a16="http://schemas.microsoft.com/office/drawing/2014/main" val="2049817389"/>
                    </a:ext>
                  </a:extLst>
                </a:gridCol>
                <a:gridCol w="1676983">
                  <a:extLst>
                    <a:ext uri="{9D8B030D-6E8A-4147-A177-3AD203B41FA5}">
                      <a16:colId xmlns="" xmlns:a16="http://schemas.microsoft.com/office/drawing/2014/main" val="2168076397"/>
                    </a:ext>
                  </a:extLst>
                </a:gridCol>
              </a:tblGrid>
              <a:tr h="109035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3300" u="none" strike="noStrike" dirty="0">
                          <a:effectLst/>
                        </a:rPr>
                        <a:t>Type of </a:t>
                      </a:r>
                      <a:r>
                        <a:rPr lang="fr-FR" sz="3300" u="none" strike="noStrike" dirty="0" err="1">
                          <a:effectLst/>
                        </a:rPr>
                        <a:t>treatment</a:t>
                      </a:r>
                      <a:r>
                        <a:rPr lang="fr-FR" sz="3300" u="none" strike="noStrike" dirty="0">
                          <a:effectLst/>
                        </a:rPr>
                        <a:t> </a:t>
                      </a:r>
                      <a:r>
                        <a:rPr lang="fr-FR" sz="3300" u="none" strike="noStrike" dirty="0" err="1">
                          <a:effectLst/>
                        </a:rPr>
                        <a:t>received</a:t>
                      </a:r>
                      <a:r>
                        <a:rPr lang="fr-FR" sz="3300" u="none" strike="noStrike" dirty="0">
                          <a:effectLst/>
                        </a:rPr>
                        <a:t> (N=105)</a:t>
                      </a:r>
                      <a:endParaRPr lang="fr-FR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63" marR="17463" marT="17463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36677839"/>
                  </a:ext>
                </a:extLst>
              </a:tr>
              <a:tr h="58743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300" u="none" strike="noStrike">
                          <a:effectLst/>
                        </a:rPr>
                        <a:t>Psychotropic drugs</a:t>
                      </a:r>
                      <a:endParaRPr lang="fr-FR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63" marR="17463" marT="17463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300" u="none" strike="noStrike" dirty="0">
                          <a:effectLst/>
                        </a:rPr>
                        <a:t>61,36%</a:t>
                      </a:r>
                      <a:endParaRPr lang="fr-FR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63" marR="17463" marT="17463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89269781"/>
                  </a:ext>
                </a:extLst>
              </a:tr>
              <a:tr h="109035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300" u="none" strike="noStrike">
                          <a:effectLst/>
                        </a:rPr>
                        <a:t>Psychotherapy or counseling</a:t>
                      </a:r>
                      <a:endParaRPr lang="fr-FR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63" marR="17463" marT="174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3300" u="none" strike="noStrike">
                          <a:effectLst/>
                        </a:rPr>
                        <a:t>31,98%</a:t>
                      </a:r>
                      <a:endParaRPr lang="fr-FR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63" marR="17463" marT="17463" marB="0" anchor="ctr"/>
                </a:tc>
                <a:extLst>
                  <a:ext uri="{0D108BD9-81ED-4DB2-BD59-A6C34878D82A}">
                    <a16:rowId xmlns="" xmlns:a16="http://schemas.microsoft.com/office/drawing/2014/main" val="2652470305"/>
                  </a:ext>
                </a:extLst>
              </a:tr>
              <a:tr h="587439">
                <a:tc>
                  <a:txBody>
                    <a:bodyPr/>
                    <a:lstStyle/>
                    <a:p>
                      <a:pPr algn="l" fontAlgn="b"/>
                      <a:r>
                        <a:rPr lang="fr-FR" sz="3300" u="none" strike="noStrike">
                          <a:effectLst/>
                        </a:rPr>
                        <a:t>Psychosocial support</a:t>
                      </a:r>
                      <a:endParaRPr lang="fr-FR" sz="3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63" marR="17463" marT="1746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3300" u="none" strike="noStrike" dirty="0">
                          <a:effectLst/>
                        </a:rPr>
                        <a:t>6,65%</a:t>
                      </a:r>
                      <a:endParaRPr lang="fr-FR" sz="3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463" marR="17463" marT="17463" marB="0" anchor="b"/>
                </a:tc>
                <a:extLst>
                  <a:ext uri="{0D108BD9-81ED-4DB2-BD59-A6C34878D82A}">
                    <a16:rowId xmlns="" xmlns:a16="http://schemas.microsoft.com/office/drawing/2014/main" val="2821086006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="" xmlns:a16="http://schemas.microsoft.com/office/drawing/2014/main" id="{92266920-B863-C64D-8978-5E4E5B10A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59716"/>
              </p:ext>
            </p:extLst>
          </p:nvPr>
        </p:nvGraphicFramePr>
        <p:xfrm>
          <a:off x="6951134" y="2410665"/>
          <a:ext cx="4123266" cy="3009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899">
                  <a:extLst>
                    <a:ext uri="{9D8B030D-6E8A-4147-A177-3AD203B41FA5}">
                      <a16:colId xmlns="" xmlns:a16="http://schemas.microsoft.com/office/drawing/2014/main" val="2806888644"/>
                    </a:ext>
                  </a:extLst>
                </a:gridCol>
                <a:gridCol w="2019367">
                  <a:extLst>
                    <a:ext uri="{9D8B030D-6E8A-4147-A177-3AD203B41FA5}">
                      <a16:colId xmlns="" xmlns:a16="http://schemas.microsoft.com/office/drawing/2014/main" val="1892132367"/>
                    </a:ext>
                  </a:extLst>
                </a:gridCol>
              </a:tblGrid>
              <a:tr h="463036"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>
                          <a:effectLst/>
                        </a:rPr>
                        <a:t>Type of psychotropic drugs N=71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6862469"/>
                  </a:ext>
                </a:extLst>
              </a:tr>
              <a:tr h="463036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Anxiolytics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</a:rPr>
                        <a:t>25,66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115479845"/>
                  </a:ext>
                </a:extLst>
              </a:tr>
              <a:tr h="463036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Sleeping pills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</a:rPr>
                        <a:t>35,96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428127093"/>
                  </a:ext>
                </a:extLst>
              </a:tr>
              <a:tr h="324126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Antidepressant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</a:rPr>
                        <a:t>28,75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037825298"/>
                  </a:ext>
                </a:extLst>
              </a:tr>
              <a:tr h="324126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Antipsychotic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</a:rPr>
                        <a:t>3,18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239587495"/>
                  </a:ext>
                </a:extLst>
              </a:tr>
              <a:tr h="324126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Mood regulator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</a:rPr>
                        <a:t>1,62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696147168"/>
                  </a:ext>
                </a:extLst>
              </a:tr>
              <a:tr h="324126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Psychostimulant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>
                          <a:effectLst/>
                        </a:rPr>
                        <a:t>3,23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097394370"/>
                  </a:ext>
                </a:extLst>
              </a:tr>
              <a:tr h="324126">
                <a:tc>
                  <a:txBody>
                    <a:bodyPr/>
                    <a:lstStyle/>
                    <a:p>
                      <a:r>
                        <a:rPr lang="en-US" sz="1200">
                          <a:effectLst/>
                        </a:rPr>
                        <a:t>Other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400" dirty="0">
                          <a:effectLst/>
                        </a:rPr>
                        <a:t>1,62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1885903834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384A7CB0-C2C6-484E-8933-8C5C0CB8F12F}"/>
              </a:ext>
            </a:extLst>
          </p:cNvPr>
          <p:cNvSpPr txBox="1"/>
          <p:nvPr/>
        </p:nvSpPr>
        <p:spPr>
          <a:xfrm>
            <a:off x="1024467" y="5969000"/>
            <a:ext cx="1071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Reported to the total sample,  the rates are very low; approximately: 1,01% for sleeping pills, 1,3% for antidepressant, 1,12 for anxiolytics, 0,10% for anti-stimulants and antipsychotics.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0371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16</a:t>
            </a:fld>
            <a:endParaRPr lang="fr-FR"/>
          </a:p>
        </p:txBody>
      </p:sp>
      <p:sp>
        <p:nvSpPr>
          <p:cNvPr id="3" name="Titre 1">
            <a:extLst>
              <a:ext uri="{FF2B5EF4-FFF2-40B4-BE49-F238E27FC236}">
                <a16:creationId xmlns="" xmlns:a16="http://schemas.microsoft.com/office/drawing/2014/main" id="{155DD63C-8C2F-8E4A-B4AC-11478937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781" y="1395431"/>
            <a:ext cx="3976496" cy="390032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GB" sz="2200" b="1" dirty="0">
                <a:latin typeface="Times" pitchFamily="2" charset="0"/>
              </a:rPr>
              <a:t>Places of consultation </a:t>
            </a:r>
            <a:r>
              <a:rPr lang="en-GB" sz="2200" dirty="0">
                <a:latin typeface="Times" pitchFamily="2" charset="0"/>
              </a:rPr>
              <a:t>(N=99)</a:t>
            </a:r>
            <a:br>
              <a:rPr lang="en-GB" sz="2200" dirty="0">
                <a:latin typeface="Times" pitchFamily="2" charset="0"/>
              </a:rPr>
            </a:br>
            <a:r>
              <a:rPr lang="en-GB" sz="2200" dirty="0">
                <a:latin typeface="Times" pitchFamily="2" charset="0"/>
              </a:rPr>
              <a:t>-45,61% of the consultation were held at the private office of the practitioner (plus 3,81% at a private polyclinic) and 26,73% at a public polyclinic (plus 8,70% at a psychiatric outpatient, 8,03% a psychosocial </a:t>
            </a:r>
            <a:r>
              <a:rPr lang="en-GB" sz="2200" dirty="0" err="1">
                <a:latin typeface="Times" pitchFamily="2" charset="0"/>
              </a:rPr>
              <a:t>center</a:t>
            </a:r>
            <a:r>
              <a:rPr lang="en-GB" sz="2200" dirty="0">
                <a:latin typeface="Times" pitchFamily="2" charset="0"/>
              </a:rPr>
              <a:t>, 2,52% an hospital) and 4,61% at another site.</a:t>
            </a:r>
            <a:r>
              <a:rPr lang="fr-FR" sz="2200" dirty="0">
                <a:latin typeface="Times" pitchFamily="2" charset="0"/>
              </a:rPr>
              <a:t/>
            </a:r>
            <a:br>
              <a:rPr lang="fr-FR" sz="2200" dirty="0">
                <a:latin typeface="Times" pitchFamily="2" charset="0"/>
              </a:rPr>
            </a:br>
            <a:r>
              <a:rPr lang="fr-FR" sz="2200" dirty="0">
                <a:latin typeface="Times" pitchFamily="2" charset="0"/>
              </a:rPr>
              <a:t>In total </a:t>
            </a:r>
            <a:r>
              <a:rPr lang="en-GB" sz="2000" b="1" dirty="0">
                <a:latin typeface="Times" pitchFamily="2" charset="0"/>
              </a:rPr>
              <a:t>51.8% were in a private setting , 48,2% in a public setting</a:t>
            </a:r>
            <a:r>
              <a:rPr lang="en-GB" sz="2000" dirty="0">
                <a:latin typeface="Times" pitchFamily="2" charset="0"/>
              </a:rPr>
              <a:t> </a:t>
            </a:r>
            <a:endParaRPr lang="en-US" sz="5200" kern="1200" dirty="0">
              <a:solidFill>
                <a:schemeClr val="tx1"/>
              </a:solidFill>
              <a:latin typeface="Times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30989197-2897-E94E-BD17-EB0DE3E18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623530"/>
              </p:ext>
            </p:extLst>
          </p:nvPr>
        </p:nvGraphicFramePr>
        <p:xfrm>
          <a:off x="5631816" y="840947"/>
          <a:ext cx="5273675" cy="5009294"/>
        </p:xfrm>
        <a:graphic>
          <a:graphicData uri="http://schemas.openxmlformats.org/drawingml/2006/table">
            <a:tbl>
              <a:tblPr firstRow="1" firstCol="1" bandRow="1"/>
              <a:tblGrid>
                <a:gridCol w="3003550">
                  <a:extLst>
                    <a:ext uri="{9D8B030D-6E8A-4147-A177-3AD203B41FA5}">
                      <a16:colId xmlns="" xmlns:a16="http://schemas.microsoft.com/office/drawing/2014/main" val="3557319664"/>
                    </a:ext>
                  </a:extLst>
                </a:gridCol>
                <a:gridCol w="2270125">
                  <a:extLst>
                    <a:ext uri="{9D8B030D-6E8A-4147-A177-3AD203B41FA5}">
                      <a16:colId xmlns="" xmlns:a16="http://schemas.microsoft.com/office/drawing/2014/main" val="323646710"/>
                    </a:ext>
                  </a:extLst>
                </a:gridCol>
              </a:tblGrid>
              <a:tr h="854964"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 pays for it ? (N=64)</a:t>
                      </a:r>
                      <a:endParaRPr lang="en-US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1460" marR="251460" marT="125730" marB="1257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8105970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Yourself</a:t>
                      </a:r>
                      <a:endParaRPr lang="fr-FR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40,68%</a:t>
                      </a:r>
                      <a:endParaRPr lang="fr-FR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1937935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fr-F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  <a:endParaRPr lang="fr-FR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44,50%</a:t>
                      </a:r>
                      <a:endParaRPr lang="fr-FR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6420210"/>
                  </a:ext>
                </a:extLst>
              </a:tr>
              <a:tr h="11326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private insurance</a:t>
                      </a:r>
                      <a:endParaRPr lang="fr-FR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1,48%</a:t>
                      </a:r>
                      <a:endParaRPr lang="fr-FR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5792771"/>
                  </a:ext>
                </a:extLst>
              </a:tr>
              <a:tr h="113261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fr-FR" sz="3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governement</a:t>
                      </a:r>
                      <a:r>
                        <a:rPr lang="fr-F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program</a:t>
                      </a:r>
                      <a:endParaRPr lang="fr-FR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7,31%</a:t>
                      </a:r>
                      <a:endParaRPr lang="fr-FR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622124"/>
                  </a:ext>
                </a:extLst>
              </a:tr>
              <a:tr h="629698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fr-FR" sz="5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3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6,02%</a:t>
                      </a:r>
                      <a:endParaRPr lang="fr-FR" sz="5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38" marR="122238" marT="2619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49375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34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17</a:t>
            </a:fld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76B10E75-561C-944F-8112-6D8D4394EDB9}"/>
              </a:ext>
            </a:extLst>
          </p:cNvPr>
          <p:cNvSpPr txBox="1"/>
          <p:nvPr/>
        </p:nvSpPr>
        <p:spPr>
          <a:xfrm>
            <a:off x="0" y="873171"/>
            <a:ext cx="33443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The presence of traumatic event dramatically increase the probability to search for help</a:t>
            </a:r>
            <a:r>
              <a:rPr lang="en-GB" dirty="0"/>
              <a:t>: OR=3.63 for 1 to 3 events, 7.12 for 4 or more events independently of the presence of psychological distress</a:t>
            </a: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Ultimately the presence of any physical problem increases that probability</a:t>
            </a:r>
            <a:r>
              <a:rPr lang="en-GB" dirty="0"/>
              <a:t>: OR=1.29 for each problem; to take in account the physical problem decrease the probability for the ageist to ask for help.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b="1" dirty="0"/>
              <a:t>To be unemployed increased the probability and there is a regional effect</a:t>
            </a:r>
            <a:endParaRPr lang="fr-FR" b="1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="" xmlns:a16="http://schemas.microsoft.com/office/drawing/2014/main" id="{B4AF9A4D-D227-634B-A809-6B2AD188F8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398988"/>
              </p:ext>
            </p:extLst>
          </p:nvPr>
        </p:nvGraphicFramePr>
        <p:xfrm>
          <a:off x="4744717" y="26504"/>
          <a:ext cx="6360163" cy="6744392"/>
        </p:xfrm>
        <a:graphic>
          <a:graphicData uri="http://schemas.openxmlformats.org/drawingml/2006/table">
            <a:tbl>
              <a:tblPr firstRow="1" firstCol="1" bandRow="1"/>
              <a:tblGrid>
                <a:gridCol w="1474235">
                  <a:extLst>
                    <a:ext uri="{9D8B030D-6E8A-4147-A177-3AD203B41FA5}">
                      <a16:colId xmlns="" xmlns:a16="http://schemas.microsoft.com/office/drawing/2014/main" val="1265711312"/>
                    </a:ext>
                  </a:extLst>
                </a:gridCol>
                <a:gridCol w="1221482">
                  <a:extLst>
                    <a:ext uri="{9D8B030D-6E8A-4147-A177-3AD203B41FA5}">
                      <a16:colId xmlns="" xmlns:a16="http://schemas.microsoft.com/office/drawing/2014/main" val="2387419904"/>
                    </a:ext>
                  </a:extLst>
                </a:gridCol>
                <a:gridCol w="1221482">
                  <a:extLst>
                    <a:ext uri="{9D8B030D-6E8A-4147-A177-3AD203B41FA5}">
                      <a16:colId xmlns="" xmlns:a16="http://schemas.microsoft.com/office/drawing/2014/main" val="188685396"/>
                    </a:ext>
                  </a:extLst>
                </a:gridCol>
                <a:gridCol w="1221482">
                  <a:extLst>
                    <a:ext uri="{9D8B030D-6E8A-4147-A177-3AD203B41FA5}">
                      <a16:colId xmlns="" xmlns:a16="http://schemas.microsoft.com/office/drawing/2014/main" val="2091004543"/>
                    </a:ext>
                  </a:extLst>
                </a:gridCol>
                <a:gridCol w="1221482">
                  <a:extLst>
                    <a:ext uri="{9D8B030D-6E8A-4147-A177-3AD203B41FA5}">
                      <a16:colId xmlns="" xmlns:a16="http://schemas.microsoft.com/office/drawing/2014/main" val="3126528054"/>
                    </a:ext>
                  </a:extLst>
                </a:gridCol>
              </a:tblGrid>
              <a:tr h="251806">
                <a:tc gridSpan="5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Looking for help for a mental or addictive problem (lifetime) </a:t>
                      </a:r>
                      <a:r>
                        <a:rPr lang="en-US" sz="105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wgt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65508143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Socio demo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Psych distress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trauma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events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physical pb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9314697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 Distress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2472173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pb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63585"/>
                  </a:ext>
                </a:extLst>
              </a:tr>
              <a:tr h="251806">
                <a:tc>
                  <a:txBody>
                    <a:bodyPr/>
                    <a:lstStyle/>
                    <a:p>
                      <a:pPr algn="r"/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Trauma </a:t>
                      </a:r>
                      <a:r>
                        <a:rPr lang="fr-FR" sz="105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</a:t>
                      </a:r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0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369747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pPr algn="r"/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3.63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3929718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pPr algn="r"/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7.12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46453452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 F/M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9479952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Placebirth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9613571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city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2641716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town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0307755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village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8880401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130208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735531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secondary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4039867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university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0255826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Matrimonial 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6451889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0248196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married or as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6825778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 sep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9919725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widowed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64739733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78297071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Employed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7625432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self emp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7903624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unemp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1.86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0167886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retired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5450480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Student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1.56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9939913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handicaped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2.70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9918456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04742271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1274845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7601312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30-59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2835981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&gt;=60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0.44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0875907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9918372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Adjara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4260535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Kakheti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0.21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0.35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6714144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Mtskheta-mt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3.02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170838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Samegrelo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1.16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18101677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Samtskhe-Ja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0.27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0.36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87819747"/>
                  </a:ext>
                </a:extLst>
              </a:tr>
              <a:tr h="139892"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Tbilisi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3.43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3.15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2.30</a:t>
                      </a:r>
                      <a:endParaRPr lang="fr-FR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05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2.48</a:t>
                      </a:r>
                      <a:endParaRPr lang="fr-FR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449" marR="2244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2415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26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18</a:t>
            </a:fld>
            <a:endParaRPr lang="fr-FR"/>
          </a:p>
        </p:txBody>
      </p:sp>
      <p:sp>
        <p:nvSpPr>
          <p:cNvPr id="6" name="Forme automatique 2">
            <a:extLst>
              <a:ext uri="{FF2B5EF4-FFF2-40B4-BE49-F238E27FC236}">
                <a16:creationId xmlns="" xmlns:a16="http://schemas.microsoft.com/office/drawing/2014/main" id="{62BD4883-D9D2-F344-84EE-BE9749CA256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554186" y="-2081368"/>
            <a:ext cx="6244392" cy="10783903"/>
          </a:xfrm>
          <a:prstGeom prst="roundRect">
            <a:avLst>
              <a:gd name="adj" fmla="val 13032"/>
            </a:avLst>
          </a:prstGeom>
          <a:solidFill>
            <a:srgbClr val="4472C4">
              <a:alpha val="74902"/>
            </a:srgbClr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endParaRPr lang="en-GB" sz="1600" dirty="0" smtClean="0">
              <a:solidFill>
                <a:srgbClr val="FFFF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sz="16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summarize: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/>
            <a:r>
              <a:rPr lang="en-GB" sz="16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GB" sz="1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ates for looking any help for a mental health or addiction problem is low as compared to Western countries</a:t>
            </a:r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close to former soviet Eastern European countries. </a:t>
            </a:r>
            <a:r>
              <a:rPr lang="en-GB" sz="1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could indicate a stigmatisation of mental health problems and a difficult access to mental health specialised care.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/>
            <a:r>
              <a:rPr lang="en-GB" sz="1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Rates for help seeking behaviours for depressive and anxious disorders are low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Presence of traumas and physical disorders added to the one of mental health disorders for demanding mental health care.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 algn="just"/>
            <a:r>
              <a:rPr lang="en-GB" sz="1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Primary care system is absent from the resource for mental health problems: the GP is rarely the person toward people will turn to in case of mental health problem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Neurologists and psychologists are the most  important help providers , however, we do not have any information on their training nor on their financing , in order to judge their accessibility and the pertinence of the care delivered.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Half of treatment are done in private settings; most of the treatments were paid by the patient or his family, private insurance is very rare and government program concerns 7% only of the treatments as declared; 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Addictions are the most important reasons to consult a mental health provider and concern men, whether Depression and anxiety are the second reason and concern both gender since gender did not influence the probability to look for help.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/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7675" indent="-447675">
              <a:spcAft>
                <a:spcPts val="1000"/>
              </a:spcAft>
            </a:pPr>
            <a:r>
              <a:rPr lang="en-GB" sz="16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GB" sz="16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hey are important variations of the regional patterns of help care seeking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71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21" y="5442853"/>
            <a:ext cx="1438580" cy="139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5721" y="3010385"/>
            <a:ext cx="115807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/>
              <a:t>THANK YOU FOR YOUR ATTENTION</a:t>
            </a:r>
            <a:endParaRPr lang="fr-FR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3" descr="Description: á¡áá¥áá áááááá¡ á¨á áááá¡, á¯áááá ááááááá¡á áá á¡ááªáááá£á á áááªááá¡ á¡áááááá¡á¢á á - áááááá á áááá áá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263" y="5832221"/>
            <a:ext cx="4223926" cy="80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id:image001.png@01D33950.0A0BF8C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146" y="5832221"/>
            <a:ext cx="2064247" cy="8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13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Sample</a:t>
            </a:r>
            <a:r>
              <a:rPr lang="fr-FR" dirty="0" smtClean="0"/>
              <a:t> location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02818"/>
            <a:ext cx="9553260" cy="4615072"/>
          </a:xfrm>
          <a:prstGeom prst="rect">
            <a:avLst/>
          </a:prstGeom>
        </p:spPr>
      </p:pic>
      <p:sp>
        <p:nvSpPr>
          <p:cNvPr id="9" name="Étoile à 5 branches 8"/>
          <p:cNvSpPr/>
          <p:nvPr/>
        </p:nvSpPr>
        <p:spPr>
          <a:xfrm>
            <a:off x="3534508" y="3467427"/>
            <a:ext cx="422030" cy="386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Étoile à 5 branches 9"/>
          <p:cNvSpPr/>
          <p:nvPr/>
        </p:nvSpPr>
        <p:spPr>
          <a:xfrm>
            <a:off x="7536367" y="4549227"/>
            <a:ext cx="422030" cy="386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Étoile à 5 branches 10"/>
          <p:cNvSpPr/>
          <p:nvPr/>
        </p:nvSpPr>
        <p:spPr>
          <a:xfrm>
            <a:off x="3833446" y="4692488"/>
            <a:ext cx="422030" cy="386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Étoile à 5 branches 11"/>
          <p:cNvSpPr/>
          <p:nvPr/>
        </p:nvSpPr>
        <p:spPr>
          <a:xfrm>
            <a:off x="5413131" y="5079350"/>
            <a:ext cx="422030" cy="386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Étoile à 5 branches 12"/>
          <p:cNvSpPr/>
          <p:nvPr/>
        </p:nvSpPr>
        <p:spPr>
          <a:xfrm>
            <a:off x="7203832" y="3854289"/>
            <a:ext cx="422030" cy="386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Étoile à 5 branches 13"/>
          <p:cNvSpPr/>
          <p:nvPr/>
        </p:nvSpPr>
        <p:spPr>
          <a:xfrm>
            <a:off x="8752898" y="4549227"/>
            <a:ext cx="422030" cy="3868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510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Household</a:t>
            </a:r>
            <a:r>
              <a:rPr lang="fr-FR" dirty="0" smtClean="0"/>
              <a:t> questionnaire (WHO, </a:t>
            </a:r>
            <a:r>
              <a:rPr lang="fr-FR" dirty="0" err="1" smtClean="0"/>
              <a:t>Mhgap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7" name="Image 6" descr="Une image contenant capture d’écran&#10;&#10;Description générée automatiquement">
            <a:extLst>
              <a:ext uri="{FF2B5EF4-FFF2-40B4-BE49-F238E27FC236}">
                <a16:creationId xmlns="" xmlns:a16="http://schemas.microsoft.com/office/drawing/2014/main" id="{AE59928D-603B-DA42-AAC8-42CE1B3BF75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73" r="-1" b="2296"/>
          <a:stretch/>
        </p:blipFill>
        <p:spPr bwMode="auto">
          <a:xfrm>
            <a:off x="838200" y="1845426"/>
            <a:ext cx="10512547" cy="4450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625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4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CB649CEF-2701-0949-9367-21C6F924B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567721"/>
              </p:ext>
            </p:extLst>
          </p:nvPr>
        </p:nvGraphicFramePr>
        <p:xfrm>
          <a:off x="448734" y="861646"/>
          <a:ext cx="10905066" cy="51607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7057945">
                  <a:extLst>
                    <a:ext uri="{9D8B030D-6E8A-4147-A177-3AD203B41FA5}">
                      <a16:colId xmlns="" xmlns:a16="http://schemas.microsoft.com/office/drawing/2014/main" val="1720837299"/>
                    </a:ext>
                  </a:extLst>
                </a:gridCol>
                <a:gridCol w="2009126">
                  <a:extLst>
                    <a:ext uri="{9D8B030D-6E8A-4147-A177-3AD203B41FA5}">
                      <a16:colId xmlns="" xmlns:a16="http://schemas.microsoft.com/office/drawing/2014/main" val="1151951355"/>
                    </a:ext>
                  </a:extLst>
                </a:gridCol>
                <a:gridCol w="1837995">
                  <a:extLst>
                    <a:ext uri="{9D8B030D-6E8A-4147-A177-3AD203B41FA5}">
                      <a16:colId xmlns="" xmlns:a16="http://schemas.microsoft.com/office/drawing/2014/main" val="2526713618"/>
                    </a:ext>
                  </a:extLst>
                </a:gridCol>
              </a:tblGrid>
              <a:tr h="799556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</a:rPr>
                        <a:t>N=5640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Total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Number of persons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992543962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Non affective psychoses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0,52%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25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3717937807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Manic episode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0,79%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38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1393420719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Severe mood disorders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2,3%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110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2552398771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Severe somatic anxiety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3,19%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152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2769656148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Severe addiction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0,6%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29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3693226007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Any impairment due to the above disorders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4,24%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239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2469939062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Dementia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1,95%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93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38119102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Any impairment with dementia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4,77%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269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2043752274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Behaviour disorders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0,39%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22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2357919798"/>
                  </a:ext>
                </a:extLst>
              </a:tr>
              <a:tr h="436122"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</a:rPr>
                        <a:t>Attention-Deficit Hyperactivity Disorder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>
                          <a:effectLst/>
                        </a:rPr>
                        <a:t>1,51%</a:t>
                      </a:r>
                      <a:endParaRPr lang="fr-FR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effectLst/>
                        </a:rPr>
                        <a:t>85</a:t>
                      </a:r>
                      <a:endParaRPr lang="fr-FR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6288" marR="136288" marT="0" marB="0"/>
                </a:tc>
                <a:extLst>
                  <a:ext uri="{0D108BD9-81ED-4DB2-BD59-A6C34878D82A}">
                    <a16:rowId xmlns="" xmlns:a16="http://schemas.microsoft.com/office/drawing/2014/main" val="250279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868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79938" y="329956"/>
            <a:ext cx="10515600" cy="1325563"/>
          </a:xfrm>
        </p:spPr>
        <p:txBody>
          <a:bodyPr/>
          <a:lstStyle/>
          <a:p>
            <a:r>
              <a:rPr lang="fr-FR" dirty="0" err="1" smtClean="0"/>
              <a:t>Individual</a:t>
            </a:r>
            <a:r>
              <a:rPr lang="fr-FR" dirty="0" smtClean="0"/>
              <a:t> questionnaire</a:t>
            </a:r>
            <a:endParaRPr lang="fr-FR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A35D9D42-3481-A24E-9954-3BF5CBA0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938" y="1655519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/>
              <a:t>Socio demographic determinants</a:t>
            </a:r>
            <a:endParaRPr lang="fr-FR" b="1" dirty="0"/>
          </a:p>
          <a:p>
            <a:r>
              <a:rPr lang="en-GB" b="1" i="1" dirty="0"/>
              <a:t>Psychological distress </a:t>
            </a:r>
            <a:r>
              <a:rPr lang="en-GB" i="1" dirty="0"/>
              <a:t>(MH5 from SF36)</a:t>
            </a:r>
            <a:endParaRPr lang="fr-FR" dirty="0"/>
          </a:p>
          <a:p>
            <a:r>
              <a:rPr lang="en-US" b="1" i="1" dirty="0"/>
              <a:t>Mental Health disorders diagnoses </a:t>
            </a:r>
            <a:r>
              <a:rPr lang="en-US" i="1" dirty="0"/>
              <a:t>(CIDI SF)</a:t>
            </a:r>
            <a:endParaRPr lang="fr-FR" dirty="0"/>
          </a:p>
          <a:p>
            <a:pPr lvl="1"/>
            <a:r>
              <a:rPr lang="en-GB" dirty="0"/>
              <a:t>Major depressive episode and some questions on mania. </a:t>
            </a:r>
            <a:endParaRPr lang="fr-FR" dirty="0"/>
          </a:p>
          <a:p>
            <a:pPr lvl="1"/>
            <a:r>
              <a:rPr lang="en-GB" dirty="0"/>
              <a:t>Generalized anxiety;</a:t>
            </a:r>
            <a:endParaRPr lang="fr-FR" dirty="0"/>
          </a:p>
          <a:p>
            <a:pPr lvl="1"/>
            <a:r>
              <a:rPr lang="en-GB" dirty="0"/>
              <a:t>Questions on suicidal behaviour; </a:t>
            </a:r>
            <a:endParaRPr lang="fr-FR" dirty="0"/>
          </a:p>
          <a:p>
            <a:r>
              <a:rPr lang="en-US" b="1" i="1" dirty="0"/>
              <a:t>Measures of PTSD </a:t>
            </a:r>
            <a:endParaRPr lang="fr-FR" b="1" dirty="0"/>
          </a:p>
          <a:p>
            <a:pPr lvl="1"/>
            <a:r>
              <a:rPr lang="en-GB" dirty="0"/>
              <a:t>The life event checklist five (LEC-5) assesses exposure to 16 events known to potentially result in PTSD + The PTSD Checklist for DSM-5 (PCL-5) is a 20-item self-report measure. </a:t>
            </a:r>
          </a:p>
          <a:p>
            <a:pPr lvl="1"/>
            <a:r>
              <a:rPr lang="en-US" dirty="0"/>
              <a:t>The ITQ (International Trauma Questionnaire) </a:t>
            </a:r>
          </a:p>
          <a:p>
            <a:r>
              <a:rPr lang="en-US" b="1" i="1" dirty="0"/>
              <a:t>Psychotic experiences: </a:t>
            </a:r>
            <a:r>
              <a:rPr lang="en-GB" i="1" dirty="0"/>
              <a:t>hallucinatory experiences </a:t>
            </a:r>
            <a:r>
              <a:rPr lang="en-GB" dirty="0"/>
              <a:t>and </a:t>
            </a:r>
            <a:r>
              <a:rPr lang="en-GB" i="1" dirty="0"/>
              <a:t>delusional experiences</a:t>
            </a:r>
            <a:endParaRPr lang="en-US" b="1" i="1" dirty="0"/>
          </a:p>
          <a:p>
            <a:r>
              <a:rPr lang="en-US" b="1" i="1" dirty="0"/>
              <a:t>Addictions: ASSIST: </a:t>
            </a:r>
            <a:r>
              <a:rPr lang="en-US" dirty="0"/>
              <a:t>WHO </a:t>
            </a:r>
            <a:r>
              <a:rPr lang="en-GB" dirty="0"/>
              <a:t>Alcohol, Smoking and Substance Involvement Screening Test </a:t>
            </a:r>
          </a:p>
          <a:p>
            <a:r>
              <a:rPr lang="en-US" b="1" i="1" dirty="0"/>
              <a:t>Access to care for mental health problems: </a:t>
            </a:r>
            <a:r>
              <a:rPr lang="en-US" dirty="0"/>
              <a:t>access, provider, reason, place and cost</a:t>
            </a:r>
            <a:endParaRPr lang="fr-FR" dirty="0"/>
          </a:p>
          <a:p>
            <a:pPr marL="0" indent="0">
              <a:buNone/>
            </a:pPr>
            <a:endParaRPr lang="fr-FR" b="1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412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6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Prevalence</a:t>
            </a:r>
            <a:r>
              <a:rPr lang="fr-FR" dirty="0" smtClean="0"/>
              <a:t> of mental </a:t>
            </a:r>
            <a:r>
              <a:rPr lang="fr-FR" dirty="0" err="1" smtClean="0"/>
              <a:t>health</a:t>
            </a:r>
            <a:r>
              <a:rPr lang="fr-FR" dirty="0" smtClean="0"/>
              <a:t> </a:t>
            </a:r>
            <a:r>
              <a:rPr lang="fr-FR" dirty="0" err="1" smtClean="0"/>
              <a:t>problems</a:t>
            </a:r>
            <a:endParaRPr lang="fr-FR" dirty="0"/>
          </a:p>
        </p:txBody>
      </p:sp>
      <p:graphicFrame>
        <p:nvGraphicFramePr>
          <p:cNvPr id="8" name="Tableau 7">
            <a:extLst>
              <a:ext uri="{FF2B5EF4-FFF2-40B4-BE49-F238E27FC236}">
                <a16:creationId xmlns="" xmlns:a16="http://schemas.microsoft.com/office/drawing/2014/main" id="{47C51C40-525F-3942-BBCD-E95B0EAD4D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425162"/>
              </p:ext>
            </p:extLst>
          </p:nvPr>
        </p:nvGraphicFramePr>
        <p:xfrm>
          <a:off x="838200" y="1947334"/>
          <a:ext cx="10515605" cy="2607734"/>
        </p:xfrm>
        <a:graphic>
          <a:graphicData uri="http://schemas.openxmlformats.org/drawingml/2006/table">
            <a:tbl>
              <a:tblPr firstRow="1" firstCol="1" bandRow="1"/>
              <a:tblGrid>
                <a:gridCol w="850527">
                  <a:extLst>
                    <a:ext uri="{9D8B030D-6E8A-4147-A177-3AD203B41FA5}">
                      <a16:colId xmlns="" xmlns:a16="http://schemas.microsoft.com/office/drawing/2014/main" val="1318656548"/>
                    </a:ext>
                  </a:extLst>
                </a:gridCol>
                <a:gridCol w="1339698">
                  <a:extLst>
                    <a:ext uri="{9D8B030D-6E8A-4147-A177-3AD203B41FA5}">
                      <a16:colId xmlns="" xmlns:a16="http://schemas.microsoft.com/office/drawing/2014/main" val="1752030744"/>
                    </a:ext>
                  </a:extLst>
                </a:gridCol>
                <a:gridCol w="925480">
                  <a:extLst>
                    <a:ext uri="{9D8B030D-6E8A-4147-A177-3AD203B41FA5}">
                      <a16:colId xmlns="" xmlns:a16="http://schemas.microsoft.com/office/drawing/2014/main" val="4132854104"/>
                    </a:ext>
                  </a:extLst>
                </a:gridCol>
                <a:gridCol w="781491">
                  <a:extLst>
                    <a:ext uri="{9D8B030D-6E8A-4147-A177-3AD203B41FA5}">
                      <a16:colId xmlns="" xmlns:a16="http://schemas.microsoft.com/office/drawing/2014/main" val="3975556938"/>
                    </a:ext>
                  </a:extLst>
                </a:gridCol>
                <a:gridCol w="781491">
                  <a:extLst>
                    <a:ext uri="{9D8B030D-6E8A-4147-A177-3AD203B41FA5}">
                      <a16:colId xmlns="" xmlns:a16="http://schemas.microsoft.com/office/drawing/2014/main" val="1813071833"/>
                    </a:ext>
                  </a:extLst>
                </a:gridCol>
                <a:gridCol w="832775">
                  <a:extLst>
                    <a:ext uri="{9D8B030D-6E8A-4147-A177-3AD203B41FA5}">
                      <a16:colId xmlns="" xmlns:a16="http://schemas.microsoft.com/office/drawing/2014/main" val="2648258945"/>
                    </a:ext>
                  </a:extLst>
                </a:gridCol>
                <a:gridCol w="781491">
                  <a:extLst>
                    <a:ext uri="{9D8B030D-6E8A-4147-A177-3AD203B41FA5}">
                      <a16:colId xmlns="" xmlns:a16="http://schemas.microsoft.com/office/drawing/2014/main" val="4132769968"/>
                    </a:ext>
                  </a:extLst>
                </a:gridCol>
                <a:gridCol w="1231211">
                  <a:extLst>
                    <a:ext uri="{9D8B030D-6E8A-4147-A177-3AD203B41FA5}">
                      <a16:colId xmlns="" xmlns:a16="http://schemas.microsoft.com/office/drawing/2014/main" val="4235450660"/>
                    </a:ext>
                  </a:extLst>
                </a:gridCol>
                <a:gridCol w="970848">
                  <a:extLst>
                    <a:ext uri="{9D8B030D-6E8A-4147-A177-3AD203B41FA5}">
                      <a16:colId xmlns="" xmlns:a16="http://schemas.microsoft.com/office/drawing/2014/main" val="1615904542"/>
                    </a:ext>
                  </a:extLst>
                </a:gridCol>
                <a:gridCol w="1012269">
                  <a:extLst>
                    <a:ext uri="{9D8B030D-6E8A-4147-A177-3AD203B41FA5}">
                      <a16:colId xmlns="" xmlns:a16="http://schemas.microsoft.com/office/drawing/2014/main" val="4027944021"/>
                    </a:ext>
                  </a:extLst>
                </a:gridCol>
                <a:gridCol w="1008324">
                  <a:extLst>
                    <a:ext uri="{9D8B030D-6E8A-4147-A177-3AD203B41FA5}">
                      <a16:colId xmlns="" xmlns:a16="http://schemas.microsoft.com/office/drawing/2014/main" val="1864343581"/>
                    </a:ext>
                  </a:extLst>
                </a:gridCol>
              </a:tblGrid>
              <a:tr h="1155838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Psychological Distress 1m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MDE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</a:t>
                      </a: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12m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MDE 12m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GAD 12m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Panic </a:t>
                      </a:r>
                      <a:r>
                        <a:rPr lang="fr-FR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anxiety</a:t>
                      </a: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LT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PTSD (ITQ) 1m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Moderate/ </a:t>
                      </a:r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risk any substances 3m</a:t>
                      </a:r>
                      <a:endParaRPr lang="en-US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severe risk sub 3m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 Psychotic Exp LT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Suicidal Thoughts LT*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30626238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31,99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5,61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2,92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1,43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11,65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21,23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2,27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4,85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14,44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49297057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37,68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7,16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3,12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15,99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10,14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5,83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13,59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3735620"/>
                  </a:ext>
                </a:extLst>
              </a:tr>
              <a:tr h="344047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35,05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6,45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3,03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2,01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13,99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9,38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12,94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1,05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4,83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13,98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39520049"/>
                  </a:ext>
                </a:extLst>
              </a:tr>
              <a:tr h="41975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p=0.02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P=0.18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p=0.81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p=0.10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p=008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p=0.22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p=0.0000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p=0.0000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p=0.96</a:t>
                      </a:r>
                      <a:endParaRPr lang="fr-FR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p=0.82</a:t>
                      </a:r>
                      <a:endParaRPr lang="fr-FR" sz="2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229" marR="55229" marT="118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8955103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7CCCEFC-8995-7C4E-B75B-CED5A40D743D}"/>
              </a:ext>
            </a:extLst>
          </p:cNvPr>
          <p:cNvSpPr txBox="1"/>
          <p:nvPr/>
        </p:nvSpPr>
        <p:spPr>
          <a:xfrm>
            <a:off x="838200" y="4811714"/>
            <a:ext cx="7992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*in addition 2,73% either refused or declared not knowing the answer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8791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AF02F0C2-EA2A-924B-9E04-587F66008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611112"/>
              </p:ext>
            </p:extLst>
          </p:nvPr>
        </p:nvGraphicFramePr>
        <p:xfrm>
          <a:off x="3580188" y="541866"/>
          <a:ext cx="8196946" cy="5571080"/>
        </p:xfrm>
        <a:graphic>
          <a:graphicData uri="http://schemas.openxmlformats.org/drawingml/2006/table">
            <a:tbl>
              <a:tblPr firstRow="1" firstCol="1" bandRow="1"/>
              <a:tblGrid>
                <a:gridCol w="2747676">
                  <a:extLst>
                    <a:ext uri="{9D8B030D-6E8A-4147-A177-3AD203B41FA5}">
                      <a16:colId xmlns="" xmlns:a16="http://schemas.microsoft.com/office/drawing/2014/main" val="3562852765"/>
                    </a:ext>
                  </a:extLst>
                </a:gridCol>
                <a:gridCol w="1168655">
                  <a:extLst>
                    <a:ext uri="{9D8B030D-6E8A-4147-A177-3AD203B41FA5}">
                      <a16:colId xmlns="" xmlns:a16="http://schemas.microsoft.com/office/drawing/2014/main" val="1237712208"/>
                    </a:ext>
                  </a:extLst>
                </a:gridCol>
                <a:gridCol w="1147823">
                  <a:extLst>
                    <a:ext uri="{9D8B030D-6E8A-4147-A177-3AD203B41FA5}">
                      <a16:colId xmlns="" xmlns:a16="http://schemas.microsoft.com/office/drawing/2014/main" val="3730011556"/>
                    </a:ext>
                  </a:extLst>
                </a:gridCol>
                <a:gridCol w="1221889">
                  <a:extLst>
                    <a:ext uri="{9D8B030D-6E8A-4147-A177-3AD203B41FA5}">
                      <a16:colId xmlns="" xmlns:a16="http://schemas.microsoft.com/office/drawing/2014/main" val="3671200162"/>
                    </a:ext>
                  </a:extLst>
                </a:gridCol>
                <a:gridCol w="1147823">
                  <a:extLst>
                    <a:ext uri="{9D8B030D-6E8A-4147-A177-3AD203B41FA5}">
                      <a16:colId xmlns="" xmlns:a16="http://schemas.microsoft.com/office/drawing/2014/main" val="655786012"/>
                    </a:ext>
                  </a:extLst>
                </a:gridCol>
                <a:gridCol w="763080">
                  <a:extLst>
                    <a:ext uri="{9D8B030D-6E8A-4147-A177-3AD203B41FA5}">
                      <a16:colId xmlns="" xmlns:a16="http://schemas.microsoft.com/office/drawing/2014/main" val="3205166823"/>
                    </a:ext>
                  </a:extLst>
                </a:gridCol>
              </a:tblGrid>
              <a:tr h="13963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Men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Women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30678702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Tobacco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46,63%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81,68%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65,51%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0,0000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18141250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51,75%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17,99%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33,56%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5996897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0,33%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7652351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Alcohol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87,78%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98,97%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93,81%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0,0000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18434779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11,10%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5,68%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9628703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1,12%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0,52%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7009702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Cannabis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91,39%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98,97%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95,47%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0,0000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93712182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8,37%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4,42%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487818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0,25%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3775560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Cocaine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99,52%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99,78%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= 0,0321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12060362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0,48%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8060440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8419632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Amphetamine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98,14%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98,89%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0,0035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0022975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1,86%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0,46%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1,11%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6489263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1011647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Sedative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96,75%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98,58%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= 0,0073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0831554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3,25%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1,42%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2,26%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1773680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00567212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Hallucinogen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99,86%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99,93%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0,2809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04322470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0862887"/>
                  </a:ext>
                </a:extLst>
              </a:tr>
              <a:tr h="139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8541288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Opioids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97,54%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99,90%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0,0000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3734452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2,32%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1,13%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6795246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926350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Narcotic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97,79%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99,80%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98,87%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0,0003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7143673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1,97%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9967487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0,11%</a:t>
                      </a:r>
                      <a:endParaRPr lang="fr-F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5036367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99,24%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99,65%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0,0293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2034093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18495097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0,11%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86975055"/>
                  </a:ext>
                </a:extLst>
              </a:tr>
              <a:tr h="165369"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Any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addiction (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excluded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fr-FR" sz="3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No/Low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80,19%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96,63%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89,04%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 = 0,0000</a:t>
                      </a:r>
                      <a:endParaRPr lang="fr-FR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5900" marR="55900" marT="27949" marB="2794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7926835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Moderate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17,57%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3,37%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9,93%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129842"/>
                  </a:ext>
                </a:extLst>
              </a:tr>
              <a:tr h="16536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fr-FR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2,24%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1,03%</a:t>
                      </a:r>
                      <a:endParaRPr lang="fr-FR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7173" marR="27173" marT="582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8136646"/>
                  </a:ext>
                </a:extLst>
              </a:tr>
            </a:tbl>
          </a:graphicData>
        </a:graphic>
      </p:graphicFrame>
      <p:sp>
        <p:nvSpPr>
          <p:cNvPr id="8" name="Forme automatique 2">
            <a:extLst>
              <a:ext uri="{FF2B5EF4-FFF2-40B4-BE49-F238E27FC236}">
                <a16:creationId xmlns="" xmlns:a16="http://schemas.microsoft.com/office/drawing/2014/main" id="{84D4309B-E778-0440-A0D6-1EC3BA89D2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584835" y="1862033"/>
            <a:ext cx="4775200" cy="3303270"/>
          </a:xfrm>
          <a:prstGeom prst="roundRect">
            <a:avLst>
              <a:gd name="adj" fmla="val 13032"/>
            </a:avLst>
          </a:prstGeom>
          <a:solidFill>
            <a:srgbClr val="4472C4">
              <a:alpha val="74902"/>
            </a:srgbClr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en-GB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risk factors product by product constantly point some at risk group: </a:t>
            </a:r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men, middle aged or aged, unemployed and self-employed</a:t>
            </a:r>
            <a:r>
              <a:rPr lang="en-GB" sz="2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together with the protective role of high education and the regional differences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877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8</a:t>
            </a:fld>
            <a:endParaRPr lang="fr-FR"/>
          </a:p>
        </p:txBody>
      </p:sp>
      <p:sp>
        <p:nvSpPr>
          <p:cNvPr id="7" name="Forme automatique 2">
            <a:extLst>
              <a:ext uri="{FF2B5EF4-FFF2-40B4-BE49-F238E27FC236}">
                <a16:creationId xmlns="" xmlns:a16="http://schemas.microsoft.com/office/drawing/2014/main" id="{DEF5CB2D-AB3D-FB4F-B6A0-FEFD5EE4E78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60519" y="-1814152"/>
            <a:ext cx="5755544" cy="10373195"/>
          </a:xfrm>
          <a:prstGeom prst="roundRect">
            <a:avLst>
              <a:gd name="adj" fmla="val 13032"/>
            </a:avLst>
          </a:prstGeom>
          <a:solidFill>
            <a:srgbClr val="4472C4">
              <a:alpha val="74902"/>
            </a:srgbClr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summarise: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 least 5% of the Georgian population is facing at any time a mental health problem severe enough to be noticed by his surrounding and having an impact of his or her activities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Rates of 12 month major depressive disorders or Generalised Anxiety disorders are in the range of what has been reported in most Western European countries or lower.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Rates of suicidal thoughts and attempts are high, mostly due to men and a particular high percentage of refusal to that question, denotes a highly stigmatised attitude.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Symbol" pitchFamily="2" charset="2"/>
              <a:buChar char=""/>
            </a:pPr>
            <a:r>
              <a:rPr lang="en-GB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Alcohol, tobacco, Cannabis and other drug usage required attention for men</a:t>
            </a:r>
            <a:endParaRPr lang="fr-F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194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22EF67B7-7122-214D-BC03-19E551F8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B343F-F6D7-4696-8A01-EDB874459CA0}" type="slidenum">
              <a:rPr lang="fr-FR" smtClean="0"/>
              <a:t>9</a:t>
            </a:fld>
            <a:endParaRPr lang="fr-FR"/>
          </a:p>
        </p:txBody>
      </p:sp>
      <p:graphicFrame>
        <p:nvGraphicFramePr>
          <p:cNvPr id="7" name="Tableau 6">
            <a:extLst>
              <a:ext uri="{FF2B5EF4-FFF2-40B4-BE49-F238E27FC236}">
                <a16:creationId xmlns="" xmlns:a16="http://schemas.microsoft.com/office/drawing/2014/main" id="{4D609C8C-624A-5541-B297-967394F29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642509"/>
              </p:ext>
            </p:extLst>
          </p:nvPr>
        </p:nvGraphicFramePr>
        <p:xfrm>
          <a:off x="3873316" y="154978"/>
          <a:ext cx="6112934" cy="6663265"/>
        </p:xfrm>
        <a:graphic>
          <a:graphicData uri="http://schemas.openxmlformats.org/drawingml/2006/table">
            <a:tbl>
              <a:tblPr firstRow="1" firstCol="1" bandRow="1"/>
              <a:tblGrid>
                <a:gridCol w="2210509">
                  <a:extLst>
                    <a:ext uri="{9D8B030D-6E8A-4147-A177-3AD203B41FA5}">
                      <a16:colId xmlns="" xmlns:a16="http://schemas.microsoft.com/office/drawing/2014/main" val="1057076536"/>
                    </a:ext>
                  </a:extLst>
                </a:gridCol>
                <a:gridCol w="1129517">
                  <a:extLst>
                    <a:ext uri="{9D8B030D-6E8A-4147-A177-3AD203B41FA5}">
                      <a16:colId xmlns="" xmlns:a16="http://schemas.microsoft.com/office/drawing/2014/main" val="1040724547"/>
                    </a:ext>
                  </a:extLst>
                </a:gridCol>
                <a:gridCol w="686564">
                  <a:extLst>
                    <a:ext uri="{9D8B030D-6E8A-4147-A177-3AD203B41FA5}">
                      <a16:colId xmlns="" xmlns:a16="http://schemas.microsoft.com/office/drawing/2014/main" val="3745931696"/>
                    </a:ext>
                  </a:extLst>
                </a:gridCol>
                <a:gridCol w="1147458">
                  <a:extLst>
                    <a:ext uri="{9D8B030D-6E8A-4147-A177-3AD203B41FA5}">
                      <a16:colId xmlns="" xmlns:a16="http://schemas.microsoft.com/office/drawing/2014/main" val="1383921115"/>
                    </a:ext>
                  </a:extLst>
                </a:gridCol>
                <a:gridCol w="938886">
                  <a:extLst>
                    <a:ext uri="{9D8B030D-6E8A-4147-A177-3AD203B41FA5}">
                      <a16:colId xmlns="" xmlns:a16="http://schemas.microsoft.com/office/drawing/2014/main" val="2459791513"/>
                    </a:ext>
                  </a:extLst>
                </a:gridCol>
              </a:tblGrid>
              <a:tr h="190379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Psychological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Distress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Odds Ratio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P&gt;t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[95% Conf.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Interval]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42849164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(Mutivariate)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47179233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gender F/M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77130192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placebirth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5602491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Large city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63786356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town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66903165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village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.66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51060476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887614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Primary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0561731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secondary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.33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5554670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university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.78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8512459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matrimonial 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29763943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Single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2519353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married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living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togther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148140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div sep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40733037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widowed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0.297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.80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8070468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employment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8537885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Employed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86150943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self emp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5511329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unemp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8540674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retired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2953064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student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5009692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handicaped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47.90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088513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other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0.284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.55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3204575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Âge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8976107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18-29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9602250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30-59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2.51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2690629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&gt;=60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5622220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4684234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Adjara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7682332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Kakheti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06597178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Mtskheta-mt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.31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4988824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Samegrelo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0.050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.99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2.83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1249929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Samtskhe-Ja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0.574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.46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7194504"/>
                  </a:ext>
                </a:extLst>
              </a:tr>
              <a:tr h="190379"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Tbilisi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1.22</a:t>
                      </a:r>
                      <a:endParaRPr lang="fr-F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3.21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965" marR="219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92423990"/>
                  </a:ext>
                </a:extLst>
              </a:tr>
            </a:tbl>
          </a:graphicData>
        </a:graphic>
      </p:graphicFrame>
      <p:sp>
        <p:nvSpPr>
          <p:cNvPr id="8" name="Forme automatique 2">
            <a:extLst>
              <a:ext uri="{FF2B5EF4-FFF2-40B4-BE49-F238E27FC236}">
                <a16:creationId xmlns="" xmlns:a16="http://schemas.microsoft.com/office/drawing/2014/main" id="{255114D4-DC03-9F40-B7B4-61F155BA669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923052" y="1742478"/>
            <a:ext cx="6527800" cy="3064933"/>
          </a:xfrm>
          <a:prstGeom prst="roundRect">
            <a:avLst>
              <a:gd name="adj" fmla="val 13032"/>
            </a:avLst>
          </a:prstGeom>
          <a:solidFill>
            <a:srgbClr val="4472C4">
              <a:alpha val="74902"/>
            </a:srgbClr>
          </a:solidFill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r>
              <a:rPr lang="en-GB" sz="12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Each of these diverse risks factors who have to be confirmed, indicate some at risk population: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60 years and above,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unemployed,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divorced,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those who have a low level of education and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/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228600">
              <a:spcAft>
                <a:spcPts val="1000"/>
              </a:spcAft>
            </a:pPr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those living in </a:t>
            </a:r>
            <a:r>
              <a:rPr lang="en-GB" sz="1200" b="1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Tbilissi</a:t>
            </a:r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could support programs better focused on the most fragile taking in account the type of problem for example addiction for the self-employed, anxiety for the 60 and over, suicidal thoughts and depression among the unemployed or handicapped.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400" i="1" dirty="0">
                <a:solidFill>
                  <a:srgbClr val="FFFFFF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952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Expertise France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hème Expertise France - Partie 1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Thème Expertise France - Partie 2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hème Expertise France - Partie 3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Thème Expertise France - Partie 4">
  <a:themeElements>
    <a:clrScheme name="Expertise France 2">
      <a:dk1>
        <a:sysClr val="windowText" lastClr="000000"/>
      </a:dk1>
      <a:lt1>
        <a:sysClr val="window" lastClr="FFFFFF"/>
      </a:lt1>
      <a:dk2>
        <a:srgbClr val="005D8C"/>
      </a:dk2>
      <a:lt2>
        <a:srgbClr val="EDEBDD"/>
      </a:lt2>
      <a:accent1>
        <a:srgbClr val="0098D8"/>
      </a:accent1>
      <a:accent2>
        <a:srgbClr val="F9B233"/>
      </a:accent2>
      <a:accent3>
        <a:srgbClr val="B54A30"/>
      </a:accent3>
      <a:accent4>
        <a:srgbClr val="9E9E9B"/>
      </a:accent4>
      <a:accent5>
        <a:srgbClr val="B0D0EF"/>
      </a:accent5>
      <a:accent6>
        <a:srgbClr val="D7EAD7"/>
      </a:accent6>
      <a:hlink>
        <a:srgbClr val="0563C1"/>
      </a:hlink>
      <a:folHlink>
        <a:srgbClr val="954F72"/>
      </a:folHlink>
    </a:clrScheme>
    <a:fontScheme name="Expertise France">
      <a:majorFont>
        <a:latin typeface="Franklin Gothic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19558</TotalTime>
  <Words>2356</Words>
  <Application>Microsoft Office PowerPoint</Application>
  <PresentationFormat>Grand écran</PresentationFormat>
  <Paragraphs>1311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19</vt:i4>
      </vt:variant>
    </vt:vector>
  </HeadingPairs>
  <TitlesOfParts>
    <vt:vector size="36" baseType="lpstr">
      <vt:lpstr>Arial</vt:lpstr>
      <vt:lpstr>Calibri</vt:lpstr>
      <vt:lpstr>Calibri Light</vt:lpstr>
      <vt:lpstr>Franklin Gothic Heavy</vt:lpstr>
      <vt:lpstr>Impact</vt:lpstr>
      <vt:lpstr>Symbol</vt:lpstr>
      <vt:lpstr>Times</vt:lpstr>
      <vt:lpstr>Times New Roman</vt:lpstr>
      <vt:lpstr>Thème Expertise France</vt:lpstr>
      <vt:lpstr>Thème Expertise France - Partie 1</vt:lpstr>
      <vt:lpstr>Thème Expertise France - Partie 2</vt:lpstr>
      <vt:lpstr>Thème Expertise France - Partie 3</vt:lpstr>
      <vt:lpstr>Thème Expertise France - Partie 4</vt:lpstr>
      <vt:lpstr>1_Thème Expertise France - Partie 1</vt:lpstr>
      <vt:lpstr>1_Thème Expertise France - Partie 2</vt:lpstr>
      <vt:lpstr>1_Thème Expertise France - Partie 3</vt:lpstr>
      <vt:lpstr>1_Thème Expertise France - Partie 4</vt:lpstr>
      <vt:lpstr>Présentation PowerPoint</vt:lpstr>
      <vt:lpstr>Sample location</vt:lpstr>
      <vt:lpstr>Household questionnaire (WHO, Mhgap)</vt:lpstr>
      <vt:lpstr>Présentation PowerPoint</vt:lpstr>
      <vt:lpstr>Individual questionnaire</vt:lpstr>
      <vt:lpstr>Prevalence of mental health problems</vt:lpstr>
      <vt:lpstr>Présentation PowerPoint</vt:lpstr>
      <vt:lpstr>Présentation PowerPoint</vt:lpstr>
      <vt:lpstr>Présentation PowerPoint</vt:lpstr>
      <vt:lpstr>Présentation PowerPoint</vt:lpstr>
      <vt:lpstr>Important role of traumatic events</vt:lpstr>
      <vt:lpstr>Role of physical problems</vt:lpstr>
      <vt:lpstr>Seeking help for a mental health problem (LT)</vt:lpstr>
      <vt:lpstr>Type of provider for mental health pb help</vt:lpstr>
      <vt:lpstr>Type of treatment received</vt:lpstr>
      <vt:lpstr>Places of consultation (N=99) -45,61% of the consultation were held at the private office of the practitioner (plus 3,81% at a private polyclinic) and 26,73% at a public polyclinic (plus 8,70% at a psychiatric outpatient, 8,03% a psychosocial center, 2,52% an hospital) and 4,61% at another site. In total 51.8% were in a private setting , 48,2% in a public setting </vt:lpstr>
      <vt:lpstr>Présentation PowerPoint</vt:lpstr>
      <vt:lpstr>Présentation PowerPoint</vt:lpstr>
      <vt:lpstr>Présentation PowerPoint</vt:lpstr>
    </vt:vector>
  </TitlesOfParts>
  <Company>Expertise France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REVEILLARD</dc:creator>
  <cp:lastModifiedBy>Antoine POGORZELSKI</cp:lastModifiedBy>
  <cp:revision>288</cp:revision>
  <cp:lastPrinted>2018-02-01T13:28:13Z</cp:lastPrinted>
  <dcterms:created xsi:type="dcterms:W3CDTF">2016-07-26T15:08:17Z</dcterms:created>
  <dcterms:modified xsi:type="dcterms:W3CDTF">2020-10-04T19:07:20Z</dcterms:modified>
</cp:coreProperties>
</file>