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3" r:id="rId6"/>
    <p:sldId id="261" r:id="rId7"/>
    <p:sldId id="265" r:id="rId8"/>
    <p:sldId id="266" r:id="rId9"/>
    <p:sldId id="268"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376092"/>
    <a:srgbClr val="990000"/>
    <a:srgbClr val="CC0000"/>
    <a:srgbClr val="953735"/>
    <a:srgbClr val="632523"/>
    <a:srgbClr val="B64340"/>
    <a:srgbClr val="D7E4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0" d="100"/>
          <a:sy n="60" d="100"/>
        </p:scale>
        <p:origin x="1388" y="3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3044519-60A2-4DD4-8AA9-E0A514616174}" type="datetimeFigureOut">
              <a:rPr lang="en-US" smtClean="0"/>
              <a:t>2/8/2019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0FD9B2-D4E4-4AEE-8806-94CB31E6AC8B}" type="slidenum">
              <a:rPr lang="en-US" smtClean="0"/>
              <a:t>‹#›</a:t>
            </a:fld>
            <a:endParaRPr lang="en-US"/>
          </a:p>
        </p:txBody>
      </p:sp>
    </p:spTree>
    <p:extLst>
      <p:ext uri="{BB962C8B-B14F-4D97-AF65-F5344CB8AC3E}">
        <p14:creationId xmlns:p14="http://schemas.microsoft.com/office/powerpoint/2010/main" val="18757500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80FD9B2-D4E4-4AEE-8806-94CB31E6AC8B}" type="slidenum">
              <a:rPr lang="en-US" smtClean="0"/>
              <a:t>2</a:t>
            </a:fld>
            <a:endParaRPr lang="en-US"/>
          </a:p>
        </p:txBody>
      </p:sp>
    </p:spTree>
    <p:extLst>
      <p:ext uri="{BB962C8B-B14F-4D97-AF65-F5344CB8AC3E}">
        <p14:creationId xmlns:p14="http://schemas.microsoft.com/office/powerpoint/2010/main" val="4394820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80FD9B2-D4E4-4AEE-8806-94CB31E6AC8B}" type="slidenum">
              <a:rPr lang="en-US" smtClean="0"/>
              <a:t>3</a:t>
            </a:fld>
            <a:endParaRPr lang="en-US"/>
          </a:p>
        </p:txBody>
      </p:sp>
    </p:spTree>
    <p:extLst>
      <p:ext uri="{BB962C8B-B14F-4D97-AF65-F5344CB8AC3E}">
        <p14:creationId xmlns:p14="http://schemas.microsoft.com/office/powerpoint/2010/main" val="28523809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80FD9B2-D4E4-4AEE-8806-94CB31E6AC8B}" type="slidenum">
              <a:rPr lang="en-US" smtClean="0"/>
              <a:t>4</a:t>
            </a:fld>
            <a:endParaRPr lang="en-US"/>
          </a:p>
        </p:txBody>
      </p:sp>
    </p:spTree>
    <p:extLst>
      <p:ext uri="{BB962C8B-B14F-4D97-AF65-F5344CB8AC3E}">
        <p14:creationId xmlns:p14="http://schemas.microsoft.com/office/powerpoint/2010/main" val="41575580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E738021-7255-42A8-94DC-D61ED7D4BDC6}" type="slidenum">
              <a:rPr lang="en-US" smtClean="0"/>
              <a:t>7</a:t>
            </a:fld>
            <a:endParaRPr lang="en-US"/>
          </a:p>
        </p:txBody>
      </p:sp>
    </p:spTree>
    <p:extLst>
      <p:ext uri="{BB962C8B-B14F-4D97-AF65-F5344CB8AC3E}">
        <p14:creationId xmlns:p14="http://schemas.microsoft.com/office/powerpoint/2010/main" val="9940612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2/8/2019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fad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stats.oecd.org/Index.aspx?DataSetCode=HEALTH_REAC&amp;_ga=2.206671315.1541496006.1547541871-1020484715.1462264911"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438400" y="421061"/>
            <a:ext cx="4474464" cy="1313688"/>
          </a:xfrm>
          <a:prstGeom prst="rect">
            <a:avLst/>
          </a:prstGeom>
        </p:spPr>
      </p:pic>
      <p:sp>
        <p:nvSpPr>
          <p:cNvPr id="14" name="TextBox 13"/>
          <p:cNvSpPr txBox="1"/>
          <p:nvPr/>
        </p:nvSpPr>
        <p:spPr>
          <a:xfrm>
            <a:off x="1371600" y="2590800"/>
            <a:ext cx="6477000" cy="1200329"/>
          </a:xfrm>
          <a:prstGeom prst="rect">
            <a:avLst/>
          </a:prstGeom>
          <a:solidFill>
            <a:srgbClr val="FFFFCC">
              <a:alpha val="90980"/>
            </a:srgbClr>
          </a:solidFill>
        </p:spPr>
        <p:txBody>
          <a:bodyPr wrap="square" rtlCol="0">
            <a:spAutoFit/>
          </a:bodyPr>
          <a:lstStyle/>
          <a:p>
            <a:pPr algn="ctr"/>
            <a:r>
              <a:rPr lang="en-US" dirty="0"/>
              <a:t>From 2013 up to now, surveys have confirmed that the government's decision to increase health care budgets and the "targeted" system to "universal health care" was the right decision, which is effectively implemented</a:t>
            </a:r>
          </a:p>
        </p:txBody>
      </p:sp>
    </p:spTree>
    <p:extLst>
      <p:ext uri="{BB962C8B-B14F-4D97-AF65-F5344CB8AC3E}">
        <p14:creationId xmlns:p14="http://schemas.microsoft.com/office/powerpoint/2010/main" val="2968031337"/>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01429"/>
            <a:ext cx="8229600" cy="868362"/>
          </a:xfrm>
        </p:spPr>
        <p:txBody>
          <a:bodyPr>
            <a:noAutofit/>
          </a:bodyPr>
          <a:lstStyle/>
          <a:p>
            <a:r>
              <a:rPr lang="en-US" sz="1800" b="1" dirty="0"/>
              <a:t>What has changed for the population?</a:t>
            </a:r>
            <a:br>
              <a:rPr lang="en-US" sz="1800" b="1" dirty="0"/>
            </a:br>
            <a:br>
              <a:rPr lang="en-US" sz="1800" dirty="0"/>
            </a:br>
            <a:r>
              <a:rPr lang="en-US" sz="1800" dirty="0"/>
              <a:t>Has it increased in full and especially the financial security of the poorest part of society?</a:t>
            </a:r>
            <a:br>
              <a:rPr lang="en-US" sz="1800" dirty="0"/>
            </a:br>
            <a:br>
              <a:rPr lang="en-US" sz="1800" dirty="0"/>
            </a:br>
            <a:r>
              <a:rPr lang="en-US" sz="1800" dirty="0"/>
              <a:t>Have access to healthcare services doubled</a:t>
            </a:r>
            <a:br>
              <a:rPr lang="en-US" sz="1800" dirty="0"/>
            </a:br>
            <a:br>
              <a:rPr lang="en-US" sz="1800" dirty="0"/>
            </a:br>
            <a:r>
              <a:rPr lang="en-US" sz="1800" dirty="0"/>
              <a:t>25% decrease in pocket payments</a:t>
            </a:r>
            <a:br>
              <a:rPr lang="en-US" sz="1800" dirty="0"/>
            </a:br>
            <a:br>
              <a:rPr lang="en-US" sz="1800" dirty="0"/>
            </a:br>
            <a:r>
              <a:rPr lang="en-US" sz="1800" dirty="0"/>
              <a:t>Population satisfaction is more than 96% of the universal health care program</a:t>
            </a:r>
          </a:p>
        </p:txBody>
      </p:sp>
      <p:pic>
        <p:nvPicPr>
          <p:cNvPr id="5" name="Picture 4"/>
          <p:cNvPicPr>
            <a:picLocks noChangeAspect="1"/>
          </p:cNvPicPr>
          <p:nvPr/>
        </p:nvPicPr>
        <p:blipFill rotWithShape="1">
          <a:blip r:embed="rId3" cstate="print">
            <a:extLst>
              <a:ext uri="{28A0092B-C50C-407E-A947-70E740481C1C}">
                <a14:useLocalDpi xmlns:a14="http://schemas.microsoft.com/office/drawing/2010/main" val="0"/>
              </a:ext>
            </a:extLst>
          </a:blip>
          <a:srcRect r="75428"/>
          <a:stretch/>
        </p:blipFill>
        <p:spPr>
          <a:xfrm>
            <a:off x="304802" y="296376"/>
            <a:ext cx="914399" cy="1092571"/>
          </a:xfrm>
          <a:prstGeom prst="rect">
            <a:avLst/>
          </a:prstGeom>
        </p:spPr>
      </p:pic>
      <p:sp>
        <p:nvSpPr>
          <p:cNvPr id="8" name="Rectangle 7">
            <a:extLst>
              <a:ext uri="{FF2B5EF4-FFF2-40B4-BE49-F238E27FC236}">
                <a16:creationId xmlns:a16="http://schemas.microsoft.com/office/drawing/2014/main" id="{BBE922E5-EF4D-4BF4-9AC0-CD93A90E59AD}"/>
              </a:ext>
            </a:extLst>
          </p:cNvPr>
          <p:cNvSpPr/>
          <p:nvPr/>
        </p:nvSpPr>
        <p:spPr>
          <a:xfrm rot="16200000">
            <a:off x="4730476" y="-1064538"/>
            <a:ext cx="140252" cy="7162801"/>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9" name="Rectangle 8">
            <a:extLst>
              <a:ext uri="{FF2B5EF4-FFF2-40B4-BE49-F238E27FC236}">
                <a16:creationId xmlns:a16="http://schemas.microsoft.com/office/drawing/2014/main" id="{BBE922E5-EF4D-4BF4-9AC0-CD93A90E59AD}"/>
              </a:ext>
            </a:extLst>
          </p:cNvPr>
          <p:cNvSpPr/>
          <p:nvPr/>
        </p:nvSpPr>
        <p:spPr>
          <a:xfrm rot="16200000">
            <a:off x="4618274" y="429861"/>
            <a:ext cx="190495" cy="5334001"/>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0" name="Rectangle 9">
            <a:extLst>
              <a:ext uri="{FF2B5EF4-FFF2-40B4-BE49-F238E27FC236}">
                <a16:creationId xmlns:a16="http://schemas.microsoft.com/office/drawing/2014/main" id="{BBE922E5-EF4D-4BF4-9AC0-CD93A90E59AD}"/>
              </a:ext>
            </a:extLst>
          </p:cNvPr>
          <p:cNvSpPr/>
          <p:nvPr/>
        </p:nvSpPr>
        <p:spPr>
          <a:xfrm rot="16200000">
            <a:off x="4571999" y="1587432"/>
            <a:ext cx="152402" cy="4038601"/>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Rectangle 10">
            <a:extLst>
              <a:ext uri="{FF2B5EF4-FFF2-40B4-BE49-F238E27FC236}">
                <a16:creationId xmlns:a16="http://schemas.microsoft.com/office/drawing/2014/main" id="{BBE922E5-EF4D-4BF4-9AC0-CD93A90E59AD}"/>
              </a:ext>
            </a:extLst>
          </p:cNvPr>
          <p:cNvSpPr/>
          <p:nvPr/>
        </p:nvSpPr>
        <p:spPr>
          <a:xfrm rot="16200000">
            <a:off x="4588330" y="503746"/>
            <a:ext cx="152404" cy="7434942"/>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4" name="Oval 13"/>
          <p:cNvSpPr/>
          <p:nvPr/>
        </p:nvSpPr>
        <p:spPr>
          <a:xfrm>
            <a:off x="1480456" y="4572000"/>
            <a:ext cx="6749144" cy="1434951"/>
          </a:xfrm>
          <a:prstGeom prst="ellipse">
            <a:avLst/>
          </a:prstGeom>
          <a:solidFill>
            <a:srgbClr val="953735">
              <a:alpha val="6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2579918" y="4704699"/>
            <a:ext cx="4680857" cy="1200329"/>
          </a:xfrm>
          <a:prstGeom prst="rect">
            <a:avLst/>
          </a:prstGeom>
          <a:noFill/>
        </p:spPr>
        <p:txBody>
          <a:bodyPr wrap="square" rtlCol="0">
            <a:spAutoFit/>
          </a:bodyPr>
          <a:lstStyle/>
          <a:p>
            <a:pPr algn="ctr"/>
            <a:r>
              <a:rPr lang="en-US" sz="2400" dirty="0"/>
              <a:t>However, at the same time: increased population expenses on outpatient medications</a:t>
            </a:r>
          </a:p>
        </p:txBody>
      </p:sp>
    </p:spTree>
    <p:extLst>
      <p:ext uri="{BB962C8B-B14F-4D97-AF65-F5344CB8AC3E}">
        <p14:creationId xmlns:p14="http://schemas.microsoft.com/office/powerpoint/2010/main" val="588761120"/>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04800" y="21771"/>
            <a:ext cx="8686800" cy="11572399"/>
          </a:xfrm>
          <a:prstGeom prst="rect">
            <a:avLst/>
          </a:prstGeom>
        </p:spPr>
        <p:txBody>
          <a:bodyPr wrap="square">
            <a:spAutoFit/>
          </a:bodyPr>
          <a:lstStyle/>
          <a:p>
            <a:pPr algn="ctr"/>
            <a:r>
              <a:rPr lang="en-US" dirty="0"/>
              <a:t>For medical services suppliers (for clinics):</a:t>
            </a:r>
          </a:p>
          <a:p>
            <a:pPr algn="ctr"/>
            <a:r>
              <a:rPr lang="en-US" dirty="0"/>
              <a:t>           Georgia is the world's first place on the number of the number of clinics</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sz="1100" dirty="0"/>
          </a:p>
          <a:p>
            <a:endParaRPr lang="en-US" sz="1100" dirty="0"/>
          </a:p>
          <a:p>
            <a:r>
              <a:rPr lang="ka-GE" sz="1100" dirty="0"/>
              <a:t>წყარო: </a:t>
            </a:r>
            <a:r>
              <a:rPr lang="ka-GE" sz="1100" u="sng" dirty="0">
                <a:hlinkClick r:id="rId3"/>
              </a:rPr>
              <a:t>https://stats.oecd.org/Index.aspx?DataSetCode=HEALTH_REAC&amp;_ga=2.206671315.1541496006.1547541871-1020484715.1462264911</a:t>
            </a:r>
            <a:r>
              <a:rPr lang="ka-GE" sz="1100" dirty="0"/>
              <a:t>; </a:t>
            </a:r>
            <a:r>
              <a:rPr lang="en-US" sz="1100" dirty="0"/>
              <a:t>SRAMA</a:t>
            </a:r>
          </a:p>
          <a:p>
            <a:endParaRPr lang="en-US" dirty="0"/>
          </a:p>
          <a:p>
            <a:endParaRPr lang="ka-GE" dirty="0"/>
          </a:p>
          <a:p>
            <a:endParaRPr lang="ka-GE" dirty="0"/>
          </a:p>
          <a:p>
            <a:endParaRPr lang="ka-GE" dirty="0"/>
          </a:p>
          <a:p>
            <a:endParaRPr lang="ka-GE" dirty="0"/>
          </a:p>
          <a:p>
            <a:endParaRPr lang="en-US" dirty="0"/>
          </a:p>
          <a:p>
            <a:r>
              <a:rPr lang="ka-GE" dirty="0"/>
              <a:t> </a:t>
            </a: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pic>
        <p:nvPicPr>
          <p:cNvPr id="6" name="Picture 5"/>
          <p:cNvPicPr>
            <a:picLocks noChangeAspect="1"/>
          </p:cNvPicPr>
          <p:nvPr/>
        </p:nvPicPr>
        <p:blipFill rotWithShape="1">
          <a:blip r:embed="rId4" cstate="print">
            <a:extLst>
              <a:ext uri="{28A0092B-C50C-407E-A947-70E740481C1C}">
                <a14:useLocalDpi xmlns:a14="http://schemas.microsoft.com/office/drawing/2010/main" val="0"/>
              </a:ext>
            </a:extLst>
          </a:blip>
          <a:srcRect r="75428"/>
          <a:stretch/>
        </p:blipFill>
        <p:spPr>
          <a:xfrm>
            <a:off x="76200" y="21771"/>
            <a:ext cx="683289" cy="816429"/>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6201" y="1066800"/>
            <a:ext cx="9012518" cy="5257800"/>
          </a:xfrm>
          <a:prstGeom prst="rect">
            <a:avLst/>
          </a:prstGeom>
        </p:spPr>
      </p:pic>
    </p:spTree>
    <p:extLst>
      <p:ext uri="{BB962C8B-B14F-4D97-AF65-F5344CB8AC3E}">
        <p14:creationId xmlns:p14="http://schemas.microsoft.com/office/powerpoint/2010/main" val="2215335846"/>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0528" y="1042528"/>
            <a:ext cx="8321072" cy="4824872"/>
          </a:xfrm>
        </p:spPr>
        <p:txBody>
          <a:bodyPr>
            <a:normAutofit fontScale="92500" lnSpcReduction="20000"/>
          </a:bodyPr>
          <a:lstStyle/>
          <a:p>
            <a:pPr marL="0" indent="0" algn="ctr">
              <a:buNone/>
            </a:pPr>
            <a:r>
              <a:rPr lang="en-US" dirty="0"/>
              <a:t>However, we have an average European rate of number of stationary beds</a:t>
            </a:r>
          </a:p>
          <a:p>
            <a:pPr marL="0" indent="0" algn="ctr">
              <a:buNone/>
            </a:pPr>
            <a:endParaRPr lang="en-US" dirty="0"/>
          </a:p>
          <a:p>
            <a:pPr marL="0" indent="0" algn="ctr">
              <a:buNone/>
            </a:pPr>
            <a:endParaRPr lang="en-US" dirty="0"/>
          </a:p>
          <a:p>
            <a:pPr marL="0" indent="0" algn="ctr">
              <a:buNone/>
            </a:pPr>
            <a:r>
              <a:rPr lang="en-US" dirty="0"/>
              <a:t>Qualitatively - 85% of the clinics are private-lucrative institutions</a:t>
            </a:r>
          </a:p>
          <a:p>
            <a:pPr marL="0" indent="0" algn="ctr">
              <a:buNone/>
            </a:pPr>
            <a:r>
              <a:rPr lang="en-US" dirty="0"/>
              <a:t>(Similar or even close parity is not in any country)</a:t>
            </a:r>
          </a:p>
          <a:p>
            <a:pPr marL="0" indent="0" algn="ctr">
              <a:buNone/>
            </a:pPr>
            <a:endParaRPr lang="en-US" dirty="0"/>
          </a:p>
          <a:p>
            <a:pPr marL="0" indent="0" algn="ctr">
              <a:buNone/>
            </a:pPr>
            <a:endParaRPr lang="en-US" dirty="0"/>
          </a:p>
          <a:p>
            <a:pPr marL="0" indent="0" algn="ctr">
              <a:buNone/>
            </a:pPr>
            <a:r>
              <a:rPr lang="en-US" dirty="0"/>
              <a:t>  The amount paid from the state programs of 2/3 of their revenues</a:t>
            </a:r>
          </a:p>
        </p:txBody>
      </p:sp>
      <p:pic>
        <p:nvPicPr>
          <p:cNvPr id="4" name="Picture 3"/>
          <p:cNvPicPr>
            <a:picLocks noChangeAspect="1"/>
          </p:cNvPicPr>
          <p:nvPr/>
        </p:nvPicPr>
        <p:blipFill rotWithShape="1">
          <a:blip r:embed="rId3" cstate="print">
            <a:extLst>
              <a:ext uri="{28A0092B-C50C-407E-A947-70E740481C1C}">
                <a14:useLocalDpi xmlns:a14="http://schemas.microsoft.com/office/drawing/2010/main" val="0"/>
              </a:ext>
            </a:extLst>
          </a:blip>
          <a:srcRect r="75428"/>
          <a:stretch/>
        </p:blipFill>
        <p:spPr>
          <a:xfrm>
            <a:off x="152400" y="76200"/>
            <a:ext cx="765283" cy="914400"/>
          </a:xfrm>
          <a:prstGeom prst="rect">
            <a:avLst/>
          </a:prstGeom>
        </p:spPr>
      </p:pic>
      <p:sp>
        <p:nvSpPr>
          <p:cNvPr id="9" name="Diagonal Stripe 8"/>
          <p:cNvSpPr/>
          <p:nvPr/>
        </p:nvSpPr>
        <p:spPr>
          <a:xfrm rot="181987">
            <a:off x="1147815" y="2033636"/>
            <a:ext cx="7752453" cy="381971"/>
          </a:xfrm>
          <a:prstGeom prst="diagStripe">
            <a:avLst>
              <a:gd name="adj" fmla="val 51298"/>
            </a:avLst>
          </a:prstGeom>
          <a:solidFill>
            <a:srgbClr val="D7E4BD">
              <a:alpha val="7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Diagonal Stripe 9"/>
          <p:cNvSpPr/>
          <p:nvPr/>
        </p:nvSpPr>
        <p:spPr>
          <a:xfrm rot="187171">
            <a:off x="1029881" y="4107216"/>
            <a:ext cx="8133453" cy="392858"/>
          </a:xfrm>
          <a:prstGeom prst="diagStripe">
            <a:avLst/>
          </a:prstGeom>
          <a:solidFill>
            <a:srgbClr val="D7E4BD">
              <a:alpha val="7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Diagonal Stripe 10"/>
          <p:cNvSpPr/>
          <p:nvPr/>
        </p:nvSpPr>
        <p:spPr>
          <a:xfrm rot="186268">
            <a:off x="548429" y="5885683"/>
            <a:ext cx="8565271" cy="382942"/>
          </a:xfrm>
          <a:prstGeom prst="diagStripe">
            <a:avLst/>
          </a:prstGeom>
          <a:solidFill>
            <a:srgbClr val="D7E4BD">
              <a:alpha val="7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239992971"/>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990601" y="578548"/>
            <a:ext cx="3581400" cy="6162594"/>
            <a:chOff x="1116599" y="1798859"/>
            <a:chExt cx="2215405" cy="4233642"/>
          </a:xfrm>
        </p:grpSpPr>
        <p:sp>
          <p:nvSpPr>
            <p:cNvPr id="6" name="Rounded Rectangle 5"/>
            <p:cNvSpPr/>
            <p:nvPr/>
          </p:nvSpPr>
          <p:spPr>
            <a:xfrm>
              <a:off x="1124620" y="1798859"/>
              <a:ext cx="2185661" cy="4233642"/>
            </a:xfrm>
            <a:prstGeom prst="roundRect">
              <a:avLst>
                <a:gd name="adj" fmla="val 4572"/>
              </a:avLst>
            </a:prstGeom>
            <a:solidFill>
              <a:schemeClr val="accent2">
                <a:lumMod val="60000"/>
                <a:lumOff val="40000"/>
              </a:schemeClr>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a-GE" sz="1400" dirty="0"/>
            </a:p>
            <a:p>
              <a:pPr algn="ctr"/>
              <a:endParaRPr lang="ka-GE" sz="1400" dirty="0"/>
            </a:p>
            <a:p>
              <a:pPr algn="ctr"/>
              <a:endParaRPr lang="ka-GE" sz="1600" dirty="0"/>
            </a:p>
            <a:p>
              <a:pPr algn="ctr"/>
              <a:endParaRPr lang="en-US" dirty="0">
                <a:solidFill>
                  <a:schemeClr val="tx2">
                    <a:lumMod val="75000"/>
                  </a:schemeClr>
                </a:solidFill>
              </a:endParaRPr>
            </a:p>
            <a:p>
              <a:pPr algn="ctr"/>
              <a:endParaRPr lang="en-US" dirty="0">
                <a:solidFill>
                  <a:schemeClr val="tx2">
                    <a:lumMod val="75000"/>
                  </a:schemeClr>
                </a:solidFill>
              </a:endParaRPr>
            </a:p>
            <a:p>
              <a:pPr algn="ctr"/>
              <a:endParaRPr lang="ka-GE" sz="1600" b="1" dirty="0">
                <a:solidFill>
                  <a:schemeClr val="tx2">
                    <a:lumMod val="75000"/>
                  </a:schemeClr>
                </a:solidFill>
              </a:endParaRPr>
            </a:p>
            <a:p>
              <a:pPr algn="ctr"/>
              <a:endParaRPr lang="en-US" sz="1400" dirty="0"/>
            </a:p>
          </p:txBody>
        </p:sp>
        <p:sp>
          <p:nvSpPr>
            <p:cNvPr id="7" name="Rectangle 6"/>
            <p:cNvSpPr/>
            <p:nvPr/>
          </p:nvSpPr>
          <p:spPr>
            <a:xfrm>
              <a:off x="1380950" y="3731147"/>
              <a:ext cx="1797400" cy="369332"/>
            </a:xfrm>
            <a:prstGeom prst="rect">
              <a:avLst/>
            </a:prstGeom>
          </p:spPr>
          <p:txBody>
            <a:bodyPr wrap="square">
              <a:spAutoFit/>
            </a:bodyPr>
            <a:lstStyle/>
            <a:p>
              <a:pPr algn="ctr"/>
              <a:endParaRPr lang="en-US" dirty="0">
                <a:solidFill>
                  <a:schemeClr val="bg1"/>
                </a:solidFill>
              </a:endParaRPr>
            </a:p>
          </p:txBody>
        </p:sp>
        <p:sp>
          <p:nvSpPr>
            <p:cNvPr id="8" name="Round Same Side Corner Rectangle 7"/>
            <p:cNvSpPr/>
            <p:nvPr/>
          </p:nvSpPr>
          <p:spPr>
            <a:xfrm>
              <a:off x="1116599" y="1914578"/>
              <a:ext cx="2215405" cy="709655"/>
            </a:xfrm>
            <a:prstGeom prst="round2SameRect">
              <a:avLst>
                <a:gd name="adj1" fmla="val 8831"/>
                <a:gd name="adj2" fmla="val 0"/>
              </a:avLst>
            </a:prstGeom>
            <a:solidFill>
              <a:schemeClr val="bg1"/>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9" name="Oval 8"/>
            <p:cNvSpPr/>
            <p:nvPr/>
          </p:nvSpPr>
          <p:spPr>
            <a:xfrm>
              <a:off x="1732531" y="1916092"/>
              <a:ext cx="887876" cy="91292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5"/>
                </a:solidFill>
                <a:latin typeface="Arial" panose="020B0604020202020204" pitchFamily="34" charset="0"/>
                <a:cs typeface="Arial" panose="020B0604020202020204" pitchFamily="34" charset="0"/>
              </a:endParaRPr>
            </a:p>
          </p:txBody>
        </p:sp>
        <p:sp>
          <p:nvSpPr>
            <p:cNvPr id="10" name="Freeform 6"/>
            <p:cNvSpPr>
              <a:spLocks noEditPoints="1"/>
            </p:cNvSpPr>
            <p:nvPr/>
          </p:nvSpPr>
          <p:spPr bwMode="auto">
            <a:xfrm>
              <a:off x="1955898" y="2176234"/>
              <a:ext cx="441142" cy="454001"/>
            </a:xfrm>
            <a:custGeom>
              <a:avLst/>
              <a:gdLst>
                <a:gd name="T0" fmla="*/ 1532 w 3567"/>
                <a:gd name="T1" fmla="*/ 3201 h 3673"/>
                <a:gd name="T2" fmla="*/ 1814 w 3567"/>
                <a:gd name="T3" fmla="*/ 3413 h 3673"/>
                <a:gd name="T4" fmla="*/ 2096 w 3567"/>
                <a:gd name="T5" fmla="*/ 3084 h 3673"/>
                <a:gd name="T6" fmla="*/ 2160 w 3567"/>
                <a:gd name="T7" fmla="*/ 2441 h 3673"/>
                <a:gd name="T8" fmla="*/ 1309 w 3567"/>
                <a:gd name="T9" fmla="*/ 2530 h 3673"/>
                <a:gd name="T10" fmla="*/ 2560 w 3567"/>
                <a:gd name="T11" fmla="*/ 2161 h 3673"/>
                <a:gd name="T12" fmla="*/ 2776 w 3567"/>
                <a:gd name="T13" fmla="*/ 2811 h 3673"/>
                <a:gd name="T14" fmla="*/ 3226 w 3567"/>
                <a:gd name="T15" fmla="*/ 2861 h 3673"/>
                <a:gd name="T16" fmla="*/ 3311 w 3567"/>
                <a:gd name="T17" fmla="*/ 2757 h 3673"/>
                <a:gd name="T18" fmla="*/ 3098 w 3567"/>
                <a:gd name="T19" fmla="*/ 2361 h 3673"/>
                <a:gd name="T20" fmla="*/ 680 w 3567"/>
                <a:gd name="T21" fmla="*/ 2130 h 3673"/>
                <a:gd name="T22" fmla="*/ 305 w 3567"/>
                <a:gd name="T23" fmla="*/ 2606 h 3673"/>
                <a:gd name="T24" fmla="*/ 268 w 3567"/>
                <a:gd name="T25" fmla="*/ 2822 h 3673"/>
                <a:gd name="T26" fmla="*/ 551 w 3567"/>
                <a:gd name="T27" fmla="*/ 2862 h 3673"/>
                <a:gd name="T28" fmla="*/ 1065 w 3567"/>
                <a:gd name="T29" fmla="*/ 2606 h 3673"/>
                <a:gd name="T30" fmla="*/ 1555 w 3567"/>
                <a:gd name="T31" fmla="*/ 1443 h 3673"/>
                <a:gd name="T32" fmla="*/ 1437 w 3567"/>
                <a:gd name="T33" fmla="*/ 2154 h 3673"/>
                <a:gd name="T34" fmla="*/ 2317 w 3567"/>
                <a:gd name="T35" fmla="*/ 1932 h 3673"/>
                <a:gd name="T36" fmla="*/ 1324 w 3567"/>
                <a:gd name="T37" fmla="*/ 1062 h 3673"/>
                <a:gd name="T38" fmla="*/ 2244 w 3567"/>
                <a:gd name="T39" fmla="*/ 1062 h 3673"/>
                <a:gd name="T40" fmla="*/ 3114 w 3567"/>
                <a:gd name="T41" fmla="*/ 802 h 3673"/>
                <a:gd name="T42" fmla="*/ 2559 w 3567"/>
                <a:gd name="T43" fmla="*/ 931 h 3673"/>
                <a:gd name="T44" fmla="*/ 2824 w 3567"/>
                <a:gd name="T45" fmla="*/ 1604 h 3673"/>
                <a:gd name="T46" fmla="*/ 3238 w 3567"/>
                <a:gd name="T47" fmla="*/ 1110 h 3673"/>
                <a:gd name="T48" fmla="*/ 3303 w 3567"/>
                <a:gd name="T49" fmla="*/ 856 h 3673"/>
                <a:gd name="T50" fmla="*/ 438 w 3567"/>
                <a:gd name="T51" fmla="*/ 802 h 3673"/>
                <a:gd name="T52" fmla="*/ 260 w 3567"/>
                <a:gd name="T53" fmla="*/ 865 h 3673"/>
                <a:gd name="T54" fmla="*/ 358 w 3567"/>
                <a:gd name="T55" fmla="*/ 1157 h 3673"/>
                <a:gd name="T56" fmla="*/ 812 w 3567"/>
                <a:gd name="T57" fmla="*/ 1667 h 3673"/>
                <a:gd name="T58" fmla="*/ 927 w 3567"/>
                <a:gd name="T59" fmla="*/ 903 h 3673"/>
                <a:gd name="T60" fmla="*/ 1784 w 3567"/>
                <a:gd name="T61" fmla="*/ 257 h 3673"/>
                <a:gd name="T62" fmla="*/ 1502 w 3567"/>
                <a:gd name="T63" fmla="*/ 527 h 3673"/>
                <a:gd name="T64" fmla="*/ 2048 w 3567"/>
                <a:gd name="T65" fmla="*/ 870 h 3673"/>
                <a:gd name="T66" fmla="*/ 1940 w 3567"/>
                <a:gd name="T67" fmla="*/ 342 h 3673"/>
                <a:gd name="T68" fmla="*/ 1888 w 3567"/>
                <a:gd name="T69" fmla="*/ 13 h 3673"/>
                <a:gd name="T70" fmla="*/ 2267 w 3567"/>
                <a:gd name="T71" fmla="*/ 362 h 3673"/>
                <a:gd name="T72" fmla="*/ 2717 w 3567"/>
                <a:gd name="T73" fmla="*/ 611 h 3673"/>
                <a:gd name="T74" fmla="*/ 3275 w 3567"/>
                <a:gd name="T75" fmla="*/ 563 h 3673"/>
                <a:gd name="T76" fmla="*/ 3538 w 3567"/>
                <a:gd name="T77" fmla="*/ 755 h 3673"/>
                <a:gd name="T78" fmla="*/ 3497 w 3567"/>
                <a:gd name="T79" fmla="*/ 1164 h 3673"/>
                <a:gd name="T80" fmla="*/ 3027 w 3567"/>
                <a:gd name="T81" fmla="*/ 1765 h 3673"/>
                <a:gd name="T82" fmla="*/ 3429 w 3567"/>
                <a:gd name="T83" fmla="*/ 2385 h 3673"/>
                <a:gd name="T84" fmla="*/ 3559 w 3567"/>
                <a:gd name="T85" fmla="*/ 2854 h 3673"/>
                <a:gd name="T86" fmla="*/ 3368 w 3567"/>
                <a:gd name="T87" fmla="*/ 3079 h 3673"/>
                <a:gd name="T88" fmla="*/ 2832 w 3567"/>
                <a:gd name="T89" fmla="*/ 3091 h 3673"/>
                <a:gd name="T90" fmla="*/ 2300 w 3567"/>
                <a:gd name="T91" fmla="*/ 3248 h 3673"/>
                <a:gd name="T92" fmla="*/ 1937 w 3567"/>
                <a:gd name="T93" fmla="*/ 3643 h 3673"/>
                <a:gd name="T94" fmla="*/ 1494 w 3567"/>
                <a:gd name="T95" fmla="*/ 3557 h 3673"/>
                <a:gd name="T96" fmla="*/ 1179 w 3567"/>
                <a:gd name="T97" fmla="*/ 3039 h 3673"/>
                <a:gd name="T98" fmla="*/ 514 w 3567"/>
                <a:gd name="T99" fmla="*/ 3122 h 3673"/>
                <a:gd name="T100" fmla="*/ 91 w 3567"/>
                <a:gd name="T101" fmla="*/ 3006 h 3673"/>
                <a:gd name="T102" fmla="*/ 0 w 3567"/>
                <a:gd name="T103" fmla="*/ 2775 h 3673"/>
                <a:gd name="T104" fmla="*/ 229 w 3567"/>
                <a:gd name="T105" fmla="*/ 2255 h 3673"/>
                <a:gd name="T106" fmla="*/ 402 w 3567"/>
                <a:gd name="T107" fmla="*/ 1623 h 3673"/>
                <a:gd name="T108" fmla="*/ 25 w 3567"/>
                <a:gd name="T109" fmla="*/ 1048 h 3673"/>
                <a:gd name="T110" fmla="*/ 44 w 3567"/>
                <a:gd name="T111" fmla="*/ 728 h 3673"/>
                <a:gd name="T112" fmla="*/ 343 w 3567"/>
                <a:gd name="T113" fmla="*/ 555 h 3673"/>
                <a:gd name="T114" fmla="*/ 924 w 3567"/>
                <a:gd name="T115" fmla="*/ 631 h 3673"/>
                <a:gd name="T116" fmla="*/ 1336 w 3567"/>
                <a:gd name="T117" fmla="*/ 303 h 3673"/>
                <a:gd name="T118" fmla="*/ 1731 w 3567"/>
                <a:gd name="T119" fmla="*/ 3 h 36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567" h="3673">
                  <a:moveTo>
                    <a:pt x="1784" y="2666"/>
                  </a:moveTo>
                  <a:lnTo>
                    <a:pt x="1651" y="2737"/>
                  </a:lnTo>
                  <a:lnTo>
                    <a:pt x="1520" y="2803"/>
                  </a:lnTo>
                  <a:lnTo>
                    <a:pt x="1388" y="2864"/>
                  </a:lnTo>
                  <a:lnTo>
                    <a:pt x="1415" y="2943"/>
                  </a:lnTo>
                  <a:lnTo>
                    <a:pt x="1442" y="3016"/>
                  </a:lnTo>
                  <a:lnTo>
                    <a:pt x="1471" y="3084"/>
                  </a:lnTo>
                  <a:lnTo>
                    <a:pt x="1502" y="3146"/>
                  </a:lnTo>
                  <a:lnTo>
                    <a:pt x="1532" y="3201"/>
                  </a:lnTo>
                  <a:lnTo>
                    <a:pt x="1564" y="3251"/>
                  </a:lnTo>
                  <a:lnTo>
                    <a:pt x="1596" y="3294"/>
                  </a:lnTo>
                  <a:lnTo>
                    <a:pt x="1627" y="3331"/>
                  </a:lnTo>
                  <a:lnTo>
                    <a:pt x="1660" y="3361"/>
                  </a:lnTo>
                  <a:lnTo>
                    <a:pt x="1691" y="3385"/>
                  </a:lnTo>
                  <a:lnTo>
                    <a:pt x="1723" y="3403"/>
                  </a:lnTo>
                  <a:lnTo>
                    <a:pt x="1754" y="3413"/>
                  </a:lnTo>
                  <a:lnTo>
                    <a:pt x="1784" y="3416"/>
                  </a:lnTo>
                  <a:lnTo>
                    <a:pt x="1814" y="3413"/>
                  </a:lnTo>
                  <a:lnTo>
                    <a:pt x="1844" y="3403"/>
                  </a:lnTo>
                  <a:lnTo>
                    <a:pt x="1876" y="3385"/>
                  </a:lnTo>
                  <a:lnTo>
                    <a:pt x="1908" y="3361"/>
                  </a:lnTo>
                  <a:lnTo>
                    <a:pt x="1940" y="3331"/>
                  </a:lnTo>
                  <a:lnTo>
                    <a:pt x="1972" y="3294"/>
                  </a:lnTo>
                  <a:lnTo>
                    <a:pt x="2004" y="3251"/>
                  </a:lnTo>
                  <a:lnTo>
                    <a:pt x="2035" y="3201"/>
                  </a:lnTo>
                  <a:lnTo>
                    <a:pt x="2066" y="3146"/>
                  </a:lnTo>
                  <a:lnTo>
                    <a:pt x="2096" y="3084"/>
                  </a:lnTo>
                  <a:lnTo>
                    <a:pt x="2125" y="3016"/>
                  </a:lnTo>
                  <a:lnTo>
                    <a:pt x="2153" y="2943"/>
                  </a:lnTo>
                  <a:lnTo>
                    <a:pt x="2179" y="2864"/>
                  </a:lnTo>
                  <a:lnTo>
                    <a:pt x="2048" y="2803"/>
                  </a:lnTo>
                  <a:lnTo>
                    <a:pt x="1916" y="2737"/>
                  </a:lnTo>
                  <a:lnTo>
                    <a:pt x="1784" y="2666"/>
                  </a:lnTo>
                  <a:close/>
                  <a:moveTo>
                    <a:pt x="2285" y="2358"/>
                  </a:moveTo>
                  <a:lnTo>
                    <a:pt x="2273" y="2366"/>
                  </a:lnTo>
                  <a:lnTo>
                    <a:pt x="2160" y="2441"/>
                  </a:lnTo>
                  <a:lnTo>
                    <a:pt x="2044" y="2513"/>
                  </a:lnTo>
                  <a:lnTo>
                    <a:pt x="2145" y="2564"/>
                  </a:lnTo>
                  <a:lnTo>
                    <a:pt x="2244" y="2612"/>
                  </a:lnTo>
                  <a:lnTo>
                    <a:pt x="2259" y="2530"/>
                  </a:lnTo>
                  <a:lnTo>
                    <a:pt x="2273" y="2446"/>
                  </a:lnTo>
                  <a:lnTo>
                    <a:pt x="2285" y="2358"/>
                  </a:lnTo>
                  <a:close/>
                  <a:moveTo>
                    <a:pt x="1282" y="2358"/>
                  </a:moveTo>
                  <a:lnTo>
                    <a:pt x="1294" y="2446"/>
                  </a:lnTo>
                  <a:lnTo>
                    <a:pt x="1309" y="2530"/>
                  </a:lnTo>
                  <a:lnTo>
                    <a:pt x="1324" y="2612"/>
                  </a:lnTo>
                  <a:lnTo>
                    <a:pt x="1422" y="2564"/>
                  </a:lnTo>
                  <a:lnTo>
                    <a:pt x="1523" y="2513"/>
                  </a:lnTo>
                  <a:lnTo>
                    <a:pt x="1409" y="2441"/>
                  </a:lnTo>
                  <a:lnTo>
                    <a:pt x="1295" y="2366"/>
                  </a:lnTo>
                  <a:lnTo>
                    <a:pt x="1282" y="2358"/>
                  </a:lnTo>
                  <a:close/>
                  <a:moveTo>
                    <a:pt x="2757" y="2006"/>
                  </a:moveTo>
                  <a:lnTo>
                    <a:pt x="2660" y="2083"/>
                  </a:lnTo>
                  <a:lnTo>
                    <a:pt x="2560" y="2161"/>
                  </a:lnTo>
                  <a:lnTo>
                    <a:pt x="2550" y="2274"/>
                  </a:lnTo>
                  <a:lnTo>
                    <a:pt x="2538" y="2387"/>
                  </a:lnTo>
                  <a:lnTo>
                    <a:pt x="2522" y="2498"/>
                  </a:lnTo>
                  <a:lnTo>
                    <a:pt x="2503" y="2606"/>
                  </a:lnTo>
                  <a:lnTo>
                    <a:pt x="2481" y="2712"/>
                  </a:lnTo>
                  <a:lnTo>
                    <a:pt x="2559" y="2741"/>
                  </a:lnTo>
                  <a:lnTo>
                    <a:pt x="2634" y="2768"/>
                  </a:lnTo>
                  <a:lnTo>
                    <a:pt x="2707" y="2791"/>
                  </a:lnTo>
                  <a:lnTo>
                    <a:pt x="2776" y="2811"/>
                  </a:lnTo>
                  <a:lnTo>
                    <a:pt x="2842" y="2828"/>
                  </a:lnTo>
                  <a:lnTo>
                    <a:pt x="2904" y="2843"/>
                  </a:lnTo>
                  <a:lnTo>
                    <a:pt x="2962" y="2854"/>
                  </a:lnTo>
                  <a:lnTo>
                    <a:pt x="3017" y="2862"/>
                  </a:lnTo>
                  <a:lnTo>
                    <a:pt x="3068" y="2867"/>
                  </a:lnTo>
                  <a:lnTo>
                    <a:pt x="3114" y="2870"/>
                  </a:lnTo>
                  <a:lnTo>
                    <a:pt x="3155" y="2870"/>
                  </a:lnTo>
                  <a:lnTo>
                    <a:pt x="3193" y="2866"/>
                  </a:lnTo>
                  <a:lnTo>
                    <a:pt x="3226" y="2861"/>
                  </a:lnTo>
                  <a:lnTo>
                    <a:pt x="3254" y="2852"/>
                  </a:lnTo>
                  <a:lnTo>
                    <a:pt x="3277" y="2840"/>
                  </a:lnTo>
                  <a:lnTo>
                    <a:pt x="3295" y="2826"/>
                  </a:lnTo>
                  <a:lnTo>
                    <a:pt x="3299" y="2822"/>
                  </a:lnTo>
                  <a:lnTo>
                    <a:pt x="3303" y="2816"/>
                  </a:lnTo>
                  <a:lnTo>
                    <a:pt x="3307" y="2807"/>
                  </a:lnTo>
                  <a:lnTo>
                    <a:pt x="3310" y="2794"/>
                  </a:lnTo>
                  <a:lnTo>
                    <a:pt x="3312" y="2778"/>
                  </a:lnTo>
                  <a:lnTo>
                    <a:pt x="3311" y="2757"/>
                  </a:lnTo>
                  <a:lnTo>
                    <a:pt x="3305" y="2723"/>
                  </a:lnTo>
                  <a:lnTo>
                    <a:pt x="3295" y="2687"/>
                  </a:lnTo>
                  <a:lnTo>
                    <a:pt x="3281" y="2649"/>
                  </a:lnTo>
                  <a:lnTo>
                    <a:pt x="3262" y="2606"/>
                  </a:lnTo>
                  <a:lnTo>
                    <a:pt x="3238" y="2562"/>
                  </a:lnTo>
                  <a:lnTo>
                    <a:pt x="3209" y="2516"/>
                  </a:lnTo>
                  <a:lnTo>
                    <a:pt x="3176" y="2466"/>
                  </a:lnTo>
                  <a:lnTo>
                    <a:pt x="3139" y="2414"/>
                  </a:lnTo>
                  <a:lnTo>
                    <a:pt x="3098" y="2361"/>
                  </a:lnTo>
                  <a:lnTo>
                    <a:pt x="3052" y="2306"/>
                  </a:lnTo>
                  <a:lnTo>
                    <a:pt x="3001" y="2249"/>
                  </a:lnTo>
                  <a:lnTo>
                    <a:pt x="2946" y="2190"/>
                  </a:lnTo>
                  <a:lnTo>
                    <a:pt x="2887" y="2130"/>
                  </a:lnTo>
                  <a:lnTo>
                    <a:pt x="2824" y="2068"/>
                  </a:lnTo>
                  <a:lnTo>
                    <a:pt x="2757" y="2006"/>
                  </a:lnTo>
                  <a:close/>
                  <a:moveTo>
                    <a:pt x="812" y="2006"/>
                  </a:moveTo>
                  <a:lnTo>
                    <a:pt x="743" y="2068"/>
                  </a:lnTo>
                  <a:lnTo>
                    <a:pt x="680" y="2130"/>
                  </a:lnTo>
                  <a:lnTo>
                    <a:pt x="621" y="2190"/>
                  </a:lnTo>
                  <a:lnTo>
                    <a:pt x="567" y="2249"/>
                  </a:lnTo>
                  <a:lnTo>
                    <a:pt x="516" y="2306"/>
                  </a:lnTo>
                  <a:lnTo>
                    <a:pt x="470" y="2361"/>
                  </a:lnTo>
                  <a:lnTo>
                    <a:pt x="428" y="2414"/>
                  </a:lnTo>
                  <a:lnTo>
                    <a:pt x="391" y="2466"/>
                  </a:lnTo>
                  <a:lnTo>
                    <a:pt x="358" y="2516"/>
                  </a:lnTo>
                  <a:lnTo>
                    <a:pt x="330" y="2562"/>
                  </a:lnTo>
                  <a:lnTo>
                    <a:pt x="305" y="2606"/>
                  </a:lnTo>
                  <a:lnTo>
                    <a:pt x="286" y="2649"/>
                  </a:lnTo>
                  <a:lnTo>
                    <a:pt x="272" y="2687"/>
                  </a:lnTo>
                  <a:lnTo>
                    <a:pt x="262" y="2723"/>
                  </a:lnTo>
                  <a:lnTo>
                    <a:pt x="256" y="2757"/>
                  </a:lnTo>
                  <a:lnTo>
                    <a:pt x="256" y="2778"/>
                  </a:lnTo>
                  <a:lnTo>
                    <a:pt x="257" y="2794"/>
                  </a:lnTo>
                  <a:lnTo>
                    <a:pt x="260" y="2807"/>
                  </a:lnTo>
                  <a:lnTo>
                    <a:pt x="265" y="2816"/>
                  </a:lnTo>
                  <a:lnTo>
                    <a:pt x="268" y="2822"/>
                  </a:lnTo>
                  <a:lnTo>
                    <a:pt x="273" y="2826"/>
                  </a:lnTo>
                  <a:lnTo>
                    <a:pt x="291" y="2840"/>
                  </a:lnTo>
                  <a:lnTo>
                    <a:pt x="313" y="2852"/>
                  </a:lnTo>
                  <a:lnTo>
                    <a:pt x="341" y="2861"/>
                  </a:lnTo>
                  <a:lnTo>
                    <a:pt x="375" y="2866"/>
                  </a:lnTo>
                  <a:lnTo>
                    <a:pt x="412" y="2870"/>
                  </a:lnTo>
                  <a:lnTo>
                    <a:pt x="453" y="2870"/>
                  </a:lnTo>
                  <a:lnTo>
                    <a:pt x="501" y="2867"/>
                  </a:lnTo>
                  <a:lnTo>
                    <a:pt x="551" y="2862"/>
                  </a:lnTo>
                  <a:lnTo>
                    <a:pt x="605" y="2854"/>
                  </a:lnTo>
                  <a:lnTo>
                    <a:pt x="663" y="2843"/>
                  </a:lnTo>
                  <a:lnTo>
                    <a:pt x="725" y="2828"/>
                  </a:lnTo>
                  <a:lnTo>
                    <a:pt x="791" y="2811"/>
                  </a:lnTo>
                  <a:lnTo>
                    <a:pt x="860" y="2791"/>
                  </a:lnTo>
                  <a:lnTo>
                    <a:pt x="933" y="2768"/>
                  </a:lnTo>
                  <a:lnTo>
                    <a:pt x="1008" y="2741"/>
                  </a:lnTo>
                  <a:lnTo>
                    <a:pt x="1086" y="2712"/>
                  </a:lnTo>
                  <a:lnTo>
                    <a:pt x="1065" y="2606"/>
                  </a:lnTo>
                  <a:lnTo>
                    <a:pt x="1046" y="2498"/>
                  </a:lnTo>
                  <a:lnTo>
                    <a:pt x="1030" y="2387"/>
                  </a:lnTo>
                  <a:lnTo>
                    <a:pt x="1017" y="2274"/>
                  </a:lnTo>
                  <a:lnTo>
                    <a:pt x="1007" y="2161"/>
                  </a:lnTo>
                  <a:lnTo>
                    <a:pt x="907" y="2083"/>
                  </a:lnTo>
                  <a:lnTo>
                    <a:pt x="812" y="2006"/>
                  </a:lnTo>
                  <a:close/>
                  <a:moveTo>
                    <a:pt x="1784" y="1302"/>
                  </a:moveTo>
                  <a:lnTo>
                    <a:pt x="1670" y="1369"/>
                  </a:lnTo>
                  <a:lnTo>
                    <a:pt x="1555" y="1443"/>
                  </a:lnTo>
                  <a:lnTo>
                    <a:pt x="1437" y="1519"/>
                  </a:lnTo>
                  <a:lnTo>
                    <a:pt x="1344" y="1583"/>
                  </a:lnTo>
                  <a:lnTo>
                    <a:pt x="1254" y="1648"/>
                  </a:lnTo>
                  <a:lnTo>
                    <a:pt x="1251" y="1740"/>
                  </a:lnTo>
                  <a:lnTo>
                    <a:pt x="1250" y="1836"/>
                  </a:lnTo>
                  <a:lnTo>
                    <a:pt x="1251" y="1932"/>
                  </a:lnTo>
                  <a:lnTo>
                    <a:pt x="1254" y="2025"/>
                  </a:lnTo>
                  <a:lnTo>
                    <a:pt x="1344" y="2090"/>
                  </a:lnTo>
                  <a:lnTo>
                    <a:pt x="1437" y="2154"/>
                  </a:lnTo>
                  <a:lnTo>
                    <a:pt x="1555" y="2231"/>
                  </a:lnTo>
                  <a:lnTo>
                    <a:pt x="1670" y="2303"/>
                  </a:lnTo>
                  <a:lnTo>
                    <a:pt x="1784" y="2371"/>
                  </a:lnTo>
                  <a:lnTo>
                    <a:pt x="1898" y="2303"/>
                  </a:lnTo>
                  <a:lnTo>
                    <a:pt x="2014" y="2231"/>
                  </a:lnTo>
                  <a:lnTo>
                    <a:pt x="2130" y="2154"/>
                  </a:lnTo>
                  <a:lnTo>
                    <a:pt x="2223" y="2090"/>
                  </a:lnTo>
                  <a:lnTo>
                    <a:pt x="2313" y="2025"/>
                  </a:lnTo>
                  <a:lnTo>
                    <a:pt x="2317" y="1932"/>
                  </a:lnTo>
                  <a:lnTo>
                    <a:pt x="2318" y="1836"/>
                  </a:lnTo>
                  <a:lnTo>
                    <a:pt x="2317" y="1740"/>
                  </a:lnTo>
                  <a:lnTo>
                    <a:pt x="2313" y="1648"/>
                  </a:lnTo>
                  <a:lnTo>
                    <a:pt x="2223" y="1583"/>
                  </a:lnTo>
                  <a:lnTo>
                    <a:pt x="2130" y="1519"/>
                  </a:lnTo>
                  <a:lnTo>
                    <a:pt x="2014" y="1443"/>
                  </a:lnTo>
                  <a:lnTo>
                    <a:pt x="1898" y="1369"/>
                  </a:lnTo>
                  <a:lnTo>
                    <a:pt x="1784" y="1302"/>
                  </a:lnTo>
                  <a:close/>
                  <a:moveTo>
                    <a:pt x="1324" y="1062"/>
                  </a:moveTo>
                  <a:lnTo>
                    <a:pt x="1309" y="1143"/>
                  </a:lnTo>
                  <a:lnTo>
                    <a:pt x="1294" y="1227"/>
                  </a:lnTo>
                  <a:lnTo>
                    <a:pt x="1282" y="1315"/>
                  </a:lnTo>
                  <a:lnTo>
                    <a:pt x="1294" y="1306"/>
                  </a:lnTo>
                  <a:lnTo>
                    <a:pt x="1409" y="1232"/>
                  </a:lnTo>
                  <a:lnTo>
                    <a:pt x="1524" y="1158"/>
                  </a:lnTo>
                  <a:lnTo>
                    <a:pt x="1422" y="1108"/>
                  </a:lnTo>
                  <a:lnTo>
                    <a:pt x="1324" y="1062"/>
                  </a:lnTo>
                  <a:close/>
                  <a:moveTo>
                    <a:pt x="2244" y="1062"/>
                  </a:moveTo>
                  <a:lnTo>
                    <a:pt x="2145" y="1108"/>
                  </a:lnTo>
                  <a:lnTo>
                    <a:pt x="2044" y="1158"/>
                  </a:lnTo>
                  <a:lnTo>
                    <a:pt x="2160" y="1232"/>
                  </a:lnTo>
                  <a:lnTo>
                    <a:pt x="2273" y="1306"/>
                  </a:lnTo>
                  <a:lnTo>
                    <a:pt x="2285" y="1315"/>
                  </a:lnTo>
                  <a:lnTo>
                    <a:pt x="2273" y="1227"/>
                  </a:lnTo>
                  <a:lnTo>
                    <a:pt x="2259" y="1143"/>
                  </a:lnTo>
                  <a:lnTo>
                    <a:pt x="2244" y="1062"/>
                  </a:lnTo>
                  <a:close/>
                  <a:moveTo>
                    <a:pt x="3114" y="802"/>
                  </a:moveTo>
                  <a:lnTo>
                    <a:pt x="3068" y="806"/>
                  </a:lnTo>
                  <a:lnTo>
                    <a:pt x="3017" y="810"/>
                  </a:lnTo>
                  <a:lnTo>
                    <a:pt x="2962" y="819"/>
                  </a:lnTo>
                  <a:lnTo>
                    <a:pt x="2904" y="830"/>
                  </a:lnTo>
                  <a:lnTo>
                    <a:pt x="2842" y="844"/>
                  </a:lnTo>
                  <a:lnTo>
                    <a:pt x="2776" y="861"/>
                  </a:lnTo>
                  <a:lnTo>
                    <a:pt x="2707" y="881"/>
                  </a:lnTo>
                  <a:lnTo>
                    <a:pt x="2634" y="905"/>
                  </a:lnTo>
                  <a:lnTo>
                    <a:pt x="2559" y="931"/>
                  </a:lnTo>
                  <a:lnTo>
                    <a:pt x="2481" y="960"/>
                  </a:lnTo>
                  <a:lnTo>
                    <a:pt x="2503" y="1066"/>
                  </a:lnTo>
                  <a:lnTo>
                    <a:pt x="2522" y="1175"/>
                  </a:lnTo>
                  <a:lnTo>
                    <a:pt x="2538" y="1286"/>
                  </a:lnTo>
                  <a:lnTo>
                    <a:pt x="2550" y="1399"/>
                  </a:lnTo>
                  <a:lnTo>
                    <a:pt x="2560" y="1511"/>
                  </a:lnTo>
                  <a:lnTo>
                    <a:pt x="2660" y="1589"/>
                  </a:lnTo>
                  <a:lnTo>
                    <a:pt x="2757" y="1667"/>
                  </a:lnTo>
                  <a:lnTo>
                    <a:pt x="2824" y="1604"/>
                  </a:lnTo>
                  <a:lnTo>
                    <a:pt x="2887" y="1543"/>
                  </a:lnTo>
                  <a:lnTo>
                    <a:pt x="2946" y="1482"/>
                  </a:lnTo>
                  <a:lnTo>
                    <a:pt x="3001" y="1423"/>
                  </a:lnTo>
                  <a:lnTo>
                    <a:pt x="3052" y="1367"/>
                  </a:lnTo>
                  <a:lnTo>
                    <a:pt x="3098" y="1312"/>
                  </a:lnTo>
                  <a:lnTo>
                    <a:pt x="3139" y="1258"/>
                  </a:lnTo>
                  <a:lnTo>
                    <a:pt x="3176" y="1207"/>
                  </a:lnTo>
                  <a:lnTo>
                    <a:pt x="3209" y="1157"/>
                  </a:lnTo>
                  <a:lnTo>
                    <a:pt x="3238" y="1110"/>
                  </a:lnTo>
                  <a:lnTo>
                    <a:pt x="3262" y="1066"/>
                  </a:lnTo>
                  <a:lnTo>
                    <a:pt x="3281" y="1024"/>
                  </a:lnTo>
                  <a:lnTo>
                    <a:pt x="3295" y="985"/>
                  </a:lnTo>
                  <a:lnTo>
                    <a:pt x="3305" y="949"/>
                  </a:lnTo>
                  <a:lnTo>
                    <a:pt x="3311" y="916"/>
                  </a:lnTo>
                  <a:lnTo>
                    <a:pt x="3312" y="895"/>
                  </a:lnTo>
                  <a:lnTo>
                    <a:pt x="3310" y="878"/>
                  </a:lnTo>
                  <a:lnTo>
                    <a:pt x="3307" y="865"/>
                  </a:lnTo>
                  <a:lnTo>
                    <a:pt x="3303" y="856"/>
                  </a:lnTo>
                  <a:lnTo>
                    <a:pt x="3299" y="851"/>
                  </a:lnTo>
                  <a:lnTo>
                    <a:pt x="3295" y="847"/>
                  </a:lnTo>
                  <a:lnTo>
                    <a:pt x="3277" y="833"/>
                  </a:lnTo>
                  <a:lnTo>
                    <a:pt x="3254" y="821"/>
                  </a:lnTo>
                  <a:lnTo>
                    <a:pt x="3226" y="812"/>
                  </a:lnTo>
                  <a:lnTo>
                    <a:pt x="3193" y="807"/>
                  </a:lnTo>
                  <a:lnTo>
                    <a:pt x="3155" y="803"/>
                  </a:lnTo>
                  <a:lnTo>
                    <a:pt x="3114" y="802"/>
                  </a:lnTo>
                  <a:close/>
                  <a:moveTo>
                    <a:pt x="438" y="802"/>
                  </a:moveTo>
                  <a:lnTo>
                    <a:pt x="401" y="803"/>
                  </a:lnTo>
                  <a:lnTo>
                    <a:pt x="366" y="808"/>
                  </a:lnTo>
                  <a:lnTo>
                    <a:pt x="337" y="814"/>
                  </a:lnTo>
                  <a:lnTo>
                    <a:pt x="311" y="823"/>
                  </a:lnTo>
                  <a:lnTo>
                    <a:pt x="290" y="834"/>
                  </a:lnTo>
                  <a:lnTo>
                    <a:pt x="273" y="847"/>
                  </a:lnTo>
                  <a:lnTo>
                    <a:pt x="268" y="851"/>
                  </a:lnTo>
                  <a:lnTo>
                    <a:pt x="265" y="856"/>
                  </a:lnTo>
                  <a:lnTo>
                    <a:pt x="260" y="865"/>
                  </a:lnTo>
                  <a:lnTo>
                    <a:pt x="257" y="878"/>
                  </a:lnTo>
                  <a:lnTo>
                    <a:pt x="256" y="895"/>
                  </a:lnTo>
                  <a:lnTo>
                    <a:pt x="256" y="916"/>
                  </a:lnTo>
                  <a:lnTo>
                    <a:pt x="262" y="949"/>
                  </a:lnTo>
                  <a:lnTo>
                    <a:pt x="272" y="985"/>
                  </a:lnTo>
                  <a:lnTo>
                    <a:pt x="286" y="1024"/>
                  </a:lnTo>
                  <a:lnTo>
                    <a:pt x="305" y="1066"/>
                  </a:lnTo>
                  <a:lnTo>
                    <a:pt x="330" y="1110"/>
                  </a:lnTo>
                  <a:lnTo>
                    <a:pt x="358" y="1157"/>
                  </a:lnTo>
                  <a:lnTo>
                    <a:pt x="391" y="1207"/>
                  </a:lnTo>
                  <a:lnTo>
                    <a:pt x="428" y="1258"/>
                  </a:lnTo>
                  <a:lnTo>
                    <a:pt x="470" y="1312"/>
                  </a:lnTo>
                  <a:lnTo>
                    <a:pt x="516" y="1367"/>
                  </a:lnTo>
                  <a:lnTo>
                    <a:pt x="567" y="1423"/>
                  </a:lnTo>
                  <a:lnTo>
                    <a:pt x="621" y="1482"/>
                  </a:lnTo>
                  <a:lnTo>
                    <a:pt x="680" y="1543"/>
                  </a:lnTo>
                  <a:lnTo>
                    <a:pt x="743" y="1604"/>
                  </a:lnTo>
                  <a:lnTo>
                    <a:pt x="812" y="1667"/>
                  </a:lnTo>
                  <a:lnTo>
                    <a:pt x="907" y="1589"/>
                  </a:lnTo>
                  <a:lnTo>
                    <a:pt x="1007" y="1511"/>
                  </a:lnTo>
                  <a:lnTo>
                    <a:pt x="1017" y="1399"/>
                  </a:lnTo>
                  <a:lnTo>
                    <a:pt x="1030" y="1286"/>
                  </a:lnTo>
                  <a:lnTo>
                    <a:pt x="1046" y="1175"/>
                  </a:lnTo>
                  <a:lnTo>
                    <a:pt x="1065" y="1066"/>
                  </a:lnTo>
                  <a:lnTo>
                    <a:pt x="1086" y="960"/>
                  </a:lnTo>
                  <a:lnTo>
                    <a:pt x="1006" y="930"/>
                  </a:lnTo>
                  <a:lnTo>
                    <a:pt x="927" y="903"/>
                  </a:lnTo>
                  <a:lnTo>
                    <a:pt x="853" y="879"/>
                  </a:lnTo>
                  <a:lnTo>
                    <a:pt x="781" y="859"/>
                  </a:lnTo>
                  <a:lnTo>
                    <a:pt x="714" y="842"/>
                  </a:lnTo>
                  <a:lnTo>
                    <a:pt x="651" y="827"/>
                  </a:lnTo>
                  <a:lnTo>
                    <a:pt x="592" y="816"/>
                  </a:lnTo>
                  <a:lnTo>
                    <a:pt x="535" y="809"/>
                  </a:lnTo>
                  <a:lnTo>
                    <a:pt x="485" y="803"/>
                  </a:lnTo>
                  <a:lnTo>
                    <a:pt x="438" y="802"/>
                  </a:lnTo>
                  <a:close/>
                  <a:moveTo>
                    <a:pt x="1784" y="257"/>
                  </a:moveTo>
                  <a:lnTo>
                    <a:pt x="1754" y="260"/>
                  </a:lnTo>
                  <a:lnTo>
                    <a:pt x="1723" y="270"/>
                  </a:lnTo>
                  <a:lnTo>
                    <a:pt x="1691" y="287"/>
                  </a:lnTo>
                  <a:lnTo>
                    <a:pt x="1660" y="311"/>
                  </a:lnTo>
                  <a:lnTo>
                    <a:pt x="1627" y="342"/>
                  </a:lnTo>
                  <a:lnTo>
                    <a:pt x="1596" y="378"/>
                  </a:lnTo>
                  <a:lnTo>
                    <a:pt x="1564" y="422"/>
                  </a:lnTo>
                  <a:lnTo>
                    <a:pt x="1532" y="472"/>
                  </a:lnTo>
                  <a:lnTo>
                    <a:pt x="1502" y="527"/>
                  </a:lnTo>
                  <a:lnTo>
                    <a:pt x="1471" y="589"/>
                  </a:lnTo>
                  <a:lnTo>
                    <a:pt x="1442" y="656"/>
                  </a:lnTo>
                  <a:lnTo>
                    <a:pt x="1415" y="729"/>
                  </a:lnTo>
                  <a:lnTo>
                    <a:pt x="1388" y="808"/>
                  </a:lnTo>
                  <a:lnTo>
                    <a:pt x="1520" y="870"/>
                  </a:lnTo>
                  <a:lnTo>
                    <a:pt x="1651" y="936"/>
                  </a:lnTo>
                  <a:lnTo>
                    <a:pt x="1784" y="1007"/>
                  </a:lnTo>
                  <a:lnTo>
                    <a:pt x="1916" y="936"/>
                  </a:lnTo>
                  <a:lnTo>
                    <a:pt x="2048" y="870"/>
                  </a:lnTo>
                  <a:lnTo>
                    <a:pt x="2179" y="808"/>
                  </a:lnTo>
                  <a:lnTo>
                    <a:pt x="2153" y="729"/>
                  </a:lnTo>
                  <a:lnTo>
                    <a:pt x="2125" y="656"/>
                  </a:lnTo>
                  <a:lnTo>
                    <a:pt x="2096" y="589"/>
                  </a:lnTo>
                  <a:lnTo>
                    <a:pt x="2066" y="527"/>
                  </a:lnTo>
                  <a:lnTo>
                    <a:pt x="2035" y="472"/>
                  </a:lnTo>
                  <a:lnTo>
                    <a:pt x="2004" y="422"/>
                  </a:lnTo>
                  <a:lnTo>
                    <a:pt x="1972" y="378"/>
                  </a:lnTo>
                  <a:lnTo>
                    <a:pt x="1940" y="342"/>
                  </a:lnTo>
                  <a:lnTo>
                    <a:pt x="1908" y="311"/>
                  </a:lnTo>
                  <a:lnTo>
                    <a:pt x="1876" y="287"/>
                  </a:lnTo>
                  <a:lnTo>
                    <a:pt x="1844" y="270"/>
                  </a:lnTo>
                  <a:lnTo>
                    <a:pt x="1814" y="260"/>
                  </a:lnTo>
                  <a:lnTo>
                    <a:pt x="1784" y="257"/>
                  </a:lnTo>
                  <a:close/>
                  <a:moveTo>
                    <a:pt x="1784" y="0"/>
                  </a:moveTo>
                  <a:lnTo>
                    <a:pt x="1784" y="0"/>
                  </a:lnTo>
                  <a:lnTo>
                    <a:pt x="1836" y="3"/>
                  </a:lnTo>
                  <a:lnTo>
                    <a:pt x="1888" y="13"/>
                  </a:lnTo>
                  <a:lnTo>
                    <a:pt x="1937" y="30"/>
                  </a:lnTo>
                  <a:lnTo>
                    <a:pt x="1984" y="53"/>
                  </a:lnTo>
                  <a:lnTo>
                    <a:pt x="2030" y="81"/>
                  </a:lnTo>
                  <a:lnTo>
                    <a:pt x="2074" y="115"/>
                  </a:lnTo>
                  <a:lnTo>
                    <a:pt x="2117" y="154"/>
                  </a:lnTo>
                  <a:lnTo>
                    <a:pt x="2157" y="199"/>
                  </a:lnTo>
                  <a:lnTo>
                    <a:pt x="2195" y="249"/>
                  </a:lnTo>
                  <a:lnTo>
                    <a:pt x="2232" y="303"/>
                  </a:lnTo>
                  <a:lnTo>
                    <a:pt x="2267" y="362"/>
                  </a:lnTo>
                  <a:lnTo>
                    <a:pt x="2300" y="424"/>
                  </a:lnTo>
                  <a:lnTo>
                    <a:pt x="2331" y="490"/>
                  </a:lnTo>
                  <a:lnTo>
                    <a:pt x="2362" y="560"/>
                  </a:lnTo>
                  <a:lnTo>
                    <a:pt x="2388" y="633"/>
                  </a:lnTo>
                  <a:lnTo>
                    <a:pt x="2414" y="710"/>
                  </a:lnTo>
                  <a:lnTo>
                    <a:pt x="2492" y="682"/>
                  </a:lnTo>
                  <a:lnTo>
                    <a:pt x="2569" y="655"/>
                  </a:lnTo>
                  <a:lnTo>
                    <a:pt x="2644" y="631"/>
                  </a:lnTo>
                  <a:lnTo>
                    <a:pt x="2717" y="611"/>
                  </a:lnTo>
                  <a:lnTo>
                    <a:pt x="2789" y="593"/>
                  </a:lnTo>
                  <a:lnTo>
                    <a:pt x="2859" y="577"/>
                  </a:lnTo>
                  <a:lnTo>
                    <a:pt x="2926" y="566"/>
                  </a:lnTo>
                  <a:lnTo>
                    <a:pt x="2991" y="557"/>
                  </a:lnTo>
                  <a:lnTo>
                    <a:pt x="3053" y="551"/>
                  </a:lnTo>
                  <a:lnTo>
                    <a:pt x="3114" y="549"/>
                  </a:lnTo>
                  <a:lnTo>
                    <a:pt x="3171" y="550"/>
                  </a:lnTo>
                  <a:lnTo>
                    <a:pt x="3225" y="555"/>
                  </a:lnTo>
                  <a:lnTo>
                    <a:pt x="3275" y="563"/>
                  </a:lnTo>
                  <a:lnTo>
                    <a:pt x="3323" y="576"/>
                  </a:lnTo>
                  <a:lnTo>
                    <a:pt x="3367" y="593"/>
                  </a:lnTo>
                  <a:lnTo>
                    <a:pt x="3408" y="613"/>
                  </a:lnTo>
                  <a:lnTo>
                    <a:pt x="3444" y="638"/>
                  </a:lnTo>
                  <a:lnTo>
                    <a:pt x="3476" y="666"/>
                  </a:lnTo>
                  <a:lnTo>
                    <a:pt x="3493" y="684"/>
                  </a:lnTo>
                  <a:lnTo>
                    <a:pt x="3509" y="704"/>
                  </a:lnTo>
                  <a:lnTo>
                    <a:pt x="3524" y="729"/>
                  </a:lnTo>
                  <a:lnTo>
                    <a:pt x="3538" y="755"/>
                  </a:lnTo>
                  <a:lnTo>
                    <a:pt x="3550" y="785"/>
                  </a:lnTo>
                  <a:lnTo>
                    <a:pt x="3559" y="819"/>
                  </a:lnTo>
                  <a:lnTo>
                    <a:pt x="3565" y="856"/>
                  </a:lnTo>
                  <a:lnTo>
                    <a:pt x="3567" y="897"/>
                  </a:lnTo>
                  <a:lnTo>
                    <a:pt x="3566" y="942"/>
                  </a:lnTo>
                  <a:lnTo>
                    <a:pt x="3557" y="994"/>
                  </a:lnTo>
                  <a:lnTo>
                    <a:pt x="3543" y="1048"/>
                  </a:lnTo>
                  <a:lnTo>
                    <a:pt x="3523" y="1104"/>
                  </a:lnTo>
                  <a:lnTo>
                    <a:pt x="3497" y="1164"/>
                  </a:lnTo>
                  <a:lnTo>
                    <a:pt x="3466" y="1225"/>
                  </a:lnTo>
                  <a:lnTo>
                    <a:pt x="3429" y="1287"/>
                  </a:lnTo>
                  <a:lnTo>
                    <a:pt x="3386" y="1351"/>
                  </a:lnTo>
                  <a:lnTo>
                    <a:pt x="3338" y="1418"/>
                  </a:lnTo>
                  <a:lnTo>
                    <a:pt x="3285" y="1484"/>
                  </a:lnTo>
                  <a:lnTo>
                    <a:pt x="3228" y="1553"/>
                  </a:lnTo>
                  <a:lnTo>
                    <a:pt x="3165" y="1623"/>
                  </a:lnTo>
                  <a:lnTo>
                    <a:pt x="3099" y="1693"/>
                  </a:lnTo>
                  <a:lnTo>
                    <a:pt x="3027" y="1765"/>
                  </a:lnTo>
                  <a:lnTo>
                    <a:pt x="2951" y="1836"/>
                  </a:lnTo>
                  <a:lnTo>
                    <a:pt x="3027" y="1908"/>
                  </a:lnTo>
                  <a:lnTo>
                    <a:pt x="3099" y="1979"/>
                  </a:lnTo>
                  <a:lnTo>
                    <a:pt x="3165" y="2050"/>
                  </a:lnTo>
                  <a:lnTo>
                    <a:pt x="3228" y="2119"/>
                  </a:lnTo>
                  <a:lnTo>
                    <a:pt x="3285" y="2188"/>
                  </a:lnTo>
                  <a:lnTo>
                    <a:pt x="3338" y="2255"/>
                  </a:lnTo>
                  <a:lnTo>
                    <a:pt x="3386" y="2321"/>
                  </a:lnTo>
                  <a:lnTo>
                    <a:pt x="3429" y="2385"/>
                  </a:lnTo>
                  <a:lnTo>
                    <a:pt x="3466" y="2448"/>
                  </a:lnTo>
                  <a:lnTo>
                    <a:pt x="3497" y="2509"/>
                  </a:lnTo>
                  <a:lnTo>
                    <a:pt x="3523" y="2568"/>
                  </a:lnTo>
                  <a:lnTo>
                    <a:pt x="3543" y="2625"/>
                  </a:lnTo>
                  <a:lnTo>
                    <a:pt x="3557" y="2679"/>
                  </a:lnTo>
                  <a:lnTo>
                    <a:pt x="3566" y="2731"/>
                  </a:lnTo>
                  <a:lnTo>
                    <a:pt x="3567" y="2775"/>
                  </a:lnTo>
                  <a:lnTo>
                    <a:pt x="3565" y="2817"/>
                  </a:lnTo>
                  <a:lnTo>
                    <a:pt x="3559" y="2854"/>
                  </a:lnTo>
                  <a:lnTo>
                    <a:pt x="3550" y="2887"/>
                  </a:lnTo>
                  <a:lnTo>
                    <a:pt x="3538" y="2917"/>
                  </a:lnTo>
                  <a:lnTo>
                    <a:pt x="3524" y="2944"/>
                  </a:lnTo>
                  <a:lnTo>
                    <a:pt x="3509" y="2968"/>
                  </a:lnTo>
                  <a:lnTo>
                    <a:pt x="3493" y="2989"/>
                  </a:lnTo>
                  <a:lnTo>
                    <a:pt x="3476" y="3006"/>
                  </a:lnTo>
                  <a:lnTo>
                    <a:pt x="3445" y="3034"/>
                  </a:lnTo>
                  <a:lnTo>
                    <a:pt x="3409" y="3059"/>
                  </a:lnTo>
                  <a:lnTo>
                    <a:pt x="3368" y="3079"/>
                  </a:lnTo>
                  <a:lnTo>
                    <a:pt x="3326" y="3095"/>
                  </a:lnTo>
                  <a:lnTo>
                    <a:pt x="3279" y="3109"/>
                  </a:lnTo>
                  <a:lnTo>
                    <a:pt x="3229" y="3117"/>
                  </a:lnTo>
                  <a:lnTo>
                    <a:pt x="3176" y="3122"/>
                  </a:lnTo>
                  <a:lnTo>
                    <a:pt x="3120" y="3124"/>
                  </a:lnTo>
                  <a:lnTo>
                    <a:pt x="3053" y="3122"/>
                  </a:lnTo>
                  <a:lnTo>
                    <a:pt x="2982" y="3115"/>
                  </a:lnTo>
                  <a:lnTo>
                    <a:pt x="2909" y="3104"/>
                  </a:lnTo>
                  <a:lnTo>
                    <a:pt x="2832" y="3091"/>
                  </a:lnTo>
                  <a:lnTo>
                    <a:pt x="2753" y="3071"/>
                  </a:lnTo>
                  <a:lnTo>
                    <a:pt x="2671" y="3050"/>
                  </a:lnTo>
                  <a:lnTo>
                    <a:pt x="2587" y="3024"/>
                  </a:lnTo>
                  <a:lnTo>
                    <a:pt x="2502" y="2995"/>
                  </a:lnTo>
                  <a:lnTo>
                    <a:pt x="2414" y="2962"/>
                  </a:lnTo>
                  <a:lnTo>
                    <a:pt x="2388" y="3039"/>
                  </a:lnTo>
                  <a:lnTo>
                    <a:pt x="2362" y="3112"/>
                  </a:lnTo>
                  <a:lnTo>
                    <a:pt x="2331" y="3182"/>
                  </a:lnTo>
                  <a:lnTo>
                    <a:pt x="2300" y="3248"/>
                  </a:lnTo>
                  <a:lnTo>
                    <a:pt x="2267" y="3312"/>
                  </a:lnTo>
                  <a:lnTo>
                    <a:pt x="2232" y="3370"/>
                  </a:lnTo>
                  <a:lnTo>
                    <a:pt x="2195" y="3424"/>
                  </a:lnTo>
                  <a:lnTo>
                    <a:pt x="2157" y="3474"/>
                  </a:lnTo>
                  <a:lnTo>
                    <a:pt x="2117" y="3518"/>
                  </a:lnTo>
                  <a:lnTo>
                    <a:pt x="2074" y="3557"/>
                  </a:lnTo>
                  <a:lnTo>
                    <a:pt x="2030" y="3592"/>
                  </a:lnTo>
                  <a:lnTo>
                    <a:pt x="1984" y="3620"/>
                  </a:lnTo>
                  <a:lnTo>
                    <a:pt x="1937" y="3643"/>
                  </a:lnTo>
                  <a:lnTo>
                    <a:pt x="1888" y="3660"/>
                  </a:lnTo>
                  <a:lnTo>
                    <a:pt x="1836" y="3670"/>
                  </a:lnTo>
                  <a:lnTo>
                    <a:pt x="1784" y="3673"/>
                  </a:lnTo>
                  <a:lnTo>
                    <a:pt x="1731" y="3670"/>
                  </a:lnTo>
                  <a:lnTo>
                    <a:pt x="1680" y="3660"/>
                  </a:lnTo>
                  <a:lnTo>
                    <a:pt x="1631" y="3643"/>
                  </a:lnTo>
                  <a:lnTo>
                    <a:pt x="1583" y="3620"/>
                  </a:lnTo>
                  <a:lnTo>
                    <a:pt x="1538" y="3592"/>
                  </a:lnTo>
                  <a:lnTo>
                    <a:pt x="1494" y="3557"/>
                  </a:lnTo>
                  <a:lnTo>
                    <a:pt x="1451" y="3518"/>
                  </a:lnTo>
                  <a:lnTo>
                    <a:pt x="1411" y="3474"/>
                  </a:lnTo>
                  <a:lnTo>
                    <a:pt x="1372" y="3424"/>
                  </a:lnTo>
                  <a:lnTo>
                    <a:pt x="1336" y="3370"/>
                  </a:lnTo>
                  <a:lnTo>
                    <a:pt x="1301" y="3312"/>
                  </a:lnTo>
                  <a:lnTo>
                    <a:pt x="1267" y="3248"/>
                  </a:lnTo>
                  <a:lnTo>
                    <a:pt x="1236" y="3182"/>
                  </a:lnTo>
                  <a:lnTo>
                    <a:pt x="1207" y="3112"/>
                  </a:lnTo>
                  <a:lnTo>
                    <a:pt x="1179" y="3039"/>
                  </a:lnTo>
                  <a:lnTo>
                    <a:pt x="1153" y="2962"/>
                  </a:lnTo>
                  <a:lnTo>
                    <a:pt x="1065" y="2995"/>
                  </a:lnTo>
                  <a:lnTo>
                    <a:pt x="980" y="3024"/>
                  </a:lnTo>
                  <a:lnTo>
                    <a:pt x="896" y="3050"/>
                  </a:lnTo>
                  <a:lnTo>
                    <a:pt x="815" y="3071"/>
                  </a:lnTo>
                  <a:lnTo>
                    <a:pt x="735" y="3091"/>
                  </a:lnTo>
                  <a:lnTo>
                    <a:pt x="659" y="3104"/>
                  </a:lnTo>
                  <a:lnTo>
                    <a:pt x="585" y="3115"/>
                  </a:lnTo>
                  <a:lnTo>
                    <a:pt x="514" y="3122"/>
                  </a:lnTo>
                  <a:lnTo>
                    <a:pt x="448" y="3124"/>
                  </a:lnTo>
                  <a:lnTo>
                    <a:pt x="392" y="3122"/>
                  </a:lnTo>
                  <a:lnTo>
                    <a:pt x="339" y="3117"/>
                  </a:lnTo>
                  <a:lnTo>
                    <a:pt x="288" y="3109"/>
                  </a:lnTo>
                  <a:lnTo>
                    <a:pt x="242" y="3095"/>
                  </a:lnTo>
                  <a:lnTo>
                    <a:pt x="199" y="3079"/>
                  </a:lnTo>
                  <a:lnTo>
                    <a:pt x="159" y="3059"/>
                  </a:lnTo>
                  <a:lnTo>
                    <a:pt x="123" y="3034"/>
                  </a:lnTo>
                  <a:lnTo>
                    <a:pt x="91" y="3006"/>
                  </a:lnTo>
                  <a:lnTo>
                    <a:pt x="75" y="2988"/>
                  </a:lnTo>
                  <a:lnTo>
                    <a:pt x="58" y="2968"/>
                  </a:lnTo>
                  <a:lnTo>
                    <a:pt x="44" y="2944"/>
                  </a:lnTo>
                  <a:lnTo>
                    <a:pt x="29" y="2917"/>
                  </a:lnTo>
                  <a:lnTo>
                    <a:pt x="18" y="2887"/>
                  </a:lnTo>
                  <a:lnTo>
                    <a:pt x="8" y="2853"/>
                  </a:lnTo>
                  <a:lnTo>
                    <a:pt x="2" y="2817"/>
                  </a:lnTo>
                  <a:lnTo>
                    <a:pt x="0" y="2776"/>
                  </a:lnTo>
                  <a:lnTo>
                    <a:pt x="0" y="2775"/>
                  </a:lnTo>
                  <a:lnTo>
                    <a:pt x="2" y="2731"/>
                  </a:lnTo>
                  <a:lnTo>
                    <a:pt x="10" y="2679"/>
                  </a:lnTo>
                  <a:lnTo>
                    <a:pt x="25" y="2625"/>
                  </a:lnTo>
                  <a:lnTo>
                    <a:pt x="45" y="2568"/>
                  </a:lnTo>
                  <a:lnTo>
                    <a:pt x="71" y="2509"/>
                  </a:lnTo>
                  <a:lnTo>
                    <a:pt x="102" y="2448"/>
                  </a:lnTo>
                  <a:lnTo>
                    <a:pt x="139" y="2385"/>
                  </a:lnTo>
                  <a:lnTo>
                    <a:pt x="182" y="2321"/>
                  </a:lnTo>
                  <a:lnTo>
                    <a:pt x="229" y="2255"/>
                  </a:lnTo>
                  <a:lnTo>
                    <a:pt x="282" y="2188"/>
                  </a:lnTo>
                  <a:lnTo>
                    <a:pt x="339" y="2119"/>
                  </a:lnTo>
                  <a:lnTo>
                    <a:pt x="402" y="2050"/>
                  </a:lnTo>
                  <a:lnTo>
                    <a:pt x="469" y="1979"/>
                  </a:lnTo>
                  <a:lnTo>
                    <a:pt x="541" y="1908"/>
                  </a:lnTo>
                  <a:lnTo>
                    <a:pt x="616" y="1836"/>
                  </a:lnTo>
                  <a:lnTo>
                    <a:pt x="541" y="1765"/>
                  </a:lnTo>
                  <a:lnTo>
                    <a:pt x="469" y="1693"/>
                  </a:lnTo>
                  <a:lnTo>
                    <a:pt x="402" y="1623"/>
                  </a:lnTo>
                  <a:lnTo>
                    <a:pt x="339" y="1553"/>
                  </a:lnTo>
                  <a:lnTo>
                    <a:pt x="282" y="1484"/>
                  </a:lnTo>
                  <a:lnTo>
                    <a:pt x="229" y="1418"/>
                  </a:lnTo>
                  <a:lnTo>
                    <a:pt x="182" y="1351"/>
                  </a:lnTo>
                  <a:lnTo>
                    <a:pt x="139" y="1287"/>
                  </a:lnTo>
                  <a:lnTo>
                    <a:pt x="102" y="1225"/>
                  </a:lnTo>
                  <a:lnTo>
                    <a:pt x="71" y="1164"/>
                  </a:lnTo>
                  <a:lnTo>
                    <a:pt x="45" y="1104"/>
                  </a:lnTo>
                  <a:lnTo>
                    <a:pt x="25" y="1048"/>
                  </a:lnTo>
                  <a:lnTo>
                    <a:pt x="10" y="994"/>
                  </a:lnTo>
                  <a:lnTo>
                    <a:pt x="2" y="942"/>
                  </a:lnTo>
                  <a:lnTo>
                    <a:pt x="0" y="898"/>
                  </a:lnTo>
                  <a:lnTo>
                    <a:pt x="0" y="897"/>
                  </a:lnTo>
                  <a:lnTo>
                    <a:pt x="2" y="856"/>
                  </a:lnTo>
                  <a:lnTo>
                    <a:pt x="8" y="819"/>
                  </a:lnTo>
                  <a:lnTo>
                    <a:pt x="18" y="785"/>
                  </a:lnTo>
                  <a:lnTo>
                    <a:pt x="29" y="755"/>
                  </a:lnTo>
                  <a:lnTo>
                    <a:pt x="44" y="728"/>
                  </a:lnTo>
                  <a:lnTo>
                    <a:pt x="58" y="704"/>
                  </a:lnTo>
                  <a:lnTo>
                    <a:pt x="75" y="684"/>
                  </a:lnTo>
                  <a:lnTo>
                    <a:pt x="91" y="666"/>
                  </a:lnTo>
                  <a:lnTo>
                    <a:pt x="123" y="638"/>
                  </a:lnTo>
                  <a:lnTo>
                    <a:pt x="161" y="613"/>
                  </a:lnTo>
                  <a:lnTo>
                    <a:pt x="201" y="593"/>
                  </a:lnTo>
                  <a:lnTo>
                    <a:pt x="245" y="576"/>
                  </a:lnTo>
                  <a:lnTo>
                    <a:pt x="292" y="563"/>
                  </a:lnTo>
                  <a:lnTo>
                    <a:pt x="343" y="555"/>
                  </a:lnTo>
                  <a:lnTo>
                    <a:pt x="397" y="550"/>
                  </a:lnTo>
                  <a:lnTo>
                    <a:pt x="455" y="549"/>
                  </a:lnTo>
                  <a:lnTo>
                    <a:pt x="514" y="551"/>
                  </a:lnTo>
                  <a:lnTo>
                    <a:pt x="577" y="557"/>
                  </a:lnTo>
                  <a:lnTo>
                    <a:pt x="642" y="566"/>
                  </a:lnTo>
                  <a:lnTo>
                    <a:pt x="709" y="577"/>
                  </a:lnTo>
                  <a:lnTo>
                    <a:pt x="779" y="593"/>
                  </a:lnTo>
                  <a:lnTo>
                    <a:pt x="850" y="611"/>
                  </a:lnTo>
                  <a:lnTo>
                    <a:pt x="924" y="631"/>
                  </a:lnTo>
                  <a:lnTo>
                    <a:pt x="999" y="655"/>
                  </a:lnTo>
                  <a:lnTo>
                    <a:pt x="1075" y="682"/>
                  </a:lnTo>
                  <a:lnTo>
                    <a:pt x="1153" y="710"/>
                  </a:lnTo>
                  <a:lnTo>
                    <a:pt x="1179" y="633"/>
                  </a:lnTo>
                  <a:lnTo>
                    <a:pt x="1207" y="560"/>
                  </a:lnTo>
                  <a:lnTo>
                    <a:pt x="1236" y="490"/>
                  </a:lnTo>
                  <a:lnTo>
                    <a:pt x="1267" y="424"/>
                  </a:lnTo>
                  <a:lnTo>
                    <a:pt x="1301" y="362"/>
                  </a:lnTo>
                  <a:lnTo>
                    <a:pt x="1336" y="303"/>
                  </a:lnTo>
                  <a:lnTo>
                    <a:pt x="1372" y="249"/>
                  </a:lnTo>
                  <a:lnTo>
                    <a:pt x="1411" y="199"/>
                  </a:lnTo>
                  <a:lnTo>
                    <a:pt x="1451" y="154"/>
                  </a:lnTo>
                  <a:lnTo>
                    <a:pt x="1493" y="115"/>
                  </a:lnTo>
                  <a:lnTo>
                    <a:pt x="1538" y="81"/>
                  </a:lnTo>
                  <a:lnTo>
                    <a:pt x="1583" y="53"/>
                  </a:lnTo>
                  <a:lnTo>
                    <a:pt x="1631" y="30"/>
                  </a:lnTo>
                  <a:lnTo>
                    <a:pt x="1680" y="13"/>
                  </a:lnTo>
                  <a:lnTo>
                    <a:pt x="1731" y="3"/>
                  </a:lnTo>
                  <a:lnTo>
                    <a:pt x="1784" y="0"/>
                  </a:lnTo>
                  <a:close/>
                </a:path>
              </a:pathLst>
            </a:custGeom>
            <a:solidFill>
              <a:schemeClr val="accent2">
                <a:lumMod val="60000"/>
                <a:lumOff val="4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11" name="Rectangle 10"/>
          <p:cNvSpPr/>
          <p:nvPr/>
        </p:nvSpPr>
        <p:spPr>
          <a:xfrm>
            <a:off x="1295400" y="2438400"/>
            <a:ext cx="3028206" cy="1938992"/>
          </a:xfrm>
          <a:prstGeom prst="rect">
            <a:avLst/>
          </a:prstGeom>
        </p:spPr>
        <p:txBody>
          <a:bodyPr wrap="square">
            <a:spAutoFit/>
          </a:bodyPr>
          <a:lstStyle/>
          <a:p>
            <a:pPr algn="ctr"/>
            <a:r>
              <a:rPr lang="en-US" sz="2000" dirty="0"/>
              <a:t>Increasingly complicated cases occur</a:t>
            </a:r>
          </a:p>
          <a:p>
            <a:pPr algn="ctr"/>
            <a:r>
              <a:rPr lang="en-US" sz="2000" dirty="0"/>
              <a:t>  (14 million visits with a doctor each year) with complete monitoring and retention costs.</a:t>
            </a:r>
          </a:p>
        </p:txBody>
      </p:sp>
      <p:grpSp>
        <p:nvGrpSpPr>
          <p:cNvPr id="12" name="Group 11"/>
          <p:cNvGrpSpPr/>
          <p:nvPr/>
        </p:nvGrpSpPr>
        <p:grpSpPr>
          <a:xfrm>
            <a:off x="4741395" y="527212"/>
            <a:ext cx="3614810" cy="6265265"/>
            <a:chOff x="3424309" y="2373002"/>
            <a:chExt cx="2681277" cy="4416777"/>
          </a:xfrm>
        </p:grpSpPr>
        <p:sp>
          <p:nvSpPr>
            <p:cNvPr id="13" name="Rounded Rectangle 12"/>
            <p:cNvSpPr/>
            <p:nvPr/>
          </p:nvSpPr>
          <p:spPr>
            <a:xfrm>
              <a:off x="3437114" y="2373002"/>
              <a:ext cx="2621411" cy="4416777"/>
            </a:xfrm>
            <a:prstGeom prst="roundRect">
              <a:avLst>
                <a:gd name="adj" fmla="val 4572"/>
              </a:avLst>
            </a:prstGeom>
            <a:solidFill>
              <a:schemeClr val="accent1">
                <a:lumMod val="60000"/>
                <a:lumOff val="40000"/>
              </a:schemeClr>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3626656" y="3797432"/>
              <a:ext cx="2478930" cy="260365"/>
            </a:xfrm>
            <a:prstGeom prst="rect">
              <a:avLst/>
            </a:prstGeom>
          </p:spPr>
          <p:txBody>
            <a:bodyPr wrap="square">
              <a:spAutoFit/>
            </a:bodyPr>
            <a:lstStyle/>
            <a:p>
              <a:pPr lvl="0" algn="ctr"/>
              <a:endParaRPr lang="ka-GE" dirty="0">
                <a:solidFill>
                  <a:schemeClr val="tx2">
                    <a:lumMod val="75000"/>
                  </a:schemeClr>
                </a:solidFill>
              </a:endParaRPr>
            </a:p>
          </p:txBody>
        </p:sp>
        <p:sp>
          <p:nvSpPr>
            <p:cNvPr id="16" name="Round Same Side Corner Rectangle 15"/>
            <p:cNvSpPr/>
            <p:nvPr/>
          </p:nvSpPr>
          <p:spPr>
            <a:xfrm>
              <a:off x="3424309" y="2512860"/>
              <a:ext cx="2647019" cy="714095"/>
            </a:xfrm>
            <a:prstGeom prst="round2SameRect">
              <a:avLst>
                <a:gd name="adj1" fmla="val 8831"/>
                <a:gd name="adj2" fmla="val 0"/>
              </a:avLst>
            </a:prstGeom>
            <a:solidFill>
              <a:schemeClr val="bg1"/>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17" name="Oval 16"/>
            <p:cNvSpPr/>
            <p:nvPr/>
          </p:nvSpPr>
          <p:spPr>
            <a:xfrm>
              <a:off x="4331867" y="2630258"/>
              <a:ext cx="997527" cy="79824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5"/>
                </a:solidFill>
                <a:latin typeface="Arial" panose="020B0604020202020204" pitchFamily="34" charset="0"/>
                <a:cs typeface="Arial" panose="020B0604020202020204" pitchFamily="34" charset="0"/>
              </a:endParaRPr>
            </a:p>
          </p:txBody>
        </p:sp>
        <p:grpSp>
          <p:nvGrpSpPr>
            <p:cNvPr id="18" name="Group 10"/>
            <p:cNvGrpSpPr>
              <a:grpSpLocks noChangeAspect="1"/>
            </p:cNvGrpSpPr>
            <p:nvPr/>
          </p:nvGrpSpPr>
          <p:grpSpPr bwMode="auto">
            <a:xfrm>
              <a:off x="4561108" y="2705912"/>
              <a:ext cx="518986" cy="521043"/>
              <a:chOff x="3556" y="636"/>
              <a:chExt cx="1009" cy="1013"/>
            </a:xfrm>
            <a:solidFill>
              <a:schemeClr val="accent2"/>
            </a:solidFill>
          </p:grpSpPr>
          <p:sp>
            <p:nvSpPr>
              <p:cNvPr id="19" name="Freeform 12"/>
              <p:cNvSpPr>
                <a:spLocks/>
              </p:cNvSpPr>
              <p:nvPr/>
            </p:nvSpPr>
            <p:spPr bwMode="auto">
              <a:xfrm>
                <a:off x="4450" y="906"/>
                <a:ext cx="113" cy="200"/>
              </a:xfrm>
              <a:custGeom>
                <a:avLst/>
                <a:gdLst>
                  <a:gd name="T0" fmla="*/ 227 w 452"/>
                  <a:gd name="T1" fmla="*/ 0 h 800"/>
                  <a:gd name="T2" fmla="*/ 277 w 452"/>
                  <a:gd name="T3" fmla="*/ 106 h 800"/>
                  <a:gd name="T4" fmla="*/ 323 w 452"/>
                  <a:gd name="T5" fmla="*/ 213 h 800"/>
                  <a:gd name="T6" fmla="*/ 362 w 452"/>
                  <a:gd name="T7" fmla="*/ 322 h 800"/>
                  <a:gd name="T8" fmla="*/ 394 w 452"/>
                  <a:gd name="T9" fmla="*/ 434 h 800"/>
                  <a:gd name="T10" fmla="*/ 420 w 452"/>
                  <a:gd name="T11" fmla="*/ 548 h 800"/>
                  <a:gd name="T12" fmla="*/ 440 w 452"/>
                  <a:gd name="T13" fmla="*/ 662 h 800"/>
                  <a:gd name="T14" fmla="*/ 452 w 452"/>
                  <a:gd name="T15" fmla="*/ 779 h 800"/>
                  <a:gd name="T16" fmla="*/ 198 w 452"/>
                  <a:gd name="T17" fmla="*/ 800 h 800"/>
                  <a:gd name="T18" fmla="*/ 187 w 452"/>
                  <a:gd name="T19" fmla="*/ 698 h 800"/>
                  <a:gd name="T20" fmla="*/ 170 w 452"/>
                  <a:gd name="T21" fmla="*/ 597 h 800"/>
                  <a:gd name="T22" fmla="*/ 147 w 452"/>
                  <a:gd name="T23" fmla="*/ 499 h 800"/>
                  <a:gd name="T24" fmla="*/ 119 w 452"/>
                  <a:gd name="T25" fmla="*/ 402 h 800"/>
                  <a:gd name="T26" fmla="*/ 84 w 452"/>
                  <a:gd name="T27" fmla="*/ 306 h 800"/>
                  <a:gd name="T28" fmla="*/ 46 w 452"/>
                  <a:gd name="T29" fmla="*/ 212 h 800"/>
                  <a:gd name="T30" fmla="*/ 0 w 452"/>
                  <a:gd name="T31" fmla="*/ 121 h 800"/>
                  <a:gd name="T32" fmla="*/ 227 w 452"/>
                  <a:gd name="T33" fmla="*/ 0 h 8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52" h="800">
                    <a:moveTo>
                      <a:pt x="227" y="0"/>
                    </a:moveTo>
                    <a:lnTo>
                      <a:pt x="277" y="106"/>
                    </a:lnTo>
                    <a:lnTo>
                      <a:pt x="323" y="213"/>
                    </a:lnTo>
                    <a:lnTo>
                      <a:pt x="362" y="322"/>
                    </a:lnTo>
                    <a:lnTo>
                      <a:pt x="394" y="434"/>
                    </a:lnTo>
                    <a:lnTo>
                      <a:pt x="420" y="548"/>
                    </a:lnTo>
                    <a:lnTo>
                      <a:pt x="440" y="662"/>
                    </a:lnTo>
                    <a:lnTo>
                      <a:pt x="452" y="779"/>
                    </a:lnTo>
                    <a:lnTo>
                      <a:pt x="198" y="800"/>
                    </a:lnTo>
                    <a:lnTo>
                      <a:pt x="187" y="698"/>
                    </a:lnTo>
                    <a:lnTo>
                      <a:pt x="170" y="597"/>
                    </a:lnTo>
                    <a:lnTo>
                      <a:pt x="147" y="499"/>
                    </a:lnTo>
                    <a:lnTo>
                      <a:pt x="119" y="402"/>
                    </a:lnTo>
                    <a:lnTo>
                      <a:pt x="84" y="306"/>
                    </a:lnTo>
                    <a:lnTo>
                      <a:pt x="46" y="212"/>
                    </a:lnTo>
                    <a:lnTo>
                      <a:pt x="0" y="121"/>
                    </a:lnTo>
                    <a:lnTo>
                      <a:pt x="227" y="0"/>
                    </a:lnTo>
                    <a:close/>
                  </a:path>
                </a:pathLst>
              </a:custGeom>
              <a:solidFill>
                <a:schemeClr val="accent1">
                  <a:lumMod val="60000"/>
                  <a:lumOff val="4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13"/>
              <p:cNvSpPr>
                <a:spLocks/>
              </p:cNvSpPr>
              <p:nvPr/>
            </p:nvSpPr>
            <p:spPr bwMode="auto">
              <a:xfrm>
                <a:off x="3582" y="1283"/>
                <a:ext cx="149" cy="196"/>
              </a:xfrm>
              <a:custGeom>
                <a:avLst/>
                <a:gdLst>
                  <a:gd name="T0" fmla="*/ 242 w 596"/>
                  <a:gd name="T1" fmla="*/ 0 h 782"/>
                  <a:gd name="T2" fmla="*/ 278 w 596"/>
                  <a:gd name="T3" fmla="*/ 96 h 782"/>
                  <a:gd name="T4" fmla="*/ 317 w 596"/>
                  <a:gd name="T5" fmla="*/ 189 h 782"/>
                  <a:gd name="T6" fmla="*/ 363 w 596"/>
                  <a:gd name="T7" fmla="*/ 280 h 782"/>
                  <a:gd name="T8" fmla="*/ 414 w 596"/>
                  <a:gd name="T9" fmla="*/ 367 h 782"/>
                  <a:gd name="T10" fmla="*/ 470 w 596"/>
                  <a:gd name="T11" fmla="*/ 451 h 782"/>
                  <a:gd name="T12" fmla="*/ 530 w 596"/>
                  <a:gd name="T13" fmla="*/ 533 h 782"/>
                  <a:gd name="T14" fmla="*/ 596 w 596"/>
                  <a:gd name="T15" fmla="*/ 612 h 782"/>
                  <a:gd name="T16" fmla="*/ 405 w 596"/>
                  <a:gd name="T17" fmla="*/ 782 h 782"/>
                  <a:gd name="T18" fmla="*/ 330 w 596"/>
                  <a:gd name="T19" fmla="*/ 693 h 782"/>
                  <a:gd name="T20" fmla="*/ 260 w 596"/>
                  <a:gd name="T21" fmla="*/ 599 h 782"/>
                  <a:gd name="T22" fmla="*/ 196 w 596"/>
                  <a:gd name="T23" fmla="*/ 502 h 782"/>
                  <a:gd name="T24" fmla="*/ 139 w 596"/>
                  <a:gd name="T25" fmla="*/ 402 h 782"/>
                  <a:gd name="T26" fmla="*/ 87 w 596"/>
                  <a:gd name="T27" fmla="*/ 298 h 782"/>
                  <a:gd name="T28" fmla="*/ 40 w 596"/>
                  <a:gd name="T29" fmla="*/ 191 h 782"/>
                  <a:gd name="T30" fmla="*/ 0 w 596"/>
                  <a:gd name="T31" fmla="*/ 81 h 782"/>
                  <a:gd name="T32" fmla="*/ 242 w 596"/>
                  <a:gd name="T33" fmla="*/ 0 h 7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96" h="782">
                    <a:moveTo>
                      <a:pt x="242" y="0"/>
                    </a:moveTo>
                    <a:lnTo>
                      <a:pt x="278" y="96"/>
                    </a:lnTo>
                    <a:lnTo>
                      <a:pt x="317" y="189"/>
                    </a:lnTo>
                    <a:lnTo>
                      <a:pt x="363" y="280"/>
                    </a:lnTo>
                    <a:lnTo>
                      <a:pt x="414" y="367"/>
                    </a:lnTo>
                    <a:lnTo>
                      <a:pt x="470" y="451"/>
                    </a:lnTo>
                    <a:lnTo>
                      <a:pt x="530" y="533"/>
                    </a:lnTo>
                    <a:lnTo>
                      <a:pt x="596" y="612"/>
                    </a:lnTo>
                    <a:lnTo>
                      <a:pt x="405" y="782"/>
                    </a:lnTo>
                    <a:lnTo>
                      <a:pt x="330" y="693"/>
                    </a:lnTo>
                    <a:lnTo>
                      <a:pt x="260" y="599"/>
                    </a:lnTo>
                    <a:lnTo>
                      <a:pt x="196" y="502"/>
                    </a:lnTo>
                    <a:lnTo>
                      <a:pt x="139" y="402"/>
                    </a:lnTo>
                    <a:lnTo>
                      <a:pt x="87" y="298"/>
                    </a:lnTo>
                    <a:lnTo>
                      <a:pt x="40" y="191"/>
                    </a:lnTo>
                    <a:lnTo>
                      <a:pt x="0" y="81"/>
                    </a:lnTo>
                    <a:lnTo>
                      <a:pt x="242" y="0"/>
                    </a:lnTo>
                    <a:close/>
                  </a:path>
                </a:pathLst>
              </a:custGeom>
              <a:solidFill>
                <a:schemeClr val="accent1">
                  <a:lumMod val="60000"/>
                  <a:lumOff val="4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 name="Freeform 14"/>
              <p:cNvSpPr>
                <a:spLocks/>
              </p:cNvSpPr>
              <p:nvPr/>
            </p:nvSpPr>
            <p:spPr bwMode="auto">
              <a:xfrm>
                <a:off x="3682" y="685"/>
                <a:ext cx="189" cy="165"/>
              </a:xfrm>
              <a:custGeom>
                <a:avLst/>
                <a:gdLst>
                  <a:gd name="T0" fmla="*/ 645 w 755"/>
                  <a:gd name="T1" fmla="*/ 0 h 658"/>
                  <a:gd name="T2" fmla="*/ 755 w 755"/>
                  <a:gd name="T3" fmla="*/ 232 h 658"/>
                  <a:gd name="T4" fmla="*/ 664 w 755"/>
                  <a:gd name="T5" fmla="*/ 278 h 658"/>
                  <a:gd name="T6" fmla="*/ 578 w 755"/>
                  <a:gd name="T7" fmla="*/ 330 h 658"/>
                  <a:gd name="T8" fmla="*/ 494 w 755"/>
                  <a:gd name="T9" fmla="*/ 386 h 658"/>
                  <a:gd name="T10" fmla="*/ 413 w 755"/>
                  <a:gd name="T11" fmla="*/ 447 h 658"/>
                  <a:gd name="T12" fmla="*/ 335 w 755"/>
                  <a:gd name="T13" fmla="*/ 513 h 658"/>
                  <a:gd name="T14" fmla="*/ 262 w 755"/>
                  <a:gd name="T15" fmla="*/ 582 h 658"/>
                  <a:gd name="T16" fmla="*/ 192 w 755"/>
                  <a:gd name="T17" fmla="*/ 658 h 658"/>
                  <a:gd name="T18" fmla="*/ 0 w 755"/>
                  <a:gd name="T19" fmla="*/ 488 h 658"/>
                  <a:gd name="T20" fmla="*/ 81 w 755"/>
                  <a:gd name="T21" fmla="*/ 402 h 658"/>
                  <a:gd name="T22" fmla="*/ 165 w 755"/>
                  <a:gd name="T23" fmla="*/ 321 h 658"/>
                  <a:gd name="T24" fmla="*/ 253 w 755"/>
                  <a:gd name="T25" fmla="*/ 247 h 658"/>
                  <a:gd name="T26" fmla="*/ 345 w 755"/>
                  <a:gd name="T27" fmla="*/ 177 h 658"/>
                  <a:gd name="T28" fmla="*/ 441 w 755"/>
                  <a:gd name="T29" fmla="*/ 112 h 658"/>
                  <a:gd name="T30" fmla="*/ 542 w 755"/>
                  <a:gd name="T31" fmla="*/ 53 h 658"/>
                  <a:gd name="T32" fmla="*/ 645 w 755"/>
                  <a:gd name="T33" fmla="*/ 0 h 6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55" h="658">
                    <a:moveTo>
                      <a:pt x="645" y="0"/>
                    </a:moveTo>
                    <a:lnTo>
                      <a:pt x="755" y="232"/>
                    </a:lnTo>
                    <a:lnTo>
                      <a:pt x="664" y="278"/>
                    </a:lnTo>
                    <a:lnTo>
                      <a:pt x="578" y="330"/>
                    </a:lnTo>
                    <a:lnTo>
                      <a:pt x="494" y="386"/>
                    </a:lnTo>
                    <a:lnTo>
                      <a:pt x="413" y="447"/>
                    </a:lnTo>
                    <a:lnTo>
                      <a:pt x="335" y="513"/>
                    </a:lnTo>
                    <a:lnTo>
                      <a:pt x="262" y="582"/>
                    </a:lnTo>
                    <a:lnTo>
                      <a:pt x="192" y="658"/>
                    </a:lnTo>
                    <a:lnTo>
                      <a:pt x="0" y="488"/>
                    </a:lnTo>
                    <a:lnTo>
                      <a:pt x="81" y="402"/>
                    </a:lnTo>
                    <a:lnTo>
                      <a:pt x="165" y="321"/>
                    </a:lnTo>
                    <a:lnTo>
                      <a:pt x="253" y="247"/>
                    </a:lnTo>
                    <a:lnTo>
                      <a:pt x="345" y="177"/>
                    </a:lnTo>
                    <a:lnTo>
                      <a:pt x="441" y="112"/>
                    </a:lnTo>
                    <a:lnTo>
                      <a:pt x="542" y="53"/>
                    </a:lnTo>
                    <a:lnTo>
                      <a:pt x="645" y="0"/>
                    </a:lnTo>
                    <a:close/>
                  </a:path>
                </a:pathLst>
              </a:custGeom>
              <a:solidFill>
                <a:schemeClr val="accent1">
                  <a:lumMod val="60000"/>
                  <a:lumOff val="4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2" name="Freeform 15"/>
              <p:cNvSpPr>
                <a:spLocks/>
              </p:cNvSpPr>
              <p:nvPr/>
            </p:nvSpPr>
            <p:spPr bwMode="auto">
              <a:xfrm>
                <a:off x="3570" y="839"/>
                <a:ext cx="138" cy="198"/>
              </a:xfrm>
              <a:custGeom>
                <a:avLst/>
                <a:gdLst>
                  <a:gd name="T0" fmla="*/ 346 w 550"/>
                  <a:gd name="T1" fmla="*/ 0 h 793"/>
                  <a:gd name="T2" fmla="*/ 550 w 550"/>
                  <a:gd name="T3" fmla="*/ 154 h 793"/>
                  <a:gd name="T4" fmla="*/ 492 w 550"/>
                  <a:gd name="T5" fmla="*/ 237 h 793"/>
                  <a:gd name="T6" fmla="*/ 437 w 550"/>
                  <a:gd name="T7" fmla="*/ 323 h 793"/>
                  <a:gd name="T8" fmla="*/ 389 w 550"/>
                  <a:gd name="T9" fmla="*/ 413 h 793"/>
                  <a:gd name="T10" fmla="*/ 346 w 550"/>
                  <a:gd name="T11" fmla="*/ 505 h 793"/>
                  <a:gd name="T12" fmla="*/ 308 w 550"/>
                  <a:gd name="T13" fmla="*/ 598 h 793"/>
                  <a:gd name="T14" fmla="*/ 276 w 550"/>
                  <a:gd name="T15" fmla="*/ 695 h 793"/>
                  <a:gd name="T16" fmla="*/ 249 w 550"/>
                  <a:gd name="T17" fmla="*/ 793 h 793"/>
                  <a:gd name="T18" fmla="*/ 0 w 550"/>
                  <a:gd name="T19" fmla="*/ 732 h 793"/>
                  <a:gd name="T20" fmla="*/ 31 w 550"/>
                  <a:gd name="T21" fmla="*/ 619 h 793"/>
                  <a:gd name="T22" fmla="*/ 68 w 550"/>
                  <a:gd name="T23" fmla="*/ 508 h 793"/>
                  <a:gd name="T24" fmla="*/ 111 w 550"/>
                  <a:gd name="T25" fmla="*/ 401 h 793"/>
                  <a:gd name="T26" fmla="*/ 161 w 550"/>
                  <a:gd name="T27" fmla="*/ 296 h 793"/>
                  <a:gd name="T28" fmla="*/ 217 w 550"/>
                  <a:gd name="T29" fmla="*/ 194 h 793"/>
                  <a:gd name="T30" fmla="*/ 279 w 550"/>
                  <a:gd name="T31" fmla="*/ 96 h 793"/>
                  <a:gd name="T32" fmla="*/ 346 w 550"/>
                  <a:gd name="T33" fmla="*/ 0 h 7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50" h="793">
                    <a:moveTo>
                      <a:pt x="346" y="0"/>
                    </a:moveTo>
                    <a:lnTo>
                      <a:pt x="550" y="154"/>
                    </a:lnTo>
                    <a:lnTo>
                      <a:pt x="492" y="237"/>
                    </a:lnTo>
                    <a:lnTo>
                      <a:pt x="437" y="323"/>
                    </a:lnTo>
                    <a:lnTo>
                      <a:pt x="389" y="413"/>
                    </a:lnTo>
                    <a:lnTo>
                      <a:pt x="346" y="505"/>
                    </a:lnTo>
                    <a:lnTo>
                      <a:pt x="308" y="598"/>
                    </a:lnTo>
                    <a:lnTo>
                      <a:pt x="276" y="695"/>
                    </a:lnTo>
                    <a:lnTo>
                      <a:pt x="249" y="793"/>
                    </a:lnTo>
                    <a:lnTo>
                      <a:pt x="0" y="732"/>
                    </a:lnTo>
                    <a:lnTo>
                      <a:pt x="31" y="619"/>
                    </a:lnTo>
                    <a:lnTo>
                      <a:pt x="68" y="508"/>
                    </a:lnTo>
                    <a:lnTo>
                      <a:pt x="111" y="401"/>
                    </a:lnTo>
                    <a:lnTo>
                      <a:pt x="161" y="296"/>
                    </a:lnTo>
                    <a:lnTo>
                      <a:pt x="217" y="194"/>
                    </a:lnTo>
                    <a:lnTo>
                      <a:pt x="279" y="96"/>
                    </a:lnTo>
                    <a:lnTo>
                      <a:pt x="346" y="0"/>
                    </a:lnTo>
                    <a:close/>
                  </a:path>
                </a:pathLst>
              </a:custGeom>
              <a:solidFill>
                <a:schemeClr val="accent1">
                  <a:lumMod val="60000"/>
                  <a:lumOff val="4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3" name="Freeform 16"/>
              <p:cNvSpPr>
                <a:spLocks/>
              </p:cNvSpPr>
              <p:nvPr/>
            </p:nvSpPr>
            <p:spPr bwMode="auto">
              <a:xfrm>
                <a:off x="3711" y="1462"/>
                <a:ext cx="193" cy="154"/>
              </a:xfrm>
              <a:custGeom>
                <a:avLst/>
                <a:gdLst>
                  <a:gd name="T0" fmla="*/ 176 w 772"/>
                  <a:gd name="T1" fmla="*/ 0 h 618"/>
                  <a:gd name="T2" fmla="*/ 251 w 772"/>
                  <a:gd name="T3" fmla="*/ 68 h 618"/>
                  <a:gd name="T4" fmla="*/ 331 w 772"/>
                  <a:gd name="T5" fmla="*/ 133 h 618"/>
                  <a:gd name="T6" fmla="*/ 414 w 772"/>
                  <a:gd name="T7" fmla="*/ 192 h 618"/>
                  <a:gd name="T8" fmla="*/ 499 w 772"/>
                  <a:gd name="T9" fmla="*/ 246 h 618"/>
                  <a:gd name="T10" fmla="*/ 587 w 772"/>
                  <a:gd name="T11" fmla="*/ 296 h 618"/>
                  <a:gd name="T12" fmla="*/ 678 w 772"/>
                  <a:gd name="T13" fmla="*/ 340 h 618"/>
                  <a:gd name="T14" fmla="*/ 772 w 772"/>
                  <a:gd name="T15" fmla="*/ 378 h 618"/>
                  <a:gd name="T16" fmla="*/ 681 w 772"/>
                  <a:gd name="T17" fmla="*/ 618 h 618"/>
                  <a:gd name="T18" fmla="*/ 573 w 772"/>
                  <a:gd name="T19" fmla="*/ 573 h 618"/>
                  <a:gd name="T20" fmla="*/ 469 w 772"/>
                  <a:gd name="T21" fmla="*/ 524 h 618"/>
                  <a:gd name="T22" fmla="*/ 368 w 772"/>
                  <a:gd name="T23" fmla="*/ 468 h 618"/>
                  <a:gd name="T24" fmla="*/ 271 w 772"/>
                  <a:gd name="T25" fmla="*/ 405 h 618"/>
                  <a:gd name="T26" fmla="*/ 177 w 772"/>
                  <a:gd name="T27" fmla="*/ 337 h 618"/>
                  <a:gd name="T28" fmla="*/ 87 w 772"/>
                  <a:gd name="T29" fmla="*/ 264 h 618"/>
                  <a:gd name="T30" fmla="*/ 0 w 772"/>
                  <a:gd name="T31" fmla="*/ 185 h 618"/>
                  <a:gd name="T32" fmla="*/ 176 w 772"/>
                  <a:gd name="T33" fmla="*/ 0 h 6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72" h="618">
                    <a:moveTo>
                      <a:pt x="176" y="0"/>
                    </a:moveTo>
                    <a:lnTo>
                      <a:pt x="251" y="68"/>
                    </a:lnTo>
                    <a:lnTo>
                      <a:pt x="331" y="133"/>
                    </a:lnTo>
                    <a:lnTo>
                      <a:pt x="414" y="192"/>
                    </a:lnTo>
                    <a:lnTo>
                      <a:pt x="499" y="246"/>
                    </a:lnTo>
                    <a:lnTo>
                      <a:pt x="587" y="296"/>
                    </a:lnTo>
                    <a:lnTo>
                      <a:pt x="678" y="340"/>
                    </a:lnTo>
                    <a:lnTo>
                      <a:pt x="772" y="378"/>
                    </a:lnTo>
                    <a:lnTo>
                      <a:pt x="681" y="618"/>
                    </a:lnTo>
                    <a:lnTo>
                      <a:pt x="573" y="573"/>
                    </a:lnTo>
                    <a:lnTo>
                      <a:pt x="469" y="524"/>
                    </a:lnTo>
                    <a:lnTo>
                      <a:pt x="368" y="468"/>
                    </a:lnTo>
                    <a:lnTo>
                      <a:pt x="271" y="405"/>
                    </a:lnTo>
                    <a:lnTo>
                      <a:pt x="177" y="337"/>
                    </a:lnTo>
                    <a:lnTo>
                      <a:pt x="87" y="264"/>
                    </a:lnTo>
                    <a:lnTo>
                      <a:pt x="0" y="185"/>
                    </a:lnTo>
                    <a:lnTo>
                      <a:pt x="176" y="0"/>
                    </a:lnTo>
                    <a:close/>
                  </a:path>
                </a:pathLst>
              </a:custGeom>
              <a:solidFill>
                <a:schemeClr val="accent1">
                  <a:lumMod val="60000"/>
                  <a:lumOff val="4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4" name="Freeform 17"/>
              <p:cNvSpPr>
                <a:spLocks/>
              </p:cNvSpPr>
              <p:nvPr/>
            </p:nvSpPr>
            <p:spPr bwMode="auto">
              <a:xfrm>
                <a:off x="4340" y="1348"/>
                <a:ext cx="167" cy="187"/>
              </a:xfrm>
              <a:custGeom>
                <a:avLst/>
                <a:gdLst>
                  <a:gd name="T0" fmla="*/ 446 w 672"/>
                  <a:gd name="T1" fmla="*/ 0 h 747"/>
                  <a:gd name="T2" fmla="*/ 672 w 672"/>
                  <a:gd name="T3" fmla="*/ 119 h 747"/>
                  <a:gd name="T4" fmla="*/ 615 w 672"/>
                  <a:gd name="T5" fmla="*/ 221 h 747"/>
                  <a:gd name="T6" fmla="*/ 553 w 672"/>
                  <a:gd name="T7" fmla="*/ 319 h 747"/>
                  <a:gd name="T8" fmla="*/ 485 w 672"/>
                  <a:gd name="T9" fmla="*/ 413 h 747"/>
                  <a:gd name="T10" fmla="*/ 412 w 672"/>
                  <a:gd name="T11" fmla="*/ 503 h 747"/>
                  <a:gd name="T12" fmla="*/ 334 w 672"/>
                  <a:gd name="T13" fmla="*/ 589 h 747"/>
                  <a:gd name="T14" fmla="*/ 249 w 672"/>
                  <a:gd name="T15" fmla="*/ 670 h 747"/>
                  <a:gd name="T16" fmla="*/ 161 w 672"/>
                  <a:gd name="T17" fmla="*/ 747 h 747"/>
                  <a:gd name="T18" fmla="*/ 0 w 672"/>
                  <a:gd name="T19" fmla="*/ 548 h 747"/>
                  <a:gd name="T20" fmla="*/ 77 w 672"/>
                  <a:gd name="T21" fmla="*/ 481 h 747"/>
                  <a:gd name="T22" fmla="*/ 150 w 672"/>
                  <a:gd name="T23" fmla="*/ 410 h 747"/>
                  <a:gd name="T24" fmla="*/ 218 w 672"/>
                  <a:gd name="T25" fmla="*/ 336 h 747"/>
                  <a:gd name="T26" fmla="*/ 282 w 672"/>
                  <a:gd name="T27" fmla="*/ 257 h 747"/>
                  <a:gd name="T28" fmla="*/ 341 w 672"/>
                  <a:gd name="T29" fmla="*/ 175 h 747"/>
                  <a:gd name="T30" fmla="*/ 397 w 672"/>
                  <a:gd name="T31" fmla="*/ 89 h 747"/>
                  <a:gd name="T32" fmla="*/ 446 w 672"/>
                  <a:gd name="T33" fmla="*/ 0 h 7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72" h="747">
                    <a:moveTo>
                      <a:pt x="446" y="0"/>
                    </a:moveTo>
                    <a:lnTo>
                      <a:pt x="672" y="119"/>
                    </a:lnTo>
                    <a:lnTo>
                      <a:pt x="615" y="221"/>
                    </a:lnTo>
                    <a:lnTo>
                      <a:pt x="553" y="319"/>
                    </a:lnTo>
                    <a:lnTo>
                      <a:pt x="485" y="413"/>
                    </a:lnTo>
                    <a:lnTo>
                      <a:pt x="412" y="503"/>
                    </a:lnTo>
                    <a:lnTo>
                      <a:pt x="334" y="589"/>
                    </a:lnTo>
                    <a:lnTo>
                      <a:pt x="249" y="670"/>
                    </a:lnTo>
                    <a:lnTo>
                      <a:pt x="161" y="747"/>
                    </a:lnTo>
                    <a:lnTo>
                      <a:pt x="0" y="548"/>
                    </a:lnTo>
                    <a:lnTo>
                      <a:pt x="77" y="481"/>
                    </a:lnTo>
                    <a:lnTo>
                      <a:pt x="150" y="410"/>
                    </a:lnTo>
                    <a:lnTo>
                      <a:pt x="218" y="336"/>
                    </a:lnTo>
                    <a:lnTo>
                      <a:pt x="282" y="257"/>
                    </a:lnTo>
                    <a:lnTo>
                      <a:pt x="341" y="175"/>
                    </a:lnTo>
                    <a:lnTo>
                      <a:pt x="397" y="89"/>
                    </a:lnTo>
                    <a:lnTo>
                      <a:pt x="446" y="0"/>
                    </a:lnTo>
                    <a:close/>
                  </a:path>
                </a:pathLst>
              </a:custGeom>
              <a:solidFill>
                <a:schemeClr val="accent1">
                  <a:lumMod val="60000"/>
                  <a:lumOff val="4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5" name="Freeform 18"/>
              <p:cNvSpPr>
                <a:spLocks/>
              </p:cNvSpPr>
              <p:nvPr/>
            </p:nvSpPr>
            <p:spPr bwMode="auto">
              <a:xfrm>
                <a:off x="4466" y="1141"/>
                <a:ext cx="99" cy="200"/>
              </a:xfrm>
              <a:custGeom>
                <a:avLst/>
                <a:gdLst>
                  <a:gd name="T0" fmla="*/ 140 w 396"/>
                  <a:gd name="T1" fmla="*/ 0 h 798"/>
                  <a:gd name="T2" fmla="*/ 396 w 396"/>
                  <a:gd name="T3" fmla="*/ 0 h 798"/>
                  <a:gd name="T4" fmla="*/ 396 w 396"/>
                  <a:gd name="T5" fmla="*/ 5 h 798"/>
                  <a:gd name="T6" fmla="*/ 393 w 396"/>
                  <a:gd name="T7" fmla="*/ 122 h 798"/>
                  <a:gd name="T8" fmla="*/ 383 w 396"/>
                  <a:gd name="T9" fmla="*/ 239 h 798"/>
                  <a:gd name="T10" fmla="*/ 367 w 396"/>
                  <a:gd name="T11" fmla="*/ 354 h 798"/>
                  <a:gd name="T12" fmla="*/ 343 w 396"/>
                  <a:gd name="T13" fmla="*/ 467 h 798"/>
                  <a:gd name="T14" fmla="*/ 313 w 396"/>
                  <a:gd name="T15" fmla="*/ 579 h 798"/>
                  <a:gd name="T16" fmla="*/ 277 w 396"/>
                  <a:gd name="T17" fmla="*/ 690 h 798"/>
                  <a:gd name="T18" fmla="*/ 235 w 396"/>
                  <a:gd name="T19" fmla="*/ 798 h 798"/>
                  <a:gd name="T20" fmla="*/ 0 w 396"/>
                  <a:gd name="T21" fmla="*/ 699 h 798"/>
                  <a:gd name="T22" fmla="*/ 37 w 396"/>
                  <a:gd name="T23" fmla="*/ 603 h 798"/>
                  <a:gd name="T24" fmla="*/ 68 w 396"/>
                  <a:gd name="T25" fmla="*/ 507 h 798"/>
                  <a:gd name="T26" fmla="*/ 94 w 396"/>
                  <a:gd name="T27" fmla="*/ 409 h 798"/>
                  <a:gd name="T28" fmla="*/ 114 w 396"/>
                  <a:gd name="T29" fmla="*/ 309 h 798"/>
                  <a:gd name="T30" fmla="*/ 129 w 396"/>
                  <a:gd name="T31" fmla="*/ 209 h 798"/>
                  <a:gd name="T32" fmla="*/ 137 w 396"/>
                  <a:gd name="T33" fmla="*/ 107 h 798"/>
                  <a:gd name="T34" fmla="*/ 140 w 396"/>
                  <a:gd name="T35" fmla="*/ 5 h 798"/>
                  <a:gd name="T36" fmla="*/ 140 w 396"/>
                  <a:gd name="T37" fmla="*/ 0 h 7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96" h="798">
                    <a:moveTo>
                      <a:pt x="140" y="0"/>
                    </a:moveTo>
                    <a:lnTo>
                      <a:pt x="396" y="0"/>
                    </a:lnTo>
                    <a:lnTo>
                      <a:pt x="396" y="5"/>
                    </a:lnTo>
                    <a:lnTo>
                      <a:pt x="393" y="122"/>
                    </a:lnTo>
                    <a:lnTo>
                      <a:pt x="383" y="239"/>
                    </a:lnTo>
                    <a:lnTo>
                      <a:pt x="367" y="354"/>
                    </a:lnTo>
                    <a:lnTo>
                      <a:pt x="343" y="467"/>
                    </a:lnTo>
                    <a:lnTo>
                      <a:pt x="313" y="579"/>
                    </a:lnTo>
                    <a:lnTo>
                      <a:pt x="277" y="690"/>
                    </a:lnTo>
                    <a:lnTo>
                      <a:pt x="235" y="798"/>
                    </a:lnTo>
                    <a:lnTo>
                      <a:pt x="0" y="699"/>
                    </a:lnTo>
                    <a:lnTo>
                      <a:pt x="37" y="603"/>
                    </a:lnTo>
                    <a:lnTo>
                      <a:pt x="68" y="507"/>
                    </a:lnTo>
                    <a:lnTo>
                      <a:pt x="94" y="409"/>
                    </a:lnTo>
                    <a:lnTo>
                      <a:pt x="114" y="309"/>
                    </a:lnTo>
                    <a:lnTo>
                      <a:pt x="129" y="209"/>
                    </a:lnTo>
                    <a:lnTo>
                      <a:pt x="137" y="107"/>
                    </a:lnTo>
                    <a:lnTo>
                      <a:pt x="140" y="5"/>
                    </a:lnTo>
                    <a:lnTo>
                      <a:pt x="140" y="0"/>
                    </a:lnTo>
                    <a:close/>
                  </a:path>
                </a:pathLst>
              </a:custGeom>
              <a:solidFill>
                <a:schemeClr val="accent1">
                  <a:lumMod val="60000"/>
                  <a:lumOff val="4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9"/>
              <p:cNvSpPr>
                <a:spLocks/>
              </p:cNvSpPr>
              <p:nvPr/>
            </p:nvSpPr>
            <p:spPr bwMode="auto">
              <a:xfrm>
                <a:off x="3921" y="1567"/>
                <a:ext cx="201" cy="82"/>
              </a:xfrm>
              <a:custGeom>
                <a:avLst/>
                <a:gdLst>
                  <a:gd name="T0" fmla="*/ 71 w 804"/>
                  <a:gd name="T1" fmla="*/ 0 h 326"/>
                  <a:gd name="T2" fmla="*/ 166 w 804"/>
                  <a:gd name="T3" fmla="*/ 25 h 326"/>
                  <a:gd name="T4" fmla="*/ 264 w 804"/>
                  <a:gd name="T5" fmla="*/ 45 h 326"/>
                  <a:gd name="T6" fmla="*/ 362 w 804"/>
                  <a:gd name="T7" fmla="*/ 58 h 326"/>
                  <a:gd name="T8" fmla="*/ 461 w 804"/>
                  <a:gd name="T9" fmla="*/ 67 h 326"/>
                  <a:gd name="T10" fmla="*/ 560 w 804"/>
                  <a:gd name="T11" fmla="*/ 69 h 326"/>
                  <a:gd name="T12" fmla="*/ 668 w 804"/>
                  <a:gd name="T13" fmla="*/ 66 h 326"/>
                  <a:gd name="T14" fmla="*/ 774 w 804"/>
                  <a:gd name="T15" fmla="*/ 57 h 326"/>
                  <a:gd name="T16" fmla="*/ 804 w 804"/>
                  <a:gd name="T17" fmla="*/ 311 h 326"/>
                  <a:gd name="T18" fmla="*/ 724 w 804"/>
                  <a:gd name="T19" fmla="*/ 319 h 326"/>
                  <a:gd name="T20" fmla="*/ 642 w 804"/>
                  <a:gd name="T21" fmla="*/ 324 h 326"/>
                  <a:gd name="T22" fmla="*/ 560 w 804"/>
                  <a:gd name="T23" fmla="*/ 326 h 326"/>
                  <a:gd name="T24" fmla="*/ 446 w 804"/>
                  <a:gd name="T25" fmla="*/ 323 h 326"/>
                  <a:gd name="T26" fmla="*/ 333 w 804"/>
                  <a:gd name="T27" fmla="*/ 313 h 326"/>
                  <a:gd name="T28" fmla="*/ 221 w 804"/>
                  <a:gd name="T29" fmla="*/ 297 h 326"/>
                  <a:gd name="T30" fmla="*/ 109 w 804"/>
                  <a:gd name="T31" fmla="*/ 275 h 326"/>
                  <a:gd name="T32" fmla="*/ 0 w 804"/>
                  <a:gd name="T33" fmla="*/ 247 h 326"/>
                  <a:gd name="T34" fmla="*/ 71 w 804"/>
                  <a:gd name="T35" fmla="*/ 0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4" h="326">
                    <a:moveTo>
                      <a:pt x="71" y="0"/>
                    </a:moveTo>
                    <a:lnTo>
                      <a:pt x="166" y="25"/>
                    </a:lnTo>
                    <a:lnTo>
                      <a:pt x="264" y="45"/>
                    </a:lnTo>
                    <a:lnTo>
                      <a:pt x="362" y="58"/>
                    </a:lnTo>
                    <a:lnTo>
                      <a:pt x="461" y="67"/>
                    </a:lnTo>
                    <a:lnTo>
                      <a:pt x="560" y="69"/>
                    </a:lnTo>
                    <a:lnTo>
                      <a:pt x="668" y="66"/>
                    </a:lnTo>
                    <a:lnTo>
                      <a:pt x="774" y="57"/>
                    </a:lnTo>
                    <a:lnTo>
                      <a:pt x="804" y="311"/>
                    </a:lnTo>
                    <a:lnTo>
                      <a:pt x="724" y="319"/>
                    </a:lnTo>
                    <a:lnTo>
                      <a:pt x="642" y="324"/>
                    </a:lnTo>
                    <a:lnTo>
                      <a:pt x="560" y="326"/>
                    </a:lnTo>
                    <a:lnTo>
                      <a:pt x="446" y="323"/>
                    </a:lnTo>
                    <a:lnTo>
                      <a:pt x="333" y="313"/>
                    </a:lnTo>
                    <a:lnTo>
                      <a:pt x="221" y="297"/>
                    </a:lnTo>
                    <a:lnTo>
                      <a:pt x="109" y="275"/>
                    </a:lnTo>
                    <a:lnTo>
                      <a:pt x="0" y="247"/>
                    </a:lnTo>
                    <a:lnTo>
                      <a:pt x="71" y="0"/>
                    </a:lnTo>
                    <a:close/>
                  </a:path>
                </a:pathLst>
              </a:custGeom>
              <a:solidFill>
                <a:schemeClr val="accent1">
                  <a:lumMod val="60000"/>
                  <a:lumOff val="4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0"/>
              <p:cNvSpPr>
                <a:spLocks/>
              </p:cNvSpPr>
              <p:nvPr/>
            </p:nvSpPr>
            <p:spPr bwMode="auto">
              <a:xfrm>
                <a:off x="4149" y="1507"/>
                <a:ext cx="198" cy="132"/>
              </a:xfrm>
              <a:custGeom>
                <a:avLst/>
                <a:gdLst>
                  <a:gd name="T0" fmla="*/ 648 w 793"/>
                  <a:gd name="T1" fmla="*/ 0 h 529"/>
                  <a:gd name="T2" fmla="*/ 793 w 793"/>
                  <a:gd name="T3" fmla="*/ 211 h 529"/>
                  <a:gd name="T4" fmla="*/ 695 w 793"/>
                  <a:gd name="T5" fmla="*/ 275 h 529"/>
                  <a:gd name="T6" fmla="*/ 595 w 793"/>
                  <a:gd name="T7" fmla="*/ 333 h 529"/>
                  <a:gd name="T8" fmla="*/ 491 w 793"/>
                  <a:gd name="T9" fmla="*/ 384 h 529"/>
                  <a:gd name="T10" fmla="*/ 384 w 793"/>
                  <a:gd name="T11" fmla="*/ 430 h 529"/>
                  <a:gd name="T12" fmla="*/ 275 w 793"/>
                  <a:gd name="T13" fmla="*/ 470 h 529"/>
                  <a:gd name="T14" fmla="*/ 165 w 793"/>
                  <a:gd name="T15" fmla="*/ 503 h 529"/>
                  <a:gd name="T16" fmla="*/ 51 w 793"/>
                  <a:gd name="T17" fmla="*/ 529 h 529"/>
                  <a:gd name="T18" fmla="*/ 0 w 793"/>
                  <a:gd name="T19" fmla="*/ 277 h 529"/>
                  <a:gd name="T20" fmla="*/ 100 w 793"/>
                  <a:gd name="T21" fmla="*/ 255 h 529"/>
                  <a:gd name="T22" fmla="*/ 196 w 793"/>
                  <a:gd name="T23" fmla="*/ 225 h 529"/>
                  <a:gd name="T24" fmla="*/ 292 w 793"/>
                  <a:gd name="T25" fmla="*/ 192 h 529"/>
                  <a:gd name="T26" fmla="*/ 384 w 793"/>
                  <a:gd name="T27" fmla="*/ 152 h 529"/>
                  <a:gd name="T28" fmla="*/ 475 w 793"/>
                  <a:gd name="T29" fmla="*/ 107 h 529"/>
                  <a:gd name="T30" fmla="*/ 563 w 793"/>
                  <a:gd name="T31" fmla="*/ 56 h 529"/>
                  <a:gd name="T32" fmla="*/ 648 w 793"/>
                  <a:gd name="T33" fmla="*/ 0 h 5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93" h="529">
                    <a:moveTo>
                      <a:pt x="648" y="0"/>
                    </a:moveTo>
                    <a:lnTo>
                      <a:pt x="793" y="211"/>
                    </a:lnTo>
                    <a:lnTo>
                      <a:pt x="695" y="275"/>
                    </a:lnTo>
                    <a:lnTo>
                      <a:pt x="595" y="333"/>
                    </a:lnTo>
                    <a:lnTo>
                      <a:pt x="491" y="384"/>
                    </a:lnTo>
                    <a:lnTo>
                      <a:pt x="384" y="430"/>
                    </a:lnTo>
                    <a:lnTo>
                      <a:pt x="275" y="470"/>
                    </a:lnTo>
                    <a:lnTo>
                      <a:pt x="165" y="503"/>
                    </a:lnTo>
                    <a:lnTo>
                      <a:pt x="51" y="529"/>
                    </a:lnTo>
                    <a:lnTo>
                      <a:pt x="0" y="277"/>
                    </a:lnTo>
                    <a:lnTo>
                      <a:pt x="100" y="255"/>
                    </a:lnTo>
                    <a:lnTo>
                      <a:pt x="196" y="225"/>
                    </a:lnTo>
                    <a:lnTo>
                      <a:pt x="292" y="192"/>
                    </a:lnTo>
                    <a:lnTo>
                      <a:pt x="384" y="152"/>
                    </a:lnTo>
                    <a:lnTo>
                      <a:pt x="475" y="107"/>
                    </a:lnTo>
                    <a:lnTo>
                      <a:pt x="563" y="56"/>
                    </a:lnTo>
                    <a:lnTo>
                      <a:pt x="648" y="0"/>
                    </a:lnTo>
                    <a:close/>
                  </a:path>
                </a:pathLst>
              </a:custGeom>
              <a:solidFill>
                <a:schemeClr val="accent1">
                  <a:lumMod val="60000"/>
                  <a:lumOff val="4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1"/>
              <p:cNvSpPr>
                <a:spLocks/>
              </p:cNvSpPr>
              <p:nvPr/>
            </p:nvSpPr>
            <p:spPr bwMode="auto">
              <a:xfrm>
                <a:off x="3556" y="1062"/>
                <a:ext cx="77" cy="202"/>
              </a:xfrm>
              <a:custGeom>
                <a:avLst/>
                <a:gdLst>
                  <a:gd name="T0" fmla="*/ 25 w 307"/>
                  <a:gd name="T1" fmla="*/ 0 h 810"/>
                  <a:gd name="T2" fmla="*/ 278 w 307"/>
                  <a:gd name="T3" fmla="*/ 41 h 810"/>
                  <a:gd name="T4" fmla="*/ 265 w 307"/>
                  <a:gd name="T5" fmla="*/ 135 h 810"/>
                  <a:gd name="T6" fmla="*/ 258 w 307"/>
                  <a:gd name="T7" fmla="*/ 229 h 810"/>
                  <a:gd name="T8" fmla="*/ 255 w 307"/>
                  <a:gd name="T9" fmla="*/ 324 h 810"/>
                  <a:gd name="T10" fmla="*/ 259 w 307"/>
                  <a:gd name="T11" fmla="*/ 431 h 810"/>
                  <a:gd name="T12" fmla="*/ 269 w 307"/>
                  <a:gd name="T13" fmla="*/ 539 h 810"/>
                  <a:gd name="T14" fmla="*/ 284 w 307"/>
                  <a:gd name="T15" fmla="*/ 645 h 810"/>
                  <a:gd name="T16" fmla="*/ 307 w 307"/>
                  <a:gd name="T17" fmla="*/ 749 h 810"/>
                  <a:gd name="T18" fmla="*/ 58 w 307"/>
                  <a:gd name="T19" fmla="*/ 810 h 810"/>
                  <a:gd name="T20" fmla="*/ 33 w 307"/>
                  <a:gd name="T21" fmla="*/ 691 h 810"/>
                  <a:gd name="T22" fmla="*/ 15 w 307"/>
                  <a:gd name="T23" fmla="*/ 569 h 810"/>
                  <a:gd name="T24" fmla="*/ 4 w 307"/>
                  <a:gd name="T25" fmla="*/ 447 h 810"/>
                  <a:gd name="T26" fmla="*/ 0 w 307"/>
                  <a:gd name="T27" fmla="*/ 324 h 810"/>
                  <a:gd name="T28" fmla="*/ 2 w 307"/>
                  <a:gd name="T29" fmla="*/ 216 h 810"/>
                  <a:gd name="T30" fmla="*/ 11 w 307"/>
                  <a:gd name="T31" fmla="*/ 107 h 810"/>
                  <a:gd name="T32" fmla="*/ 25 w 307"/>
                  <a:gd name="T33" fmla="*/ 0 h 8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07" h="810">
                    <a:moveTo>
                      <a:pt x="25" y="0"/>
                    </a:moveTo>
                    <a:lnTo>
                      <a:pt x="278" y="41"/>
                    </a:lnTo>
                    <a:lnTo>
                      <a:pt x="265" y="135"/>
                    </a:lnTo>
                    <a:lnTo>
                      <a:pt x="258" y="229"/>
                    </a:lnTo>
                    <a:lnTo>
                      <a:pt x="255" y="324"/>
                    </a:lnTo>
                    <a:lnTo>
                      <a:pt x="259" y="431"/>
                    </a:lnTo>
                    <a:lnTo>
                      <a:pt x="269" y="539"/>
                    </a:lnTo>
                    <a:lnTo>
                      <a:pt x="284" y="645"/>
                    </a:lnTo>
                    <a:lnTo>
                      <a:pt x="307" y="749"/>
                    </a:lnTo>
                    <a:lnTo>
                      <a:pt x="58" y="810"/>
                    </a:lnTo>
                    <a:lnTo>
                      <a:pt x="33" y="691"/>
                    </a:lnTo>
                    <a:lnTo>
                      <a:pt x="15" y="569"/>
                    </a:lnTo>
                    <a:lnTo>
                      <a:pt x="4" y="447"/>
                    </a:lnTo>
                    <a:lnTo>
                      <a:pt x="0" y="324"/>
                    </a:lnTo>
                    <a:lnTo>
                      <a:pt x="2" y="216"/>
                    </a:lnTo>
                    <a:lnTo>
                      <a:pt x="11" y="107"/>
                    </a:lnTo>
                    <a:lnTo>
                      <a:pt x="25" y="0"/>
                    </a:lnTo>
                    <a:close/>
                  </a:path>
                </a:pathLst>
              </a:custGeom>
              <a:solidFill>
                <a:schemeClr val="accent1">
                  <a:lumMod val="60000"/>
                  <a:lumOff val="4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9" name="Freeform 22"/>
              <p:cNvSpPr>
                <a:spLocks/>
              </p:cNvSpPr>
              <p:nvPr/>
            </p:nvSpPr>
            <p:spPr bwMode="auto">
              <a:xfrm>
                <a:off x="3881" y="636"/>
                <a:ext cx="199" cy="93"/>
              </a:xfrm>
              <a:custGeom>
                <a:avLst/>
                <a:gdLst>
                  <a:gd name="T0" fmla="*/ 718 w 796"/>
                  <a:gd name="T1" fmla="*/ 0 h 373"/>
                  <a:gd name="T2" fmla="*/ 796 w 796"/>
                  <a:gd name="T3" fmla="*/ 2 h 373"/>
                  <a:gd name="T4" fmla="*/ 786 w 796"/>
                  <a:gd name="T5" fmla="*/ 258 h 373"/>
                  <a:gd name="T6" fmla="*/ 718 w 796"/>
                  <a:gd name="T7" fmla="*/ 257 h 373"/>
                  <a:gd name="T8" fmla="*/ 610 w 796"/>
                  <a:gd name="T9" fmla="*/ 260 h 373"/>
                  <a:gd name="T10" fmla="*/ 504 w 796"/>
                  <a:gd name="T11" fmla="*/ 270 h 373"/>
                  <a:gd name="T12" fmla="*/ 398 w 796"/>
                  <a:gd name="T13" fmla="*/ 286 h 373"/>
                  <a:gd name="T14" fmla="*/ 294 w 796"/>
                  <a:gd name="T15" fmla="*/ 308 h 373"/>
                  <a:gd name="T16" fmla="*/ 192 w 796"/>
                  <a:gd name="T17" fmla="*/ 337 h 373"/>
                  <a:gd name="T18" fmla="*/ 90 w 796"/>
                  <a:gd name="T19" fmla="*/ 373 h 373"/>
                  <a:gd name="T20" fmla="*/ 0 w 796"/>
                  <a:gd name="T21" fmla="*/ 133 h 373"/>
                  <a:gd name="T22" fmla="*/ 115 w 796"/>
                  <a:gd name="T23" fmla="*/ 93 h 373"/>
                  <a:gd name="T24" fmla="*/ 232 w 796"/>
                  <a:gd name="T25" fmla="*/ 59 h 373"/>
                  <a:gd name="T26" fmla="*/ 353 w 796"/>
                  <a:gd name="T27" fmla="*/ 33 h 373"/>
                  <a:gd name="T28" fmla="*/ 473 w 796"/>
                  <a:gd name="T29" fmla="*/ 15 h 373"/>
                  <a:gd name="T30" fmla="*/ 595 w 796"/>
                  <a:gd name="T31" fmla="*/ 3 h 373"/>
                  <a:gd name="T32" fmla="*/ 718 w 796"/>
                  <a:gd name="T33" fmla="*/ 0 h 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96" h="373">
                    <a:moveTo>
                      <a:pt x="718" y="0"/>
                    </a:moveTo>
                    <a:lnTo>
                      <a:pt x="796" y="2"/>
                    </a:lnTo>
                    <a:lnTo>
                      <a:pt x="786" y="258"/>
                    </a:lnTo>
                    <a:lnTo>
                      <a:pt x="718" y="257"/>
                    </a:lnTo>
                    <a:lnTo>
                      <a:pt x="610" y="260"/>
                    </a:lnTo>
                    <a:lnTo>
                      <a:pt x="504" y="270"/>
                    </a:lnTo>
                    <a:lnTo>
                      <a:pt x="398" y="286"/>
                    </a:lnTo>
                    <a:lnTo>
                      <a:pt x="294" y="308"/>
                    </a:lnTo>
                    <a:lnTo>
                      <a:pt x="192" y="337"/>
                    </a:lnTo>
                    <a:lnTo>
                      <a:pt x="90" y="373"/>
                    </a:lnTo>
                    <a:lnTo>
                      <a:pt x="0" y="133"/>
                    </a:lnTo>
                    <a:lnTo>
                      <a:pt x="115" y="93"/>
                    </a:lnTo>
                    <a:lnTo>
                      <a:pt x="232" y="59"/>
                    </a:lnTo>
                    <a:lnTo>
                      <a:pt x="353" y="33"/>
                    </a:lnTo>
                    <a:lnTo>
                      <a:pt x="473" y="15"/>
                    </a:lnTo>
                    <a:lnTo>
                      <a:pt x="595" y="3"/>
                    </a:lnTo>
                    <a:lnTo>
                      <a:pt x="718" y="0"/>
                    </a:lnTo>
                    <a:close/>
                  </a:path>
                </a:pathLst>
              </a:custGeom>
              <a:solidFill>
                <a:schemeClr val="accent1">
                  <a:lumMod val="60000"/>
                  <a:lumOff val="4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0" name="Freeform 23"/>
              <p:cNvSpPr>
                <a:spLocks/>
              </p:cNvSpPr>
              <p:nvPr/>
            </p:nvSpPr>
            <p:spPr bwMode="auto">
              <a:xfrm>
                <a:off x="4113" y="639"/>
                <a:ext cx="199" cy="120"/>
              </a:xfrm>
              <a:custGeom>
                <a:avLst/>
                <a:gdLst>
                  <a:gd name="T0" fmla="*/ 31 w 797"/>
                  <a:gd name="T1" fmla="*/ 0 h 477"/>
                  <a:gd name="T2" fmla="*/ 147 w 797"/>
                  <a:gd name="T3" fmla="*/ 17 h 477"/>
                  <a:gd name="T4" fmla="*/ 261 w 797"/>
                  <a:gd name="T5" fmla="*/ 41 h 477"/>
                  <a:gd name="T6" fmla="*/ 372 w 797"/>
                  <a:gd name="T7" fmla="*/ 70 h 477"/>
                  <a:gd name="T8" fmla="*/ 482 w 797"/>
                  <a:gd name="T9" fmla="*/ 107 h 477"/>
                  <a:gd name="T10" fmla="*/ 589 w 797"/>
                  <a:gd name="T11" fmla="*/ 150 h 477"/>
                  <a:gd name="T12" fmla="*/ 694 w 797"/>
                  <a:gd name="T13" fmla="*/ 199 h 477"/>
                  <a:gd name="T14" fmla="*/ 797 w 797"/>
                  <a:gd name="T15" fmla="*/ 255 h 477"/>
                  <a:gd name="T16" fmla="*/ 669 w 797"/>
                  <a:gd name="T17" fmla="*/ 477 h 477"/>
                  <a:gd name="T18" fmla="*/ 580 w 797"/>
                  <a:gd name="T19" fmla="*/ 429 h 477"/>
                  <a:gd name="T20" fmla="*/ 489 w 797"/>
                  <a:gd name="T21" fmla="*/ 385 h 477"/>
                  <a:gd name="T22" fmla="*/ 394 w 797"/>
                  <a:gd name="T23" fmla="*/ 348 h 477"/>
                  <a:gd name="T24" fmla="*/ 299 w 797"/>
                  <a:gd name="T25" fmla="*/ 315 h 477"/>
                  <a:gd name="T26" fmla="*/ 201 w 797"/>
                  <a:gd name="T27" fmla="*/ 289 h 477"/>
                  <a:gd name="T28" fmla="*/ 102 w 797"/>
                  <a:gd name="T29" fmla="*/ 269 h 477"/>
                  <a:gd name="T30" fmla="*/ 0 w 797"/>
                  <a:gd name="T31" fmla="*/ 255 h 477"/>
                  <a:gd name="T32" fmla="*/ 31 w 797"/>
                  <a:gd name="T33" fmla="*/ 0 h 4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97" h="477">
                    <a:moveTo>
                      <a:pt x="31" y="0"/>
                    </a:moveTo>
                    <a:lnTo>
                      <a:pt x="147" y="17"/>
                    </a:lnTo>
                    <a:lnTo>
                      <a:pt x="261" y="41"/>
                    </a:lnTo>
                    <a:lnTo>
                      <a:pt x="372" y="70"/>
                    </a:lnTo>
                    <a:lnTo>
                      <a:pt x="482" y="107"/>
                    </a:lnTo>
                    <a:lnTo>
                      <a:pt x="589" y="150"/>
                    </a:lnTo>
                    <a:lnTo>
                      <a:pt x="694" y="199"/>
                    </a:lnTo>
                    <a:lnTo>
                      <a:pt x="797" y="255"/>
                    </a:lnTo>
                    <a:lnTo>
                      <a:pt x="669" y="477"/>
                    </a:lnTo>
                    <a:lnTo>
                      <a:pt x="580" y="429"/>
                    </a:lnTo>
                    <a:lnTo>
                      <a:pt x="489" y="385"/>
                    </a:lnTo>
                    <a:lnTo>
                      <a:pt x="394" y="348"/>
                    </a:lnTo>
                    <a:lnTo>
                      <a:pt x="299" y="315"/>
                    </a:lnTo>
                    <a:lnTo>
                      <a:pt x="201" y="289"/>
                    </a:lnTo>
                    <a:lnTo>
                      <a:pt x="102" y="269"/>
                    </a:lnTo>
                    <a:lnTo>
                      <a:pt x="0" y="255"/>
                    </a:lnTo>
                    <a:lnTo>
                      <a:pt x="31" y="0"/>
                    </a:lnTo>
                    <a:close/>
                  </a:path>
                </a:pathLst>
              </a:custGeom>
              <a:solidFill>
                <a:schemeClr val="accent1">
                  <a:lumMod val="60000"/>
                  <a:lumOff val="4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1" name="Freeform 24"/>
              <p:cNvSpPr>
                <a:spLocks/>
              </p:cNvSpPr>
              <p:nvPr/>
            </p:nvSpPr>
            <p:spPr bwMode="auto">
              <a:xfrm>
                <a:off x="4324" y="685"/>
                <a:ext cx="177" cy="180"/>
              </a:xfrm>
              <a:custGeom>
                <a:avLst/>
                <a:gdLst>
                  <a:gd name="T0" fmla="*/ 145 w 706"/>
                  <a:gd name="T1" fmla="*/ 0 h 721"/>
                  <a:gd name="T2" fmla="*/ 239 w 706"/>
                  <a:gd name="T3" fmla="*/ 69 h 721"/>
                  <a:gd name="T4" fmla="*/ 329 w 706"/>
                  <a:gd name="T5" fmla="*/ 143 h 721"/>
                  <a:gd name="T6" fmla="*/ 413 w 706"/>
                  <a:gd name="T7" fmla="*/ 222 h 721"/>
                  <a:gd name="T8" fmla="*/ 494 w 706"/>
                  <a:gd name="T9" fmla="*/ 306 h 721"/>
                  <a:gd name="T10" fmla="*/ 569 w 706"/>
                  <a:gd name="T11" fmla="*/ 394 h 721"/>
                  <a:gd name="T12" fmla="*/ 640 w 706"/>
                  <a:gd name="T13" fmla="*/ 486 h 721"/>
                  <a:gd name="T14" fmla="*/ 706 w 706"/>
                  <a:gd name="T15" fmla="*/ 583 h 721"/>
                  <a:gd name="T16" fmla="*/ 490 w 706"/>
                  <a:gd name="T17" fmla="*/ 721 h 721"/>
                  <a:gd name="T18" fmla="*/ 433 w 706"/>
                  <a:gd name="T19" fmla="*/ 636 h 721"/>
                  <a:gd name="T20" fmla="*/ 371 w 706"/>
                  <a:gd name="T21" fmla="*/ 555 h 721"/>
                  <a:gd name="T22" fmla="*/ 306 w 706"/>
                  <a:gd name="T23" fmla="*/ 478 h 721"/>
                  <a:gd name="T24" fmla="*/ 235 w 706"/>
                  <a:gd name="T25" fmla="*/ 405 h 721"/>
                  <a:gd name="T26" fmla="*/ 161 w 706"/>
                  <a:gd name="T27" fmla="*/ 337 h 721"/>
                  <a:gd name="T28" fmla="*/ 83 w 706"/>
                  <a:gd name="T29" fmla="*/ 271 h 721"/>
                  <a:gd name="T30" fmla="*/ 0 w 706"/>
                  <a:gd name="T31" fmla="*/ 211 h 721"/>
                  <a:gd name="T32" fmla="*/ 145 w 706"/>
                  <a:gd name="T33" fmla="*/ 0 h 7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06" h="721">
                    <a:moveTo>
                      <a:pt x="145" y="0"/>
                    </a:moveTo>
                    <a:lnTo>
                      <a:pt x="239" y="69"/>
                    </a:lnTo>
                    <a:lnTo>
                      <a:pt x="329" y="143"/>
                    </a:lnTo>
                    <a:lnTo>
                      <a:pt x="413" y="222"/>
                    </a:lnTo>
                    <a:lnTo>
                      <a:pt x="494" y="306"/>
                    </a:lnTo>
                    <a:lnTo>
                      <a:pt x="569" y="394"/>
                    </a:lnTo>
                    <a:lnTo>
                      <a:pt x="640" y="486"/>
                    </a:lnTo>
                    <a:lnTo>
                      <a:pt x="706" y="583"/>
                    </a:lnTo>
                    <a:lnTo>
                      <a:pt x="490" y="721"/>
                    </a:lnTo>
                    <a:lnTo>
                      <a:pt x="433" y="636"/>
                    </a:lnTo>
                    <a:lnTo>
                      <a:pt x="371" y="555"/>
                    </a:lnTo>
                    <a:lnTo>
                      <a:pt x="306" y="478"/>
                    </a:lnTo>
                    <a:lnTo>
                      <a:pt x="235" y="405"/>
                    </a:lnTo>
                    <a:lnTo>
                      <a:pt x="161" y="337"/>
                    </a:lnTo>
                    <a:lnTo>
                      <a:pt x="83" y="271"/>
                    </a:lnTo>
                    <a:lnTo>
                      <a:pt x="0" y="211"/>
                    </a:lnTo>
                    <a:lnTo>
                      <a:pt x="145" y="0"/>
                    </a:lnTo>
                    <a:close/>
                  </a:path>
                </a:pathLst>
              </a:custGeom>
              <a:solidFill>
                <a:schemeClr val="accent1">
                  <a:lumMod val="60000"/>
                  <a:lumOff val="4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2" name="Freeform 25"/>
              <p:cNvSpPr>
                <a:spLocks noEditPoints="1"/>
              </p:cNvSpPr>
              <p:nvPr/>
            </p:nvSpPr>
            <p:spPr bwMode="auto">
              <a:xfrm>
                <a:off x="3703" y="783"/>
                <a:ext cx="715" cy="719"/>
              </a:xfrm>
              <a:custGeom>
                <a:avLst/>
                <a:gdLst>
                  <a:gd name="T0" fmla="*/ 1234 w 2862"/>
                  <a:gd name="T1" fmla="*/ 170 h 2873"/>
                  <a:gd name="T2" fmla="*/ 957 w 2862"/>
                  <a:gd name="T3" fmla="*/ 245 h 2873"/>
                  <a:gd name="T4" fmla="*/ 708 w 2862"/>
                  <a:gd name="T5" fmla="*/ 380 h 2873"/>
                  <a:gd name="T6" fmla="*/ 496 w 2862"/>
                  <a:gd name="T7" fmla="*/ 564 h 2873"/>
                  <a:gd name="T8" fmla="*/ 329 w 2862"/>
                  <a:gd name="T9" fmla="*/ 790 h 2873"/>
                  <a:gd name="T10" fmla="*/ 213 w 2862"/>
                  <a:gd name="T11" fmla="*/ 1050 h 2873"/>
                  <a:gd name="T12" fmla="*/ 158 w 2862"/>
                  <a:gd name="T13" fmla="*/ 1336 h 2873"/>
                  <a:gd name="T14" fmla="*/ 169 w 2862"/>
                  <a:gd name="T15" fmla="*/ 1635 h 2873"/>
                  <a:gd name="T16" fmla="*/ 246 w 2862"/>
                  <a:gd name="T17" fmla="*/ 1913 h 2873"/>
                  <a:gd name="T18" fmla="*/ 379 w 2862"/>
                  <a:gd name="T19" fmla="*/ 2163 h 2873"/>
                  <a:gd name="T20" fmla="*/ 563 w 2862"/>
                  <a:gd name="T21" fmla="*/ 2376 h 2873"/>
                  <a:gd name="T22" fmla="*/ 787 w 2862"/>
                  <a:gd name="T23" fmla="*/ 2544 h 2873"/>
                  <a:gd name="T24" fmla="*/ 1046 w 2862"/>
                  <a:gd name="T25" fmla="*/ 2659 h 2873"/>
                  <a:gd name="T26" fmla="*/ 1332 w 2862"/>
                  <a:gd name="T27" fmla="*/ 2715 h 2873"/>
                  <a:gd name="T28" fmla="*/ 1629 w 2862"/>
                  <a:gd name="T29" fmla="*/ 2704 h 2873"/>
                  <a:gd name="T30" fmla="*/ 1907 w 2862"/>
                  <a:gd name="T31" fmla="*/ 2627 h 2873"/>
                  <a:gd name="T32" fmla="*/ 2155 w 2862"/>
                  <a:gd name="T33" fmla="*/ 2493 h 2873"/>
                  <a:gd name="T34" fmla="*/ 2366 w 2862"/>
                  <a:gd name="T35" fmla="*/ 2310 h 2873"/>
                  <a:gd name="T36" fmla="*/ 2535 w 2862"/>
                  <a:gd name="T37" fmla="*/ 2083 h 2873"/>
                  <a:gd name="T38" fmla="*/ 2650 w 2862"/>
                  <a:gd name="T39" fmla="*/ 1824 h 2873"/>
                  <a:gd name="T40" fmla="*/ 2705 w 2862"/>
                  <a:gd name="T41" fmla="*/ 1536 h 2873"/>
                  <a:gd name="T42" fmla="*/ 2693 w 2862"/>
                  <a:gd name="T43" fmla="*/ 1239 h 2873"/>
                  <a:gd name="T44" fmla="*/ 2618 w 2862"/>
                  <a:gd name="T45" fmla="*/ 960 h 2873"/>
                  <a:gd name="T46" fmla="*/ 2484 w 2862"/>
                  <a:gd name="T47" fmla="*/ 710 h 2873"/>
                  <a:gd name="T48" fmla="*/ 2301 w 2862"/>
                  <a:gd name="T49" fmla="*/ 498 h 2873"/>
                  <a:gd name="T50" fmla="*/ 2075 w 2862"/>
                  <a:gd name="T51" fmla="*/ 330 h 2873"/>
                  <a:gd name="T52" fmla="*/ 1816 w 2862"/>
                  <a:gd name="T53" fmla="*/ 213 h 2873"/>
                  <a:gd name="T54" fmla="*/ 1531 w 2862"/>
                  <a:gd name="T55" fmla="*/ 158 h 2873"/>
                  <a:gd name="T56" fmla="*/ 1538 w 2862"/>
                  <a:gd name="T57" fmla="*/ 4 h 2873"/>
                  <a:gd name="T58" fmla="*/ 1844 w 2862"/>
                  <a:gd name="T59" fmla="*/ 61 h 2873"/>
                  <a:gd name="T60" fmla="*/ 2124 w 2862"/>
                  <a:gd name="T61" fmla="*/ 179 h 2873"/>
                  <a:gd name="T62" fmla="*/ 2370 w 2862"/>
                  <a:gd name="T63" fmla="*/ 352 h 2873"/>
                  <a:gd name="T64" fmla="*/ 2573 w 2862"/>
                  <a:gd name="T65" fmla="*/ 572 h 2873"/>
                  <a:gd name="T66" fmla="*/ 2729 w 2862"/>
                  <a:gd name="T67" fmla="*/ 831 h 2873"/>
                  <a:gd name="T68" fmla="*/ 2827 w 2862"/>
                  <a:gd name="T69" fmla="*/ 1122 h 2873"/>
                  <a:gd name="T70" fmla="*/ 2862 w 2862"/>
                  <a:gd name="T71" fmla="*/ 1437 h 2873"/>
                  <a:gd name="T72" fmla="*/ 2827 w 2862"/>
                  <a:gd name="T73" fmla="*/ 1751 h 2873"/>
                  <a:gd name="T74" fmla="*/ 2729 w 2862"/>
                  <a:gd name="T75" fmla="*/ 2041 h 2873"/>
                  <a:gd name="T76" fmla="*/ 2573 w 2862"/>
                  <a:gd name="T77" fmla="*/ 2300 h 2873"/>
                  <a:gd name="T78" fmla="*/ 2370 w 2862"/>
                  <a:gd name="T79" fmla="*/ 2520 h 2873"/>
                  <a:gd name="T80" fmla="*/ 2124 w 2862"/>
                  <a:gd name="T81" fmla="*/ 2693 h 2873"/>
                  <a:gd name="T82" fmla="*/ 1844 w 2862"/>
                  <a:gd name="T83" fmla="*/ 2812 h 2873"/>
                  <a:gd name="T84" fmla="*/ 1538 w 2862"/>
                  <a:gd name="T85" fmla="*/ 2869 h 2873"/>
                  <a:gd name="T86" fmla="*/ 1220 w 2862"/>
                  <a:gd name="T87" fmla="*/ 2857 h 2873"/>
                  <a:gd name="T88" fmla="*/ 922 w 2862"/>
                  <a:gd name="T89" fmla="*/ 2779 h 2873"/>
                  <a:gd name="T90" fmla="*/ 653 w 2862"/>
                  <a:gd name="T91" fmla="*/ 2642 h 2873"/>
                  <a:gd name="T92" fmla="*/ 420 w 2862"/>
                  <a:gd name="T93" fmla="*/ 2452 h 2873"/>
                  <a:gd name="T94" fmla="*/ 232 w 2862"/>
                  <a:gd name="T95" fmla="*/ 2218 h 2873"/>
                  <a:gd name="T96" fmla="*/ 94 w 2862"/>
                  <a:gd name="T97" fmla="*/ 1948 h 2873"/>
                  <a:gd name="T98" fmla="*/ 16 w 2862"/>
                  <a:gd name="T99" fmla="*/ 1648 h 2873"/>
                  <a:gd name="T100" fmla="*/ 4 w 2862"/>
                  <a:gd name="T101" fmla="*/ 1330 h 2873"/>
                  <a:gd name="T102" fmla="*/ 61 w 2862"/>
                  <a:gd name="T103" fmla="*/ 1023 h 2873"/>
                  <a:gd name="T104" fmla="*/ 180 w 2862"/>
                  <a:gd name="T105" fmla="*/ 742 h 2873"/>
                  <a:gd name="T106" fmla="*/ 352 w 2862"/>
                  <a:gd name="T107" fmla="*/ 494 h 2873"/>
                  <a:gd name="T108" fmla="*/ 571 w 2862"/>
                  <a:gd name="T109" fmla="*/ 290 h 2873"/>
                  <a:gd name="T110" fmla="*/ 829 w 2862"/>
                  <a:gd name="T111" fmla="*/ 133 h 2873"/>
                  <a:gd name="T112" fmla="*/ 1118 w 2862"/>
                  <a:gd name="T113" fmla="*/ 35 h 2873"/>
                  <a:gd name="T114" fmla="*/ 1431 w 2862"/>
                  <a:gd name="T115" fmla="*/ 0 h 28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862" h="2873">
                    <a:moveTo>
                      <a:pt x="1431" y="155"/>
                    </a:moveTo>
                    <a:lnTo>
                      <a:pt x="1332" y="158"/>
                    </a:lnTo>
                    <a:lnTo>
                      <a:pt x="1234" y="170"/>
                    </a:lnTo>
                    <a:lnTo>
                      <a:pt x="1139" y="188"/>
                    </a:lnTo>
                    <a:lnTo>
                      <a:pt x="1046" y="213"/>
                    </a:lnTo>
                    <a:lnTo>
                      <a:pt x="957" y="245"/>
                    </a:lnTo>
                    <a:lnTo>
                      <a:pt x="870" y="285"/>
                    </a:lnTo>
                    <a:lnTo>
                      <a:pt x="787" y="330"/>
                    </a:lnTo>
                    <a:lnTo>
                      <a:pt x="708" y="380"/>
                    </a:lnTo>
                    <a:lnTo>
                      <a:pt x="633" y="436"/>
                    </a:lnTo>
                    <a:lnTo>
                      <a:pt x="563" y="498"/>
                    </a:lnTo>
                    <a:lnTo>
                      <a:pt x="496" y="564"/>
                    </a:lnTo>
                    <a:lnTo>
                      <a:pt x="435" y="635"/>
                    </a:lnTo>
                    <a:lnTo>
                      <a:pt x="379" y="710"/>
                    </a:lnTo>
                    <a:lnTo>
                      <a:pt x="329" y="790"/>
                    </a:lnTo>
                    <a:lnTo>
                      <a:pt x="284" y="873"/>
                    </a:lnTo>
                    <a:lnTo>
                      <a:pt x="246" y="960"/>
                    </a:lnTo>
                    <a:lnTo>
                      <a:pt x="213" y="1050"/>
                    </a:lnTo>
                    <a:lnTo>
                      <a:pt x="187" y="1143"/>
                    </a:lnTo>
                    <a:lnTo>
                      <a:pt x="169" y="1239"/>
                    </a:lnTo>
                    <a:lnTo>
                      <a:pt x="158" y="1336"/>
                    </a:lnTo>
                    <a:lnTo>
                      <a:pt x="154" y="1437"/>
                    </a:lnTo>
                    <a:lnTo>
                      <a:pt x="158" y="1536"/>
                    </a:lnTo>
                    <a:lnTo>
                      <a:pt x="169" y="1635"/>
                    </a:lnTo>
                    <a:lnTo>
                      <a:pt x="187" y="1730"/>
                    </a:lnTo>
                    <a:lnTo>
                      <a:pt x="213" y="1824"/>
                    </a:lnTo>
                    <a:lnTo>
                      <a:pt x="246" y="1913"/>
                    </a:lnTo>
                    <a:lnTo>
                      <a:pt x="284" y="2000"/>
                    </a:lnTo>
                    <a:lnTo>
                      <a:pt x="329" y="2083"/>
                    </a:lnTo>
                    <a:lnTo>
                      <a:pt x="379" y="2163"/>
                    </a:lnTo>
                    <a:lnTo>
                      <a:pt x="435" y="2238"/>
                    </a:lnTo>
                    <a:lnTo>
                      <a:pt x="496" y="2310"/>
                    </a:lnTo>
                    <a:lnTo>
                      <a:pt x="563" y="2376"/>
                    </a:lnTo>
                    <a:lnTo>
                      <a:pt x="633" y="2437"/>
                    </a:lnTo>
                    <a:lnTo>
                      <a:pt x="708" y="2493"/>
                    </a:lnTo>
                    <a:lnTo>
                      <a:pt x="787" y="2544"/>
                    </a:lnTo>
                    <a:lnTo>
                      <a:pt x="870" y="2588"/>
                    </a:lnTo>
                    <a:lnTo>
                      <a:pt x="957" y="2627"/>
                    </a:lnTo>
                    <a:lnTo>
                      <a:pt x="1046" y="2659"/>
                    </a:lnTo>
                    <a:lnTo>
                      <a:pt x="1139" y="2685"/>
                    </a:lnTo>
                    <a:lnTo>
                      <a:pt x="1234" y="2704"/>
                    </a:lnTo>
                    <a:lnTo>
                      <a:pt x="1332" y="2715"/>
                    </a:lnTo>
                    <a:lnTo>
                      <a:pt x="1431" y="2719"/>
                    </a:lnTo>
                    <a:lnTo>
                      <a:pt x="1531" y="2715"/>
                    </a:lnTo>
                    <a:lnTo>
                      <a:pt x="1629" y="2704"/>
                    </a:lnTo>
                    <a:lnTo>
                      <a:pt x="1723" y="2685"/>
                    </a:lnTo>
                    <a:lnTo>
                      <a:pt x="1816" y="2659"/>
                    </a:lnTo>
                    <a:lnTo>
                      <a:pt x="1907" y="2627"/>
                    </a:lnTo>
                    <a:lnTo>
                      <a:pt x="1992" y="2588"/>
                    </a:lnTo>
                    <a:lnTo>
                      <a:pt x="2075" y="2544"/>
                    </a:lnTo>
                    <a:lnTo>
                      <a:pt x="2155" y="2493"/>
                    </a:lnTo>
                    <a:lnTo>
                      <a:pt x="2230" y="2437"/>
                    </a:lnTo>
                    <a:lnTo>
                      <a:pt x="2301" y="2376"/>
                    </a:lnTo>
                    <a:lnTo>
                      <a:pt x="2366" y="2310"/>
                    </a:lnTo>
                    <a:lnTo>
                      <a:pt x="2428" y="2238"/>
                    </a:lnTo>
                    <a:lnTo>
                      <a:pt x="2484" y="2163"/>
                    </a:lnTo>
                    <a:lnTo>
                      <a:pt x="2535" y="2083"/>
                    </a:lnTo>
                    <a:lnTo>
                      <a:pt x="2580" y="2000"/>
                    </a:lnTo>
                    <a:lnTo>
                      <a:pt x="2618" y="1913"/>
                    </a:lnTo>
                    <a:lnTo>
                      <a:pt x="2650" y="1824"/>
                    </a:lnTo>
                    <a:lnTo>
                      <a:pt x="2675" y="1730"/>
                    </a:lnTo>
                    <a:lnTo>
                      <a:pt x="2693" y="1635"/>
                    </a:lnTo>
                    <a:lnTo>
                      <a:pt x="2705" y="1536"/>
                    </a:lnTo>
                    <a:lnTo>
                      <a:pt x="2708" y="1437"/>
                    </a:lnTo>
                    <a:lnTo>
                      <a:pt x="2705" y="1336"/>
                    </a:lnTo>
                    <a:lnTo>
                      <a:pt x="2693" y="1239"/>
                    </a:lnTo>
                    <a:lnTo>
                      <a:pt x="2675" y="1143"/>
                    </a:lnTo>
                    <a:lnTo>
                      <a:pt x="2650" y="1050"/>
                    </a:lnTo>
                    <a:lnTo>
                      <a:pt x="2618" y="960"/>
                    </a:lnTo>
                    <a:lnTo>
                      <a:pt x="2580" y="873"/>
                    </a:lnTo>
                    <a:lnTo>
                      <a:pt x="2535" y="790"/>
                    </a:lnTo>
                    <a:lnTo>
                      <a:pt x="2484" y="710"/>
                    </a:lnTo>
                    <a:lnTo>
                      <a:pt x="2428" y="635"/>
                    </a:lnTo>
                    <a:lnTo>
                      <a:pt x="2366" y="564"/>
                    </a:lnTo>
                    <a:lnTo>
                      <a:pt x="2301" y="498"/>
                    </a:lnTo>
                    <a:lnTo>
                      <a:pt x="2230" y="436"/>
                    </a:lnTo>
                    <a:lnTo>
                      <a:pt x="2155" y="380"/>
                    </a:lnTo>
                    <a:lnTo>
                      <a:pt x="2075" y="330"/>
                    </a:lnTo>
                    <a:lnTo>
                      <a:pt x="1992" y="285"/>
                    </a:lnTo>
                    <a:lnTo>
                      <a:pt x="1907" y="245"/>
                    </a:lnTo>
                    <a:lnTo>
                      <a:pt x="1816" y="213"/>
                    </a:lnTo>
                    <a:lnTo>
                      <a:pt x="1723" y="188"/>
                    </a:lnTo>
                    <a:lnTo>
                      <a:pt x="1629" y="170"/>
                    </a:lnTo>
                    <a:lnTo>
                      <a:pt x="1531" y="158"/>
                    </a:lnTo>
                    <a:lnTo>
                      <a:pt x="1431" y="155"/>
                    </a:lnTo>
                    <a:close/>
                    <a:moveTo>
                      <a:pt x="1431" y="0"/>
                    </a:moveTo>
                    <a:lnTo>
                      <a:pt x="1538" y="4"/>
                    </a:lnTo>
                    <a:lnTo>
                      <a:pt x="1643" y="15"/>
                    </a:lnTo>
                    <a:lnTo>
                      <a:pt x="1745" y="35"/>
                    </a:lnTo>
                    <a:lnTo>
                      <a:pt x="1844" y="61"/>
                    </a:lnTo>
                    <a:lnTo>
                      <a:pt x="1940" y="94"/>
                    </a:lnTo>
                    <a:lnTo>
                      <a:pt x="2034" y="133"/>
                    </a:lnTo>
                    <a:lnTo>
                      <a:pt x="2124" y="179"/>
                    </a:lnTo>
                    <a:lnTo>
                      <a:pt x="2210" y="232"/>
                    </a:lnTo>
                    <a:lnTo>
                      <a:pt x="2292" y="290"/>
                    </a:lnTo>
                    <a:lnTo>
                      <a:pt x="2370" y="352"/>
                    </a:lnTo>
                    <a:lnTo>
                      <a:pt x="2443" y="421"/>
                    </a:lnTo>
                    <a:lnTo>
                      <a:pt x="2511" y="494"/>
                    </a:lnTo>
                    <a:lnTo>
                      <a:pt x="2573" y="572"/>
                    </a:lnTo>
                    <a:lnTo>
                      <a:pt x="2632" y="655"/>
                    </a:lnTo>
                    <a:lnTo>
                      <a:pt x="2684" y="742"/>
                    </a:lnTo>
                    <a:lnTo>
                      <a:pt x="2729" y="831"/>
                    </a:lnTo>
                    <a:lnTo>
                      <a:pt x="2769" y="926"/>
                    </a:lnTo>
                    <a:lnTo>
                      <a:pt x="2801" y="1023"/>
                    </a:lnTo>
                    <a:lnTo>
                      <a:pt x="2827" y="1122"/>
                    </a:lnTo>
                    <a:lnTo>
                      <a:pt x="2847" y="1224"/>
                    </a:lnTo>
                    <a:lnTo>
                      <a:pt x="2858" y="1330"/>
                    </a:lnTo>
                    <a:lnTo>
                      <a:pt x="2862" y="1437"/>
                    </a:lnTo>
                    <a:lnTo>
                      <a:pt x="2858" y="1544"/>
                    </a:lnTo>
                    <a:lnTo>
                      <a:pt x="2847" y="1648"/>
                    </a:lnTo>
                    <a:lnTo>
                      <a:pt x="2827" y="1751"/>
                    </a:lnTo>
                    <a:lnTo>
                      <a:pt x="2801" y="1851"/>
                    </a:lnTo>
                    <a:lnTo>
                      <a:pt x="2769" y="1948"/>
                    </a:lnTo>
                    <a:lnTo>
                      <a:pt x="2729" y="2041"/>
                    </a:lnTo>
                    <a:lnTo>
                      <a:pt x="2684" y="2132"/>
                    </a:lnTo>
                    <a:lnTo>
                      <a:pt x="2632" y="2218"/>
                    </a:lnTo>
                    <a:lnTo>
                      <a:pt x="2573" y="2300"/>
                    </a:lnTo>
                    <a:lnTo>
                      <a:pt x="2511" y="2378"/>
                    </a:lnTo>
                    <a:lnTo>
                      <a:pt x="2443" y="2452"/>
                    </a:lnTo>
                    <a:lnTo>
                      <a:pt x="2370" y="2520"/>
                    </a:lnTo>
                    <a:lnTo>
                      <a:pt x="2292" y="2583"/>
                    </a:lnTo>
                    <a:lnTo>
                      <a:pt x="2210" y="2642"/>
                    </a:lnTo>
                    <a:lnTo>
                      <a:pt x="2124" y="2693"/>
                    </a:lnTo>
                    <a:lnTo>
                      <a:pt x="2034" y="2739"/>
                    </a:lnTo>
                    <a:lnTo>
                      <a:pt x="1940" y="2779"/>
                    </a:lnTo>
                    <a:lnTo>
                      <a:pt x="1844" y="2812"/>
                    </a:lnTo>
                    <a:lnTo>
                      <a:pt x="1745" y="2838"/>
                    </a:lnTo>
                    <a:lnTo>
                      <a:pt x="1643" y="2857"/>
                    </a:lnTo>
                    <a:lnTo>
                      <a:pt x="1538" y="2869"/>
                    </a:lnTo>
                    <a:lnTo>
                      <a:pt x="1431" y="2873"/>
                    </a:lnTo>
                    <a:lnTo>
                      <a:pt x="1325" y="2869"/>
                    </a:lnTo>
                    <a:lnTo>
                      <a:pt x="1220" y="2857"/>
                    </a:lnTo>
                    <a:lnTo>
                      <a:pt x="1118" y="2838"/>
                    </a:lnTo>
                    <a:lnTo>
                      <a:pt x="1019" y="2812"/>
                    </a:lnTo>
                    <a:lnTo>
                      <a:pt x="922" y="2779"/>
                    </a:lnTo>
                    <a:lnTo>
                      <a:pt x="829" y="2739"/>
                    </a:lnTo>
                    <a:lnTo>
                      <a:pt x="739" y="2693"/>
                    </a:lnTo>
                    <a:lnTo>
                      <a:pt x="653" y="2642"/>
                    </a:lnTo>
                    <a:lnTo>
                      <a:pt x="571" y="2583"/>
                    </a:lnTo>
                    <a:lnTo>
                      <a:pt x="493" y="2520"/>
                    </a:lnTo>
                    <a:lnTo>
                      <a:pt x="420" y="2452"/>
                    </a:lnTo>
                    <a:lnTo>
                      <a:pt x="352" y="2378"/>
                    </a:lnTo>
                    <a:lnTo>
                      <a:pt x="289" y="2300"/>
                    </a:lnTo>
                    <a:lnTo>
                      <a:pt x="232" y="2218"/>
                    </a:lnTo>
                    <a:lnTo>
                      <a:pt x="180" y="2132"/>
                    </a:lnTo>
                    <a:lnTo>
                      <a:pt x="134" y="2041"/>
                    </a:lnTo>
                    <a:lnTo>
                      <a:pt x="94" y="1948"/>
                    </a:lnTo>
                    <a:lnTo>
                      <a:pt x="61" y="1851"/>
                    </a:lnTo>
                    <a:lnTo>
                      <a:pt x="35" y="1751"/>
                    </a:lnTo>
                    <a:lnTo>
                      <a:pt x="16" y="1648"/>
                    </a:lnTo>
                    <a:lnTo>
                      <a:pt x="4" y="1544"/>
                    </a:lnTo>
                    <a:lnTo>
                      <a:pt x="0" y="1437"/>
                    </a:lnTo>
                    <a:lnTo>
                      <a:pt x="4" y="1330"/>
                    </a:lnTo>
                    <a:lnTo>
                      <a:pt x="16" y="1224"/>
                    </a:lnTo>
                    <a:lnTo>
                      <a:pt x="35" y="1122"/>
                    </a:lnTo>
                    <a:lnTo>
                      <a:pt x="61" y="1023"/>
                    </a:lnTo>
                    <a:lnTo>
                      <a:pt x="94" y="926"/>
                    </a:lnTo>
                    <a:lnTo>
                      <a:pt x="134" y="831"/>
                    </a:lnTo>
                    <a:lnTo>
                      <a:pt x="180" y="742"/>
                    </a:lnTo>
                    <a:lnTo>
                      <a:pt x="232" y="655"/>
                    </a:lnTo>
                    <a:lnTo>
                      <a:pt x="289" y="572"/>
                    </a:lnTo>
                    <a:lnTo>
                      <a:pt x="352" y="494"/>
                    </a:lnTo>
                    <a:lnTo>
                      <a:pt x="420" y="421"/>
                    </a:lnTo>
                    <a:lnTo>
                      <a:pt x="493" y="352"/>
                    </a:lnTo>
                    <a:lnTo>
                      <a:pt x="571" y="290"/>
                    </a:lnTo>
                    <a:lnTo>
                      <a:pt x="653" y="232"/>
                    </a:lnTo>
                    <a:lnTo>
                      <a:pt x="739" y="179"/>
                    </a:lnTo>
                    <a:lnTo>
                      <a:pt x="829" y="133"/>
                    </a:lnTo>
                    <a:lnTo>
                      <a:pt x="922" y="94"/>
                    </a:lnTo>
                    <a:lnTo>
                      <a:pt x="1019" y="61"/>
                    </a:lnTo>
                    <a:lnTo>
                      <a:pt x="1118" y="35"/>
                    </a:lnTo>
                    <a:lnTo>
                      <a:pt x="1220" y="15"/>
                    </a:lnTo>
                    <a:lnTo>
                      <a:pt x="1325" y="4"/>
                    </a:lnTo>
                    <a:lnTo>
                      <a:pt x="1431" y="0"/>
                    </a:lnTo>
                    <a:close/>
                  </a:path>
                </a:pathLst>
              </a:custGeom>
              <a:solidFill>
                <a:schemeClr val="accent1">
                  <a:lumMod val="60000"/>
                  <a:lumOff val="4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3" name="Freeform 26"/>
              <p:cNvSpPr>
                <a:spLocks/>
              </p:cNvSpPr>
              <p:nvPr/>
            </p:nvSpPr>
            <p:spPr bwMode="auto">
              <a:xfrm>
                <a:off x="3919" y="970"/>
                <a:ext cx="283" cy="345"/>
              </a:xfrm>
              <a:custGeom>
                <a:avLst/>
                <a:gdLst>
                  <a:gd name="T0" fmla="*/ 0 w 1134"/>
                  <a:gd name="T1" fmla="*/ 0 h 1383"/>
                  <a:gd name="T2" fmla="*/ 311 w 1134"/>
                  <a:gd name="T3" fmla="*/ 0 h 1383"/>
                  <a:gd name="T4" fmla="*/ 311 w 1134"/>
                  <a:gd name="T5" fmla="*/ 531 h 1383"/>
                  <a:gd name="T6" fmla="*/ 824 w 1134"/>
                  <a:gd name="T7" fmla="*/ 531 h 1383"/>
                  <a:gd name="T8" fmla="*/ 824 w 1134"/>
                  <a:gd name="T9" fmla="*/ 0 h 1383"/>
                  <a:gd name="T10" fmla="*/ 1134 w 1134"/>
                  <a:gd name="T11" fmla="*/ 0 h 1383"/>
                  <a:gd name="T12" fmla="*/ 1134 w 1134"/>
                  <a:gd name="T13" fmla="*/ 1383 h 1383"/>
                  <a:gd name="T14" fmla="*/ 824 w 1134"/>
                  <a:gd name="T15" fmla="*/ 1383 h 1383"/>
                  <a:gd name="T16" fmla="*/ 824 w 1134"/>
                  <a:gd name="T17" fmla="*/ 805 h 1383"/>
                  <a:gd name="T18" fmla="*/ 311 w 1134"/>
                  <a:gd name="T19" fmla="*/ 805 h 1383"/>
                  <a:gd name="T20" fmla="*/ 311 w 1134"/>
                  <a:gd name="T21" fmla="*/ 1383 h 1383"/>
                  <a:gd name="T22" fmla="*/ 0 w 1134"/>
                  <a:gd name="T23" fmla="*/ 1383 h 1383"/>
                  <a:gd name="T24" fmla="*/ 0 w 1134"/>
                  <a:gd name="T25" fmla="*/ 0 h 13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34" h="1383">
                    <a:moveTo>
                      <a:pt x="0" y="0"/>
                    </a:moveTo>
                    <a:lnTo>
                      <a:pt x="311" y="0"/>
                    </a:lnTo>
                    <a:lnTo>
                      <a:pt x="311" y="531"/>
                    </a:lnTo>
                    <a:lnTo>
                      <a:pt x="824" y="531"/>
                    </a:lnTo>
                    <a:lnTo>
                      <a:pt x="824" y="0"/>
                    </a:lnTo>
                    <a:lnTo>
                      <a:pt x="1134" y="0"/>
                    </a:lnTo>
                    <a:lnTo>
                      <a:pt x="1134" y="1383"/>
                    </a:lnTo>
                    <a:lnTo>
                      <a:pt x="824" y="1383"/>
                    </a:lnTo>
                    <a:lnTo>
                      <a:pt x="824" y="805"/>
                    </a:lnTo>
                    <a:lnTo>
                      <a:pt x="311" y="805"/>
                    </a:lnTo>
                    <a:lnTo>
                      <a:pt x="311" y="1383"/>
                    </a:lnTo>
                    <a:lnTo>
                      <a:pt x="0" y="1383"/>
                    </a:lnTo>
                    <a:lnTo>
                      <a:pt x="0" y="0"/>
                    </a:lnTo>
                    <a:close/>
                  </a:path>
                </a:pathLst>
              </a:custGeom>
              <a:solidFill>
                <a:schemeClr val="accent1">
                  <a:lumMod val="60000"/>
                  <a:lumOff val="4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grpSp>
      <p:sp>
        <p:nvSpPr>
          <p:cNvPr id="34" name="Rectangle 33"/>
          <p:cNvSpPr/>
          <p:nvPr/>
        </p:nvSpPr>
        <p:spPr>
          <a:xfrm>
            <a:off x="4813938" y="2443877"/>
            <a:ext cx="3339461" cy="3477875"/>
          </a:xfrm>
          <a:prstGeom prst="rect">
            <a:avLst/>
          </a:prstGeom>
        </p:spPr>
        <p:txBody>
          <a:bodyPr wrap="square">
            <a:spAutoFit/>
          </a:bodyPr>
          <a:lstStyle/>
          <a:p>
            <a:pPr lvl="0" algn="ctr"/>
            <a:r>
              <a:rPr lang="en-US" sz="2000" dirty="0"/>
              <a:t>"Expensive spending" is globally characterized by health care because of its nature it is a supply supplier, and in this reality, the above parity significantly strengthens the above parity with the unprecedented dominance of privately-beneficial clinics and the abundance of hospitals.</a:t>
            </a:r>
          </a:p>
        </p:txBody>
      </p:sp>
      <p:sp>
        <p:nvSpPr>
          <p:cNvPr id="35" name="TextBox 34"/>
          <p:cNvSpPr txBox="1"/>
          <p:nvPr/>
        </p:nvSpPr>
        <p:spPr>
          <a:xfrm>
            <a:off x="2198911" y="45464"/>
            <a:ext cx="4572000" cy="369332"/>
          </a:xfrm>
          <a:prstGeom prst="rect">
            <a:avLst/>
          </a:prstGeom>
          <a:noFill/>
        </p:spPr>
        <p:txBody>
          <a:bodyPr wrap="square" rtlCol="0">
            <a:spAutoFit/>
          </a:bodyPr>
          <a:lstStyle/>
          <a:p>
            <a:pPr algn="ctr"/>
            <a:r>
              <a:rPr lang="hr-HR" b="1" dirty="0">
                <a:solidFill>
                  <a:schemeClr val="accent1">
                    <a:lumMod val="75000"/>
                  </a:schemeClr>
                </a:solidFill>
              </a:rPr>
              <a:t>For </a:t>
            </a:r>
            <a:r>
              <a:rPr lang="hr-HR" b="1" dirty="0" err="1">
                <a:solidFill>
                  <a:schemeClr val="accent1">
                    <a:lumMod val="75000"/>
                  </a:schemeClr>
                </a:solidFill>
              </a:rPr>
              <a:t>the</a:t>
            </a:r>
            <a:r>
              <a:rPr lang="hr-HR" b="1" dirty="0">
                <a:solidFill>
                  <a:schemeClr val="accent1">
                    <a:lumMod val="75000"/>
                  </a:schemeClr>
                </a:solidFill>
              </a:rPr>
              <a:t> </a:t>
            </a:r>
            <a:r>
              <a:rPr lang="hr-HR" b="1" dirty="0" err="1">
                <a:solidFill>
                  <a:schemeClr val="accent1">
                    <a:lumMod val="75000"/>
                  </a:schemeClr>
                </a:solidFill>
              </a:rPr>
              <a:t>state</a:t>
            </a:r>
            <a:r>
              <a:rPr lang="hr-HR" b="1" dirty="0">
                <a:solidFill>
                  <a:schemeClr val="accent1">
                    <a:lumMod val="75000"/>
                  </a:schemeClr>
                </a:solidFill>
              </a:rPr>
              <a:t>:</a:t>
            </a:r>
            <a:endParaRPr lang="en-US" dirty="0"/>
          </a:p>
        </p:txBody>
      </p:sp>
      <p:pic>
        <p:nvPicPr>
          <p:cNvPr id="36" name="Picture 35"/>
          <p:cNvPicPr>
            <a:picLocks noChangeAspect="1"/>
          </p:cNvPicPr>
          <p:nvPr/>
        </p:nvPicPr>
        <p:blipFill rotWithShape="1">
          <a:blip r:embed="rId2" cstate="print">
            <a:extLst>
              <a:ext uri="{28A0092B-C50C-407E-A947-70E740481C1C}">
                <a14:useLocalDpi xmlns:a14="http://schemas.microsoft.com/office/drawing/2010/main" val="0"/>
              </a:ext>
            </a:extLst>
          </a:blip>
          <a:srcRect r="75428"/>
          <a:stretch/>
        </p:blipFill>
        <p:spPr>
          <a:xfrm>
            <a:off x="9525" y="25724"/>
            <a:ext cx="682874" cy="815934"/>
          </a:xfrm>
          <a:prstGeom prst="rect">
            <a:avLst/>
          </a:prstGeom>
        </p:spPr>
      </p:pic>
    </p:spTree>
    <p:extLst>
      <p:ext uri="{BB962C8B-B14F-4D97-AF65-F5344CB8AC3E}">
        <p14:creationId xmlns:p14="http://schemas.microsoft.com/office/powerpoint/2010/main" val="1793226702"/>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9000"/>
            <a:lum/>
          </a:blip>
          <a:srcRect/>
          <a:stretch>
            <a:fillRect l="-13000" r="-13000"/>
          </a:stretch>
        </a:blipFill>
        <a:effectLst/>
      </p:bgPr>
    </p:bg>
    <p:spTree>
      <p:nvGrpSpPr>
        <p:cNvPr id="1" name=""/>
        <p:cNvGrpSpPr/>
        <p:nvPr/>
      </p:nvGrpSpPr>
      <p:grpSpPr>
        <a:xfrm>
          <a:off x="0" y="0"/>
          <a:ext cx="0" cy="0"/>
          <a:chOff x="0" y="0"/>
          <a:chExt cx="0" cy="0"/>
        </a:xfrm>
      </p:grpSpPr>
      <p:sp>
        <p:nvSpPr>
          <p:cNvPr id="5" name="Rectangle 4"/>
          <p:cNvSpPr/>
          <p:nvPr/>
        </p:nvSpPr>
        <p:spPr>
          <a:xfrm>
            <a:off x="928569" y="838200"/>
            <a:ext cx="7540517" cy="2462213"/>
          </a:xfrm>
          <a:prstGeom prst="rect">
            <a:avLst/>
          </a:prstGeom>
        </p:spPr>
        <p:txBody>
          <a:bodyPr wrap="square">
            <a:spAutoFit/>
          </a:bodyPr>
          <a:lstStyle/>
          <a:p>
            <a:pPr algn="ctr"/>
            <a:r>
              <a:rPr lang="en-US" sz="2200" dirty="0"/>
              <a:t>Taking into consideration these terms, the following status is visible:</a:t>
            </a:r>
          </a:p>
          <a:p>
            <a:pPr algn="ctr"/>
            <a:endParaRPr lang="en-US" sz="2200" dirty="0"/>
          </a:p>
          <a:p>
            <a:pPr algn="ctr"/>
            <a:r>
              <a:rPr lang="en-US" sz="2200" dirty="0"/>
              <a:t>   A new system of reforms that involves managing programs as well as introduction of new standards for medical service suppliers, will increase escalation costs and soon the system will be in default for 1-2 years.</a:t>
            </a: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75428"/>
          <a:stretch/>
        </p:blipFill>
        <p:spPr>
          <a:xfrm>
            <a:off x="152400" y="76200"/>
            <a:ext cx="765283" cy="914400"/>
          </a:xfrm>
          <a:prstGeom prst="rect">
            <a:avLst/>
          </a:prstGeom>
        </p:spPr>
      </p:pic>
    </p:spTree>
    <p:extLst>
      <p:ext uri="{BB962C8B-B14F-4D97-AF65-F5344CB8AC3E}">
        <p14:creationId xmlns:p14="http://schemas.microsoft.com/office/powerpoint/2010/main" val="4241304101"/>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Oval 36">
            <a:extLst>
              <a:ext uri="{FF2B5EF4-FFF2-40B4-BE49-F238E27FC236}">
                <a16:creationId xmlns:a16="http://schemas.microsoft.com/office/drawing/2014/main" id="{2D71C3D4-2340-4B69-BE34-D6D5B86ACF91}"/>
              </a:ext>
            </a:extLst>
          </p:cNvPr>
          <p:cNvSpPr/>
          <p:nvPr/>
        </p:nvSpPr>
        <p:spPr>
          <a:xfrm flipV="1">
            <a:off x="-20058" y="4290814"/>
            <a:ext cx="3968460" cy="286108"/>
          </a:xfrm>
          <a:prstGeom prst="ellipse">
            <a:avLst/>
          </a:prstGeom>
          <a:solidFill>
            <a:schemeClr val="accent1">
              <a:lumMod val="20000"/>
              <a:lumOff val="80000"/>
            </a:scheme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alibri"/>
              <a:ea typeface="+mn-ea"/>
              <a:cs typeface="+mn-cs"/>
            </a:endParaRPr>
          </a:p>
        </p:txBody>
      </p:sp>
      <p:grpSp>
        <p:nvGrpSpPr>
          <p:cNvPr id="6" name="Group 5">
            <a:extLst>
              <a:ext uri="{FF2B5EF4-FFF2-40B4-BE49-F238E27FC236}">
                <a16:creationId xmlns:a16="http://schemas.microsoft.com/office/drawing/2014/main" id="{3F991D6C-022B-454E-9C10-066DC2FE1797}"/>
              </a:ext>
            </a:extLst>
          </p:cNvPr>
          <p:cNvGrpSpPr/>
          <p:nvPr/>
        </p:nvGrpSpPr>
        <p:grpSpPr>
          <a:xfrm rot="1642297">
            <a:off x="194062" y="1515777"/>
            <a:ext cx="4444825" cy="433069"/>
            <a:chOff x="382366" y="4082505"/>
            <a:chExt cx="5924890" cy="433069"/>
          </a:xfrm>
        </p:grpSpPr>
        <p:sp>
          <p:nvSpPr>
            <p:cNvPr id="39" name="Oval 38">
              <a:extLst>
                <a:ext uri="{FF2B5EF4-FFF2-40B4-BE49-F238E27FC236}">
                  <a16:creationId xmlns:a16="http://schemas.microsoft.com/office/drawing/2014/main" id="{918849A0-0099-4EDC-A3B4-999C83573BEF}"/>
                </a:ext>
              </a:extLst>
            </p:cNvPr>
            <p:cNvSpPr/>
            <p:nvPr/>
          </p:nvSpPr>
          <p:spPr>
            <a:xfrm rot="18900000" flipV="1">
              <a:off x="890211" y="4082505"/>
              <a:ext cx="5417045" cy="180921"/>
            </a:xfrm>
            <a:prstGeom prst="ellipse">
              <a:avLst/>
            </a:prstGeom>
            <a:gradFill>
              <a:gsLst>
                <a:gs pos="0">
                  <a:schemeClr val="tx1">
                    <a:alpha val="14000"/>
                  </a:schemeClr>
                </a:gs>
                <a:gs pos="100000">
                  <a:schemeClr val="tx1">
                    <a:alpha val="0"/>
                  </a:schemeClr>
                </a:gs>
              </a:gsLst>
              <a:path path="shape">
                <a:fillToRect l="50000" t="50000" r="50000" b="50000"/>
              </a:path>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alibri"/>
                <a:ea typeface="+mn-ea"/>
                <a:cs typeface="+mn-cs"/>
              </a:endParaRPr>
            </a:p>
          </p:txBody>
        </p:sp>
        <p:sp>
          <p:nvSpPr>
            <p:cNvPr id="5" name="Rectangle 4">
              <a:extLst>
                <a:ext uri="{FF2B5EF4-FFF2-40B4-BE49-F238E27FC236}">
                  <a16:creationId xmlns:a16="http://schemas.microsoft.com/office/drawing/2014/main" id="{EF6AD1EF-336B-4E2E-B3F8-90A7D2838BC4}"/>
                </a:ext>
              </a:extLst>
            </p:cNvPr>
            <p:cNvSpPr/>
            <p:nvPr/>
          </p:nvSpPr>
          <p:spPr>
            <a:xfrm rot="3580869">
              <a:off x="2855301" y="1863026"/>
              <a:ext cx="179613" cy="5125483"/>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grpSp>
      <p:sp>
        <p:nvSpPr>
          <p:cNvPr id="2" name="Title 1"/>
          <p:cNvSpPr>
            <a:spLocks noGrp="1"/>
          </p:cNvSpPr>
          <p:nvPr>
            <p:ph type="title"/>
          </p:nvPr>
        </p:nvSpPr>
        <p:spPr>
          <a:xfrm>
            <a:off x="626662" y="-228600"/>
            <a:ext cx="8229600" cy="1143000"/>
          </a:xfrm>
        </p:spPr>
        <p:txBody>
          <a:bodyPr>
            <a:normAutofit/>
          </a:bodyPr>
          <a:lstStyle/>
          <a:p>
            <a:r>
              <a:rPr lang="hr-HR" sz="4000" b="1" dirty="0" err="1">
                <a:solidFill>
                  <a:schemeClr val="accent5">
                    <a:lumMod val="75000"/>
                  </a:schemeClr>
                </a:solidFill>
              </a:rPr>
              <a:t>Reforms</a:t>
            </a:r>
            <a:r>
              <a:rPr lang="hr-HR" sz="4000" b="1" dirty="0">
                <a:solidFill>
                  <a:schemeClr val="accent5">
                    <a:lumMod val="75000"/>
                  </a:schemeClr>
                </a:solidFill>
              </a:rPr>
              <a:t> to </a:t>
            </a:r>
            <a:r>
              <a:rPr lang="hr-HR" sz="4000" b="1" dirty="0" err="1">
                <a:solidFill>
                  <a:schemeClr val="accent5">
                    <a:lumMod val="75000"/>
                  </a:schemeClr>
                </a:solidFill>
              </a:rPr>
              <a:t>be</a:t>
            </a:r>
            <a:r>
              <a:rPr lang="hr-HR" sz="4000" b="1" dirty="0">
                <a:solidFill>
                  <a:schemeClr val="accent5">
                    <a:lumMod val="75000"/>
                  </a:schemeClr>
                </a:solidFill>
              </a:rPr>
              <a:t> </a:t>
            </a:r>
            <a:r>
              <a:rPr lang="hr-HR" sz="4000" b="1" dirty="0" err="1">
                <a:solidFill>
                  <a:schemeClr val="accent5">
                    <a:lumMod val="75000"/>
                  </a:schemeClr>
                </a:solidFill>
              </a:rPr>
              <a:t>implemented</a:t>
            </a:r>
            <a:endParaRPr lang="en-IN" sz="4000" b="1" dirty="0">
              <a:solidFill>
                <a:schemeClr val="accent5">
                  <a:lumMod val="75000"/>
                </a:schemeClr>
              </a:solidFill>
            </a:endParaRPr>
          </a:p>
        </p:txBody>
      </p:sp>
      <p:sp>
        <p:nvSpPr>
          <p:cNvPr id="51" name="Rectangle 50">
            <a:extLst>
              <a:ext uri="{FF2B5EF4-FFF2-40B4-BE49-F238E27FC236}">
                <a16:creationId xmlns:a16="http://schemas.microsoft.com/office/drawing/2014/main" id="{BBE922E5-EF4D-4BF4-9AC0-CD93A90E59AD}"/>
              </a:ext>
            </a:extLst>
          </p:cNvPr>
          <p:cNvSpPr/>
          <p:nvPr/>
        </p:nvSpPr>
        <p:spPr>
          <a:xfrm rot="16200000">
            <a:off x="1744689" y="2011725"/>
            <a:ext cx="128105" cy="3427625"/>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6" name="Rectangle 25">
            <a:extLst>
              <a:ext uri="{FF2B5EF4-FFF2-40B4-BE49-F238E27FC236}">
                <a16:creationId xmlns:a16="http://schemas.microsoft.com/office/drawing/2014/main" id="{EF6AD1EF-336B-4E2E-B3F8-90A7D2838BC4}"/>
              </a:ext>
            </a:extLst>
          </p:cNvPr>
          <p:cNvSpPr/>
          <p:nvPr/>
        </p:nvSpPr>
        <p:spPr>
          <a:xfrm rot="16355401" flipH="1">
            <a:off x="6896911" y="125805"/>
            <a:ext cx="203633" cy="3495457"/>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7" name="Oval 26">
            <a:extLst>
              <a:ext uri="{FF2B5EF4-FFF2-40B4-BE49-F238E27FC236}">
                <a16:creationId xmlns:a16="http://schemas.microsoft.com/office/drawing/2014/main" id="{2D71C3D4-2340-4B69-BE34-D6D5B86ACF91}"/>
              </a:ext>
            </a:extLst>
          </p:cNvPr>
          <p:cNvSpPr/>
          <p:nvPr/>
        </p:nvSpPr>
        <p:spPr>
          <a:xfrm flipV="1">
            <a:off x="5051229" y="2498812"/>
            <a:ext cx="3968460" cy="286108"/>
          </a:xfrm>
          <a:prstGeom prst="ellipse">
            <a:avLst/>
          </a:prstGeom>
          <a:solidFill>
            <a:schemeClr val="accent1">
              <a:lumMod val="20000"/>
              <a:lumOff val="80000"/>
            </a:scheme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alibri"/>
              <a:ea typeface="+mn-ea"/>
              <a:cs typeface="+mn-cs"/>
            </a:endParaRPr>
          </a:p>
        </p:txBody>
      </p:sp>
      <p:sp>
        <p:nvSpPr>
          <p:cNvPr id="28" name="Rectangle 27">
            <a:extLst>
              <a:ext uri="{FF2B5EF4-FFF2-40B4-BE49-F238E27FC236}">
                <a16:creationId xmlns:a16="http://schemas.microsoft.com/office/drawing/2014/main" id="{BBE922E5-EF4D-4BF4-9AC0-CD93A90E59AD}"/>
              </a:ext>
            </a:extLst>
          </p:cNvPr>
          <p:cNvSpPr/>
          <p:nvPr/>
        </p:nvSpPr>
        <p:spPr>
          <a:xfrm rot="16200000">
            <a:off x="7209167" y="2889801"/>
            <a:ext cx="128105" cy="3427625"/>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9" name="Oval 28">
            <a:extLst>
              <a:ext uri="{FF2B5EF4-FFF2-40B4-BE49-F238E27FC236}">
                <a16:creationId xmlns:a16="http://schemas.microsoft.com/office/drawing/2014/main" id="{918849A0-0099-4EDC-A3B4-999C83573BEF}"/>
              </a:ext>
            </a:extLst>
          </p:cNvPr>
          <p:cNvSpPr/>
          <p:nvPr/>
        </p:nvSpPr>
        <p:spPr>
          <a:xfrm rot="16200000" flipV="1">
            <a:off x="1400968" y="3471533"/>
            <a:ext cx="6317075" cy="379904"/>
          </a:xfrm>
          <a:prstGeom prst="ellipse">
            <a:avLst/>
          </a:prstGeom>
          <a:gradFill>
            <a:gsLst>
              <a:gs pos="0">
                <a:schemeClr val="tx1">
                  <a:alpha val="14000"/>
                </a:schemeClr>
              </a:gs>
              <a:gs pos="100000">
                <a:schemeClr val="tx1">
                  <a:alpha val="0"/>
                </a:schemeClr>
              </a:gs>
            </a:gsLst>
            <a:path path="shape">
              <a:fillToRect l="50000" t="50000" r="50000" b="50000"/>
            </a:path>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alibri"/>
              <a:ea typeface="+mn-ea"/>
              <a:cs typeface="+mn-cs"/>
            </a:endParaRPr>
          </a:p>
        </p:txBody>
      </p:sp>
      <p:sp>
        <p:nvSpPr>
          <p:cNvPr id="3" name="Rectangle 2"/>
          <p:cNvSpPr/>
          <p:nvPr/>
        </p:nvSpPr>
        <p:spPr>
          <a:xfrm>
            <a:off x="90767" y="1007479"/>
            <a:ext cx="4572000" cy="369332"/>
          </a:xfrm>
          <a:prstGeom prst="rect">
            <a:avLst/>
          </a:prstGeom>
        </p:spPr>
        <p:txBody>
          <a:bodyPr>
            <a:spAutoFit/>
          </a:bodyPr>
          <a:lstStyle/>
          <a:p>
            <a:pPr lvl="0"/>
            <a:r>
              <a:rPr lang="en-US" dirty="0"/>
              <a:t>Introduction of medical quality control system</a:t>
            </a:r>
          </a:p>
        </p:txBody>
      </p:sp>
      <p:grpSp>
        <p:nvGrpSpPr>
          <p:cNvPr id="30" name="Group 29">
            <a:extLst>
              <a:ext uri="{FF2B5EF4-FFF2-40B4-BE49-F238E27FC236}">
                <a16:creationId xmlns:a16="http://schemas.microsoft.com/office/drawing/2014/main" id="{3F991D6C-022B-454E-9C10-066DC2FE1797}"/>
              </a:ext>
            </a:extLst>
          </p:cNvPr>
          <p:cNvGrpSpPr/>
          <p:nvPr/>
        </p:nvGrpSpPr>
        <p:grpSpPr>
          <a:xfrm rot="1642297">
            <a:off x="154355" y="2625420"/>
            <a:ext cx="4444825" cy="433069"/>
            <a:chOff x="382366" y="4082505"/>
            <a:chExt cx="5924890" cy="433069"/>
          </a:xfrm>
        </p:grpSpPr>
        <p:sp>
          <p:nvSpPr>
            <p:cNvPr id="31" name="Oval 30">
              <a:extLst>
                <a:ext uri="{FF2B5EF4-FFF2-40B4-BE49-F238E27FC236}">
                  <a16:creationId xmlns:a16="http://schemas.microsoft.com/office/drawing/2014/main" id="{918849A0-0099-4EDC-A3B4-999C83573BEF}"/>
                </a:ext>
              </a:extLst>
            </p:cNvPr>
            <p:cNvSpPr/>
            <p:nvPr/>
          </p:nvSpPr>
          <p:spPr>
            <a:xfrm rot="18900000" flipV="1">
              <a:off x="890211" y="4082505"/>
              <a:ext cx="5417045" cy="180921"/>
            </a:xfrm>
            <a:prstGeom prst="ellipse">
              <a:avLst/>
            </a:prstGeom>
            <a:gradFill>
              <a:gsLst>
                <a:gs pos="0">
                  <a:schemeClr val="tx1">
                    <a:alpha val="14000"/>
                  </a:schemeClr>
                </a:gs>
                <a:gs pos="100000">
                  <a:schemeClr val="tx1">
                    <a:alpha val="0"/>
                  </a:schemeClr>
                </a:gs>
              </a:gsLst>
              <a:path path="shape">
                <a:fillToRect l="50000" t="50000" r="50000" b="50000"/>
              </a:path>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alibri"/>
                <a:ea typeface="+mn-ea"/>
                <a:cs typeface="+mn-cs"/>
              </a:endParaRPr>
            </a:p>
          </p:txBody>
        </p:sp>
        <p:sp>
          <p:nvSpPr>
            <p:cNvPr id="32" name="Rectangle 31">
              <a:extLst>
                <a:ext uri="{FF2B5EF4-FFF2-40B4-BE49-F238E27FC236}">
                  <a16:creationId xmlns:a16="http://schemas.microsoft.com/office/drawing/2014/main" id="{EF6AD1EF-336B-4E2E-B3F8-90A7D2838BC4}"/>
                </a:ext>
              </a:extLst>
            </p:cNvPr>
            <p:cNvSpPr/>
            <p:nvPr/>
          </p:nvSpPr>
          <p:spPr>
            <a:xfrm rot="3580869">
              <a:off x="2855301" y="1863026"/>
              <a:ext cx="179613" cy="5125483"/>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grpSp>
      <p:sp>
        <p:nvSpPr>
          <p:cNvPr id="7" name="Rectangle 6"/>
          <p:cNvSpPr/>
          <p:nvPr/>
        </p:nvSpPr>
        <p:spPr>
          <a:xfrm>
            <a:off x="37698" y="1946533"/>
            <a:ext cx="4572000" cy="369332"/>
          </a:xfrm>
          <a:prstGeom prst="rect">
            <a:avLst/>
          </a:prstGeom>
        </p:spPr>
        <p:txBody>
          <a:bodyPr>
            <a:spAutoFit/>
          </a:bodyPr>
          <a:lstStyle/>
          <a:p>
            <a:pPr lvl="0"/>
            <a:r>
              <a:rPr lang="en-US" dirty="0"/>
              <a:t>Develop / implement clinical audit system</a:t>
            </a:r>
          </a:p>
        </p:txBody>
      </p:sp>
      <p:sp>
        <p:nvSpPr>
          <p:cNvPr id="8" name="Rectangle 7"/>
          <p:cNvSpPr/>
          <p:nvPr/>
        </p:nvSpPr>
        <p:spPr>
          <a:xfrm>
            <a:off x="94929" y="3059668"/>
            <a:ext cx="4572000" cy="369332"/>
          </a:xfrm>
          <a:prstGeom prst="rect">
            <a:avLst/>
          </a:prstGeom>
        </p:spPr>
        <p:txBody>
          <a:bodyPr>
            <a:spAutoFit/>
          </a:bodyPr>
          <a:lstStyle/>
          <a:p>
            <a:r>
              <a:rPr lang="en-US" dirty="0"/>
              <a:t>Move to the new system of upgrade (DRG)</a:t>
            </a:r>
          </a:p>
        </p:txBody>
      </p:sp>
      <p:sp>
        <p:nvSpPr>
          <p:cNvPr id="9" name="Rectangle 8"/>
          <p:cNvSpPr/>
          <p:nvPr/>
        </p:nvSpPr>
        <p:spPr>
          <a:xfrm>
            <a:off x="116700" y="3921482"/>
            <a:ext cx="2663614" cy="369332"/>
          </a:xfrm>
          <a:prstGeom prst="rect">
            <a:avLst/>
          </a:prstGeom>
        </p:spPr>
        <p:txBody>
          <a:bodyPr wrap="none">
            <a:spAutoFit/>
          </a:bodyPr>
          <a:lstStyle/>
          <a:p>
            <a:pPr lvl="0"/>
            <a:r>
              <a:rPr lang="en-US" dirty="0"/>
              <a:t>Primary healthcare reform</a:t>
            </a:r>
          </a:p>
        </p:txBody>
      </p:sp>
      <p:sp>
        <p:nvSpPr>
          <p:cNvPr id="10" name="Rectangle 9"/>
          <p:cNvSpPr/>
          <p:nvPr/>
        </p:nvSpPr>
        <p:spPr>
          <a:xfrm>
            <a:off x="186810" y="4766405"/>
            <a:ext cx="2326791" cy="369332"/>
          </a:xfrm>
          <a:prstGeom prst="rect">
            <a:avLst/>
          </a:prstGeom>
        </p:spPr>
        <p:txBody>
          <a:bodyPr wrap="none">
            <a:spAutoFit/>
          </a:bodyPr>
          <a:lstStyle/>
          <a:p>
            <a:pPr lvl="0"/>
            <a:r>
              <a:rPr lang="en-US" dirty="0"/>
              <a:t>Selective Contracting *</a:t>
            </a:r>
          </a:p>
        </p:txBody>
      </p:sp>
      <p:sp>
        <p:nvSpPr>
          <p:cNvPr id="33" name="Rectangle 32">
            <a:extLst>
              <a:ext uri="{FF2B5EF4-FFF2-40B4-BE49-F238E27FC236}">
                <a16:creationId xmlns:a16="http://schemas.microsoft.com/office/drawing/2014/main" id="{BBE922E5-EF4D-4BF4-9AC0-CD93A90E59AD}"/>
              </a:ext>
            </a:extLst>
          </p:cNvPr>
          <p:cNvSpPr/>
          <p:nvPr/>
        </p:nvSpPr>
        <p:spPr>
          <a:xfrm rot="16200000">
            <a:off x="1817053" y="3576893"/>
            <a:ext cx="128105" cy="3427625"/>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Rectangle 10"/>
          <p:cNvSpPr/>
          <p:nvPr/>
        </p:nvSpPr>
        <p:spPr>
          <a:xfrm>
            <a:off x="105815" y="5486400"/>
            <a:ext cx="4572000" cy="646331"/>
          </a:xfrm>
          <a:prstGeom prst="rect">
            <a:avLst/>
          </a:prstGeom>
        </p:spPr>
        <p:txBody>
          <a:bodyPr>
            <a:spAutoFit/>
          </a:bodyPr>
          <a:lstStyle/>
          <a:p>
            <a:pPr lvl="0"/>
            <a:r>
              <a:rPr lang="en-US" dirty="0"/>
              <a:t>Restore / Improve Continuous Medical Education System</a:t>
            </a:r>
          </a:p>
        </p:txBody>
      </p:sp>
      <p:sp>
        <p:nvSpPr>
          <p:cNvPr id="35" name="Rectangle 34">
            <a:extLst>
              <a:ext uri="{FF2B5EF4-FFF2-40B4-BE49-F238E27FC236}">
                <a16:creationId xmlns:a16="http://schemas.microsoft.com/office/drawing/2014/main" id="{EF6AD1EF-336B-4E2E-B3F8-90A7D2838BC4}"/>
              </a:ext>
            </a:extLst>
          </p:cNvPr>
          <p:cNvSpPr/>
          <p:nvPr/>
        </p:nvSpPr>
        <p:spPr>
          <a:xfrm rot="16355401" flipH="1">
            <a:off x="1843929" y="4531030"/>
            <a:ext cx="170200" cy="339286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2" name="Rectangle 11"/>
          <p:cNvSpPr/>
          <p:nvPr/>
        </p:nvSpPr>
        <p:spPr>
          <a:xfrm>
            <a:off x="4749459" y="1065008"/>
            <a:ext cx="4394541" cy="646331"/>
          </a:xfrm>
          <a:prstGeom prst="rect">
            <a:avLst/>
          </a:prstGeom>
        </p:spPr>
        <p:txBody>
          <a:bodyPr wrap="square">
            <a:spAutoFit/>
          </a:bodyPr>
          <a:lstStyle/>
          <a:p>
            <a:pPr lvl="0" algn="r"/>
            <a:r>
              <a:rPr lang="en-US" dirty="0"/>
              <a:t>Assessment of the need for delivery of hospital services</a:t>
            </a:r>
          </a:p>
        </p:txBody>
      </p:sp>
      <p:sp>
        <p:nvSpPr>
          <p:cNvPr id="13" name="Rectangle 12"/>
          <p:cNvSpPr/>
          <p:nvPr/>
        </p:nvSpPr>
        <p:spPr>
          <a:xfrm>
            <a:off x="5766023" y="2074969"/>
            <a:ext cx="3377977" cy="369332"/>
          </a:xfrm>
          <a:prstGeom prst="rect">
            <a:avLst/>
          </a:prstGeom>
        </p:spPr>
        <p:txBody>
          <a:bodyPr wrap="none">
            <a:spAutoFit/>
          </a:bodyPr>
          <a:lstStyle/>
          <a:p>
            <a:pPr lvl="0" algn="r"/>
            <a:r>
              <a:rPr lang="en-US" dirty="0"/>
              <a:t>Improvement of "Citizens Mobile"</a:t>
            </a:r>
          </a:p>
        </p:txBody>
      </p:sp>
      <p:sp>
        <p:nvSpPr>
          <p:cNvPr id="14" name="Rectangle 13"/>
          <p:cNvSpPr/>
          <p:nvPr/>
        </p:nvSpPr>
        <p:spPr>
          <a:xfrm>
            <a:off x="4526240" y="2848810"/>
            <a:ext cx="4572000" cy="369332"/>
          </a:xfrm>
          <a:prstGeom prst="rect">
            <a:avLst/>
          </a:prstGeom>
        </p:spPr>
        <p:txBody>
          <a:bodyPr>
            <a:spAutoFit/>
          </a:bodyPr>
          <a:lstStyle/>
          <a:p>
            <a:pPr lvl="0" algn="r"/>
            <a:r>
              <a:rPr lang="en-US" dirty="0"/>
              <a:t>"Electronic Health" will be fully operational</a:t>
            </a:r>
          </a:p>
        </p:txBody>
      </p:sp>
      <p:sp>
        <p:nvSpPr>
          <p:cNvPr id="40" name="Rectangle 39">
            <a:extLst>
              <a:ext uri="{FF2B5EF4-FFF2-40B4-BE49-F238E27FC236}">
                <a16:creationId xmlns:a16="http://schemas.microsoft.com/office/drawing/2014/main" id="{BBE922E5-EF4D-4BF4-9AC0-CD93A90E59AD}"/>
              </a:ext>
            </a:extLst>
          </p:cNvPr>
          <p:cNvSpPr/>
          <p:nvPr/>
        </p:nvSpPr>
        <p:spPr>
          <a:xfrm rot="16200000">
            <a:off x="7059960" y="1863658"/>
            <a:ext cx="128105" cy="3427625"/>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5" name="Rectangle 14"/>
          <p:cNvSpPr/>
          <p:nvPr/>
        </p:nvSpPr>
        <p:spPr>
          <a:xfrm>
            <a:off x="4526240" y="3801839"/>
            <a:ext cx="4572000" cy="646331"/>
          </a:xfrm>
          <a:prstGeom prst="rect">
            <a:avLst/>
          </a:prstGeom>
        </p:spPr>
        <p:txBody>
          <a:bodyPr>
            <a:spAutoFit/>
          </a:bodyPr>
          <a:lstStyle/>
          <a:p>
            <a:pPr lvl="0" algn="r"/>
            <a:r>
              <a:rPr lang="en-US" dirty="0"/>
              <a:t>Strategic Reorganization of the Social Service Agency</a:t>
            </a:r>
          </a:p>
        </p:txBody>
      </p:sp>
      <p:sp>
        <p:nvSpPr>
          <p:cNvPr id="16" name="Rectangle 15"/>
          <p:cNvSpPr/>
          <p:nvPr/>
        </p:nvSpPr>
        <p:spPr>
          <a:xfrm>
            <a:off x="4447689" y="4778653"/>
            <a:ext cx="4572000" cy="646331"/>
          </a:xfrm>
          <a:prstGeom prst="rect">
            <a:avLst/>
          </a:prstGeom>
        </p:spPr>
        <p:txBody>
          <a:bodyPr>
            <a:spAutoFit/>
          </a:bodyPr>
          <a:lstStyle/>
          <a:p>
            <a:pPr lvl="0" algn="r"/>
            <a:r>
              <a:rPr lang="en-US" dirty="0"/>
              <a:t>Increase the population's ambivalent medicines</a:t>
            </a:r>
          </a:p>
        </p:txBody>
      </p:sp>
      <p:sp>
        <p:nvSpPr>
          <p:cNvPr id="41" name="Oval 40">
            <a:extLst>
              <a:ext uri="{FF2B5EF4-FFF2-40B4-BE49-F238E27FC236}">
                <a16:creationId xmlns:a16="http://schemas.microsoft.com/office/drawing/2014/main" id="{2D71C3D4-2340-4B69-BE34-D6D5B86ACF91}"/>
              </a:ext>
            </a:extLst>
          </p:cNvPr>
          <p:cNvSpPr/>
          <p:nvPr/>
        </p:nvSpPr>
        <p:spPr>
          <a:xfrm flipV="1">
            <a:off x="5073000" y="5486400"/>
            <a:ext cx="3968460" cy="180111"/>
          </a:xfrm>
          <a:prstGeom prst="ellipse">
            <a:avLst/>
          </a:prstGeom>
          <a:solidFill>
            <a:schemeClr val="accent1">
              <a:lumMod val="20000"/>
              <a:lumOff val="80000"/>
            </a:scheme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alibri"/>
              <a:ea typeface="+mn-ea"/>
              <a:cs typeface="+mn-cs"/>
            </a:endParaRPr>
          </a:p>
        </p:txBody>
      </p:sp>
      <p:sp>
        <p:nvSpPr>
          <p:cNvPr id="17" name="Rectangle 16"/>
          <p:cNvSpPr/>
          <p:nvPr/>
        </p:nvSpPr>
        <p:spPr>
          <a:xfrm>
            <a:off x="4447689" y="5809565"/>
            <a:ext cx="4572000" cy="646331"/>
          </a:xfrm>
          <a:prstGeom prst="rect">
            <a:avLst/>
          </a:prstGeom>
        </p:spPr>
        <p:txBody>
          <a:bodyPr>
            <a:spAutoFit/>
          </a:bodyPr>
          <a:lstStyle/>
          <a:p>
            <a:pPr lvl="0" algn="r"/>
            <a:r>
              <a:rPr lang="en-US" dirty="0"/>
              <a:t>Creation of "Integrated Institution" of Financial Monitoring of Medical Institutions</a:t>
            </a:r>
          </a:p>
        </p:txBody>
      </p:sp>
      <p:sp>
        <p:nvSpPr>
          <p:cNvPr id="18" name="Rectangle 17"/>
          <p:cNvSpPr/>
          <p:nvPr/>
        </p:nvSpPr>
        <p:spPr>
          <a:xfrm>
            <a:off x="19812" y="6389136"/>
            <a:ext cx="4349743" cy="415498"/>
          </a:xfrm>
          <a:prstGeom prst="rect">
            <a:avLst/>
          </a:prstGeom>
        </p:spPr>
        <p:txBody>
          <a:bodyPr wrap="square">
            <a:spAutoFit/>
          </a:bodyPr>
          <a:lstStyle/>
          <a:p>
            <a:pPr lvl="0"/>
            <a:r>
              <a:rPr lang="en-US" sz="1050" dirty="0"/>
              <a:t>* Proper implementation of selective contracts will be impossible without "sampling clinics".</a:t>
            </a:r>
          </a:p>
        </p:txBody>
      </p:sp>
      <p:pic>
        <p:nvPicPr>
          <p:cNvPr id="42" name="Picture 41"/>
          <p:cNvPicPr>
            <a:picLocks noChangeAspect="1"/>
          </p:cNvPicPr>
          <p:nvPr/>
        </p:nvPicPr>
        <p:blipFill rotWithShape="1">
          <a:blip r:embed="rId3" cstate="print">
            <a:extLst>
              <a:ext uri="{28A0092B-C50C-407E-A947-70E740481C1C}">
                <a14:useLocalDpi xmlns:a14="http://schemas.microsoft.com/office/drawing/2010/main" val="0"/>
              </a:ext>
            </a:extLst>
          </a:blip>
          <a:srcRect r="75428"/>
          <a:stretch/>
        </p:blipFill>
        <p:spPr>
          <a:xfrm>
            <a:off x="19813" y="9525"/>
            <a:ext cx="680818" cy="813477"/>
          </a:xfrm>
          <a:prstGeom prst="rect">
            <a:avLst/>
          </a:prstGeom>
        </p:spPr>
      </p:pic>
    </p:spTree>
    <p:extLst>
      <p:ext uri="{BB962C8B-B14F-4D97-AF65-F5344CB8AC3E}">
        <p14:creationId xmlns:p14="http://schemas.microsoft.com/office/powerpoint/2010/main" val="870884031"/>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47824" y="0"/>
            <a:ext cx="6505575" cy="400110"/>
          </a:xfrm>
          <a:prstGeom prst="rect">
            <a:avLst/>
          </a:prstGeom>
        </p:spPr>
        <p:txBody>
          <a:bodyPr wrap="square">
            <a:spAutoFit/>
          </a:bodyPr>
          <a:lstStyle/>
          <a:p>
            <a:r>
              <a:rPr lang="en-US" sz="2000" dirty="0">
                <a:solidFill>
                  <a:schemeClr val="tx2">
                    <a:lumMod val="75000"/>
                  </a:schemeClr>
                </a:solidFill>
              </a:rPr>
              <a:t>Short SWOT analysis of the current situation</a:t>
            </a:r>
          </a:p>
        </p:txBody>
      </p:sp>
      <p:graphicFrame>
        <p:nvGraphicFramePr>
          <p:cNvPr id="5" name="Content Placeholder 3"/>
          <p:cNvGraphicFramePr>
            <a:graphicFrameLocks/>
          </p:cNvGraphicFramePr>
          <p:nvPr>
            <p:extLst>
              <p:ext uri="{D42A27DB-BD31-4B8C-83A1-F6EECF244321}">
                <p14:modId xmlns:p14="http://schemas.microsoft.com/office/powerpoint/2010/main" val="1297071026"/>
              </p:ext>
            </p:extLst>
          </p:nvPr>
        </p:nvGraphicFramePr>
        <p:xfrm>
          <a:off x="76200" y="438210"/>
          <a:ext cx="8991600" cy="6129510"/>
        </p:xfrm>
        <a:graphic>
          <a:graphicData uri="http://schemas.openxmlformats.org/drawingml/2006/table">
            <a:tbl>
              <a:tblPr firstRow="1" firstCol="1" bandRow="1">
                <a:tableStyleId>{5C22544A-7EE6-4342-B048-85BDC9FD1C3A}</a:tableStyleId>
              </a:tblPr>
              <a:tblGrid>
                <a:gridCol w="4475454">
                  <a:extLst>
                    <a:ext uri="{9D8B030D-6E8A-4147-A177-3AD203B41FA5}">
                      <a16:colId xmlns:a16="http://schemas.microsoft.com/office/drawing/2014/main" val="20000"/>
                    </a:ext>
                  </a:extLst>
                </a:gridCol>
                <a:gridCol w="4516146">
                  <a:extLst>
                    <a:ext uri="{9D8B030D-6E8A-4147-A177-3AD203B41FA5}">
                      <a16:colId xmlns:a16="http://schemas.microsoft.com/office/drawing/2014/main" val="20001"/>
                    </a:ext>
                  </a:extLst>
                </a:gridCol>
              </a:tblGrid>
              <a:tr h="338364">
                <a:tc>
                  <a:txBody>
                    <a:bodyPr/>
                    <a:lstStyle/>
                    <a:p>
                      <a:pPr algn="ctr">
                        <a:spcAft>
                          <a:spcPts val="0"/>
                        </a:spcAft>
                      </a:pPr>
                      <a:r>
                        <a:rPr lang="en-US" sz="2000" b="1" dirty="0">
                          <a:solidFill>
                            <a:schemeClr val="tx2">
                              <a:lumMod val="75000"/>
                            </a:schemeClr>
                          </a:solidFill>
                          <a:effectLst/>
                          <a:latin typeface="Calibri"/>
                          <a:ea typeface="Times New Roman"/>
                          <a:cs typeface="Times New Roman"/>
                        </a:rPr>
                        <a:t>Strengths</a:t>
                      </a:r>
                    </a:p>
                  </a:txBody>
                  <a:tcPr marL="68580" marR="68580" marT="0" marB="0">
                    <a:solidFill>
                      <a:srgbClr val="31859C">
                        <a:alpha val="45882"/>
                      </a:srgbClr>
                    </a:solidFill>
                  </a:tcPr>
                </a:tc>
                <a:tc>
                  <a:txBody>
                    <a:bodyPr/>
                    <a:lstStyle/>
                    <a:p>
                      <a:pPr algn="ctr">
                        <a:spcAft>
                          <a:spcPts val="0"/>
                        </a:spcAft>
                      </a:pPr>
                      <a:r>
                        <a:rPr lang="en-US" sz="2000" b="1" dirty="0">
                          <a:solidFill>
                            <a:schemeClr val="tx2">
                              <a:lumMod val="75000"/>
                            </a:schemeClr>
                          </a:solidFill>
                          <a:effectLst/>
                          <a:latin typeface="+mn-lt"/>
                          <a:ea typeface="Times New Roman"/>
                          <a:cs typeface="Times New Roman"/>
                        </a:rPr>
                        <a:t>Weaknesses</a:t>
                      </a:r>
                      <a:endParaRPr lang="en-US" sz="2000" b="1" dirty="0">
                        <a:solidFill>
                          <a:schemeClr val="tx2">
                            <a:lumMod val="75000"/>
                          </a:schemeClr>
                        </a:solidFill>
                        <a:effectLst/>
                        <a:latin typeface="Calibri"/>
                        <a:ea typeface="Times New Roman"/>
                        <a:cs typeface="Times New Roman"/>
                      </a:endParaRPr>
                    </a:p>
                  </a:txBody>
                  <a:tcPr marL="68580" marR="68580" marT="0" marB="0">
                    <a:solidFill>
                      <a:srgbClr val="FFFF66">
                        <a:alpha val="47451"/>
                      </a:srgbClr>
                    </a:solidFill>
                  </a:tcPr>
                </a:tc>
                <a:extLst>
                  <a:ext uri="{0D108BD9-81ED-4DB2-BD59-A6C34878D82A}">
                    <a16:rowId xmlns:a16="http://schemas.microsoft.com/office/drawing/2014/main" val="10000"/>
                  </a:ext>
                </a:extLst>
              </a:tr>
              <a:tr h="2785835">
                <a:tc>
                  <a:txBody>
                    <a:bodyPr/>
                    <a:lstStyle/>
                    <a:p>
                      <a:pPr lvl="0"/>
                      <a:endParaRPr lang="ka-GE" sz="2000" b="0" kern="1200" dirty="0">
                        <a:solidFill>
                          <a:schemeClr val="tx2">
                            <a:lumMod val="75000"/>
                          </a:schemeClr>
                        </a:solidFill>
                        <a:effectLst/>
                        <a:latin typeface="+mn-lt"/>
                        <a:ea typeface="+mn-ea"/>
                        <a:cs typeface="+mn-cs"/>
                      </a:endParaRPr>
                    </a:p>
                    <a:p>
                      <a:pPr marL="342900" lvl="0" indent="-342900" algn="just">
                        <a:spcAft>
                          <a:spcPts val="0"/>
                        </a:spcAft>
                        <a:buClr>
                          <a:srgbClr val="000000"/>
                        </a:buClr>
                        <a:buFont typeface="Courier New"/>
                        <a:buChar char="-"/>
                      </a:pPr>
                      <a:r>
                        <a:rPr lang="en-US" sz="1400" b="0" dirty="0">
                          <a:solidFill>
                            <a:schemeClr val="tx2">
                              <a:lumMod val="75000"/>
                            </a:schemeClr>
                          </a:solidFill>
                          <a:effectLst/>
                        </a:rPr>
                        <a:t>Institute of Great Experience with Regional Offices</a:t>
                      </a:r>
                    </a:p>
                    <a:p>
                      <a:pPr marL="342900" lvl="0" indent="-342900" algn="just">
                        <a:spcAft>
                          <a:spcPts val="0"/>
                        </a:spcAft>
                        <a:buClr>
                          <a:srgbClr val="000000"/>
                        </a:buClr>
                        <a:buFont typeface="Courier New"/>
                        <a:buChar char="-"/>
                      </a:pPr>
                      <a:endParaRPr lang="en-US" sz="1400" b="0" dirty="0">
                        <a:solidFill>
                          <a:schemeClr val="tx2">
                            <a:lumMod val="75000"/>
                          </a:schemeClr>
                        </a:solidFill>
                        <a:effectLst/>
                      </a:endParaRPr>
                    </a:p>
                    <a:p>
                      <a:pPr marL="342900" lvl="0" indent="-342900" algn="just">
                        <a:spcAft>
                          <a:spcPts val="0"/>
                        </a:spcAft>
                        <a:buClr>
                          <a:srgbClr val="000000"/>
                        </a:buClr>
                        <a:buFont typeface="Courier New"/>
                        <a:buChar char="-"/>
                      </a:pPr>
                      <a:r>
                        <a:rPr lang="en-US" sz="1400" b="0" dirty="0">
                          <a:solidFill>
                            <a:schemeClr val="tx2">
                              <a:lumMod val="75000"/>
                            </a:schemeClr>
                          </a:solidFill>
                          <a:effectLst/>
                        </a:rPr>
                        <a:t>Experience of state procurement / tenders</a:t>
                      </a:r>
                    </a:p>
                    <a:p>
                      <a:pPr marL="342900" lvl="0" indent="-342900" algn="just">
                        <a:spcAft>
                          <a:spcPts val="0"/>
                        </a:spcAft>
                        <a:buClr>
                          <a:srgbClr val="000000"/>
                        </a:buClr>
                        <a:buFont typeface="Courier New"/>
                        <a:buChar char="-"/>
                      </a:pPr>
                      <a:endParaRPr lang="en-US" sz="1400" b="0" dirty="0">
                        <a:solidFill>
                          <a:schemeClr val="tx2">
                            <a:lumMod val="75000"/>
                          </a:schemeClr>
                        </a:solidFill>
                        <a:effectLst/>
                      </a:endParaRPr>
                    </a:p>
                    <a:p>
                      <a:pPr marL="342900" lvl="0" indent="-342900" algn="just">
                        <a:spcAft>
                          <a:spcPts val="0"/>
                        </a:spcAft>
                        <a:buClr>
                          <a:srgbClr val="000000"/>
                        </a:buClr>
                        <a:buFont typeface="Courier New"/>
                        <a:buChar char="-"/>
                      </a:pPr>
                      <a:r>
                        <a:rPr lang="en-US" sz="1400" b="0" dirty="0">
                          <a:solidFill>
                            <a:schemeClr val="tx2">
                              <a:lumMod val="75000"/>
                            </a:schemeClr>
                          </a:solidFill>
                          <a:effectLst/>
                        </a:rPr>
                        <a:t>One-time buyer</a:t>
                      </a:r>
                    </a:p>
                    <a:p>
                      <a:pPr marL="342900" lvl="0" indent="-342900" algn="just">
                        <a:spcAft>
                          <a:spcPts val="0"/>
                        </a:spcAft>
                        <a:buClr>
                          <a:srgbClr val="000000"/>
                        </a:buClr>
                        <a:buFont typeface="Courier New"/>
                        <a:buChar char="-"/>
                      </a:pPr>
                      <a:endParaRPr lang="en-US" sz="1400" b="0" dirty="0">
                        <a:solidFill>
                          <a:schemeClr val="tx2">
                            <a:lumMod val="75000"/>
                          </a:schemeClr>
                        </a:solidFill>
                        <a:effectLst/>
                      </a:endParaRPr>
                    </a:p>
                    <a:p>
                      <a:pPr marL="342900" lvl="0" indent="-342900" algn="just">
                        <a:spcAft>
                          <a:spcPts val="0"/>
                        </a:spcAft>
                        <a:buClr>
                          <a:srgbClr val="000000"/>
                        </a:buClr>
                        <a:buFont typeface="Courier New"/>
                        <a:buChar char="-"/>
                      </a:pPr>
                      <a:r>
                        <a:rPr lang="en-US" sz="1400" b="0" dirty="0">
                          <a:solidFill>
                            <a:schemeClr val="tx2">
                              <a:lumMod val="75000"/>
                            </a:schemeClr>
                          </a:solidFill>
                          <a:effectLst/>
                        </a:rPr>
                        <a:t>Complete IT system and databases</a:t>
                      </a:r>
                    </a:p>
                    <a:p>
                      <a:pPr marL="342900" lvl="0" indent="-342900" algn="just">
                        <a:spcAft>
                          <a:spcPts val="0"/>
                        </a:spcAft>
                        <a:buClr>
                          <a:srgbClr val="000000"/>
                        </a:buClr>
                        <a:buFont typeface="Courier New"/>
                        <a:buChar char="-"/>
                      </a:pPr>
                      <a:endParaRPr lang="en-US" sz="1400" b="0" dirty="0">
                        <a:solidFill>
                          <a:schemeClr val="tx2">
                            <a:lumMod val="75000"/>
                          </a:schemeClr>
                        </a:solidFill>
                        <a:effectLst/>
                      </a:endParaRPr>
                    </a:p>
                    <a:p>
                      <a:pPr marL="342900" lvl="0" indent="-342900" algn="just">
                        <a:spcAft>
                          <a:spcPts val="0"/>
                        </a:spcAft>
                        <a:buClr>
                          <a:srgbClr val="000000"/>
                        </a:buClr>
                        <a:buFont typeface="Courier New"/>
                        <a:buChar char="-"/>
                      </a:pPr>
                      <a:r>
                        <a:rPr lang="en-US" sz="1400" b="0" dirty="0">
                          <a:solidFill>
                            <a:schemeClr val="tx2">
                              <a:lumMod val="75000"/>
                            </a:schemeClr>
                          </a:solidFill>
                          <a:effectLst/>
                        </a:rPr>
                        <a:t>The motivated executive team</a:t>
                      </a:r>
                      <a:endParaRPr lang="ka-GE" sz="1400" b="0" dirty="0">
                        <a:solidFill>
                          <a:schemeClr val="tx2">
                            <a:lumMod val="75000"/>
                          </a:schemeClr>
                        </a:solidFill>
                        <a:effectLst/>
                      </a:endParaRPr>
                    </a:p>
                  </a:txBody>
                  <a:tcPr marL="68580" marR="68580" marT="0" marB="0">
                    <a:solidFill>
                      <a:srgbClr val="B1C7E1">
                        <a:alpha val="30980"/>
                      </a:srgbClr>
                    </a:solidFill>
                  </a:tcPr>
                </a:tc>
                <a:tc>
                  <a:txBody>
                    <a:bodyPr/>
                    <a:lstStyle/>
                    <a:p>
                      <a:pPr lvl="0"/>
                      <a:endParaRPr lang="ka-GE" sz="1800" kern="1200" dirty="0">
                        <a:solidFill>
                          <a:schemeClr val="dk1"/>
                        </a:solidFill>
                        <a:effectLst/>
                        <a:latin typeface="+mn-lt"/>
                        <a:ea typeface="+mn-ea"/>
                        <a:cs typeface="+mn-cs"/>
                      </a:endParaRPr>
                    </a:p>
                    <a:p>
                      <a:pPr marL="342900" lvl="0" indent="-342900" algn="just">
                        <a:spcAft>
                          <a:spcPts val="0"/>
                        </a:spcAft>
                        <a:buClr>
                          <a:srgbClr val="000000"/>
                        </a:buClr>
                        <a:buFont typeface="Courier New"/>
                        <a:buChar char="-"/>
                      </a:pPr>
                      <a:r>
                        <a:rPr lang="en-US" sz="1400" dirty="0">
                          <a:solidFill>
                            <a:schemeClr val="tx2">
                              <a:lumMod val="75000"/>
                            </a:schemeClr>
                          </a:solidFill>
                          <a:effectLst/>
                          <a:latin typeface="+mn-lt"/>
                          <a:ea typeface="Times New Roman"/>
                          <a:cs typeface="Times New Roman"/>
                        </a:rPr>
                        <a:t>Need to improve the organizational strategy</a:t>
                      </a:r>
                    </a:p>
                    <a:p>
                      <a:pPr marL="342900" lvl="0" indent="-342900" algn="just">
                        <a:spcAft>
                          <a:spcPts val="0"/>
                        </a:spcAft>
                        <a:buClr>
                          <a:srgbClr val="000000"/>
                        </a:buClr>
                        <a:buFont typeface="Courier New"/>
                        <a:buChar char="-"/>
                      </a:pPr>
                      <a:endParaRPr lang="en-US" sz="1400" dirty="0">
                        <a:solidFill>
                          <a:schemeClr val="tx2">
                            <a:lumMod val="75000"/>
                          </a:schemeClr>
                        </a:solidFill>
                        <a:effectLst/>
                        <a:latin typeface="+mn-lt"/>
                        <a:ea typeface="Times New Roman"/>
                        <a:cs typeface="Times New Roman"/>
                      </a:endParaRPr>
                    </a:p>
                    <a:p>
                      <a:pPr marL="342900" lvl="0" indent="-342900" algn="just">
                        <a:spcAft>
                          <a:spcPts val="0"/>
                        </a:spcAft>
                        <a:buClr>
                          <a:srgbClr val="000000"/>
                        </a:buClr>
                        <a:buFont typeface="Courier New"/>
                        <a:buChar char="-"/>
                      </a:pPr>
                      <a:r>
                        <a:rPr lang="en-US" sz="1400" dirty="0">
                          <a:solidFill>
                            <a:schemeClr val="tx2">
                              <a:lumMod val="75000"/>
                            </a:schemeClr>
                          </a:solidFill>
                          <a:effectLst/>
                          <a:latin typeface="+mn-lt"/>
                          <a:ea typeface="Times New Roman"/>
                          <a:cs typeface="Times New Roman"/>
                        </a:rPr>
                        <a:t>The need for separation of responsibility and roles of the Agency for Social and Social Services</a:t>
                      </a:r>
                    </a:p>
                    <a:p>
                      <a:pPr marL="342900" lvl="0" indent="-342900" algn="just">
                        <a:spcAft>
                          <a:spcPts val="0"/>
                        </a:spcAft>
                        <a:buClr>
                          <a:srgbClr val="000000"/>
                        </a:buClr>
                        <a:buFont typeface="Courier New"/>
                        <a:buChar char="-"/>
                      </a:pPr>
                      <a:endParaRPr lang="en-US" sz="1400" dirty="0">
                        <a:solidFill>
                          <a:schemeClr val="tx2">
                            <a:lumMod val="75000"/>
                          </a:schemeClr>
                        </a:solidFill>
                        <a:effectLst/>
                        <a:latin typeface="+mn-lt"/>
                        <a:ea typeface="Times New Roman"/>
                        <a:cs typeface="Times New Roman"/>
                      </a:endParaRPr>
                    </a:p>
                    <a:p>
                      <a:pPr marL="342900" lvl="0" indent="-342900" algn="just">
                        <a:spcAft>
                          <a:spcPts val="0"/>
                        </a:spcAft>
                        <a:buClr>
                          <a:srgbClr val="000000"/>
                        </a:buClr>
                        <a:buFont typeface="Courier New"/>
                        <a:buChar char="-"/>
                      </a:pPr>
                      <a:r>
                        <a:rPr lang="en-US" sz="1400" dirty="0">
                          <a:solidFill>
                            <a:schemeClr val="tx2">
                              <a:lumMod val="75000"/>
                            </a:schemeClr>
                          </a:solidFill>
                          <a:effectLst/>
                          <a:latin typeface="+mn-lt"/>
                          <a:ea typeface="Times New Roman"/>
                          <a:cs typeface="Times New Roman"/>
                        </a:rPr>
                        <a:t>The structured structure</a:t>
                      </a:r>
                    </a:p>
                    <a:p>
                      <a:pPr marL="342900" lvl="0" indent="-342900" algn="just">
                        <a:spcAft>
                          <a:spcPts val="0"/>
                        </a:spcAft>
                        <a:buClr>
                          <a:srgbClr val="000000"/>
                        </a:buClr>
                        <a:buFont typeface="Courier New"/>
                        <a:buChar char="-"/>
                      </a:pPr>
                      <a:endParaRPr lang="en-US" sz="1400" dirty="0">
                        <a:solidFill>
                          <a:schemeClr val="tx2">
                            <a:lumMod val="75000"/>
                          </a:schemeClr>
                        </a:solidFill>
                        <a:effectLst/>
                        <a:latin typeface="+mn-lt"/>
                        <a:ea typeface="Times New Roman"/>
                        <a:cs typeface="Times New Roman"/>
                      </a:endParaRPr>
                    </a:p>
                    <a:p>
                      <a:pPr marL="342900" lvl="0" indent="-342900" algn="just">
                        <a:spcAft>
                          <a:spcPts val="0"/>
                        </a:spcAft>
                        <a:buClr>
                          <a:srgbClr val="000000"/>
                        </a:buClr>
                        <a:buFont typeface="Courier New"/>
                        <a:buChar char="-"/>
                      </a:pPr>
                      <a:r>
                        <a:rPr lang="en-US" sz="1400" dirty="0">
                          <a:solidFill>
                            <a:schemeClr val="tx2">
                              <a:lumMod val="75000"/>
                            </a:schemeClr>
                          </a:solidFill>
                          <a:effectLst/>
                          <a:latin typeface="+mn-lt"/>
                          <a:ea typeface="Times New Roman"/>
                          <a:cs typeface="Times New Roman"/>
                        </a:rPr>
                        <a:t>Does high resistance</a:t>
                      </a:r>
                    </a:p>
                    <a:p>
                      <a:pPr marL="342900" lvl="0" indent="-342900" algn="just">
                        <a:spcAft>
                          <a:spcPts val="0"/>
                        </a:spcAft>
                        <a:buClr>
                          <a:srgbClr val="000000"/>
                        </a:buClr>
                        <a:buFont typeface="Courier New"/>
                        <a:buChar char="-"/>
                      </a:pPr>
                      <a:endParaRPr lang="en-US" sz="1400" dirty="0">
                        <a:solidFill>
                          <a:schemeClr val="tx2">
                            <a:lumMod val="75000"/>
                          </a:schemeClr>
                        </a:solidFill>
                        <a:effectLst/>
                        <a:latin typeface="+mn-lt"/>
                        <a:ea typeface="Times New Roman"/>
                        <a:cs typeface="Times New Roman"/>
                      </a:endParaRPr>
                    </a:p>
                    <a:p>
                      <a:pPr marL="342900" lvl="0" indent="-342900" algn="just">
                        <a:spcAft>
                          <a:spcPts val="0"/>
                        </a:spcAft>
                        <a:buClr>
                          <a:srgbClr val="000000"/>
                        </a:buClr>
                        <a:buFont typeface="Courier New"/>
                        <a:buChar char="-"/>
                      </a:pPr>
                      <a:r>
                        <a:rPr lang="en-US" sz="1400" dirty="0">
                          <a:solidFill>
                            <a:schemeClr val="tx2">
                              <a:lumMod val="75000"/>
                            </a:schemeClr>
                          </a:solidFill>
                          <a:effectLst/>
                          <a:latin typeface="+mn-lt"/>
                          <a:ea typeface="Times New Roman"/>
                          <a:cs typeface="Times New Roman"/>
                        </a:rPr>
                        <a:t>Need to upgrade -IT equipment</a:t>
                      </a:r>
                      <a:endParaRPr lang="en-US" sz="1400" dirty="0">
                        <a:solidFill>
                          <a:schemeClr val="tx2">
                            <a:lumMod val="75000"/>
                          </a:schemeClr>
                        </a:solidFill>
                        <a:effectLst/>
                        <a:latin typeface="Calibri"/>
                        <a:ea typeface="Times New Roman"/>
                        <a:cs typeface="Times New Roman"/>
                      </a:endParaRPr>
                    </a:p>
                  </a:txBody>
                  <a:tcPr marL="68580" marR="68580" marT="0" marB="0">
                    <a:solidFill>
                      <a:srgbClr val="FFFF99">
                        <a:alpha val="38039"/>
                      </a:srgbClr>
                    </a:solidFill>
                  </a:tcPr>
                </a:tc>
                <a:extLst>
                  <a:ext uri="{0D108BD9-81ED-4DB2-BD59-A6C34878D82A}">
                    <a16:rowId xmlns:a16="http://schemas.microsoft.com/office/drawing/2014/main" val="10001"/>
                  </a:ext>
                </a:extLst>
              </a:tr>
              <a:tr h="229125">
                <a:tc>
                  <a:txBody>
                    <a:bodyPr/>
                    <a:lstStyle/>
                    <a:p>
                      <a:pPr algn="ctr">
                        <a:spcAft>
                          <a:spcPts val="0"/>
                        </a:spcAft>
                      </a:pPr>
                      <a:r>
                        <a:rPr lang="en-US" sz="2000" b="1" dirty="0">
                          <a:solidFill>
                            <a:schemeClr val="tx2">
                              <a:lumMod val="75000"/>
                            </a:schemeClr>
                          </a:solidFill>
                          <a:effectLst/>
                          <a:latin typeface="+mn-lt"/>
                          <a:ea typeface="Times New Roman"/>
                          <a:cs typeface="Times New Roman"/>
                        </a:rPr>
                        <a:t>Opportunities</a:t>
                      </a:r>
                      <a:endParaRPr lang="en-US" sz="2000" b="1" dirty="0">
                        <a:solidFill>
                          <a:schemeClr val="tx2">
                            <a:lumMod val="75000"/>
                          </a:schemeClr>
                        </a:solidFill>
                        <a:effectLst/>
                        <a:latin typeface="Calibri"/>
                        <a:ea typeface="Times New Roman"/>
                        <a:cs typeface="Times New Roman"/>
                      </a:endParaRPr>
                    </a:p>
                  </a:txBody>
                  <a:tcPr marL="68580" marR="68580" marT="0" marB="0">
                    <a:solidFill>
                      <a:schemeClr val="accent3">
                        <a:alpha val="65098"/>
                      </a:schemeClr>
                    </a:solidFill>
                  </a:tcPr>
                </a:tc>
                <a:tc>
                  <a:txBody>
                    <a:bodyPr/>
                    <a:lstStyle/>
                    <a:p>
                      <a:pPr algn="ctr">
                        <a:spcAft>
                          <a:spcPts val="0"/>
                        </a:spcAft>
                      </a:pPr>
                      <a:r>
                        <a:rPr lang="en-US" sz="2000" b="1" dirty="0">
                          <a:solidFill>
                            <a:schemeClr val="tx2">
                              <a:lumMod val="75000"/>
                            </a:schemeClr>
                          </a:solidFill>
                          <a:effectLst/>
                          <a:latin typeface="+mn-lt"/>
                          <a:ea typeface="Times New Roman"/>
                          <a:cs typeface="Times New Roman"/>
                        </a:rPr>
                        <a:t>Threats</a:t>
                      </a:r>
                      <a:endParaRPr lang="en-US" sz="2000" b="1" dirty="0">
                        <a:solidFill>
                          <a:schemeClr val="tx2">
                            <a:lumMod val="75000"/>
                          </a:schemeClr>
                        </a:solidFill>
                        <a:effectLst/>
                        <a:latin typeface="Calibri"/>
                        <a:ea typeface="Times New Roman"/>
                        <a:cs typeface="Times New Roman"/>
                      </a:endParaRPr>
                    </a:p>
                  </a:txBody>
                  <a:tcPr marL="68580" marR="68580" marT="0" marB="0">
                    <a:solidFill>
                      <a:srgbClr val="953735">
                        <a:alpha val="38824"/>
                      </a:srgbClr>
                    </a:solidFill>
                  </a:tcPr>
                </a:tc>
                <a:extLst>
                  <a:ext uri="{0D108BD9-81ED-4DB2-BD59-A6C34878D82A}">
                    <a16:rowId xmlns:a16="http://schemas.microsoft.com/office/drawing/2014/main" val="10002"/>
                  </a:ext>
                </a:extLst>
              </a:tr>
              <a:tr h="2700511">
                <a:tc>
                  <a:txBody>
                    <a:bodyPr/>
                    <a:lstStyle/>
                    <a:p>
                      <a:r>
                        <a:rPr lang="ka-GE" sz="2000" b="1" kern="1200" dirty="0">
                          <a:solidFill>
                            <a:schemeClr val="lt1"/>
                          </a:solidFill>
                          <a:effectLst/>
                          <a:latin typeface="+mn-lt"/>
                          <a:ea typeface="+mn-ea"/>
                          <a:cs typeface="+mn-cs"/>
                        </a:rPr>
                        <a:t> </a:t>
                      </a:r>
                      <a:endParaRPr lang="ka-GE" sz="2000" b="0" kern="1200" dirty="0">
                        <a:solidFill>
                          <a:schemeClr val="tx2">
                            <a:lumMod val="75000"/>
                          </a:schemeClr>
                        </a:solidFill>
                        <a:effectLst/>
                        <a:latin typeface="+mn-lt"/>
                        <a:ea typeface="+mn-ea"/>
                        <a:cs typeface="+mn-cs"/>
                      </a:endParaRPr>
                    </a:p>
                    <a:p>
                      <a:pPr marL="342900" lvl="0" indent="-342900" algn="just">
                        <a:spcAft>
                          <a:spcPts val="0"/>
                        </a:spcAft>
                        <a:buClr>
                          <a:srgbClr val="000000"/>
                        </a:buClr>
                        <a:buFont typeface="Courier New"/>
                        <a:buChar char="-"/>
                      </a:pPr>
                      <a:r>
                        <a:rPr lang="en-US" sz="1400" b="0" dirty="0">
                          <a:solidFill>
                            <a:schemeClr val="tx2">
                              <a:lumMod val="75000"/>
                            </a:schemeClr>
                          </a:solidFill>
                          <a:effectLst/>
                        </a:rPr>
                        <a:t>Improved regulation of the healthcare market</a:t>
                      </a:r>
                    </a:p>
                    <a:p>
                      <a:pPr marL="342900" lvl="0" indent="-342900" algn="just">
                        <a:spcAft>
                          <a:spcPts val="0"/>
                        </a:spcAft>
                        <a:buClr>
                          <a:srgbClr val="000000"/>
                        </a:buClr>
                        <a:buFont typeface="Courier New"/>
                        <a:buChar char="-"/>
                      </a:pPr>
                      <a:endParaRPr lang="en-US" sz="1400" b="0" dirty="0">
                        <a:solidFill>
                          <a:schemeClr val="tx2">
                            <a:lumMod val="75000"/>
                          </a:schemeClr>
                        </a:solidFill>
                        <a:effectLst/>
                      </a:endParaRPr>
                    </a:p>
                    <a:p>
                      <a:pPr marL="342900" lvl="0" indent="-342900" algn="just">
                        <a:spcAft>
                          <a:spcPts val="0"/>
                        </a:spcAft>
                        <a:buClr>
                          <a:srgbClr val="000000"/>
                        </a:buClr>
                        <a:buFont typeface="Courier New"/>
                        <a:buChar char="-"/>
                      </a:pPr>
                      <a:r>
                        <a:rPr lang="en-US" sz="1400" b="0" dirty="0">
                          <a:solidFill>
                            <a:schemeClr val="tx2">
                              <a:lumMod val="75000"/>
                            </a:schemeClr>
                          </a:solidFill>
                          <a:effectLst/>
                        </a:rPr>
                        <a:t>Strengthen the quality of primary health care, as a result of preventing unnecessary hospitalizations</a:t>
                      </a:r>
                    </a:p>
                    <a:p>
                      <a:pPr marL="342900" lvl="0" indent="-342900" algn="just">
                        <a:spcAft>
                          <a:spcPts val="0"/>
                        </a:spcAft>
                        <a:buClr>
                          <a:srgbClr val="000000"/>
                        </a:buClr>
                        <a:buFont typeface="Courier New"/>
                        <a:buChar char="-"/>
                      </a:pPr>
                      <a:endParaRPr lang="en-US" sz="1400" b="0" dirty="0">
                        <a:solidFill>
                          <a:schemeClr val="tx2">
                            <a:lumMod val="75000"/>
                          </a:schemeClr>
                        </a:solidFill>
                        <a:effectLst/>
                      </a:endParaRPr>
                    </a:p>
                    <a:p>
                      <a:pPr marL="342900" lvl="0" indent="-342900" algn="just">
                        <a:spcAft>
                          <a:spcPts val="0"/>
                        </a:spcAft>
                        <a:buClr>
                          <a:srgbClr val="000000"/>
                        </a:buClr>
                        <a:buFont typeface="Courier New"/>
                        <a:buChar char="-"/>
                      </a:pPr>
                      <a:r>
                        <a:rPr lang="en-US" sz="1400" b="0" dirty="0">
                          <a:solidFill>
                            <a:schemeClr val="tx2">
                              <a:lumMod val="75000"/>
                            </a:schemeClr>
                          </a:solidFill>
                          <a:effectLst/>
                        </a:rPr>
                        <a:t>Optimization of hospital sector</a:t>
                      </a:r>
                    </a:p>
                    <a:p>
                      <a:pPr marL="342900" lvl="0" indent="-342900" algn="just">
                        <a:spcAft>
                          <a:spcPts val="0"/>
                        </a:spcAft>
                        <a:buClr>
                          <a:srgbClr val="000000"/>
                        </a:buClr>
                        <a:buFont typeface="Courier New"/>
                        <a:buChar char="-"/>
                      </a:pPr>
                      <a:endParaRPr lang="en-US" sz="1400" b="0" dirty="0">
                        <a:solidFill>
                          <a:schemeClr val="tx2">
                            <a:lumMod val="75000"/>
                          </a:schemeClr>
                        </a:solidFill>
                        <a:effectLst/>
                      </a:endParaRPr>
                    </a:p>
                    <a:p>
                      <a:pPr marL="342900" lvl="0" indent="-342900" algn="just">
                        <a:spcAft>
                          <a:spcPts val="0"/>
                        </a:spcAft>
                        <a:buClr>
                          <a:srgbClr val="000000"/>
                        </a:buClr>
                        <a:buFont typeface="Courier New"/>
                        <a:buChar char="-"/>
                      </a:pPr>
                      <a:r>
                        <a:rPr lang="en-US" sz="1400" b="0" dirty="0">
                          <a:solidFill>
                            <a:schemeClr val="tx2">
                              <a:lumMod val="75000"/>
                            </a:schemeClr>
                          </a:solidFill>
                          <a:effectLst/>
                        </a:rPr>
                        <a:t>Improve awareness / qualification of the employers and medical personnel</a:t>
                      </a:r>
                    </a:p>
                  </a:txBody>
                  <a:tcPr marL="68580" marR="68580" marT="0" marB="0">
                    <a:solidFill>
                      <a:srgbClr val="D7E4BD">
                        <a:alpha val="70980"/>
                      </a:srgbClr>
                    </a:solidFill>
                  </a:tcPr>
                </a:tc>
                <a:tc>
                  <a:txBody>
                    <a:bodyPr/>
                    <a:lstStyle/>
                    <a:p>
                      <a:r>
                        <a:rPr lang="ka-GE" sz="2000" kern="1200" dirty="0">
                          <a:solidFill>
                            <a:schemeClr val="dk1"/>
                          </a:solidFill>
                          <a:effectLst/>
                          <a:latin typeface="+mn-lt"/>
                          <a:ea typeface="+mn-ea"/>
                          <a:cs typeface="+mn-cs"/>
                        </a:rPr>
                        <a:t> </a:t>
                      </a:r>
                      <a:endParaRPr lang="en-US" sz="2000" kern="1200" dirty="0">
                        <a:solidFill>
                          <a:schemeClr val="dk1"/>
                        </a:solidFill>
                        <a:effectLst/>
                        <a:latin typeface="+mn-lt"/>
                        <a:ea typeface="+mn-ea"/>
                        <a:cs typeface="+mn-cs"/>
                      </a:endParaRPr>
                    </a:p>
                    <a:p>
                      <a:pPr marL="342900" lvl="0" indent="-342900" algn="just">
                        <a:spcAft>
                          <a:spcPts val="0"/>
                        </a:spcAft>
                        <a:buClr>
                          <a:srgbClr val="000000"/>
                        </a:buClr>
                        <a:buFont typeface="Courier New"/>
                        <a:buChar char="-"/>
                      </a:pPr>
                      <a:r>
                        <a:rPr lang="en-US" sz="1400" dirty="0">
                          <a:solidFill>
                            <a:schemeClr val="tx2">
                              <a:lumMod val="75000"/>
                            </a:schemeClr>
                          </a:solidFill>
                          <a:effectLst/>
                          <a:latin typeface="+mn-lt"/>
                          <a:ea typeface="Times New Roman"/>
                          <a:cs typeface="Times New Roman"/>
                        </a:rPr>
                        <a:t>Increasing prices on medical services and medicines</a:t>
                      </a:r>
                    </a:p>
                    <a:p>
                      <a:pPr marL="342900" lvl="0" indent="-342900" algn="just">
                        <a:spcAft>
                          <a:spcPts val="0"/>
                        </a:spcAft>
                        <a:buClr>
                          <a:srgbClr val="000000"/>
                        </a:buClr>
                        <a:buFont typeface="Courier New"/>
                        <a:buChar char="-"/>
                      </a:pPr>
                      <a:endParaRPr lang="en-US" sz="1400" dirty="0">
                        <a:solidFill>
                          <a:schemeClr val="tx2">
                            <a:lumMod val="75000"/>
                          </a:schemeClr>
                        </a:solidFill>
                        <a:effectLst/>
                        <a:latin typeface="+mn-lt"/>
                        <a:ea typeface="Times New Roman"/>
                        <a:cs typeface="Times New Roman"/>
                      </a:endParaRPr>
                    </a:p>
                    <a:p>
                      <a:pPr marL="342900" lvl="0" indent="-342900" algn="just">
                        <a:spcAft>
                          <a:spcPts val="0"/>
                        </a:spcAft>
                        <a:buClr>
                          <a:srgbClr val="000000"/>
                        </a:buClr>
                        <a:buFont typeface="Courier New"/>
                        <a:buChar char="-"/>
                      </a:pPr>
                      <a:r>
                        <a:rPr lang="en-US" sz="1400" dirty="0">
                          <a:solidFill>
                            <a:schemeClr val="tx2">
                              <a:lumMod val="75000"/>
                            </a:schemeClr>
                          </a:solidFill>
                          <a:effectLst/>
                          <a:latin typeface="+mn-lt"/>
                          <a:ea typeface="Times New Roman"/>
                          <a:cs typeface="Times New Roman"/>
                        </a:rPr>
                        <a:t>Easy access to the medical market</a:t>
                      </a:r>
                    </a:p>
                    <a:p>
                      <a:pPr marL="342900" lvl="0" indent="-342900" algn="just">
                        <a:spcAft>
                          <a:spcPts val="0"/>
                        </a:spcAft>
                        <a:buClr>
                          <a:srgbClr val="000000"/>
                        </a:buClr>
                        <a:buFont typeface="Courier New"/>
                        <a:buChar char="-"/>
                      </a:pPr>
                      <a:endParaRPr lang="en-US" sz="1400" dirty="0">
                        <a:solidFill>
                          <a:schemeClr val="tx2">
                            <a:lumMod val="75000"/>
                          </a:schemeClr>
                        </a:solidFill>
                        <a:effectLst/>
                        <a:latin typeface="+mn-lt"/>
                        <a:ea typeface="Times New Roman"/>
                        <a:cs typeface="Times New Roman"/>
                      </a:endParaRPr>
                    </a:p>
                    <a:p>
                      <a:pPr marL="342900" lvl="0" indent="-342900" algn="just">
                        <a:spcAft>
                          <a:spcPts val="0"/>
                        </a:spcAft>
                        <a:buClr>
                          <a:srgbClr val="000000"/>
                        </a:buClr>
                        <a:buFont typeface="Courier New"/>
                        <a:buChar char="-"/>
                      </a:pPr>
                      <a:r>
                        <a:rPr lang="en-US" sz="1400" dirty="0">
                          <a:solidFill>
                            <a:schemeClr val="tx2">
                              <a:lumMod val="75000"/>
                            </a:schemeClr>
                          </a:solidFill>
                          <a:effectLst/>
                          <a:latin typeface="+mn-lt"/>
                          <a:ea typeface="Times New Roman"/>
                          <a:cs typeface="Times New Roman"/>
                        </a:rPr>
                        <a:t>Resistance to Reforms from Clinics</a:t>
                      </a:r>
                    </a:p>
                    <a:p>
                      <a:pPr marL="342900" lvl="0" indent="-342900" algn="just">
                        <a:spcAft>
                          <a:spcPts val="0"/>
                        </a:spcAft>
                        <a:buClr>
                          <a:srgbClr val="000000"/>
                        </a:buClr>
                        <a:buFont typeface="Courier New"/>
                        <a:buChar char="-"/>
                      </a:pPr>
                      <a:endParaRPr lang="en-US" sz="1400" dirty="0">
                        <a:solidFill>
                          <a:schemeClr val="tx2">
                            <a:lumMod val="75000"/>
                          </a:schemeClr>
                        </a:solidFill>
                        <a:effectLst/>
                        <a:latin typeface="+mn-lt"/>
                        <a:ea typeface="Times New Roman"/>
                        <a:cs typeface="Times New Roman"/>
                      </a:endParaRPr>
                    </a:p>
                    <a:p>
                      <a:pPr marL="342900" lvl="0" indent="-342900" algn="just">
                        <a:spcAft>
                          <a:spcPts val="0"/>
                        </a:spcAft>
                        <a:buClr>
                          <a:srgbClr val="000000"/>
                        </a:buClr>
                        <a:buFont typeface="Courier New"/>
                        <a:buChar char="-"/>
                      </a:pPr>
                      <a:r>
                        <a:rPr lang="en-US" sz="1400" dirty="0">
                          <a:solidFill>
                            <a:schemeClr val="tx2">
                              <a:lumMod val="75000"/>
                            </a:schemeClr>
                          </a:solidFill>
                          <a:effectLst/>
                          <a:latin typeface="+mn-lt"/>
                          <a:ea typeface="Times New Roman"/>
                          <a:cs typeface="Times New Roman"/>
                        </a:rPr>
                        <a:t>This "resistance" will be particularly intense and the strong political backing of the reform will be needed from the larger "vertical and horizontal integration".</a:t>
                      </a:r>
                      <a:endParaRPr lang="en-US" sz="1400" dirty="0">
                        <a:solidFill>
                          <a:schemeClr val="tx2">
                            <a:lumMod val="75000"/>
                          </a:schemeClr>
                        </a:solidFill>
                        <a:effectLst/>
                        <a:latin typeface="Calibri"/>
                        <a:ea typeface="Times New Roman"/>
                        <a:cs typeface="Times New Roman"/>
                      </a:endParaRPr>
                    </a:p>
                  </a:txBody>
                  <a:tcPr marL="68580" marR="68580" marT="0" marB="0">
                    <a:solidFill>
                      <a:srgbClr val="E6B9B8">
                        <a:alpha val="36863"/>
                      </a:srgbClr>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615008598"/>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67000"/>
            <a:ext cx="8229600" cy="3302839"/>
          </a:xfrm>
        </p:spPr>
        <p:txBody>
          <a:bodyPr>
            <a:normAutofit/>
          </a:bodyPr>
          <a:lstStyle/>
          <a:p>
            <a:pPr marL="0" indent="0" algn="ctr">
              <a:buNone/>
            </a:pPr>
            <a:r>
              <a:rPr lang="hr-HR" dirty="0" err="1">
                <a:solidFill>
                  <a:schemeClr val="accent5">
                    <a:lumMod val="75000"/>
                  </a:schemeClr>
                </a:solidFill>
              </a:rPr>
              <a:t>Thanks</a:t>
            </a:r>
            <a:r>
              <a:rPr lang="hr-HR" dirty="0">
                <a:solidFill>
                  <a:schemeClr val="accent5">
                    <a:lumMod val="75000"/>
                  </a:schemeClr>
                </a:solidFill>
              </a:rPr>
              <a:t> for </a:t>
            </a:r>
            <a:r>
              <a:rPr lang="hr-HR" dirty="0" err="1">
                <a:solidFill>
                  <a:schemeClr val="accent5">
                    <a:lumMod val="75000"/>
                  </a:schemeClr>
                </a:solidFill>
              </a:rPr>
              <a:t>your</a:t>
            </a:r>
            <a:r>
              <a:rPr lang="hr-HR" dirty="0">
                <a:solidFill>
                  <a:schemeClr val="accent5">
                    <a:lumMod val="75000"/>
                  </a:schemeClr>
                </a:solidFill>
              </a:rPr>
              <a:t> </a:t>
            </a:r>
            <a:r>
              <a:rPr lang="hr-HR" dirty="0" err="1">
                <a:solidFill>
                  <a:schemeClr val="accent5">
                    <a:lumMod val="75000"/>
                  </a:schemeClr>
                </a:solidFill>
              </a:rPr>
              <a:t>attention</a:t>
            </a:r>
            <a:endParaRPr lang="ka-GE" dirty="0">
              <a:solidFill>
                <a:schemeClr val="accent5">
                  <a:lumMod val="75000"/>
                </a:schemeClr>
              </a:solidFill>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685360" y="5418699"/>
            <a:ext cx="3227575" cy="1102281"/>
          </a:xfrm>
          <a:prstGeom prst="rect">
            <a:avLst/>
          </a:prstGeom>
        </p:spPr>
      </p:pic>
    </p:spTree>
    <p:extLst>
      <p:ext uri="{BB962C8B-B14F-4D97-AF65-F5344CB8AC3E}">
        <p14:creationId xmlns:p14="http://schemas.microsoft.com/office/powerpoint/2010/main" val="1352456751"/>
      </p:ext>
    </p:extLst>
  </p:cSld>
  <p:clrMapOvr>
    <a:masterClrMapping/>
  </p:clrMapOvr>
  <p:transition>
    <p:fad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TotalTime>
  <Words>345</Words>
  <Application>Microsoft Office PowerPoint</Application>
  <PresentationFormat>On-screen Show (4:3)</PresentationFormat>
  <Paragraphs>123</Paragraphs>
  <Slides>9</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Courier New</vt:lpstr>
      <vt:lpstr>Office Theme</vt:lpstr>
      <vt:lpstr>PowerPoint Presentation</vt:lpstr>
      <vt:lpstr>What has changed for the population?  Has it increased in full and especially the financial security of the poorest part of society?  Have access to healthcare services doubled  25% decrease in pocket payments  Population satisfaction is more than 96% of the universal health care program</vt:lpstr>
      <vt:lpstr>PowerPoint Presentation</vt:lpstr>
      <vt:lpstr>PowerPoint Presentation</vt:lpstr>
      <vt:lpstr>PowerPoint Presentation</vt:lpstr>
      <vt:lpstr>PowerPoint Presentation</vt:lpstr>
      <vt:lpstr>Reforms to be implemented</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Tea Bakradze</dc:creator>
  <cp:lastModifiedBy>Siniša Varga</cp:lastModifiedBy>
  <cp:revision>16</cp:revision>
  <dcterms:created xsi:type="dcterms:W3CDTF">2006-08-16T00:00:00Z</dcterms:created>
  <dcterms:modified xsi:type="dcterms:W3CDTF">2019-02-08T11:53:45Z</dcterms:modified>
</cp:coreProperties>
</file>