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2" r:id="rId3"/>
    <p:sldId id="261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339933"/>
    <a:srgbClr val="00CC66"/>
    <a:srgbClr val="339966"/>
    <a:srgbClr val="009900"/>
    <a:srgbClr val="31859C"/>
    <a:srgbClr val="FF9900"/>
    <a:srgbClr val="376092"/>
    <a:srgbClr val="0066CC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76" autoAdjust="0"/>
  </p:normalViewPr>
  <p:slideViewPr>
    <p:cSldViewPr>
      <p:cViewPr varScale="1">
        <p:scale>
          <a:sx n="60" d="100"/>
          <a:sy n="60" d="100"/>
        </p:scale>
        <p:origin x="1388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EA79F6-55B1-4E7B-BF46-A8A01C0FECF6}" type="datetimeFigureOut">
              <a:rPr lang="en-US" smtClean="0"/>
              <a:t>2/8/2019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80F359-006A-401B-A721-370B44A88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840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80F359-006A-401B-A721-370B44A8863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2080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80F359-006A-401B-A721-370B44A8863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9787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80F359-006A-401B-A721-370B44A8863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874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209800"/>
            <a:ext cx="7772400" cy="1524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Strategic Purchase Strategy Indicators and Initiatives</a:t>
            </a:r>
          </a:p>
        </p:txBody>
      </p:sp>
    </p:spTree>
    <p:extLst>
      <p:ext uri="{BB962C8B-B14F-4D97-AF65-F5344CB8AC3E}">
        <p14:creationId xmlns:p14="http://schemas.microsoft.com/office/powerpoint/2010/main" val="41641012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686800" cy="794657"/>
          </a:xfrm>
        </p:spPr>
        <p:txBody>
          <a:bodyPr>
            <a:noAutofit/>
          </a:bodyPr>
          <a:lstStyle/>
          <a:p>
            <a:r>
              <a:rPr lang="en-US" sz="1600" b="1" dirty="0">
                <a:solidFill>
                  <a:schemeClr val="accent5">
                    <a:lumMod val="75000"/>
                  </a:schemeClr>
                </a:solidFill>
              </a:rPr>
              <a:t>Objective: To increase the motivation and competence of the Social Service Agency personnel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199" y="1280993"/>
            <a:ext cx="1905001" cy="369332"/>
          </a:xfrm>
          <a:prstGeom prst="rect">
            <a:avLst/>
          </a:prstGeom>
          <a:noFill/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Initiatives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2400" y="1777517"/>
            <a:ext cx="2514600" cy="3539430"/>
          </a:xfrm>
          <a:prstGeom prst="rect">
            <a:avLst/>
          </a:prstGeom>
          <a:solidFill>
            <a:schemeClr val="tx2">
              <a:lumMod val="75000"/>
              <a:alpha val="20000"/>
            </a:schemeClr>
          </a:solidFill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600" dirty="0"/>
          </a:p>
          <a:p>
            <a:pPr algn="ctr"/>
            <a:endParaRPr lang="en-US" sz="1600" dirty="0"/>
          </a:p>
          <a:p>
            <a:pPr algn="ctr"/>
            <a:endParaRPr lang="en-US" sz="1600" dirty="0"/>
          </a:p>
          <a:p>
            <a:pPr algn="ctr"/>
            <a:r>
              <a:rPr lang="en-US" sz="1600" dirty="0"/>
              <a:t>Determination of core competences for the implementation of strategic procurement, elaboration of the competence development system and the plan for the health care personnel of the Agency.</a:t>
            </a:r>
          </a:p>
          <a:p>
            <a:pPr algn="ctr"/>
            <a:endParaRPr lang="en-US" sz="1600" dirty="0"/>
          </a:p>
          <a:p>
            <a:pPr algn="ctr"/>
            <a:endParaRPr lang="en-US" sz="1600" dirty="0"/>
          </a:p>
          <a:p>
            <a:pPr algn="ctr"/>
            <a:endParaRPr lang="en-US" sz="1600" dirty="0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7573500"/>
              </p:ext>
            </p:extLst>
          </p:nvPr>
        </p:nvGraphicFramePr>
        <p:xfrm>
          <a:off x="2743200" y="1307484"/>
          <a:ext cx="6237516" cy="41313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91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31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5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3769">
                <a:tc>
                  <a:txBody>
                    <a:bodyPr/>
                    <a:lstStyle/>
                    <a:p>
                      <a:pPr algn="ctr"/>
                      <a:r>
                        <a:rPr lang="ka-G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2019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  <a:alpha val="4902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2020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  <a:alpha val="4902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2021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  <a:alpha val="4902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3569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The functions and competences of the new structural personnel of the agency are defined;</a:t>
                      </a:r>
                    </a:p>
                    <a:p>
                      <a:pPr algn="ctr"/>
                      <a:endParaRPr lang="en-US" sz="1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endParaRPr lang="en-US" sz="1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sz="1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Competence Raising Plan is fundamental to the main staff of the structure and is ready for implementation</a:t>
                      </a:r>
                      <a:endParaRPr lang="ka-GE" sz="1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  <a:alpha val="2196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sz="13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  <a:alpha val="2196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  <a:alpha val="21961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81132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>
            <a:noAutofit/>
          </a:bodyPr>
          <a:lstStyle/>
          <a:p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Objective: Improve monitoring, reporting and analysis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7971" y="2133599"/>
            <a:ext cx="2569029" cy="4278094"/>
          </a:xfrm>
          <a:prstGeom prst="rect">
            <a:avLst/>
          </a:prstGeom>
          <a:solidFill>
            <a:srgbClr val="339966">
              <a:alpha val="20000"/>
            </a:srgbClr>
          </a:solidFill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600" dirty="0"/>
          </a:p>
          <a:p>
            <a:pPr algn="ctr"/>
            <a:endParaRPr lang="en-US" sz="1600" dirty="0"/>
          </a:p>
          <a:p>
            <a:pPr algn="ctr"/>
            <a:endParaRPr lang="en-US" sz="1600" dirty="0"/>
          </a:p>
          <a:p>
            <a:pPr algn="ctr"/>
            <a:r>
              <a:rPr lang="en-US" sz="1600" dirty="0"/>
              <a:t>Development of the organization's health direction organizational planning and reporting system;</a:t>
            </a:r>
          </a:p>
          <a:p>
            <a:pPr algn="ctr"/>
            <a:r>
              <a:rPr lang="en-US" sz="1600" dirty="0"/>
              <a:t>Reporting and performance reports (regional offices, strategy);</a:t>
            </a:r>
          </a:p>
          <a:p>
            <a:pPr algn="ctr"/>
            <a:r>
              <a:rPr lang="en-US" sz="1600" dirty="0"/>
              <a:t>Annual Work Report</a:t>
            </a:r>
          </a:p>
          <a:p>
            <a:pPr algn="ctr"/>
            <a:endParaRPr lang="en-US" sz="1600" dirty="0"/>
          </a:p>
          <a:p>
            <a:pPr algn="ctr"/>
            <a:endParaRPr lang="en-US" sz="1600" dirty="0"/>
          </a:p>
          <a:p>
            <a:pPr algn="ctr"/>
            <a:endParaRPr lang="en-US" sz="1600" dirty="0"/>
          </a:p>
          <a:p>
            <a:pPr algn="ctr"/>
            <a:endParaRPr lang="en-US" sz="1600" dirty="0"/>
          </a:p>
          <a:p>
            <a:pPr algn="ctr"/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1556266"/>
            <a:ext cx="1905001" cy="369332"/>
          </a:xfrm>
          <a:prstGeom prst="rect">
            <a:avLst/>
          </a:prstGeom>
          <a:noFill/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Initiatives</a:t>
            </a:r>
          </a:p>
        </p:txBody>
      </p:sp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4094116"/>
              </p:ext>
            </p:extLst>
          </p:nvPr>
        </p:nvGraphicFramePr>
        <p:xfrm>
          <a:off x="2699657" y="1556267"/>
          <a:ext cx="6237516" cy="49967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91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31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5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6218">
                <a:tc>
                  <a:txBody>
                    <a:bodyPr/>
                    <a:lstStyle/>
                    <a:p>
                      <a:pPr algn="ctr"/>
                      <a:r>
                        <a:rPr lang="ka-G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2019</a:t>
                      </a:r>
                      <a:endParaRPr lang="en-US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39966">
                        <a:alpha val="4902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2020</a:t>
                      </a:r>
                      <a:endParaRPr lang="en-US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39966">
                        <a:alpha val="4902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2021</a:t>
                      </a:r>
                      <a:endParaRPr lang="en-US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39966">
                        <a:alpha val="4902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676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The report on the implementation of the Strategy is prepared and the quarterly working group meeting is held;</a:t>
                      </a:r>
                    </a:p>
                    <a:p>
                      <a:pPr algn="ctr"/>
                      <a:endParaRPr lang="en-US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Annual </a:t>
                      </a:r>
                      <a:r>
                        <a:rPr lang="en-US" sz="16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annual</a:t>
                      </a:r>
                      <a:r>
                        <a:rPr lang="en-US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sample (yearbook) 2019 has been developed in the first years of experience;</a:t>
                      </a:r>
                    </a:p>
                    <a:p>
                      <a:pPr algn="ctr"/>
                      <a:endParaRPr lang="en-US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The strategic procurement strategy 2020-2022 revision process has been completed</a:t>
                      </a:r>
                      <a:endParaRPr lang="ka-GE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39933">
                        <a:alpha val="2196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Annual report (yearbook) of the Strategic Purchase Strategy of 2019 is prepared</a:t>
                      </a:r>
                      <a:endParaRPr lang="ka-G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39933">
                        <a:alpha val="2196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39933">
                        <a:alpha val="2196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3690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229600" cy="457200"/>
          </a:xfrm>
        </p:spPr>
        <p:txBody>
          <a:bodyPr>
            <a:noAutofit/>
          </a:bodyPr>
          <a:lstStyle/>
          <a:p>
            <a:r>
              <a:rPr lang="en-GB" sz="1800" b="1">
                <a:solidFill>
                  <a:schemeClr val="accent5">
                    <a:lumMod val="75000"/>
                  </a:schemeClr>
                </a:solidFill>
              </a:rPr>
              <a:t>Objective: Improvement of quality and efficiency of health care services</a:t>
            </a:r>
            <a:endParaRPr lang="en-GB" sz="180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2541290"/>
              </p:ext>
            </p:extLst>
          </p:nvPr>
        </p:nvGraphicFramePr>
        <p:xfrm>
          <a:off x="2242458" y="641751"/>
          <a:ext cx="6596742" cy="601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89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89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89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ka-GE" sz="1600" dirty="0"/>
                        <a:t>2019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/>
                        <a:t>2020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/>
                        <a:t>2021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9557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Situational analysis and advocacy between interest groups (state agencies, providers, doctors); Develop quality improvement strategies and instruments</a:t>
                      </a:r>
                    </a:p>
                  </a:txBody>
                  <a:tcPr>
                    <a:solidFill>
                      <a:srgbClr val="D7E4BD">
                        <a:alpha val="8392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Quality improvement strategy and tools are ready for implementation</a:t>
                      </a:r>
                    </a:p>
                  </a:txBody>
                  <a:tcPr>
                    <a:solidFill>
                      <a:srgbClr val="D7E4BD">
                        <a:alpha val="8392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solidFill>
                      <a:srgbClr val="D7E4BD">
                        <a:alpha val="8392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9557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Development of Control Concept for Quality of Service; Mobilization of structural units and human resources; Development of Control Concept for Quality of Service;</a:t>
                      </a:r>
                    </a:p>
                  </a:txBody>
                  <a:tcPr>
                    <a:solidFill>
                      <a:srgbClr val="D7E4BD">
                        <a:alpha val="8392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Piloting of indicators and instruments</a:t>
                      </a:r>
                    </a:p>
                  </a:txBody>
                  <a:tcPr>
                    <a:solidFill>
                      <a:srgbClr val="D7E4BD">
                        <a:alpha val="8392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a-GE" sz="1600" baseline="0" dirty="0"/>
                    </a:p>
                    <a:p>
                      <a:pPr algn="ctr"/>
                      <a:r>
                        <a:rPr lang="en-US" sz="1600" dirty="0"/>
                        <a:t>Start the introduction of indicators system</a:t>
                      </a:r>
                    </a:p>
                  </a:txBody>
                  <a:tcPr>
                    <a:solidFill>
                      <a:srgbClr val="D7E4BD">
                        <a:alpha val="8392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95579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solidFill>
                      <a:srgbClr val="D7E4BD">
                        <a:alpha val="8392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/>
                        <a:t>Identification of standards and audit criteria; Elaboration / development of assessment levels and methodologies;</a:t>
                      </a:r>
                      <a:endParaRPr lang="ka-GE" sz="1600" i="0" dirty="0"/>
                    </a:p>
                  </a:txBody>
                  <a:tcPr>
                    <a:solidFill>
                      <a:srgbClr val="D7E4BD">
                        <a:alpha val="8392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Final review of the medical audit concept; Analysis of feedback from professionals and international partners</a:t>
                      </a:r>
                    </a:p>
                  </a:txBody>
                  <a:tcPr>
                    <a:solidFill>
                      <a:srgbClr val="D7E4BD">
                        <a:alpha val="8392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41515" y="1044062"/>
            <a:ext cx="2057400" cy="5632311"/>
          </a:xfrm>
          <a:prstGeom prst="rect">
            <a:avLst/>
          </a:prstGeom>
          <a:solidFill>
            <a:srgbClr val="D7E4BD">
              <a:alpha val="67000"/>
            </a:srgbClr>
          </a:solidFill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/>
              <a:t>Develop a quality system resume concept.</a:t>
            </a:r>
          </a:p>
          <a:p>
            <a:pPr algn="ctr"/>
            <a:endParaRPr lang="en-GB"/>
          </a:p>
          <a:p>
            <a:pPr algn="ctr"/>
            <a:r>
              <a:rPr lang="en-GB"/>
              <a:t> </a:t>
            </a:r>
          </a:p>
          <a:p>
            <a:pPr algn="ctr"/>
            <a:endParaRPr lang="en-GB"/>
          </a:p>
          <a:p>
            <a:pPr algn="ctr"/>
            <a:endParaRPr lang="en-GB"/>
          </a:p>
          <a:p>
            <a:pPr algn="ctr"/>
            <a:endParaRPr lang="en-GB"/>
          </a:p>
          <a:p>
            <a:pPr algn="ctr"/>
            <a:r>
              <a:rPr lang="en-GB"/>
              <a:t>Development of quality, monitoring and control mechanisms of medical care.</a:t>
            </a:r>
          </a:p>
          <a:p>
            <a:pPr algn="ctr"/>
            <a:endParaRPr lang="en-GB"/>
          </a:p>
          <a:p>
            <a:pPr algn="ctr"/>
            <a:endParaRPr lang="en-GB"/>
          </a:p>
          <a:p>
            <a:pPr algn="ctr"/>
            <a:endParaRPr lang="en-GB"/>
          </a:p>
          <a:p>
            <a:pPr algn="ctr"/>
            <a:r>
              <a:rPr lang="en-GB"/>
              <a:t>Implementation of medical audit.</a:t>
            </a:r>
          </a:p>
          <a:p>
            <a:pPr algn="ctr"/>
            <a:endParaRPr lang="en-GB"/>
          </a:p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185057" y="609600"/>
            <a:ext cx="1905001" cy="369332"/>
          </a:xfrm>
          <a:prstGeom prst="rect">
            <a:avLst/>
          </a:prstGeom>
          <a:noFill/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Initiatives</a:t>
            </a:r>
          </a:p>
        </p:txBody>
      </p:sp>
    </p:spTree>
    <p:extLst>
      <p:ext uri="{BB962C8B-B14F-4D97-AF65-F5344CB8AC3E}">
        <p14:creationId xmlns:p14="http://schemas.microsoft.com/office/powerpoint/2010/main" val="5917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8165035"/>
              </p:ext>
            </p:extLst>
          </p:nvPr>
        </p:nvGraphicFramePr>
        <p:xfrm>
          <a:off x="2558145" y="551765"/>
          <a:ext cx="6477000" cy="61454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46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133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4595">
                <a:tc>
                  <a:txBody>
                    <a:bodyPr/>
                    <a:lstStyle/>
                    <a:p>
                      <a:pPr algn="ctr"/>
                      <a:r>
                        <a:rPr lang="en-GB" sz="1500" noProof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2019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noProof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noProof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2021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8648">
                <a:tc>
                  <a:txBody>
                    <a:bodyPr/>
                    <a:lstStyle/>
                    <a:p>
                      <a:pPr algn="ctr"/>
                      <a:r>
                        <a:rPr lang="en-GB" sz="1500" noProof="0"/>
                        <a:t>Preparing for pilot clinics DRG Pilot Clinics; Developing DRG fees and remuneration policies;</a:t>
                      </a:r>
                    </a:p>
                  </a:txBody>
                  <a:tcPr>
                    <a:solidFill>
                      <a:srgbClr val="B9CDE5">
                        <a:alpha val="5607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500" noProof="0"/>
                        <a:t>DRG's "virtual introduction" in all clinics; General readiness for DRG implementation</a:t>
                      </a:r>
                    </a:p>
                  </a:txBody>
                  <a:tcPr>
                    <a:solidFill>
                      <a:srgbClr val="B9CDE5">
                        <a:alpha val="5607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500" noProof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500" noProof="0"/>
                        <a:t>Introduction of DRG as a mechanism for remuneration</a:t>
                      </a:r>
                    </a:p>
                  </a:txBody>
                  <a:tcPr>
                    <a:solidFill>
                      <a:srgbClr val="B9CDE5">
                        <a:alpha val="5607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1757">
                <a:tc>
                  <a:txBody>
                    <a:bodyPr/>
                    <a:lstStyle/>
                    <a:p>
                      <a:pPr algn="ctr"/>
                      <a:endParaRPr lang="en-GB" sz="1500" noProof="0"/>
                    </a:p>
                    <a:p>
                      <a:pPr algn="ctr"/>
                      <a:r>
                        <a:rPr lang="en-GB" sz="1500" noProof="0"/>
                        <a:t>Review of financial healthcare systems, involvement of RBF indicators; Piloting RBF;</a:t>
                      </a:r>
                    </a:p>
                  </a:txBody>
                  <a:tcPr>
                    <a:solidFill>
                      <a:srgbClr val="B9CDE5">
                        <a:alpha val="5607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500" noProof="0"/>
                    </a:p>
                    <a:p>
                      <a:pPr algn="ctr"/>
                      <a:r>
                        <a:rPr lang="en-GB" sz="1500" noProof="0"/>
                        <a:t>Last review; Preparing for a new model of primary healthcare funding</a:t>
                      </a:r>
                    </a:p>
                  </a:txBody>
                  <a:tcPr>
                    <a:solidFill>
                      <a:srgbClr val="B9CDE5">
                        <a:alpha val="5607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500" noProof="0"/>
                    </a:p>
                  </a:txBody>
                  <a:tcPr>
                    <a:solidFill>
                      <a:srgbClr val="B9CDE5">
                        <a:alpha val="5607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04088">
                <a:tc>
                  <a:txBody>
                    <a:bodyPr/>
                    <a:lstStyle/>
                    <a:p>
                      <a:pPr algn="ctr"/>
                      <a:r>
                        <a:rPr lang="en-GB" sz="1500" noProof="0"/>
                        <a:t>Develop a new system of contraception; Designing the design of hospital services according to major diagnostic categories (MDC)</a:t>
                      </a:r>
                    </a:p>
                  </a:txBody>
                  <a:tcPr>
                    <a:solidFill>
                      <a:srgbClr val="B9CDE5">
                        <a:alpha val="5607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noProof="0"/>
                        <a:t>Evaluate the work of the provider and develop MDC-based planning principles / preparation of a "virtual contract" pilot; Approval of regulation</a:t>
                      </a:r>
                    </a:p>
                  </a:txBody>
                  <a:tcPr>
                    <a:solidFill>
                      <a:srgbClr val="B9CDE5">
                        <a:alpha val="5607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500" noProof="0"/>
                    </a:p>
                    <a:p>
                      <a:pPr algn="ctr"/>
                      <a:r>
                        <a:rPr lang="en-GB" sz="1500" noProof="0"/>
                        <a:t>Final preparation, introduction</a:t>
                      </a:r>
                    </a:p>
                  </a:txBody>
                  <a:tcPr>
                    <a:solidFill>
                      <a:srgbClr val="B9CDE5">
                        <a:alpha val="5607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17432">
                <a:tc>
                  <a:txBody>
                    <a:bodyPr/>
                    <a:lstStyle/>
                    <a:p>
                      <a:pPr algn="ctr"/>
                      <a:endParaRPr lang="en-GB" sz="1500" noProof="0"/>
                    </a:p>
                  </a:txBody>
                  <a:tcPr>
                    <a:solidFill>
                      <a:srgbClr val="B9CDE5">
                        <a:alpha val="5607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noProof="0"/>
                        <a:t>Analysis of services, existing resources, epidemiological and international data</a:t>
                      </a:r>
                    </a:p>
                  </a:txBody>
                  <a:tcPr>
                    <a:solidFill>
                      <a:srgbClr val="B9CDE5">
                        <a:alpha val="5607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500" b="0" noProof="0" dirty="0"/>
                    </a:p>
                    <a:p>
                      <a:pPr algn="ctr"/>
                      <a:r>
                        <a:rPr lang="en-GB" sz="1500" b="0" noProof="0" dirty="0"/>
                        <a:t>Introduction of each direction needs</a:t>
                      </a:r>
                    </a:p>
                  </a:txBody>
                  <a:tcPr>
                    <a:solidFill>
                      <a:srgbClr val="B9CDE5">
                        <a:alpha val="5607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6200" y="950178"/>
            <a:ext cx="2438400" cy="5755422"/>
          </a:xfrm>
          <a:prstGeom prst="rect">
            <a:avLst/>
          </a:prstGeom>
          <a:solidFill>
            <a:srgbClr val="B7DEE8">
              <a:alpha val="41176"/>
            </a:srgbClr>
          </a:solidFill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/>
              <a:t>Develop and implement DRG system.</a:t>
            </a:r>
          </a:p>
          <a:p>
            <a:pPr algn="ctr"/>
            <a:endParaRPr lang="en-GB" sz="1600"/>
          </a:p>
          <a:p>
            <a:pPr algn="ctr"/>
            <a:endParaRPr lang="en-GB" sz="1600"/>
          </a:p>
          <a:p>
            <a:pPr algn="ctr"/>
            <a:endParaRPr lang="en-GB" sz="1600"/>
          </a:p>
          <a:p>
            <a:pPr algn="ctr"/>
            <a:r>
              <a:rPr lang="en-GB" sz="1600"/>
              <a:t>Critical assessment of primary health care financing principles based on the results of funding (RBF).</a:t>
            </a:r>
          </a:p>
          <a:p>
            <a:pPr algn="ctr"/>
            <a:endParaRPr lang="en-GB" sz="1600"/>
          </a:p>
          <a:p>
            <a:pPr algn="ctr"/>
            <a:endParaRPr lang="en-GB" sz="1600"/>
          </a:p>
          <a:p>
            <a:pPr algn="ctr"/>
            <a:r>
              <a:rPr lang="en-GB" sz="1600"/>
              <a:t>Elaboration of the principles of contracts, including selective contracts and monitoring / evaluation of the performance of the contract.</a:t>
            </a:r>
          </a:p>
          <a:p>
            <a:pPr algn="ctr"/>
            <a:endParaRPr lang="en-GB" sz="1600"/>
          </a:p>
          <a:p>
            <a:pPr algn="ctr"/>
            <a:endParaRPr lang="en-GB" sz="1600"/>
          </a:p>
          <a:p>
            <a:pPr algn="ctr"/>
            <a:r>
              <a:rPr lang="en-GB" sz="1600"/>
              <a:t>Assessment of healthcare needs needs</a:t>
            </a:r>
            <a:endParaRPr lang="en-GB" sz="1200"/>
          </a:p>
        </p:txBody>
      </p:sp>
      <p:sp>
        <p:nvSpPr>
          <p:cNvPr id="12" name="Rectangle 11"/>
          <p:cNvSpPr/>
          <p:nvPr/>
        </p:nvSpPr>
        <p:spPr>
          <a:xfrm>
            <a:off x="609602" y="170765"/>
            <a:ext cx="80772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en-GB" sz="1600">
                <a:solidFill>
                  <a:srgbClr val="4BACC6">
                    <a:lumMod val="75000"/>
                  </a:srgbClr>
                </a:solidFill>
                <a:ea typeface="+mj-ea"/>
                <a:cs typeface="+mj-cs"/>
              </a:rPr>
              <a:t>Objective: Improvement of Payment and Controlling Mechanisms</a:t>
            </a:r>
            <a:endParaRPr lang="en-GB" sz="1600" b="1">
              <a:solidFill>
                <a:prstClr val="black"/>
              </a:solidFill>
              <a:ea typeface="+mj-ea"/>
              <a:cs typeface="+mj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8602" y="497477"/>
            <a:ext cx="1905001" cy="369332"/>
          </a:xfrm>
          <a:prstGeom prst="rect">
            <a:avLst/>
          </a:prstGeom>
          <a:noFill/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Initiatives</a:t>
            </a:r>
          </a:p>
        </p:txBody>
      </p:sp>
    </p:spTree>
    <p:extLst>
      <p:ext uri="{BB962C8B-B14F-4D97-AF65-F5344CB8AC3E}">
        <p14:creationId xmlns:p14="http://schemas.microsoft.com/office/powerpoint/2010/main" val="811226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-76200"/>
            <a:ext cx="8839200" cy="914400"/>
          </a:xfrm>
        </p:spPr>
        <p:txBody>
          <a:bodyPr>
            <a:noAutofit/>
          </a:bodyPr>
          <a:lstStyle/>
          <a:p>
            <a:r>
              <a:rPr lang="en-US" sz="1800" b="1" dirty="0">
                <a:solidFill>
                  <a:schemeClr val="accent5">
                    <a:lumMod val="75000"/>
                  </a:schemeClr>
                </a:solidFill>
              </a:rPr>
              <a:t>Objective: The package of health care services meets the needs of the population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1"/>
          </p:nvPr>
        </p:nvSpPr>
        <p:spPr>
          <a:xfrm>
            <a:off x="152400" y="2438400"/>
            <a:ext cx="2514600" cy="1569660"/>
          </a:xfrm>
          <a:prstGeom prst="rect">
            <a:avLst/>
          </a:prstGeom>
          <a:solidFill>
            <a:schemeClr val="accent6">
              <a:lumMod val="40000"/>
              <a:lumOff val="60000"/>
              <a:alpha val="41176"/>
            </a:schemeClr>
          </a:solidFill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en-US" sz="2400" dirty="0"/>
              <a:t>Review and update package of health care services</a:t>
            </a:r>
            <a:endParaRPr lang="ka-GE" sz="2400" dirty="0"/>
          </a:p>
        </p:txBody>
      </p:sp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6017660"/>
              </p:ext>
            </p:extLst>
          </p:nvPr>
        </p:nvGraphicFramePr>
        <p:xfrm>
          <a:off x="2819400" y="1371600"/>
          <a:ext cx="6172200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09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3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GB" noProof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2019</a:t>
                      </a:r>
                    </a:p>
                  </a:txBody>
                  <a:tcPr>
                    <a:solidFill>
                      <a:srgbClr val="FAC090">
                        <a:alpha val="7411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2020</a:t>
                      </a:r>
                    </a:p>
                  </a:txBody>
                  <a:tcPr>
                    <a:solidFill>
                      <a:srgbClr val="FAC090">
                        <a:alpha val="7411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2021</a:t>
                      </a:r>
                    </a:p>
                  </a:txBody>
                  <a:tcPr>
                    <a:solidFill>
                      <a:srgbClr val="FAC090">
                        <a:alpha val="7411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endParaRPr lang="en-GB" noProof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Analysis of existing packets consumption, identification of weak and strong sides; Health needs, alarms and financial resources analysis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noProof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en-GB" noProof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en-GB" noProof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GB" noProof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Renewal of health care services package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57200" y="1459468"/>
            <a:ext cx="1905001" cy="369332"/>
          </a:xfrm>
          <a:prstGeom prst="rect">
            <a:avLst/>
          </a:prstGeom>
          <a:noFill/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b="1" dirty="0" err="1"/>
              <a:t>Initiatives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91734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458200" cy="838200"/>
          </a:xfrm>
        </p:spPr>
        <p:txBody>
          <a:bodyPr>
            <a:noAutofit/>
          </a:bodyPr>
          <a:lstStyle/>
          <a:p>
            <a:r>
              <a:rPr lang="en-US" sz="1800" b="1" dirty="0">
                <a:solidFill>
                  <a:schemeClr val="accent5">
                    <a:lumMod val="75000"/>
                  </a:schemeClr>
                </a:solidFill>
              </a:rPr>
              <a:t>Objective: Providing equitable access to specialist services and strengthening primary care</a:t>
            </a:r>
          </a:p>
        </p:txBody>
      </p:sp>
      <p:sp>
        <p:nvSpPr>
          <p:cNvPr id="4" name="Content Placeholder 5"/>
          <p:cNvSpPr txBox="1">
            <a:spLocks noGrp="1"/>
          </p:cNvSpPr>
          <p:nvPr>
            <p:ph idx="1"/>
          </p:nvPr>
        </p:nvSpPr>
        <p:spPr>
          <a:xfrm>
            <a:off x="76200" y="1828800"/>
            <a:ext cx="2231571" cy="4579715"/>
          </a:xfrm>
          <a:prstGeom prst="rect">
            <a:avLst/>
          </a:prstGeom>
          <a:solidFill>
            <a:schemeClr val="accent4">
              <a:lumMod val="40000"/>
              <a:lumOff val="60000"/>
              <a:alpha val="40392"/>
            </a:schemeClr>
          </a:solidFill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en-US" sz="1800" dirty="0"/>
              <a:t>Review of referral system and development of family doctor's functions</a:t>
            </a:r>
          </a:p>
          <a:p>
            <a:pPr marL="0" indent="0" algn="ctr">
              <a:buNone/>
            </a:pPr>
            <a:endParaRPr lang="en-US" sz="1800" dirty="0"/>
          </a:p>
          <a:p>
            <a:pPr marL="0" indent="0" algn="ctr">
              <a:buNone/>
            </a:pPr>
            <a:endParaRPr lang="en-US" sz="1800" dirty="0"/>
          </a:p>
          <a:p>
            <a:pPr marL="0" indent="0" algn="ctr">
              <a:buNone/>
            </a:pPr>
            <a:endParaRPr lang="en-US" sz="1800" dirty="0"/>
          </a:p>
          <a:p>
            <a:pPr marL="0" indent="0" algn="ctr">
              <a:buNone/>
            </a:pPr>
            <a:r>
              <a:rPr lang="en-US" sz="1800" dirty="0"/>
              <a:t>Strengthening Capacity of Family Doctors (Certification and Continuous Medical Education)</a:t>
            </a:r>
          </a:p>
          <a:p>
            <a:pPr marL="0" indent="0" algn="ctr">
              <a:buNone/>
            </a:pPr>
            <a:endParaRPr lang="en-US" sz="1800" dirty="0"/>
          </a:p>
          <a:p>
            <a:pPr marL="0" indent="0" algn="ctr">
              <a:buNone/>
            </a:pPr>
            <a:endParaRPr lang="ka-GE" sz="1800" dirty="0"/>
          </a:p>
        </p:txBody>
      </p:sp>
      <p:sp>
        <p:nvSpPr>
          <p:cNvPr id="5" name="TextBox 4"/>
          <p:cNvSpPr txBox="1"/>
          <p:nvPr/>
        </p:nvSpPr>
        <p:spPr>
          <a:xfrm>
            <a:off x="168728" y="1174875"/>
            <a:ext cx="1905001" cy="369332"/>
          </a:xfrm>
          <a:prstGeom prst="rect">
            <a:avLst/>
          </a:prstGeom>
          <a:noFill/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Initiatives</a:t>
            </a:r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7384251"/>
              </p:ext>
            </p:extLst>
          </p:nvPr>
        </p:nvGraphicFramePr>
        <p:xfrm>
          <a:off x="2362200" y="1143000"/>
          <a:ext cx="6629400" cy="51598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755">
                <a:tc>
                  <a:txBody>
                    <a:bodyPr/>
                    <a:lstStyle/>
                    <a:p>
                      <a:pPr algn="ctr"/>
                      <a:r>
                        <a:rPr lang="ka-G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2019</a:t>
                      </a:r>
                      <a:endParaRPr lang="en-US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  <a:alpha val="4902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2020</a:t>
                      </a:r>
                      <a:endParaRPr lang="en-US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  <a:alpha val="4902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2021</a:t>
                      </a:r>
                      <a:endParaRPr lang="en-US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  <a:alpha val="4902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00765">
                <a:tc>
                  <a:txBody>
                    <a:bodyPr/>
                    <a:lstStyle/>
                    <a:p>
                      <a:pPr algn="ctr"/>
                      <a:endParaRPr lang="ka-GE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endParaRPr lang="ka-GE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Piloting of data collection and new contracts in selected PAC centers in Tbilisi</a:t>
                      </a:r>
                      <a:endParaRPr lang="ka-GE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E0EC">
                        <a:alpha val="8117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Piloting of data collection and new contracts in the area of 14 pcs in the regions.</a:t>
                      </a:r>
                    </a:p>
                    <a:p>
                      <a:pPr algn="ctr"/>
                      <a:r>
                        <a:rPr lang="en-US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Analysis of the frequency and out-patient conditions of hospitalization according to the PAC centers. Revision / change of primary health care system.</a:t>
                      </a:r>
                      <a:endParaRPr lang="ka-G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E0EC">
                        <a:alpha val="8117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E0EC">
                        <a:alpha val="8117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88290">
                <a:tc>
                  <a:txBody>
                    <a:bodyPr/>
                    <a:lstStyle/>
                    <a:p>
                      <a:pPr algn="ctr"/>
                      <a:endParaRPr lang="ka-GE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endParaRPr lang="ka-GE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Develop a continuous medical education system and curriculum for family doctors</a:t>
                      </a:r>
                      <a:endParaRPr lang="ka-GE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E0EC">
                        <a:alpha val="8117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Development of a family doctor's qualification monitoring system Certification and continuous medical education plan. Review, final readiness to introduce family doctors training and </a:t>
                      </a:r>
                      <a:r>
                        <a:rPr lang="en-US" sz="1600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reckling</a:t>
                      </a:r>
                      <a:r>
                        <a:rPr lang="en-US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system</a:t>
                      </a:r>
                      <a:endParaRPr lang="ka-G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E0EC">
                        <a:alpha val="8117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E0EC">
                        <a:alpha val="8117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4217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685800"/>
          </a:xfrm>
        </p:spPr>
        <p:txBody>
          <a:bodyPr>
            <a:noAutofit/>
          </a:bodyPr>
          <a:lstStyle/>
          <a:p>
            <a:r>
              <a:rPr lang="en-US" sz="1800" b="1" dirty="0">
                <a:solidFill>
                  <a:schemeClr val="accent5">
                    <a:lumMod val="75000"/>
                  </a:schemeClr>
                </a:solidFill>
              </a:rPr>
              <a:t>Goal: Consolidation of highly specialized and hospital services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0999" y="1882837"/>
            <a:ext cx="1905001" cy="369332"/>
          </a:xfrm>
          <a:prstGeom prst="rect">
            <a:avLst/>
          </a:prstGeom>
          <a:noFill/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Initiatives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0629" y="2362198"/>
            <a:ext cx="2574472" cy="2554545"/>
          </a:xfrm>
          <a:prstGeom prst="rect">
            <a:avLst/>
          </a:prstGeom>
          <a:solidFill>
            <a:srgbClr val="FFCCFF">
              <a:alpha val="49020"/>
            </a:srgbClr>
          </a:solidFill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600" dirty="0"/>
          </a:p>
          <a:p>
            <a:pPr algn="ctr"/>
            <a:endParaRPr lang="en-US" sz="1600" dirty="0"/>
          </a:p>
          <a:p>
            <a:pPr algn="ctr"/>
            <a:r>
              <a:rPr lang="en-US" sz="1600" dirty="0"/>
              <a:t>Establish a sustainable procurement plan for hospital, including highly specialized services.</a:t>
            </a:r>
          </a:p>
          <a:p>
            <a:pPr algn="ctr"/>
            <a:endParaRPr lang="en-US" sz="1600" dirty="0"/>
          </a:p>
          <a:p>
            <a:pPr algn="ctr"/>
            <a:endParaRPr lang="en-US" sz="1600" dirty="0"/>
          </a:p>
          <a:p>
            <a:pPr algn="ctr"/>
            <a:endParaRPr lang="en-US" sz="1600" dirty="0"/>
          </a:p>
          <a:p>
            <a:pPr algn="ctr"/>
            <a:endParaRPr lang="en-US" sz="1600" dirty="0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6057244"/>
              </p:ext>
            </p:extLst>
          </p:nvPr>
        </p:nvGraphicFramePr>
        <p:xfrm>
          <a:off x="2743202" y="1905000"/>
          <a:ext cx="6096000" cy="30649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25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814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5926">
                <a:tc>
                  <a:txBody>
                    <a:bodyPr/>
                    <a:lstStyle/>
                    <a:p>
                      <a:pPr algn="ctr"/>
                      <a:r>
                        <a:rPr lang="en-GB" sz="1600" noProof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2019</a:t>
                      </a:r>
                    </a:p>
                  </a:txBody>
                  <a:tcPr>
                    <a:solidFill>
                      <a:schemeClr val="accent2">
                        <a:lumMod val="75000"/>
                        <a:alpha val="4902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noProof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2020</a:t>
                      </a:r>
                    </a:p>
                  </a:txBody>
                  <a:tcPr>
                    <a:solidFill>
                      <a:schemeClr val="accent2">
                        <a:lumMod val="75000"/>
                        <a:alpha val="4902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noProof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2021</a:t>
                      </a:r>
                    </a:p>
                  </a:txBody>
                  <a:tcPr>
                    <a:solidFill>
                      <a:schemeClr val="accent2">
                        <a:lumMod val="75000"/>
                        <a:alpha val="4902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29628">
                <a:tc>
                  <a:txBody>
                    <a:bodyPr/>
                    <a:lstStyle/>
                    <a:p>
                      <a:pPr algn="ctr"/>
                      <a:endParaRPr lang="en-GB" sz="1600" noProof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endParaRPr lang="en-GB" sz="1600" noProof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endParaRPr lang="en-GB" sz="1600" noProof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CFF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noProof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Hospital services</a:t>
                      </a:r>
                    </a:p>
                    <a:p>
                      <a:pPr algn="ctr"/>
                      <a:r>
                        <a:rPr lang="en-GB" sz="1600" noProof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Analysis of need; Provide current distribution of providers;</a:t>
                      </a:r>
                    </a:p>
                    <a:p>
                      <a:pPr algn="ctr"/>
                      <a:endParaRPr lang="en-GB" sz="1600" noProof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GB" sz="1600" noProof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Approval of the law (regulation).</a:t>
                      </a:r>
                    </a:p>
                  </a:txBody>
                  <a:tcPr>
                    <a:solidFill>
                      <a:srgbClr val="FFCCFF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noProof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GB" sz="1600" noProof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Introduction of the plan</a:t>
                      </a:r>
                    </a:p>
                  </a:txBody>
                  <a:tcPr>
                    <a:solidFill>
                      <a:srgbClr val="FFCCFF">
                        <a:alpha val="5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7316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991600" cy="762000"/>
          </a:xfrm>
        </p:spPr>
        <p:txBody>
          <a:bodyPr>
            <a:noAutofit/>
          </a:bodyPr>
          <a:lstStyle/>
          <a:p>
            <a:r>
              <a:rPr lang="en-US" sz="2100" b="1" dirty="0">
                <a:solidFill>
                  <a:schemeClr val="accent5">
                    <a:lumMod val="75000"/>
                  </a:schemeClr>
                </a:solidFill>
              </a:rPr>
              <a:t>Objective: More transparency and raising awareness of the population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798" y="826923"/>
            <a:ext cx="1905001" cy="369332"/>
          </a:xfrm>
          <a:prstGeom prst="rect">
            <a:avLst/>
          </a:prstGeom>
          <a:noFill/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Initiatives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657" y="1315618"/>
            <a:ext cx="2574472" cy="5262979"/>
          </a:xfrm>
          <a:prstGeom prst="rect">
            <a:avLst/>
          </a:prstGeom>
          <a:solidFill>
            <a:srgbClr val="376092">
              <a:alpha val="25098"/>
            </a:srgbClr>
          </a:solidFill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Introduction of quarterly statements of strategic procurement strategy;</a:t>
            </a:r>
          </a:p>
          <a:p>
            <a:pPr algn="ctr"/>
            <a:endParaRPr lang="en-US" sz="1600" dirty="0"/>
          </a:p>
          <a:p>
            <a:pPr algn="ctr"/>
            <a:endParaRPr lang="en-US" sz="1600" dirty="0"/>
          </a:p>
          <a:p>
            <a:pPr algn="ctr"/>
            <a:endParaRPr lang="en-US" sz="1600" dirty="0"/>
          </a:p>
          <a:p>
            <a:pPr algn="ctr"/>
            <a:endParaRPr lang="en-US" sz="1600" dirty="0"/>
          </a:p>
          <a:p>
            <a:pPr algn="ctr"/>
            <a:r>
              <a:rPr lang="en-US" sz="1600" dirty="0"/>
              <a:t>Development of citizens' mobile and applications to increase transparency for patients;</a:t>
            </a:r>
          </a:p>
          <a:p>
            <a:pPr algn="ctr"/>
            <a:endParaRPr lang="en-US" sz="1600" dirty="0"/>
          </a:p>
          <a:p>
            <a:pPr algn="ctr"/>
            <a:endParaRPr lang="en-US" sz="1600" dirty="0"/>
          </a:p>
          <a:p>
            <a:pPr algn="ctr"/>
            <a:endParaRPr lang="en-US" sz="1600" dirty="0"/>
          </a:p>
          <a:p>
            <a:pPr algn="ctr"/>
            <a:endParaRPr lang="en-US" sz="1600" dirty="0"/>
          </a:p>
          <a:p>
            <a:pPr algn="ctr"/>
            <a:endParaRPr lang="en-US" sz="1600" dirty="0"/>
          </a:p>
          <a:p>
            <a:pPr algn="ctr"/>
            <a:r>
              <a:rPr lang="en-US" sz="1600" dirty="0"/>
              <a:t>Establishment of communication plan with citizens</a:t>
            </a:r>
          </a:p>
          <a:p>
            <a:pPr algn="ctr"/>
            <a:endParaRPr lang="en-US" sz="1600" dirty="0"/>
          </a:p>
          <a:p>
            <a:pPr algn="ctr"/>
            <a:endParaRPr lang="en-US" sz="1600" dirty="0"/>
          </a:p>
        </p:txBody>
      </p:sp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561156"/>
              </p:ext>
            </p:extLst>
          </p:nvPr>
        </p:nvGraphicFramePr>
        <p:xfrm>
          <a:off x="2653391" y="914400"/>
          <a:ext cx="6414409" cy="56309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8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965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97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1824">
                <a:tc>
                  <a:txBody>
                    <a:bodyPr/>
                    <a:lstStyle/>
                    <a:p>
                      <a:pPr algn="ctr"/>
                      <a:r>
                        <a:rPr lang="en-GB" sz="1600" noProof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2019</a:t>
                      </a:r>
                    </a:p>
                  </a:txBody>
                  <a:tcPr>
                    <a:solidFill>
                      <a:srgbClr val="376092">
                        <a:alpha val="4902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noProof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2020</a:t>
                      </a:r>
                    </a:p>
                  </a:txBody>
                  <a:tcPr>
                    <a:solidFill>
                      <a:srgbClr val="376092">
                        <a:alpha val="4902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noProof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2021</a:t>
                      </a:r>
                    </a:p>
                  </a:txBody>
                  <a:tcPr>
                    <a:solidFill>
                      <a:srgbClr val="376092">
                        <a:alpha val="4902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86840">
                <a:tc>
                  <a:txBody>
                    <a:bodyPr/>
                    <a:lstStyle/>
                    <a:p>
                      <a:pPr algn="ctr"/>
                      <a:endParaRPr lang="en-GB" sz="1600" noProof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GB" sz="1600" noProof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Piloting - reporting</a:t>
                      </a:r>
                    </a:p>
                  </a:txBody>
                  <a:tcPr>
                    <a:solidFill>
                      <a:srgbClr val="376092">
                        <a:alpha val="2117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noProof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76092">
                        <a:alpha val="2117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noProof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en-GB" sz="1600" noProof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en-GB" sz="1600" noProof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en-GB" sz="1600" noProof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76092">
                        <a:alpha val="2117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noProof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Survey of citizens; Feedback analysis; Final job of citizen's portal and applications, open information about beneficiaries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noProof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  To access</a:t>
                      </a:r>
                    </a:p>
                  </a:txBody>
                  <a:tcPr>
                    <a:solidFill>
                      <a:srgbClr val="376092">
                        <a:alpha val="2117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noProof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76092">
                        <a:alpha val="2117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noProof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76092">
                        <a:alpha val="2117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0630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noProof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Develop and develop communication concept with citizens</a:t>
                      </a:r>
                    </a:p>
                  </a:txBody>
                  <a:tcPr>
                    <a:solidFill>
                      <a:srgbClr val="376092">
                        <a:alpha val="2117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noProof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76092">
                        <a:alpha val="2117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noProof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76092">
                        <a:alpha val="2117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67746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0886"/>
            <a:ext cx="8229600" cy="892629"/>
          </a:xfrm>
        </p:spPr>
        <p:txBody>
          <a:bodyPr>
            <a:noAutofit/>
          </a:bodyPr>
          <a:lstStyle/>
          <a:p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Objective: Improve electronic data exchange and data quality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2140" y="848303"/>
            <a:ext cx="1905001" cy="369332"/>
          </a:xfrm>
          <a:prstGeom prst="rect">
            <a:avLst/>
          </a:prstGeom>
          <a:noFill/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Initiatives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0" y="1317171"/>
            <a:ext cx="2471057" cy="5016758"/>
          </a:xfrm>
          <a:prstGeom prst="rect">
            <a:avLst/>
          </a:prstGeom>
          <a:solidFill>
            <a:srgbClr val="339966">
              <a:alpha val="27843"/>
            </a:srgbClr>
          </a:solidFill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Determining the needs of electronic data exchange with the participation of interest groups;</a:t>
            </a:r>
          </a:p>
          <a:p>
            <a:pPr algn="ctr"/>
            <a:endParaRPr lang="en-US" sz="1600" dirty="0"/>
          </a:p>
          <a:p>
            <a:pPr algn="ctr"/>
            <a:endParaRPr lang="en-US" sz="1600" dirty="0"/>
          </a:p>
          <a:p>
            <a:pPr algn="ctr"/>
            <a:endParaRPr lang="en-US" sz="1600" dirty="0"/>
          </a:p>
          <a:p>
            <a:pPr algn="ctr"/>
            <a:endParaRPr lang="en-US" sz="1600" dirty="0"/>
          </a:p>
          <a:p>
            <a:pPr algn="ctr"/>
            <a:endParaRPr lang="en-US" sz="1600" dirty="0"/>
          </a:p>
          <a:p>
            <a:pPr algn="ctr"/>
            <a:r>
              <a:rPr lang="en-US" sz="1600" dirty="0"/>
              <a:t>Introduction of electronic signature</a:t>
            </a:r>
          </a:p>
          <a:p>
            <a:pPr algn="ctr"/>
            <a:endParaRPr lang="en-US" sz="1600" dirty="0"/>
          </a:p>
          <a:p>
            <a:pPr algn="ctr"/>
            <a:endParaRPr lang="en-US" sz="1600" dirty="0"/>
          </a:p>
          <a:p>
            <a:pPr algn="ctr"/>
            <a:endParaRPr lang="en-US" sz="1600" dirty="0"/>
          </a:p>
          <a:p>
            <a:pPr algn="ctr"/>
            <a:endParaRPr lang="en-US" sz="1600" dirty="0"/>
          </a:p>
          <a:p>
            <a:pPr algn="ctr"/>
            <a:endParaRPr lang="en-US" sz="1600" dirty="0"/>
          </a:p>
          <a:p>
            <a:pPr algn="ctr"/>
            <a:r>
              <a:rPr lang="en-US" sz="1600" dirty="0"/>
              <a:t>Identification of the application management process, electronic solution</a:t>
            </a:r>
          </a:p>
          <a:p>
            <a:pPr algn="ctr"/>
            <a:endParaRPr lang="en-US" sz="1600" dirty="0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8178653"/>
              </p:ext>
            </p:extLst>
          </p:nvPr>
        </p:nvGraphicFramePr>
        <p:xfrm>
          <a:off x="2653391" y="914400"/>
          <a:ext cx="6414409" cy="544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68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1824">
                <a:tc>
                  <a:txBody>
                    <a:bodyPr/>
                    <a:lstStyle/>
                    <a:p>
                      <a:pPr algn="ctr"/>
                      <a:r>
                        <a:rPr lang="ka-G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2019</a:t>
                      </a:r>
                      <a:endParaRPr lang="en-US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39966">
                        <a:alpha val="4902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2020</a:t>
                      </a:r>
                      <a:endParaRPr lang="en-US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39966">
                        <a:alpha val="4902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2021</a:t>
                      </a:r>
                      <a:endParaRPr lang="en-US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39966">
                        <a:alpha val="4902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837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System analysis and IT development plan to support strategic procurement</a:t>
                      </a:r>
                      <a:endParaRPr lang="ka-GE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39966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39966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39966">
                        <a:alpha val="1882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526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Defining the software features (activity depends on the introduction of electronic medical records);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Final preparation, introduction.</a:t>
                      </a:r>
                      <a:endParaRPr lang="ka-GE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39966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39966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39966">
                        <a:alpha val="1882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0630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Defining the future SOP for the universal health care program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  Introduction and training to get familiar with new practices in the Agency.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Introduction of new applications for application management</a:t>
                      </a:r>
                      <a:endParaRPr lang="ka-GE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39966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39966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39966">
                        <a:alpha val="1882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44256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1874"/>
            <a:ext cx="8229600" cy="685800"/>
          </a:xfrm>
        </p:spPr>
        <p:txBody>
          <a:bodyPr>
            <a:noAutofit/>
          </a:bodyPr>
          <a:lstStyle/>
          <a:p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Objective: Adjusting the structure of the Social Service Agency on Strategy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3909" y="914400"/>
            <a:ext cx="1905001" cy="369332"/>
          </a:xfrm>
          <a:prstGeom prst="rect">
            <a:avLst/>
          </a:prstGeom>
          <a:noFill/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Initiatives</a:t>
            </a:r>
          </a:p>
        </p:txBody>
      </p:sp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316945"/>
              </p:ext>
            </p:extLst>
          </p:nvPr>
        </p:nvGraphicFramePr>
        <p:xfrm>
          <a:off x="2601684" y="914400"/>
          <a:ext cx="6389916" cy="536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99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77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21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5926">
                <a:tc>
                  <a:txBody>
                    <a:bodyPr/>
                    <a:lstStyle/>
                    <a:p>
                      <a:pPr algn="ctr"/>
                      <a:r>
                        <a:rPr lang="ka-G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2019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9900">
                        <a:alpha val="4902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2020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9900">
                        <a:alpha val="4902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2021</a:t>
                      </a:r>
                      <a:endPara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9900">
                        <a:alpha val="4902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2962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Approval of the new structure design and preparation of the plan of implementation;</a:t>
                      </a:r>
                    </a:p>
                    <a:p>
                      <a:pPr algn="ctr"/>
                      <a:r>
                        <a:rPr lang="en-US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 </a:t>
                      </a:r>
                    </a:p>
                    <a:p>
                      <a:pPr algn="ctr"/>
                      <a:r>
                        <a:rPr lang="en-US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Analysis of human resources needs;</a:t>
                      </a:r>
                    </a:p>
                    <a:p>
                      <a:pPr algn="ctr"/>
                      <a:endParaRPr lang="en-US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Appointment of the main position of the central structure of the Agency;</a:t>
                      </a:r>
                    </a:p>
                    <a:p>
                      <a:pPr algn="ctr"/>
                      <a:endParaRPr lang="en-US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Go to new structure, central office 01.07.2019;</a:t>
                      </a:r>
                    </a:p>
                    <a:p>
                      <a:pPr algn="ctr"/>
                      <a:endParaRPr lang="en-US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Elaboration of the plan for bringing in regional and central structures;</a:t>
                      </a:r>
                    </a:p>
                    <a:p>
                      <a:pPr algn="ctr"/>
                      <a:endParaRPr lang="en-US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The new design of the health care direction agency is fully implemented</a:t>
                      </a:r>
                      <a:endParaRPr lang="ka-GE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9900">
                        <a:alpha val="2196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sz="13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9900">
                        <a:alpha val="2196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ka-G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9900">
                        <a:alpha val="2196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6200" y="1752600"/>
            <a:ext cx="2460170" cy="4524315"/>
          </a:xfrm>
          <a:prstGeom prst="rect">
            <a:avLst/>
          </a:prstGeom>
          <a:solidFill>
            <a:srgbClr val="FF9900">
              <a:alpha val="27451"/>
            </a:srgbClr>
          </a:solidFill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600" dirty="0"/>
          </a:p>
          <a:p>
            <a:pPr algn="ctr"/>
            <a:endParaRPr lang="en-US" sz="1600" dirty="0"/>
          </a:p>
          <a:p>
            <a:pPr algn="ctr"/>
            <a:endParaRPr lang="en-US" sz="1600" dirty="0"/>
          </a:p>
          <a:p>
            <a:pPr algn="ctr"/>
            <a:r>
              <a:rPr lang="en-US" sz="1600" dirty="0"/>
              <a:t>Social New design of the health care direction structure of the Agency </a:t>
            </a:r>
            <a:r>
              <a:rPr lang="en-US" sz="1600" dirty="0" err="1"/>
              <a:t>Agency</a:t>
            </a:r>
            <a:r>
              <a:rPr lang="en-US" sz="1600" dirty="0"/>
              <a:t>;</a:t>
            </a:r>
          </a:p>
          <a:p>
            <a:pPr algn="ctr"/>
            <a:r>
              <a:rPr lang="en-US" sz="1600" dirty="0"/>
              <a:t>Development of the principles and functions of the healthcare economy in the Agency;</a:t>
            </a:r>
          </a:p>
          <a:p>
            <a:pPr algn="ctr"/>
            <a:r>
              <a:rPr lang="en-US" sz="1600" dirty="0"/>
              <a:t>Compliance with functions structure</a:t>
            </a:r>
          </a:p>
          <a:p>
            <a:pPr algn="ctr"/>
            <a:endParaRPr lang="en-US" sz="1600" dirty="0"/>
          </a:p>
          <a:p>
            <a:pPr algn="ctr"/>
            <a:endParaRPr lang="en-US" sz="1600" dirty="0"/>
          </a:p>
          <a:p>
            <a:pPr algn="ctr"/>
            <a:endParaRPr lang="en-US" sz="1600" dirty="0"/>
          </a:p>
          <a:p>
            <a:pPr algn="ctr"/>
            <a:endParaRPr lang="en-US" sz="1600" dirty="0"/>
          </a:p>
          <a:p>
            <a:pPr algn="ctr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5754011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940</Words>
  <Application>Microsoft Office PowerPoint</Application>
  <PresentationFormat>On-screen Show (4:3)</PresentationFormat>
  <Paragraphs>226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Strategic Purchase Strategy Indicators and Initiatives</vt:lpstr>
      <vt:lpstr>Objective: Improvement of quality and efficiency of health care services</vt:lpstr>
      <vt:lpstr>PowerPoint Presentation</vt:lpstr>
      <vt:lpstr>Objective: The package of health care services meets the needs of the population</vt:lpstr>
      <vt:lpstr>Objective: Providing equitable access to specialist services and strengthening primary care</vt:lpstr>
      <vt:lpstr>Goal: Consolidation of highly specialized and hospital services</vt:lpstr>
      <vt:lpstr>Objective: More transparency and raising awareness of the population</vt:lpstr>
      <vt:lpstr>Objective: Improve electronic data exchange and data quality</vt:lpstr>
      <vt:lpstr>Objective: Adjusting the structure of the Social Service Agency on Strategy</vt:lpstr>
      <vt:lpstr>Objective: To increase the motivation and competence of the Social Service Agency personnel</vt:lpstr>
      <vt:lpstr>Objective: Improve monitoring, reporting and analysis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სტრატეგიული შესყიდვების სტრატეგიის ინდიკატორები და ინიციატივები</dc:title>
  <dc:creator>Tea Bakradze</dc:creator>
  <cp:lastModifiedBy>Siniša Varga</cp:lastModifiedBy>
  <cp:revision>29</cp:revision>
  <dcterms:created xsi:type="dcterms:W3CDTF">2006-08-16T00:00:00Z</dcterms:created>
  <dcterms:modified xsi:type="dcterms:W3CDTF">2019-02-08T11:33:02Z</dcterms:modified>
</cp:coreProperties>
</file>