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339933"/>
    <a:srgbClr val="00CC66"/>
    <a:srgbClr val="339966"/>
    <a:srgbClr val="009900"/>
    <a:srgbClr val="31859C"/>
    <a:srgbClr val="FF9900"/>
    <a:srgbClr val="376092"/>
    <a:srgbClr val="0066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A79F6-55B1-4E7B-BF46-A8A01C0FECF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F359-006A-401B-A721-370B44A88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40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08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8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74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09800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სტრატეგიული შესყიდვების სტრატეგიის ინდიკატორები და ინიციატივები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101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794657"/>
          </a:xfrm>
        </p:spPr>
        <p:txBody>
          <a:bodyPr>
            <a:noAutofit/>
          </a:bodyPr>
          <a:lstStyle/>
          <a:p>
            <a:r>
              <a:rPr lang="ka-GE" sz="1600" b="1" dirty="0">
                <a:solidFill>
                  <a:schemeClr val="accent5">
                    <a:lumMod val="75000"/>
                  </a:schemeClr>
                </a:solidFill>
              </a:rPr>
              <a:t>მიზანი:</a:t>
            </a:r>
            <a:br>
              <a:rPr lang="ka-GE" sz="1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1600" b="1" dirty="0">
                <a:solidFill>
                  <a:schemeClr val="accent5">
                    <a:lumMod val="75000"/>
                  </a:schemeClr>
                </a:solidFill>
              </a:rPr>
              <a:t>სოციალური მომსახურების სააგენტოს პერსონალის მოტივაციისა და კომპეტენციების ამაღლება</a:t>
            </a:r>
            <a:endParaRPr lang="en-US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28099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777517"/>
            <a:ext cx="2514600" cy="3539430"/>
          </a:xfrm>
          <a:prstGeom prst="rect">
            <a:avLst/>
          </a:prstGeom>
          <a:solidFill>
            <a:schemeClr val="tx2">
              <a:lumMod val="75000"/>
              <a:alpha val="20000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ძირითადი კომპეტენციების განსაზღვრა სტრატეგიული შესყიდვების დანერგვისთვის, კომპეტენციების განვითარების სისტემის შემუშავება და გეგმის გაწერა სააგენტოს ჯანდაცვის მიმართულების პერსონალისთვის.</a:t>
            </a:r>
          </a:p>
          <a:p>
            <a:pPr algn="ctr"/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2479132"/>
              </p:ext>
            </p:extLst>
          </p:nvPr>
        </p:nvGraphicFramePr>
        <p:xfrm>
          <a:off x="2743200" y="1307484"/>
          <a:ext cx="6237516" cy="4009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769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5695">
                <a:tc>
                  <a:txBody>
                    <a:bodyPr/>
                    <a:lstStyle/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სააგენტოს ახალი სტრუქტურის პერსონალის ფუნქციები და კომპეტენციები განსაზღვრულია;</a:t>
                      </a:r>
                    </a:p>
                    <a:p>
                      <a:pPr algn="ctr"/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კომპეტენციების ამაღლების გეგმა სტრუქტურის ძირითადი პერსონალისთვის ფინალურია და მზად არის დანერგვისთვის</a:t>
                      </a: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113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Autofit/>
          </a:bodyPr>
          <a:lstStyle/>
          <a:p>
            <a:r>
              <a:rPr lang="ka-GE" sz="2000" b="1" dirty="0">
                <a:solidFill>
                  <a:schemeClr val="accent5">
                    <a:lumMod val="75000"/>
                  </a:schemeClr>
                </a:solidFill>
              </a:rPr>
              <a:t>მიზანი:მონიტორინგის, ანგარიშგებისა და ანალიზის გაუმჯობესება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971" y="2133599"/>
            <a:ext cx="2569029" cy="4031873"/>
          </a:xfrm>
          <a:prstGeom prst="rect">
            <a:avLst/>
          </a:prstGeom>
          <a:solidFill>
            <a:srgbClr val="339966">
              <a:alpha val="2000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 </a:t>
            </a:r>
          </a:p>
          <a:p>
            <a:pPr algn="ctr"/>
            <a:endParaRPr lang="ka-GE" sz="1600" dirty="0"/>
          </a:p>
          <a:p>
            <a:pPr algn="ctr"/>
            <a:r>
              <a:rPr lang="ka-GE" sz="1600" dirty="0"/>
              <a:t>სააგენტოს ჯანდაცვის მიმართულების ორგანიზაციული დაგეგმარებისა და ანგარიშგების სისტემის შემუშავება;</a:t>
            </a:r>
          </a:p>
          <a:p>
            <a:pPr algn="ctr"/>
            <a:r>
              <a:rPr lang="ka-GE" sz="1600" dirty="0"/>
              <a:t>მუშაობისა და შედეგების ანგარიშგება (რეგიონული ოფისები, სტრატეგია);</a:t>
            </a:r>
          </a:p>
          <a:p>
            <a:pPr algn="ctr"/>
            <a:r>
              <a:rPr lang="ka-GE" sz="1600" dirty="0"/>
              <a:t>ყოველწლიური სამუშაო ანგარიში</a:t>
            </a:r>
          </a:p>
          <a:p>
            <a:pPr algn="ctr"/>
            <a:endParaRPr lang="ka-GE" sz="16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556266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089868"/>
              </p:ext>
            </p:extLst>
          </p:nvPr>
        </p:nvGraphicFramePr>
        <p:xfrm>
          <a:off x="2699657" y="1556267"/>
          <a:ext cx="6237516" cy="4570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6218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6767">
                <a:tc>
                  <a:txBody>
                    <a:bodyPr/>
                    <a:lstStyle/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სტრატეგიის აღსრულების ანგარიში მომზადებულია და ყოველკვარტალურად სამუშაო ჯგუფიატარებს შეხვედრას;</a:t>
                      </a: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ყოველწლიური ანგარიშის ნიმუში (</a:t>
                      </a:r>
                      <a:r>
                        <a:rPr lang="en-US" sz="1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yearbook) 2019 </a:t>
                      </a:r>
                      <a:r>
                        <a:rPr lang="ka-GE" sz="1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შემუშავებულია პირველი წლის გამოცდილების გათვალისწინებით;</a:t>
                      </a: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სტრატეგიული შესყიდვების სტრატეგია 2020-2022 გადახედვის პროცესი დასრულებულია</a:t>
                      </a: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 წლის სტრატეგიული შესყიდვების სტრატეგიის წლიური ანგარიში (</a:t>
                      </a:r>
                      <a:r>
                        <a:rPr lang="en-US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yearbook) </a:t>
                      </a:r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მომზადებულია</a:t>
                      </a: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69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457200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მიზანი:  ჯანდაცვის მომსახურების ხარისხისა და ეფექტურობის გაუმჯობესება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041422"/>
              </p:ext>
            </p:extLst>
          </p:nvPr>
        </p:nvGraphicFramePr>
        <p:xfrm>
          <a:off x="2209800" y="838200"/>
          <a:ext cx="6596742" cy="580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8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8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ka-GE" dirty="0"/>
                        <a:t>2019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/>
                        <a:t>2020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/>
                        <a:t>2021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/>
                        <a:t>სიტუაციური ანალიზი და ადვოკატირება ინტერეს-ჯგუფებს შორის (სახელმწიფო სააგენტოები, პროვაიდერები, ექიმები);</a:t>
                      </a:r>
                      <a:r>
                        <a:rPr lang="ka-GE" sz="1200" baseline="0" dirty="0"/>
                        <a:t>  </a:t>
                      </a:r>
                      <a:r>
                        <a:rPr lang="ka-GE" sz="1200" dirty="0"/>
                        <a:t>ხარისხის გაუმჯობესების სტრატეგიისა</a:t>
                      </a:r>
                      <a:r>
                        <a:rPr lang="ka-GE" sz="1200" baseline="0" dirty="0"/>
                        <a:t> და ინსტრუმენტების შემუშავება</a:t>
                      </a:r>
                      <a:endParaRPr lang="en-US" sz="1200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/>
                        <a:t>ხარისხის გაუმჯობესების სტრატეგია და ინსტრუმენტები მზად არის დანერგვისთვის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/>
                        <a:t>მომსახურების ხარისხის</a:t>
                      </a:r>
                      <a:r>
                        <a:rPr lang="ka-GE" sz="1200" baseline="0" dirty="0"/>
                        <a:t> კნტროლის კონცეფციის შემუშავება; სტრუქტურული ერთეულებისა და ადამიანური რესურსების მობილიზება;</a:t>
                      </a:r>
                      <a:r>
                        <a:rPr lang="ka-GE" sz="1200" dirty="0"/>
                        <a:t> მომსახურების ხარისხის</a:t>
                      </a:r>
                      <a:r>
                        <a:rPr lang="ka-GE" sz="1200" baseline="0" dirty="0"/>
                        <a:t> კნტროლის კონცეფციის შემუშავება; </a:t>
                      </a:r>
                      <a:endParaRPr lang="en-US" sz="1200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baseline="0" dirty="0"/>
                    </a:p>
                    <a:p>
                      <a:pPr algn="ctr"/>
                      <a:r>
                        <a:rPr lang="ka-GE" sz="1600" baseline="0" dirty="0"/>
                        <a:t>ინდიკატორებისა და ინსტრუმენტების პილოტირება </a:t>
                      </a:r>
                      <a:endParaRPr lang="en-US" sz="16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baseline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aseline="0" dirty="0"/>
                        <a:t>ინდიკატორების სისტემის დანერგვის დაწყება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ka-GE" sz="1200" i="0" dirty="0"/>
                    </a:p>
                    <a:p>
                      <a:r>
                        <a:rPr lang="ka-GE" sz="1200" i="0" dirty="0"/>
                        <a:t>სტანდარტებისა და აუდიტის კრიტერიუმების იდენტიფიცირება; შეფასების დონეების </a:t>
                      </a:r>
                      <a:r>
                        <a:rPr lang="ka-GE" sz="1200" i="0" baseline="0" dirty="0"/>
                        <a:t> და </a:t>
                      </a:r>
                      <a:r>
                        <a:rPr lang="ka-GE" sz="1200" i="0" dirty="0"/>
                        <a:t>მეთოდოლოგიის შემუშავება/განვითარება; </a:t>
                      </a:r>
                      <a:endParaRPr lang="en-US" sz="12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/>
                        <a:t>სამედიცინო აუდიტის კონცეფციის საბოლოო გადახედვა;</a:t>
                      </a:r>
                      <a:r>
                        <a:rPr lang="ka-GE" sz="1400" baseline="0" dirty="0"/>
                        <a:t> </a:t>
                      </a:r>
                      <a:r>
                        <a:rPr lang="ka-GE" sz="1400" dirty="0"/>
                        <a:t>პროფესიონალებისა და საერთაშორისო პარტნიორების  უკუკავშირის ანალიზი</a:t>
                      </a:r>
                      <a:endParaRPr lang="en-US" sz="14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8857" y="1240511"/>
            <a:ext cx="2057400" cy="5355312"/>
          </a:xfrm>
          <a:prstGeom prst="rect">
            <a:avLst/>
          </a:prstGeom>
          <a:solidFill>
            <a:srgbClr val="D7E4BD">
              <a:alpha val="6700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ხარისხის სისტემის განახლების კონცეფციის შემუშავება.</a:t>
            </a:r>
          </a:p>
          <a:p>
            <a:pPr algn="ctr"/>
            <a:endParaRPr lang="ka-GE" dirty="0"/>
          </a:p>
          <a:p>
            <a:pPr algn="ctr"/>
            <a:r>
              <a:rPr lang="ka-GE" dirty="0"/>
              <a:t> </a:t>
            </a:r>
          </a:p>
          <a:p>
            <a:pPr algn="ctr"/>
            <a:r>
              <a:rPr lang="ka-GE" dirty="0"/>
              <a:t>სამედიცინო მომსახურების ხარისხის,  მონიტორინგის და კონტროლის მექანიზმების შემუშავება.</a:t>
            </a:r>
          </a:p>
          <a:p>
            <a:pPr algn="ctr"/>
            <a:endParaRPr lang="ka-GE" dirty="0"/>
          </a:p>
          <a:p>
            <a:pPr algn="ctr"/>
            <a:endParaRPr lang="ka-GE" dirty="0"/>
          </a:p>
          <a:p>
            <a:pPr algn="ctr"/>
            <a:r>
              <a:rPr lang="ka-GE" dirty="0"/>
              <a:t>სამედიცინო აუდიტის განვთარება.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399" y="806049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752570"/>
              </p:ext>
            </p:extLst>
          </p:nvPr>
        </p:nvGraphicFramePr>
        <p:xfrm>
          <a:off x="2634343" y="381000"/>
          <a:ext cx="6477000" cy="6461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4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595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dirty="0"/>
                        <a:t>მზადება საპილოტე კლინიკებში; </a:t>
                      </a:r>
                      <a:r>
                        <a:rPr lang="en-US" sz="1100" baseline="0" dirty="0"/>
                        <a:t>DRG </a:t>
                      </a:r>
                      <a:r>
                        <a:rPr lang="ka-GE" sz="1100" baseline="0" dirty="0"/>
                        <a:t>პილოტი კლინიკებში; </a:t>
                      </a:r>
                      <a:r>
                        <a:rPr lang="en-US" sz="1100" dirty="0"/>
                        <a:t>DRG </a:t>
                      </a:r>
                      <a:r>
                        <a:rPr lang="ka-GE" sz="1100" dirty="0"/>
                        <a:t>განფასებისა და ანაზღაურების პოლიტიკის შემუშავება;</a:t>
                      </a:r>
                      <a:r>
                        <a:rPr lang="ka-GE" sz="1100" baseline="0" dirty="0"/>
                        <a:t> </a:t>
                      </a:r>
                      <a:endParaRPr lang="en-US" sz="1100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DRG-</a:t>
                      </a:r>
                      <a:r>
                        <a:rPr lang="ka-GE" sz="1100" dirty="0"/>
                        <a:t>ის "ვირტუალური დანერგვა" ყველა კლინიკაში;</a:t>
                      </a:r>
                      <a:r>
                        <a:rPr lang="ka-GE" sz="1100" baseline="0" dirty="0"/>
                        <a:t> </a:t>
                      </a:r>
                      <a:r>
                        <a:rPr lang="ka-GE" sz="1100" dirty="0"/>
                        <a:t>ზოგადი მზაობა </a:t>
                      </a:r>
                      <a:r>
                        <a:rPr lang="en-US" sz="1100" dirty="0"/>
                        <a:t>DRG </a:t>
                      </a:r>
                      <a:r>
                        <a:rPr lang="ka-GE" sz="1100" dirty="0"/>
                        <a:t>დანერგვისათვის </a:t>
                      </a:r>
                      <a:endParaRPr lang="en-US" sz="1100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DRG-</a:t>
                      </a:r>
                      <a:r>
                        <a:rPr lang="ka-GE" sz="1400" dirty="0"/>
                        <a:t>ის დანერგვა ანაზღაურების მექანიზმად</a:t>
                      </a:r>
                      <a:endParaRPr lang="en-US" sz="1400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757">
                <a:tc>
                  <a:txBody>
                    <a:bodyPr/>
                    <a:lstStyle/>
                    <a:p>
                      <a:pPr algn="ctr"/>
                      <a:endParaRPr lang="ka-GE" sz="1400" dirty="0"/>
                    </a:p>
                    <a:p>
                      <a:pPr algn="ctr"/>
                      <a:r>
                        <a:rPr lang="ka-GE" sz="1400" dirty="0"/>
                        <a:t>პირველადი ჯანდაცვის ფინანსური მექანიზმების გადახედვა, </a:t>
                      </a:r>
                      <a:r>
                        <a:rPr lang="en-US" sz="1400" dirty="0"/>
                        <a:t>RBF </a:t>
                      </a:r>
                      <a:r>
                        <a:rPr lang="ka-GE" sz="1400" dirty="0"/>
                        <a:t>ინდიკატორების ჩართვა; </a:t>
                      </a:r>
                      <a:r>
                        <a:rPr lang="en-US" sz="1400" dirty="0"/>
                        <a:t>RBF-</a:t>
                      </a:r>
                      <a:r>
                        <a:rPr lang="ka-GE" sz="1400" dirty="0"/>
                        <a:t>ის პილოტირება; </a:t>
                      </a:r>
                      <a:endParaRPr lang="en-US" sz="14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/>
                    </a:p>
                    <a:p>
                      <a:pPr algn="ctr"/>
                      <a:r>
                        <a:rPr lang="ka-GE" sz="1400" dirty="0"/>
                        <a:t>ბოლო გადახედვა;</a:t>
                      </a:r>
                      <a:r>
                        <a:rPr lang="ka-GE" sz="1400" baseline="0" dirty="0"/>
                        <a:t> </a:t>
                      </a:r>
                      <a:r>
                        <a:rPr lang="ka-GE" sz="1400" dirty="0"/>
                        <a:t>მზადება პირველადი ჯანდაცვის დაფინანსების ახალ მოდელზე გადასასვლელად</a:t>
                      </a:r>
                      <a:endParaRPr lang="en-US" sz="14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324">
                <a:tc>
                  <a:txBody>
                    <a:bodyPr/>
                    <a:lstStyle/>
                    <a:p>
                      <a:pPr algn="ctr"/>
                      <a:r>
                        <a:rPr lang="ka-GE" sz="1200" dirty="0"/>
                        <a:t>დაკონტრაქტების ახალი სისტემის  შემუშავება; ჰოსპიტალური მომსახურების დაგეგმვის დიზაინი ძირითადი დიაგნოსტიკური კატეგორიების  (</a:t>
                      </a:r>
                      <a:r>
                        <a:rPr lang="en-US" sz="1200" dirty="0"/>
                        <a:t>MDC) </a:t>
                      </a:r>
                      <a:r>
                        <a:rPr lang="ka-GE" sz="1200" dirty="0"/>
                        <a:t>მიხედვით</a:t>
                      </a:r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dirty="0"/>
                        <a:t>პროვაიდერის მუშაობის შეფასება და </a:t>
                      </a:r>
                      <a:r>
                        <a:rPr lang="en-US" sz="1200" dirty="0"/>
                        <a:t>MDC</a:t>
                      </a:r>
                      <a:r>
                        <a:rPr lang="ka-GE" sz="1200" dirty="0"/>
                        <a:t>-</a:t>
                      </a:r>
                      <a:r>
                        <a:rPr lang="en-US" sz="1200" dirty="0"/>
                        <a:t> </a:t>
                      </a:r>
                      <a:r>
                        <a:rPr lang="ka-GE" sz="1200" dirty="0"/>
                        <a:t>დაფუძნებული დაგეგმარების პრინციპების შემუშავება</a:t>
                      </a:r>
                      <a:r>
                        <a:rPr lang="ka-GE" sz="1200" baseline="0" dirty="0"/>
                        <a:t> /"ვირტუალური კონტრაქტირების" პილოტის მომზადება; რეგულაციის დამტკიცება</a:t>
                      </a:r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/>
                    </a:p>
                    <a:p>
                      <a:pPr algn="ctr"/>
                      <a:r>
                        <a:rPr lang="ka-GE" dirty="0"/>
                        <a:t>საბოლოო მზადება, დანერგვა</a:t>
                      </a:r>
                      <a:endParaRPr lang="en-US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743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dirty="0"/>
                        <a:t>მომსახურებების გამოყენებების, არსებული რესურსების, ეპიდემიოლოგიური</a:t>
                      </a:r>
                      <a:r>
                        <a:rPr lang="ka-GE" sz="1200" baseline="0" dirty="0"/>
                        <a:t> და </a:t>
                      </a:r>
                      <a:r>
                        <a:rPr lang="ka-GE" sz="1200" dirty="0"/>
                        <a:t> საერთაშორისო მონაცემების  ანალიზი</a:t>
                      </a:r>
                      <a:endParaRPr lang="en-US" sz="120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b="0" dirty="0"/>
                    </a:p>
                    <a:p>
                      <a:pPr algn="ctr"/>
                      <a:r>
                        <a:rPr lang="ka-GE" sz="1400" b="0" dirty="0"/>
                        <a:t>თითოეული მიმართულების საჭიროებების დანერგვა</a:t>
                      </a:r>
                      <a:endParaRPr lang="en-US" sz="1400" b="0" dirty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398" y="779413"/>
            <a:ext cx="2438400" cy="6078587"/>
          </a:xfrm>
          <a:prstGeom prst="rect">
            <a:avLst/>
          </a:prstGeom>
          <a:solidFill>
            <a:srgbClr val="B7DEE8">
              <a:alpha val="41176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ka-GE" sz="1400" dirty="0"/>
          </a:p>
          <a:p>
            <a:endParaRPr lang="ka-GE" sz="1400" dirty="0"/>
          </a:p>
          <a:p>
            <a:r>
              <a:rPr lang="en-US" sz="1400" dirty="0"/>
              <a:t>DRG </a:t>
            </a:r>
            <a:r>
              <a:rPr lang="ka-GE" sz="1400" dirty="0"/>
              <a:t>სისტემის განვითარება და დანერგვა.</a:t>
            </a:r>
          </a:p>
          <a:p>
            <a:endParaRPr lang="ka-GE" sz="1400" dirty="0"/>
          </a:p>
          <a:p>
            <a:pPr>
              <a:defRPr/>
            </a:pPr>
            <a:endParaRPr lang="ka-GE" sz="1400" dirty="0"/>
          </a:p>
          <a:p>
            <a:pPr>
              <a:defRPr/>
            </a:pPr>
            <a:endParaRPr lang="ka-GE" sz="1400" dirty="0"/>
          </a:p>
          <a:p>
            <a:pPr>
              <a:defRPr/>
            </a:pPr>
            <a:r>
              <a:rPr lang="ka-GE" sz="1400" dirty="0"/>
              <a:t>პირველადი ჯანდაცვის დაფინანსების კრიტიკული შეფასება შედეგებზე დაფუძნებული დაფინანსების (</a:t>
            </a:r>
            <a:r>
              <a:rPr lang="en-US" sz="1400" dirty="0"/>
              <a:t>RBF) </a:t>
            </a:r>
            <a:r>
              <a:rPr lang="ka-GE" sz="1400" dirty="0"/>
              <a:t>პრინციპებით</a:t>
            </a:r>
            <a:r>
              <a:rPr lang="ka-GE" sz="1400" b="1" dirty="0"/>
              <a:t>.</a:t>
            </a:r>
            <a:endParaRPr lang="en-US" sz="1400" dirty="0"/>
          </a:p>
          <a:p>
            <a:endParaRPr lang="ka-GE" sz="1400" dirty="0"/>
          </a:p>
          <a:p>
            <a:endParaRPr lang="ka-GE" sz="1400" dirty="0"/>
          </a:p>
          <a:p>
            <a:r>
              <a:rPr lang="ka-GE" sz="1400" dirty="0"/>
              <a:t>დაკონტრაქტების პრინციპების შემუშავება, მათ შორის სელექტიური კონტრაქტირება და კონტრაქტის შესრულების მონიტორინგი/შეფასება. </a:t>
            </a:r>
          </a:p>
          <a:p>
            <a:endParaRPr lang="ka-GE" sz="1400" dirty="0"/>
          </a:p>
          <a:p>
            <a:endParaRPr lang="ka-GE" sz="1400" dirty="0"/>
          </a:p>
          <a:p>
            <a:r>
              <a:rPr lang="ka-GE" sz="1400" dirty="0"/>
              <a:t>ჯანდაცვის მომსახურებების საჭიროებების შეფასება.</a:t>
            </a:r>
            <a:endParaRPr lang="en-US" sz="1400" dirty="0"/>
          </a:p>
          <a:p>
            <a:endParaRPr lang="en-US" sz="11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-283030"/>
            <a:ext cx="807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br>
              <a:rPr lang="ka-GE" sz="1600" dirty="0">
                <a:solidFill>
                  <a:srgbClr val="4BACC6">
                    <a:lumMod val="75000"/>
                  </a:srgbClr>
                </a:solidFill>
                <a:ea typeface="+mj-ea"/>
                <a:cs typeface="+mj-cs"/>
              </a:rPr>
            </a:br>
            <a:r>
              <a:rPr lang="ka-GE" sz="1600" b="1" dirty="0">
                <a:solidFill>
                  <a:srgbClr val="4BACC6">
                    <a:lumMod val="75000"/>
                  </a:srgbClr>
                </a:solidFill>
                <a:ea typeface="+mj-ea"/>
                <a:cs typeface="+mj-cs"/>
              </a:rPr>
              <a:t>მიზანი: გადახდისა და დაკონტრაქტების მექანიზმების გაუმჯობესება</a:t>
            </a:r>
            <a:endParaRPr lang="en-US" sz="1600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326712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22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839200" cy="914400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მიზანი: ჯანდაცვის მომსახურებების პაკეტი შეესაბამება მოსახლეობის საჭიროებებს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152400" y="2438400"/>
            <a:ext cx="2514600" cy="1938992"/>
          </a:xfrm>
          <a:prstGeom prst="rect">
            <a:avLst/>
          </a:prstGeom>
          <a:solidFill>
            <a:schemeClr val="accent6">
              <a:lumMod val="40000"/>
              <a:lumOff val="60000"/>
              <a:alpha val="41176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ka-GE" sz="2400" dirty="0"/>
              <a:t>ჯანდაცვის მომსახურებების პაკეტის გადახედვა და განახლება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19051"/>
              </p:ext>
            </p:extLst>
          </p:nvPr>
        </p:nvGraphicFramePr>
        <p:xfrm>
          <a:off x="2819400" y="1371600"/>
          <a:ext cx="61722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0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არსებული პაკეტის მოხმარების ანალიზი, მისი სუსტი და ძლიერი მხარეების იდენტიფიკაცია; ჯანმრთელობის საჭიროებების, მომსახურების ალოკაციისა და ფინანსური რესურსების ანალიზი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ჯანდაცვის მომსახურებების პაკეტის განახლება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1459468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734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58200" cy="838200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მიზანი: სპეციალისტის მომსახურებაზე თანასწორი წვდომის უზრუნველყოფა და პირველადი ჯანდაცვის გაძლიერება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ontent Placeholder 5"/>
          <p:cNvSpPr txBox="1">
            <a:spLocks noGrp="1"/>
          </p:cNvSpPr>
          <p:nvPr>
            <p:ph idx="1"/>
          </p:nvPr>
        </p:nvSpPr>
        <p:spPr>
          <a:xfrm>
            <a:off x="76200" y="1828800"/>
            <a:ext cx="2231571" cy="4690515"/>
          </a:xfrm>
          <a:prstGeom prst="rect">
            <a:avLst/>
          </a:prstGeom>
          <a:solidFill>
            <a:schemeClr val="accent4">
              <a:lumMod val="40000"/>
              <a:lumOff val="60000"/>
              <a:alpha val="40392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ka-GE" sz="1800" dirty="0"/>
              <a:t>რეფერირების (მიმართვის) სისტემის გადახედვა და ოჯახის ექიმის ფუნქციების განვითარება</a:t>
            </a:r>
          </a:p>
          <a:p>
            <a:pPr marL="0" indent="0" algn="ctr">
              <a:buNone/>
            </a:pPr>
            <a:endParaRPr lang="ka-GE" sz="1800" dirty="0"/>
          </a:p>
          <a:p>
            <a:pPr marL="0" indent="0" algn="ctr">
              <a:buNone/>
            </a:pPr>
            <a:endParaRPr lang="ka-GE" sz="1800" dirty="0"/>
          </a:p>
          <a:p>
            <a:pPr marL="0" indent="0" algn="ctr">
              <a:buNone/>
            </a:pPr>
            <a:r>
              <a:rPr lang="ka-GE" sz="1800" dirty="0"/>
              <a:t>ოჯახის ექიმების შესაძლებლობების გაძლიერება (სერტიფიცირება და უწყვეტი სამედიცინო განათლება)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8728" y="1174875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479413"/>
              </p:ext>
            </p:extLst>
          </p:nvPr>
        </p:nvGraphicFramePr>
        <p:xfrm>
          <a:off x="2362200" y="1143000"/>
          <a:ext cx="6629400" cy="5521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3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55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765">
                <a:tc>
                  <a:txBody>
                    <a:bodyPr/>
                    <a:lstStyle/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მონაცემთა შეგროვებისა და ახალი კონტრაქტირების პილოტირება </a:t>
                      </a:r>
                      <a:r>
                        <a:rPr lang="ka-GE" sz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შერჩეულ პჯდ ცენტრებში </a:t>
                      </a:r>
                      <a:r>
                        <a:rPr lang="ka-GE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თბილისში </a:t>
                      </a:r>
                      <a:endParaRPr lang="en-US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მონაცემთა შეგროვებისა და ახალი კონტრაქტირების პილოტირება შერჩულ 14 პჯდ ცენტრში რეგიონებში.</a:t>
                      </a: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ჰოსპიტალიზაციის სიხშირის,</a:t>
                      </a:r>
                      <a:r>
                        <a:rPr lang="ka-GE" sz="13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ამბულატორიულად მართვადი მდგომარეობების</a:t>
                      </a:r>
                      <a:r>
                        <a:rPr lang="ka-GE" sz="13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ანალიზი პჯდ</a:t>
                      </a:r>
                      <a:r>
                        <a:rPr lang="ka-GE" sz="13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ცენტრების </a:t>
                      </a:r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მიხედვით. პირველადი ჯანდაცვის სისტემის გადახედვა/ცვლილება.</a:t>
                      </a: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050">
                <a:tc>
                  <a:txBody>
                    <a:bodyPr/>
                    <a:lstStyle/>
                    <a:p>
                      <a:pPr algn="ctr"/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უწყვეტი სამედიცინო განათლების სისტემისა და კურიკულუმის შემუშავება ოჯახის ექიმებისთვის 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ოჯახის ექიმების კვალიფიკაციის მონიტორინგის სისტემის შემუშავება. სერტიფიცირებისა და უწყვეტი სამედიცინო განათლების დანერგვის გეგმა.</a:t>
                      </a:r>
                      <a:r>
                        <a:rPr lang="ka-GE" sz="13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გადახედვა, საბოლოო მზაობა ოჯახის ექიმების ტრენინგისა და რეკვალიფიკაციის სისტემის დასანერგად</a:t>
                      </a:r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217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685800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მიზანი:  მაღალსპეციალიზებული და ჰოსპიტალური მომსახურებების კონსოლიდაცია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999" y="1882837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0629" y="2362198"/>
            <a:ext cx="2574472" cy="2554545"/>
          </a:xfrm>
          <a:prstGeom prst="rect">
            <a:avLst/>
          </a:prstGeom>
          <a:solidFill>
            <a:srgbClr val="FFCCFF">
              <a:alpha val="4902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r>
              <a:rPr lang="ka-GE" sz="1600" dirty="0"/>
              <a:t>ჰოსპიტალური, მათ შორის  მაღალსპეციალიზებული მომსახურებების მდგრადი შესყიდვის გეგმის შემუშავება.</a:t>
            </a:r>
          </a:p>
          <a:p>
            <a:pPr algn="ctr"/>
            <a:endParaRPr lang="ka-GE" sz="1600" dirty="0"/>
          </a:p>
          <a:p>
            <a:pPr algn="ctr"/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274804"/>
              </p:ext>
            </p:extLst>
          </p:nvPr>
        </p:nvGraphicFramePr>
        <p:xfrm>
          <a:off x="2743202" y="1905000"/>
          <a:ext cx="6096000" cy="3095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926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628">
                <a:tc>
                  <a:txBody>
                    <a:bodyPr/>
                    <a:lstStyle/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ჰოსპიტალური მომსახურებების</a:t>
                      </a: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საჭიროების ანალიზი; პროვაიდერების ამჟამინდელი განაწილების შეფასება;</a:t>
                      </a:r>
                    </a:p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3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კანონის (რეგულაციის) დამტკიცება.</a:t>
                      </a: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გეგმის დანერგვა</a:t>
                      </a: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316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762000"/>
          </a:xfrm>
        </p:spPr>
        <p:txBody>
          <a:bodyPr>
            <a:noAutofit/>
          </a:bodyPr>
          <a:lstStyle/>
          <a:p>
            <a:r>
              <a:rPr lang="ka-GE" sz="2100" b="1" dirty="0">
                <a:solidFill>
                  <a:schemeClr val="accent5">
                    <a:lumMod val="75000"/>
                  </a:schemeClr>
                </a:solidFill>
              </a:rPr>
              <a:t>მიზანი: მეტი გამჭვირვალობა და მოსახლეობის ცნობიერების ამაღლება</a:t>
            </a:r>
            <a:endParaRPr lang="en-US" sz="2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798" y="82692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657" y="1315618"/>
            <a:ext cx="2574472" cy="5016758"/>
          </a:xfrm>
          <a:prstGeom prst="rect">
            <a:avLst/>
          </a:prstGeom>
          <a:solidFill>
            <a:srgbClr val="376092">
              <a:alpha val="25098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სტრატეგიული შესყიდვების სტრატეგიის ყოველკვარტალური ანგარიშგების შემოღება;</a:t>
            </a:r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r>
              <a:rPr lang="ka-GE" sz="1600" dirty="0"/>
              <a:t>მოქალაქეთა პორტალის და აპლიკაციების განვითარება პაციენტებისთვის გამჭვირვალობის ასამაღლებლად;</a:t>
            </a:r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r>
              <a:rPr lang="ka-GE" sz="1600" dirty="0"/>
              <a:t>მოქალაქეებთან კომუნიკაციის გეგმის ჩამოყალიბება </a:t>
            </a:r>
          </a:p>
          <a:p>
            <a:pPr algn="ctr"/>
            <a:endParaRPr lang="en-US" sz="1600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224543"/>
              </p:ext>
            </p:extLst>
          </p:nvPr>
        </p:nvGraphicFramePr>
        <p:xfrm>
          <a:off x="2653391" y="914400"/>
          <a:ext cx="6414409" cy="5644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6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824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840">
                <a:tc>
                  <a:txBody>
                    <a:bodyPr/>
                    <a:lstStyle/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პილოტირება- ანგარიშგება</a:t>
                      </a: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მოქალაქეთა</a:t>
                      </a:r>
                      <a:r>
                        <a:rPr lang="ka-GE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გამოკითხვა; უკუკავშირის ანალიზი; საბოლოო სამუშაო მოქალაქეთა პორტალსა და აპლიკაციებზე, ბენეფიციარების ღია ინფორმაციაზე </a:t>
                      </a:r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წვდომის უზრუნველსაყოფად</a:t>
                      </a:r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3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მოქალაქეებთან კომუნიკაციის კონცეფციის შემუშავება</a:t>
                      </a:r>
                      <a:r>
                        <a:rPr lang="ka-GE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და </a:t>
                      </a: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განვითარება</a:t>
                      </a: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77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886"/>
            <a:ext cx="8229600" cy="892629"/>
          </a:xfrm>
        </p:spPr>
        <p:txBody>
          <a:bodyPr>
            <a:noAutofit/>
          </a:bodyPr>
          <a:lstStyle/>
          <a:p>
            <a:r>
              <a:rPr lang="ka-GE" sz="2000" b="1" dirty="0">
                <a:solidFill>
                  <a:schemeClr val="accent5">
                    <a:lumMod val="75000"/>
                  </a:schemeClr>
                </a:solidFill>
              </a:rPr>
              <a:t>მიზანი:მონაცემთა ელექტრონული მიმოცვლისა და მონაცემთა ხარისხის გაუმჯობესება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2140" y="84830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317171"/>
            <a:ext cx="2471057" cy="5262979"/>
          </a:xfrm>
          <a:prstGeom prst="rect">
            <a:avLst/>
          </a:prstGeom>
          <a:solidFill>
            <a:srgbClr val="339966">
              <a:alpha val="27843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მონაცემთა ელექტრონული  მიმოცვლის საჭიროებების განსაზღვრა ინტერეს-ჯგუფების მონაწილეობით;</a:t>
            </a:r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r>
              <a:rPr lang="ka-GE" sz="1600" dirty="0"/>
              <a:t>ელექტრონული ხელმოწერის შემოღება</a:t>
            </a:r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r>
              <a:rPr lang="ka-GE" sz="1600" dirty="0"/>
              <a:t>განაცხადების მართვის პროცესის განსაზღვრა, ელექტრონული გადაწყვეტა</a:t>
            </a:r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4452087"/>
              </p:ext>
            </p:extLst>
          </p:nvPr>
        </p:nvGraphicFramePr>
        <p:xfrm>
          <a:off x="2653391" y="914400"/>
          <a:ext cx="6414409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6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824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840">
                <a:tc>
                  <a:txBody>
                    <a:bodyPr/>
                    <a:lstStyle/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სისტემის ანალიზი და  </a:t>
                      </a:r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 </a:t>
                      </a: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განვითარების გეგმა სტრატეგიული შესყიდვების დანერგვის მხარდასაჭერად</a:t>
                      </a: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2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პროგრამული მახასიათებლების განსაზღვრა (აქტივობა დამოკიდებულია ელექტრონული სამედიცინო ჩანაწერების დანერგვაზე);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საბოლოო მომზადება, დანერგვა.</a:t>
                      </a: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3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სამომავლო </a:t>
                      </a:r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SOP-</a:t>
                      </a: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ის განსაზღვრა საყოველთაო ჯანდაცვის პროგრამისთვის;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დანერგვა და ტრენინგი სააგენტოში ახალი პრაქტიკის გასაცნობად.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განაცხადების მართვის ახალი პროცესის შემოღება</a:t>
                      </a: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425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874"/>
            <a:ext cx="8229600" cy="685800"/>
          </a:xfrm>
        </p:spPr>
        <p:txBody>
          <a:bodyPr>
            <a:noAutofit/>
          </a:bodyPr>
          <a:lstStyle/>
          <a:p>
            <a:r>
              <a:rPr lang="ka-GE" sz="2000" b="1" dirty="0">
                <a:solidFill>
                  <a:schemeClr val="accent5">
                    <a:lumMod val="75000"/>
                  </a:schemeClr>
                </a:solidFill>
              </a:rPr>
              <a:t>მიზანი: სოციალური მომსახურების სააგენტოს სტრუქტურის მორგება სტრატეგიაზე 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3909" y="914400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a-GE" dirty="0"/>
              <a:t>  ინიციატივები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1739791"/>
              </p:ext>
            </p:extLst>
          </p:nvPr>
        </p:nvGraphicFramePr>
        <p:xfrm>
          <a:off x="2601684" y="914400"/>
          <a:ext cx="6389916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926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6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ახალი სტრუქტურის დიზაინის დამტკიცება და დანერგვის გეგმის მომზადება;</a:t>
                      </a:r>
                    </a:p>
                    <a:p>
                      <a:pPr algn="ctr"/>
                      <a:r>
                        <a:rPr lang="ka-GE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ka-GE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ადამიანური რესურსების საჭიროებების ანალიზი;</a:t>
                      </a: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სააგენტოს ცენტრალური სტრუქტურის ძირითადი პოზიციების დანიშვნა;</a:t>
                      </a: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გადასვლა ახალ სტრუქტურაზე, ცენტრალური ოფისი 01.07.2019;</a:t>
                      </a: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გეგმის შემუშავება</a:t>
                      </a:r>
                      <a:r>
                        <a:rPr lang="ka-GE" sz="12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ka-GE" sz="12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რეგიონული და ცენტრალური სტრუქტურების შესაბამისობაში მოსაყვანად</a:t>
                      </a:r>
                      <a:r>
                        <a:rPr lang="ka-GE" sz="1200" b="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;</a:t>
                      </a:r>
                    </a:p>
                    <a:p>
                      <a:pPr algn="ctr"/>
                      <a:endParaRPr lang="ka-GE" sz="1200" b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sz="12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სააგენტოს ჯანდაცვის მიმართულების სტრუქტურის ახალი დიზაინი სრულად დანერგილია</a:t>
                      </a:r>
                    </a:p>
                    <a:p>
                      <a:pPr algn="ctr"/>
                      <a:endParaRPr lang="ka-GE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" y="1752600"/>
            <a:ext cx="2460170" cy="4278094"/>
          </a:xfrm>
          <a:prstGeom prst="rect">
            <a:avLst/>
          </a:prstGeom>
          <a:solidFill>
            <a:srgbClr val="FF9900">
              <a:alpha val="27451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sz="1600" dirty="0"/>
          </a:p>
          <a:p>
            <a:pPr algn="ctr"/>
            <a:endParaRPr lang="ka-GE" sz="1600" dirty="0"/>
          </a:p>
          <a:p>
            <a:pPr algn="ctr"/>
            <a:r>
              <a:rPr lang="ka-GE" sz="1600" dirty="0"/>
              <a:t>სოც. მომსახურების სააგენტოს ჯანდაცვის მიმართულების სტრუქტურის ახალი დიზაინი;</a:t>
            </a:r>
          </a:p>
          <a:p>
            <a:pPr algn="ctr"/>
            <a:r>
              <a:rPr lang="ka-GE" sz="1600" dirty="0"/>
              <a:t>ჯანდაცვის ეკონომიკის პრინციპებისა და ფუნქციების განვითარება სააგენტოში;</a:t>
            </a:r>
          </a:p>
          <a:p>
            <a:pPr algn="ctr"/>
            <a:r>
              <a:rPr lang="ka-GE" sz="1600" dirty="0"/>
              <a:t>ფუნქციების სტრუქტურასთან შესაბამისობა</a:t>
            </a:r>
          </a:p>
          <a:p>
            <a:pPr algn="ctr"/>
            <a:endParaRPr lang="ka-GE" sz="1600" dirty="0"/>
          </a:p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5401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822</Words>
  <Application>Microsoft Office PowerPoint</Application>
  <PresentationFormat>On-screen Show (4:3)</PresentationFormat>
  <Paragraphs>218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სტრატეგიული შესყიდვების სტრატეგიის ინდიკატორები და ინიციატივები</vt:lpstr>
      <vt:lpstr>მიზანი:  ჯანდაცვის მომსახურების ხარისხისა და ეფექტურობის გაუმჯობესება</vt:lpstr>
      <vt:lpstr>PowerPoint Presentation</vt:lpstr>
      <vt:lpstr>მიზანი: ჯანდაცვის მომსახურებების პაკეტი შეესაბამება მოსახლეობის საჭიროებებს</vt:lpstr>
      <vt:lpstr>მიზანი: სპეციალისტის მომსახურებაზე თანასწორი წვდომის უზრუნველყოფა და პირველადი ჯანდაცვის გაძლიერება</vt:lpstr>
      <vt:lpstr>მიზანი:  მაღალსპეციალიზებული და ჰოსპიტალური მომსახურებების კონსოლიდაცია</vt:lpstr>
      <vt:lpstr>მიზანი: მეტი გამჭვირვალობა და მოსახლეობის ცნობიერების ამაღლება</vt:lpstr>
      <vt:lpstr>მიზანი:მონაცემთა ელექტრონული მიმოცვლისა და მონაცემთა ხარისხის გაუმჯობესება</vt:lpstr>
      <vt:lpstr>მიზანი: სოციალური მომსახურების სააგენტოს სტრუქტურის მორგება სტრატეგიაზე </vt:lpstr>
      <vt:lpstr>მიზანი: სოციალური მომსახურების სააგენტოს პერსონალის მოტივაციისა და კომპეტენციების ამაღლება</vt:lpstr>
      <vt:lpstr>მიზანი:მონიტორინგის, ანგარიშგებისა და ანალიზის გაუმჯობესება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სტრატეგიული შესყიდვების სტრატეგიის ინდიკატორები და ინიციატივები</dc:title>
  <dc:creator>Tea Bakradze</dc:creator>
  <cp:lastModifiedBy>Siniša Varga</cp:lastModifiedBy>
  <cp:revision>23</cp:revision>
  <dcterms:created xsi:type="dcterms:W3CDTF">2006-08-16T00:00:00Z</dcterms:created>
  <dcterms:modified xsi:type="dcterms:W3CDTF">2019-02-08T11:32:18Z</dcterms:modified>
</cp:coreProperties>
</file>