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8"/>
  </p:notesMasterIdLst>
  <p:sldIdLst>
    <p:sldId id="256" r:id="rId2"/>
    <p:sldId id="345" r:id="rId3"/>
    <p:sldId id="312" r:id="rId4"/>
    <p:sldId id="313" r:id="rId5"/>
    <p:sldId id="370" r:id="rId6"/>
    <p:sldId id="371" r:id="rId7"/>
    <p:sldId id="372" r:id="rId8"/>
    <p:sldId id="373" r:id="rId9"/>
    <p:sldId id="349" r:id="rId10"/>
    <p:sldId id="364" r:id="rId11"/>
    <p:sldId id="363" r:id="rId12"/>
    <p:sldId id="365" r:id="rId13"/>
    <p:sldId id="366" r:id="rId14"/>
    <p:sldId id="369" r:id="rId15"/>
    <p:sldId id="367" r:id="rId16"/>
    <p:sldId id="3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E46C0A"/>
    <a:srgbClr val="FFCC66"/>
    <a:srgbClr val="FFFFFF"/>
    <a:srgbClr val="B7C4E3"/>
    <a:srgbClr val="CDD6EB"/>
    <a:srgbClr val="E3D5D9"/>
    <a:srgbClr val="E8D0DE"/>
    <a:srgbClr val="E5D3DF"/>
    <a:srgbClr val="E6D2D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482" autoAdjust="0"/>
    <p:restoredTop sz="99319" autoAdjust="0"/>
  </p:normalViewPr>
  <p:slideViewPr>
    <p:cSldViewPr snapToGrid="0">
      <p:cViewPr varScale="1">
        <p:scale>
          <a:sx n="88" d="100"/>
          <a:sy n="88" d="100"/>
        </p:scale>
        <p:origin x="-67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8004155730533884E-2"/>
          <c:y val="3.4560553877851966E-2"/>
          <c:w val="0.83859300573539419"/>
          <c:h val="0.60102589611255453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ჯანდაცვაზე სახელმწიფო დანახარჯი, მლნ ლარი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Sheet1!$B$1:$N$1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Sheet1!$B$2:$N$2</c:f>
              <c:numCache>
                <c:formatCode>#,##0</c:formatCode>
                <c:ptCount val="13"/>
                <c:pt idx="0">
                  <c:v>441</c:v>
                </c:pt>
                <c:pt idx="1">
                  <c:v>375</c:v>
                </c:pt>
                <c:pt idx="2">
                  <c:v>450</c:v>
                </c:pt>
                <c:pt idx="3">
                  <c:v>548</c:v>
                </c:pt>
                <c:pt idx="4">
                  <c:v>693</c:v>
                </c:pt>
                <c:pt idx="5">
                  <c:v>914</c:v>
                </c:pt>
                <c:pt idx="6" formatCode="General">
                  <c:v>1017</c:v>
                </c:pt>
                <c:pt idx="7" formatCode="General">
                  <c:v>1101</c:v>
                </c:pt>
                <c:pt idx="8" formatCode="General">
                  <c:v>1157</c:v>
                </c:pt>
                <c:pt idx="9" formatCode="General">
                  <c:v>1226</c:v>
                </c:pt>
                <c:pt idx="10" formatCode="General">
                  <c:v>1256</c:v>
                </c:pt>
                <c:pt idx="11" formatCode="General">
                  <c:v>1530</c:v>
                </c:pt>
                <c:pt idx="12" formatCode="General">
                  <c:v>1525</c:v>
                </c:pt>
              </c:numCache>
            </c:numRef>
          </c:val>
        </c:ser>
        <c:gapWidth val="47"/>
        <c:overlap val="36"/>
        <c:axId val="146536704"/>
        <c:axId val="153108480"/>
      </c:barChart>
      <c:lineChart>
        <c:grouping val="standard"/>
        <c:ser>
          <c:idx val="1"/>
          <c:order val="1"/>
          <c:tx>
            <c:strRef>
              <c:f>Sheet1!$A$3</c:f>
              <c:strCache>
                <c:ptCount val="1"/>
                <c:pt idx="0">
                  <c:v>ჯანდაცვაზე სახელმწიფო დანახარჯი მშპ-დან (%)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3.1981740481509771E-2"/>
                  <c:y val="-5.4739727491500578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2710670773185605E-2"/>
                  <c:y val="-4.870446557902849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4682369300340082E-2"/>
                  <c:y val="-6.3710744751810378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6109505679025622E-2"/>
                  <c:y val="-6.1148822645910782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2.1149550857635688E-2"/>
                  <c:y val="-5.9412030174348651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2.9850625928967804E-2"/>
                  <c:y val="-4.649504983503544E-2"/>
                </c:manualLayout>
              </c:layout>
              <c:dLblPos val="r"/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2.4109092696014415E-2"/>
                  <c:y val="-7.6414211154252537E-2"/>
                </c:manualLayout>
              </c:layout>
              <c:dLblPos val="r"/>
              <c:showVal val="1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Sheet1!$B$1:$N$1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Sheet1!$B$3:$N$3</c:f>
              <c:numCache>
                <c:formatCode>0.0%</c:formatCode>
                <c:ptCount val="13"/>
                <c:pt idx="0">
                  <c:v>2.1533107964660569E-2</c:v>
                </c:pt>
                <c:pt idx="1">
                  <c:v>1.5424689032252109E-2</c:v>
                </c:pt>
                <c:pt idx="2">
                  <c:v>1.7209900867980889E-2</c:v>
                </c:pt>
                <c:pt idx="3">
                  <c:v>2.0409014953656785E-2</c:v>
                </c:pt>
                <c:pt idx="4">
                  <c:v>2.3780707749627691E-2</c:v>
                </c:pt>
                <c:pt idx="5">
                  <c:v>2.9000000000000015E-2</c:v>
                </c:pt>
                <c:pt idx="6" formatCode="0.00%">
                  <c:v>3.000000000000002E-2</c:v>
                </c:pt>
                <c:pt idx="7">
                  <c:v>3.2355231644063134E-2</c:v>
                </c:pt>
                <c:pt idx="8">
                  <c:v>2.8166271072971826E-2</c:v>
                </c:pt>
                <c:pt idx="9">
                  <c:v>2.7296125107982232E-2</c:v>
                </c:pt>
                <c:pt idx="10">
                  <c:v>2.5856762593334484E-2</c:v>
                </c:pt>
                <c:pt idx="11">
                  <c:v>2.8985836724486794E-2</c:v>
                </c:pt>
                <c:pt idx="12">
                  <c:v>2.6461912198507777E-2</c:v>
                </c:pt>
              </c:numCache>
            </c:numRef>
          </c:val>
        </c:ser>
        <c:marker val="1"/>
        <c:axId val="153111552"/>
        <c:axId val="153110016"/>
      </c:lineChart>
      <c:catAx>
        <c:axId val="14653670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3108480"/>
        <c:crosses val="autoZero"/>
        <c:auto val="1"/>
        <c:lblAlgn val="ctr"/>
        <c:lblOffset val="100"/>
      </c:catAx>
      <c:valAx>
        <c:axId val="153108480"/>
        <c:scaling>
          <c:orientation val="minMax"/>
        </c:scaling>
        <c:axPos val="l"/>
        <c:numFmt formatCode="#,##0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6536704"/>
        <c:crosses val="autoZero"/>
        <c:crossBetween val="between"/>
      </c:valAx>
      <c:valAx>
        <c:axId val="153110016"/>
        <c:scaling>
          <c:orientation val="minMax"/>
        </c:scaling>
        <c:axPos val="r"/>
        <c:numFmt formatCode="0%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3111552"/>
        <c:crosses val="max"/>
        <c:crossBetween val="between"/>
      </c:valAx>
      <c:catAx>
        <c:axId val="153111552"/>
        <c:scaling>
          <c:orientation val="minMax"/>
        </c:scaling>
        <c:delete val="1"/>
        <c:axPos val="b"/>
        <c:numFmt formatCode="General" sourceLinked="1"/>
        <c:tickLblPos val="nextTo"/>
        <c:crossAx val="153110016"/>
        <c:crosses val="autoZero"/>
        <c:auto val="1"/>
        <c:lblAlgn val="ctr"/>
        <c:lblOffset val="100"/>
      </c:catAx>
    </c:plotArea>
    <c:legend>
      <c:legendPos val="b"/>
      <c:layout>
        <c:manualLayout>
          <c:xMode val="edge"/>
          <c:yMode val="edge"/>
          <c:x val="7.8204216408432822E-2"/>
          <c:y val="0.79363963799214565"/>
          <c:w val="0.85098044196088463"/>
          <c:h val="0.16232819911167429"/>
        </c:manualLayout>
      </c:layout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autoTitleDeleted val="1"/>
    <c:plotArea>
      <c:layout>
        <c:manualLayout>
          <c:layoutTarget val="inner"/>
          <c:xMode val="edge"/>
          <c:yMode val="edge"/>
          <c:x val="9.2764046855254342E-2"/>
          <c:y val="0.16832682900854443"/>
          <c:w val="0.85957774375425211"/>
          <c:h val="0.719707827925239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აივ/შიდსი</c:v>
                </c:pt>
              </c:strCache>
            </c:strRef>
          </c:tx>
          <c:dLbls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Sheet1!$B$2:$B$8</c:f>
              <c:numCache>
                <c:formatCode>#,##0.00\ [$₾-437]</c:formatCode>
                <c:ptCount val="7"/>
                <c:pt idx="0">
                  <c:v>30422.6</c:v>
                </c:pt>
                <c:pt idx="1">
                  <c:v>34065.1</c:v>
                </c:pt>
                <c:pt idx="2">
                  <c:v>35733.4</c:v>
                </c:pt>
                <c:pt idx="3">
                  <c:v>42345.3</c:v>
                </c:pt>
                <c:pt idx="4">
                  <c:v>45045.2</c:v>
                </c:pt>
                <c:pt idx="5">
                  <c:v>56774.1</c:v>
                </c:pt>
                <c:pt idx="6">
                  <c:v>59861.1</c:v>
                </c:pt>
              </c:numCache>
            </c:numRef>
          </c:val>
        </c:ser>
        <c:gapWidth val="68"/>
        <c:axId val="148440192"/>
        <c:axId val="148441728"/>
      </c:barChart>
      <c:catAx>
        <c:axId val="148440192"/>
        <c:scaling>
          <c:orientation val="minMax"/>
        </c:scaling>
        <c:axPos val="b"/>
        <c:numFmt formatCode="General" sourceLinked="1"/>
        <c:tickLblPos val="nextTo"/>
        <c:crossAx val="148441728"/>
        <c:crosses val="autoZero"/>
        <c:auto val="1"/>
        <c:lblAlgn val="ctr"/>
        <c:lblOffset val="100"/>
      </c:catAx>
      <c:valAx>
        <c:axId val="148441728"/>
        <c:scaling>
          <c:orientation val="minMax"/>
        </c:scaling>
        <c:axPos val="l"/>
        <c:numFmt formatCode="#,##0" sourceLinked="0"/>
        <c:tickLblPos val="nextTo"/>
        <c:crossAx val="14844019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სახელმწიფო</c:v>
                </c:pt>
              </c:strCache>
            </c:strRef>
          </c:tx>
          <c:dLbls>
            <c:showVal val="1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Sheet1!$B$2:$B$8</c:f>
              <c:numCache>
                <c:formatCode>0%</c:formatCode>
                <c:ptCount val="7"/>
                <c:pt idx="0">
                  <c:v>0.71036197844708482</c:v>
                </c:pt>
                <c:pt idx="1">
                  <c:v>0.68575757575757579</c:v>
                </c:pt>
                <c:pt idx="2">
                  <c:v>0.77495512909015662</c:v>
                </c:pt>
                <c:pt idx="3">
                  <c:v>0.80590387698885912</c:v>
                </c:pt>
                <c:pt idx="4">
                  <c:v>0.8679692125518077</c:v>
                </c:pt>
                <c:pt idx="5">
                  <c:v>0.90782582672452594</c:v>
                </c:pt>
                <c:pt idx="6">
                  <c:v>0.96569950101644864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დონორი</c:v>
                </c:pt>
              </c:strCache>
            </c:strRef>
          </c:tx>
          <c:dLbls>
            <c:showVal val="1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Sheet1!$C$2:$C$8</c:f>
              <c:numCache>
                <c:formatCode>0%</c:formatCode>
                <c:ptCount val="7"/>
                <c:pt idx="0">
                  <c:v>0.28963802155291518</c:v>
                </c:pt>
                <c:pt idx="1">
                  <c:v>0.31424242424242432</c:v>
                </c:pt>
                <c:pt idx="2">
                  <c:v>0.22504487090984387</c:v>
                </c:pt>
                <c:pt idx="3">
                  <c:v>0.19409612301114171</c:v>
                </c:pt>
                <c:pt idx="4">
                  <c:v>0.13203078744819421</c:v>
                </c:pt>
                <c:pt idx="5">
                  <c:v>9.2174173275475127E-2</c:v>
                </c:pt>
                <c:pt idx="6">
                  <c:v>3.4300498983552023E-2</c:v>
                </c:pt>
              </c:numCache>
            </c:numRef>
          </c:val>
        </c:ser>
        <c:overlap val="100"/>
        <c:axId val="154675840"/>
        <c:axId val="154718592"/>
      </c:barChart>
      <c:catAx>
        <c:axId val="154675840"/>
        <c:scaling>
          <c:orientation val="minMax"/>
        </c:scaling>
        <c:axPos val="b"/>
        <c:numFmt formatCode="General" sourceLinked="1"/>
        <c:tickLblPos val="nextTo"/>
        <c:crossAx val="154718592"/>
        <c:crosses val="autoZero"/>
        <c:auto val="1"/>
        <c:lblAlgn val="ctr"/>
        <c:lblOffset val="100"/>
      </c:catAx>
      <c:valAx>
        <c:axId val="154718592"/>
        <c:scaling>
          <c:orientation val="minMax"/>
        </c:scaling>
        <c:axPos val="l"/>
        <c:majorGridlines/>
        <c:numFmt formatCode="0%" sourceLinked="1"/>
        <c:tickLblPos val="nextTo"/>
        <c:crossAx val="15467584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6.9098315835520688E-2"/>
          <c:y val="3.0866359269839376E-2"/>
          <c:w val="0.8751522856517937"/>
          <c:h val="0.67758220736669761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პრევენცია</c:v>
                </c:pt>
              </c:strCache>
            </c:strRef>
          </c:tx>
          <c:dLbls>
            <c:showVal val="1"/>
          </c:dLbls>
          <c:cat>
            <c:strRef>
              <c:f>Sheet1!$B$1:$E$1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4"/>
                <c:pt idx="0">
                  <c:v>0.56371567719173765</c:v>
                </c:pt>
                <c:pt idx="1">
                  <c:v>0.51131736399495209</c:v>
                </c:pt>
                <c:pt idx="2">
                  <c:v>0.48927840941468448</c:v>
                </c:pt>
                <c:pt idx="3">
                  <c:v>0.49624845911362858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აივ მკურნალობა და მოვლა</c:v>
                </c:pt>
              </c:strCache>
            </c:strRef>
          </c:tx>
          <c:dLbls>
            <c:showVal val="1"/>
          </c:dLbls>
          <c:cat>
            <c:strRef>
              <c:f>Sheet1!$B$1:$E$1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4"/>
                <c:pt idx="0">
                  <c:v>0.38343210089383217</c:v>
                </c:pt>
                <c:pt idx="1">
                  <c:v>0.45418842791506825</c:v>
                </c:pt>
                <c:pt idx="2">
                  <c:v>0.47419519084667311</c:v>
                </c:pt>
                <c:pt idx="3">
                  <c:v>0.47425086526397414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მმართველობა და მდგრადობა</c:v>
                </c:pt>
              </c:strCache>
            </c:strRef>
          </c:tx>
          <c:dLbls>
            <c:showVal val="1"/>
          </c:dLbls>
          <c:cat>
            <c:strRef>
              <c:f>Sheet1!$B$1:$E$1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4"/>
                <c:pt idx="0">
                  <c:v>3.0535021406379821E-2</c:v>
                </c:pt>
                <c:pt idx="1">
                  <c:v>1.6086190938308407E-2</c:v>
                </c:pt>
                <c:pt idx="2">
                  <c:v>1.9626494129897021E-2</c:v>
                </c:pt>
                <c:pt idx="3">
                  <c:v>2.1211465924975859E-2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სხვა</c:v>
                </c:pt>
              </c:strCache>
            </c:strRef>
          </c:tx>
          <c:dLbls>
            <c:dLbl>
              <c:idx val="0"/>
              <c:layout>
                <c:manualLayout>
                  <c:x val="2.7777777777777853E-2"/>
                  <c:y val="2.8060326608945912E-3"/>
                </c:manualLayout>
              </c:layout>
              <c:showVal val="1"/>
            </c:dLbl>
            <c:dLbl>
              <c:idx val="1"/>
              <c:layout>
                <c:manualLayout>
                  <c:x val="3.240740740740746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7777777777777853E-2"/>
                  <c:y val="5.612065321788976E-3"/>
                </c:manualLayout>
              </c:layout>
              <c:showVal val="1"/>
            </c:dLbl>
            <c:dLbl>
              <c:idx val="3"/>
              <c:layout>
                <c:manualLayout>
                  <c:x val="2.4305555555555556E-2"/>
                  <c:y val="0"/>
                </c:manualLayout>
              </c:layout>
              <c:showVal val="1"/>
            </c:dLbl>
            <c:showVal val="1"/>
          </c:dLbls>
          <c:cat>
            <c:strRef>
              <c:f>Sheet1!$B$1:$E$1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Sheet1!$B$5:$E$5</c:f>
              <c:numCache>
                <c:formatCode>0%</c:formatCode>
                <c:ptCount val="4"/>
                <c:pt idx="0">
                  <c:v>2.2317200508051107E-2</c:v>
                </c:pt>
                <c:pt idx="1">
                  <c:v>1.8408017151669981E-2</c:v>
                </c:pt>
                <c:pt idx="2">
                  <c:v>1.6899905608745963E-2</c:v>
                </c:pt>
                <c:pt idx="3">
                  <c:v>8.2892096974221032E-3</c:v>
                </c:pt>
              </c:numCache>
            </c:numRef>
          </c:val>
        </c:ser>
        <c:gapWidth val="64"/>
        <c:overlap val="100"/>
        <c:axId val="155025408"/>
        <c:axId val="155026944"/>
      </c:barChart>
      <c:catAx>
        <c:axId val="155025408"/>
        <c:scaling>
          <c:orientation val="minMax"/>
        </c:scaling>
        <c:axPos val="l"/>
        <c:tickLblPos val="nextTo"/>
        <c:crossAx val="155026944"/>
        <c:crosses val="autoZero"/>
        <c:auto val="1"/>
        <c:lblAlgn val="ctr"/>
        <c:lblOffset val="100"/>
      </c:catAx>
      <c:valAx>
        <c:axId val="155026944"/>
        <c:scaling>
          <c:orientation val="minMax"/>
        </c:scaling>
        <c:axPos val="b"/>
        <c:majorGridlines/>
        <c:numFmt formatCode="0%" sourceLinked="1"/>
        <c:tickLblPos val="nextTo"/>
        <c:crossAx val="155025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722823709536288E-2"/>
          <c:y val="0.84932179074375991"/>
          <c:w val="0.92598087999416745"/>
          <c:h val="0.12632979986800597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შიდსი</c:v>
                </c:pt>
              </c:strCache>
            </c:strRef>
          </c:tx>
          <c:dLbls>
            <c:dLblPos val="t"/>
            <c:showVal val="1"/>
          </c:dLbls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9313</c:v>
                </c:pt>
                <c:pt idx="1">
                  <c:v>12520</c:v>
                </c:pt>
                <c:pt idx="2">
                  <c:v>12520</c:v>
                </c:pt>
                <c:pt idx="3">
                  <c:v>17900</c:v>
                </c:pt>
                <c:pt idx="4">
                  <c:v>18700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ოპიოდჩანაცვლებითი თერაპია</c:v>
                </c:pt>
              </c:strCache>
            </c:strRef>
          </c:tx>
          <c:dLbls>
            <c:showVal val="1"/>
          </c:dLbls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Sheet1!$B$3:$F$3</c:f>
              <c:numCache>
                <c:formatCode>_-* #,##0_-;\-* #,##0_-;_-* "-"??_-;_-@_-</c:formatCode>
                <c:ptCount val="5"/>
                <c:pt idx="0">
                  <c:v>8457.2000000000007</c:v>
                </c:pt>
                <c:pt idx="1">
                  <c:v>12150</c:v>
                </c:pt>
                <c:pt idx="2">
                  <c:v>11392</c:v>
                </c:pt>
                <c:pt idx="3">
                  <c:v>15402</c:v>
                </c:pt>
                <c:pt idx="4">
                  <c:v>15402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ვერტიკალური ტრანსმისიის პრევენცია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Sheet1!$B$4:$F$4</c:f>
              <c:numCache>
                <c:formatCode>_-* #,##0_-;\-* #,##0_-;_-* "-"??_-;_-@_-</c:formatCode>
                <c:ptCount val="5"/>
                <c:pt idx="0">
                  <c:v>379</c:v>
                </c:pt>
                <c:pt idx="1">
                  <c:v>374</c:v>
                </c:pt>
                <c:pt idx="2">
                  <c:v>374</c:v>
                </c:pt>
                <c:pt idx="3">
                  <c:v>374</c:v>
                </c:pt>
                <c:pt idx="4">
                  <c:v>374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უსაფრთხო სისხლი</c:v>
                </c:pt>
              </c:strCache>
            </c:strRef>
          </c:tx>
          <c:dLbls>
            <c:dLblPos val="t"/>
            <c:showVal val="1"/>
          </c:dLbls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Sheet1!$B$5:$F$5</c:f>
              <c:numCache>
                <c:formatCode>_-* #,##0_-;\-* #,##0_-;_-* "-"??_-;_-@_-</c:formatCode>
                <c:ptCount val="5"/>
                <c:pt idx="0">
                  <c:v>1473.7</c:v>
                </c:pt>
                <c:pt idx="1">
                  <c:v>1800</c:v>
                </c:pt>
                <c:pt idx="2">
                  <c:v>1800</c:v>
                </c:pt>
                <c:pt idx="3">
                  <c:v>1900</c:v>
                </c:pt>
                <c:pt idx="4">
                  <c:v>1900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წვევამდელთ სკრინინგი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Sheet1!$B$6:$F$6</c:f>
              <c:numCache>
                <c:formatCode>_-* #,##0_-;\-* #,##0_-;_-* "-"??_-;_-@_-</c:formatCode>
                <c:ptCount val="5"/>
                <c:pt idx="0">
                  <c:v>6.4</c:v>
                </c:pt>
                <c:pt idx="1">
                  <c:v>6.4</c:v>
                </c:pt>
                <c:pt idx="2">
                  <c:v>6.4</c:v>
                </c:pt>
                <c:pt idx="3">
                  <c:v>6.4</c:v>
                </c:pt>
                <c:pt idx="4">
                  <c:v>6.4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პალიატიური მოვლა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Sheet1!$B$7:$F$7</c:f>
              <c:numCache>
                <c:formatCode>_-* #,##0_-;\-* #,##0_-;_-* "-"??_-;_-@_-</c:formatCode>
                <c:ptCount val="5"/>
                <c:pt idx="0">
                  <c:v>156.4</c:v>
                </c:pt>
                <c:pt idx="1">
                  <c:v>156.4</c:v>
                </c:pt>
                <c:pt idx="2">
                  <c:v>156.4</c:v>
                </c:pt>
                <c:pt idx="3">
                  <c:v>156.4</c:v>
                </c:pt>
                <c:pt idx="4">
                  <c:v>156.4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Hep C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Sheet1!$B$8:$F$8</c:f>
              <c:numCache>
                <c:formatCode>_-* #,##0_-;\-* #,##0_-;_-* "-"??_-;_-@_-</c:formatCode>
                <c:ptCount val="5"/>
                <c:pt idx="0">
                  <c:v>6407</c:v>
                </c:pt>
                <c:pt idx="1">
                  <c:v>11000</c:v>
                </c:pt>
                <c:pt idx="2">
                  <c:v>11000</c:v>
                </c:pt>
                <c:pt idx="3">
                  <c:v>16000</c:v>
                </c:pt>
                <c:pt idx="4">
                  <c:v>16810</c:v>
                </c:pt>
              </c:numCache>
            </c:numRef>
          </c:val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ჯანმრთელობის ხელშეწყობა 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240</c:v>
                </c:pt>
                <c:pt idx="1">
                  <c:v>180</c:v>
                </c:pt>
                <c:pt idx="2">
                  <c:v>180</c:v>
                </c:pt>
                <c:pt idx="3">
                  <c:v>180</c:v>
                </c:pt>
                <c:pt idx="4">
                  <c:v>180</c:v>
                </c:pt>
              </c:numCache>
            </c:numRef>
          </c:val>
        </c:ser>
        <c:marker val="1"/>
        <c:axId val="156008448"/>
        <c:axId val="156009984"/>
      </c:lineChart>
      <c:catAx>
        <c:axId val="156008448"/>
        <c:scaling>
          <c:orientation val="minMax"/>
        </c:scaling>
        <c:axPos val="b"/>
        <c:majorTickMark val="none"/>
        <c:tickLblPos val="nextTo"/>
        <c:crossAx val="156009984"/>
        <c:crosses val="autoZero"/>
        <c:auto val="1"/>
        <c:lblAlgn val="ctr"/>
        <c:lblOffset val="100"/>
      </c:catAx>
      <c:valAx>
        <c:axId val="1560099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15600844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0621293866044521"/>
          <c:y val="4.4861391929187373E-2"/>
          <c:w val="0.81930348984154677"/>
          <c:h val="0.49522521505368067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მუნიციპალური დაფინანსება (თბილისი და აჭარა)</c:v>
                </c:pt>
              </c:strCache>
            </c:strRef>
          </c:tx>
          <c:dLbls>
            <c:showVal val="1"/>
          </c:dLbls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786</c:v>
                </c:pt>
                <c:pt idx="1">
                  <c:v>800</c:v>
                </c:pt>
                <c:pt idx="2">
                  <c:v>600</c:v>
                </c:pt>
                <c:pt idx="3">
                  <c:v>400</c:v>
                </c:pt>
                <c:pt idx="4">
                  <c:v>320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სასჯელაღსრულების სამინისტრო</c:v>
                </c:pt>
              </c:strCache>
            </c:strRef>
          </c:tx>
          <c:dLbls>
            <c:dLblPos val="t"/>
            <c:showVal val="1"/>
          </c:dLbls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Sheet1!$B$3:$F$3</c:f>
              <c:numCache>
                <c:formatCode>_-* #,##0.00_-;\-* #,##0.00_-;_-* "-"??_-;_-@_-</c:formatCode>
                <c:ptCount val="5"/>
                <c:pt idx="0">
                  <c:v>340</c:v>
                </c:pt>
                <c:pt idx="1">
                  <c:v>400</c:v>
                </c:pt>
                <c:pt idx="2">
                  <c:v>450</c:v>
                </c:pt>
                <c:pt idx="3">
                  <c:v>450</c:v>
                </c:pt>
                <c:pt idx="4">
                  <c:v>450</c:v>
                </c:pt>
              </c:numCache>
            </c:numRef>
          </c:val>
        </c:ser>
        <c:marker val="1"/>
        <c:axId val="157391488"/>
        <c:axId val="157397376"/>
      </c:lineChart>
      <c:catAx>
        <c:axId val="157391488"/>
        <c:scaling>
          <c:orientation val="minMax"/>
        </c:scaling>
        <c:axPos val="b"/>
        <c:tickLblPos val="nextTo"/>
        <c:crossAx val="157397376"/>
        <c:crosses val="autoZero"/>
        <c:auto val="1"/>
        <c:lblAlgn val="ctr"/>
        <c:lblOffset val="100"/>
      </c:catAx>
      <c:valAx>
        <c:axId val="157397376"/>
        <c:scaling>
          <c:orientation val="minMax"/>
        </c:scaling>
        <c:axPos val="l"/>
        <c:numFmt formatCode="General" sourceLinked="1"/>
        <c:tickLblPos val="nextTo"/>
        <c:crossAx val="157391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368280353844643E-2"/>
          <c:y val="0.67432522095297764"/>
          <c:w val="0.95256999125109354"/>
          <c:h val="0.32567477904702363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0573E0-DE1F-46F8-89D9-05800D3C1707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23E31170-2F2D-4CCB-9724-FA6C0E286884}">
      <dgm:prSet phldrT="[Text]"/>
      <dgm:spPr/>
      <dgm:t>
        <a:bodyPr/>
        <a:lstStyle/>
        <a:p>
          <a:r>
            <a:rPr lang="ka-GE" dirty="0" smtClean="0"/>
            <a:t>ფაქტები წარმატებული მოდელების ეფექტიანობის და ეფექტურობის შესახებ</a:t>
          </a:r>
          <a:endParaRPr lang="en-US" dirty="0"/>
        </a:p>
      </dgm:t>
    </dgm:pt>
    <dgm:pt modelId="{0ECDFE8F-4CA0-4317-9FB2-52C5F6F1970A}" type="parTrans" cxnId="{CE0D98AA-91AA-4309-A01A-3C23A3232223}">
      <dgm:prSet/>
      <dgm:spPr/>
      <dgm:t>
        <a:bodyPr/>
        <a:lstStyle/>
        <a:p>
          <a:endParaRPr lang="en-US"/>
        </a:p>
      </dgm:t>
    </dgm:pt>
    <dgm:pt modelId="{0842CE00-3F9F-4124-B88C-2C895250E0A7}" type="sibTrans" cxnId="{CE0D98AA-91AA-4309-A01A-3C23A3232223}">
      <dgm:prSet/>
      <dgm:spPr/>
      <dgm:t>
        <a:bodyPr/>
        <a:lstStyle/>
        <a:p>
          <a:endParaRPr lang="en-US"/>
        </a:p>
      </dgm:t>
    </dgm:pt>
    <dgm:pt modelId="{492D9895-D3D3-442E-AEB2-C9D6A3902E2B}">
      <dgm:prSet phldrT="[Text]"/>
      <dgm:spPr/>
      <dgm:t>
        <a:bodyPr/>
        <a:lstStyle/>
        <a:p>
          <a:r>
            <a:rPr lang="ka-GE" dirty="0" smtClean="0"/>
            <a:t>მაღალი დონის ადვოკაცია ზიანის შემცირების სერვისებზე ხელმისაწვდომობის ბარიერების ელიმინაციის კუთხით </a:t>
          </a:r>
          <a:endParaRPr lang="en-US" dirty="0"/>
        </a:p>
      </dgm:t>
    </dgm:pt>
    <dgm:pt modelId="{9158E0C1-F5AB-4976-AD27-9F5A558A05CE}" type="parTrans" cxnId="{AA6F8728-5C6C-42BF-A3EF-C73DB225C59D}">
      <dgm:prSet/>
      <dgm:spPr/>
      <dgm:t>
        <a:bodyPr/>
        <a:lstStyle/>
        <a:p>
          <a:endParaRPr lang="en-US"/>
        </a:p>
      </dgm:t>
    </dgm:pt>
    <dgm:pt modelId="{D3793DC1-4A62-48D5-AEE4-14166709B624}" type="sibTrans" cxnId="{AA6F8728-5C6C-42BF-A3EF-C73DB225C59D}">
      <dgm:prSet/>
      <dgm:spPr/>
      <dgm:t>
        <a:bodyPr/>
        <a:lstStyle/>
        <a:p>
          <a:endParaRPr lang="en-US"/>
        </a:p>
      </dgm:t>
    </dgm:pt>
    <dgm:pt modelId="{4039E483-B51C-44B3-836D-1AEA1DE4E1F9}">
      <dgm:prSet phldrT="[Text]"/>
      <dgm:spPr/>
      <dgm:t>
        <a:bodyPr/>
        <a:lstStyle/>
        <a:p>
          <a:r>
            <a:rPr lang="ka-GE" dirty="0" smtClean="0"/>
            <a:t>პოზიტიური საინფორმაციო კამპანია და სტიგმის დაძლევის ღონისძიებები </a:t>
          </a:r>
          <a:endParaRPr lang="en-US" dirty="0"/>
        </a:p>
      </dgm:t>
    </dgm:pt>
    <dgm:pt modelId="{C0835789-1FB7-4CCD-BC6E-574E1B5BBF4C}" type="parTrans" cxnId="{F5D41C37-BAE2-4887-A2E3-C31D3E3DA664}">
      <dgm:prSet/>
      <dgm:spPr/>
      <dgm:t>
        <a:bodyPr/>
        <a:lstStyle/>
        <a:p>
          <a:endParaRPr lang="en-US"/>
        </a:p>
      </dgm:t>
    </dgm:pt>
    <dgm:pt modelId="{5B06F9CC-87CC-4DDF-AD0E-B1D2CC60B38D}" type="sibTrans" cxnId="{F5D41C37-BAE2-4887-A2E3-C31D3E3DA664}">
      <dgm:prSet/>
      <dgm:spPr/>
      <dgm:t>
        <a:bodyPr/>
        <a:lstStyle/>
        <a:p>
          <a:endParaRPr lang="en-US"/>
        </a:p>
      </dgm:t>
    </dgm:pt>
    <dgm:pt modelId="{39D64342-F764-448D-8DC4-695BDEE74472}">
      <dgm:prSet phldrT="[Text]"/>
      <dgm:spPr/>
      <dgm:t>
        <a:bodyPr/>
        <a:lstStyle/>
        <a:p>
          <a:r>
            <a:rPr lang="ka-GE" dirty="0" smtClean="0"/>
            <a:t>კავშირების გაძლიერება ჯანდაცვის და ზიანის შემცირების </a:t>
          </a:r>
          <a:endParaRPr lang="en-US" dirty="0"/>
        </a:p>
      </dgm:t>
    </dgm:pt>
    <dgm:pt modelId="{FBE81498-8308-496C-99DE-F4F3E448CC8B}" type="parTrans" cxnId="{36D0AE25-CF9C-4515-9DC7-CD181386078D}">
      <dgm:prSet/>
      <dgm:spPr/>
      <dgm:t>
        <a:bodyPr/>
        <a:lstStyle/>
        <a:p>
          <a:endParaRPr lang="en-US"/>
        </a:p>
      </dgm:t>
    </dgm:pt>
    <dgm:pt modelId="{AF918896-529C-454A-B8AD-1AB53B3E2DB5}" type="sibTrans" cxnId="{36D0AE25-CF9C-4515-9DC7-CD181386078D}">
      <dgm:prSet/>
      <dgm:spPr/>
      <dgm:t>
        <a:bodyPr/>
        <a:lstStyle/>
        <a:p>
          <a:endParaRPr lang="en-US"/>
        </a:p>
      </dgm:t>
    </dgm:pt>
    <dgm:pt modelId="{5500F178-CF03-4796-9147-0F8F78D0E039}" type="pres">
      <dgm:prSet presAssocID="{770573E0-DE1F-46F8-89D9-05800D3C1707}" presName="diagram" presStyleCnt="0">
        <dgm:presLayoutVars>
          <dgm:dir/>
          <dgm:resizeHandles val="exact"/>
        </dgm:presLayoutVars>
      </dgm:prSet>
      <dgm:spPr/>
    </dgm:pt>
    <dgm:pt modelId="{19D0C414-2F33-4503-AF64-9F97417D1B85}" type="pres">
      <dgm:prSet presAssocID="{23E31170-2F2D-4CCB-9724-FA6C0E28688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FED6E-8E39-418E-BD15-5A4E813BAC83}" type="pres">
      <dgm:prSet presAssocID="{0842CE00-3F9F-4124-B88C-2C895250E0A7}" presName="sibTrans" presStyleCnt="0"/>
      <dgm:spPr/>
    </dgm:pt>
    <dgm:pt modelId="{0CD8067A-F5BB-45E7-8891-01C56FD71903}" type="pres">
      <dgm:prSet presAssocID="{492D9895-D3D3-442E-AEB2-C9D6A3902E2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02C0C-F841-491E-9B4A-AFFB8CA08235}" type="pres">
      <dgm:prSet presAssocID="{D3793DC1-4A62-48D5-AEE4-14166709B624}" presName="sibTrans" presStyleCnt="0"/>
      <dgm:spPr/>
    </dgm:pt>
    <dgm:pt modelId="{38A3CA25-7237-42DF-A3D3-9CCC508DC5C4}" type="pres">
      <dgm:prSet presAssocID="{4039E483-B51C-44B3-836D-1AEA1DE4E1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6D5329-4EB8-4B31-ADBD-E8CDDDA46C69}" type="pres">
      <dgm:prSet presAssocID="{5B06F9CC-87CC-4DDF-AD0E-B1D2CC60B38D}" presName="sibTrans" presStyleCnt="0"/>
      <dgm:spPr/>
    </dgm:pt>
    <dgm:pt modelId="{BE28A634-E743-493A-A759-5DEC876D85A4}" type="pres">
      <dgm:prSet presAssocID="{39D64342-F764-448D-8DC4-695BDEE7447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D0AE25-CF9C-4515-9DC7-CD181386078D}" srcId="{770573E0-DE1F-46F8-89D9-05800D3C1707}" destId="{39D64342-F764-448D-8DC4-695BDEE74472}" srcOrd="3" destOrd="0" parTransId="{FBE81498-8308-496C-99DE-F4F3E448CC8B}" sibTransId="{AF918896-529C-454A-B8AD-1AB53B3E2DB5}"/>
    <dgm:cxn modelId="{CE0D98AA-91AA-4309-A01A-3C23A3232223}" srcId="{770573E0-DE1F-46F8-89D9-05800D3C1707}" destId="{23E31170-2F2D-4CCB-9724-FA6C0E286884}" srcOrd="0" destOrd="0" parTransId="{0ECDFE8F-4CA0-4317-9FB2-52C5F6F1970A}" sibTransId="{0842CE00-3F9F-4124-B88C-2C895250E0A7}"/>
    <dgm:cxn modelId="{AF8C4B8E-2CC0-4928-875A-FA8624D1323A}" type="presOf" srcId="{770573E0-DE1F-46F8-89D9-05800D3C1707}" destId="{5500F178-CF03-4796-9147-0F8F78D0E039}" srcOrd="0" destOrd="0" presId="urn:microsoft.com/office/officeart/2005/8/layout/default"/>
    <dgm:cxn modelId="{92C26FF1-C2BE-42FE-A0CA-821AC74E6812}" type="presOf" srcId="{492D9895-D3D3-442E-AEB2-C9D6A3902E2B}" destId="{0CD8067A-F5BB-45E7-8891-01C56FD71903}" srcOrd="0" destOrd="0" presId="urn:microsoft.com/office/officeart/2005/8/layout/default"/>
    <dgm:cxn modelId="{033CE8A2-2D0B-4EA1-A9B0-8BFE6B1AA7D2}" type="presOf" srcId="{4039E483-B51C-44B3-836D-1AEA1DE4E1F9}" destId="{38A3CA25-7237-42DF-A3D3-9CCC508DC5C4}" srcOrd="0" destOrd="0" presId="urn:microsoft.com/office/officeart/2005/8/layout/default"/>
    <dgm:cxn modelId="{AA6F8728-5C6C-42BF-A3EF-C73DB225C59D}" srcId="{770573E0-DE1F-46F8-89D9-05800D3C1707}" destId="{492D9895-D3D3-442E-AEB2-C9D6A3902E2B}" srcOrd="1" destOrd="0" parTransId="{9158E0C1-F5AB-4976-AD27-9F5A558A05CE}" sibTransId="{D3793DC1-4A62-48D5-AEE4-14166709B624}"/>
    <dgm:cxn modelId="{F5D41C37-BAE2-4887-A2E3-C31D3E3DA664}" srcId="{770573E0-DE1F-46F8-89D9-05800D3C1707}" destId="{4039E483-B51C-44B3-836D-1AEA1DE4E1F9}" srcOrd="2" destOrd="0" parTransId="{C0835789-1FB7-4CCD-BC6E-574E1B5BBF4C}" sibTransId="{5B06F9CC-87CC-4DDF-AD0E-B1D2CC60B38D}"/>
    <dgm:cxn modelId="{0A68015F-02DB-47E9-B124-CAD62755A7D6}" type="presOf" srcId="{39D64342-F764-448D-8DC4-695BDEE74472}" destId="{BE28A634-E743-493A-A759-5DEC876D85A4}" srcOrd="0" destOrd="0" presId="urn:microsoft.com/office/officeart/2005/8/layout/default"/>
    <dgm:cxn modelId="{7EE9736D-1885-4526-B49F-868A2161F003}" type="presOf" srcId="{23E31170-2F2D-4CCB-9724-FA6C0E286884}" destId="{19D0C414-2F33-4503-AF64-9F97417D1B85}" srcOrd="0" destOrd="0" presId="urn:microsoft.com/office/officeart/2005/8/layout/default"/>
    <dgm:cxn modelId="{52EAB4C5-2A39-41D2-9175-DEB276D72F0D}" type="presParOf" srcId="{5500F178-CF03-4796-9147-0F8F78D0E039}" destId="{19D0C414-2F33-4503-AF64-9F97417D1B85}" srcOrd="0" destOrd="0" presId="urn:microsoft.com/office/officeart/2005/8/layout/default"/>
    <dgm:cxn modelId="{E0B55F9C-708E-44D5-A774-DFBFEB6B2461}" type="presParOf" srcId="{5500F178-CF03-4796-9147-0F8F78D0E039}" destId="{AE6FED6E-8E39-418E-BD15-5A4E813BAC83}" srcOrd="1" destOrd="0" presId="urn:microsoft.com/office/officeart/2005/8/layout/default"/>
    <dgm:cxn modelId="{DE9247E7-B6DC-44D1-8438-40CA946B6EE4}" type="presParOf" srcId="{5500F178-CF03-4796-9147-0F8F78D0E039}" destId="{0CD8067A-F5BB-45E7-8891-01C56FD71903}" srcOrd="2" destOrd="0" presId="urn:microsoft.com/office/officeart/2005/8/layout/default"/>
    <dgm:cxn modelId="{EDA9701C-2F96-4743-A37B-58913F2F12D7}" type="presParOf" srcId="{5500F178-CF03-4796-9147-0F8F78D0E039}" destId="{B5E02C0C-F841-491E-9B4A-AFFB8CA08235}" srcOrd="3" destOrd="0" presId="urn:microsoft.com/office/officeart/2005/8/layout/default"/>
    <dgm:cxn modelId="{509272EE-D072-4404-AE5D-B5F7ECFCED3A}" type="presParOf" srcId="{5500F178-CF03-4796-9147-0F8F78D0E039}" destId="{38A3CA25-7237-42DF-A3D3-9CCC508DC5C4}" srcOrd="4" destOrd="0" presId="urn:microsoft.com/office/officeart/2005/8/layout/default"/>
    <dgm:cxn modelId="{0A63CF6E-2C3E-433D-BF17-D6363383DD32}" type="presParOf" srcId="{5500F178-CF03-4796-9147-0F8F78D0E039}" destId="{326D5329-4EB8-4B31-ADBD-E8CDDDA46C69}" srcOrd="5" destOrd="0" presId="urn:microsoft.com/office/officeart/2005/8/layout/default"/>
    <dgm:cxn modelId="{5CB48C1A-11A9-4C81-83D9-98F674DA00F1}" type="presParOf" srcId="{5500F178-CF03-4796-9147-0F8F78D0E039}" destId="{BE28A634-E743-493A-A759-5DEC876D85A4}" srcOrd="6" destOrd="0" presId="urn:microsoft.com/office/officeart/2005/8/layout/defaul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EF87B5-208E-4F26-8D59-083305CCCC57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A89B10A-3469-4CD0-AFCA-32D2DDF83B73}">
      <dgm:prSet phldrT="[Text]"/>
      <dgm:spPr/>
      <dgm:t>
        <a:bodyPr/>
        <a:lstStyle/>
        <a:p>
          <a:r>
            <a:rPr lang="ka-GE" dirty="0" smtClean="0"/>
            <a:t>ზიანის შემცირების სერვისების სტანდარტები</a:t>
          </a:r>
          <a:endParaRPr lang="en-US" dirty="0"/>
        </a:p>
      </dgm:t>
    </dgm:pt>
    <dgm:pt modelId="{D4E87390-2CAF-4C4A-BF79-9ABC72FE51AB}" type="parTrans" cxnId="{D3B21CFF-CB5A-4A9A-A72A-A3C5DC1ADD61}">
      <dgm:prSet/>
      <dgm:spPr/>
      <dgm:t>
        <a:bodyPr/>
        <a:lstStyle/>
        <a:p>
          <a:endParaRPr lang="en-US"/>
        </a:p>
      </dgm:t>
    </dgm:pt>
    <dgm:pt modelId="{92FC59B3-30E0-4303-B27A-A88BF2F2BA10}" type="sibTrans" cxnId="{D3B21CFF-CB5A-4A9A-A72A-A3C5DC1ADD61}">
      <dgm:prSet/>
      <dgm:spPr/>
      <dgm:t>
        <a:bodyPr/>
        <a:lstStyle/>
        <a:p>
          <a:endParaRPr lang="en-US"/>
        </a:p>
      </dgm:t>
    </dgm:pt>
    <dgm:pt modelId="{DF8D9FE7-46EA-4C41-B404-ABC2120DFCDE}">
      <dgm:prSet phldrT="[Text]"/>
      <dgm:spPr/>
      <dgm:t>
        <a:bodyPr/>
        <a:lstStyle/>
        <a:p>
          <a:r>
            <a:rPr lang="ka-GE" dirty="0" smtClean="0"/>
            <a:t>სერვისის განფასება (</a:t>
          </a:r>
          <a:r>
            <a:rPr lang="en-US" dirty="0" smtClean="0"/>
            <a:t>output based financing)</a:t>
          </a:r>
          <a:endParaRPr lang="en-US" dirty="0"/>
        </a:p>
      </dgm:t>
    </dgm:pt>
    <dgm:pt modelId="{6D74A055-946B-4B59-A3F8-35986E1E552D}" type="parTrans" cxnId="{A8381B58-AA5E-4C30-BA1A-0B2396F5A0CB}">
      <dgm:prSet/>
      <dgm:spPr/>
      <dgm:t>
        <a:bodyPr/>
        <a:lstStyle/>
        <a:p>
          <a:endParaRPr lang="en-US"/>
        </a:p>
      </dgm:t>
    </dgm:pt>
    <dgm:pt modelId="{2000D110-22FC-4F3C-A253-4BABF9B0AC79}" type="sibTrans" cxnId="{A8381B58-AA5E-4C30-BA1A-0B2396F5A0CB}">
      <dgm:prSet/>
      <dgm:spPr/>
      <dgm:t>
        <a:bodyPr/>
        <a:lstStyle/>
        <a:p>
          <a:endParaRPr lang="en-US"/>
        </a:p>
      </dgm:t>
    </dgm:pt>
    <dgm:pt modelId="{0EC9F92F-A5F8-404E-A50C-F0C3BEB4A8BA}">
      <dgm:prSet phldrT="[Text]"/>
      <dgm:spPr/>
      <dgm:t>
        <a:bodyPr/>
        <a:lstStyle/>
        <a:p>
          <a:r>
            <a:rPr lang="ka-GE" dirty="0" smtClean="0"/>
            <a:t>ბიუჯეტზე ზეგავლენის ანალიზი</a:t>
          </a:r>
          <a:endParaRPr lang="en-US" dirty="0"/>
        </a:p>
      </dgm:t>
    </dgm:pt>
    <dgm:pt modelId="{042D0944-3EDF-4013-954E-89B222A113FC}" type="parTrans" cxnId="{3F8C1115-0578-4D95-998E-B49BDC7DE57B}">
      <dgm:prSet/>
      <dgm:spPr/>
      <dgm:t>
        <a:bodyPr/>
        <a:lstStyle/>
        <a:p>
          <a:endParaRPr lang="en-US"/>
        </a:p>
      </dgm:t>
    </dgm:pt>
    <dgm:pt modelId="{38C3FE6F-02F5-470F-87E6-75DFD8ECFB9A}" type="sibTrans" cxnId="{3F8C1115-0578-4D95-998E-B49BDC7DE57B}">
      <dgm:prSet/>
      <dgm:spPr/>
      <dgm:t>
        <a:bodyPr/>
        <a:lstStyle/>
        <a:p>
          <a:endParaRPr lang="en-US"/>
        </a:p>
      </dgm:t>
    </dgm:pt>
    <dgm:pt modelId="{F8E4741F-A726-4EB0-A101-2DF8342D821A}">
      <dgm:prSet phldrT="[Text]"/>
      <dgm:spPr/>
      <dgm:t>
        <a:bodyPr/>
        <a:lstStyle/>
        <a:p>
          <a:r>
            <a:rPr lang="ka-GE" dirty="0" smtClean="0"/>
            <a:t>სოციალური მომსახურების სააგენტოს შესაძლებლობების გაძლიერება (კონტრაქტირება და გადახდის სათანადო მექანიზმები)</a:t>
          </a:r>
          <a:endParaRPr lang="en-US" dirty="0"/>
        </a:p>
      </dgm:t>
    </dgm:pt>
    <dgm:pt modelId="{3A0A6689-88C9-4323-A2F5-0943556A9F25}" type="parTrans" cxnId="{E4C83630-47CA-40E0-B06D-EB87A2D1F8E6}">
      <dgm:prSet/>
      <dgm:spPr/>
      <dgm:t>
        <a:bodyPr/>
        <a:lstStyle/>
        <a:p>
          <a:endParaRPr lang="en-US"/>
        </a:p>
      </dgm:t>
    </dgm:pt>
    <dgm:pt modelId="{749A3971-52A9-4215-89FB-157B2EEC66FD}" type="sibTrans" cxnId="{E4C83630-47CA-40E0-B06D-EB87A2D1F8E6}">
      <dgm:prSet/>
      <dgm:spPr/>
      <dgm:t>
        <a:bodyPr/>
        <a:lstStyle/>
        <a:p>
          <a:endParaRPr lang="en-US"/>
        </a:p>
      </dgm:t>
    </dgm:pt>
    <dgm:pt modelId="{8708550E-F11F-412F-A3E8-06DED5CD6892}">
      <dgm:prSet phldrT="[Text]"/>
      <dgm:spPr/>
      <dgm:t>
        <a:bodyPr/>
        <a:lstStyle/>
        <a:p>
          <a:r>
            <a:rPr lang="ka-GE" dirty="0" smtClean="0"/>
            <a:t>გამოსავლების ვერიფიკაცია</a:t>
          </a:r>
          <a:endParaRPr lang="en-US" dirty="0"/>
        </a:p>
      </dgm:t>
    </dgm:pt>
    <dgm:pt modelId="{81D084C1-24F5-471A-A61F-DFEDD300A7A4}" type="parTrans" cxnId="{3F230F60-8869-4E06-92D6-86BDB2A7B618}">
      <dgm:prSet/>
      <dgm:spPr/>
      <dgm:t>
        <a:bodyPr/>
        <a:lstStyle/>
        <a:p>
          <a:endParaRPr lang="en-US"/>
        </a:p>
      </dgm:t>
    </dgm:pt>
    <dgm:pt modelId="{B6DCAF85-611D-4098-BFF2-148766CE49C7}" type="sibTrans" cxnId="{3F230F60-8869-4E06-92D6-86BDB2A7B618}">
      <dgm:prSet/>
      <dgm:spPr/>
      <dgm:t>
        <a:bodyPr/>
        <a:lstStyle/>
        <a:p>
          <a:endParaRPr lang="en-US"/>
        </a:p>
      </dgm:t>
    </dgm:pt>
    <dgm:pt modelId="{156E9C34-42C9-4519-A692-25CE0FB263BA}">
      <dgm:prSet/>
      <dgm:spPr/>
      <dgm:t>
        <a:bodyPr/>
        <a:lstStyle/>
        <a:p>
          <a:r>
            <a:rPr lang="ka-GE" dirty="0" smtClean="0"/>
            <a:t>მომსახურების ხარისხის შეფასება და მონიტორინგი </a:t>
          </a:r>
          <a:endParaRPr lang="en-US" dirty="0"/>
        </a:p>
      </dgm:t>
    </dgm:pt>
    <dgm:pt modelId="{93EE406C-8CD2-4DBC-9664-51610E59FFE9}" type="parTrans" cxnId="{1959EE3B-2571-4C38-95E2-4F425F59C518}">
      <dgm:prSet/>
      <dgm:spPr/>
      <dgm:t>
        <a:bodyPr/>
        <a:lstStyle/>
        <a:p>
          <a:endParaRPr lang="en-US"/>
        </a:p>
      </dgm:t>
    </dgm:pt>
    <dgm:pt modelId="{A3F153FF-E0CA-4B4A-814A-E2EB2BE15336}" type="sibTrans" cxnId="{1959EE3B-2571-4C38-95E2-4F425F59C518}">
      <dgm:prSet/>
      <dgm:spPr/>
      <dgm:t>
        <a:bodyPr/>
        <a:lstStyle/>
        <a:p>
          <a:endParaRPr lang="en-US"/>
        </a:p>
      </dgm:t>
    </dgm:pt>
    <dgm:pt modelId="{A58FFE2F-C3D8-4BB5-A68C-01A614D5AA1D}" type="pres">
      <dgm:prSet presAssocID="{82EF87B5-208E-4F26-8D59-083305CCCC57}" presName="diagram" presStyleCnt="0">
        <dgm:presLayoutVars>
          <dgm:dir/>
          <dgm:resizeHandles val="exact"/>
        </dgm:presLayoutVars>
      </dgm:prSet>
      <dgm:spPr/>
    </dgm:pt>
    <dgm:pt modelId="{B115FB49-6F15-49BA-936C-8D8D7FC491BE}" type="pres">
      <dgm:prSet presAssocID="{FA89B10A-3469-4CD0-AFCA-32D2DDF83B7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7E473B-B176-430F-8B35-77A930513BC4}" type="pres">
      <dgm:prSet presAssocID="{92FC59B3-30E0-4303-B27A-A88BF2F2BA10}" presName="sibTrans" presStyleCnt="0"/>
      <dgm:spPr/>
    </dgm:pt>
    <dgm:pt modelId="{F9BDC60D-0C63-46CC-A3EF-B648CDFE62B2}" type="pres">
      <dgm:prSet presAssocID="{DF8D9FE7-46EA-4C41-B404-ABC2120DFCD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76DFC-F027-4DB1-AC63-B60D07CA2291}" type="pres">
      <dgm:prSet presAssocID="{2000D110-22FC-4F3C-A253-4BABF9B0AC79}" presName="sibTrans" presStyleCnt="0"/>
      <dgm:spPr/>
    </dgm:pt>
    <dgm:pt modelId="{690A100B-F4EF-4EE9-894C-35F2755E7404}" type="pres">
      <dgm:prSet presAssocID="{0EC9F92F-A5F8-404E-A50C-F0C3BEB4A8B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DDA1C-E926-48B6-8E73-B2ACF2097683}" type="pres">
      <dgm:prSet presAssocID="{38C3FE6F-02F5-470F-87E6-75DFD8ECFB9A}" presName="sibTrans" presStyleCnt="0"/>
      <dgm:spPr/>
    </dgm:pt>
    <dgm:pt modelId="{E7A54DA4-8FD4-4FFF-AC17-7B78D23517C9}" type="pres">
      <dgm:prSet presAssocID="{F8E4741F-A726-4EB0-A101-2DF8342D821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92D3A-2400-46B6-9CE0-4EE76527F562}" type="pres">
      <dgm:prSet presAssocID="{749A3971-52A9-4215-89FB-157B2EEC66FD}" presName="sibTrans" presStyleCnt="0"/>
      <dgm:spPr/>
    </dgm:pt>
    <dgm:pt modelId="{ABEB4F9C-D70A-42C6-9AD2-B918D4B801D4}" type="pres">
      <dgm:prSet presAssocID="{8708550E-F11F-412F-A3E8-06DED5CD689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91FADB-3C5B-4778-B6C0-232883801115}" type="pres">
      <dgm:prSet presAssocID="{B6DCAF85-611D-4098-BFF2-148766CE49C7}" presName="sibTrans" presStyleCnt="0"/>
      <dgm:spPr/>
    </dgm:pt>
    <dgm:pt modelId="{040A1F48-5F76-431C-8D7A-977587157ED8}" type="pres">
      <dgm:prSet presAssocID="{156E9C34-42C9-4519-A692-25CE0FB263B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7CB47F-D50B-44ED-AA0B-BF90C36711F9}" type="presOf" srcId="{FA89B10A-3469-4CD0-AFCA-32D2DDF83B73}" destId="{B115FB49-6F15-49BA-936C-8D8D7FC491BE}" srcOrd="0" destOrd="0" presId="urn:microsoft.com/office/officeart/2005/8/layout/default"/>
    <dgm:cxn modelId="{E4C83630-47CA-40E0-B06D-EB87A2D1F8E6}" srcId="{82EF87B5-208E-4F26-8D59-083305CCCC57}" destId="{F8E4741F-A726-4EB0-A101-2DF8342D821A}" srcOrd="3" destOrd="0" parTransId="{3A0A6689-88C9-4323-A2F5-0943556A9F25}" sibTransId="{749A3971-52A9-4215-89FB-157B2EEC66FD}"/>
    <dgm:cxn modelId="{D3B21CFF-CB5A-4A9A-A72A-A3C5DC1ADD61}" srcId="{82EF87B5-208E-4F26-8D59-083305CCCC57}" destId="{FA89B10A-3469-4CD0-AFCA-32D2DDF83B73}" srcOrd="0" destOrd="0" parTransId="{D4E87390-2CAF-4C4A-BF79-9ABC72FE51AB}" sibTransId="{92FC59B3-30E0-4303-B27A-A88BF2F2BA10}"/>
    <dgm:cxn modelId="{FF9AB577-D3A3-4B97-9552-D5205C040CFA}" type="presOf" srcId="{DF8D9FE7-46EA-4C41-B404-ABC2120DFCDE}" destId="{F9BDC60D-0C63-46CC-A3EF-B648CDFE62B2}" srcOrd="0" destOrd="0" presId="urn:microsoft.com/office/officeart/2005/8/layout/default"/>
    <dgm:cxn modelId="{8788D06A-D231-47F9-8CAB-BB7A2FD4C391}" type="presOf" srcId="{F8E4741F-A726-4EB0-A101-2DF8342D821A}" destId="{E7A54DA4-8FD4-4FFF-AC17-7B78D23517C9}" srcOrd="0" destOrd="0" presId="urn:microsoft.com/office/officeart/2005/8/layout/default"/>
    <dgm:cxn modelId="{A8381B58-AA5E-4C30-BA1A-0B2396F5A0CB}" srcId="{82EF87B5-208E-4F26-8D59-083305CCCC57}" destId="{DF8D9FE7-46EA-4C41-B404-ABC2120DFCDE}" srcOrd="1" destOrd="0" parTransId="{6D74A055-946B-4B59-A3F8-35986E1E552D}" sibTransId="{2000D110-22FC-4F3C-A253-4BABF9B0AC79}"/>
    <dgm:cxn modelId="{D6E6D5C7-6BFB-40FE-9E74-8D59BA9C07E8}" type="presOf" srcId="{0EC9F92F-A5F8-404E-A50C-F0C3BEB4A8BA}" destId="{690A100B-F4EF-4EE9-894C-35F2755E7404}" srcOrd="0" destOrd="0" presId="urn:microsoft.com/office/officeart/2005/8/layout/default"/>
    <dgm:cxn modelId="{95357FDB-7C50-47EF-92E1-FB688F366525}" type="presOf" srcId="{82EF87B5-208E-4F26-8D59-083305CCCC57}" destId="{A58FFE2F-C3D8-4BB5-A68C-01A614D5AA1D}" srcOrd="0" destOrd="0" presId="urn:microsoft.com/office/officeart/2005/8/layout/default"/>
    <dgm:cxn modelId="{3F230F60-8869-4E06-92D6-86BDB2A7B618}" srcId="{82EF87B5-208E-4F26-8D59-083305CCCC57}" destId="{8708550E-F11F-412F-A3E8-06DED5CD6892}" srcOrd="4" destOrd="0" parTransId="{81D084C1-24F5-471A-A61F-DFEDD300A7A4}" sibTransId="{B6DCAF85-611D-4098-BFF2-148766CE49C7}"/>
    <dgm:cxn modelId="{1959EE3B-2571-4C38-95E2-4F425F59C518}" srcId="{82EF87B5-208E-4F26-8D59-083305CCCC57}" destId="{156E9C34-42C9-4519-A692-25CE0FB263BA}" srcOrd="5" destOrd="0" parTransId="{93EE406C-8CD2-4DBC-9664-51610E59FFE9}" sibTransId="{A3F153FF-E0CA-4B4A-814A-E2EB2BE15336}"/>
    <dgm:cxn modelId="{EEFEEEFC-E5B3-46D1-BEE0-1A781DB69B9D}" type="presOf" srcId="{8708550E-F11F-412F-A3E8-06DED5CD6892}" destId="{ABEB4F9C-D70A-42C6-9AD2-B918D4B801D4}" srcOrd="0" destOrd="0" presId="urn:microsoft.com/office/officeart/2005/8/layout/default"/>
    <dgm:cxn modelId="{3F8C1115-0578-4D95-998E-B49BDC7DE57B}" srcId="{82EF87B5-208E-4F26-8D59-083305CCCC57}" destId="{0EC9F92F-A5F8-404E-A50C-F0C3BEB4A8BA}" srcOrd="2" destOrd="0" parTransId="{042D0944-3EDF-4013-954E-89B222A113FC}" sibTransId="{38C3FE6F-02F5-470F-87E6-75DFD8ECFB9A}"/>
    <dgm:cxn modelId="{2BFE1887-5BE4-424F-A558-0AA23E874283}" type="presOf" srcId="{156E9C34-42C9-4519-A692-25CE0FB263BA}" destId="{040A1F48-5F76-431C-8D7A-977587157ED8}" srcOrd="0" destOrd="0" presId="urn:microsoft.com/office/officeart/2005/8/layout/default"/>
    <dgm:cxn modelId="{C6078AB2-86CA-411A-A42B-B1ADCFDB1C46}" type="presParOf" srcId="{A58FFE2F-C3D8-4BB5-A68C-01A614D5AA1D}" destId="{B115FB49-6F15-49BA-936C-8D8D7FC491BE}" srcOrd="0" destOrd="0" presId="urn:microsoft.com/office/officeart/2005/8/layout/default"/>
    <dgm:cxn modelId="{09D7EA6D-7547-4E09-947E-42D2283313E0}" type="presParOf" srcId="{A58FFE2F-C3D8-4BB5-A68C-01A614D5AA1D}" destId="{5D7E473B-B176-430F-8B35-77A930513BC4}" srcOrd="1" destOrd="0" presId="urn:microsoft.com/office/officeart/2005/8/layout/default"/>
    <dgm:cxn modelId="{A36DD99D-E3D7-4F10-9C5F-AE3F2AC8E905}" type="presParOf" srcId="{A58FFE2F-C3D8-4BB5-A68C-01A614D5AA1D}" destId="{F9BDC60D-0C63-46CC-A3EF-B648CDFE62B2}" srcOrd="2" destOrd="0" presId="urn:microsoft.com/office/officeart/2005/8/layout/default"/>
    <dgm:cxn modelId="{D4986549-1F83-4316-8764-B5BB2D4A3546}" type="presParOf" srcId="{A58FFE2F-C3D8-4BB5-A68C-01A614D5AA1D}" destId="{44A76DFC-F027-4DB1-AC63-B60D07CA2291}" srcOrd="3" destOrd="0" presId="urn:microsoft.com/office/officeart/2005/8/layout/default"/>
    <dgm:cxn modelId="{5D0ED37D-8538-4EAD-8923-CE9670AE4096}" type="presParOf" srcId="{A58FFE2F-C3D8-4BB5-A68C-01A614D5AA1D}" destId="{690A100B-F4EF-4EE9-894C-35F2755E7404}" srcOrd="4" destOrd="0" presId="urn:microsoft.com/office/officeart/2005/8/layout/default"/>
    <dgm:cxn modelId="{ECCC1965-8DD9-4C7D-9F04-6754CDA64B02}" type="presParOf" srcId="{A58FFE2F-C3D8-4BB5-A68C-01A614D5AA1D}" destId="{464DDA1C-E926-48B6-8E73-B2ACF2097683}" srcOrd="5" destOrd="0" presId="urn:microsoft.com/office/officeart/2005/8/layout/default"/>
    <dgm:cxn modelId="{D0747B75-21B7-402E-9C75-81CC91DAA790}" type="presParOf" srcId="{A58FFE2F-C3D8-4BB5-A68C-01A614D5AA1D}" destId="{E7A54DA4-8FD4-4FFF-AC17-7B78D23517C9}" srcOrd="6" destOrd="0" presId="urn:microsoft.com/office/officeart/2005/8/layout/default"/>
    <dgm:cxn modelId="{A2CA5853-EBD3-41C8-8EDA-73BEBD545269}" type="presParOf" srcId="{A58FFE2F-C3D8-4BB5-A68C-01A614D5AA1D}" destId="{B4092D3A-2400-46B6-9CE0-4EE76527F562}" srcOrd="7" destOrd="0" presId="urn:microsoft.com/office/officeart/2005/8/layout/default"/>
    <dgm:cxn modelId="{07207AD5-5B6B-4014-9785-6AE1C08B755A}" type="presParOf" srcId="{A58FFE2F-C3D8-4BB5-A68C-01A614D5AA1D}" destId="{ABEB4F9C-D70A-42C6-9AD2-B918D4B801D4}" srcOrd="8" destOrd="0" presId="urn:microsoft.com/office/officeart/2005/8/layout/default"/>
    <dgm:cxn modelId="{63B4322E-91B6-4591-BEE1-76DE34BA3A7E}" type="presParOf" srcId="{A58FFE2F-C3D8-4BB5-A68C-01A614D5AA1D}" destId="{A591FADB-3C5B-4778-B6C0-232883801115}" srcOrd="9" destOrd="0" presId="urn:microsoft.com/office/officeart/2005/8/layout/default"/>
    <dgm:cxn modelId="{39E8142C-C9DC-4012-BAE5-7C1775083A2A}" type="presParOf" srcId="{A58FFE2F-C3D8-4BB5-A68C-01A614D5AA1D}" destId="{040A1F48-5F76-431C-8D7A-977587157ED8}" srcOrd="1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A5C9-79DF-4EAB-B6EC-DD2CD99996A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79524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DF7F4-8F02-4150-B651-5F770CE344E6}" type="slidenum">
              <a:rPr lang="ka-GE" smtClean="0"/>
              <a:pPr/>
              <a:t>9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3359458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826033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081168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701864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162788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332658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963069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778984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984725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749687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315607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048504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3007" y="1915514"/>
            <a:ext cx="8802478" cy="3207216"/>
          </a:xfrm>
        </p:spPr>
        <p:txBody>
          <a:bodyPr>
            <a:normAutofit fontScale="90000"/>
          </a:bodyPr>
          <a:lstStyle/>
          <a:p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აივ ინფექციის ეფექტიანი პასუხი და ზიანის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შემცირების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სერვისების </a:t>
            </a: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მდგრადობა: სტრატეგიული პრიორიტეტები, განხორციელებული საქმიანობა და სამომავლო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გეგმები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26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მარტი, 2019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7" name="Picture 6" descr="http://www.ncdc.ge/images/logo.png">
            <a:extLst>
              <a:ext uri="{FF2B5EF4-FFF2-40B4-BE49-F238E27FC236}">
                <a16:creationId xmlns:a16="http://schemas.microsoft.com/office/drawing/2014/main" xmlns="" id="{1FF7324B-DB44-1E47-805D-DD00209A4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8246" y="655242"/>
            <a:ext cx="1219200" cy="8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3CA8F32-E476-8441-9F66-EA9E6041F8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124" y="414287"/>
            <a:ext cx="3783856" cy="105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9160648"/>
      </p:ext>
    </p:extLst>
  </p:cSld>
  <p:clrMapOvr>
    <a:masterClrMapping/>
  </p:clrMapOvr>
  <p:transition spd="med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პრიორიტეტული სერვისები სახელმწიფო დაფინანსებისთვის -2018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87592"/>
            <a:ext cx="10972800" cy="4038574"/>
          </a:xfrm>
        </p:spPr>
        <p:txBody>
          <a:bodyPr/>
          <a:lstStyle/>
          <a:p>
            <a:pPr lvl="1"/>
            <a:r>
              <a:rPr lang="ka-GE" sz="3200" dirty="0" smtClean="0"/>
              <a:t>აივ-ინფექცია/შიდსზე ნებაყოფლობით კონსულტირება და გამოკვლევა სკრინინგული მეთოდებით </a:t>
            </a:r>
            <a:endParaRPr lang="en-US" sz="3200" dirty="0" smtClean="0"/>
          </a:p>
          <a:p>
            <a:pPr lvl="1"/>
            <a:r>
              <a:rPr lang="ka-GE" sz="3200" dirty="0" smtClean="0"/>
              <a:t>ანტირეტროვირუსული მკურნალობა</a:t>
            </a:r>
            <a:endParaRPr lang="en-US" sz="3200" dirty="0" smtClean="0"/>
          </a:p>
          <a:p>
            <a:pPr lvl="1"/>
            <a:r>
              <a:rPr lang="ka-GE" sz="3200" dirty="0" smtClean="0"/>
              <a:t>მეთადონით ჩანაცვლებითი თერაპია </a:t>
            </a:r>
            <a:endParaRPr lang="en-US" sz="3200" dirty="0" smtClean="0"/>
          </a:p>
          <a:p>
            <a:pPr lvl="1"/>
            <a:r>
              <a:rPr lang="en-US" sz="3200" dirty="0" smtClean="0"/>
              <a:t>C hepatitis, HIV</a:t>
            </a:r>
            <a:r>
              <a:rPr lang="ka-GE" sz="3200" dirty="0" smtClean="0"/>
              <a:t>/</a:t>
            </a:r>
            <a:r>
              <a:rPr lang="en-US" sz="3200" dirty="0" smtClean="0"/>
              <a:t>AIDS </a:t>
            </a:r>
            <a:r>
              <a:rPr lang="ka-GE" sz="3200" dirty="0" smtClean="0"/>
              <a:t>და ტუბერკულოზის ინტეგრირებული სკრინინგის პროგრამები 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 სერვისების გაფართოვების გეგმა სახელმწიფო დაფინანსებისთვის: 2019-2022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63306"/>
            <a:ext cx="10972800" cy="4262860"/>
          </a:xfrm>
        </p:spPr>
        <p:txBody>
          <a:bodyPr>
            <a:normAutofit fontScale="92500"/>
          </a:bodyPr>
          <a:lstStyle/>
          <a:p>
            <a:pPr lvl="1"/>
            <a:r>
              <a:rPr lang="ka-GE" dirty="0" smtClean="0"/>
              <a:t>მაღალი რისკის პირების სგგი დიაგნოსტიკა და მკურნალობა</a:t>
            </a:r>
            <a:endParaRPr lang="en-US" dirty="0" smtClean="0"/>
          </a:p>
          <a:p>
            <a:pPr lvl="1"/>
            <a:r>
              <a:rPr lang="ka-GE" dirty="0" smtClean="0"/>
              <a:t>შიდსით დაავადებულთა მკურნალობაზე დამყოლობის მონიტორინგის ბრიგადები და პალიატური მოვლა</a:t>
            </a:r>
            <a:endParaRPr lang="en-US" dirty="0" smtClean="0"/>
          </a:p>
          <a:p>
            <a:pPr lvl="1"/>
            <a:r>
              <a:rPr lang="ka-GE" dirty="0" smtClean="0"/>
              <a:t>ექსპოზიციის წინა პრევენციული მკურნალობის </a:t>
            </a:r>
            <a:r>
              <a:rPr lang="en-US" dirty="0" err="1" smtClean="0"/>
              <a:t>PrEP</a:t>
            </a:r>
            <a:r>
              <a:rPr lang="en-US" dirty="0" smtClean="0"/>
              <a:t> </a:t>
            </a:r>
            <a:r>
              <a:rPr lang="ka-GE" dirty="0" smtClean="0"/>
              <a:t>პროგრამის ლაბორატორიული მონიტორინგის ნაწილი</a:t>
            </a:r>
            <a:endParaRPr lang="en-US" dirty="0" smtClean="0"/>
          </a:p>
          <a:p>
            <a:pPr lvl="1"/>
            <a:r>
              <a:rPr lang="ka-GE" dirty="0" smtClean="0"/>
              <a:t>ზიანის შემცირების შპრიცისა და ნემსის პროგრამა (პილოტური პროგრამა 2019 წლის სექტემბრიდან, 2020 წლიდან სახელმწიფოს მხრიდან დაფინანსების წილის ეტაპობრივი გაფართოება)</a:t>
            </a:r>
            <a:endParaRPr lang="en-US" dirty="0" smtClean="0"/>
          </a:p>
          <a:p>
            <a:pPr lvl="1"/>
            <a:r>
              <a:rPr lang="ka-GE" dirty="0" smtClean="0"/>
              <a:t>შიდსის მკურნალობის მხარდაჭერის პროგრამა სრულად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აივ/შიდსზე სახელმწიფო დანახარჯები სახელმწიფო პროგრამების მიხედვით, ათასი ლარი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8684001"/>
              </p:ext>
            </p:extLst>
          </p:nvPr>
        </p:nvGraphicFramePr>
        <p:xfrm>
          <a:off x="711200" y="1600201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896947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სასჯელაღსრულების დაწესებულებები და მუნიციპალიტეტის ვალდებულებები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18274083"/>
              </p:ext>
            </p:extLst>
          </p:nvPr>
        </p:nvGraphicFramePr>
        <p:xfrm>
          <a:off x="711200" y="1600201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5204760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/>
              <a:t>ზიანის შემცირების სერვისების სახელმწიფო დაფინანსებაზე გადასვლის პოლიტიკა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465828" y="1535502"/>
          <a:ext cx="10670874" cy="4761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 smtClean="0"/>
              <a:t>ზიანის შემცირების სერვისების სახელმწიფო დაფინანსებაზე გადასვლის ტექნიკური </a:t>
            </a:r>
            <a:r>
              <a:rPr lang="ka-GE" sz="3200" b="1" dirty="0" smtClean="0"/>
              <a:t>საჭიროებები</a:t>
            </a:r>
            <a:endParaRPr lang="en-US" sz="3200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52092" y="1439333"/>
          <a:ext cx="1082615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მადლობთ ყურადღებისთვის!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3CA8F32-E476-8441-9F66-EA9E6041F8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0630" y="3769962"/>
            <a:ext cx="3783856" cy="105275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1" y="2287588"/>
            <a:ext cx="4736352" cy="3886200"/>
          </a:xfrm>
        </p:spPr>
        <p:txBody>
          <a:bodyPr>
            <a:normAutofit/>
          </a:bodyPr>
          <a:lstStyle/>
          <a:p>
            <a:pPr algn="l"/>
            <a:r>
              <a:rPr lang="ka-GE" sz="2800" b="1" dirty="0" smtClean="0">
                <a:solidFill>
                  <a:schemeClr val="tx1"/>
                </a:solidFill>
              </a:rPr>
              <a:t>მიზანი 6 </a:t>
            </a:r>
            <a:r>
              <a:rPr lang="ka-GE" sz="2800" dirty="0" smtClean="0">
                <a:solidFill>
                  <a:schemeClr val="tx1"/>
                </a:solidFill>
              </a:rPr>
              <a:t>აივ/შიდსთან</a:t>
            </a:r>
            <a:r>
              <a:rPr lang="ka-GE" sz="2800" dirty="0">
                <a:solidFill>
                  <a:schemeClr val="tx1"/>
                </a:solidFill>
              </a:rPr>
              <a:t>, </a:t>
            </a:r>
            <a:r>
              <a:rPr lang="ka-GE" sz="2800" dirty="0" smtClean="0">
                <a:solidFill>
                  <a:schemeClr val="tx1"/>
                </a:solidFill>
              </a:rPr>
              <a:t>მალარიასთან </a:t>
            </a:r>
            <a:r>
              <a:rPr lang="ka-GE" sz="2800" dirty="0">
                <a:solidFill>
                  <a:schemeClr val="tx1"/>
                </a:solidFill>
              </a:rPr>
              <a:t>და სხვა </a:t>
            </a:r>
            <a:r>
              <a:rPr lang="ka-GE" sz="2800" dirty="0" smtClean="0">
                <a:solidFill>
                  <a:schemeClr val="tx1"/>
                </a:solidFill>
              </a:rPr>
              <a:t>დაავადებებთან ბრძოლა</a:t>
            </a:r>
          </a:p>
          <a:p>
            <a:endParaRPr lang="ka-GE" sz="1800" dirty="0">
              <a:solidFill>
                <a:schemeClr val="tx1"/>
              </a:solidFill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COMBAT HIV/AIDS, MALARIA AND OTHER DISEA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4952" y="511225"/>
            <a:ext cx="2294467" cy="172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97600" y="2385804"/>
            <a:ext cx="6096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a-GE" b="1" dirty="0">
                <a:solidFill>
                  <a:srgbClr val="000000"/>
                </a:solidFill>
                <a:latin typeface="bpg_glahoregular"/>
              </a:rPr>
              <a:t>მიზანი 3:</a:t>
            </a:r>
            <a:r>
              <a:rPr lang="ka-GE" dirty="0">
                <a:solidFill>
                  <a:srgbClr val="000000"/>
                </a:solidFill>
                <a:latin typeface="bpg_glahoregular"/>
              </a:rPr>
              <a:t> ჯანსაღი ცხოვრებისა და კეთილდღეობის </a:t>
            </a:r>
            <a:r>
              <a:rPr lang="ka-GE" dirty="0" smtClean="0">
                <a:solidFill>
                  <a:srgbClr val="000000"/>
                </a:solidFill>
                <a:latin typeface="bpg_glahoregular"/>
              </a:rPr>
              <a:t>უზრუნველყოფა </a:t>
            </a:r>
            <a:r>
              <a:rPr lang="ka-GE" dirty="0">
                <a:solidFill>
                  <a:srgbClr val="000000"/>
                </a:solidFill>
                <a:latin typeface="bpg_glahoregular"/>
              </a:rPr>
              <a:t>ყველა ასაკის ადამიანისათვის</a:t>
            </a:r>
            <a:r>
              <a:rPr lang="ka-GE" dirty="0" smtClean="0">
                <a:solidFill>
                  <a:srgbClr val="000000"/>
                </a:solidFill>
                <a:latin typeface="bpg_glahoregular"/>
              </a:rPr>
              <a:t>.</a:t>
            </a:r>
          </a:p>
          <a:p>
            <a:endParaRPr lang="ka-GE" dirty="0">
              <a:solidFill>
                <a:srgbClr val="000000"/>
              </a:solidFill>
              <a:latin typeface="bpg_glahoregular"/>
            </a:endParaRPr>
          </a:p>
          <a:p>
            <a:endParaRPr lang="ka-GE" dirty="0" smtClean="0">
              <a:solidFill>
                <a:srgbClr val="000000"/>
              </a:solidFill>
              <a:latin typeface="bpg_glahoregular"/>
            </a:endParaRPr>
          </a:p>
          <a:p>
            <a:r>
              <a:rPr lang="ka-GE" b="1" dirty="0" smtClean="0">
                <a:solidFill>
                  <a:srgbClr val="000000"/>
                </a:solidFill>
                <a:latin typeface="bpg_glahoregular"/>
              </a:rPr>
              <a:t>სამიზნე 3.3 </a:t>
            </a:r>
            <a:r>
              <a:rPr lang="en-US" sz="1700" dirty="0"/>
              <a:t>2030 </a:t>
            </a:r>
            <a:r>
              <a:rPr lang="ka-GE" sz="1700" dirty="0"/>
              <a:t>წლისათვის შიდსის, ტუბერკულოზის, მალარიის და იშვიათი ტროპიკული დაავადებების ეპიდემიების გავრცელების შეჩერება. </a:t>
            </a:r>
            <a:endParaRPr lang="ka-GE" sz="1700" dirty="0" smtClean="0"/>
          </a:p>
          <a:p>
            <a:r>
              <a:rPr lang="ka-GE" sz="1700" dirty="0" smtClean="0"/>
              <a:t>ჰეპატიტების</a:t>
            </a:r>
            <a:r>
              <a:rPr lang="ka-GE" sz="1700" dirty="0"/>
              <a:t>, წყლით გადამდები დაავადებების და სხვა ინფექციური დაავადებების წინააღმდეგ ბრძოლის </a:t>
            </a:r>
            <a:r>
              <a:rPr lang="ka-GE" sz="1700" dirty="0" smtClean="0"/>
              <a:t>გაგრძელება</a:t>
            </a:r>
            <a:endParaRPr lang="ka-GE" dirty="0">
              <a:solidFill>
                <a:srgbClr val="000000"/>
              </a:solidFill>
              <a:latin typeface="bpg_glahoregular"/>
            </a:endParaRPr>
          </a:p>
          <a:p>
            <a:endParaRPr lang="en-US" dirty="0"/>
          </a:p>
        </p:txBody>
      </p:sp>
      <p:pic>
        <p:nvPicPr>
          <p:cNvPr id="2054" name="Picture 6" descr="Image result for sustainable development goal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0910" y="559313"/>
            <a:ext cx="2163233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799" y="152400"/>
            <a:ext cx="6226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ათასწლეულის  განვითარების მიზნები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531185" y="164068"/>
            <a:ext cx="5461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/>
              <a:t>მდგრადი განვითარების მიზნები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6340832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აივ/შიდსის 2019-2022 სტრატეგიის მიზანი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800" dirty="0"/>
              <a:t>საქართველოში აივ ეპიდემიის შემცირება მდგრადი, ფოკუსირებული ინტერვენციების საშუალებით მაღალი რისკის ჯგუფების წარმომადგენლებისა და მათი სქესობრივი პარტნიორებისათავის, სერვისების ხარისხის გაუმჯობესება და მკურნალობის გამოსავლის მნიშვნელოვანი </a:t>
            </a:r>
            <a:r>
              <a:rPr lang="ka-GE" sz="2800" dirty="0" smtClean="0"/>
              <a:t>გაუმჯობესება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6357844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/>
              <a:t>აივ/შიდსი - სტრატეგიული ამოცანები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a-GE" dirty="0"/>
              <a:t>აივ პრევენცია და გამოვლენა: </a:t>
            </a:r>
            <a:endParaRPr lang="ka-GE" dirty="0" smtClean="0"/>
          </a:p>
          <a:p>
            <a:pPr marL="914400" lvl="1" indent="-514350"/>
            <a:r>
              <a:rPr lang="ka-GE" b="1" dirty="0" smtClean="0"/>
              <a:t>პრევენციული </a:t>
            </a:r>
            <a:r>
              <a:rPr lang="ka-GE" b="1" dirty="0"/>
              <a:t>სერვისებით მოცვის გაზრდა დროული გამოვლენისა და მკურნალობაში ჩართვის უზრუნველსაყოფად;  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ka-GE" dirty="0"/>
              <a:t>აივ ინფიცირებულების მკურნალობა და მოვლა: </a:t>
            </a:r>
          </a:p>
          <a:p>
            <a:pPr marL="914400" lvl="1" indent="-514350"/>
            <a:r>
              <a:rPr lang="ka-GE" dirty="0" smtClean="0"/>
              <a:t>აივ/შიდსის  </a:t>
            </a:r>
            <a:r>
              <a:rPr lang="ka-GE" dirty="0"/>
              <a:t>გამოსავლის გაუმჯობესება მკურნალობის, მოვლის და მხარდაჭერის ხარისხიან სერვისებზე საყოველთაო ხელმისაწვდომობის უზრუნველყოფის გზით;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ka-GE" dirty="0"/>
              <a:t>მმართველობა და პოლიტიკის შექმნა: </a:t>
            </a:r>
            <a:endParaRPr lang="ka-GE" dirty="0" smtClean="0"/>
          </a:p>
          <a:p>
            <a:pPr marL="914400" lvl="1" indent="-514350"/>
            <a:r>
              <a:rPr lang="ka-GE" dirty="0" smtClean="0"/>
              <a:t>ეპიდემიაზე </a:t>
            </a:r>
            <a:r>
              <a:rPr lang="ka-GE" dirty="0"/>
              <a:t>მძლავრი პასუხის მდგრადობის უზრუნველყოფა მთავრობის ვალდებულების გაზრდის, საკანონმდებლო და ოპერაციული გარემოს უზრუნველყოფის და სამოქალაქო საზოგადოების ფართო ჩართულობის გზით.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9237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81000"/>
            <a:ext cx="10877973" cy="718784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ჯანდაცვაზე სახელმწიფო დანახარჯები</a:t>
            </a:r>
            <a:endParaRPr lang="sl-SI" sz="2800" b="1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16138562"/>
              </p:ext>
            </p:extLst>
          </p:nvPr>
        </p:nvGraphicFramePr>
        <p:xfrm>
          <a:off x="3032" y="2016642"/>
          <a:ext cx="11782567" cy="407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52867" y="6172200"/>
            <a:ext cx="457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Georgia NHA 20</a:t>
            </a:r>
            <a:r>
              <a:rPr lang="ka-GE" sz="1050" dirty="0" smtClean="0"/>
              <a:t>10-</a:t>
            </a:r>
            <a:r>
              <a:rPr lang="en-US" sz="1050" dirty="0" smtClean="0"/>
              <a:t>2016  (</a:t>
            </a:r>
            <a:r>
              <a:rPr lang="en-US" sz="1050" dirty="0" err="1" smtClean="0"/>
              <a:t>MoLHSA</a:t>
            </a:r>
            <a:r>
              <a:rPr lang="en-US" sz="1050" dirty="0" smtClean="0"/>
              <a:t>, 2017)</a:t>
            </a:r>
            <a:endParaRPr lang="en-US" sz="105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859211" y="1632031"/>
            <a:ext cx="0" cy="3333509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899614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>
            <a:noAutofit/>
          </a:bodyPr>
          <a:lstStyle/>
          <a:p>
            <a:r>
              <a:rPr lang="ka-GE" sz="3200" dirty="0" smtClean="0">
                <a:solidFill>
                  <a:schemeClr val="accent5">
                    <a:lumMod val="75000"/>
                  </a:schemeClr>
                </a:solidFill>
              </a:rPr>
              <a:t>აივ/შიდსის პასუხზე სახელმწიფო </a:t>
            </a:r>
            <a:r>
              <a:rPr lang="ka-GE" sz="3200" dirty="0" smtClean="0">
                <a:solidFill>
                  <a:schemeClr val="accent5">
                    <a:lumMod val="75000"/>
                  </a:schemeClr>
                </a:solidFill>
              </a:rPr>
              <a:t>დანახარჯები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ka-GE" sz="3200" dirty="0" smtClean="0">
                <a:solidFill>
                  <a:schemeClr val="accent5">
                    <a:lumMod val="75000"/>
                  </a:schemeClr>
                </a:solidFill>
              </a:rPr>
              <a:t>ლარში</a:t>
            </a:r>
            <a:r>
              <a:rPr lang="ka-GE" sz="3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GARPR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84359391"/>
              </p:ext>
            </p:extLst>
          </p:nvPr>
        </p:nvGraphicFramePr>
        <p:xfrm>
          <a:off x="406400" y="1524000"/>
          <a:ext cx="11480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5699889" y="1671577"/>
            <a:ext cx="0" cy="3886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4936576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აივ-ინფექცია შიდსის სტრატეგია 2019-2022</a:t>
            </a:r>
            <a:br>
              <a:rPr lang="ka-GE" dirty="0"/>
            </a:br>
            <a:r>
              <a:rPr lang="ka-GE" dirty="0" smtClean="0"/>
              <a:t>დაფინანსება წყაროების მიხედვით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9600079"/>
              </p:ext>
            </p:extLst>
          </p:nvPr>
        </p:nvGraphicFramePr>
        <p:xfrm>
          <a:off x="705293" y="1956390"/>
          <a:ext cx="10972800" cy="393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4134772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 smtClean="0"/>
              <a:t>აივ-ინფექცია</a:t>
            </a:r>
            <a:r>
              <a:rPr lang="en-US" sz="3600" dirty="0" smtClean="0"/>
              <a:t>/</a:t>
            </a:r>
            <a:r>
              <a:rPr lang="ka-GE" sz="3600" dirty="0" smtClean="0"/>
              <a:t>შიდსის </a:t>
            </a:r>
            <a:br>
              <a:rPr lang="ka-GE" sz="3600" dirty="0" smtClean="0"/>
            </a:br>
            <a:r>
              <a:rPr lang="ka-GE" sz="3600" dirty="0" smtClean="0"/>
              <a:t>სერვისების დაფინანსების ტენდენციები</a:t>
            </a:r>
            <a:r>
              <a:rPr lang="en-US" sz="3600" dirty="0" smtClean="0"/>
              <a:t> (</a:t>
            </a:r>
            <a:r>
              <a:rPr lang="ka-GE" sz="3600" dirty="0" smtClean="0"/>
              <a:t>სტრატეგია 2019-2022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368135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1094184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66800"/>
          </a:xfrm>
        </p:spPr>
        <p:txBody>
          <a:bodyPr>
            <a:normAutofit/>
          </a:bodyPr>
          <a:lstStyle/>
          <a:p>
            <a:pPr algn="ctr"/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გლობალური ფონდის ალოკაცია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adMtavr" pitchFamily="2" charset="0"/>
              </a:rPr>
              <a:t> </a:t>
            </a:r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</a:t>
            </a:r>
            <a:r>
              <a:rPr lang="ka-GE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9-2022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88898" y="1048299"/>
            <a:ext cx="3905252" cy="4941560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2000" dirty="0" smtClean="0">
              <a:latin typeface="AcadMtavr" pitchFamily="2" charset="0"/>
            </a:endParaRPr>
          </a:p>
          <a:p>
            <a:pPr algn="ctr"/>
            <a:r>
              <a:rPr lang="ka-GE" sz="2000" dirty="0" smtClean="0">
                <a:latin typeface="AcadMtavr" pitchFamily="2" charset="0"/>
              </a:rPr>
              <a:t>ტუბერკულოზი</a:t>
            </a:r>
          </a:p>
          <a:p>
            <a:pPr algn="ctr"/>
            <a:endParaRPr lang="ka-GE" sz="1600" dirty="0" smtClean="0">
              <a:latin typeface="AcadMtavr" pitchFamily="2" charset="0"/>
            </a:endParaRPr>
          </a:p>
          <a:p>
            <a:pPr algn="ctr"/>
            <a:r>
              <a:rPr lang="ka-GE" sz="1600" dirty="0" smtClean="0">
                <a:latin typeface="AcadMtavr" pitchFamily="2" charset="0"/>
              </a:rPr>
              <a:t>სენსიტიური და რეზისტენტური შემთხვევების აღმოჩენის გაუმჯობესება ჯანდაცვის დაწესებულებებსა და თემში დანერგილი პრაქტიკის გაუმჯობესების გზით</a:t>
            </a:r>
          </a:p>
          <a:p>
            <a:pPr algn="ctr"/>
            <a:r>
              <a:rPr lang="ka-GE" sz="1600" dirty="0" smtClean="0">
                <a:latin typeface="AcadMtavr" pitchFamily="2" charset="0"/>
              </a:rPr>
              <a:t> </a:t>
            </a:r>
          </a:p>
          <a:p>
            <a:pPr algn="ctr"/>
            <a:r>
              <a:rPr lang="ka-GE" sz="1600" dirty="0" smtClean="0">
                <a:latin typeface="AcadMtavr" pitchFamily="2" charset="0"/>
              </a:rPr>
              <a:t>მკურნალობის გამოსავლის გაუმჯობესება</a:t>
            </a:r>
            <a:endParaRPr lang="ka-GE" sz="1600" dirty="0">
              <a:latin typeface="AcadMtavr" pitchFamily="2" charset="0"/>
            </a:endParaRPr>
          </a:p>
          <a:p>
            <a:pPr algn="ctr"/>
            <a:endParaRPr lang="ka-GE" sz="1600" dirty="0" smtClean="0">
              <a:latin typeface="AcadMtavr" pitchFamily="2" charset="0"/>
            </a:endParaRPr>
          </a:p>
          <a:p>
            <a:pPr algn="ctr"/>
            <a:r>
              <a:rPr lang="ka-GE" sz="1600" dirty="0" smtClean="0">
                <a:latin typeface="AcadMtavr" pitchFamily="2" charset="0"/>
              </a:rPr>
              <a:t>სერვისების ინტეგრაციის გაძლიერება შემთხვევების გამოვლენის, მკურნალობისა და პრევენციის გაუმჯოსებებისთვის</a:t>
            </a:r>
          </a:p>
          <a:p>
            <a:pPr algn="ctr"/>
            <a:endParaRPr lang="ka-GE" sz="1600" dirty="0">
              <a:latin typeface="AcadMtavr" pitchFamily="2" charset="0"/>
            </a:endParaRPr>
          </a:p>
          <a:p>
            <a:pPr algn="ctr"/>
            <a:endParaRPr lang="en-US" sz="1600" dirty="0">
              <a:latin typeface="AcadMtavr" pitchFamily="2" charset="0"/>
            </a:endParaRPr>
          </a:p>
        </p:txBody>
      </p:sp>
      <p:sp>
        <p:nvSpPr>
          <p:cNvPr id="13" name="Flowchart: Process 12"/>
          <p:cNvSpPr/>
          <p:nvPr/>
        </p:nvSpPr>
        <p:spPr>
          <a:xfrm>
            <a:off x="4102100" y="1060020"/>
            <a:ext cx="3943350" cy="494156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sz="1600" dirty="0" smtClean="0"/>
          </a:p>
          <a:p>
            <a:pPr algn="ctr"/>
            <a:r>
              <a:rPr lang="ka-GE" sz="2000" dirty="0" smtClean="0"/>
              <a:t>აივ ინფექცია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/>
              <a:t>პაციენტების საჭიროებებზე მორგებისა და ღირებულების შემცირების </a:t>
            </a:r>
            <a:r>
              <a:rPr lang="ka-GE" sz="1600" dirty="0" smtClean="0"/>
              <a:t>მიზნით ტესტირების, </a:t>
            </a:r>
            <a:r>
              <a:rPr lang="ka-GE" sz="1600" dirty="0"/>
              <a:t>მკურნალობისა და მოვლის </a:t>
            </a:r>
            <a:r>
              <a:rPr lang="ka-GE" sz="1600" dirty="0" smtClean="0"/>
              <a:t>სერვისების დიფერენცირებული და იმოვაციური სტრატეგიების დანერგვა; 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პაციენტზე ორიენტირებული მომსახურების </a:t>
            </a:r>
            <a:r>
              <a:rPr lang="ka-GE" sz="1600" dirty="0"/>
              <a:t>საუკეთესო </a:t>
            </a:r>
            <a:r>
              <a:rPr lang="ka-GE" sz="1600" dirty="0" smtClean="0"/>
              <a:t>პრაქტიკის ფართოდ დანერგვა; 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აივ ინფექცია/ტუბერკულოზისა და მოზარდთა ჯანმრთელობის მომსახურებების </a:t>
            </a:r>
            <a:r>
              <a:rPr lang="ka-GE" sz="1600" dirty="0"/>
              <a:t>სერვისების ინტეგრირება </a:t>
            </a:r>
          </a:p>
          <a:p>
            <a:pPr algn="ctr"/>
            <a:endParaRPr lang="en-US" sz="1600" dirty="0"/>
          </a:p>
        </p:txBody>
      </p:sp>
      <p:sp>
        <p:nvSpPr>
          <p:cNvPr id="14" name="Flowchart: Process 13"/>
          <p:cNvSpPr/>
          <p:nvPr/>
        </p:nvSpPr>
        <p:spPr>
          <a:xfrm>
            <a:off x="8153401" y="1060020"/>
            <a:ext cx="3860799" cy="489040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600" dirty="0" smtClean="0"/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ჯანმრთელობის სისტემების მდგრადობის უზრუნველყოფა</a:t>
            </a:r>
            <a:endParaRPr lang="ka-GE" sz="1600" dirty="0"/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მონაცემთა მართვა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თემის ჩართულობა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შესყიდვების და მარაგების მართვის  სისტემების მდგრადობა </a:t>
            </a:r>
          </a:p>
          <a:p>
            <a:pPr algn="ctr"/>
            <a:endParaRPr lang="ka-GE" sz="1600" dirty="0" smtClean="0"/>
          </a:p>
          <a:p>
            <a:pPr algn="ctr"/>
            <a:r>
              <a:rPr lang="ka-GE" sz="1600" dirty="0" smtClean="0"/>
              <a:t>მომსახურების მიწოდების პლატფორმების გაუმჯობესება/ინტეგრირება</a:t>
            </a:r>
          </a:p>
          <a:p>
            <a:pPr marL="285750" indent="-285750" algn="ctr">
              <a:buFontTx/>
              <a:buChar char="-"/>
            </a:pPr>
            <a:endParaRPr lang="ka-GE" sz="1600" dirty="0"/>
          </a:p>
          <a:p>
            <a:pPr algn="ctr"/>
            <a:r>
              <a:rPr lang="ka-GE" sz="1600" dirty="0" smtClean="0"/>
              <a:t>მართვის გაუმჯობესება და პარტნიორობული გარემოს ხელშეწყობა</a:t>
            </a:r>
          </a:p>
          <a:p>
            <a:pPr marL="285750" indent="-285750" algn="ctr">
              <a:buFontTx/>
              <a:buChar char="-"/>
            </a:pPr>
            <a:endParaRPr lang="ka-GE" sz="1600" dirty="0" smtClean="0"/>
          </a:p>
          <a:p>
            <a:pPr marL="285750" indent="-285750" algn="ctr">
              <a:buFontTx/>
              <a:buChar char="-"/>
            </a:pPr>
            <a:endParaRPr lang="ka-GE" sz="1600" dirty="0" smtClean="0"/>
          </a:p>
          <a:p>
            <a:pPr marL="285750" indent="-285750" algn="ctr">
              <a:buFontTx/>
              <a:buChar char="-"/>
            </a:pP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548742" y="6200928"/>
            <a:ext cx="499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15,588,062 აშშ დოლარი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3117407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1880</TotalTime>
  <Words>506</Words>
  <Application>Microsoft Office PowerPoint</Application>
  <PresentationFormat>Custom</PresentationFormat>
  <Paragraphs>94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აივ ინფექციის ეფექტიანი პასუხი და ზიანის შემცირების სერვისების მდგრადობა: სტრატეგიული პრიორიტეტები, განხორციელებული საქმიანობა და სამომავლო გეგმები 26 მარტი, 2019 </vt:lpstr>
      <vt:lpstr>Slide 2</vt:lpstr>
      <vt:lpstr>აივ/შიდსის 2019-2022 სტრატეგიის მიზანი</vt:lpstr>
      <vt:lpstr>აივ/შიდსი - სტრატეგიული ამოცანები</vt:lpstr>
      <vt:lpstr>ჯანდაცვაზე სახელმწიფო დანახარჯები</vt:lpstr>
      <vt:lpstr>აივ/შიდსის პასუხზე სახელმწიფო დანახარჯები  ლარში, GARPR</vt:lpstr>
      <vt:lpstr>აივ-ინფექცია შიდსის სტრატეგია 2019-2022 დაფინანსება წყაროების მიხედვით</vt:lpstr>
      <vt:lpstr>აივ-ინფექცია/შიდსის  სერვისების დაფინანსების ტენდენციები (სტრატეგია 2019-2022)</vt:lpstr>
      <vt:lpstr>გლობალური ფონდის ალოკაცია 2019-2022</vt:lpstr>
      <vt:lpstr>პრიორიტეტული სერვისები სახელმწიფო დაფინანსებისთვის -2018</vt:lpstr>
      <vt:lpstr> სერვისების გაფართოვების გეგმა სახელმწიფო დაფინანსებისთვის: 2019-2022</vt:lpstr>
      <vt:lpstr>აივ/შიდსზე სახელმწიფო დანახარჯები სახელმწიფო პროგრამების მიხედვით, ათასი ლარი</vt:lpstr>
      <vt:lpstr>სასჯელაღსრულების დაწესებულებები და მუნიციპალიტეტის ვალდებულებები</vt:lpstr>
      <vt:lpstr>ზიანის შემცირების სერვისების სახელმწიფო დაფინანსებაზე გადასვლის პოლიტიკა</vt:lpstr>
      <vt:lpstr>ზიანის შემცირების სერვისების სახელმწიფო დაფინანსებაზე გადასვლის ტექნიკური საჭიროებები</vt:lpstr>
      <vt:lpstr>მადლობთ ყურადღებისთვის!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Windows User</cp:lastModifiedBy>
  <cp:revision>180</cp:revision>
  <dcterms:created xsi:type="dcterms:W3CDTF">2013-07-15T20:25:18Z</dcterms:created>
  <dcterms:modified xsi:type="dcterms:W3CDTF">2019-03-26T05:02:30Z</dcterms:modified>
</cp:coreProperties>
</file>