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3" r:id="rId1"/>
  </p:sldMasterIdLst>
  <p:notesMasterIdLst>
    <p:notesMasterId r:id="rId26"/>
  </p:notesMasterIdLst>
  <p:handoutMasterIdLst>
    <p:handoutMasterId r:id="rId27"/>
  </p:handoutMasterIdLst>
  <p:sldIdLst>
    <p:sldId id="592" r:id="rId2"/>
    <p:sldId id="585" r:id="rId3"/>
    <p:sldId id="641" r:id="rId4"/>
    <p:sldId id="642" r:id="rId5"/>
    <p:sldId id="620" r:id="rId6"/>
    <p:sldId id="657" r:id="rId7"/>
    <p:sldId id="663" r:id="rId8"/>
    <p:sldId id="662" r:id="rId9"/>
    <p:sldId id="664" r:id="rId10"/>
    <p:sldId id="655" r:id="rId11"/>
    <p:sldId id="656" r:id="rId12"/>
    <p:sldId id="658" r:id="rId13"/>
    <p:sldId id="659" r:id="rId14"/>
    <p:sldId id="660" r:id="rId15"/>
    <p:sldId id="661" r:id="rId16"/>
    <p:sldId id="636" r:id="rId17"/>
    <p:sldId id="624" r:id="rId18"/>
    <p:sldId id="637" r:id="rId19"/>
    <p:sldId id="638" r:id="rId20"/>
    <p:sldId id="639" r:id="rId21"/>
    <p:sldId id="640" r:id="rId22"/>
    <p:sldId id="625" r:id="rId23"/>
    <p:sldId id="630" r:id="rId24"/>
    <p:sldId id="631" r:id="rId25"/>
  </p:sldIdLst>
  <p:sldSz cx="10693400" cy="7561263"/>
  <p:notesSz cx="6662738" cy="9832975"/>
  <p:defaultTextStyle>
    <a:defPPr>
      <a:defRPr lang="en-US"/>
    </a:defPPr>
    <a:lvl1pPr algn="ctr" rtl="0" fontAlgn="base">
      <a:spcBef>
        <a:spcPct val="50000"/>
      </a:spcBef>
      <a:spcAft>
        <a:spcPct val="0"/>
      </a:spcAft>
      <a:defRPr sz="2700" kern="1200">
        <a:solidFill>
          <a:schemeClr val="tx1"/>
        </a:solidFill>
        <a:latin typeface="Times New Roman" pitchFamily="18" charset="0"/>
        <a:ea typeface="+mn-ea"/>
        <a:cs typeface="Arial" pitchFamily="34" charset="0"/>
      </a:defRPr>
    </a:lvl1pPr>
    <a:lvl2pPr marL="457200" algn="ctr" rtl="0" fontAlgn="base">
      <a:spcBef>
        <a:spcPct val="50000"/>
      </a:spcBef>
      <a:spcAft>
        <a:spcPct val="0"/>
      </a:spcAft>
      <a:defRPr sz="2700" kern="1200">
        <a:solidFill>
          <a:schemeClr val="tx1"/>
        </a:solidFill>
        <a:latin typeface="Times New Roman" pitchFamily="18" charset="0"/>
        <a:ea typeface="+mn-ea"/>
        <a:cs typeface="Arial" pitchFamily="34" charset="0"/>
      </a:defRPr>
    </a:lvl2pPr>
    <a:lvl3pPr marL="914400" algn="ctr" rtl="0" fontAlgn="base">
      <a:spcBef>
        <a:spcPct val="50000"/>
      </a:spcBef>
      <a:spcAft>
        <a:spcPct val="0"/>
      </a:spcAft>
      <a:defRPr sz="2700" kern="1200">
        <a:solidFill>
          <a:schemeClr val="tx1"/>
        </a:solidFill>
        <a:latin typeface="Times New Roman" pitchFamily="18" charset="0"/>
        <a:ea typeface="+mn-ea"/>
        <a:cs typeface="Arial" pitchFamily="34" charset="0"/>
      </a:defRPr>
    </a:lvl3pPr>
    <a:lvl4pPr marL="1371600" algn="ctr" rtl="0" fontAlgn="base">
      <a:spcBef>
        <a:spcPct val="50000"/>
      </a:spcBef>
      <a:spcAft>
        <a:spcPct val="0"/>
      </a:spcAft>
      <a:defRPr sz="2700" kern="1200">
        <a:solidFill>
          <a:schemeClr val="tx1"/>
        </a:solidFill>
        <a:latin typeface="Times New Roman" pitchFamily="18" charset="0"/>
        <a:ea typeface="+mn-ea"/>
        <a:cs typeface="Arial" pitchFamily="34" charset="0"/>
      </a:defRPr>
    </a:lvl4pPr>
    <a:lvl5pPr marL="1828800" algn="ctr" rtl="0" fontAlgn="base">
      <a:spcBef>
        <a:spcPct val="50000"/>
      </a:spcBef>
      <a:spcAft>
        <a:spcPct val="0"/>
      </a:spcAft>
      <a:defRPr sz="2700" kern="1200">
        <a:solidFill>
          <a:schemeClr val="tx1"/>
        </a:solidFill>
        <a:latin typeface="Times New Roman" pitchFamily="18" charset="0"/>
        <a:ea typeface="+mn-ea"/>
        <a:cs typeface="Arial" pitchFamily="34" charset="0"/>
      </a:defRPr>
    </a:lvl5pPr>
    <a:lvl6pPr marL="2286000" algn="l" defTabSz="914400" rtl="0" eaLnBrk="1" latinLnBrk="0" hangingPunct="1">
      <a:defRPr sz="2700" kern="1200">
        <a:solidFill>
          <a:schemeClr val="tx1"/>
        </a:solidFill>
        <a:latin typeface="Times New Roman" pitchFamily="18" charset="0"/>
        <a:ea typeface="+mn-ea"/>
        <a:cs typeface="Arial" pitchFamily="34" charset="0"/>
      </a:defRPr>
    </a:lvl6pPr>
    <a:lvl7pPr marL="2743200" algn="l" defTabSz="914400" rtl="0" eaLnBrk="1" latinLnBrk="0" hangingPunct="1">
      <a:defRPr sz="2700" kern="1200">
        <a:solidFill>
          <a:schemeClr val="tx1"/>
        </a:solidFill>
        <a:latin typeface="Times New Roman" pitchFamily="18" charset="0"/>
        <a:ea typeface="+mn-ea"/>
        <a:cs typeface="Arial" pitchFamily="34" charset="0"/>
      </a:defRPr>
    </a:lvl7pPr>
    <a:lvl8pPr marL="3200400" algn="l" defTabSz="914400" rtl="0" eaLnBrk="1" latinLnBrk="0" hangingPunct="1">
      <a:defRPr sz="2700" kern="1200">
        <a:solidFill>
          <a:schemeClr val="tx1"/>
        </a:solidFill>
        <a:latin typeface="Times New Roman" pitchFamily="18" charset="0"/>
        <a:ea typeface="+mn-ea"/>
        <a:cs typeface="Arial" pitchFamily="34" charset="0"/>
      </a:defRPr>
    </a:lvl8pPr>
    <a:lvl9pPr marL="3657600" algn="l" defTabSz="914400" rtl="0" eaLnBrk="1" latinLnBrk="0" hangingPunct="1">
      <a:defRPr sz="2700" kern="1200">
        <a:solidFill>
          <a:schemeClr val="tx1"/>
        </a:solidFill>
        <a:latin typeface="Times New Roman" pitchFamily="18" charset="0"/>
        <a:ea typeface="+mn-ea"/>
        <a:cs typeface="Arial" pitchFamily="34" charset="0"/>
      </a:defRPr>
    </a:lvl9pPr>
  </p:defaultTextStyle>
  <p:extLst>
    <p:ext uri="{EFAFB233-063F-42B5-8137-9DF3F51BA10A}">
      <p15:sldGuideLst xmlns="" xmlns:p15="http://schemas.microsoft.com/office/powerpoint/2012/main">
        <p15:guide id="1" orient="horz" pos="2382">
          <p15:clr>
            <a:srgbClr val="A4A3A4"/>
          </p15:clr>
        </p15:guide>
        <p15:guide id="2" pos="3368">
          <p15:clr>
            <a:srgbClr val="A4A3A4"/>
          </p15:clr>
        </p15:guide>
      </p15:sldGuideLst>
    </p:ext>
    <p:ext uri="{2D200454-40CA-4A62-9FC3-DE9A4176ACB9}">
      <p15:notesGuideLst xmlns="" xmlns:p15="http://schemas.microsoft.com/office/powerpoint/2012/main">
        <p15:guide id="1" orient="horz" pos="3097">
          <p15:clr>
            <a:srgbClr val="A4A3A4"/>
          </p15:clr>
        </p15:guide>
        <p15:guide id="2" pos="209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NDEL, Nirmal" initials="kandeln" lastIdx="0" clrIdx="0"/>
  <p:cmAuthor id="1" name="Mika Salminen" initials="M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BE8"/>
    <a:srgbClr val="8DC7CD"/>
    <a:srgbClr val="96CCEE"/>
    <a:srgbClr val="C4DAF4"/>
    <a:srgbClr val="20CCD0"/>
    <a:srgbClr val="61F9F5"/>
    <a:srgbClr val="A4AD53"/>
    <a:srgbClr val="FFFF00"/>
    <a:srgbClr val="66FF33"/>
    <a:srgbClr val="1E7F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84" autoAdjust="0"/>
    <p:restoredTop sz="72824" autoAdjust="0"/>
  </p:normalViewPr>
  <p:slideViewPr>
    <p:cSldViewPr snapToGrid="0">
      <p:cViewPr>
        <p:scale>
          <a:sx n="65" d="100"/>
          <a:sy n="65" d="100"/>
        </p:scale>
        <p:origin x="-2100" y="114"/>
      </p:cViewPr>
      <p:guideLst>
        <p:guide orient="horz" pos="2382"/>
        <p:guide pos="3368"/>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021" y="-86"/>
      </p:cViewPr>
      <p:guideLst>
        <p:guide orient="horz" pos="3097"/>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29699"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A0117FA4-A234-428F-BEE8-D91C98113BFB}" type="datetime3">
              <a:rPr lang="en-US"/>
              <a:pPr/>
              <a:t>6 June 2019</a:t>
            </a:fld>
            <a:endParaRPr lang="en-US" dirty="0"/>
          </a:p>
        </p:txBody>
      </p:sp>
      <p:sp>
        <p:nvSpPr>
          <p:cNvPr id="29700"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29701"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0B8309C2-A915-45B2-97B1-C747241D4D5D}" type="slidenum">
              <a:rPr lang="en-US"/>
              <a:pPr/>
              <a:t>‹#›</a:t>
            </a:fld>
            <a:endParaRPr lang="en-US" dirty="0"/>
          </a:p>
        </p:txBody>
      </p:sp>
    </p:spTree>
    <p:extLst>
      <p:ext uri="{BB962C8B-B14F-4D97-AF65-F5344CB8AC3E}">
        <p14:creationId xmlns:p14="http://schemas.microsoft.com/office/powerpoint/2010/main" val="14851799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31747" name="Rectangle 3"/>
          <p:cNvSpPr>
            <a:spLocks noGrp="1" noChangeArrowheads="1"/>
          </p:cNvSpPr>
          <p:nvPr>
            <p:ph type="dt"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E5182A6D-37B6-4D70-9C47-DA9A5A016D3B}" type="datetime3">
              <a:rPr lang="en-US"/>
              <a:pPr/>
              <a:t>6 June 2019</a:t>
            </a:fld>
            <a:endParaRPr lang="en-US" dirty="0"/>
          </a:p>
        </p:txBody>
      </p:sp>
      <p:sp>
        <p:nvSpPr>
          <p:cNvPr id="45060" name="Rectangle 4"/>
          <p:cNvSpPr>
            <a:spLocks noGrp="1" noRot="1" noChangeAspect="1" noChangeArrowheads="1" noTextEdit="1"/>
          </p:cNvSpPr>
          <p:nvPr>
            <p:ph type="sldImg" idx="2"/>
          </p:nvPr>
        </p:nvSpPr>
        <p:spPr bwMode="auto">
          <a:xfrm>
            <a:off x="725488" y="738188"/>
            <a:ext cx="5211762" cy="36861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66750" y="4670425"/>
            <a:ext cx="53292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31751" name="Rectangle 7"/>
          <p:cNvSpPr>
            <a:spLocks noGrp="1" noChangeArrowheads="1"/>
          </p:cNvSpPr>
          <p:nvPr>
            <p:ph type="sldNum" sz="quarter" idx="5"/>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84BA0058-3BC1-4119-ABCD-39EF01966697}" type="slidenum">
              <a:rPr lang="en-US"/>
              <a:pPr/>
              <a:t>‹#›</a:t>
            </a:fld>
            <a:endParaRPr lang="en-US" dirty="0"/>
          </a:p>
        </p:txBody>
      </p:sp>
    </p:spTree>
    <p:extLst>
      <p:ext uri="{BB962C8B-B14F-4D97-AF65-F5344CB8AC3E}">
        <p14:creationId xmlns:p14="http://schemas.microsoft.com/office/powerpoint/2010/main" val="3046379900"/>
      </p:ext>
    </p:extLst>
  </p:cSld>
  <p:clrMap bg1="lt1" tx1="dk1" bg2="lt2" tx2="dk2" accent1="accent1" accent2="accent2" accent3="accent3" accent4="accent4" accent5="accent5" accent6="accent6" hlink="hlink" folHlink="folHlink"/>
  <p:hf ftr="0"/>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a:t>
            </a:fld>
            <a:endParaRPr lang="en-US" dirty="0"/>
          </a:p>
        </p:txBody>
      </p:sp>
    </p:spTree>
    <p:extLst>
      <p:ext uri="{BB962C8B-B14F-4D97-AF65-F5344CB8AC3E}">
        <p14:creationId xmlns:p14="http://schemas.microsoft.com/office/powerpoint/2010/main" val="1575263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11</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15</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16</a:t>
            </a:fld>
            <a:endParaRPr lang="en-US" dirty="0"/>
          </a:p>
        </p:txBody>
      </p:sp>
    </p:spTree>
    <p:extLst>
      <p:ext uri="{BB962C8B-B14F-4D97-AF65-F5344CB8AC3E}">
        <p14:creationId xmlns:p14="http://schemas.microsoft.com/office/powerpoint/2010/main" val="4092046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17</a:t>
            </a:fld>
            <a:endParaRPr lang="en-US" dirty="0"/>
          </a:p>
        </p:txBody>
      </p:sp>
    </p:spTree>
    <p:extLst>
      <p:ext uri="{BB962C8B-B14F-4D97-AF65-F5344CB8AC3E}">
        <p14:creationId xmlns:p14="http://schemas.microsoft.com/office/powerpoint/2010/main" val="3469630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18</a:t>
            </a:fld>
            <a:endParaRPr lang="en-US" dirty="0"/>
          </a:p>
        </p:txBody>
      </p:sp>
    </p:spTree>
    <p:extLst>
      <p:ext uri="{BB962C8B-B14F-4D97-AF65-F5344CB8AC3E}">
        <p14:creationId xmlns:p14="http://schemas.microsoft.com/office/powerpoint/2010/main" val="2965299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19</a:t>
            </a:fld>
            <a:endParaRPr lang="en-US" dirty="0"/>
          </a:p>
        </p:txBody>
      </p:sp>
    </p:spTree>
    <p:extLst>
      <p:ext uri="{BB962C8B-B14F-4D97-AF65-F5344CB8AC3E}">
        <p14:creationId xmlns:p14="http://schemas.microsoft.com/office/powerpoint/2010/main" val="14245180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20</a:t>
            </a:fld>
            <a:endParaRPr lang="en-US" dirty="0"/>
          </a:p>
        </p:txBody>
      </p:sp>
    </p:spTree>
    <p:extLst>
      <p:ext uri="{BB962C8B-B14F-4D97-AF65-F5344CB8AC3E}">
        <p14:creationId xmlns:p14="http://schemas.microsoft.com/office/powerpoint/2010/main" val="104902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21</a:t>
            </a:fld>
            <a:endParaRPr lang="en-US" dirty="0"/>
          </a:p>
        </p:txBody>
      </p:sp>
    </p:spTree>
    <p:extLst>
      <p:ext uri="{BB962C8B-B14F-4D97-AF65-F5344CB8AC3E}">
        <p14:creationId xmlns:p14="http://schemas.microsoft.com/office/powerpoint/2010/main" val="32791062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22</a:t>
            </a:fld>
            <a:endParaRPr lang="en-US" dirty="0"/>
          </a:p>
        </p:txBody>
      </p:sp>
    </p:spTree>
    <p:extLst>
      <p:ext uri="{BB962C8B-B14F-4D97-AF65-F5344CB8AC3E}">
        <p14:creationId xmlns:p14="http://schemas.microsoft.com/office/powerpoint/2010/main" val="3167816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23</a:t>
            </a:fld>
            <a:endParaRPr lang="en-US" dirty="0"/>
          </a:p>
        </p:txBody>
      </p:sp>
    </p:spTree>
    <p:extLst>
      <p:ext uri="{BB962C8B-B14F-4D97-AF65-F5344CB8AC3E}">
        <p14:creationId xmlns:p14="http://schemas.microsoft.com/office/powerpoint/2010/main" val="1343868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24</a:t>
            </a:fld>
            <a:endParaRPr lang="en-US" dirty="0"/>
          </a:p>
        </p:txBody>
      </p:sp>
    </p:spTree>
    <p:extLst>
      <p:ext uri="{BB962C8B-B14F-4D97-AF65-F5344CB8AC3E}">
        <p14:creationId xmlns:p14="http://schemas.microsoft.com/office/powerpoint/2010/main" val="2010609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Because of our surveillance system we have detected xyz</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5</a:t>
            </a:fld>
            <a:endParaRPr lang="en-US" dirty="0"/>
          </a:p>
        </p:txBody>
      </p:sp>
    </p:spTree>
    <p:extLst>
      <p:ext uri="{BB962C8B-B14F-4D97-AF65-F5344CB8AC3E}">
        <p14:creationId xmlns:p14="http://schemas.microsoft.com/office/powerpoint/2010/main" val="117072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6</a:t>
            </a:fld>
            <a:endParaRPr lang="en-US" dirty="0"/>
          </a:p>
        </p:txBody>
      </p:sp>
    </p:spTree>
    <p:extLst>
      <p:ext uri="{BB962C8B-B14F-4D97-AF65-F5344CB8AC3E}">
        <p14:creationId xmlns:p14="http://schemas.microsoft.com/office/powerpoint/2010/main" val="99546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8</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9</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Where is surveillance housed, where is multisectoral</a:t>
            </a:r>
            <a:r>
              <a:rPr lang="en-US" baseline="0" dirty="0" smtClean="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smtClean="0"/>
              <a:t>World Health Organization</a:t>
            </a:r>
            <a:endParaRPr lang="en-US" dirty="0"/>
          </a:p>
        </p:txBody>
      </p:sp>
      <p:sp>
        <p:nvSpPr>
          <p:cNvPr id="5" name="Date Placeholder 4"/>
          <p:cNvSpPr>
            <a:spLocks noGrp="1"/>
          </p:cNvSpPr>
          <p:nvPr>
            <p:ph type="dt" idx="11"/>
          </p:nvPr>
        </p:nvSpPr>
        <p:spPr/>
        <p:txBody>
          <a:bodyPr/>
          <a:lstStyle/>
          <a:p>
            <a:fld id="{E5182A6D-37B6-4D70-9C47-DA9A5A016D3B}" type="datetime3">
              <a:rPr lang="en-US" smtClean="0"/>
              <a:pPr/>
              <a:t>6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10</a:t>
            </a:fld>
            <a:endParaRPr lang="en-US" dirty="0"/>
          </a:p>
        </p:txBody>
      </p:sp>
    </p:spTree>
    <p:extLst>
      <p:ext uri="{BB962C8B-B14F-4D97-AF65-F5344CB8AC3E}">
        <p14:creationId xmlns:p14="http://schemas.microsoft.com/office/powerpoint/2010/main" val="11026778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1091" y="6505679"/>
            <a:ext cx="2189806" cy="67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0714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1988614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0346941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67730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0050" y="0"/>
            <a:ext cx="2673350" cy="66071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7867650" cy="6607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492934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693400" cy="13652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17525" y="1522413"/>
            <a:ext cx="9696450" cy="5084762"/>
          </a:xfrm>
        </p:spPr>
        <p:txBody>
          <a:bodyPr/>
          <a:lstStyle/>
          <a:p>
            <a:pPr lvl="0"/>
            <a:endParaRPr lang="en-US" noProof="0" dirty="0" smtClean="0"/>
          </a:p>
        </p:txBody>
      </p:sp>
    </p:spTree>
    <p:extLst>
      <p:ext uri="{BB962C8B-B14F-4D97-AF65-F5344CB8AC3E}">
        <p14:creationId xmlns:p14="http://schemas.microsoft.com/office/powerpoint/2010/main" val="198614138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0"/>
            <a:ext cx="10693400" cy="6607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21691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25222" y="6660682"/>
            <a:ext cx="1786929" cy="54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92743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rgbClr val="8DC7C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61531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8912554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5098503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7525"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1950"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30693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897746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141966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58202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0" y="0"/>
            <a:ext cx="10693400" cy="13652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517525" y="1522413"/>
            <a:ext cx="9696450" cy="508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2052" name="Line 4"/>
          <p:cNvSpPr>
            <a:spLocks noChangeShapeType="1"/>
          </p:cNvSpPr>
          <p:nvPr/>
        </p:nvSpPr>
        <p:spPr bwMode="auto">
          <a:xfrm>
            <a:off x="0" y="1373188"/>
            <a:ext cx="10693400" cy="0"/>
          </a:xfrm>
          <a:prstGeom prst="line">
            <a:avLst/>
          </a:prstGeom>
          <a:noFill/>
          <a:ln w="38100">
            <a:solidFill>
              <a:srgbClr val="1E7FB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1593903" algn="ctr" rotWithShape="0">
                    <a:schemeClr val="bg2"/>
                  </a:outerShdw>
                </a:effectLst>
              </a14:hiddenEffects>
            </a:ext>
          </a:extLst>
        </p:spPr>
        <p:txBody>
          <a:bodyPr/>
          <a:lstStyle/>
          <a:p>
            <a:endParaRPr lang="en-GB" dirty="0"/>
          </a:p>
        </p:txBody>
      </p:sp>
      <p:sp>
        <p:nvSpPr>
          <p:cNvPr id="2053" name="Rectangle 5"/>
          <p:cNvSpPr>
            <a:spLocks noChangeArrowheads="1"/>
          </p:cNvSpPr>
          <p:nvPr/>
        </p:nvSpPr>
        <p:spPr bwMode="auto">
          <a:xfrm>
            <a:off x="0" y="6832600"/>
            <a:ext cx="10693400" cy="728663"/>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54" name="Rectangle 6"/>
          <p:cNvSpPr>
            <a:spLocks noChangeArrowheads="1"/>
          </p:cNvSpPr>
          <p:nvPr/>
        </p:nvSpPr>
        <p:spPr bwMode="auto">
          <a:xfrm>
            <a:off x="1072388" y="7054198"/>
            <a:ext cx="533082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defTabSz="1042988">
              <a:spcBef>
                <a:spcPct val="0"/>
              </a:spcBef>
            </a:pPr>
            <a:r>
              <a:rPr lang="en-US" sz="1800" b="1" dirty="0" smtClean="0">
                <a:solidFill>
                  <a:srgbClr val="96CCEE"/>
                </a:solidFill>
                <a:latin typeface="Arial Narrow" pitchFamily="34" charset="0"/>
              </a:rPr>
              <a:t>Joint External Evaluation</a:t>
            </a:r>
            <a:r>
              <a:rPr lang="en-US" sz="1800" b="1" baseline="0" dirty="0" smtClean="0">
                <a:solidFill>
                  <a:srgbClr val="96CCEE"/>
                </a:solidFill>
                <a:latin typeface="Arial Narrow" pitchFamily="34" charset="0"/>
              </a:rPr>
              <a:t> – Technical Area Presentation</a:t>
            </a:r>
            <a:endParaRPr lang="en-US" sz="1400" b="1" dirty="0">
              <a:solidFill>
                <a:srgbClr val="96CCEE"/>
              </a:solidFill>
              <a:latin typeface="Arial Narrow" pitchFamily="34" charset="0"/>
            </a:endParaRPr>
          </a:p>
        </p:txBody>
      </p:sp>
      <p:sp>
        <p:nvSpPr>
          <p:cNvPr id="2055" name="Rectangle 7"/>
          <p:cNvSpPr>
            <a:spLocks noChangeArrowheads="1"/>
          </p:cNvSpPr>
          <p:nvPr/>
        </p:nvSpPr>
        <p:spPr bwMode="auto">
          <a:xfrm>
            <a:off x="385063" y="7054198"/>
            <a:ext cx="36576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defTabSz="1042988">
              <a:spcBef>
                <a:spcPct val="0"/>
              </a:spcBef>
            </a:pPr>
            <a:fld id="{096BACF8-1F4B-4F7D-A8CA-B59E1BAFCEE0}" type="slidenum">
              <a:rPr lang="x-none" sz="1700" b="1" smtClean="0">
                <a:solidFill>
                  <a:srgbClr val="72BBE8"/>
                </a:solidFill>
                <a:latin typeface="Arial Narrow" pitchFamily="34" charset="0"/>
              </a:rPr>
              <a:pPr algn="ctr" defTabSz="1042988">
                <a:spcBef>
                  <a:spcPct val="0"/>
                </a:spcBef>
              </a:pPr>
              <a:t>‹#›</a:t>
            </a:fld>
            <a:endParaRPr lang="en-US" sz="2400" b="1" baseline="14000" dirty="0">
              <a:solidFill>
                <a:schemeClr val="bg1"/>
              </a:solidFill>
              <a:latin typeface="Arial Narrow" pitchFamily="34" charset="0"/>
            </a:endParaRPr>
          </a:p>
        </p:txBody>
      </p:sp>
      <p:cxnSp>
        <p:nvCxnSpPr>
          <p:cNvPr id="3" name="Straight Connector 2"/>
          <p:cNvCxnSpPr/>
          <p:nvPr userDrawn="1"/>
        </p:nvCxnSpPr>
        <p:spPr bwMode="auto">
          <a:xfrm>
            <a:off x="911606" y="7054198"/>
            <a:ext cx="0" cy="274320"/>
          </a:xfrm>
          <a:prstGeom prst="line">
            <a:avLst/>
          </a:prstGeom>
          <a:solidFill>
            <a:srgbClr val="CCFF66"/>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8" descr="WHO-EN-white-H"/>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8538600" y="6848475"/>
            <a:ext cx="19685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Lst>
  <p:timing>
    <p:tnLst>
      <p:par>
        <p:cTn id="1" dur="indefinite" restart="never" nodeType="tmRoot"/>
      </p:par>
    </p:tnLst>
  </p:timing>
  <p:txStyles>
    <p:title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p:titleStyle>
    <p:bodyStyle>
      <a:lvl1pPr marL="390525" indent="-390525" algn="l" defTabSz="1042988" rtl="0" eaLnBrk="0" fontAlgn="base" hangingPunct="0">
        <a:spcBef>
          <a:spcPct val="80000"/>
        </a:spcBef>
        <a:spcAft>
          <a:spcPct val="0"/>
        </a:spcAft>
        <a:buClr>
          <a:srgbClr val="1E7FB8"/>
        </a:buClr>
        <a:buFont typeface="Wingdings" pitchFamily="2" charset="2"/>
        <a:buChar char="l"/>
        <a:defRPr sz="2900">
          <a:solidFill>
            <a:srgbClr val="000066"/>
          </a:solidFill>
          <a:latin typeface="+mn-lt"/>
          <a:ea typeface="+mn-ea"/>
          <a:cs typeface="+mn-cs"/>
        </a:defRPr>
      </a:lvl1pPr>
      <a:lvl2pPr marL="917575" indent="-320675" algn="l" defTabSz="1042988" rtl="0" eaLnBrk="0" fontAlgn="base" hangingPunct="0">
        <a:spcBef>
          <a:spcPct val="20000"/>
        </a:spcBef>
        <a:spcAft>
          <a:spcPct val="0"/>
        </a:spcAft>
        <a:buClr>
          <a:srgbClr val="1E7FB8"/>
        </a:buClr>
        <a:buFont typeface="Arial" pitchFamily="34" charset="0"/>
        <a:buChar char="–"/>
        <a:defRPr sz="2400">
          <a:solidFill>
            <a:srgbClr val="000066"/>
          </a:solidFill>
          <a:latin typeface="+mn-lt"/>
          <a:cs typeface="+mn-cs"/>
        </a:defRPr>
      </a:lvl2pPr>
      <a:lvl3pPr marL="1431925" indent="-307975"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3pPr>
      <a:lvl4pPr marL="1897063" indent="-258763"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4pPr>
      <a:lvl5pPr marL="2268538" indent="-166688" algn="r" defTabSz="1042988" rtl="1" eaLnBrk="0" fontAlgn="base" hangingPunct="0">
        <a:spcBef>
          <a:spcPct val="20000"/>
        </a:spcBef>
        <a:spcAft>
          <a:spcPct val="0"/>
        </a:spcAft>
        <a:buChar char="»"/>
        <a:defRPr sz="2300">
          <a:solidFill>
            <a:srgbClr val="000066"/>
          </a:solidFill>
          <a:latin typeface="+mn-lt"/>
          <a:cs typeface="+mn-cs"/>
        </a:defRPr>
      </a:lvl5pPr>
      <a:lvl6pPr marL="2725738" indent="-166688" algn="r" defTabSz="1042988" rtl="1" fontAlgn="base">
        <a:spcBef>
          <a:spcPct val="20000"/>
        </a:spcBef>
        <a:spcAft>
          <a:spcPct val="0"/>
        </a:spcAft>
        <a:buChar char="»"/>
        <a:defRPr sz="2300">
          <a:solidFill>
            <a:srgbClr val="000066"/>
          </a:solidFill>
          <a:latin typeface="+mn-lt"/>
          <a:cs typeface="+mn-cs"/>
        </a:defRPr>
      </a:lvl6pPr>
      <a:lvl7pPr marL="3182938" indent="-166688" algn="r" defTabSz="1042988" rtl="1" fontAlgn="base">
        <a:spcBef>
          <a:spcPct val="20000"/>
        </a:spcBef>
        <a:spcAft>
          <a:spcPct val="0"/>
        </a:spcAft>
        <a:buChar char="»"/>
        <a:defRPr sz="2300">
          <a:solidFill>
            <a:srgbClr val="000066"/>
          </a:solidFill>
          <a:latin typeface="+mn-lt"/>
          <a:cs typeface="+mn-cs"/>
        </a:defRPr>
      </a:lvl7pPr>
      <a:lvl8pPr marL="3640138" indent="-166688" algn="r" defTabSz="1042988" rtl="1" fontAlgn="base">
        <a:spcBef>
          <a:spcPct val="20000"/>
        </a:spcBef>
        <a:spcAft>
          <a:spcPct val="0"/>
        </a:spcAft>
        <a:buChar char="»"/>
        <a:defRPr sz="2300">
          <a:solidFill>
            <a:srgbClr val="000066"/>
          </a:solidFill>
          <a:latin typeface="+mn-lt"/>
          <a:cs typeface="+mn-cs"/>
        </a:defRPr>
      </a:lvl8pPr>
      <a:lvl9pPr marL="4097338" indent="-166688" algn="r" defTabSz="1042988" rtl="1" fontAlgn="base">
        <a:spcBef>
          <a:spcPct val="20000"/>
        </a:spcBef>
        <a:spcAft>
          <a:spcPct val="0"/>
        </a:spcAft>
        <a:buChar char="»"/>
        <a:defRPr sz="23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s://matsne.gov.ge/ka/document/view/4243170?publication=1"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 Id="rId5" Type="http://schemas.openxmlformats.org/officeDocument/2006/relationships/hyperlink" Target="https://matsne.gov.ge/ka/document/view/2904356?publication=0" TargetMode="External"/><Relationship Id="rId4" Type="http://schemas.openxmlformats.org/officeDocument/2006/relationships/hyperlink" Target="https://matsne.gov.ge/ka/documn/view/2993918?publication=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14312" y="3410753"/>
            <a:ext cx="70132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700">
                <a:solidFill>
                  <a:schemeClr val="tx1"/>
                </a:solidFill>
                <a:latin typeface="Times New Roman" pitchFamily="18" charset="0"/>
                <a:cs typeface="Arial" pitchFamily="34" charset="0"/>
              </a:defRPr>
            </a:lvl1pPr>
            <a:lvl2pPr marL="742950" indent="-285750" eaLnBrk="0" hangingPunct="0">
              <a:defRPr sz="2700">
                <a:solidFill>
                  <a:schemeClr val="tx1"/>
                </a:solidFill>
                <a:latin typeface="Times New Roman" pitchFamily="18" charset="0"/>
                <a:cs typeface="Arial" pitchFamily="34" charset="0"/>
              </a:defRPr>
            </a:lvl2pPr>
            <a:lvl3pPr marL="1143000" indent="-228600" eaLnBrk="0" hangingPunct="0">
              <a:defRPr sz="2700">
                <a:solidFill>
                  <a:schemeClr val="tx1"/>
                </a:solidFill>
                <a:latin typeface="Times New Roman" pitchFamily="18" charset="0"/>
                <a:cs typeface="Arial" pitchFamily="34" charset="0"/>
              </a:defRPr>
            </a:lvl3pPr>
            <a:lvl4pPr marL="1600200" indent="-228600" eaLnBrk="0" hangingPunct="0">
              <a:defRPr sz="2700">
                <a:solidFill>
                  <a:schemeClr val="tx1"/>
                </a:solidFill>
                <a:latin typeface="Times New Roman" pitchFamily="18" charset="0"/>
                <a:cs typeface="Arial" pitchFamily="34" charset="0"/>
              </a:defRPr>
            </a:lvl4pPr>
            <a:lvl5pPr marL="2057400" indent="-228600" eaLnBrk="0" hangingPunct="0">
              <a:defRPr sz="2700">
                <a:solidFill>
                  <a:schemeClr val="tx1"/>
                </a:solidFill>
                <a:latin typeface="Times New Roman" pitchFamily="18" charset="0"/>
                <a:cs typeface="Arial" pitchFamily="34" charset="0"/>
              </a:defRPr>
            </a:lvl5pPr>
            <a:lvl6pPr marL="25146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6pPr>
            <a:lvl7pPr marL="29718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7pPr>
            <a:lvl8pPr marL="34290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8pPr>
            <a:lvl9pPr marL="38862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9pPr>
          </a:lstStyle>
          <a:p>
            <a:pPr algn="l"/>
            <a:endParaRPr lang="en-US" sz="1800" b="1" dirty="0" smtClean="0">
              <a:solidFill>
                <a:schemeClr val="bg1"/>
              </a:solidFill>
              <a:latin typeface="+mj-lt"/>
            </a:endParaRPr>
          </a:p>
          <a:p>
            <a:pPr algn="l"/>
            <a:r>
              <a:rPr lang="en-US" sz="1800" b="1" dirty="0" smtClean="0">
                <a:solidFill>
                  <a:schemeClr val="bg1"/>
                </a:solidFill>
                <a:latin typeface="+mj-lt"/>
              </a:rPr>
              <a:t>10-14 June, 2019| Tbilisi, Georgia</a:t>
            </a:r>
          </a:p>
          <a:p>
            <a:pPr algn="l"/>
            <a:endParaRPr lang="en-US" sz="1800" b="1" dirty="0">
              <a:solidFill>
                <a:schemeClr val="bg1"/>
              </a:solidFill>
              <a:latin typeface="Comic Sans MS" pitchFamily="66" charset="0"/>
            </a:endParaRPr>
          </a:p>
        </p:txBody>
      </p:sp>
      <p:sp>
        <p:nvSpPr>
          <p:cNvPr id="3" name="Rectangle 4"/>
          <p:cNvSpPr txBox="1">
            <a:spLocks noChangeArrowheads="1"/>
          </p:cNvSpPr>
          <p:nvPr/>
        </p:nvSpPr>
        <p:spPr bwMode="auto">
          <a:xfrm>
            <a:off x="214312" y="1393544"/>
            <a:ext cx="1026795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a:lstStyle>
          <a:p>
            <a:pPr eaLnBrk="1" hangingPunct="1"/>
            <a:r>
              <a:rPr lang="en-US" sz="5000" b="0" kern="0" dirty="0" smtClean="0">
                <a:solidFill>
                  <a:schemeClr val="bg1"/>
                </a:solidFill>
              </a:rPr>
              <a:t>Georgia</a:t>
            </a:r>
          </a:p>
          <a:p>
            <a:pPr eaLnBrk="1" hangingPunct="1"/>
            <a:r>
              <a:rPr lang="en-US" sz="5000" b="0" kern="0" dirty="0" smtClean="0">
                <a:solidFill>
                  <a:schemeClr val="bg1"/>
                </a:solidFill>
              </a:rPr>
              <a:t>Joint external evaluation:</a:t>
            </a:r>
            <a:endParaRPr lang="ka-GE" sz="5000" kern="0" dirty="0">
              <a:solidFill>
                <a:srgbClr val="FFFF00"/>
              </a:solidFill>
            </a:endParaRPr>
          </a:p>
          <a:p>
            <a:pPr eaLnBrk="1" hangingPunct="1"/>
            <a:r>
              <a:rPr lang="en-US" sz="5000" b="0" kern="0" dirty="0">
                <a:solidFill>
                  <a:srgbClr val="FFFF00"/>
                </a:solidFill>
              </a:rPr>
              <a:t>National legislation, policy and financing</a:t>
            </a:r>
            <a:endParaRPr lang="en-US" sz="5000" b="0" kern="0" dirty="0" smtClean="0">
              <a:solidFill>
                <a:schemeClr val="bg1"/>
              </a:solidFill>
            </a:endParaRPr>
          </a:p>
        </p:txBody>
      </p:sp>
      <p:sp>
        <p:nvSpPr>
          <p:cNvPr id="5" name="Rectangle 4"/>
          <p:cNvSpPr/>
          <p:nvPr/>
        </p:nvSpPr>
        <p:spPr>
          <a:xfrm>
            <a:off x="2674937" y="4611082"/>
            <a:ext cx="5346700" cy="1754326"/>
          </a:xfrm>
          <a:prstGeom prst="rect">
            <a:avLst/>
          </a:prstGeom>
        </p:spPr>
        <p:txBody>
          <a:bodyPr>
            <a:spAutoFit/>
          </a:bodyPr>
          <a:lstStyle/>
          <a:p>
            <a:r>
              <a:rPr lang="en-US" dirty="0"/>
              <a:t>Ministry of Internally Displaced Persons from the Occupied Territories, </a:t>
            </a:r>
            <a:r>
              <a:rPr lang="en-US" dirty="0" err="1" smtClean="0"/>
              <a:t>Labour</a:t>
            </a:r>
            <a:r>
              <a:rPr lang="en-US" dirty="0"/>
              <a:t>, Health and Social Affairs of Georgia</a:t>
            </a:r>
          </a:p>
        </p:txBody>
      </p:sp>
    </p:spTree>
    <p:extLst>
      <p:ext uri="{BB962C8B-B14F-4D97-AF65-F5344CB8AC3E}">
        <p14:creationId xmlns:p14="http://schemas.microsoft.com/office/powerpoint/2010/main" val="3462128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dirty="0"/>
              <a:t>ეპიდემიებისა და პანდემიების მართვა</a:t>
            </a:r>
            <a:endParaRPr lang="en-GB" dirty="0"/>
          </a:p>
        </p:txBody>
      </p:sp>
      <p:sp>
        <p:nvSpPr>
          <p:cNvPr id="3" name="TextBox 2"/>
          <p:cNvSpPr txBox="1"/>
          <p:nvPr/>
        </p:nvSpPr>
        <p:spPr>
          <a:xfrm>
            <a:off x="208547" y="1430884"/>
            <a:ext cx="10299032" cy="5947782"/>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საგანგებო სიტუაციების მართვის სააგენტო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ფუნქციები:</a:t>
            </a:r>
          </a:p>
          <a:p>
            <a:pPr marL="800100" lvl="1" indent="-342900" algn="l">
              <a:buFont typeface="Wingdings" panose="05000000000000000000" pitchFamily="2" charset="2"/>
              <a:buChar char="ü"/>
            </a:pPr>
            <a:r>
              <a:rPr lang="ka-GE" sz="2000" dirty="0"/>
              <a:t>ეპიდემიების/პანდემიების მართვის კოორდინაცია</a:t>
            </a:r>
          </a:p>
          <a:p>
            <a:pPr marL="800100" lvl="1" indent="-342900" algn="l">
              <a:buFont typeface="Wingdings" panose="05000000000000000000" pitchFamily="2" charset="2"/>
              <a:buChar char="ü"/>
            </a:pPr>
            <a:r>
              <a:rPr lang="ka-GE" sz="2000" dirty="0"/>
              <a:t>საკარანტინო ღონისძიებების მართვა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გატარების მიზნით მატერიალური რესურსების მობილიზება</a:t>
            </a:r>
          </a:p>
          <a:p>
            <a:pPr marL="800100" lvl="1" indent="-342900" algn="l">
              <a:buFont typeface="Wingdings" panose="05000000000000000000" pitchFamily="2" charset="2"/>
              <a:buChar char="ü"/>
            </a:pPr>
            <a:r>
              <a:rPr lang="ka-GE" sz="2000" dirty="0"/>
              <a:t>საზოგადოების ინფორმირების უზრუნველყოფა</a:t>
            </a:r>
          </a:p>
          <a:p>
            <a:pPr marL="800100" lvl="1" indent="-342900" algn="l">
              <a:buFont typeface="Wingdings" panose="05000000000000000000" pitchFamily="2" charset="2"/>
              <a:buChar char="ü"/>
            </a:pPr>
            <a:r>
              <a:rPr lang="ka-GE" sz="2000" dirty="0"/>
              <a:t>ავადმყოფების ჰოსპიტალიზაციისა და იზოლაციის ორგანიზება</a:t>
            </a:r>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3270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dirty="0"/>
              <a:t>ზოონოზური დაავადებების კონტროლი</a:t>
            </a:r>
            <a:endParaRPr lang="en-GB" dirty="0"/>
          </a:p>
        </p:txBody>
      </p:sp>
      <p:sp>
        <p:nvSpPr>
          <p:cNvPr id="3" name="TextBox 2"/>
          <p:cNvSpPr txBox="1"/>
          <p:nvPr/>
        </p:nvSpPr>
        <p:spPr>
          <a:xfrm>
            <a:off x="208547" y="1430884"/>
            <a:ext cx="10299032" cy="4408899"/>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65916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80673"/>
            <a:ext cx="10693400" cy="114344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სურსათით გამოწვეული დაავადებების კონტროლი</a:t>
            </a:r>
            <a:endParaRPr lang="en-GB" sz="3200" dirty="0"/>
          </a:p>
        </p:txBody>
      </p:sp>
      <p:sp>
        <p:nvSpPr>
          <p:cNvPr id="3" name="TextBox 2"/>
          <p:cNvSpPr txBox="1"/>
          <p:nvPr/>
        </p:nvSpPr>
        <p:spPr>
          <a:xfrm>
            <a:off x="208547" y="1430884"/>
            <a:ext cx="10299032" cy="4716676"/>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და ეპიდემიური აფეთქების სალიკვიდაციო ღონისძიებების განხორციელების კოორდინაცია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788176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საზოგადოების ჯანმრთელობისათვის უსაფრთხო </a:t>
            </a:r>
            <a:br>
              <a:rPr lang="ka-GE" sz="3200" dirty="0"/>
            </a:br>
            <a:r>
              <a:rPr lang="ka-GE" sz="3200" dirty="0"/>
              <a:t>          გარემოს უზრუნველყოფა </a:t>
            </a:r>
            <a:endParaRPr lang="en-GB" sz="3200" dirty="0"/>
          </a:p>
        </p:txBody>
      </p:sp>
      <p:sp>
        <p:nvSpPr>
          <p:cNvPr id="3" name="TextBox 2"/>
          <p:cNvSpPr txBox="1"/>
          <p:nvPr/>
        </p:nvSpPr>
        <p:spPr>
          <a:xfrm>
            <a:off x="208547" y="1430884"/>
            <a:ext cx="10299032" cy="3947234"/>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სამინისტრო ადგენს ადამიანის ჯანმრთელობისათვის უსაფრთხო გარემოს ხარისხობრივ ნორმებს (ატმოსფერული ჰაერი, წყალი, ნიადაგი, ხმაური, ვიბრაცია, ელექტრომაგნიტური გამოსხივება)</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4786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საზოგადოების ჯანმრთელობისათვის უსაფრთხო </a:t>
            </a:r>
            <a:r>
              <a:rPr lang="en-US" sz="3200" dirty="0" smtClean="0"/>
              <a:t/>
            </a:r>
            <a:br>
              <a:rPr lang="en-US" sz="3200" dirty="0" smtClean="0"/>
            </a:br>
            <a:r>
              <a:rPr lang="ka-GE" sz="3200" dirty="0" smtClean="0"/>
              <a:t>წყლი</a:t>
            </a:r>
            <a:r>
              <a:rPr lang="ka-GE" sz="3200" dirty="0"/>
              <a:t>თ</a:t>
            </a:r>
            <a:r>
              <a:rPr lang="ka-GE" sz="3200" dirty="0" smtClean="0"/>
              <a:t> </a:t>
            </a:r>
            <a:r>
              <a:rPr lang="ka-GE" sz="3200" dirty="0"/>
              <a:t>უზრუნველყოფა</a:t>
            </a:r>
            <a:endParaRPr lang="en-GB" sz="3200" dirty="0"/>
          </a:p>
        </p:txBody>
      </p:sp>
      <p:sp>
        <p:nvSpPr>
          <p:cNvPr id="3" name="TextBox 2"/>
          <p:cNvSpPr txBox="1"/>
          <p:nvPr/>
        </p:nvSpPr>
        <p:spPr>
          <a:xfrm>
            <a:off x="208547" y="1430884"/>
            <a:ext cx="10299032" cy="6409447"/>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r>
              <a:rPr lang="ka-GE" sz="2000" dirty="0" smtClean="0"/>
              <a:t>სამინისტრო </a:t>
            </a:r>
            <a:r>
              <a:rPr lang="ka-GE" sz="2000" dirty="0"/>
              <a:t>-ადამიანის ჯანმრთელობისათვის უსაფრთხო წყლის ხარისხობრივი ნორმების განსაზღვრა</a:t>
            </a:r>
          </a:p>
          <a:p>
            <a:pPr marL="342900" indent="-342900" algn="l">
              <a:buFont typeface="Arial" panose="020B0604020202020204" pitchFamily="34" charset="0"/>
              <a:buChar char="•"/>
            </a:pPr>
            <a:r>
              <a:rPr lang="ka-GE" sz="2000" dirty="0" smtClean="0"/>
              <a:t>გარემოს </a:t>
            </a:r>
            <a:r>
              <a:rPr lang="ka-GE" sz="2000" dirty="0"/>
              <a:t>დაცვისა და სოფლის მეურნეობის სამინისტრო</a:t>
            </a:r>
          </a:p>
          <a:p>
            <a:pPr marL="800100" lvl="1" indent="-342900" algn="l">
              <a:buFont typeface="Wingdings" panose="05000000000000000000" pitchFamily="2" charset="2"/>
              <a:buChar char="ü"/>
            </a:pPr>
            <a:r>
              <a:rPr lang="ka-GE" sz="2000" dirty="0"/>
              <a:t>წყლის რესურსების სახელმწიფო მართვის სფეროში ერთიანი სახელმწიფო პოლიტიკის შემუშავება/განხორციელება</a:t>
            </a:r>
          </a:p>
          <a:p>
            <a:pPr marL="800100" lvl="1" indent="-342900" algn="l">
              <a:buFont typeface="Wingdings" panose="05000000000000000000" pitchFamily="2" charset="2"/>
              <a:buChar char="ü"/>
            </a:pPr>
            <a:r>
              <a:rPr lang="ka-GE" sz="2000" dirty="0"/>
              <a:t>წყლის ობიექტების დაცვას ისეთი უარყოფითი ზემოქმედებისაგან</a:t>
            </a:r>
          </a:p>
          <a:p>
            <a:pPr marL="800100" lvl="1" indent="-342900" algn="l">
              <a:buFont typeface="Wingdings" panose="05000000000000000000" pitchFamily="2" charset="2"/>
              <a:buChar char="ü"/>
            </a:pPr>
            <a:r>
              <a:rPr lang="ka-GE" sz="2000" dirty="0"/>
              <a:t>განსაკუთრებულ შემთხვევებში წყალსარგებლობის შეზღუდვის, შეჩერების ან აკრძალვის ღონისძიებების დაგეგმვა/გატარება</a:t>
            </a:r>
          </a:p>
          <a:p>
            <a:pPr marL="800100" lvl="1" indent="-342900" algn="l">
              <a:buFont typeface="Wingdings" panose="05000000000000000000" pitchFamily="2" charset="2"/>
              <a:buChar char="ü"/>
            </a:pPr>
            <a:r>
              <a:rPr lang="ka-GE" sz="2000" dirty="0"/>
              <a:t>სასმელი 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კონტროლი</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829925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ქიმიური უსაფრთხოება</a:t>
            </a:r>
            <a:endParaRPr lang="en-GB" sz="3200" dirty="0"/>
          </a:p>
        </p:txBody>
      </p:sp>
      <p:sp>
        <p:nvSpPr>
          <p:cNvPr id="3" name="TextBox 2"/>
          <p:cNvSpPr txBox="1"/>
          <p:nvPr/>
        </p:nvSpPr>
        <p:spPr>
          <a:xfrm>
            <a:off x="208547" y="1430884"/>
            <a:ext cx="10299032" cy="4562788"/>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en-US" sz="2000" dirty="0" smtClean="0"/>
          </a:p>
          <a:p>
            <a:pPr marL="342900" indent="-342900" algn="l">
              <a:buFont typeface="Arial" panose="020B0604020202020204" pitchFamily="34" charset="0"/>
              <a:buChar char="•"/>
            </a:pPr>
            <a:r>
              <a:rPr lang="ka-GE" sz="2000" dirty="0"/>
              <a:t>სამინისტრო ადგენს ქიმიური ნივთიერებების კლასიფიკაციას, ტოქსიკურობისა და საშიშროების კლასებისადმი ქიმიური ნივთიერების  მიკუთვნების წესებს, შეფუთვისადმი, ნიშანდებისა და ეტიკეტირებისადმი მოთხოვნებს,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მოცულობას</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2545520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440702391"/>
              </p:ext>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gridCol w="5149516"/>
              </a:tblGrid>
              <a:tr h="514904">
                <a:tc>
                  <a:txBody>
                    <a:bodyPr/>
                    <a:lstStyle/>
                    <a:p>
                      <a:pPr algn="l"/>
                      <a:r>
                        <a:rPr lang="en-US" sz="2200" dirty="0" smtClean="0">
                          <a:solidFill>
                            <a:schemeClr val="bg1"/>
                          </a:solidFill>
                        </a:rPr>
                        <a:t>Strengths</a:t>
                      </a:r>
                      <a:endParaRPr lang="en-US" sz="2200" dirty="0">
                        <a:solidFill>
                          <a:schemeClr val="bg1"/>
                        </a:solidFill>
                      </a:endParaRPr>
                    </a:p>
                  </a:txBody>
                  <a:tcPr>
                    <a:solidFill>
                      <a:schemeClr val="tx2">
                        <a:lumMod val="50000"/>
                        <a:lumOff val="50000"/>
                      </a:schemeClr>
                    </a:solidFill>
                  </a:tcPr>
                </a:tc>
                <a:tc>
                  <a:txBody>
                    <a:bodyPr/>
                    <a:lstStyle/>
                    <a:p>
                      <a:pPr algn="l"/>
                      <a:r>
                        <a:rPr lang="en-US" sz="2200" baseline="0" dirty="0" smtClean="0">
                          <a:solidFill>
                            <a:schemeClr val="bg1"/>
                          </a:solidFill>
                        </a:rPr>
                        <a:t>Best practices</a:t>
                      </a:r>
                      <a:endParaRPr lang="en-US" sz="2200" dirty="0">
                        <a:solidFill>
                          <a:schemeClr val="bg1"/>
                        </a:solidFill>
                      </a:endParaRPr>
                    </a:p>
                  </a:txBody>
                  <a:tcPr>
                    <a:solidFill>
                      <a:schemeClr val="tx2">
                        <a:lumMod val="50000"/>
                        <a:lumOff val="50000"/>
                      </a:schemeClr>
                    </a:solidFill>
                  </a:tcPr>
                </a:tc>
              </a:tr>
              <a:tr h="4522316">
                <a:tc>
                  <a:txBody>
                    <a:bodyPr/>
                    <a:lstStyle/>
                    <a:p>
                      <a:pPr marL="285750" indent="-285750">
                        <a:buFont typeface="Arial" panose="020B0604020202020204" pitchFamily="34" charset="0"/>
                        <a:buChar char="•"/>
                      </a:pPr>
                      <a:r>
                        <a:rPr lang="en-US" dirty="0" smtClean="0"/>
                        <a:t>Regulations are developed and adapted to ensure better communication, coordination and information sharing;</a:t>
                      </a:r>
                    </a:p>
                    <a:p>
                      <a:pPr marL="285750" indent="-285750">
                        <a:buFont typeface="Arial" panose="020B0604020202020204" pitchFamily="34" charset="0"/>
                        <a:buChar char="•"/>
                      </a:pPr>
                      <a:r>
                        <a:rPr lang="en-US" dirty="0" smtClean="0"/>
                        <a:t>Coordination mechanism during emergencies is in place;</a:t>
                      </a:r>
                    </a:p>
                    <a:p>
                      <a:pPr marL="285750" indent="-285750">
                        <a:buFont typeface="Arial" panose="020B0604020202020204" pitchFamily="34" charset="0"/>
                        <a:buChar char="•"/>
                      </a:pPr>
                      <a:r>
                        <a:rPr lang="en-US" baseline="0" dirty="0" smtClean="0"/>
                        <a:t>NCDC is designated as the IHR NFP and is able to communicate with WHO Contact Point and with national stakeholders 24/7</a:t>
                      </a:r>
                    </a:p>
                    <a:p>
                      <a:pPr marL="285750" indent="-285750">
                        <a:buFont typeface="Arial" panose="020B0604020202020204" pitchFamily="34" charset="0"/>
                        <a:buChar char="•"/>
                      </a:pPr>
                      <a:endParaRPr lang="ka-GE" baseline="0" dirty="0" smtClean="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sz="1600" i="0" dirty="0" smtClean="0">
                          <a:latin typeface="Calibri" panose="020F0502020204030204" pitchFamily="34" charset="0"/>
                          <a:cs typeface="Calibri" panose="020F0502020204030204" pitchFamily="34" charset="0"/>
                        </a:rPr>
                        <a:t>Regulations:</a:t>
                      </a:r>
                    </a:p>
                    <a:p>
                      <a:pPr marL="742950" lvl="1" indent="-285750">
                        <a:buFont typeface="Arial" panose="020B0604020202020204" pitchFamily="34" charset="0"/>
                        <a:buChar char="‒"/>
                      </a:pPr>
                      <a:r>
                        <a:rPr lang="en-US" sz="1600" i="1" dirty="0" smtClean="0">
                          <a:latin typeface="Calibri" panose="020F0502020204030204" pitchFamily="34" charset="0"/>
                          <a:cs typeface="Calibri" panose="020F0502020204030204" pitchFamily="34" charset="0"/>
                        </a:rPr>
                        <a:t>Law on</a:t>
                      </a:r>
                      <a:r>
                        <a:rPr lang="en-US" sz="1600" i="1" baseline="0" dirty="0" smtClean="0">
                          <a:latin typeface="Calibri" panose="020F0502020204030204" pitchFamily="34" charset="0"/>
                          <a:cs typeface="Calibri" panose="020F0502020204030204" pitchFamily="34" charset="0"/>
                        </a:rPr>
                        <a:t> Public Health;</a:t>
                      </a:r>
                    </a:p>
                    <a:p>
                      <a:pPr marL="742950" lvl="1" indent="-285750">
                        <a:buFont typeface="Arial" panose="020B0604020202020204" pitchFamily="34" charset="0"/>
                        <a:buChar char="‒"/>
                      </a:pPr>
                      <a:r>
                        <a:rPr lang="en-US" sz="1600" i="1" baseline="0" dirty="0" smtClean="0">
                          <a:latin typeface="Calibri" panose="020F0502020204030204" pitchFamily="34" charset="0"/>
                          <a:cs typeface="Calibri" panose="020F0502020204030204" pitchFamily="34" charset="0"/>
                        </a:rPr>
                        <a:t>Healthcare law;</a:t>
                      </a:r>
                      <a:endParaRPr lang="en-US" sz="1600" i="1" dirty="0" smtClean="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US" sz="1600" i="1" dirty="0" smtClean="0">
                          <a:latin typeface="Calibri" panose="020F0502020204030204" pitchFamily="34" charset="0"/>
                          <a:cs typeface="Calibri" panose="020F0502020204030204" pitchFamily="34" charset="0"/>
                        </a:rPr>
                        <a:t>Ordinance of the Government on Approving Rule of Functioning of Integrated National Surveillance System on Infectious Diseases (#336, 2015)</a:t>
                      </a:r>
                    </a:p>
                    <a:p>
                      <a:pPr marL="742950" lvl="1" indent="-285750">
                        <a:buFont typeface="Arial" panose="020B0604020202020204" pitchFamily="34" charset="0"/>
                        <a:buChar char="‒"/>
                      </a:pPr>
                      <a:r>
                        <a:rPr lang="en-US" sz="1600" i="1" dirty="0" smtClean="0">
                          <a:latin typeface="Calibri" panose="020F0502020204030204" pitchFamily="34" charset="0"/>
                          <a:cs typeface="Calibri" panose="020F0502020204030204" pitchFamily="34" charset="0"/>
                        </a:rPr>
                        <a:t>Decree by government of Georgia, N428, on “sanitary-quarantine measures and controls on borders and customs” </a:t>
                      </a:r>
                    </a:p>
                    <a:p>
                      <a:pPr marL="285750" lvl="0" indent="-285750" algn="just">
                        <a:buFont typeface="Arial" panose="020B0604020202020204" pitchFamily="34" charset="0"/>
                        <a:buChar char="•"/>
                      </a:pPr>
                      <a:r>
                        <a:rPr lang="en-US" sz="1600" i="0" dirty="0" smtClean="0">
                          <a:latin typeface="Calibri" panose="020F0502020204030204" pitchFamily="34" charset="0"/>
                          <a:cs typeface="Calibri" panose="020F0502020204030204" pitchFamily="34" charset="0"/>
                        </a:rPr>
                        <a:t>In case of emergency, roles and responsibilities of different sectors is defined under </a:t>
                      </a:r>
                      <a:r>
                        <a:rPr lang="en-US" sz="1600" b="1" i="1" dirty="0" smtClean="0">
                          <a:latin typeface="Calibri" panose="020F0502020204030204" pitchFamily="34" charset="0"/>
                          <a:cs typeface="Calibri" panose="020F0502020204030204" pitchFamily="34" charset="0"/>
                        </a:rPr>
                        <a:t>National Security Plan</a:t>
                      </a:r>
                      <a:r>
                        <a:rPr lang="en-US" sz="1600" i="0" dirty="0" smtClean="0">
                          <a:latin typeface="Calibri" panose="020F0502020204030204" pitchFamily="34" charset="0"/>
                          <a:cs typeface="Calibri" panose="020F0502020204030204" pitchFamily="34" charset="0"/>
                        </a:rPr>
                        <a:t> and coordinated by the Prime Minister of Georgia. </a:t>
                      </a:r>
                      <a:endParaRPr lang="en-US" sz="1600" i="1" dirty="0" smtClean="0">
                        <a:latin typeface="Calibri" panose="020F0502020204030204" pitchFamily="34" charset="0"/>
                        <a:cs typeface="Calibri" panose="020F0502020204030204" pitchFamily="34" charset="0"/>
                      </a:endParaRPr>
                    </a:p>
                    <a:p>
                      <a:pPr marL="0" indent="0">
                        <a:buFont typeface="Arial" panose="020B0604020202020204" pitchFamily="34" charset="0"/>
                        <a:buNone/>
                      </a:pPr>
                      <a:endParaRPr lang="en-US" dirty="0"/>
                    </a:p>
                  </a:txBody>
                  <a:tcPr>
                    <a:solidFill>
                      <a:schemeClr val="accent3">
                        <a:lumMod val="95000"/>
                      </a:schemeClr>
                    </a:solidFill>
                  </a:tcPr>
                </a:tc>
              </a:tr>
            </a:tbl>
          </a:graphicData>
        </a:graphic>
      </p:graphicFrame>
    </p:spTree>
    <p:extLst>
      <p:ext uri="{BB962C8B-B14F-4D97-AF65-F5344CB8AC3E}">
        <p14:creationId xmlns:p14="http://schemas.microsoft.com/office/powerpoint/2010/main" val="2207714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3869937884"/>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gridCol w="5149516"/>
              </a:tblGrid>
              <a:tr h="505503">
                <a:tc>
                  <a:txBody>
                    <a:bodyPr/>
                    <a:lstStyle/>
                    <a:p>
                      <a:pPr algn="l"/>
                      <a:r>
                        <a:rPr lang="en-US" sz="2200" dirty="0" smtClean="0">
                          <a:solidFill>
                            <a:schemeClr val="bg1"/>
                          </a:solidFill>
                        </a:rPr>
                        <a:t>Areas</a:t>
                      </a:r>
                      <a:r>
                        <a:rPr lang="en-US" sz="2200" baseline="0" dirty="0" smtClean="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smtClean="0">
                          <a:solidFill>
                            <a:schemeClr val="bg1"/>
                          </a:solidFill>
                        </a:rPr>
                        <a:t>Challenges</a:t>
                      </a:r>
                      <a:endParaRPr lang="en-US" sz="2200" dirty="0">
                        <a:solidFill>
                          <a:schemeClr val="bg1"/>
                        </a:solidFill>
                      </a:endParaRPr>
                    </a:p>
                  </a:txBody>
                  <a:tcPr>
                    <a:solidFill>
                      <a:schemeClr val="tx2">
                        <a:lumMod val="50000"/>
                        <a:lumOff val="50000"/>
                      </a:schemeClr>
                    </a:solidFill>
                  </a:tcPr>
                </a:tc>
              </a:tr>
              <a:tr h="4515676">
                <a:tc>
                  <a:txBody>
                    <a:bodyPr/>
                    <a:lstStyle/>
                    <a:p>
                      <a:pPr marL="285750" indent="-285750">
                        <a:buFont typeface="Arial" panose="020B0604020202020204" pitchFamily="34" charset="0"/>
                        <a:buChar char="•"/>
                      </a:pPr>
                      <a:r>
                        <a:rPr lang="en-US" dirty="0" smtClean="0"/>
                        <a:t>Established communication mechanisms between NFP and non-health sector (chemical, radiological);</a:t>
                      </a:r>
                      <a:endParaRPr lang="ka-GE" dirty="0" smtClean="0"/>
                    </a:p>
                    <a:p>
                      <a:pPr marL="285750" indent="-285750">
                        <a:buFont typeface="Arial" panose="020B0604020202020204" pitchFamily="34" charset="0"/>
                        <a:buChar char="•"/>
                      </a:pPr>
                      <a:r>
                        <a:rPr lang="ka-GE" dirty="0" smtClean="0"/>
                        <a:t>ჯანმრთელობისათვის უსაფრთხო გარემოს ხარისხობრივი ნორმების (ვიბრაცია, ელექტრომაგნიტური გამოსხივება) მიმართულებით საკანონმდებლო ნორმატიული ბაზის მოწესრიგება და პასუხისმგებელი უწყების განსაზღვრა</a:t>
                      </a:r>
                    </a:p>
                    <a:p>
                      <a:pPr marL="0" indent="0">
                        <a:buFont typeface="Arial" panose="020B0604020202020204" pitchFamily="34" charset="0"/>
                        <a:buNone/>
                      </a:pPr>
                      <a:endParaRPr lang="ka-GE" dirty="0" smtClean="0"/>
                    </a:p>
                    <a:p>
                      <a:pPr marL="285750" indent="-285750">
                        <a:buFont typeface="Arial" panose="020B0604020202020204" pitchFamily="34" charset="0"/>
                        <a:buChar char="•"/>
                      </a:pPr>
                      <a:endParaRPr lang="ka-GE" dirty="0" smtClean="0"/>
                    </a:p>
                    <a:p>
                      <a:pPr marL="285750" indent="-285750">
                        <a:buFont typeface="Arial" panose="020B0604020202020204" pitchFamily="34" charset="0"/>
                        <a:buChar char="•"/>
                      </a:pPr>
                      <a:endParaRPr lang="en-US" dirty="0" smtClean="0"/>
                    </a:p>
                  </a:txBody>
                  <a:tcPr>
                    <a:solidFill>
                      <a:schemeClr val="accent3">
                        <a:lumMod val="95000"/>
                      </a:schemeClr>
                    </a:solidFill>
                  </a:tcPr>
                </a:tc>
                <a:tc>
                  <a:txBody>
                    <a:bodyPr/>
                    <a:lstStyle/>
                    <a:p>
                      <a:pPr marL="285750" indent="-285750">
                        <a:buFont typeface="Arial" panose="020B0604020202020204" pitchFamily="34" charset="0"/>
                        <a:buChar char="•"/>
                      </a:pPr>
                      <a:r>
                        <a:rPr lang="en-US" baseline="0" dirty="0" smtClean="0"/>
                        <a:t>IHR</a:t>
                      </a:r>
                      <a:r>
                        <a:rPr lang="ka-GE" baseline="0" dirty="0" smtClean="0"/>
                        <a:t>-ის მიმართულებით სამედიცინო დაწესებულებების შესაძლებლობების გაძლიერება</a:t>
                      </a:r>
                    </a:p>
                    <a:p>
                      <a:pPr marL="285750" indent="-285750">
                        <a:buFont typeface="Arial" panose="020B0604020202020204" pitchFamily="34" charset="0"/>
                        <a:buChar char="•"/>
                      </a:pPr>
                      <a:r>
                        <a:rPr lang="ka-GE" baseline="0" dirty="0" smtClean="0"/>
                        <a:t>ეპიდემიოლოგიური ზედამხედველობისა და გადამდებ დაავადებათა კონტროლის მიმართულებით ევროკავშირთან ასოცირების ფარგლებში აღებული ვალდებულებების შესრულება</a:t>
                      </a:r>
                    </a:p>
                    <a:p>
                      <a:pPr marL="285750" indent="-285750">
                        <a:buFont typeface="Arial" panose="020B0604020202020204" pitchFamily="34" charset="0"/>
                        <a:buChar char="•"/>
                      </a:pPr>
                      <a:r>
                        <a:rPr lang="ka-GE" baseline="0" dirty="0" smtClean="0"/>
                        <a:t>ქიმიური, ბიოლოგიური, რადიოლოგიური და ბირთვული საფრთხეების მიმართულებით ევროკავშირთან ასოცირების ფარგლებში აღებული ვალდებულებების შესრულება</a:t>
                      </a:r>
                      <a:endParaRPr lang="en-US" baseline="0" dirty="0" smtClean="0"/>
                    </a:p>
                  </a:txBody>
                  <a:tcPr>
                    <a:solidFill>
                      <a:schemeClr val="accent3">
                        <a:lumMod val="95000"/>
                      </a:schemeClr>
                    </a:solidFill>
                  </a:tcPr>
                </a:tc>
              </a:tr>
            </a:tbl>
          </a:graphicData>
        </a:graphic>
      </p:graphicFrame>
    </p:spTree>
    <p:extLst>
      <p:ext uri="{BB962C8B-B14F-4D97-AF65-F5344CB8AC3E}">
        <p14:creationId xmlns:p14="http://schemas.microsoft.com/office/powerpoint/2010/main" val="2847069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1912553622"/>
              </p:ext>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gridCol w="5149516"/>
              </a:tblGrid>
              <a:tr h="514904">
                <a:tc>
                  <a:txBody>
                    <a:bodyPr/>
                    <a:lstStyle/>
                    <a:p>
                      <a:pPr algn="l"/>
                      <a:r>
                        <a:rPr lang="en-US" sz="2200" dirty="0" smtClean="0">
                          <a:solidFill>
                            <a:schemeClr val="bg1"/>
                          </a:solidFill>
                        </a:rPr>
                        <a:t>Strengths</a:t>
                      </a:r>
                      <a:endParaRPr lang="en-US" sz="2200" dirty="0">
                        <a:solidFill>
                          <a:schemeClr val="bg1"/>
                        </a:solidFill>
                      </a:endParaRPr>
                    </a:p>
                  </a:txBody>
                  <a:tcPr>
                    <a:solidFill>
                      <a:schemeClr val="tx2">
                        <a:lumMod val="50000"/>
                        <a:lumOff val="50000"/>
                      </a:schemeClr>
                    </a:solidFill>
                  </a:tcPr>
                </a:tc>
                <a:tc>
                  <a:txBody>
                    <a:bodyPr/>
                    <a:lstStyle/>
                    <a:p>
                      <a:pPr algn="l"/>
                      <a:r>
                        <a:rPr lang="en-US" sz="2200" baseline="0" dirty="0" smtClean="0">
                          <a:solidFill>
                            <a:schemeClr val="bg1"/>
                          </a:solidFill>
                        </a:rPr>
                        <a:t>Best practices</a:t>
                      </a:r>
                      <a:endParaRPr lang="en-US" sz="2200" dirty="0">
                        <a:solidFill>
                          <a:schemeClr val="bg1"/>
                        </a:solidFill>
                      </a:endParaRPr>
                    </a:p>
                  </a:txBody>
                  <a:tcPr>
                    <a:solidFill>
                      <a:schemeClr val="tx2">
                        <a:lumMod val="50000"/>
                        <a:lumOff val="50000"/>
                      </a:schemeClr>
                    </a:solidFill>
                  </a:tcPr>
                </a:tc>
              </a:tr>
              <a:tr h="4522316">
                <a:tc>
                  <a:txBody>
                    <a:bodyPr/>
                    <a:lstStyle/>
                    <a:p>
                      <a:pPr marL="285750" indent="-285750">
                        <a:buFont typeface="Arial" panose="020B0604020202020204" pitchFamily="34" charset="0"/>
                        <a:buChar char="•"/>
                      </a:pPr>
                      <a:r>
                        <a:rPr lang="en-US" dirty="0" smtClean="0"/>
                        <a:t>&lt;Please provide a short overview of the country’s strengths related to this technical area&gt;</a:t>
                      </a: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dirty="0" smtClean="0"/>
                        <a:t>&lt;Please</a:t>
                      </a:r>
                      <a:r>
                        <a:rPr lang="en-US" baseline="0" dirty="0" smtClean="0"/>
                        <a:t> note any best practices related to the country’s strengths&gt;</a:t>
                      </a:r>
                      <a:endParaRPr lang="en-US" dirty="0"/>
                    </a:p>
                  </a:txBody>
                  <a:tcPr>
                    <a:solidFill>
                      <a:schemeClr val="accent3">
                        <a:lumMod val="95000"/>
                      </a:schemeClr>
                    </a:solidFill>
                  </a:tcPr>
                </a:tc>
              </a:tr>
            </a:tbl>
          </a:graphicData>
        </a:graphic>
      </p:graphicFrame>
    </p:spTree>
    <p:extLst>
      <p:ext uri="{BB962C8B-B14F-4D97-AF65-F5344CB8AC3E}">
        <p14:creationId xmlns:p14="http://schemas.microsoft.com/office/powerpoint/2010/main" val="36007232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448351539"/>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gridCol w="5149516"/>
              </a:tblGrid>
              <a:tr h="505503">
                <a:tc>
                  <a:txBody>
                    <a:bodyPr/>
                    <a:lstStyle/>
                    <a:p>
                      <a:pPr algn="l"/>
                      <a:r>
                        <a:rPr lang="en-US" sz="2200" dirty="0" smtClean="0">
                          <a:solidFill>
                            <a:schemeClr val="bg1"/>
                          </a:solidFill>
                        </a:rPr>
                        <a:t>Areas</a:t>
                      </a:r>
                      <a:r>
                        <a:rPr lang="en-US" sz="2200" baseline="0" dirty="0" smtClean="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smtClean="0">
                          <a:solidFill>
                            <a:schemeClr val="bg1"/>
                          </a:solidFill>
                        </a:rPr>
                        <a:t>Challenges</a:t>
                      </a:r>
                      <a:endParaRPr lang="en-US" sz="2200" dirty="0">
                        <a:solidFill>
                          <a:schemeClr val="bg1"/>
                        </a:solidFill>
                      </a:endParaRPr>
                    </a:p>
                  </a:txBody>
                  <a:tcPr>
                    <a:solidFill>
                      <a:schemeClr val="tx2">
                        <a:lumMod val="50000"/>
                        <a:lumOff val="50000"/>
                      </a:schemeClr>
                    </a:solidFill>
                  </a:tcPr>
                </a:tc>
              </a:tr>
              <a:tr h="4515676">
                <a:tc>
                  <a:txBody>
                    <a:bodyPr/>
                    <a:lstStyle/>
                    <a:p>
                      <a:pPr marL="285750" indent="-285750">
                        <a:buFont typeface="Arial" panose="020B0604020202020204" pitchFamily="34" charset="0"/>
                        <a:buChar char="•"/>
                      </a:pPr>
                      <a:r>
                        <a:rPr lang="en-US" dirty="0" smtClean="0"/>
                        <a:t>&lt;Please provide a short overview of the country’s areas that need strengthening related to this technical area&gt;</a:t>
                      </a: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dirty="0" smtClean="0"/>
                        <a:t>&lt;Please</a:t>
                      </a:r>
                      <a:r>
                        <a:rPr lang="en-US" baseline="0" dirty="0" smtClean="0"/>
                        <a:t> note any challenges or unique circumstances that may impact the country’s ability to improve capacity for this technical area&gt;</a:t>
                      </a:r>
                    </a:p>
                  </a:txBody>
                  <a:tcPr>
                    <a:solidFill>
                      <a:schemeClr val="accent3">
                        <a:lumMod val="95000"/>
                      </a:schemeClr>
                    </a:solidFill>
                  </a:tcPr>
                </a:tc>
              </a:tr>
            </a:tbl>
          </a:graphicData>
        </a:graphic>
      </p:graphicFrame>
    </p:spTree>
    <p:extLst>
      <p:ext uri="{BB962C8B-B14F-4D97-AF65-F5344CB8AC3E}">
        <p14:creationId xmlns:p14="http://schemas.microsoft.com/office/powerpoint/2010/main" val="354219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en-US" dirty="0"/>
              <a:t>Health Priority Directions for 2014-2020</a:t>
            </a:r>
            <a:endParaRPr lang="en-GB" dirty="0"/>
          </a:p>
        </p:txBody>
      </p:sp>
      <p:sp>
        <p:nvSpPr>
          <p:cNvPr id="3" name="TextBox 2"/>
          <p:cNvSpPr txBox="1"/>
          <p:nvPr/>
        </p:nvSpPr>
        <p:spPr>
          <a:xfrm>
            <a:off x="208547" y="1588168"/>
            <a:ext cx="10299032" cy="4247317"/>
          </a:xfrm>
          <a:prstGeom prst="rect">
            <a:avLst/>
          </a:prstGeom>
          <a:noFill/>
        </p:spPr>
        <p:txBody>
          <a:bodyPr wrap="square" rtlCol="0">
            <a:spAutoFit/>
          </a:bodyPr>
          <a:lstStyle/>
          <a:p>
            <a:pPr lvl="0" algn="l">
              <a:spcBef>
                <a:spcPts val="1200"/>
              </a:spcBef>
              <a:buFont typeface="+mj-lt"/>
              <a:buAutoNum type="arabicPeriod"/>
            </a:pPr>
            <a:r>
              <a:rPr lang="en-US" sz="1800" b="1" dirty="0">
                <a:solidFill>
                  <a:srgbClr val="003366"/>
                </a:solidFill>
              </a:rPr>
              <a:t>Health in all policies – general state multi-sectoral approach </a:t>
            </a:r>
          </a:p>
          <a:p>
            <a:pPr lvl="0" algn="l">
              <a:spcBef>
                <a:spcPts val="1200"/>
              </a:spcBef>
              <a:buFont typeface="+mj-lt"/>
              <a:buAutoNum type="arabicPeriod"/>
            </a:pPr>
            <a:r>
              <a:rPr lang="en-US" sz="1800" b="1" dirty="0">
                <a:solidFill>
                  <a:srgbClr val="003366"/>
                </a:solidFill>
              </a:rPr>
              <a:t>Development of the healthcare sector governance</a:t>
            </a:r>
          </a:p>
          <a:p>
            <a:pPr lvl="0" algn="l">
              <a:spcBef>
                <a:spcPts val="1200"/>
              </a:spcBef>
              <a:buFont typeface="+mj-lt"/>
              <a:buAutoNum type="arabicPeriod"/>
            </a:pPr>
            <a:r>
              <a:rPr lang="en-US" sz="1800" b="1" dirty="0">
                <a:solidFill>
                  <a:srgbClr val="003366"/>
                </a:solidFill>
              </a:rPr>
              <a:t>Improvement of healthcare financing system </a:t>
            </a:r>
          </a:p>
          <a:p>
            <a:pPr lvl="0" algn="l">
              <a:spcBef>
                <a:spcPts val="1200"/>
              </a:spcBef>
              <a:buFont typeface="+mj-lt"/>
              <a:buAutoNum type="arabicPeriod"/>
            </a:pPr>
            <a:r>
              <a:rPr lang="en-US" sz="1800" b="1" dirty="0">
                <a:solidFill>
                  <a:srgbClr val="003366"/>
                </a:solidFill>
              </a:rPr>
              <a:t>Development of quality medical services </a:t>
            </a:r>
          </a:p>
          <a:p>
            <a:pPr lvl="0" algn="l">
              <a:spcBef>
                <a:spcPts val="1200"/>
              </a:spcBef>
              <a:buFont typeface="+mj-lt"/>
              <a:buAutoNum type="arabicPeriod"/>
            </a:pPr>
            <a:r>
              <a:rPr lang="en-US" sz="1800" b="1" dirty="0">
                <a:solidFill>
                  <a:srgbClr val="003366"/>
                </a:solidFill>
              </a:rPr>
              <a:t>Development of human resources in the healthcare sector</a:t>
            </a:r>
          </a:p>
          <a:p>
            <a:pPr lvl="0" algn="l">
              <a:spcBef>
                <a:spcPts val="1200"/>
              </a:spcBef>
              <a:buFont typeface="+mj-lt"/>
              <a:buAutoNum type="arabicPeriod"/>
            </a:pPr>
            <a:r>
              <a:rPr lang="en-US" sz="1800" b="1" dirty="0">
                <a:solidFill>
                  <a:srgbClr val="003366"/>
                </a:solidFill>
              </a:rPr>
              <a:t>Development of health management information systems</a:t>
            </a:r>
          </a:p>
          <a:p>
            <a:pPr lvl="0" algn="l">
              <a:spcBef>
                <a:spcPts val="1200"/>
              </a:spcBef>
              <a:buFont typeface="+mj-lt"/>
              <a:buAutoNum type="arabicPeriod"/>
            </a:pPr>
            <a:r>
              <a:rPr lang="en-US" sz="1800" b="1" dirty="0">
                <a:solidFill>
                  <a:srgbClr val="003366"/>
                </a:solidFill>
              </a:rPr>
              <a:t>Support of maternal and child health</a:t>
            </a:r>
          </a:p>
          <a:p>
            <a:pPr lvl="0" algn="l">
              <a:spcBef>
                <a:spcPts val="1200"/>
              </a:spcBef>
              <a:buFont typeface="+mj-lt"/>
              <a:buAutoNum type="arabicPeriod"/>
            </a:pPr>
            <a:r>
              <a:rPr lang="en-US" sz="1800" b="1" dirty="0">
                <a:solidFill>
                  <a:srgbClr val="003366"/>
                </a:solidFill>
              </a:rPr>
              <a:t>Improvement of prevention and management of priority communicable diseases </a:t>
            </a:r>
          </a:p>
          <a:p>
            <a:pPr lvl="0" algn="l">
              <a:spcBef>
                <a:spcPts val="1200"/>
              </a:spcBef>
              <a:buFont typeface="+mj-lt"/>
              <a:buAutoNum type="arabicPeriod"/>
            </a:pPr>
            <a:r>
              <a:rPr lang="en-US" sz="1800" b="1" dirty="0">
                <a:solidFill>
                  <a:srgbClr val="003366"/>
                </a:solidFill>
              </a:rPr>
              <a:t>Improvement of prevention and control of priority non-communicable diseases</a:t>
            </a:r>
          </a:p>
          <a:p>
            <a:pPr lvl="0" algn="l">
              <a:spcBef>
                <a:spcPts val="1200"/>
              </a:spcBef>
              <a:buFont typeface="+mj-lt"/>
              <a:buAutoNum type="arabicPeriod"/>
            </a:pPr>
            <a:r>
              <a:rPr lang="en-US" sz="1800" b="1" dirty="0">
                <a:solidFill>
                  <a:srgbClr val="003366"/>
                </a:solidFill>
              </a:rPr>
              <a:t>Development of public health system</a:t>
            </a:r>
            <a:endParaRPr lang="en-US" sz="1800" b="1" dirty="0">
              <a:solidFill>
                <a:srgbClr val="003366"/>
              </a:solidFill>
            </a:endParaRPr>
          </a:p>
        </p:txBody>
      </p:sp>
    </p:spTree>
    <p:extLst>
      <p:ext uri="{BB962C8B-B14F-4D97-AF65-F5344CB8AC3E}">
        <p14:creationId xmlns:p14="http://schemas.microsoft.com/office/powerpoint/2010/main" val="22384976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gridCol w="5149516"/>
              </a:tblGrid>
              <a:tr h="514904">
                <a:tc>
                  <a:txBody>
                    <a:bodyPr/>
                    <a:lstStyle/>
                    <a:p>
                      <a:pPr algn="l"/>
                      <a:r>
                        <a:rPr lang="en-US" sz="2200" dirty="0" smtClean="0">
                          <a:solidFill>
                            <a:schemeClr val="bg1"/>
                          </a:solidFill>
                        </a:rPr>
                        <a:t>Strengths</a:t>
                      </a:r>
                      <a:endParaRPr lang="en-US" sz="2200" dirty="0">
                        <a:solidFill>
                          <a:schemeClr val="bg1"/>
                        </a:solidFill>
                      </a:endParaRPr>
                    </a:p>
                  </a:txBody>
                  <a:tcPr>
                    <a:solidFill>
                      <a:schemeClr val="tx2">
                        <a:lumMod val="50000"/>
                        <a:lumOff val="50000"/>
                      </a:schemeClr>
                    </a:solidFill>
                  </a:tcPr>
                </a:tc>
                <a:tc>
                  <a:txBody>
                    <a:bodyPr/>
                    <a:lstStyle/>
                    <a:p>
                      <a:pPr algn="l"/>
                      <a:r>
                        <a:rPr lang="en-US" sz="2200" baseline="0" dirty="0" smtClean="0">
                          <a:solidFill>
                            <a:schemeClr val="bg1"/>
                          </a:solidFill>
                        </a:rPr>
                        <a:t>Best practices</a:t>
                      </a:r>
                      <a:endParaRPr lang="en-US" sz="2200" dirty="0">
                        <a:solidFill>
                          <a:schemeClr val="bg1"/>
                        </a:solidFill>
                      </a:endParaRPr>
                    </a:p>
                  </a:txBody>
                  <a:tcPr>
                    <a:solidFill>
                      <a:schemeClr val="tx2">
                        <a:lumMod val="50000"/>
                        <a:lumOff val="50000"/>
                      </a:schemeClr>
                    </a:solidFill>
                  </a:tcPr>
                </a:tc>
              </a:tr>
              <a:tr h="4522316">
                <a:tc>
                  <a:txBody>
                    <a:bodyPr/>
                    <a:lstStyle/>
                    <a:p>
                      <a:pPr marL="285750" indent="-285750">
                        <a:buFont typeface="Arial" panose="020B0604020202020204" pitchFamily="34" charset="0"/>
                        <a:buChar char="•"/>
                      </a:pPr>
                      <a:r>
                        <a:rPr lang="en-US" dirty="0" smtClean="0"/>
                        <a:t>&lt;Please provide a short overview of the country’s strengths related to this technical area&gt;</a:t>
                      </a: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dirty="0" smtClean="0"/>
                        <a:t>&lt;Please</a:t>
                      </a:r>
                      <a:r>
                        <a:rPr lang="en-US" baseline="0" dirty="0" smtClean="0"/>
                        <a:t> note any best practices related to the country’s strengths&gt;</a:t>
                      </a:r>
                      <a:endParaRPr lang="en-US" dirty="0"/>
                    </a:p>
                  </a:txBody>
                  <a:tcPr>
                    <a:solidFill>
                      <a:schemeClr val="accent3">
                        <a:lumMod val="95000"/>
                      </a:schemeClr>
                    </a:solidFill>
                  </a:tcPr>
                </a:tc>
              </a:tr>
            </a:tbl>
          </a:graphicData>
        </a:graphic>
      </p:graphicFrame>
    </p:spTree>
    <p:extLst>
      <p:ext uri="{BB962C8B-B14F-4D97-AF65-F5344CB8AC3E}">
        <p14:creationId xmlns:p14="http://schemas.microsoft.com/office/powerpoint/2010/main" val="31164133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gridCol w="5149516"/>
              </a:tblGrid>
              <a:tr h="505503">
                <a:tc>
                  <a:txBody>
                    <a:bodyPr/>
                    <a:lstStyle/>
                    <a:p>
                      <a:pPr algn="l"/>
                      <a:r>
                        <a:rPr lang="en-US" sz="2200" dirty="0" smtClean="0">
                          <a:solidFill>
                            <a:schemeClr val="bg1"/>
                          </a:solidFill>
                        </a:rPr>
                        <a:t>Areas</a:t>
                      </a:r>
                      <a:r>
                        <a:rPr lang="en-US" sz="2200" baseline="0" dirty="0" smtClean="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smtClean="0">
                          <a:solidFill>
                            <a:schemeClr val="bg1"/>
                          </a:solidFill>
                        </a:rPr>
                        <a:t>Challenges</a:t>
                      </a:r>
                      <a:endParaRPr lang="en-US" sz="2200" dirty="0">
                        <a:solidFill>
                          <a:schemeClr val="bg1"/>
                        </a:solidFill>
                      </a:endParaRPr>
                    </a:p>
                  </a:txBody>
                  <a:tcPr>
                    <a:solidFill>
                      <a:schemeClr val="tx2">
                        <a:lumMod val="50000"/>
                        <a:lumOff val="50000"/>
                      </a:schemeClr>
                    </a:solidFill>
                  </a:tcPr>
                </a:tc>
              </a:tr>
              <a:tr h="4515676">
                <a:tc>
                  <a:txBody>
                    <a:bodyPr/>
                    <a:lstStyle/>
                    <a:p>
                      <a:pPr marL="285750" indent="-285750">
                        <a:buFont typeface="Arial" panose="020B0604020202020204" pitchFamily="34" charset="0"/>
                        <a:buChar char="•"/>
                      </a:pPr>
                      <a:r>
                        <a:rPr lang="en-US" dirty="0" smtClean="0"/>
                        <a:t>&lt;Please provide a short overview of the country’s areas that need strengthening related to this technical area&gt;</a:t>
                      </a: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dirty="0" smtClean="0"/>
                        <a:t>&lt;Please</a:t>
                      </a:r>
                      <a:r>
                        <a:rPr lang="en-US" baseline="0" dirty="0" smtClean="0"/>
                        <a:t> note any challenges or unique circumstances that may impact the country’s ability to improve capacity for this technical area&gt;</a:t>
                      </a:r>
                    </a:p>
                  </a:txBody>
                  <a:tcPr>
                    <a:solidFill>
                      <a:schemeClr val="accent3">
                        <a:lumMod val="95000"/>
                      </a:schemeClr>
                    </a:solidFill>
                  </a:tcPr>
                </a:tc>
              </a:tr>
            </a:tbl>
          </a:graphicData>
        </a:graphic>
      </p:graphicFrame>
    </p:spTree>
    <p:extLst>
      <p:ext uri="{BB962C8B-B14F-4D97-AF65-F5344CB8AC3E}">
        <p14:creationId xmlns:p14="http://schemas.microsoft.com/office/powerpoint/2010/main" val="22042000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smtClean="0"/>
              <a:t>Proposed indicator scores</a:t>
            </a:r>
            <a:endParaRPr lang="en-GB" dirty="0"/>
          </a:p>
        </p:txBody>
      </p:sp>
      <p:sp>
        <p:nvSpPr>
          <p:cNvPr id="8" name="TextBox 7"/>
          <p:cNvSpPr txBox="1"/>
          <p:nvPr/>
        </p:nvSpPr>
        <p:spPr>
          <a:xfrm>
            <a:off x="357605" y="1565013"/>
            <a:ext cx="10166016" cy="4524315"/>
          </a:xfrm>
          <a:prstGeom prst="rect">
            <a:avLst/>
          </a:prstGeom>
          <a:noFill/>
        </p:spPr>
        <p:txBody>
          <a:bodyPr wrap="square" rtlCol="0">
            <a:spAutoFit/>
          </a:bodyPr>
          <a:lstStyle/>
          <a:p>
            <a:pPr algn="l"/>
            <a:r>
              <a:rPr lang="en-US" sz="1800" dirty="0" smtClean="0">
                <a:latin typeface="Arial" panose="020B0604020202020204" pitchFamily="34" charset="0"/>
              </a:rPr>
              <a:t>See next slide for an example. This </a:t>
            </a:r>
            <a:r>
              <a:rPr lang="en-US" sz="1800" dirty="0">
                <a:latin typeface="Arial" panose="020B0604020202020204" pitchFamily="34" charset="0"/>
              </a:rPr>
              <a:t>slide is OPTIONAL. The </a:t>
            </a:r>
            <a:r>
              <a:rPr lang="en-US" sz="1800" dirty="0" smtClean="0">
                <a:latin typeface="Arial" panose="020B0604020202020204" pitchFamily="34" charset="0"/>
              </a:rPr>
              <a:t>host country </a:t>
            </a:r>
            <a:r>
              <a:rPr lang="en-US" sz="1800" dirty="0">
                <a:latin typeface="Arial" panose="020B0604020202020204" pitchFamily="34" charset="0"/>
              </a:rPr>
              <a:t>may offer suggested scores and rationale for each indicator in the technical </a:t>
            </a:r>
            <a:r>
              <a:rPr lang="en-US" sz="1800" dirty="0" smtClean="0">
                <a:latin typeface="Arial" panose="020B0604020202020204" pitchFamily="34" charset="0"/>
              </a:rPr>
              <a:t>area.</a:t>
            </a:r>
          </a:p>
          <a:p>
            <a:pPr algn="l"/>
            <a:endParaRPr lang="en-US" sz="1800" dirty="0">
              <a:latin typeface="Arial" panose="020B0604020202020204" pitchFamily="34" charset="0"/>
            </a:endParaRPr>
          </a:p>
          <a:p>
            <a:pPr algn="l"/>
            <a:r>
              <a:rPr lang="en-US" sz="1800" dirty="0" smtClean="0">
                <a:latin typeface="Arial" panose="020B0604020202020204" pitchFamily="34" charset="0"/>
              </a:rPr>
              <a:t>Proposed scores should be based on guidance given in the tool for each Indicator and supported with documentation.</a:t>
            </a:r>
          </a:p>
          <a:p>
            <a:pPr algn="l"/>
            <a:endParaRPr lang="en-US" sz="1800" dirty="0">
              <a:latin typeface="Arial" panose="020B0604020202020204" pitchFamily="34" charset="0"/>
            </a:endParaRPr>
          </a:p>
          <a:p>
            <a:pPr algn="l"/>
            <a:r>
              <a:rPr lang="en-US" sz="1800" dirty="0" smtClean="0">
                <a:latin typeface="Arial" panose="020B0604020202020204" pitchFamily="34" charset="0"/>
              </a:rPr>
              <a:t>If the host country has some capabilities at more than one level, this should be noted. For example, if the host country meets most, but not all, requirements for a </a:t>
            </a:r>
            <a:r>
              <a:rPr lang="en-US" sz="1800" dirty="0" smtClean="0">
                <a:solidFill>
                  <a:srgbClr val="FF5D0D"/>
                </a:solidFill>
                <a:latin typeface="Arial" panose="020B0604020202020204" pitchFamily="34" charset="0"/>
              </a:rPr>
              <a:t>level 3</a:t>
            </a:r>
            <a:r>
              <a:rPr lang="en-US" sz="1800" dirty="0" smtClean="0">
                <a:latin typeface="Arial" panose="020B0604020202020204" pitchFamily="34" charset="0"/>
              </a:rPr>
              <a:t>, this should be stated. </a:t>
            </a:r>
            <a:endParaRPr lang="en-US" sz="1800" dirty="0">
              <a:latin typeface="Arial" panose="020B0604020202020204" pitchFamily="34" charset="0"/>
            </a:endParaRPr>
          </a:p>
          <a:p>
            <a:pPr algn="l"/>
            <a:endParaRPr lang="en-US" sz="1800" dirty="0" smtClean="0">
              <a:latin typeface="Arial" panose="020B0604020202020204" pitchFamily="34" charset="0"/>
            </a:endParaRPr>
          </a:p>
          <a:p>
            <a:pPr algn="l"/>
            <a:r>
              <a:rPr lang="en-US" sz="1800" dirty="0" smtClean="0">
                <a:latin typeface="Arial" panose="020B0604020202020204" pitchFamily="34" charset="0"/>
              </a:rPr>
              <a:t>Where capacities differ significantly between sectors, for example, between public health and animal health, this should be noted </a:t>
            </a:r>
            <a:r>
              <a:rPr lang="en-US" sz="1800" dirty="0">
                <a:latin typeface="Arial" panose="020B0604020202020204" pitchFamily="34" charset="0"/>
              </a:rPr>
              <a:t>but only one score will be submitted and should be the lower of the two scores . </a:t>
            </a:r>
            <a:endParaRPr lang="en-US" sz="1800" b="1" kern="0" dirty="0" smtClean="0">
              <a:solidFill>
                <a:srgbClr val="002776">
                  <a:lumMod val="75000"/>
                </a:srgbClr>
              </a:solidFill>
              <a:latin typeface="Arial"/>
            </a:endParaRPr>
          </a:p>
        </p:txBody>
      </p:sp>
    </p:spTree>
    <p:extLst>
      <p:ext uri="{BB962C8B-B14F-4D97-AF65-F5344CB8AC3E}">
        <p14:creationId xmlns:p14="http://schemas.microsoft.com/office/powerpoint/2010/main" val="4213338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smtClean="0"/>
              <a:t>Priority areas for action</a:t>
            </a:r>
            <a:endParaRPr lang="en-GB" dirty="0"/>
          </a:p>
        </p:txBody>
      </p:sp>
      <p:sp>
        <p:nvSpPr>
          <p:cNvPr id="3" name="TextBox 2"/>
          <p:cNvSpPr txBox="1"/>
          <p:nvPr/>
        </p:nvSpPr>
        <p:spPr>
          <a:xfrm>
            <a:off x="208547" y="1588168"/>
            <a:ext cx="10299032" cy="2554545"/>
          </a:xfrm>
          <a:prstGeom prst="rect">
            <a:avLst/>
          </a:prstGeom>
          <a:noFill/>
        </p:spPr>
        <p:txBody>
          <a:bodyPr wrap="square" rtlCol="0">
            <a:spAutoFit/>
          </a:bodyPr>
          <a:lstStyle/>
          <a:p>
            <a:pPr marL="285750" indent="-285750" algn="l">
              <a:buFont typeface="Arial" panose="020B0604020202020204" pitchFamily="34" charset="0"/>
              <a:buChar char="•"/>
            </a:pPr>
            <a:r>
              <a:rPr lang="ka-GE" sz="2000" dirty="0" smtClean="0">
                <a:latin typeface="Arial" panose="020B0604020202020204" pitchFamily="34" charset="0"/>
              </a:rPr>
              <a:t>კანონმდებლობის სრულყოფა საერთაშორისო ხელშეკრულებებით განსაზღვრული ვალდებულებების იმპლემენტაციის უზრუნველსაყოფად</a:t>
            </a:r>
          </a:p>
          <a:p>
            <a:pPr marL="285750" indent="-285750" algn="l">
              <a:buFont typeface="Arial" panose="020B0604020202020204" pitchFamily="34" charset="0"/>
              <a:buChar char="•"/>
            </a:pPr>
            <a:r>
              <a:rPr lang="ka-GE" sz="2000" dirty="0" smtClean="0">
                <a:latin typeface="Arial" panose="020B0604020202020204" pitchFamily="34" charset="0"/>
              </a:rPr>
              <a:t>საკოორდინაციო მექანიზმების გაუმჯობესება (მ.შ., რეგიონულ პარტნიორებთან)</a:t>
            </a:r>
          </a:p>
          <a:p>
            <a:pPr marL="285750" indent="-285750" algn="l">
              <a:buFont typeface="Arial" panose="020B0604020202020204" pitchFamily="34" charset="0"/>
              <a:buChar char="•"/>
            </a:pPr>
            <a:r>
              <a:rPr lang="ka-GE" sz="2000" dirty="0" smtClean="0">
                <a:latin typeface="Arial" panose="020B0604020202020204" pitchFamily="34" charset="0"/>
              </a:rPr>
              <a:t>ადამიანური რესურსის მომზადება/გადამზადება</a:t>
            </a:r>
          </a:p>
          <a:p>
            <a:pPr marL="285750" indent="-285750" algn="l">
              <a:buFont typeface="Arial" panose="020B0604020202020204" pitchFamily="34" charset="0"/>
              <a:buChar char="•"/>
            </a:pPr>
            <a:r>
              <a:rPr lang="ka-GE" sz="2000" dirty="0" smtClean="0">
                <a:latin typeface="Arial" panose="020B0604020202020204" pitchFamily="34" charset="0"/>
              </a:rPr>
              <a:t> </a:t>
            </a:r>
            <a:r>
              <a:rPr lang="ka-GE" sz="2000" dirty="0" smtClean="0">
                <a:solidFill>
                  <a:srgbClr val="FF0000"/>
                </a:solidFill>
                <a:latin typeface="Arial" panose="020B0604020202020204" pitchFamily="34" charset="0"/>
              </a:rPr>
              <a:t>მიზნობრივი პროგრამების დაფინანსება</a:t>
            </a:r>
          </a:p>
          <a:p>
            <a:pPr marL="285750" indent="-285750" algn="l">
              <a:buFont typeface="Arial" panose="020B0604020202020204" pitchFamily="34" charset="0"/>
              <a:buChar char="•"/>
            </a:pPr>
            <a:endParaRPr lang="en-US" sz="2000" dirty="0">
              <a:latin typeface="Arial" panose="020B0604020202020204" pitchFamily="34" charset="0"/>
            </a:endParaRPr>
          </a:p>
        </p:txBody>
      </p:sp>
    </p:spTree>
    <p:extLst>
      <p:ext uri="{BB962C8B-B14F-4D97-AF65-F5344CB8AC3E}">
        <p14:creationId xmlns:p14="http://schemas.microsoft.com/office/powerpoint/2010/main" val="19272552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smtClean="0"/>
              <a:t>References and supporting documentation</a:t>
            </a:r>
            <a:endParaRPr lang="en-GB" dirty="0"/>
          </a:p>
        </p:txBody>
      </p:sp>
      <p:sp>
        <p:nvSpPr>
          <p:cNvPr id="3" name="TextBox 2"/>
          <p:cNvSpPr txBox="1"/>
          <p:nvPr/>
        </p:nvSpPr>
        <p:spPr>
          <a:xfrm>
            <a:off x="208547" y="1588168"/>
            <a:ext cx="10299032" cy="3139321"/>
          </a:xfrm>
          <a:prstGeom prst="rect">
            <a:avLst/>
          </a:prstGeom>
          <a:noFill/>
        </p:spPr>
        <p:txBody>
          <a:bodyPr wrap="square" rtlCol="0">
            <a:spAutoFit/>
          </a:bodyPr>
          <a:lstStyle/>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Law of Georgia “Civil security</a:t>
            </a:r>
            <a:r>
              <a:rPr lang="en-IN" sz="1800" dirty="0">
                <a:latin typeface="Calibri" panose="020F0502020204030204" pitchFamily="34" charset="0"/>
                <a:cs typeface="Calibri" panose="020F0502020204030204" pitchFamily="34" charset="0"/>
              </a:rPr>
              <a:t>” </a:t>
            </a:r>
            <a:r>
              <a:rPr lang="en-IN" sz="1800" u="sng" dirty="0">
                <a:latin typeface="Calibri" panose="020F0502020204030204" pitchFamily="34" charset="0"/>
                <a:cs typeface="Calibri" panose="020F0502020204030204" pitchFamily="34" charset="0"/>
                <a:hlinkClick r:id="rId3"/>
              </a:rPr>
              <a:t>https://matsne.gov.ge/ka/document/view/4243170?publication=1</a:t>
            </a:r>
            <a:endParaRPr lang="ka-GE" sz="1800" u="sng"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u="sng" dirty="0">
                <a:latin typeface="Calibri" panose="020F0502020204030204" pitchFamily="34" charset="0"/>
                <a:cs typeface="Calibri" panose="020F0502020204030204" pitchFamily="34" charset="0"/>
              </a:rPr>
              <a:t>Law of Georgia “On </a:t>
            </a:r>
            <a:r>
              <a:rPr lang="en-US" sz="1800" u="sng" dirty="0" err="1">
                <a:latin typeface="Calibri" panose="020F0502020204030204" pitchFamily="34" charset="0"/>
                <a:cs typeface="Calibri" panose="020F0502020204030204" pitchFamily="34" charset="0"/>
              </a:rPr>
              <a:t>Healt</a:t>
            </a:r>
            <a:r>
              <a:rPr lang="en-US" sz="1800" u="sng" dirty="0">
                <a:latin typeface="Calibri" panose="020F0502020204030204" pitchFamily="34" charset="0"/>
                <a:cs typeface="Calibri" panose="020F0502020204030204" pitchFamily="34" charset="0"/>
              </a:rPr>
              <a:t> Care” https://matsne.gov.ge</a:t>
            </a:r>
          </a:p>
          <a:p>
            <a:pPr marL="285750" indent="-285750" algn="l">
              <a:spcBef>
                <a:spcPts val="0"/>
              </a:spcBef>
              <a:buFont typeface="Wingdings" panose="05000000000000000000" pitchFamily="2" charset="2"/>
              <a:buChar char="ü"/>
            </a:pPr>
            <a:r>
              <a:rPr lang="en-IN" sz="1800" u="sng" dirty="0">
                <a:latin typeface="Calibri" panose="020F0502020204030204" pitchFamily="34" charset="0"/>
                <a:cs typeface="Calibri" panose="020F0502020204030204" pitchFamily="34" charset="0"/>
              </a:rPr>
              <a:t>Law of Georgia “on Public Health” https://matsne.gov.ge</a:t>
            </a:r>
          </a:p>
          <a:p>
            <a:pPr marL="285750" indent="-285750" algn="l">
              <a:spcBef>
                <a:spcPts val="0"/>
              </a:spcBef>
              <a:buFont typeface="Wingdings" panose="05000000000000000000" pitchFamily="2" charset="2"/>
              <a:buChar char="ü"/>
            </a:pPr>
            <a:r>
              <a:rPr lang="en-US" sz="1800" dirty="0" smtClean="0">
                <a:latin typeface="Calibri" panose="020F0502020204030204" pitchFamily="34" charset="0"/>
                <a:cs typeface="Calibri" panose="020F0502020204030204" pitchFamily="34" charset="0"/>
              </a:rPr>
              <a:t>Ordinance </a:t>
            </a:r>
            <a:r>
              <a:rPr lang="en-US" sz="1800" dirty="0">
                <a:latin typeface="Calibri" panose="020F0502020204030204" pitchFamily="34" charset="0"/>
                <a:cs typeface="Calibri" panose="020F0502020204030204" pitchFamily="34" charset="0"/>
              </a:rPr>
              <a:t>of the Government of Georgia on approval of the National Security Plan </a:t>
            </a:r>
            <a:r>
              <a:rPr lang="en-US" sz="1800" dirty="0">
                <a:latin typeface="Calibri" panose="020F0502020204030204" pitchFamily="34" charset="0"/>
                <a:cs typeface="Calibri" panose="020F0502020204030204" pitchFamily="34" charset="0"/>
                <a:hlinkClick r:id="rId4"/>
              </a:rPr>
              <a:t>https://matsne.gov.ge/ka/documn/view/2993918?publication=0</a:t>
            </a:r>
            <a:r>
              <a:rPr lang="en-US" sz="1800" dirty="0">
                <a:latin typeface="Calibri" panose="020F0502020204030204" pitchFamily="34" charset="0"/>
                <a:cs typeface="Calibri" panose="020F0502020204030204" pitchFamily="34" charset="0"/>
              </a:rPr>
              <a:t> </a:t>
            </a:r>
          </a:p>
          <a:p>
            <a:pPr marL="285750" indent="-285750" algn="l">
              <a:spcBef>
                <a:spcPts val="0"/>
              </a:spcBef>
              <a:buFont typeface="Wingdings" panose="05000000000000000000" pitchFamily="2" charset="2"/>
              <a:buChar char="ü"/>
            </a:pPr>
            <a:r>
              <a:rPr lang="en-US" sz="1800" dirty="0" smtClean="0">
                <a:latin typeface="Calibri" panose="020F0502020204030204" pitchFamily="34" charset="0"/>
                <a:cs typeface="Calibri" panose="020F0502020204030204" pitchFamily="34" charset="0"/>
              </a:rPr>
              <a:t>Ordinance </a:t>
            </a:r>
            <a:r>
              <a:rPr lang="en-US" sz="1800" dirty="0">
                <a:latin typeface="Calibri" panose="020F0502020204030204" pitchFamily="34" charset="0"/>
                <a:cs typeface="Calibri" panose="020F0502020204030204" pitchFamily="34" charset="0"/>
              </a:rPr>
              <a:t>of the Government of Georgia -Approving Rule of  Functioning of Integrated National System of Surveillance on Infectious Diseases, including Diseases Due to Particularly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-Approving Rule of Functioning of Integrated National Surveillance System on Infectious Diseases, including diseases caused by especially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8654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en-US" dirty="0"/>
              <a:t>Health Priority Directions for 2014-2020</a:t>
            </a:r>
            <a:endParaRPr lang="en-GB" dirty="0"/>
          </a:p>
        </p:txBody>
      </p:sp>
      <p:sp>
        <p:nvSpPr>
          <p:cNvPr id="3" name="TextBox 2"/>
          <p:cNvSpPr txBox="1"/>
          <p:nvPr/>
        </p:nvSpPr>
        <p:spPr>
          <a:xfrm>
            <a:off x="208547" y="1588168"/>
            <a:ext cx="10299032" cy="2862322"/>
          </a:xfrm>
          <a:prstGeom prst="rect">
            <a:avLst/>
          </a:prstGeom>
          <a:noFill/>
        </p:spPr>
        <p:txBody>
          <a:bodyPr wrap="square" rtlCol="0">
            <a:spAutoFit/>
          </a:bodyPr>
          <a:lstStyle/>
          <a:p>
            <a:pPr marL="285750" indent="-285750" algn="l">
              <a:buFont typeface="Arial" panose="020B0604020202020204" pitchFamily="34" charset="0"/>
              <a:buChar char="•"/>
            </a:pPr>
            <a:r>
              <a:rPr lang="ka-GE" sz="2400" dirty="0">
                <a:latin typeface="Arial" panose="020B0604020202020204" pitchFamily="34" charset="0"/>
              </a:rPr>
              <a:t>ეპიდემიოლოგიური ზედამხედველობის, კონტროლის, ლაბორატორიული კვლევებისა და დაავადებებზე რეაგირების სისტემის ფუნქციონირების ეტაპობრივ სრულყოფა ევროდირექტივების შესაბამისად</a:t>
            </a:r>
          </a:p>
          <a:p>
            <a:pPr marL="285750" indent="-285750" algn="l">
              <a:buFont typeface="Arial" panose="020B0604020202020204" pitchFamily="34" charset="0"/>
              <a:buChar char="•"/>
            </a:pPr>
            <a:r>
              <a:rPr lang="ka-GE" sz="2400" dirty="0">
                <a:latin typeface="Arial" panose="020B0604020202020204" pitchFamily="34" charset="0"/>
              </a:rPr>
              <a:t>ბიოლოგიურ, ქიმიურ და რადიაციულ ინციდენტებზე რეაგირების გეგმების სრულყოფა ჯანმრთელობის საერთაშორისო წესების მიხედვით</a:t>
            </a:r>
            <a:endParaRPr lang="ka-GE" sz="2400" dirty="0">
              <a:latin typeface="Arial" panose="020B0604020202020204" pitchFamily="34" charset="0"/>
            </a:endParaRPr>
          </a:p>
        </p:txBody>
      </p:sp>
    </p:spTree>
    <p:extLst>
      <p:ext uri="{BB962C8B-B14F-4D97-AF65-F5344CB8AC3E}">
        <p14:creationId xmlns:p14="http://schemas.microsoft.com/office/powerpoint/2010/main" val="654790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dirty="0"/>
              <a:t>საკანონმდებლო გარემო</a:t>
            </a:r>
            <a:endParaRPr lang="en-GB" dirty="0"/>
          </a:p>
        </p:txBody>
      </p:sp>
      <p:sp>
        <p:nvSpPr>
          <p:cNvPr id="3" name="TextBox 2"/>
          <p:cNvSpPr txBox="1"/>
          <p:nvPr/>
        </p:nvSpPr>
        <p:spPr>
          <a:xfrm>
            <a:off x="208547" y="1430883"/>
            <a:ext cx="10299032" cy="6240170"/>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საკანანომდებლო აქტები:</a:t>
            </a:r>
          </a:p>
          <a:p>
            <a:pPr lvl="1" algn="l">
              <a:buFont typeface="Wingdings" panose="05000000000000000000" pitchFamily="2" charset="2"/>
              <a:buChar char="ü"/>
            </a:pPr>
            <a:r>
              <a:rPr lang="ka-GE" sz="1800" dirty="0"/>
              <a:t>„ჯანმრთელობის დაცვის შესახებ“</a:t>
            </a:r>
          </a:p>
          <a:p>
            <a:pPr lvl="1" algn="l">
              <a:buFont typeface="Wingdings" panose="05000000000000000000" pitchFamily="2" charset="2"/>
              <a:buChar char="ü"/>
            </a:pPr>
            <a:r>
              <a:rPr lang="ka-GE" sz="1800" dirty="0"/>
              <a:t>„საზოგადოებრივი ჯანმრთელობის შესახებ“</a:t>
            </a:r>
          </a:p>
          <a:p>
            <a:pPr lvl="1" algn="l">
              <a:buFont typeface="Wingdings" panose="05000000000000000000" pitchFamily="2" charset="2"/>
              <a:buChar char="ü"/>
            </a:pPr>
            <a:r>
              <a:rPr lang="ka-GE" sz="1800" dirty="0"/>
              <a:t>სამოქალაქო უსაფრთხოების შესახებ</a:t>
            </a:r>
          </a:p>
          <a:p>
            <a:pPr lvl="1" algn="l">
              <a:buFont typeface="Wingdings" panose="05000000000000000000" pitchFamily="2" charset="2"/>
              <a:buChar char="ü"/>
            </a:pPr>
            <a:r>
              <a:rPr lang="ka-GE" sz="1800" dirty="0"/>
              <a:t>„საგანგებო მდგომარეობის შესახებ“</a:t>
            </a:r>
          </a:p>
          <a:p>
            <a:pPr marL="342900" indent="-342900" algn="l">
              <a:buFont typeface="Arial" panose="020B0604020202020204" pitchFamily="34" charset="0"/>
              <a:buChar char="•"/>
            </a:pPr>
            <a:r>
              <a:rPr lang="ka-GE" sz="2000" dirty="0" smtClean="0"/>
              <a:t>კანონქვემდებარე </a:t>
            </a:r>
            <a:r>
              <a:rPr lang="ka-GE" sz="2000" dirty="0"/>
              <a:t>აქტები</a:t>
            </a:r>
          </a:p>
          <a:p>
            <a:pPr lvl="1" algn="l">
              <a:buFont typeface="Wingdings" panose="05000000000000000000" pitchFamily="2" charset="2"/>
              <a:buChar char="ü"/>
            </a:pPr>
            <a:r>
              <a:rPr lang="ka-GE" sz="1800" dirty="0"/>
              <a:t>„სამოქალაქო უსაფრთხოების ეროვნული გეგმის დამტკიცების შესახებ“ საქართველოს მთავრობის დადგენილება (№508 – 24.09.2015)</a:t>
            </a:r>
          </a:p>
          <a:p>
            <a:pPr lvl="1" algn="l">
              <a:buFont typeface="Wingdings" panose="05000000000000000000" pitchFamily="2" charset="2"/>
              <a:buChar char="ü"/>
            </a:pPr>
            <a:r>
              <a:rPr lang="ka-GE" sz="1800" dirty="0"/>
              <a:t>„ინფექციურ დაავადებებზე, მათ შორის, განსაკუთრებით საშიში პათოგენებით გამოწვეულ დაავადებებზე, ეპიდზედამხედველობის ინტეგრირებული ეროვნული სისტემის ფუნქციონირების წესის დამტკიცების შესახებ“საქართველოს მთავრობის დადგენილება (№336 –09.07.2015</a:t>
            </a:r>
            <a:r>
              <a:rPr lang="ka-GE" sz="1800" dirty="0" smtClean="0"/>
              <a:t>)</a:t>
            </a:r>
            <a:endParaRPr lang="en-US" sz="1800" dirty="0" smtClean="0"/>
          </a:p>
          <a:p>
            <a:pPr lvl="1" algn="l">
              <a:buFont typeface="Wingdings" panose="05000000000000000000" pitchFamily="2" charset="2"/>
              <a:buChar char="ü"/>
            </a:pPr>
            <a:r>
              <a:rPr lang="en-US" sz="1800" dirty="0">
                <a:latin typeface="Arial" panose="020B0604020202020204" pitchFamily="34" charset="0"/>
              </a:rPr>
              <a:t>Decree by government of Georgia, N428, on “sanitary-quarantine measures and controls on borders and customs” </a:t>
            </a:r>
          </a:p>
          <a:p>
            <a:pPr lvl="1" algn="l">
              <a:buFont typeface="Wingdings" panose="05000000000000000000" pitchFamily="2" charset="2"/>
              <a:buChar char="ü"/>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4122836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en-GB" dirty="0" smtClean="0"/>
              <a:t>overview of capabilities</a:t>
            </a:r>
            <a:endParaRPr lang="en-GB" dirty="0"/>
          </a:p>
        </p:txBody>
      </p:sp>
      <p:sp>
        <p:nvSpPr>
          <p:cNvPr id="3" name="TextBox 2"/>
          <p:cNvSpPr txBox="1"/>
          <p:nvPr/>
        </p:nvSpPr>
        <p:spPr>
          <a:xfrm>
            <a:off x="208547" y="1588168"/>
            <a:ext cx="10299032" cy="5447645"/>
          </a:xfrm>
          <a:prstGeom prst="rect">
            <a:avLst/>
          </a:prstGeom>
          <a:noFill/>
        </p:spPr>
        <p:txBody>
          <a:bodyPr wrap="square" rtlCol="0">
            <a:spAutoFit/>
          </a:bodyPr>
          <a:lstStyle/>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R</a:t>
            </a:r>
            <a:r>
              <a:rPr lang="ru-RU" altLang="en-US" sz="2400" dirty="0">
                <a:solidFill>
                  <a:srgbClr val="002060"/>
                </a:solidFill>
                <a:latin typeface="Calibri" panose="020F0502020204030204" pitchFamily="34" charset="0"/>
                <a:cs typeface="Calibri" panose="020F0502020204030204" pitchFamily="34" charset="0"/>
              </a:rPr>
              <a:t>egulations in compliance with the </a:t>
            </a:r>
            <a:r>
              <a:rPr lang="ru-RU" altLang="en-US" sz="2400" dirty="0" smtClean="0">
                <a:solidFill>
                  <a:srgbClr val="002060"/>
                </a:solidFill>
                <a:latin typeface="Calibri" panose="020F0502020204030204" pitchFamily="34" charset="0"/>
                <a:cs typeface="Calibri" panose="020F0502020204030204" pitchFamily="34" charset="0"/>
              </a:rPr>
              <a:t>IHR</a:t>
            </a:r>
            <a:endParaRPr lang="ka-GE" altLang="en-US" sz="2400" dirty="0" smtClean="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smtClean="0">
                <a:solidFill>
                  <a:srgbClr val="002060"/>
                </a:solidFill>
                <a:latin typeface="Calibri" panose="020F0502020204030204" pitchFamily="34" charset="0"/>
                <a:cs typeface="Calibri" panose="020F0502020204030204" pitchFamily="34" charset="0"/>
              </a:rPr>
              <a:t>Coordination </a:t>
            </a:r>
            <a:r>
              <a:rPr lang="en-US" altLang="en-US" sz="2400" dirty="0">
                <a:solidFill>
                  <a:srgbClr val="002060"/>
                </a:solidFill>
                <a:latin typeface="Calibri" panose="020F0502020204030204" pitchFamily="34" charset="0"/>
                <a:cs typeface="Calibri" panose="020F0502020204030204" pitchFamily="34" charset="0"/>
              </a:rPr>
              <a:t>Mechanism During </a:t>
            </a:r>
            <a:r>
              <a:rPr lang="en-US" altLang="en-US" sz="2400" dirty="0" smtClean="0">
                <a:solidFill>
                  <a:srgbClr val="002060"/>
                </a:solidFill>
                <a:latin typeface="Calibri" panose="020F0502020204030204" pitchFamily="34" charset="0"/>
                <a:cs typeface="Calibri" panose="020F0502020204030204" pitchFamily="34" charset="0"/>
              </a:rPr>
              <a:t>Emergency</a:t>
            </a:r>
            <a:endParaRPr lang="ka-GE" altLang="en-US" sz="2400" dirty="0" smtClean="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smtClean="0">
                <a:solidFill>
                  <a:srgbClr val="002060"/>
                </a:solidFill>
                <a:latin typeface="Calibri" panose="020F0502020204030204" pitchFamily="34" charset="0"/>
                <a:cs typeface="Calibri" panose="020F0502020204030204" pitchFamily="34" charset="0"/>
              </a:rPr>
              <a:t>Important </a:t>
            </a:r>
            <a:r>
              <a:rPr lang="en-US" altLang="en-US" sz="2400" dirty="0">
                <a:solidFill>
                  <a:srgbClr val="002060"/>
                </a:solidFill>
                <a:latin typeface="Calibri" panose="020F0502020204030204" pitchFamily="34" charset="0"/>
                <a:cs typeface="Calibri" panose="020F0502020204030204" pitchFamily="34" charset="0"/>
              </a:rPr>
              <a:t>pillars of </a:t>
            </a:r>
            <a:r>
              <a:rPr lang="en-US" altLang="en-US" sz="2400" dirty="0" smtClean="0">
                <a:solidFill>
                  <a:srgbClr val="002060"/>
                </a:solidFill>
                <a:latin typeface="Calibri" panose="020F0502020204030204" pitchFamily="34" charset="0"/>
                <a:cs typeface="Calibri" panose="020F0502020204030204" pitchFamily="34" charset="0"/>
              </a:rPr>
              <a:t>IHR - Integrated </a:t>
            </a:r>
            <a:r>
              <a:rPr lang="en-US" altLang="en-US" sz="2400" dirty="0">
                <a:solidFill>
                  <a:srgbClr val="002060"/>
                </a:solidFill>
                <a:latin typeface="Calibri" panose="020F0502020204030204" pitchFamily="34" charset="0"/>
                <a:cs typeface="Calibri" panose="020F0502020204030204" pitchFamily="34" charset="0"/>
              </a:rPr>
              <a:t>surveillance </a:t>
            </a:r>
            <a:r>
              <a:rPr lang="en-US" altLang="en-US" sz="2400" dirty="0" smtClean="0">
                <a:solidFill>
                  <a:srgbClr val="002060"/>
                </a:solidFill>
                <a:latin typeface="Calibri" panose="020F0502020204030204" pitchFamily="34" charset="0"/>
                <a:cs typeface="Calibri" panose="020F0502020204030204" pitchFamily="34" charset="0"/>
              </a:rPr>
              <a:t>system</a:t>
            </a:r>
            <a:endParaRPr lang="ka-GE" altLang="en-US" sz="2400" dirty="0" smtClean="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smtClean="0">
                <a:solidFill>
                  <a:srgbClr val="002060"/>
                </a:solidFill>
                <a:latin typeface="Calibri" panose="020F0502020204030204" pitchFamily="34" charset="0"/>
                <a:cs typeface="Calibri" panose="020F0502020204030204" pitchFamily="34" charset="0"/>
              </a:rPr>
              <a:t>Good coordination mechanism during emergency</a:t>
            </a:r>
            <a:endParaRPr lang="ka-GE" sz="2400" dirty="0" smtClean="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smtClean="0">
                <a:solidFill>
                  <a:srgbClr val="002060"/>
                </a:solidFill>
                <a:latin typeface="Calibri" panose="020F0502020204030204" pitchFamily="34" charset="0"/>
                <a:cs typeface="Calibri" panose="020F0502020204030204" pitchFamily="34" charset="0"/>
              </a:rPr>
              <a:t>IHR </a:t>
            </a:r>
            <a:r>
              <a:rPr lang="en-US" sz="2400" dirty="0">
                <a:solidFill>
                  <a:srgbClr val="002060"/>
                </a:solidFill>
                <a:latin typeface="Calibri" panose="020F0502020204030204" pitchFamily="34" charset="0"/>
                <a:cs typeface="Calibri" panose="020F0502020204030204" pitchFamily="34" charset="0"/>
              </a:rPr>
              <a:t>Focal Point - NCDC </a:t>
            </a:r>
            <a:r>
              <a:rPr lang="en-US" sz="2400" dirty="0" smtClean="0">
                <a:solidFill>
                  <a:srgbClr val="002060"/>
                </a:solidFill>
                <a:latin typeface="Calibri" panose="020F0502020204030204" pitchFamily="34" charset="0"/>
                <a:cs typeface="Calibri" panose="020F0502020204030204" pitchFamily="34" charset="0"/>
              </a:rPr>
              <a:t>- High-level </a:t>
            </a:r>
            <a:r>
              <a:rPr lang="en-US" sz="2400" dirty="0">
                <a:solidFill>
                  <a:srgbClr val="002060"/>
                </a:solidFill>
                <a:latin typeface="Calibri" panose="020F0502020204030204" pitchFamily="34" charset="0"/>
                <a:cs typeface="Calibri" panose="020F0502020204030204" pitchFamily="34" charset="0"/>
              </a:rPr>
              <a:t>Biomedical Research </a:t>
            </a:r>
            <a:r>
              <a:rPr lang="en-US" sz="2400" dirty="0" smtClean="0">
                <a:solidFill>
                  <a:srgbClr val="002060"/>
                </a:solidFill>
                <a:latin typeface="Calibri" panose="020F0502020204030204" pitchFamily="34" charset="0"/>
                <a:cs typeface="Calibri" panose="020F0502020204030204" pitchFamily="34" charset="0"/>
              </a:rPr>
              <a:t>Center</a:t>
            </a:r>
          </a:p>
          <a:p>
            <a:pPr marL="285750" indent="-285750" algn="l">
              <a:buFont typeface="Arial" panose="020B0604020202020204" pitchFamily="34" charset="0"/>
              <a:buChar char="•"/>
            </a:pPr>
            <a:r>
              <a:rPr lang="en-US" sz="2400" dirty="0" smtClean="0">
                <a:solidFill>
                  <a:srgbClr val="002060"/>
                </a:solidFill>
                <a:latin typeface="Calibri" panose="020F0502020204030204" pitchFamily="34" charset="0"/>
                <a:cs typeface="Calibri" panose="020F0502020204030204" pitchFamily="34" charset="0"/>
              </a:rPr>
              <a:t>Regional partnership</a:t>
            </a:r>
            <a:r>
              <a:rPr lang="ka-GE" sz="2400" dirty="0" smtClean="0">
                <a:solidFill>
                  <a:srgbClr val="002060"/>
                </a:solidFill>
                <a:latin typeface="Calibri" panose="020F0502020204030204" pitchFamily="34" charset="0"/>
                <a:cs typeface="Calibri" panose="020F0502020204030204" pitchFamily="34" charset="0"/>
              </a:rPr>
              <a:t> </a:t>
            </a:r>
            <a:endParaRPr lang="en-US" sz="2400" dirty="0" smtClean="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ru-RU"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1800" dirty="0" smtClean="0">
              <a:solidFill>
                <a:srgbClr val="002060"/>
              </a:solidFill>
              <a:latin typeface="Calibri" panose="020F0502020204030204" pitchFamily="34" charset="0"/>
              <a:cs typeface="Calibri" panose="020F0502020204030204" pitchFamily="34" charset="0"/>
            </a:endParaRPr>
          </a:p>
          <a:p>
            <a:pPr algn="l"/>
            <a:endParaRPr lang="en-US" sz="1800" dirty="0">
              <a:latin typeface="Arial" panose="020B0604020202020204" pitchFamily="34" charset="0"/>
            </a:endParaRPr>
          </a:p>
        </p:txBody>
      </p:sp>
    </p:spTree>
    <p:extLst>
      <p:ext uri="{BB962C8B-B14F-4D97-AF65-F5344CB8AC3E}">
        <p14:creationId xmlns:p14="http://schemas.microsoft.com/office/powerpoint/2010/main" val="1970052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dirty="0" smtClean="0"/>
              <a:t/>
            </a:r>
            <a:br>
              <a:rPr lang="en-IN" dirty="0" smtClean="0"/>
            </a:br>
            <a:r>
              <a:rPr lang="en-GB" dirty="0" smtClean="0"/>
              <a:t>overview of stakeholders</a:t>
            </a:r>
            <a:endParaRPr lang="en-GB" dirty="0"/>
          </a:p>
        </p:txBody>
      </p:sp>
      <p:sp>
        <p:nvSpPr>
          <p:cNvPr id="3" name="TextBox 2"/>
          <p:cNvSpPr txBox="1"/>
          <p:nvPr/>
        </p:nvSpPr>
        <p:spPr>
          <a:xfrm>
            <a:off x="208547" y="1588168"/>
            <a:ext cx="10299032" cy="4097725"/>
          </a:xfrm>
          <a:prstGeom prst="rect">
            <a:avLst/>
          </a:prstGeom>
          <a:noFill/>
        </p:spPr>
        <p:txBody>
          <a:bodyPr wrap="square" rtlCol="0">
            <a:spAutoFit/>
          </a:bodyPr>
          <a:lstStyle/>
          <a:p>
            <a:pPr marL="457200" indent="-457200" algn="l">
              <a:lnSpc>
                <a:spcPct val="150000"/>
              </a:lnSpc>
              <a:buSzPct val="150000"/>
              <a:buBlip>
                <a:blip r:embed="rId3"/>
              </a:buBlip>
            </a:pPr>
            <a:r>
              <a:rPr lang="en-US" sz="2400" dirty="0">
                <a:solidFill>
                  <a:srgbClr val="002060"/>
                </a:solidFill>
                <a:latin typeface="Calibri" panose="020F0502020204030204" pitchFamily="34" charset="0"/>
                <a:cs typeface="Calibri" panose="020F0502020204030204" pitchFamily="34" charset="0"/>
              </a:rPr>
              <a:t>Ministry of Internally Displaced People from Occupied Territories, Labor, Health and Social Affairs;</a:t>
            </a:r>
          </a:p>
          <a:p>
            <a:pPr marL="457200" indent="-457200" algn="l">
              <a:lnSpc>
                <a:spcPct val="150000"/>
              </a:lnSpc>
              <a:buSzPct val="150000"/>
              <a:buBlip>
                <a:blip r:embed="rId4"/>
              </a:buBlip>
            </a:pPr>
            <a:r>
              <a:rPr lang="en-US" sz="2400" dirty="0">
                <a:solidFill>
                  <a:srgbClr val="002060"/>
                </a:solidFill>
                <a:latin typeface="Calibri" panose="020F0502020204030204" pitchFamily="34" charset="0"/>
                <a:cs typeface="Calibri" panose="020F0502020204030204" pitchFamily="34" charset="0"/>
              </a:rPr>
              <a:t>Ministry of Environmental Protection and Agriculture;</a:t>
            </a:r>
          </a:p>
          <a:p>
            <a:pPr marL="457200" indent="-457200" algn="l">
              <a:lnSpc>
                <a:spcPct val="150000"/>
              </a:lnSpc>
              <a:buSzPct val="150000"/>
              <a:buBlip>
                <a:blip r:embed="rId5"/>
              </a:buBlip>
            </a:pPr>
            <a:r>
              <a:rPr lang="en-US" sz="2400" dirty="0">
                <a:solidFill>
                  <a:srgbClr val="002060"/>
                </a:solidFill>
                <a:latin typeface="Calibri" panose="020F0502020204030204" pitchFamily="34" charset="0"/>
                <a:cs typeface="Calibri" panose="020F0502020204030204" pitchFamily="34" charset="0"/>
              </a:rPr>
              <a:t>National Food Agency;</a:t>
            </a:r>
          </a:p>
          <a:p>
            <a:pPr marL="457200" indent="-457200" algn="l">
              <a:lnSpc>
                <a:spcPct val="150000"/>
              </a:lnSpc>
              <a:buSzPct val="150000"/>
              <a:buBlip>
                <a:blip r:embed="rId6"/>
              </a:buBlip>
            </a:pPr>
            <a:r>
              <a:rPr lang="en-US" sz="2400" dirty="0">
                <a:solidFill>
                  <a:srgbClr val="002060"/>
                </a:solidFill>
                <a:latin typeface="Calibri" panose="020F0502020204030204" pitchFamily="34" charset="0"/>
                <a:cs typeface="Calibri" panose="020F0502020204030204" pitchFamily="34" charset="0"/>
              </a:rPr>
              <a:t>Revenue Service;</a:t>
            </a:r>
          </a:p>
          <a:p>
            <a:pPr marL="457200" indent="-457200" algn="l">
              <a:lnSpc>
                <a:spcPct val="150000"/>
              </a:lnSpc>
              <a:buSzPct val="150000"/>
              <a:buBlip>
                <a:blip r:embed="rId7"/>
              </a:buBlip>
            </a:pPr>
            <a:r>
              <a:rPr lang="en-US" sz="2400" dirty="0">
                <a:solidFill>
                  <a:srgbClr val="002060"/>
                </a:solidFill>
                <a:latin typeface="Calibri" panose="020F0502020204030204" pitchFamily="34" charset="0"/>
                <a:cs typeface="Calibri" panose="020F0502020204030204" pitchFamily="34" charset="0"/>
              </a:rPr>
              <a:t>Emergency Situations Coordination and Urgent Assistance Center; </a:t>
            </a:r>
            <a:endParaRPr lang="en-US" sz="2400"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2742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a:extLst>
              <a:ext uri="{FF2B5EF4-FFF2-40B4-BE49-F238E27FC236}">
                <a16:creationId xmlns:a16="http://schemas.microsoft.com/office/drawing/2014/main" xmlns="" id="{93D7BE37-EFF0-4C42-9C39-8B4C3BA91763}"/>
              </a:ext>
            </a:extLst>
          </p:cNvPr>
          <p:cNvSpPr>
            <a:spLocks noChangeArrowheads="1"/>
          </p:cNvSpPr>
          <p:nvPr/>
        </p:nvSpPr>
        <p:spPr bwMode="auto">
          <a:xfrm>
            <a:off x="4270786" y="1570136"/>
            <a:ext cx="2437008" cy="496261"/>
          </a:xfrm>
          <a:prstGeom prst="rect">
            <a:avLst/>
          </a:prstGeom>
          <a:solidFill>
            <a:srgbClr val="C0392B"/>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b="1" kern="0" dirty="0">
                <a:latin typeface="Calibri" panose="020F0502020204030204" pitchFamily="34" charset="0"/>
                <a:cs typeface="Calibri" panose="020F0502020204030204" pitchFamily="34" charset="0"/>
              </a:rPr>
              <a:t>Emergency Response</a:t>
            </a:r>
            <a:endParaRPr lang="en-US" sz="1800" b="1" kern="0" dirty="0">
              <a:ln w="0"/>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endParaRPr>
          </a:p>
        </p:txBody>
      </p:sp>
      <p:sp>
        <p:nvSpPr>
          <p:cNvPr id="5" name="Rectangle 21">
            <a:extLst>
              <a:ext uri="{FF2B5EF4-FFF2-40B4-BE49-F238E27FC236}">
                <a16:creationId xmlns:a16="http://schemas.microsoft.com/office/drawing/2014/main" xmlns="" id="{85C5F272-AA71-4EAC-BEC1-0FAAFD211521}"/>
              </a:ext>
            </a:extLst>
          </p:cNvPr>
          <p:cNvSpPr>
            <a:spLocks noChangeArrowheads="1"/>
          </p:cNvSpPr>
          <p:nvPr/>
        </p:nvSpPr>
        <p:spPr bwMode="auto">
          <a:xfrm>
            <a:off x="1217906" y="2844334"/>
            <a:ext cx="3707310" cy="316793"/>
          </a:xfrm>
          <a:prstGeom prst="rect">
            <a:avLst/>
          </a:prstGeom>
          <a:solidFill>
            <a:srgbClr val="2980B9">
              <a:lumMod val="60000"/>
              <a:lumOff val="40000"/>
            </a:srgbClr>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National Level</a:t>
            </a:r>
          </a:p>
        </p:txBody>
      </p:sp>
      <p:sp>
        <p:nvSpPr>
          <p:cNvPr id="6" name="Rectangle 21">
            <a:extLst>
              <a:ext uri="{FF2B5EF4-FFF2-40B4-BE49-F238E27FC236}">
                <a16:creationId xmlns:a16="http://schemas.microsoft.com/office/drawing/2014/main" xmlns="" id="{B4A17549-70C4-4D60-9CB6-1751F904DC27}"/>
              </a:ext>
            </a:extLst>
          </p:cNvPr>
          <p:cNvSpPr>
            <a:spLocks noChangeArrowheads="1"/>
          </p:cNvSpPr>
          <p:nvPr/>
        </p:nvSpPr>
        <p:spPr bwMode="auto">
          <a:xfrm>
            <a:off x="6054174" y="2839406"/>
            <a:ext cx="4198744" cy="316793"/>
          </a:xfrm>
          <a:prstGeom prst="rect">
            <a:avLst/>
          </a:prstGeom>
          <a:solidFill>
            <a:srgbClr val="F39C12"/>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Small-scale events</a:t>
            </a:r>
          </a:p>
        </p:txBody>
      </p:sp>
      <p:grpSp>
        <p:nvGrpSpPr>
          <p:cNvPr id="7" name="Group 6">
            <a:extLst>
              <a:ext uri="{FF2B5EF4-FFF2-40B4-BE49-F238E27FC236}">
                <a16:creationId xmlns:a16="http://schemas.microsoft.com/office/drawing/2014/main" xmlns="" id="{A0FDFCA5-DE60-4378-9FFB-AA7A8F093CF3}"/>
              </a:ext>
            </a:extLst>
          </p:cNvPr>
          <p:cNvGrpSpPr/>
          <p:nvPr/>
        </p:nvGrpSpPr>
        <p:grpSpPr>
          <a:xfrm>
            <a:off x="249805" y="4130746"/>
            <a:ext cx="1936201" cy="2151720"/>
            <a:chOff x="1962170" y="3608743"/>
            <a:chExt cx="1762716" cy="2058714"/>
          </a:xfrm>
        </p:grpSpPr>
        <p:sp>
          <p:nvSpPr>
            <p:cNvPr id="8" name="Rectangle 32">
              <a:extLst>
                <a:ext uri="{FF2B5EF4-FFF2-40B4-BE49-F238E27FC236}">
                  <a16:creationId xmlns:a16="http://schemas.microsoft.com/office/drawing/2014/main" xmlns="" id="{8B4BC1E8-3033-49CE-B143-DCEE6E1141BD}"/>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Strategic (political) level </a:t>
              </a:r>
            </a:p>
          </p:txBody>
        </p:sp>
        <p:sp>
          <p:nvSpPr>
            <p:cNvPr id="9" name="Rectangle 32">
              <a:extLst>
                <a:ext uri="{FF2B5EF4-FFF2-40B4-BE49-F238E27FC236}">
                  <a16:creationId xmlns:a16="http://schemas.microsoft.com/office/drawing/2014/main" xmlns="" id="{E8618F66-1521-4F12-834D-3E13E8ABD26D}"/>
                </a:ext>
              </a:extLst>
            </p:cNvPr>
            <p:cNvSpPr>
              <a:spLocks noChangeArrowheads="1"/>
            </p:cNvSpPr>
            <p:nvPr/>
          </p:nvSpPr>
          <p:spPr bwMode="auto">
            <a:xfrm>
              <a:off x="1962170" y="4327341"/>
              <a:ext cx="1762716" cy="1340116"/>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endParaRPr lang="en-US" sz="1600" kern="0" dirty="0">
                <a:solidFill>
                  <a:srgbClr val="2C3E50"/>
                </a:solidFill>
                <a:latin typeface="Calibri" panose="020F0502020204030204" pitchFamily="34" charset="0"/>
                <a:cs typeface="Calibri" panose="020F0502020204030204" pitchFamily="34" charset="0"/>
              </a:endParaRPr>
            </a:p>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Prime Minister of Georgia or his </a:t>
              </a:r>
              <a:r>
                <a:rPr lang="en-US" sz="1600" kern="0" dirty="0" smtClean="0">
                  <a:solidFill>
                    <a:srgbClr val="2C3E50"/>
                  </a:solidFill>
                  <a:latin typeface="Calibri" panose="020F0502020204030204" pitchFamily="34" charset="0"/>
                  <a:cs typeface="Calibri" panose="020F0502020204030204" pitchFamily="34" charset="0"/>
                </a:rPr>
                <a:t>authorized </a:t>
              </a:r>
              <a:r>
                <a:rPr lang="en-US" sz="1600" kern="0" dirty="0">
                  <a:solidFill>
                    <a:srgbClr val="2C3E50"/>
                  </a:solidFill>
                  <a:latin typeface="Calibri" panose="020F0502020204030204" pitchFamily="34" charset="0"/>
                  <a:cs typeface="Calibri" panose="020F0502020204030204" pitchFamily="34" charset="0"/>
                </a:rPr>
                <a:t>person</a:t>
              </a:r>
            </a:p>
            <a:p>
              <a:pPr defTabSz="801980" fontAlgn="auto">
                <a:spcBef>
                  <a:spcPts val="0"/>
                </a:spcBef>
                <a:spcAft>
                  <a:spcPts val="0"/>
                </a:spcAft>
                <a:defRPr/>
              </a:pPr>
              <a:endParaRPr lang="en-US" sz="16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0" name="Group 9">
            <a:extLst>
              <a:ext uri="{FF2B5EF4-FFF2-40B4-BE49-F238E27FC236}">
                <a16:creationId xmlns:a16="http://schemas.microsoft.com/office/drawing/2014/main" xmlns="" id="{33F8D54B-1137-4750-9035-41563FCA8BBE}"/>
              </a:ext>
            </a:extLst>
          </p:cNvPr>
          <p:cNvGrpSpPr/>
          <p:nvPr/>
        </p:nvGrpSpPr>
        <p:grpSpPr>
          <a:xfrm>
            <a:off x="2300217" y="4130746"/>
            <a:ext cx="1771996" cy="2151720"/>
            <a:chOff x="1962170" y="3608743"/>
            <a:chExt cx="1762716" cy="2262307"/>
          </a:xfrm>
        </p:grpSpPr>
        <p:sp>
          <p:nvSpPr>
            <p:cNvPr id="11" name="Rectangle 32">
              <a:extLst>
                <a:ext uri="{FF2B5EF4-FFF2-40B4-BE49-F238E27FC236}">
                  <a16:creationId xmlns:a16="http://schemas.microsoft.com/office/drawing/2014/main" xmlns="" id="{31493682-8BF4-4C5F-9543-256A2A4E24C4}"/>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Operational level </a:t>
              </a:r>
            </a:p>
          </p:txBody>
        </p:sp>
        <p:sp>
          <p:nvSpPr>
            <p:cNvPr id="12" name="Rectangle 32">
              <a:extLst>
                <a:ext uri="{FF2B5EF4-FFF2-40B4-BE49-F238E27FC236}">
                  <a16:creationId xmlns:a16="http://schemas.microsoft.com/office/drawing/2014/main" xmlns="" id="{6C7B78E8-EBCF-4857-A3AB-8AB09BA5E670}"/>
                </a:ext>
              </a:extLst>
            </p:cNvPr>
            <p:cNvSpPr>
              <a:spLocks noChangeArrowheads="1"/>
            </p:cNvSpPr>
            <p:nvPr/>
          </p:nvSpPr>
          <p:spPr bwMode="auto">
            <a:xfrm>
              <a:off x="1962170" y="4327343"/>
              <a:ext cx="1762716" cy="154370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Inter-agency Operational Center/Ministry or the Minister's nomination</a:t>
              </a:r>
            </a:p>
            <a:p>
              <a:pPr defTabSz="801980" fontAlgn="auto">
                <a:lnSpc>
                  <a:spcPts val="1228"/>
                </a:lnSpc>
                <a:spcBef>
                  <a:spcPts val="0"/>
                </a:spcBef>
                <a:spcAft>
                  <a:spcPts val="0"/>
                </a:spcAft>
                <a:defRPr/>
              </a:pPr>
              <a:endParaRPr lang="en-US" sz="12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3" name="Group 12">
            <a:extLst>
              <a:ext uri="{FF2B5EF4-FFF2-40B4-BE49-F238E27FC236}">
                <a16:creationId xmlns:a16="http://schemas.microsoft.com/office/drawing/2014/main" xmlns="" id="{F340D04C-3884-4355-B172-CDCD336F8FBB}"/>
              </a:ext>
            </a:extLst>
          </p:cNvPr>
          <p:cNvGrpSpPr/>
          <p:nvPr/>
        </p:nvGrpSpPr>
        <p:grpSpPr>
          <a:xfrm>
            <a:off x="4218698" y="4130746"/>
            <a:ext cx="1714849" cy="2151720"/>
            <a:chOff x="1962170" y="3608743"/>
            <a:chExt cx="1762716" cy="2058717"/>
          </a:xfrm>
        </p:grpSpPr>
        <p:sp>
          <p:nvSpPr>
            <p:cNvPr id="14" name="Rectangle 32">
              <a:extLst>
                <a:ext uri="{FF2B5EF4-FFF2-40B4-BE49-F238E27FC236}">
                  <a16:creationId xmlns:a16="http://schemas.microsoft.com/office/drawing/2014/main" xmlns="" id="{41776D7C-B6CC-4F9E-8BCD-326A7D5417D8}"/>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Tactical level</a:t>
              </a:r>
            </a:p>
          </p:txBody>
        </p:sp>
        <p:sp>
          <p:nvSpPr>
            <p:cNvPr id="15" name="Rectangle 32">
              <a:extLst>
                <a:ext uri="{FF2B5EF4-FFF2-40B4-BE49-F238E27FC236}">
                  <a16:creationId xmlns:a16="http://schemas.microsoft.com/office/drawing/2014/main" xmlns="" id="{E6488577-6B20-463D-A946-9ACC74F47374}"/>
                </a:ext>
              </a:extLst>
            </p:cNvPr>
            <p:cNvSpPr>
              <a:spLocks noChangeArrowheads="1"/>
            </p:cNvSpPr>
            <p:nvPr/>
          </p:nvSpPr>
          <p:spPr bwMode="auto">
            <a:xfrm>
              <a:off x="1962170" y="4327343"/>
              <a:ext cx="1762716" cy="134011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LEPL Emergency Situations Service</a:t>
              </a:r>
              <a:r>
                <a:rPr lang="ka-GE" sz="1600" kern="0" dirty="0">
                  <a:solidFill>
                    <a:srgbClr val="2C3E50"/>
                  </a:solidFill>
                  <a:cs typeface="Calibri" panose="020F0502020204030204" pitchFamily="34" charset="0"/>
                </a:rPr>
                <a:t> </a:t>
              </a:r>
              <a:r>
                <a:rPr lang="en-US" sz="1600" kern="0" dirty="0">
                  <a:solidFill>
                    <a:srgbClr val="2C3E50"/>
                  </a:solidFill>
                  <a:latin typeface="Calibri" panose="020F0502020204030204" pitchFamily="34" charset="0"/>
                  <a:cs typeface="Calibri" panose="020F0502020204030204" pitchFamily="34" charset="0"/>
                </a:rPr>
                <a:t>creates a joint field operation center </a:t>
              </a:r>
            </a:p>
          </p:txBody>
        </p:sp>
      </p:grpSp>
      <p:grpSp>
        <p:nvGrpSpPr>
          <p:cNvPr id="16" name="Group 15">
            <a:extLst>
              <a:ext uri="{FF2B5EF4-FFF2-40B4-BE49-F238E27FC236}">
                <a16:creationId xmlns:a16="http://schemas.microsoft.com/office/drawing/2014/main" xmlns="" id="{2C28CDC3-BBA4-4B1D-AFE8-9C9E826E03E3}"/>
              </a:ext>
            </a:extLst>
          </p:cNvPr>
          <p:cNvGrpSpPr/>
          <p:nvPr/>
        </p:nvGrpSpPr>
        <p:grpSpPr>
          <a:xfrm>
            <a:off x="6054174" y="4117128"/>
            <a:ext cx="2112695" cy="2165338"/>
            <a:chOff x="1962170" y="3608743"/>
            <a:chExt cx="1762716" cy="1761781"/>
          </a:xfrm>
        </p:grpSpPr>
        <p:sp>
          <p:nvSpPr>
            <p:cNvPr id="17" name="Rectangle 32">
              <a:extLst>
                <a:ext uri="{FF2B5EF4-FFF2-40B4-BE49-F238E27FC236}">
                  <a16:creationId xmlns:a16="http://schemas.microsoft.com/office/drawing/2014/main" xmlns="" id="{E1BAE3B3-9136-486C-8F3A-21A3B223450E}"/>
                </a:ext>
              </a:extLst>
            </p:cNvPr>
            <p:cNvSpPr>
              <a:spLocks noChangeArrowheads="1"/>
            </p:cNvSpPr>
            <p:nvPr/>
          </p:nvSpPr>
          <p:spPr bwMode="auto">
            <a:xfrm>
              <a:off x="1962170" y="3608743"/>
              <a:ext cx="1762716" cy="7165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endParaRPr lang="en-US" sz="1600" b="1" kern="0" dirty="0">
                <a:solidFill>
                  <a:srgbClr val="2C3E50"/>
                </a:solidFill>
                <a:latin typeface="Calibri" panose="020F0502020204030204" pitchFamily="34" charset="0"/>
                <a:cs typeface="Calibri" panose="020F0502020204030204" pitchFamily="34" charset="0"/>
              </a:endParaRPr>
            </a:p>
            <a:p>
              <a:pPr defTabSz="801980" fontAlgn="auto">
                <a:lnSpc>
                  <a:spcPts val="1228"/>
                </a:lnSpc>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National system</a:t>
              </a:r>
              <a:r>
                <a:rPr lang="ka-GE" sz="1600" b="1" kern="0" dirty="0">
                  <a:solidFill>
                    <a:srgbClr val="2C3E50"/>
                  </a:solidFill>
                  <a:cs typeface="Calibri" panose="020F0502020204030204" pitchFamily="34" charset="0"/>
                </a:rPr>
                <a:t> </a:t>
              </a:r>
              <a:r>
                <a:rPr lang="en-US" sz="1600" b="1" kern="0" dirty="0">
                  <a:solidFill>
                    <a:srgbClr val="2C3E50"/>
                  </a:solidFill>
                  <a:latin typeface="Calibri" panose="020F0502020204030204" pitchFamily="34" charset="0"/>
                  <a:cs typeface="Calibri" panose="020F0502020204030204" pitchFamily="34" charset="0"/>
                </a:rPr>
                <a:t>relevant subject</a:t>
              </a:r>
            </a:p>
            <a:p>
              <a:pPr defTabSz="801980" fontAlgn="auto">
                <a:lnSpc>
                  <a:spcPts val="1228"/>
                </a:lnSpc>
                <a:spcBef>
                  <a:spcPts val="0"/>
                </a:spcBef>
                <a:spcAft>
                  <a:spcPts val="0"/>
                </a:spcAft>
                <a:defRPr/>
              </a:pPr>
              <a:endParaRPr lang="en-US" sz="1600" kern="0" cap="all" dirty="0">
                <a:ln w="0"/>
                <a:solidFill>
                  <a:srgbClr val="95A5A6">
                    <a:lumMod val="50000"/>
                  </a:srgbClr>
                </a:solidFill>
                <a:latin typeface="Calibri" panose="020F0502020204030204" pitchFamily="34" charset="0"/>
                <a:cs typeface="Calibri" panose="020F0502020204030204" pitchFamily="34" charset="0"/>
              </a:endParaRPr>
            </a:p>
          </p:txBody>
        </p:sp>
        <p:sp>
          <p:nvSpPr>
            <p:cNvPr id="18" name="Rectangle 32">
              <a:extLst>
                <a:ext uri="{FF2B5EF4-FFF2-40B4-BE49-F238E27FC236}">
                  <a16:creationId xmlns:a16="http://schemas.microsoft.com/office/drawing/2014/main" xmlns="" id="{5230846A-F873-4EF8-9BD3-55EE6D5595C3}"/>
                </a:ext>
              </a:extLst>
            </p:cNvPr>
            <p:cNvSpPr>
              <a:spLocks noChangeArrowheads="1"/>
            </p:cNvSpPr>
            <p:nvPr/>
          </p:nvSpPr>
          <p:spPr bwMode="auto">
            <a:xfrm>
              <a:off x="1962170" y="4327343"/>
              <a:ext cx="1762716" cy="1043181"/>
            </a:xfrm>
            <a:prstGeom prst="rect">
              <a:avLst/>
            </a:prstGeom>
            <a:solidFill>
              <a:srgbClr val="F39C12"/>
            </a:solidFill>
            <a:ln>
              <a:solidFill>
                <a:srgbClr val="F39C12"/>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The forces and means of responding to one subject of the national system are sufficient</a:t>
              </a:r>
            </a:p>
          </p:txBody>
        </p:sp>
      </p:grpSp>
      <p:sp>
        <p:nvSpPr>
          <p:cNvPr id="19" name="Rectangle 32">
            <a:extLst>
              <a:ext uri="{FF2B5EF4-FFF2-40B4-BE49-F238E27FC236}">
                <a16:creationId xmlns:a16="http://schemas.microsoft.com/office/drawing/2014/main" xmlns="" id="{C80E5012-400D-4B59-B7B6-9EE33FD73602}"/>
              </a:ext>
            </a:extLst>
          </p:cNvPr>
          <p:cNvSpPr>
            <a:spLocks noChangeArrowheads="1"/>
          </p:cNvSpPr>
          <p:nvPr/>
        </p:nvSpPr>
        <p:spPr bwMode="auto">
          <a:xfrm>
            <a:off x="8537260" y="4119796"/>
            <a:ext cx="1715658" cy="8930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Local Emergency Committee</a:t>
            </a:r>
          </a:p>
        </p:txBody>
      </p:sp>
      <p:cxnSp>
        <p:nvCxnSpPr>
          <p:cNvPr id="20" name="Connector: Elbow 9">
            <a:extLst>
              <a:ext uri="{FF2B5EF4-FFF2-40B4-BE49-F238E27FC236}">
                <a16:creationId xmlns:a16="http://schemas.microsoft.com/office/drawing/2014/main" xmlns="" id="{10242CE6-5910-4D07-8C99-E4C809F34BBB}"/>
              </a:ext>
            </a:extLst>
          </p:cNvPr>
          <p:cNvCxnSpPr>
            <a:stCxn id="5" idx="0"/>
            <a:endCxn id="4" idx="2"/>
          </p:cNvCxnSpPr>
          <p:nvPr/>
        </p:nvCxnSpPr>
        <p:spPr>
          <a:xfrm rot="5400000" flipH="1" flipV="1">
            <a:off x="3891457" y="1246502"/>
            <a:ext cx="777937" cy="2417729"/>
          </a:xfrm>
          <a:prstGeom prst="bentConnector3">
            <a:avLst/>
          </a:prstGeom>
          <a:noFill/>
          <a:ln w="3175" cap="flat" cmpd="sng" algn="ctr">
            <a:solidFill>
              <a:srgbClr val="C0392B"/>
            </a:solidFill>
            <a:prstDash val="solid"/>
          </a:ln>
          <a:effectLst/>
        </p:spPr>
      </p:cxnSp>
      <p:cxnSp>
        <p:nvCxnSpPr>
          <p:cNvPr id="21" name="Connector: Elbow 14">
            <a:extLst>
              <a:ext uri="{FF2B5EF4-FFF2-40B4-BE49-F238E27FC236}">
                <a16:creationId xmlns:a16="http://schemas.microsoft.com/office/drawing/2014/main" xmlns="" id="{88E3B0D7-9288-4D34-B22D-278AA3DE3BA9}"/>
              </a:ext>
            </a:extLst>
          </p:cNvPr>
          <p:cNvCxnSpPr>
            <a:cxnSpLocks/>
          </p:cNvCxnSpPr>
          <p:nvPr/>
        </p:nvCxnSpPr>
        <p:spPr>
          <a:xfrm rot="16200000" flipV="1">
            <a:off x="6184606" y="1516148"/>
            <a:ext cx="777937" cy="1878435"/>
          </a:xfrm>
          <a:prstGeom prst="bentConnector3">
            <a:avLst>
              <a:gd name="adj1" fmla="val 50000"/>
            </a:avLst>
          </a:prstGeom>
          <a:noFill/>
          <a:ln w="3175" cap="flat" cmpd="sng" algn="ctr">
            <a:solidFill>
              <a:srgbClr val="C0392B"/>
            </a:solidFill>
            <a:prstDash val="solid"/>
          </a:ln>
          <a:effectLst/>
        </p:spPr>
      </p:cxnSp>
      <p:cxnSp>
        <p:nvCxnSpPr>
          <p:cNvPr id="22" name="Connector: Elbow 17">
            <a:extLst>
              <a:ext uri="{FF2B5EF4-FFF2-40B4-BE49-F238E27FC236}">
                <a16:creationId xmlns:a16="http://schemas.microsoft.com/office/drawing/2014/main" xmlns="" id="{E54E1D85-1366-4022-A005-F84E8FB8684E}"/>
              </a:ext>
            </a:extLst>
          </p:cNvPr>
          <p:cNvCxnSpPr>
            <a:endCxn id="8" idx="0"/>
          </p:cNvCxnSpPr>
          <p:nvPr/>
        </p:nvCxnSpPr>
        <p:spPr>
          <a:xfrm rot="10800000" flipV="1">
            <a:off x="1217907" y="3639286"/>
            <a:ext cx="2509367" cy="491460"/>
          </a:xfrm>
          <a:prstGeom prst="bentConnector2">
            <a:avLst/>
          </a:prstGeom>
          <a:noFill/>
          <a:ln w="3175" cap="flat" cmpd="sng" algn="ctr">
            <a:solidFill>
              <a:srgbClr val="2980B9">
                <a:shade val="95000"/>
                <a:satMod val="105000"/>
              </a:srgbClr>
            </a:solidFill>
            <a:prstDash val="solid"/>
          </a:ln>
          <a:effectLst/>
        </p:spPr>
      </p:cxnSp>
      <p:cxnSp>
        <p:nvCxnSpPr>
          <p:cNvPr id="23" name="Connector: Elbow 19">
            <a:extLst>
              <a:ext uri="{FF2B5EF4-FFF2-40B4-BE49-F238E27FC236}">
                <a16:creationId xmlns:a16="http://schemas.microsoft.com/office/drawing/2014/main" xmlns="" id="{E572135F-6B01-44FA-B12B-CD604B5AA7B8}"/>
              </a:ext>
            </a:extLst>
          </p:cNvPr>
          <p:cNvCxnSpPr>
            <a:cxnSpLocks/>
          </p:cNvCxnSpPr>
          <p:nvPr/>
        </p:nvCxnSpPr>
        <p:spPr>
          <a:xfrm rot="16200000" flipH="1">
            <a:off x="2576529" y="3645400"/>
            <a:ext cx="976194" cy="7648"/>
          </a:xfrm>
          <a:prstGeom prst="bentConnector3">
            <a:avLst>
              <a:gd name="adj1" fmla="val 50000"/>
            </a:avLst>
          </a:prstGeom>
          <a:noFill/>
          <a:ln w="3175" cap="flat" cmpd="sng" algn="ctr">
            <a:solidFill>
              <a:srgbClr val="2980B9">
                <a:shade val="95000"/>
                <a:satMod val="105000"/>
              </a:srgbClr>
            </a:solidFill>
            <a:prstDash val="solid"/>
          </a:ln>
          <a:effectLst/>
        </p:spPr>
      </p:cxnSp>
      <p:cxnSp>
        <p:nvCxnSpPr>
          <p:cNvPr id="24" name="Connector: Elbow 22">
            <a:extLst>
              <a:ext uri="{FF2B5EF4-FFF2-40B4-BE49-F238E27FC236}">
                <a16:creationId xmlns:a16="http://schemas.microsoft.com/office/drawing/2014/main" xmlns="" id="{5F064983-E97C-44AB-BE72-1A65B2F6E3EE}"/>
              </a:ext>
            </a:extLst>
          </p:cNvPr>
          <p:cNvCxnSpPr/>
          <p:nvPr/>
        </p:nvCxnSpPr>
        <p:spPr>
          <a:xfrm>
            <a:off x="3716507" y="3632714"/>
            <a:ext cx="941827" cy="473656"/>
          </a:xfrm>
          <a:prstGeom prst="bentConnector2">
            <a:avLst/>
          </a:prstGeom>
          <a:noFill/>
          <a:ln w="3175" cap="flat" cmpd="sng" algn="ctr">
            <a:solidFill>
              <a:srgbClr val="2980B9">
                <a:shade val="95000"/>
                <a:satMod val="105000"/>
              </a:srgbClr>
            </a:solidFill>
            <a:prstDash val="solid"/>
          </a:ln>
          <a:effectLst/>
        </p:spPr>
      </p:cxnSp>
      <p:cxnSp>
        <p:nvCxnSpPr>
          <p:cNvPr id="25" name="Connector: Elbow 25">
            <a:extLst>
              <a:ext uri="{FF2B5EF4-FFF2-40B4-BE49-F238E27FC236}">
                <a16:creationId xmlns:a16="http://schemas.microsoft.com/office/drawing/2014/main" xmlns="" id="{0BAE3C0B-B938-49CC-A6DB-5A331CECA3A0}"/>
              </a:ext>
            </a:extLst>
          </p:cNvPr>
          <p:cNvCxnSpPr>
            <a:cxnSpLocks/>
          </p:cNvCxnSpPr>
          <p:nvPr/>
        </p:nvCxnSpPr>
        <p:spPr>
          <a:xfrm rot="5400000">
            <a:off x="7023114" y="2990213"/>
            <a:ext cx="960929" cy="1254261"/>
          </a:xfrm>
          <a:prstGeom prst="bentConnector3">
            <a:avLst>
              <a:gd name="adj1" fmla="val 50000"/>
            </a:avLst>
          </a:prstGeom>
          <a:noFill/>
          <a:ln w="3175" cap="flat" cmpd="sng" algn="ctr">
            <a:solidFill>
              <a:srgbClr val="F39C12"/>
            </a:solidFill>
            <a:prstDash val="solid"/>
          </a:ln>
          <a:effectLst/>
        </p:spPr>
      </p:cxnSp>
      <p:cxnSp>
        <p:nvCxnSpPr>
          <p:cNvPr id="26" name="Connector: Elbow 28">
            <a:extLst>
              <a:ext uri="{FF2B5EF4-FFF2-40B4-BE49-F238E27FC236}">
                <a16:creationId xmlns:a16="http://schemas.microsoft.com/office/drawing/2014/main" xmlns="" id="{9AAD5356-B00B-409D-9040-683BFE9629D2}"/>
              </a:ext>
            </a:extLst>
          </p:cNvPr>
          <p:cNvCxnSpPr>
            <a:cxnSpLocks/>
          </p:cNvCxnSpPr>
          <p:nvPr/>
        </p:nvCxnSpPr>
        <p:spPr>
          <a:xfrm rot="16200000" flipH="1">
            <a:off x="8012764" y="3297561"/>
            <a:ext cx="903252" cy="675539"/>
          </a:xfrm>
          <a:prstGeom prst="bentConnector3">
            <a:avLst>
              <a:gd name="adj1" fmla="val 50000"/>
            </a:avLst>
          </a:prstGeom>
          <a:noFill/>
          <a:ln w="3175" cap="flat" cmpd="sng" algn="ctr">
            <a:solidFill>
              <a:srgbClr val="F39C12"/>
            </a:solidFill>
            <a:prstDash val="solid"/>
          </a:ln>
          <a:effectLst/>
        </p:spPr>
      </p:cxnSp>
      <p:sp>
        <p:nvSpPr>
          <p:cNvPr id="27" name="Text Box 4"/>
          <p:cNvSpPr txBox="1">
            <a:spLocks noChangeArrowheads="1"/>
          </p:cNvSpPr>
          <p:nvPr/>
        </p:nvSpPr>
        <p:spPr bwMode="auto">
          <a:xfrm>
            <a:off x="325111" y="398033"/>
            <a:ext cx="10043177" cy="646331"/>
          </a:xfrm>
          <a:prstGeom prst="rect">
            <a:avLst/>
          </a:prstGeom>
          <a:noFill/>
          <a:ln>
            <a:noFill/>
          </a:ln>
          <a:effectLst>
            <a:prstShdw prst="shdw17" dist="17961" dir="2700000">
              <a:schemeClr val="accent1">
                <a:gamma/>
                <a:shade val="60000"/>
                <a:invGamma/>
              </a:schemeClr>
            </a:prstShdw>
          </a:effectLst>
          <a:extLst/>
        </p:spPr>
        <p:txBody>
          <a:bodyPr wrap="square">
            <a:spAutoFit/>
          </a:bodyPr>
          <a:lstStyle/>
          <a:p>
            <a:pPr algn="ctr">
              <a:defRPr/>
            </a:pPr>
            <a:r>
              <a:rPr lang="en-US" sz="3600" b="1" dirty="0" smtClean="0">
                <a:solidFill>
                  <a:srgbClr val="002060"/>
                </a:solidFill>
                <a:latin typeface="Calibri" panose="020F0502020204030204" pitchFamily="34" charset="0"/>
                <a:cs typeface="Calibri" panose="020F0502020204030204" pitchFamily="34" charset="0"/>
              </a:rPr>
              <a:t>Coordination Mechanism </a:t>
            </a:r>
            <a:r>
              <a:rPr lang="en-US" sz="3600" b="1" dirty="0">
                <a:solidFill>
                  <a:srgbClr val="002060"/>
                </a:solidFill>
                <a:latin typeface="Calibri" panose="020F0502020204030204" pitchFamily="34" charset="0"/>
                <a:cs typeface="Calibri" panose="020F0502020204030204" pitchFamily="34" charset="0"/>
              </a:rPr>
              <a:t>D</a:t>
            </a:r>
            <a:r>
              <a:rPr lang="en-US" sz="3600" b="1" dirty="0" smtClean="0">
                <a:solidFill>
                  <a:srgbClr val="002060"/>
                </a:solidFill>
                <a:latin typeface="Calibri" panose="020F0502020204030204" pitchFamily="34" charset="0"/>
                <a:cs typeface="Calibri" panose="020F0502020204030204" pitchFamily="34" charset="0"/>
              </a:rPr>
              <a:t>uring </a:t>
            </a:r>
            <a:r>
              <a:rPr lang="en-US" sz="3600" b="1" dirty="0">
                <a:solidFill>
                  <a:srgbClr val="002060"/>
                </a:solidFill>
                <a:latin typeface="Calibri" panose="020F0502020204030204" pitchFamily="34" charset="0"/>
                <a:cs typeface="Calibri" panose="020F0502020204030204" pitchFamily="34" charset="0"/>
              </a:rPr>
              <a:t>E</a:t>
            </a:r>
            <a:r>
              <a:rPr lang="en-US" sz="3600" b="1" dirty="0" smtClean="0">
                <a:solidFill>
                  <a:srgbClr val="002060"/>
                </a:solidFill>
                <a:latin typeface="Calibri" panose="020F0502020204030204" pitchFamily="34" charset="0"/>
                <a:cs typeface="Calibri" panose="020F0502020204030204" pitchFamily="34" charset="0"/>
              </a:rPr>
              <a:t>mergency</a:t>
            </a:r>
            <a:endParaRPr lang="ru-RU" sz="3600" b="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8643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ეპიდზედამხედველობის ინტეგრირებული </a:t>
            </a:r>
            <a:r>
              <a:rPr lang="en-US" sz="3200" dirty="0" smtClean="0"/>
              <a:t/>
            </a:r>
            <a:br>
              <a:rPr lang="en-US" sz="3200" dirty="0" smtClean="0"/>
            </a:br>
            <a:r>
              <a:rPr lang="ka-GE" sz="3200" dirty="0" smtClean="0"/>
              <a:t>ეროვნული </a:t>
            </a:r>
            <a:r>
              <a:rPr lang="ka-GE" sz="3200" dirty="0"/>
              <a:t>სისტემა</a:t>
            </a:r>
            <a:endParaRPr lang="en-GB" sz="3200" dirty="0"/>
          </a:p>
        </p:txBody>
      </p:sp>
      <p:sp>
        <p:nvSpPr>
          <p:cNvPr id="3" name="TextBox 2"/>
          <p:cNvSpPr txBox="1"/>
          <p:nvPr/>
        </p:nvSpPr>
        <p:spPr>
          <a:xfrm>
            <a:off x="166371" y="1548871"/>
            <a:ext cx="10299032" cy="5432256"/>
          </a:xfrm>
          <a:prstGeom prst="rect">
            <a:avLst/>
          </a:prstGeom>
          <a:noFill/>
        </p:spPr>
        <p:txBody>
          <a:bodyPr wrap="square" rtlCol="0">
            <a:spAutoFit/>
          </a:bodyPr>
          <a:lstStyle/>
          <a:p>
            <a:pPr algn="l"/>
            <a:r>
              <a:rPr lang="ka-GE" dirty="0"/>
              <a:t>მონაწილე სახელმწიფო ორგანოები:</a:t>
            </a:r>
          </a:p>
          <a:p>
            <a:pPr lvl="1" algn="l">
              <a:buFont typeface="Wingdings" panose="05000000000000000000" pitchFamily="2" charset="2"/>
              <a:buChar char="ü"/>
            </a:pPr>
            <a:r>
              <a:rPr lang="ka-GE" sz="2000" dirty="0"/>
              <a:t>სსიპ – ლ.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ერთეულები </a:t>
            </a:r>
          </a:p>
          <a:p>
            <a:pPr lvl="1" algn="l">
              <a:buFont typeface="Wingdings" panose="05000000000000000000" pitchFamily="2" charset="2"/>
              <a:buChar char="ü"/>
            </a:pPr>
            <a:r>
              <a:rPr lang="ka-GE" sz="2000" dirty="0"/>
              <a:t>მუნიციპალიტეტებთან არსებული საზოგადოებრივი ჯანმრთელობის ცენტრები/სამსახურები</a:t>
            </a:r>
          </a:p>
          <a:p>
            <a:pPr lvl="1" algn="l">
              <a:buFont typeface="Wingdings" panose="05000000000000000000" pitchFamily="2" charset="2"/>
              <a:buChar char="ü"/>
            </a:pPr>
            <a:r>
              <a:rPr lang="ka-GE" sz="2000" dirty="0"/>
              <a:t>სსიპ − სურსათის ეროვნული სააგენტო და მისი ტერიტორიული ორგანოები</a:t>
            </a:r>
          </a:p>
          <a:p>
            <a:pPr lvl="1" algn="l">
              <a:buFont typeface="Wingdings" panose="05000000000000000000" pitchFamily="2" charset="2"/>
              <a:buChar char="ü"/>
            </a:pPr>
            <a:r>
              <a:rPr lang="ka-GE" sz="2000" dirty="0"/>
              <a:t>სსიპ − საქართველოს სოფლის მეურნეობის სამინისტროს ლაბორატორია და მისი ტერიტორიული ორგანოები</a:t>
            </a:r>
          </a:p>
          <a:p>
            <a:pPr lvl="1" algn="l">
              <a:buFont typeface="Wingdings" panose="05000000000000000000" pitchFamily="2" charset="2"/>
              <a:buChar char="ü"/>
            </a:pPr>
            <a:r>
              <a:rPr lang="ka-GE" sz="2000" dirty="0"/>
              <a:t>სსიპ − შემოსავლების სამსახური</a:t>
            </a:r>
          </a:p>
          <a:p>
            <a:pPr lvl="1" algn="l">
              <a:buFont typeface="Wingdings" panose="05000000000000000000" pitchFamily="2" charset="2"/>
              <a:buChar char="ü"/>
            </a:pPr>
            <a:r>
              <a:rPr lang="ka-GE" sz="2000" dirty="0"/>
              <a:t>საქართველოს გარემოს დაცვისა და სოფლის მეურნეობის სამინისტრო</a:t>
            </a:r>
          </a:p>
          <a:p>
            <a:pPr lvl="1" algn="l"/>
            <a:endParaRPr lang="ka-GE" sz="2000" dirty="0"/>
          </a:p>
          <a:p>
            <a:pPr algn="l">
              <a:buFont typeface="Wingdings" panose="05000000000000000000" pitchFamily="2" charset="2"/>
              <a:buChar char="ü"/>
            </a:pPr>
            <a:endParaRPr lang="ka-GE" sz="2000" dirty="0"/>
          </a:p>
        </p:txBody>
      </p:sp>
    </p:spTree>
    <p:extLst>
      <p:ext uri="{BB962C8B-B14F-4D97-AF65-F5344CB8AC3E}">
        <p14:creationId xmlns:p14="http://schemas.microsoft.com/office/powerpoint/2010/main" val="3758511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smtClean="0"/>
              <a:t/>
            </a:r>
            <a:br>
              <a:rPr lang="en-US" dirty="0" smtClean="0"/>
            </a:br>
            <a:r>
              <a:rPr lang="ka-GE" sz="3200" dirty="0"/>
              <a:t>ეპიდზედამხედველობის ინტეგრირებული </a:t>
            </a:r>
            <a:r>
              <a:rPr lang="en-US" sz="3200" dirty="0" smtClean="0"/>
              <a:t/>
            </a:r>
            <a:br>
              <a:rPr lang="en-US" sz="3200" dirty="0" smtClean="0"/>
            </a:br>
            <a:r>
              <a:rPr lang="ka-GE" sz="3200" dirty="0" smtClean="0"/>
              <a:t>ეროვნული </a:t>
            </a:r>
            <a:r>
              <a:rPr lang="ka-GE" sz="3200" dirty="0"/>
              <a:t>სისტემა</a:t>
            </a:r>
            <a:endParaRPr lang="en-GB" sz="3200" dirty="0"/>
          </a:p>
        </p:txBody>
      </p:sp>
      <p:sp>
        <p:nvSpPr>
          <p:cNvPr id="3" name="TextBox 2"/>
          <p:cNvSpPr txBox="1"/>
          <p:nvPr/>
        </p:nvSpPr>
        <p:spPr>
          <a:xfrm>
            <a:off x="208547" y="1681607"/>
            <a:ext cx="10299032" cy="2977738"/>
          </a:xfrm>
          <a:prstGeom prst="rect">
            <a:avLst/>
          </a:prstGeom>
          <a:noFill/>
        </p:spPr>
        <p:txBody>
          <a:bodyPr wrap="square" rtlCol="0">
            <a:spAutoFit/>
          </a:bodyPr>
          <a:lstStyle/>
          <a:p>
            <a:pPr algn="l"/>
            <a:r>
              <a:rPr lang="ka-GE" dirty="0" smtClean="0"/>
              <a:t>მონაწილე </a:t>
            </a:r>
            <a:r>
              <a:rPr lang="ka-GE" dirty="0"/>
              <a:t>ფიზიკური და იურიდიულ პირები:</a:t>
            </a:r>
          </a:p>
          <a:p>
            <a:pPr lvl="1" algn="l">
              <a:buFont typeface="Wingdings" panose="05000000000000000000" pitchFamily="2" charset="2"/>
              <a:buChar char="ü"/>
            </a:pPr>
            <a:r>
              <a:rPr lang="ka-GE" sz="2000" dirty="0"/>
              <a:t>სამედიცინო დაწესებულებები</a:t>
            </a:r>
          </a:p>
          <a:p>
            <a:pPr lvl="1" algn="l">
              <a:buFont typeface="Wingdings" panose="05000000000000000000" pitchFamily="2" charset="2"/>
              <a:buChar char="ü"/>
            </a:pPr>
            <a:r>
              <a:rPr lang="ka-GE" sz="2000" dirty="0"/>
              <a:t>ვეტერინარული მომსახურების მიმწოდებლები</a:t>
            </a:r>
          </a:p>
          <a:p>
            <a:pPr lvl="1" algn="l">
              <a:buFont typeface="Wingdings" panose="05000000000000000000" pitchFamily="2" charset="2"/>
              <a:buChar char="ü"/>
            </a:pPr>
            <a:r>
              <a:rPr lang="ka-GE" sz="2000" dirty="0"/>
              <a:t>სხვა დაწესებულებები, რომელთაც შეხება აქვთ და/ან მუშაობენ პათოგენებთან</a:t>
            </a:r>
          </a:p>
          <a:p>
            <a:pPr algn="l"/>
            <a:endParaRPr lang="ka-GE" sz="2000" dirty="0"/>
          </a:p>
          <a:p>
            <a:pPr algn="l">
              <a:buFont typeface="Wingdings" panose="05000000000000000000" pitchFamily="2" charset="2"/>
              <a:buChar char="ü"/>
            </a:pPr>
            <a:endParaRPr lang="ka-GE" dirty="0"/>
          </a:p>
        </p:txBody>
      </p:sp>
    </p:spTree>
    <p:extLst>
      <p:ext uri="{BB962C8B-B14F-4D97-AF65-F5344CB8AC3E}">
        <p14:creationId xmlns:p14="http://schemas.microsoft.com/office/powerpoint/2010/main" val="48274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7588</TotalTime>
  <Words>1653</Words>
  <Application>Microsoft Office PowerPoint</Application>
  <PresentationFormat>Custom</PresentationFormat>
  <Paragraphs>264</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master</vt:lpstr>
      <vt:lpstr>PowerPoint Presentation</vt:lpstr>
      <vt:lpstr> Health Priority Directions for 2014-2020</vt:lpstr>
      <vt:lpstr> Health Priority Directions for 2014-2020</vt:lpstr>
      <vt:lpstr> საკანონმდებლო გარემო</vt:lpstr>
      <vt:lpstr> overview of capabilities</vt:lpstr>
      <vt:lpstr> overview of stakeholders</vt:lpstr>
      <vt:lpstr>PowerPoint Presentation</vt:lpstr>
      <vt:lpstr> ეპიდზედამხედველობის ინტეგრირებული  ეროვნული სისტემა</vt:lpstr>
      <vt:lpstr> ეპიდზედამხედველობის ინტეგრირებული  ეროვნული სისტემა</vt:lpstr>
      <vt:lpstr> ეპიდემიებისა და პანდემიების მართვა</vt:lpstr>
      <vt:lpstr> ზოონოზური დაავადებების კონტროლი</vt:lpstr>
      <vt:lpstr> სურსათით გამოწვეული დაავადებების კონტროლი</vt:lpstr>
      <vt:lpstr> საზოგადოების ჯანმრთელობისათვის უსაფრთხო            გარემოს უზრუნველყოფა </vt:lpstr>
      <vt:lpstr> საზოგადოების ჯანმრთელობისათვის უსაფრთხო  წყლით უზრუნველყოფა</vt:lpstr>
      <vt:lpstr> ქიმიური უსაფრთხოება</vt:lpstr>
      <vt:lpstr>P.1.1 The State has assessed, adjusted and aligned its domestic legislation, policies and administrative arrangements in all relevant sectors to enable compliance with the IHR</vt:lpstr>
      <vt:lpstr>P.1.1 The State has assessed, adjusted and aligned its domestic legislation, policies and administrative arrangements in all relevant sectors to enable compliance with the IHR</vt:lpstr>
      <vt:lpstr>P.1.2 Financing is available for the implementation of IHR capacities</vt:lpstr>
      <vt:lpstr>P.1.2 Financing is available for the implementation of IHR capacities</vt:lpstr>
      <vt:lpstr>P.1.3 A financing mechanism and funds are available for timely response to public health emergencies</vt:lpstr>
      <vt:lpstr>P.1.3 A financing mechanism and funds are available for timely response to public health emergencies</vt:lpstr>
      <vt:lpstr>Proposed indicator scores</vt:lpstr>
      <vt:lpstr>Priority areas for action</vt:lpstr>
      <vt:lpstr>References and supporting documentation</vt:lpstr>
    </vt:vector>
  </TitlesOfParts>
  <Company>World Health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dc:title>
  <dc:subject>WHO template and recommendations</dc:subject>
  <dc:creator>Nirmal Kandel</dc:creator>
  <cp:keywords>Template</cp:keywords>
  <cp:lastModifiedBy>Natia Nogaideli</cp:lastModifiedBy>
  <cp:revision>528</cp:revision>
  <dcterms:created xsi:type="dcterms:W3CDTF">2005-03-01T08:26:43Z</dcterms:created>
  <dcterms:modified xsi:type="dcterms:W3CDTF">2019-06-06T18:15:58Z</dcterms:modified>
  <cp:category>Guidelines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