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53" r:id="rId1"/>
  </p:sldMasterIdLst>
  <p:notesMasterIdLst>
    <p:notesMasterId r:id="rId26"/>
  </p:notesMasterIdLst>
  <p:handoutMasterIdLst>
    <p:handoutMasterId r:id="rId27"/>
  </p:handoutMasterIdLst>
  <p:sldIdLst>
    <p:sldId id="592" r:id="rId2"/>
    <p:sldId id="585" r:id="rId3"/>
    <p:sldId id="641" r:id="rId4"/>
    <p:sldId id="642" r:id="rId5"/>
    <p:sldId id="620" r:id="rId6"/>
    <p:sldId id="657" r:id="rId7"/>
    <p:sldId id="663" r:id="rId8"/>
    <p:sldId id="662" r:id="rId9"/>
    <p:sldId id="664" r:id="rId10"/>
    <p:sldId id="655" r:id="rId11"/>
    <p:sldId id="656" r:id="rId12"/>
    <p:sldId id="658" r:id="rId13"/>
    <p:sldId id="659" r:id="rId14"/>
    <p:sldId id="660" r:id="rId15"/>
    <p:sldId id="661" r:id="rId16"/>
    <p:sldId id="636" r:id="rId17"/>
    <p:sldId id="624" r:id="rId18"/>
    <p:sldId id="637" r:id="rId19"/>
    <p:sldId id="638" r:id="rId20"/>
    <p:sldId id="639" r:id="rId21"/>
    <p:sldId id="640" r:id="rId22"/>
    <p:sldId id="625" r:id="rId23"/>
    <p:sldId id="630" r:id="rId24"/>
    <p:sldId id="631" r:id="rId25"/>
  </p:sldIdLst>
  <p:sldSz cx="10693400" cy="7561263"/>
  <p:notesSz cx="6662738" cy="9832975"/>
  <p:defaultTextStyle>
    <a:defPPr>
      <a:defRPr lang="en-US"/>
    </a:defPPr>
    <a:lvl1pPr algn="ctr" rtl="0" fontAlgn="base">
      <a:spcBef>
        <a:spcPct val="50000"/>
      </a:spcBef>
      <a:spcAft>
        <a:spcPct val="0"/>
      </a:spcAft>
      <a:defRPr sz="2700" kern="1200">
        <a:solidFill>
          <a:schemeClr val="tx1"/>
        </a:solidFill>
        <a:latin typeface="Times New Roman" pitchFamily="18" charset="0"/>
        <a:ea typeface="+mn-ea"/>
        <a:cs typeface="Arial" pitchFamily="34" charset="0"/>
      </a:defRPr>
    </a:lvl1pPr>
    <a:lvl2pPr marL="457200" algn="ctr" rtl="0" fontAlgn="base">
      <a:spcBef>
        <a:spcPct val="50000"/>
      </a:spcBef>
      <a:spcAft>
        <a:spcPct val="0"/>
      </a:spcAft>
      <a:defRPr sz="2700" kern="1200">
        <a:solidFill>
          <a:schemeClr val="tx1"/>
        </a:solidFill>
        <a:latin typeface="Times New Roman" pitchFamily="18" charset="0"/>
        <a:ea typeface="+mn-ea"/>
        <a:cs typeface="Arial" pitchFamily="34" charset="0"/>
      </a:defRPr>
    </a:lvl2pPr>
    <a:lvl3pPr marL="914400" algn="ctr" rtl="0" fontAlgn="base">
      <a:spcBef>
        <a:spcPct val="50000"/>
      </a:spcBef>
      <a:spcAft>
        <a:spcPct val="0"/>
      </a:spcAft>
      <a:defRPr sz="2700" kern="1200">
        <a:solidFill>
          <a:schemeClr val="tx1"/>
        </a:solidFill>
        <a:latin typeface="Times New Roman" pitchFamily="18" charset="0"/>
        <a:ea typeface="+mn-ea"/>
        <a:cs typeface="Arial" pitchFamily="34" charset="0"/>
      </a:defRPr>
    </a:lvl3pPr>
    <a:lvl4pPr marL="1371600" algn="ctr" rtl="0" fontAlgn="base">
      <a:spcBef>
        <a:spcPct val="50000"/>
      </a:spcBef>
      <a:spcAft>
        <a:spcPct val="0"/>
      </a:spcAft>
      <a:defRPr sz="2700" kern="1200">
        <a:solidFill>
          <a:schemeClr val="tx1"/>
        </a:solidFill>
        <a:latin typeface="Times New Roman" pitchFamily="18" charset="0"/>
        <a:ea typeface="+mn-ea"/>
        <a:cs typeface="Arial" pitchFamily="34" charset="0"/>
      </a:defRPr>
    </a:lvl4pPr>
    <a:lvl5pPr marL="1828800" algn="ctr" rtl="0" fontAlgn="base">
      <a:spcBef>
        <a:spcPct val="50000"/>
      </a:spcBef>
      <a:spcAft>
        <a:spcPct val="0"/>
      </a:spcAft>
      <a:defRPr sz="2700" kern="1200">
        <a:solidFill>
          <a:schemeClr val="tx1"/>
        </a:solidFill>
        <a:latin typeface="Times New Roman" pitchFamily="18" charset="0"/>
        <a:ea typeface="+mn-ea"/>
        <a:cs typeface="Arial" pitchFamily="34" charset="0"/>
      </a:defRPr>
    </a:lvl5pPr>
    <a:lvl6pPr marL="2286000" algn="l" defTabSz="914400" rtl="0" eaLnBrk="1" latinLnBrk="0" hangingPunct="1">
      <a:defRPr sz="2700" kern="1200">
        <a:solidFill>
          <a:schemeClr val="tx1"/>
        </a:solidFill>
        <a:latin typeface="Times New Roman" pitchFamily="18" charset="0"/>
        <a:ea typeface="+mn-ea"/>
        <a:cs typeface="Arial" pitchFamily="34" charset="0"/>
      </a:defRPr>
    </a:lvl6pPr>
    <a:lvl7pPr marL="2743200" algn="l" defTabSz="914400" rtl="0" eaLnBrk="1" latinLnBrk="0" hangingPunct="1">
      <a:defRPr sz="2700" kern="1200">
        <a:solidFill>
          <a:schemeClr val="tx1"/>
        </a:solidFill>
        <a:latin typeface="Times New Roman" pitchFamily="18" charset="0"/>
        <a:ea typeface="+mn-ea"/>
        <a:cs typeface="Arial" pitchFamily="34" charset="0"/>
      </a:defRPr>
    </a:lvl7pPr>
    <a:lvl8pPr marL="3200400" algn="l" defTabSz="914400" rtl="0" eaLnBrk="1" latinLnBrk="0" hangingPunct="1">
      <a:defRPr sz="2700" kern="1200">
        <a:solidFill>
          <a:schemeClr val="tx1"/>
        </a:solidFill>
        <a:latin typeface="Times New Roman" pitchFamily="18" charset="0"/>
        <a:ea typeface="+mn-ea"/>
        <a:cs typeface="Arial" pitchFamily="34" charset="0"/>
      </a:defRPr>
    </a:lvl8pPr>
    <a:lvl9pPr marL="3657600" algn="l" defTabSz="914400" rtl="0" eaLnBrk="1" latinLnBrk="0" hangingPunct="1">
      <a:defRPr sz="2700"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 uri="{2D200454-40CA-4A62-9FC3-DE9A4176ACB9}">
      <p15:notesGuideLst xmlns:p15="http://schemas.microsoft.com/office/powerpoint/2012/main">
        <p15:guide id="1" orient="horz" pos="3097">
          <p15:clr>
            <a:srgbClr val="A4A3A4"/>
          </p15:clr>
        </p15:guide>
        <p15:guide id="2" pos="209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NDEL, Nirmal" initials="kandeln" lastIdx="0" clrIdx="0"/>
  <p:cmAuthor id="1" name="Mika Salminen" initials="M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BBE8"/>
    <a:srgbClr val="8DC7CD"/>
    <a:srgbClr val="96CCEE"/>
    <a:srgbClr val="C4DAF4"/>
    <a:srgbClr val="20CCD0"/>
    <a:srgbClr val="61F9F5"/>
    <a:srgbClr val="A4AD53"/>
    <a:srgbClr val="FFFF00"/>
    <a:srgbClr val="66FF33"/>
    <a:srgbClr val="1E7F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86" autoAdjust="0"/>
    <p:restoredTop sz="95958" autoAdjust="0"/>
  </p:normalViewPr>
  <p:slideViewPr>
    <p:cSldViewPr snapToGrid="0">
      <p:cViewPr>
        <p:scale>
          <a:sx n="120" d="100"/>
          <a:sy n="120" d="100"/>
        </p:scale>
        <p:origin x="1160" y="-488"/>
      </p:cViewPr>
      <p:guideLst>
        <p:guide orient="horz" pos="2382"/>
        <p:guide pos="3368"/>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0" d="100"/>
          <a:sy n="60" d="100"/>
        </p:scale>
        <p:origin x="-2021" y="-86"/>
      </p:cViewPr>
      <p:guideLst>
        <p:guide orient="horz" pos="3097"/>
        <p:guide pos="209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a:spcBef>
                <a:spcPct val="0"/>
              </a:spcBef>
              <a:defRPr sz="1200">
                <a:latin typeface="Arial" charset="0"/>
                <a:cs typeface="Arial" charset="0"/>
              </a:defRPr>
            </a:lvl1pPr>
          </a:lstStyle>
          <a:p>
            <a:pPr>
              <a:defRPr/>
            </a:pPr>
            <a:r>
              <a:rPr lang="en-US" dirty="0"/>
              <a:t>World Health Organization</a:t>
            </a:r>
          </a:p>
        </p:txBody>
      </p:sp>
      <p:sp>
        <p:nvSpPr>
          <p:cNvPr id="29699" name="Rectangle 3"/>
          <p:cNvSpPr>
            <a:spLocks noGrp="1" noChangeArrowheads="1"/>
          </p:cNvSpPr>
          <p:nvPr>
            <p:ph type="dt" sz="quarter"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a:spcBef>
                <a:spcPct val="0"/>
              </a:spcBef>
              <a:defRPr sz="1200">
                <a:latin typeface="Arial" pitchFamily="34" charset="0"/>
              </a:defRPr>
            </a:lvl1pPr>
          </a:lstStyle>
          <a:p>
            <a:fld id="{A0117FA4-A234-428F-BEE8-D91C98113BFB}" type="datetime3">
              <a:rPr lang="en-US"/>
              <a:pPr/>
              <a:t>7 June 2019</a:t>
            </a:fld>
            <a:endParaRPr lang="en-US" dirty="0"/>
          </a:p>
        </p:txBody>
      </p:sp>
      <p:sp>
        <p:nvSpPr>
          <p:cNvPr id="29700" name="Rectangle 4"/>
          <p:cNvSpPr>
            <a:spLocks noGrp="1" noChangeArrowheads="1"/>
          </p:cNvSpPr>
          <p:nvPr>
            <p:ph type="ftr" sz="quarter" idx="2"/>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a:spcBef>
                <a:spcPct val="0"/>
              </a:spcBef>
              <a:defRPr sz="1200">
                <a:latin typeface="Arial" pitchFamily="34" charset="0"/>
              </a:defRPr>
            </a:lvl1pPr>
          </a:lstStyle>
          <a:p>
            <a:endParaRPr lang="en-US" dirty="0"/>
          </a:p>
        </p:txBody>
      </p:sp>
      <p:sp>
        <p:nvSpPr>
          <p:cNvPr id="29701" name="Rectangle 5"/>
          <p:cNvSpPr>
            <a:spLocks noGrp="1" noChangeArrowheads="1"/>
          </p:cNvSpPr>
          <p:nvPr>
            <p:ph type="sldNum" sz="quarter" idx="3"/>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a:spcBef>
                <a:spcPct val="0"/>
              </a:spcBef>
              <a:defRPr sz="1200">
                <a:latin typeface="Arial" pitchFamily="34" charset="0"/>
              </a:defRPr>
            </a:lvl1pPr>
          </a:lstStyle>
          <a:p>
            <a:fld id="{0B8309C2-A915-45B2-97B1-C747241D4D5D}" type="slidenum">
              <a:rPr lang="en-US"/>
              <a:pPr/>
              <a:t>‹#›</a:t>
            </a:fld>
            <a:endParaRPr lang="en-US" dirty="0"/>
          </a:p>
        </p:txBody>
      </p:sp>
    </p:spTree>
    <p:extLst>
      <p:ext uri="{BB962C8B-B14F-4D97-AF65-F5344CB8AC3E}">
        <p14:creationId xmlns:p14="http://schemas.microsoft.com/office/powerpoint/2010/main" val="14851799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a:spcBef>
                <a:spcPct val="0"/>
              </a:spcBef>
              <a:defRPr sz="1200">
                <a:latin typeface="Arial" charset="0"/>
                <a:cs typeface="Arial" charset="0"/>
              </a:defRPr>
            </a:lvl1pPr>
          </a:lstStyle>
          <a:p>
            <a:pPr>
              <a:defRPr/>
            </a:pPr>
            <a:r>
              <a:rPr lang="en-US" dirty="0"/>
              <a:t>World Health Organization</a:t>
            </a:r>
          </a:p>
        </p:txBody>
      </p:sp>
      <p:sp>
        <p:nvSpPr>
          <p:cNvPr id="31747" name="Rectangle 3"/>
          <p:cNvSpPr>
            <a:spLocks noGrp="1" noChangeArrowheads="1"/>
          </p:cNvSpPr>
          <p:nvPr>
            <p:ph type="dt"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a:spcBef>
                <a:spcPct val="0"/>
              </a:spcBef>
              <a:defRPr sz="1200">
                <a:latin typeface="Arial" pitchFamily="34" charset="0"/>
              </a:defRPr>
            </a:lvl1pPr>
          </a:lstStyle>
          <a:p>
            <a:fld id="{E5182A6D-37B6-4D70-9C47-DA9A5A016D3B}" type="datetime3">
              <a:rPr lang="en-US"/>
              <a:pPr/>
              <a:t>7 June 2019</a:t>
            </a:fld>
            <a:endParaRPr lang="en-US" dirty="0"/>
          </a:p>
        </p:txBody>
      </p:sp>
      <p:sp>
        <p:nvSpPr>
          <p:cNvPr id="45060" name="Rectangle 4"/>
          <p:cNvSpPr>
            <a:spLocks noGrp="1" noRot="1" noChangeAspect="1" noChangeArrowheads="1" noTextEdit="1"/>
          </p:cNvSpPr>
          <p:nvPr>
            <p:ph type="sldImg" idx="2"/>
          </p:nvPr>
        </p:nvSpPr>
        <p:spPr bwMode="auto">
          <a:xfrm>
            <a:off x="725488" y="738188"/>
            <a:ext cx="5211762" cy="36861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66750" y="4670425"/>
            <a:ext cx="5329238" cy="442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0" name="Rectangle 6"/>
          <p:cNvSpPr>
            <a:spLocks noGrp="1" noChangeArrowheads="1"/>
          </p:cNvSpPr>
          <p:nvPr>
            <p:ph type="ftr" sz="quarter" idx="4"/>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a:spcBef>
                <a:spcPct val="0"/>
              </a:spcBef>
              <a:defRPr sz="1200">
                <a:latin typeface="Arial" pitchFamily="34" charset="0"/>
              </a:defRPr>
            </a:lvl1pPr>
          </a:lstStyle>
          <a:p>
            <a:endParaRPr lang="en-US" dirty="0"/>
          </a:p>
        </p:txBody>
      </p:sp>
      <p:sp>
        <p:nvSpPr>
          <p:cNvPr id="31751" name="Rectangle 7"/>
          <p:cNvSpPr>
            <a:spLocks noGrp="1" noChangeArrowheads="1"/>
          </p:cNvSpPr>
          <p:nvPr>
            <p:ph type="sldNum" sz="quarter" idx="5"/>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a:spcBef>
                <a:spcPct val="0"/>
              </a:spcBef>
              <a:defRPr sz="1200">
                <a:latin typeface="Arial" pitchFamily="34" charset="0"/>
              </a:defRPr>
            </a:lvl1pPr>
          </a:lstStyle>
          <a:p>
            <a:fld id="{84BA0058-3BC1-4119-ABCD-39EF01966697}" type="slidenum">
              <a:rPr lang="en-US"/>
              <a:pPr/>
              <a:t>‹#›</a:t>
            </a:fld>
            <a:endParaRPr lang="en-US" dirty="0"/>
          </a:p>
        </p:txBody>
      </p:sp>
    </p:spTree>
    <p:extLst>
      <p:ext uri="{BB962C8B-B14F-4D97-AF65-F5344CB8AC3E}">
        <p14:creationId xmlns:p14="http://schemas.microsoft.com/office/powerpoint/2010/main" val="3046379900"/>
      </p:ext>
    </p:extLst>
  </p:cSld>
  <p:clrMap bg1="lt1" tx1="dk1" bg2="lt2" tx2="dk2" accent1="accent1" accent2="accent2" accent3="accent3" accent4="accent4" accent5="accent5" accent6="accent6" hlink="hlink" folHlink="folHlink"/>
  <p:hf ftr="0"/>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a:t>
            </a:fld>
            <a:endParaRPr lang="en-US" dirty="0"/>
          </a:p>
        </p:txBody>
      </p:sp>
    </p:spTree>
    <p:extLst>
      <p:ext uri="{BB962C8B-B14F-4D97-AF65-F5344CB8AC3E}">
        <p14:creationId xmlns:p14="http://schemas.microsoft.com/office/powerpoint/2010/main" val="1575263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11</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12</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13</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14</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15</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16</a:t>
            </a:fld>
            <a:endParaRPr lang="en-US" dirty="0"/>
          </a:p>
        </p:txBody>
      </p:sp>
    </p:spTree>
    <p:extLst>
      <p:ext uri="{BB962C8B-B14F-4D97-AF65-F5344CB8AC3E}">
        <p14:creationId xmlns:p14="http://schemas.microsoft.com/office/powerpoint/2010/main" val="4092046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17</a:t>
            </a:fld>
            <a:endParaRPr lang="en-US" dirty="0"/>
          </a:p>
        </p:txBody>
      </p:sp>
    </p:spTree>
    <p:extLst>
      <p:ext uri="{BB962C8B-B14F-4D97-AF65-F5344CB8AC3E}">
        <p14:creationId xmlns:p14="http://schemas.microsoft.com/office/powerpoint/2010/main" val="3469630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18</a:t>
            </a:fld>
            <a:endParaRPr lang="en-US" dirty="0"/>
          </a:p>
        </p:txBody>
      </p:sp>
    </p:spTree>
    <p:extLst>
      <p:ext uri="{BB962C8B-B14F-4D97-AF65-F5344CB8AC3E}">
        <p14:creationId xmlns:p14="http://schemas.microsoft.com/office/powerpoint/2010/main" val="2965299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19</a:t>
            </a:fld>
            <a:endParaRPr lang="en-US" dirty="0"/>
          </a:p>
        </p:txBody>
      </p:sp>
    </p:spTree>
    <p:extLst>
      <p:ext uri="{BB962C8B-B14F-4D97-AF65-F5344CB8AC3E}">
        <p14:creationId xmlns:p14="http://schemas.microsoft.com/office/powerpoint/2010/main" val="14245180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20</a:t>
            </a:fld>
            <a:endParaRPr lang="en-US" dirty="0"/>
          </a:p>
        </p:txBody>
      </p:sp>
    </p:spTree>
    <p:extLst>
      <p:ext uri="{BB962C8B-B14F-4D97-AF65-F5344CB8AC3E}">
        <p14:creationId xmlns:p14="http://schemas.microsoft.com/office/powerpoint/2010/main" val="1049027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21</a:t>
            </a:fld>
            <a:endParaRPr lang="en-US" dirty="0"/>
          </a:p>
        </p:txBody>
      </p:sp>
    </p:spTree>
    <p:extLst>
      <p:ext uri="{BB962C8B-B14F-4D97-AF65-F5344CB8AC3E}">
        <p14:creationId xmlns:p14="http://schemas.microsoft.com/office/powerpoint/2010/main" val="32791062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22</a:t>
            </a:fld>
            <a:endParaRPr lang="en-US" dirty="0"/>
          </a:p>
        </p:txBody>
      </p:sp>
    </p:spTree>
    <p:extLst>
      <p:ext uri="{BB962C8B-B14F-4D97-AF65-F5344CB8AC3E}">
        <p14:creationId xmlns:p14="http://schemas.microsoft.com/office/powerpoint/2010/main" val="3167816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23</a:t>
            </a:fld>
            <a:endParaRPr lang="en-US" dirty="0"/>
          </a:p>
        </p:txBody>
      </p:sp>
    </p:spTree>
    <p:extLst>
      <p:ext uri="{BB962C8B-B14F-4D97-AF65-F5344CB8AC3E}">
        <p14:creationId xmlns:p14="http://schemas.microsoft.com/office/powerpoint/2010/main" val="13438688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24</a:t>
            </a:fld>
            <a:endParaRPr lang="en-US" dirty="0"/>
          </a:p>
        </p:txBody>
      </p:sp>
    </p:spTree>
    <p:extLst>
      <p:ext uri="{BB962C8B-B14F-4D97-AF65-F5344CB8AC3E}">
        <p14:creationId xmlns:p14="http://schemas.microsoft.com/office/powerpoint/2010/main" val="2010609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3</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4</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Because of our surveillance system we have detected xyz</a:t>
            </a:r>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5</a:t>
            </a:fld>
            <a:endParaRPr lang="en-US" dirty="0"/>
          </a:p>
        </p:txBody>
      </p:sp>
    </p:spTree>
    <p:extLst>
      <p:ext uri="{BB962C8B-B14F-4D97-AF65-F5344CB8AC3E}">
        <p14:creationId xmlns:p14="http://schemas.microsoft.com/office/powerpoint/2010/main" val="1170729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6</a:t>
            </a:fld>
            <a:endParaRPr lang="en-US" dirty="0"/>
          </a:p>
        </p:txBody>
      </p:sp>
    </p:spTree>
    <p:extLst>
      <p:ext uri="{BB962C8B-B14F-4D97-AF65-F5344CB8AC3E}">
        <p14:creationId xmlns:p14="http://schemas.microsoft.com/office/powerpoint/2010/main" val="995466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8</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9</a:t>
            </a:fld>
            <a:endParaRPr lang="en-US" dirty="0"/>
          </a:p>
        </p:txBody>
      </p:sp>
    </p:spTree>
    <p:extLst>
      <p:ext uri="{BB962C8B-B14F-4D97-AF65-F5344CB8AC3E}">
        <p14:creationId xmlns:p14="http://schemas.microsoft.com/office/powerpoint/2010/main" val="1102677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Where is surveillance housed, where is multisectoral</a:t>
            </a:r>
            <a:r>
              <a:rPr lang="en-US" baseline="0" dirty="0"/>
              <a:t> coordination, what legislation</a:t>
            </a:r>
            <a:endParaRPr lang="en-US" dirty="0"/>
          </a:p>
        </p:txBody>
      </p:sp>
      <p:sp>
        <p:nvSpPr>
          <p:cNvPr id="4" name="Header Placeholder 3"/>
          <p:cNvSpPr>
            <a:spLocks noGrp="1"/>
          </p:cNvSpPr>
          <p:nvPr>
            <p:ph type="hdr" sz="quarter" idx="10"/>
          </p:nvPr>
        </p:nvSpPr>
        <p:spPr/>
        <p:txBody>
          <a:bodyPr/>
          <a:lstStyle/>
          <a:p>
            <a:pPr>
              <a:defRPr/>
            </a:pPr>
            <a:r>
              <a:rPr lang="en-US" dirty="0"/>
              <a:t>World Health Organization</a:t>
            </a:r>
          </a:p>
        </p:txBody>
      </p:sp>
      <p:sp>
        <p:nvSpPr>
          <p:cNvPr id="5" name="Date Placeholder 4"/>
          <p:cNvSpPr>
            <a:spLocks noGrp="1"/>
          </p:cNvSpPr>
          <p:nvPr>
            <p:ph type="dt" idx="11"/>
          </p:nvPr>
        </p:nvSpPr>
        <p:spPr/>
        <p:txBody>
          <a:bodyPr/>
          <a:lstStyle/>
          <a:p>
            <a:fld id="{E5182A6D-37B6-4D70-9C47-DA9A5A016D3B}" type="datetime3">
              <a:rPr lang="en-US" smtClean="0"/>
              <a:pPr/>
              <a:t>7 June 2019</a:t>
            </a:fld>
            <a:endParaRPr lang="en-US" dirty="0"/>
          </a:p>
        </p:txBody>
      </p:sp>
      <p:sp>
        <p:nvSpPr>
          <p:cNvPr id="6" name="Slide Number Placeholder 5"/>
          <p:cNvSpPr>
            <a:spLocks noGrp="1"/>
          </p:cNvSpPr>
          <p:nvPr>
            <p:ph type="sldNum" sz="quarter" idx="12"/>
          </p:nvPr>
        </p:nvSpPr>
        <p:spPr/>
        <p:txBody>
          <a:bodyPr/>
          <a:lstStyle/>
          <a:p>
            <a:fld id="{84BA0058-3BC1-4119-ABCD-39EF01966697}" type="slidenum">
              <a:rPr lang="en-US" smtClean="0"/>
              <a:pPr/>
              <a:t>10</a:t>
            </a:fld>
            <a:endParaRPr lang="en-US" dirty="0"/>
          </a:p>
        </p:txBody>
      </p:sp>
    </p:spTree>
    <p:extLst>
      <p:ext uri="{BB962C8B-B14F-4D97-AF65-F5344CB8AC3E}">
        <p14:creationId xmlns:p14="http://schemas.microsoft.com/office/powerpoint/2010/main" val="11026778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E7FB8"/>
        </a:solidFill>
        <a:effectLst/>
      </p:bgPr>
    </p:bg>
    <p:spTree>
      <p:nvGrpSpPr>
        <p:cNvPr id="1" name=""/>
        <p:cNvGrpSpPr/>
        <p:nvPr/>
      </p:nvGrpSpPr>
      <p:grpSpPr>
        <a:xfrm>
          <a:off x="0" y="0"/>
          <a:ext cx="0" cy="0"/>
          <a:chOff x="0" y="0"/>
          <a:chExt cx="0" cy="0"/>
        </a:xfrm>
      </p:grpSpPr>
      <p:pic>
        <p:nvPicPr>
          <p:cNvPr id="5" name="Picture 4" descr="WHO-EN-white-H"/>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1091" y="6505679"/>
            <a:ext cx="2189806" cy="671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4071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1625"/>
            <a:ext cx="3517900" cy="12811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181475" y="301625"/>
            <a:ext cx="5976938" cy="64531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4988" y="1582738"/>
            <a:ext cx="3517900"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19886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500" y="5292725"/>
            <a:ext cx="6416675" cy="6254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95500" y="676275"/>
            <a:ext cx="6416675" cy="45354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095500" y="5918200"/>
            <a:ext cx="6416675" cy="887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03469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9677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0050" y="0"/>
            <a:ext cx="2673350" cy="66071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7867650" cy="660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929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693400" cy="1365250"/>
          </a:xfrm>
        </p:spPr>
        <p:txBody>
          <a:bodyPr/>
          <a:lstStyle/>
          <a:p>
            <a:r>
              <a:rPr lang="en-US"/>
              <a:t>Click to edit Master title style</a:t>
            </a:r>
          </a:p>
        </p:txBody>
      </p:sp>
      <p:sp>
        <p:nvSpPr>
          <p:cNvPr id="3" name="Table Placeholder 2"/>
          <p:cNvSpPr>
            <a:spLocks noGrp="1"/>
          </p:cNvSpPr>
          <p:nvPr>
            <p:ph type="tbl" idx="1"/>
          </p:nvPr>
        </p:nvSpPr>
        <p:spPr>
          <a:xfrm>
            <a:off x="517525" y="1522413"/>
            <a:ext cx="9696450" cy="5084762"/>
          </a:xfrm>
        </p:spPr>
        <p:txBody>
          <a:bodyPr/>
          <a:lstStyle/>
          <a:p>
            <a:pPr lvl="0"/>
            <a:endParaRPr lang="en-US" noProof="0" dirty="0"/>
          </a:p>
        </p:txBody>
      </p:sp>
    </p:spTree>
    <p:extLst>
      <p:ext uri="{BB962C8B-B14F-4D97-AF65-F5344CB8AC3E}">
        <p14:creationId xmlns:p14="http://schemas.microsoft.com/office/powerpoint/2010/main" val="19861413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0" y="0"/>
            <a:ext cx="10693400" cy="6607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42169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rgbClr val="1E7FB8"/>
        </a:solidFill>
        <a:effectLst/>
      </p:bgPr>
    </p:bg>
    <p:spTree>
      <p:nvGrpSpPr>
        <p:cNvPr id="1" name=""/>
        <p:cNvGrpSpPr/>
        <p:nvPr/>
      </p:nvGrpSpPr>
      <p:grpSpPr>
        <a:xfrm>
          <a:off x="0" y="0"/>
          <a:ext cx="0" cy="0"/>
          <a:chOff x="0" y="0"/>
          <a:chExt cx="0" cy="0"/>
        </a:xfrm>
      </p:grpSpPr>
      <p:pic>
        <p:nvPicPr>
          <p:cNvPr id="5" name="Picture 4" descr="WHO-EN-white-H"/>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25222" y="6660682"/>
            <a:ext cx="1786929" cy="54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9274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Pr>
        <a:solidFill>
          <a:srgbClr val="8DC7C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6153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89125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50" y="4859338"/>
            <a:ext cx="9090025" cy="15017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44550" y="3205163"/>
            <a:ext cx="9090025"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5098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17525" y="1522413"/>
            <a:ext cx="4772025" cy="50847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441950" y="1522413"/>
            <a:ext cx="4772025" cy="50847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306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3213"/>
            <a:ext cx="9623425" cy="1260475"/>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34988" y="1692275"/>
            <a:ext cx="4724400"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4988" y="2397125"/>
            <a:ext cx="4724400"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432425" y="1692275"/>
            <a:ext cx="472598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432425" y="2397125"/>
            <a:ext cx="4725988"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8977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61419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5820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w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0" y="0"/>
            <a:ext cx="10693400" cy="1365250"/>
          </a:xfrm>
          <a:prstGeom prst="rect">
            <a:avLst/>
          </a:prstGeom>
          <a:noFill/>
          <a:ln>
            <a:noFill/>
          </a:ln>
          <a:effectLst>
            <a:outerShdw dist="17961" dir="2700000" algn="ctr" rotWithShape="0">
              <a:srgbClr val="96CCEE"/>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517525" y="1522413"/>
            <a:ext cx="9696450" cy="5084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052" name="Line 4"/>
          <p:cNvSpPr>
            <a:spLocks noChangeShapeType="1"/>
          </p:cNvSpPr>
          <p:nvPr/>
        </p:nvSpPr>
        <p:spPr bwMode="auto">
          <a:xfrm>
            <a:off x="0" y="1373188"/>
            <a:ext cx="10693400" cy="0"/>
          </a:xfrm>
          <a:prstGeom prst="line">
            <a:avLst/>
          </a:prstGeom>
          <a:noFill/>
          <a:ln w="38100">
            <a:solidFill>
              <a:srgbClr val="1E7FB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1593903" algn="ctr" rotWithShape="0">
                    <a:schemeClr val="bg2"/>
                  </a:outerShdw>
                </a:effectLst>
              </a14:hiddenEffects>
            </a:ext>
          </a:extLst>
        </p:spPr>
        <p:txBody>
          <a:bodyPr/>
          <a:lstStyle/>
          <a:p>
            <a:endParaRPr lang="en-GB" dirty="0"/>
          </a:p>
        </p:txBody>
      </p:sp>
      <p:sp>
        <p:nvSpPr>
          <p:cNvPr id="2053" name="Rectangle 5"/>
          <p:cNvSpPr>
            <a:spLocks noChangeArrowheads="1"/>
          </p:cNvSpPr>
          <p:nvPr/>
        </p:nvSpPr>
        <p:spPr bwMode="auto">
          <a:xfrm>
            <a:off x="0" y="6832600"/>
            <a:ext cx="10693400" cy="728663"/>
          </a:xfrm>
          <a:prstGeom prst="rect">
            <a:avLst/>
          </a:prstGeom>
          <a:solidFill>
            <a:srgbClr val="1E7FB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054" name="Rectangle 6"/>
          <p:cNvSpPr>
            <a:spLocks noChangeArrowheads="1"/>
          </p:cNvSpPr>
          <p:nvPr/>
        </p:nvSpPr>
        <p:spPr bwMode="auto">
          <a:xfrm>
            <a:off x="1072388" y="7054198"/>
            <a:ext cx="5330825"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l" defTabSz="1042988">
              <a:spcBef>
                <a:spcPct val="0"/>
              </a:spcBef>
            </a:pPr>
            <a:r>
              <a:rPr lang="en-US" sz="1800" b="1" dirty="0">
                <a:solidFill>
                  <a:srgbClr val="96CCEE"/>
                </a:solidFill>
                <a:latin typeface="Arial Narrow" pitchFamily="34" charset="0"/>
              </a:rPr>
              <a:t>Joint External Evaluation</a:t>
            </a:r>
            <a:r>
              <a:rPr lang="en-US" sz="1800" b="1" baseline="0" dirty="0">
                <a:solidFill>
                  <a:srgbClr val="96CCEE"/>
                </a:solidFill>
                <a:latin typeface="Arial Narrow" pitchFamily="34" charset="0"/>
              </a:rPr>
              <a:t> – Technical Area Presentation</a:t>
            </a:r>
            <a:endParaRPr lang="en-US" sz="1400" b="1" dirty="0">
              <a:solidFill>
                <a:srgbClr val="96CCEE"/>
              </a:solidFill>
              <a:latin typeface="Arial Narrow" pitchFamily="34" charset="0"/>
            </a:endParaRPr>
          </a:p>
        </p:txBody>
      </p:sp>
      <p:sp>
        <p:nvSpPr>
          <p:cNvPr id="2055" name="Rectangle 7"/>
          <p:cNvSpPr>
            <a:spLocks noChangeArrowheads="1"/>
          </p:cNvSpPr>
          <p:nvPr/>
        </p:nvSpPr>
        <p:spPr bwMode="auto">
          <a:xfrm>
            <a:off x="385063" y="7054198"/>
            <a:ext cx="365760"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algn="ctr" defTabSz="1042988">
              <a:spcBef>
                <a:spcPct val="0"/>
              </a:spcBef>
            </a:pPr>
            <a:fld id="{096BACF8-1F4B-4F7D-A8CA-B59E1BAFCEE0}" type="slidenum">
              <a:rPr lang="x-none" sz="1700" b="1" smtClean="0">
                <a:solidFill>
                  <a:srgbClr val="72BBE8"/>
                </a:solidFill>
                <a:latin typeface="Arial Narrow" pitchFamily="34" charset="0"/>
              </a:rPr>
              <a:pPr algn="ctr" defTabSz="1042988">
                <a:spcBef>
                  <a:spcPct val="0"/>
                </a:spcBef>
              </a:pPr>
              <a:t>‹#›</a:t>
            </a:fld>
            <a:endParaRPr lang="en-US" sz="2400" b="1" baseline="14000" dirty="0">
              <a:solidFill>
                <a:schemeClr val="bg1"/>
              </a:solidFill>
              <a:latin typeface="Arial Narrow" pitchFamily="34" charset="0"/>
            </a:endParaRPr>
          </a:p>
        </p:txBody>
      </p:sp>
      <p:cxnSp>
        <p:nvCxnSpPr>
          <p:cNvPr id="3" name="Straight Connector 2"/>
          <p:cNvCxnSpPr/>
          <p:nvPr userDrawn="1"/>
        </p:nvCxnSpPr>
        <p:spPr bwMode="auto">
          <a:xfrm>
            <a:off x="911606" y="7054198"/>
            <a:ext cx="0" cy="274320"/>
          </a:xfrm>
          <a:prstGeom prst="line">
            <a:avLst/>
          </a:prstGeom>
          <a:solidFill>
            <a:srgbClr val="CCFF66"/>
          </a:solidFill>
          <a:ln w="1905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 name="Picture 8" descr="WHO-EN-white-H"/>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8538600" y="6848475"/>
            <a:ext cx="19685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Lst>
  <p:txStyles>
    <p:titleStyle>
      <a:lvl1pPr algn="ctr" defTabSz="1042988" rtl="0" eaLnBrk="0" fontAlgn="base" hangingPunct="0">
        <a:spcBef>
          <a:spcPct val="0"/>
        </a:spcBef>
        <a:spcAft>
          <a:spcPct val="0"/>
        </a:spcAft>
        <a:defRPr sz="4000" b="1">
          <a:solidFill>
            <a:srgbClr val="000066"/>
          </a:solidFill>
          <a:latin typeface="+mj-lt"/>
          <a:ea typeface="+mj-ea"/>
          <a:cs typeface="+mj-cs"/>
        </a:defRPr>
      </a:lvl1pPr>
      <a:lvl2pPr algn="ctr" defTabSz="1042988" rtl="0" eaLnBrk="0" fontAlgn="base" hangingPunct="0">
        <a:spcBef>
          <a:spcPct val="0"/>
        </a:spcBef>
        <a:spcAft>
          <a:spcPct val="0"/>
        </a:spcAft>
        <a:defRPr sz="4000" b="1">
          <a:solidFill>
            <a:srgbClr val="000066"/>
          </a:solidFill>
          <a:latin typeface="Arial" charset="0"/>
          <a:cs typeface="Arial" charset="0"/>
        </a:defRPr>
      </a:lvl2pPr>
      <a:lvl3pPr algn="ctr" defTabSz="1042988" rtl="0" eaLnBrk="0" fontAlgn="base" hangingPunct="0">
        <a:spcBef>
          <a:spcPct val="0"/>
        </a:spcBef>
        <a:spcAft>
          <a:spcPct val="0"/>
        </a:spcAft>
        <a:defRPr sz="4000" b="1">
          <a:solidFill>
            <a:srgbClr val="000066"/>
          </a:solidFill>
          <a:latin typeface="Arial" charset="0"/>
          <a:cs typeface="Arial" charset="0"/>
        </a:defRPr>
      </a:lvl3pPr>
      <a:lvl4pPr algn="ctr" defTabSz="1042988" rtl="0" eaLnBrk="0" fontAlgn="base" hangingPunct="0">
        <a:spcBef>
          <a:spcPct val="0"/>
        </a:spcBef>
        <a:spcAft>
          <a:spcPct val="0"/>
        </a:spcAft>
        <a:defRPr sz="4000" b="1">
          <a:solidFill>
            <a:srgbClr val="000066"/>
          </a:solidFill>
          <a:latin typeface="Arial" charset="0"/>
          <a:cs typeface="Arial" charset="0"/>
        </a:defRPr>
      </a:lvl4pPr>
      <a:lvl5pPr algn="ctr" defTabSz="1042988" rtl="0" eaLnBrk="0" fontAlgn="base" hangingPunct="0">
        <a:spcBef>
          <a:spcPct val="0"/>
        </a:spcBef>
        <a:spcAft>
          <a:spcPct val="0"/>
        </a:spcAft>
        <a:defRPr sz="4000" b="1">
          <a:solidFill>
            <a:srgbClr val="000066"/>
          </a:solidFill>
          <a:latin typeface="Arial" charset="0"/>
          <a:cs typeface="Arial" charset="0"/>
        </a:defRPr>
      </a:lvl5pPr>
      <a:lvl6pPr marL="457200" algn="ctr" defTabSz="1042988" rtl="0" fontAlgn="base">
        <a:spcBef>
          <a:spcPct val="0"/>
        </a:spcBef>
        <a:spcAft>
          <a:spcPct val="0"/>
        </a:spcAft>
        <a:defRPr sz="4000" b="1">
          <a:solidFill>
            <a:srgbClr val="000066"/>
          </a:solidFill>
          <a:latin typeface="Arial" charset="0"/>
          <a:cs typeface="Arial" charset="0"/>
        </a:defRPr>
      </a:lvl6pPr>
      <a:lvl7pPr marL="914400" algn="ctr" defTabSz="1042988" rtl="0" fontAlgn="base">
        <a:spcBef>
          <a:spcPct val="0"/>
        </a:spcBef>
        <a:spcAft>
          <a:spcPct val="0"/>
        </a:spcAft>
        <a:defRPr sz="4000" b="1">
          <a:solidFill>
            <a:srgbClr val="000066"/>
          </a:solidFill>
          <a:latin typeface="Arial" charset="0"/>
          <a:cs typeface="Arial" charset="0"/>
        </a:defRPr>
      </a:lvl7pPr>
      <a:lvl8pPr marL="1371600" algn="ctr" defTabSz="1042988" rtl="0" fontAlgn="base">
        <a:spcBef>
          <a:spcPct val="0"/>
        </a:spcBef>
        <a:spcAft>
          <a:spcPct val="0"/>
        </a:spcAft>
        <a:defRPr sz="4000" b="1">
          <a:solidFill>
            <a:srgbClr val="000066"/>
          </a:solidFill>
          <a:latin typeface="Arial" charset="0"/>
          <a:cs typeface="Arial" charset="0"/>
        </a:defRPr>
      </a:lvl8pPr>
      <a:lvl9pPr marL="1828800" algn="ctr" defTabSz="1042988" rtl="0" fontAlgn="base">
        <a:spcBef>
          <a:spcPct val="0"/>
        </a:spcBef>
        <a:spcAft>
          <a:spcPct val="0"/>
        </a:spcAft>
        <a:defRPr sz="4000" b="1">
          <a:solidFill>
            <a:srgbClr val="000066"/>
          </a:solidFill>
          <a:latin typeface="Arial" charset="0"/>
          <a:cs typeface="Arial" charset="0"/>
        </a:defRPr>
      </a:lvl9pPr>
    </p:titleStyle>
    <p:bodyStyle>
      <a:lvl1pPr marL="390525" indent="-390525" algn="l" defTabSz="1042988" rtl="0" eaLnBrk="0" fontAlgn="base" hangingPunct="0">
        <a:spcBef>
          <a:spcPct val="80000"/>
        </a:spcBef>
        <a:spcAft>
          <a:spcPct val="0"/>
        </a:spcAft>
        <a:buClr>
          <a:srgbClr val="1E7FB8"/>
        </a:buClr>
        <a:buFont typeface="Wingdings" pitchFamily="2" charset="2"/>
        <a:buChar char="l"/>
        <a:defRPr sz="2900">
          <a:solidFill>
            <a:srgbClr val="000066"/>
          </a:solidFill>
          <a:latin typeface="+mn-lt"/>
          <a:ea typeface="+mn-ea"/>
          <a:cs typeface="+mn-cs"/>
        </a:defRPr>
      </a:lvl1pPr>
      <a:lvl2pPr marL="917575" indent="-320675" algn="l" defTabSz="1042988" rtl="0" eaLnBrk="0" fontAlgn="base" hangingPunct="0">
        <a:spcBef>
          <a:spcPct val="20000"/>
        </a:spcBef>
        <a:spcAft>
          <a:spcPct val="0"/>
        </a:spcAft>
        <a:buClr>
          <a:srgbClr val="1E7FB8"/>
        </a:buClr>
        <a:buFont typeface="Arial" pitchFamily="34" charset="0"/>
        <a:buChar char="–"/>
        <a:defRPr sz="2400">
          <a:solidFill>
            <a:srgbClr val="000066"/>
          </a:solidFill>
          <a:latin typeface="+mn-lt"/>
          <a:cs typeface="+mn-cs"/>
        </a:defRPr>
      </a:lvl2pPr>
      <a:lvl3pPr marL="1431925" indent="-307975" algn="l" defTabSz="1042988" rtl="0" eaLnBrk="0" fontAlgn="base" hangingPunct="0">
        <a:spcBef>
          <a:spcPct val="20000"/>
        </a:spcBef>
        <a:spcAft>
          <a:spcPct val="0"/>
        </a:spcAft>
        <a:buClr>
          <a:srgbClr val="1E7FB8"/>
        </a:buClr>
        <a:buChar char="•"/>
        <a:defRPr sz="2400">
          <a:solidFill>
            <a:srgbClr val="000066"/>
          </a:solidFill>
          <a:latin typeface="Arial Narrow" pitchFamily="34" charset="0"/>
          <a:cs typeface="+mn-cs"/>
        </a:defRPr>
      </a:lvl3pPr>
      <a:lvl4pPr marL="1897063" indent="-258763" algn="l" defTabSz="1042988" rtl="0" eaLnBrk="0" fontAlgn="base" hangingPunct="0">
        <a:spcBef>
          <a:spcPct val="20000"/>
        </a:spcBef>
        <a:spcAft>
          <a:spcPct val="0"/>
        </a:spcAft>
        <a:buClr>
          <a:srgbClr val="1E7FB8"/>
        </a:buClr>
        <a:buChar char="–"/>
        <a:defRPr sz="2400">
          <a:solidFill>
            <a:srgbClr val="000066"/>
          </a:solidFill>
          <a:latin typeface="Arial Narrow" pitchFamily="34" charset="0"/>
          <a:cs typeface="+mn-cs"/>
        </a:defRPr>
      </a:lvl4pPr>
      <a:lvl5pPr marL="2268538" indent="-166688" algn="r" defTabSz="1042988" rtl="1" eaLnBrk="0" fontAlgn="base" hangingPunct="0">
        <a:spcBef>
          <a:spcPct val="20000"/>
        </a:spcBef>
        <a:spcAft>
          <a:spcPct val="0"/>
        </a:spcAft>
        <a:buChar char="»"/>
        <a:defRPr sz="2300">
          <a:solidFill>
            <a:srgbClr val="000066"/>
          </a:solidFill>
          <a:latin typeface="+mn-lt"/>
          <a:cs typeface="+mn-cs"/>
        </a:defRPr>
      </a:lvl5pPr>
      <a:lvl6pPr marL="2725738" indent="-166688" algn="r" defTabSz="1042988" rtl="1" fontAlgn="base">
        <a:spcBef>
          <a:spcPct val="20000"/>
        </a:spcBef>
        <a:spcAft>
          <a:spcPct val="0"/>
        </a:spcAft>
        <a:buChar char="»"/>
        <a:defRPr sz="2300">
          <a:solidFill>
            <a:srgbClr val="000066"/>
          </a:solidFill>
          <a:latin typeface="+mn-lt"/>
          <a:cs typeface="+mn-cs"/>
        </a:defRPr>
      </a:lvl6pPr>
      <a:lvl7pPr marL="3182938" indent="-166688" algn="r" defTabSz="1042988" rtl="1" fontAlgn="base">
        <a:spcBef>
          <a:spcPct val="20000"/>
        </a:spcBef>
        <a:spcAft>
          <a:spcPct val="0"/>
        </a:spcAft>
        <a:buChar char="»"/>
        <a:defRPr sz="2300">
          <a:solidFill>
            <a:srgbClr val="000066"/>
          </a:solidFill>
          <a:latin typeface="+mn-lt"/>
          <a:cs typeface="+mn-cs"/>
        </a:defRPr>
      </a:lvl7pPr>
      <a:lvl8pPr marL="3640138" indent="-166688" algn="r" defTabSz="1042988" rtl="1" fontAlgn="base">
        <a:spcBef>
          <a:spcPct val="20000"/>
        </a:spcBef>
        <a:spcAft>
          <a:spcPct val="0"/>
        </a:spcAft>
        <a:buChar char="»"/>
        <a:defRPr sz="2300">
          <a:solidFill>
            <a:srgbClr val="000066"/>
          </a:solidFill>
          <a:latin typeface="+mn-lt"/>
          <a:cs typeface="+mn-cs"/>
        </a:defRPr>
      </a:lvl8pPr>
      <a:lvl9pPr marL="4097338" indent="-166688" algn="r" defTabSz="1042988" rtl="1" fontAlgn="base">
        <a:spcBef>
          <a:spcPct val="20000"/>
        </a:spcBef>
        <a:spcAft>
          <a:spcPct val="0"/>
        </a:spcAft>
        <a:buChar char="»"/>
        <a:defRPr sz="2300">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s://matsne.gov.ge/ka/document/view/4243170?publication=1"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 Id="rId5" Type="http://schemas.openxmlformats.org/officeDocument/2006/relationships/hyperlink" Target="https://matsne.gov.ge/ka/document/view/2904356?publication=0" TargetMode="External"/><Relationship Id="rId4" Type="http://schemas.openxmlformats.org/officeDocument/2006/relationships/hyperlink" Target="https://matsne.gov.ge/ka/documn/view/2993918?publication=0"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6"/>
          <p:cNvSpPr txBox="1">
            <a:spLocks noChangeArrowheads="1"/>
          </p:cNvSpPr>
          <p:nvPr/>
        </p:nvSpPr>
        <p:spPr bwMode="auto">
          <a:xfrm>
            <a:off x="214312" y="3410753"/>
            <a:ext cx="701320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700">
                <a:solidFill>
                  <a:schemeClr val="tx1"/>
                </a:solidFill>
                <a:latin typeface="Times New Roman" pitchFamily="18" charset="0"/>
                <a:cs typeface="Arial" pitchFamily="34" charset="0"/>
              </a:defRPr>
            </a:lvl1pPr>
            <a:lvl2pPr marL="742950" indent="-285750" eaLnBrk="0" hangingPunct="0">
              <a:defRPr sz="2700">
                <a:solidFill>
                  <a:schemeClr val="tx1"/>
                </a:solidFill>
                <a:latin typeface="Times New Roman" pitchFamily="18" charset="0"/>
                <a:cs typeface="Arial" pitchFamily="34" charset="0"/>
              </a:defRPr>
            </a:lvl2pPr>
            <a:lvl3pPr marL="1143000" indent="-228600" eaLnBrk="0" hangingPunct="0">
              <a:defRPr sz="2700">
                <a:solidFill>
                  <a:schemeClr val="tx1"/>
                </a:solidFill>
                <a:latin typeface="Times New Roman" pitchFamily="18" charset="0"/>
                <a:cs typeface="Arial" pitchFamily="34" charset="0"/>
              </a:defRPr>
            </a:lvl3pPr>
            <a:lvl4pPr marL="1600200" indent="-228600" eaLnBrk="0" hangingPunct="0">
              <a:defRPr sz="2700">
                <a:solidFill>
                  <a:schemeClr val="tx1"/>
                </a:solidFill>
                <a:latin typeface="Times New Roman" pitchFamily="18" charset="0"/>
                <a:cs typeface="Arial" pitchFamily="34" charset="0"/>
              </a:defRPr>
            </a:lvl4pPr>
            <a:lvl5pPr marL="2057400" indent="-228600" eaLnBrk="0" hangingPunct="0">
              <a:defRPr sz="2700">
                <a:solidFill>
                  <a:schemeClr val="tx1"/>
                </a:solidFill>
                <a:latin typeface="Times New Roman" pitchFamily="18" charset="0"/>
                <a:cs typeface="Arial" pitchFamily="34" charset="0"/>
              </a:defRPr>
            </a:lvl5pPr>
            <a:lvl6pPr marL="25146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6pPr>
            <a:lvl7pPr marL="29718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7pPr>
            <a:lvl8pPr marL="34290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8pPr>
            <a:lvl9pPr marL="3886200" indent="-228600" algn="ctr" eaLnBrk="0" fontAlgn="base" hangingPunct="0">
              <a:spcBef>
                <a:spcPct val="50000"/>
              </a:spcBef>
              <a:spcAft>
                <a:spcPct val="0"/>
              </a:spcAft>
              <a:defRPr sz="2700">
                <a:solidFill>
                  <a:schemeClr val="tx1"/>
                </a:solidFill>
                <a:latin typeface="Times New Roman" pitchFamily="18" charset="0"/>
                <a:cs typeface="Arial" pitchFamily="34" charset="0"/>
              </a:defRPr>
            </a:lvl9pPr>
          </a:lstStyle>
          <a:p>
            <a:pPr algn="l"/>
            <a:endParaRPr lang="en-US" sz="1800" b="1" dirty="0">
              <a:solidFill>
                <a:schemeClr val="bg1"/>
              </a:solidFill>
              <a:latin typeface="+mj-lt"/>
            </a:endParaRPr>
          </a:p>
          <a:p>
            <a:pPr algn="l"/>
            <a:r>
              <a:rPr lang="en-US" sz="1800" b="1" dirty="0">
                <a:solidFill>
                  <a:schemeClr val="bg1"/>
                </a:solidFill>
                <a:latin typeface="+mj-lt"/>
              </a:rPr>
              <a:t>10-14 June, 2019| Tbilisi, Georgia</a:t>
            </a:r>
          </a:p>
          <a:p>
            <a:pPr algn="l"/>
            <a:endParaRPr lang="en-US" sz="1800" b="1" dirty="0">
              <a:solidFill>
                <a:schemeClr val="bg1"/>
              </a:solidFill>
              <a:latin typeface="Comic Sans MS" pitchFamily="66" charset="0"/>
            </a:endParaRPr>
          </a:p>
        </p:txBody>
      </p:sp>
      <p:sp>
        <p:nvSpPr>
          <p:cNvPr id="3" name="Rectangle 4"/>
          <p:cNvSpPr txBox="1">
            <a:spLocks noChangeArrowheads="1"/>
          </p:cNvSpPr>
          <p:nvPr/>
        </p:nvSpPr>
        <p:spPr bwMode="auto">
          <a:xfrm>
            <a:off x="214312" y="1393544"/>
            <a:ext cx="10267950"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defTabSz="1042988" rtl="0" eaLnBrk="0" fontAlgn="base" hangingPunct="0">
              <a:spcBef>
                <a:spcPct val="0"/>
              </a:spcBef>
              <a:spcAft>
                <a:spcPct val="0"/>
              </a:spcAft>
              <a:defRPr sz="4000" b="1">
                <a:solidFill>
                  <a:srgbClr val="000066"/>
                </a:solidFill>
                <a:latin typeface="+mj-lt"/>
                <a:ea typeface="+mj-ea"/>
                <a:cs typeface="+mj-cs"/>
              </a:defRPr>
            </a:lvl1pPr>
            <a:lvl2pPr algn="ctr" defTabSz="1042988" rtl="0" eaLnBrk="0" fontAlgn="base" hangingPunct="0">
              <a:spcBef>
                <a:spcPct val="0"/>
              </a:spcBef>
              <a:spcAft>
                <a:spcPct val="0"/>
              </a:spcAft>
              <a:defRPr sz="4000" b="1">
                <a:solidFill>
                  <a:srgbClr val="000066"/>
                </a:solidFill>
                <a:latin typeface="Arial" charset="0"/>
                <a:cs typeface="Arial" charset="0"/>
              </a:defRPr>
            </a:lvl2pPr>
            <a:lvl3pPr algn="ctr" defTabSz="1042988" rtl="0" eaLnBrk="0" fontAlgn="base" hangingPunct="0">
              <a:spcBef>
                <a:spcPct val="0"/>
              </a:spcBef>
              <a:spcAft>
                <a:spcPct val="0"/>
              </a:spcAft>
              <a:defRPr sz="4000" b="1">
                <a:solidFill>
                  <a:srgbClr val="000066"/>
                </a:solidFill>
                <a:latin typeface="Arial" charset="0"/>
                <a:cs typeface="Arial" charset="0"/>
              </a:defRPr>
            </a:lvl3pPr>
            <a:lvl4pPr algn="ctr" defTabSz="1042988" rtl="0" eaLnBrk="0" fontAlgn="base" hangingPunct="0">
              <a:spcBef>
                <a:spcPct val="0"/>
              </a:spcBef>
              <a:spcAft>
                <a:spcPct val="0"/>
              </a:spcAft>
              <a:defRPr sz="4000" b="1">
                <a:solidFill>
                  <a:srgbClr val="000066"/>
                </a:solidFill>
                <a:latin typeface="Arial" charset="0"/>
                <a:cs typeface="Arial" charset="0"/>
              </a:defRPr>
            </a:lvl4pPr>
            <a:lvl5pPr algn="ctr" defTabSz="1042988" rtl="0" eaLnBrk="0" fontAlgn="base" hangingPunct="0">
              <a:spcBef>
                <a:spcPct val="0"/>
              </a:spcBef>
              <a:spcAft>
                <a:spcPct val="0"/>
              </a:spcAft>
              <a:defRPr sz="4000" b="1">
                <a:solidFill>
                  <a:srgbClr val="000066"/>
                </a:solidFill>
                <a:latin typeface="Arial" charset="0"/>
                <a:cs typeface="Arial" charset="0"/>
              </a:defRPr>
            </a:lvl5pPr>
            <a:lvl6pPr marL="457200" algn="ctr" defTabSz="1042988" rtl="0" fontAlgn="base">
              <a:spcBef>
                <a:spcPct val="0"/>
              </a:spcBef>
              <a:spcAft>
                <a:spcPct val="0"/>
              </a:spcAft>
              <a:defRPr sz="4000" b="1">
                <a:solidFill>
                  <a:srgbClr val="000066"/>
                </a:solidFill>
                <a:latin typeface="Arial" charset="0"/>
                <a:cs typeface="Arial" charset="0"/>
              </a:defRPr>
            </a:lvl6pPr>
            <a:lvl7pPr marL="914400" algn="ctr" defTabSz="1042988" rtl="0" fontAlgn="base">
              <a:spcBef>
                <a:spcPct val="0"/>
              </a:spcBef>
              <a:spcAft>
                <a:spcPct val="0"/>
              </a:spcAft>
              <a:defRPr sz="4000" b="1">
                <a:solidFill>
                  <a:srgbClr val="000066"/>
                </a:solidFill>
                <a:latin typeface="Arial" charset="0"/>
                <a:cs typeface="Arial" charset="0"/>
              </a:defRPr>
            </a:lvl7pPr>
            <a:lvl8pPr marL="1371600" algn="ctr" defTabSz="1042988" rtl="0" fontAlgn="base">
              <a:spcBef>
                <a:spcPct val="0"/>
              </a:spcBef>
              <a:spcAft>
                <a:spcPct val="0"/>
              </a:spcAft>
              <a:defRPr sz="4000" b="1">
                <a:solidFill>
                  <a:srgbClr val="000066"/>
                </a:solidFill>
                <a:latin typeface="Arial" charset="0"/>
                <a:cs typeface="Arial" charset="0"/>
              </a:defRPr>
            </a:lvl8pPr>
            <a:lvl9pPr marL="1828800" algn="ctr" defTabSz="1042988" rtl="0" fontAlgn="base">
              <a:spcBef>
                <a:spcPct val="0"/>
              </a:spcBef>
              <a:spcAft>
                <a:spcPct val="0"/>
              </a:spcAft>
              <a:defRPr sz="4000" b="1">
                <a:solidFill>
                  <a:srgbClr val="000066"/>
                </a:solidFill>
                <a:latin typeface="Arial" charset="0"/>
                <a:cs typeface="Arial" charset="0"/>
              </a:defRPr>
            </a:lvl9pPr>
          </a:lstStyle>
          <a:p>
            <a:pPr eaLnBrk="1" hangingPunct="1"/>
            <a:r>
              <a:rPr lang="en-US" sz="5000" b="0" kern="0" dirty="0">
                <a:solidFill>
                  <a:schemeClr val="bg1"/>
                </a:solidFill>
              </a:rPr>
              <a:t>Georgia</a:t>
            </a:r>
          </a:p>
          <a:p>
            <a:pPr eaLnBrk="1" hangingPunct="1"/>
            <a:r>
              <a:rPr lang="en-US" sz="5000" b="0" kern="0" dirty="0">
                <a:solidFill>
                  <a:schemeClr val="bg1"/>
                </a:solidFill>
              </a:rPr>
              <a:t>Joint external evaluation:</a:t>
            </a:r>
            <a:endParaRPr lang="ka-GE" sz="5000" kern="0" dirty="0">
              <a:solidFill>
                <a:srgbClr val="FFFF00"/>
              </a:solidFill>
            </a:endParaRPr>
          </a:p>
          <a:p>
            <a:pPr eaLnBrk="1" hangingPunct="1"/>
            <a:r>
              <a:rPr lang="en-US" sz="5000" b="0" kern="0" dirty="0">
                <a:solidFill>
                  <a:srgbClr val="FFFF00"/>
                </a:solidFill>
              </a:rPr>
              <a:t>National legislation, policy and financing</a:t>
            </a:r>
            <a:endParaRPr lang="en-US" sz="5000" b="0" kern="0" dirty="0">
              <a:solidFill>
                <a:schemeClr val="bg1"/>
              </a:solidFill>
            </a:endParaRPr>
          </a:p>
        </p:txBody>
      </p:sp>
      <p:sp>
        <p:nvSpPr>
          <p:cNvPr id="5" name="Rectangle 4"/>
          <p:cNvSpPr/>
          <p:nvPr/>
        </p:nvSpPr>
        <p:spPr>
          <a:xfrm>
            <a:off x="2674937" y="4611082"/>
            <a:ext cx="5346700" cy="1754326"/>
          </a:xfrm>
          <a:prstGeom prst="rect">
            <a:avLst/>
          </a:prstGeom>
        </p:spPr>
        <p:txBody>
          <a:bodyPr>
            <a:spAutoFit/>
          </a:bodyPr>
          <a:lstStyle/>
          <a:p>
            <a:r>
              <a:rPr lang="en-US" dirty="0"/>
              <a:t>Ministry of Internally Displaced Persons from the Occupied Territories, </a:t>
            </a:r>
            <a:r>
              <a:rPr lang="en-US" dirty="0" err="1"/>
              <a:t>Labour</a:t>
            </a:r>
            <a:r>
              <a:rPr lang="en-US" dirty="0"/>
              <a:t>, Health and Social Affairs of Georgia</a:t>
            </a:r>
          </a:p>
        </p:txBody>
      </p:sp>
    </p:spTree>
    <p:extLst>
      <p:ext uri="{BB962C8B-B14F-4D97-AF65-F5344CB8AC3E}">
        <p14:creationId xmlns:p14="http://schemas.microsoft.com/office/powerpoint/2010/main" val="3462128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ka-GE" dirty="0"/>
              <a:t>ეპიდემიებისა და პანდემიების მართვა</a:t>
            </a:r>
            <a:endParaRPr lang="en-GB" dirty="0"/>
          </a:p>
        </p:txBody>
      </p:sp>
      <p:sp>
        <p:nvSpPr>
          <p:cNvPr id="3" name="TextBox 2"/>
          <p:cNvSpPr txBox="1"/>
          <p:nvPr/>
        </p:nvSpPr>
        <p:spPr>
          <a:xfrm>
            <a:off x="208547" y="1430884"/>
            <a:ext cx="10299032" cy="5947782"/>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საგანგებო სიტუაციების მართვის სააგენტო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ფუნქციები:</a:t>
            </a:r>
          </a:p>
          <a:p>
            <a:pPr marL="800100" lvl="1" indent="-342900" algn="l">
              <a:buFont typeface="Wingdings" panose="05000000000000000000" pitchFamily="2" charset="2"/>
              <a:buChar char="ü"/>
            </a:pPr>
            <a:r>
              <a:rPr lang="ka-GE" sz="2000" dirty="0"/>
              <a:t>ეპიდემიების/პანდემიების მართვის კოორდინაცია</a:t>
            </a:r>
          </a:p>
          <a:p>
            <a:pPr marL="800100" lvl="1" indent="-342900" algn="l">
              <a:buFont typeface="Wingdings" panose="05000000000000000000" pitchFamily="2" charset="2"/>
              <a:buChar char="ü"/>
            </a:pPr>
            <a:r>
              <a:rPr lang="ka-GE" sz="2000" dirty="0"/>
              <a:t>საკარანტინო ღონისძიებების მართვა</a:t>
            </a:r>
          </a:p>
          <a:p>
            <a:pPr marL="800100" lvl="1" indent="-342900" algn="l">
              <a:buFont typeface="Wingdings" panose="05000000000000000000" pitchFamily="2" charset="2"/>
              <a:buChar char="ü"/>
            </a:pPr>
            <a:r>
              <a:rPr lang="ka-GE" sz="2000" dirty="0"/>
              <a:t>ეპიდსაწინააღმდეგო ღონისძიებების გატარება</a:t>
            </a:r>
          </a:p>
          <a:p>
            <a:pPr marL="800100" lvl="1" indent="-342900" algn="l">
              <a:buFont typeface="Wingdings" panose="05000000000000000000" pitchFamily="2" charset="2"/>
              <a:buChar char="ü"/>
            </a:pPr>
            <a:r>
              <a:rPr lang="ka-GE" sz="2000" dirty="0"/>
              <a:t>ეპიდსაწინააღმდეგო ღონისძიებების გატარების მიზნით მატერიალური რესურსების მობილიზება</a:t>
            </a:r>
          </a:p>
          <a:p>
            <a:pPr marL="800100" lvl="1" indent="-342900" algn="l">
              <a:buFont typeface="Wingdings" panose="05000000000000000000" pitchFamily="2" charset="2"/>
              <a:buChar char="ü"/>
            </a:pPr>
            <a:r>
              <a:rPr lang="ka-GE" sz="2000" dirty="0"/>
              <a:t>საზოგადოების ინფორმირების უზრუნველყოფა</a:t>
            </a:r>
          </a:p>
          <a:p>
            <a:pPr marL="800100" lvl="1" indent="-342900" algn="l">
              <a:buFont typeface="Wingdings" panose="05000000000000000000" pitchFamily="2" charset="2"/>
              <a:buChar char="ü"/>
            </a:pPr>
            <a:r>
              <a:rPr lang="ka-GE" sz="2000" dirty="0"/>
              <a:t>ავადმყოფების ჰოსპიტალიზაციისა და იზოლაციის ორგანიზება</a:t>
            </a:r>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33270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ka-GE" dirty="0"/>
              <a:t>ზოონოზური დაავადებების კონტროლი</a:t>
            </a:r>
            <a:endParaRPr lang="en-GB" dirty="0"/>
          </a:p>
        </p:txBody>
      </p:sp>
      <p:sp>
        <p:nvSpPr>
          <p:cNvPr id="3" name="TextBox 2"/>
          <p:cNvSpPr txBox="1"/>
          <p:nvPr/>
        </p:nvSpPr>
        <p:spPr>
          <a:xfrm>
            <a:off x="208547" y="1430884"/>
            <a:ext cx="10299032" cy="4408899"/>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ინფორმირება - ეპიდზედამხედველობის ინტეგრირებული ეროვნული სისტემის ფუნქციონირების წესის თანახმად</a:t>
            </a:r>
          </a:p>
          <a:p>
            <a:pPr marL="342900" indent="-342900" algn="l">
              <a:buFont typeface="Arial" panose="020B0604020202020204" pitchFamily="34" charset="0"/>
              <a:buChar char="•"/>
            </a:pPr>
            <a:r>
              <a:rPr lang="ka-GE" sz="2000" dirty="0"/>
              <a:t>ეპიდემიური აფეთქების სალიკვიდაციო ღონისძიებები - ორივე სამინისტროს ჩართულობით</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365916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80673"/>
            <a:ext cx="10693400" cy="114344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ka-GE" sz="3200" dirty="0"/>
              <a:t>სურსათით გამოწვეული დაავადებების კონტროლი</a:t>
            </a:r>
            <a:endParaRPr lang="en-GB" sz="3200" dirty="0"/>
          </a:p>
        </p:txBody>
      </p:sp>
      <p:sp>
        <p:nvSpPr>
          <p:cNvPr id="3" name="TextBox 2"/>
          <p:cNvSpPr txBox="1"/>
          <p:nvPr/>
        </p:nvSpPr>
        <p:spPr>
          <a:xfrm>
            <a:off x="208547" y="1430884"/>
            <a:ext cx="10299032" cy="4716676"/>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ინფორმირება და ეპიდემიური აფეთქების სალიკვიდაციო ღონისძიებების განხორციელების კოორდინაცია - ეპიდზედამხედველობის ინტეგრირებული ეროვნული სისტემის ფუნქციონირების წესის თანახმად</a:t>
            </a:r>
          </a:p>
          <a:p>
            <a:pPr marL="342900" indent="-342900" algn="l">
              <a:buFont typeface="Arial" panose="020B0604020202020204" pitchFamily="34" charset="0"/>
              <a:buChar char="•"/>
            </a:pPr>
            <a:r>
              <a:rPr lang="ka-GE" sz="2000" dirty="0"/>
              <a:t>ეპიდემიური აფეთქების სალიკვიდაციო ღონისძიებები - ორივე სამინისტროს ჩართულობით</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3788176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ka-GE" sz="3200" dirty="0"/>
              <a:t>საზოგადოების ჯანმრთელობისათვის უსაფრთხო </a:t>
            </a:r>
            <a:br>
              <a:rPr lang="ka-GE" sz="3200" dirty="0"/>
            </a:br>
            <a:r>
              <a:rPr lang="ka-GE" sz="3200" dirty="0"/>
              <a:t>          გარემოს უზრუნველყოფა </a:t>
            </a:r>
            <a:endParaRPr lang="en-GB" sz="3200" dirty="0"/>
          </a:p>
        </p:txBody>
      </p:sp>
      <p:sp>
        <p:nvSpPr>
          <p:cNvPr id="3" name="TextBox 2"/>
          <p:cNvSpPr txBox="1"/>
          <p:nvPr/>
        </p:nvSpPr>
        <p:spPr>
          <a:xfrm>
            <a:off x="208547" y="1430884"/>
            <a:ext cx="10299032" cy="3947234"/>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ka-GE" sz="2000" dirty="0"/>
          </a:p>
          <a:p>
            <a:pPr marL="342900" indent="-342900" algn="l">
              <a:buFont typeface="Arial" panose="020B0604020202020204" pitchFamily="34" charset="0"/>
              <a:buChar char="•"/>
            </a:pPr>
            <a:r>
              <a:rPr lang="ka-GE" sz="2000" dirty="0"/>
              <a:t>სამინისტრო ადგენს ადამიანის ჯანმრთელობისათვის უსაფრთხო გარემოს ხარისხობრივ ნორმებს (ატმოსფერული ჰაერი, წყალი, ნიადაგი, ხმაური, ვიბრაცია, ელექტრომაგნიტური გამოსხივება)</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04786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ka-GE" sz="3200" dirty="0"/>
              <a:t>საზოგადოების ჯანმრთელობისათვის უსაფრთხო </a:t>
            </a:r>
            <a:br>
              <a:rPr lang="en-US" sz="3200" dirty="0"/>
            </a:br>
            <a:r>
              <a:rPr lang="ka-GE" sz="3200" dirty="0"/>
              <a:t>წყლით უზრუნველყოფა</a:t>
            </a:r>
            <a:endParaRPr lang="en-GB" sz="3200" dirty="0"/>
          </a:p>
        </p:txBody>
      </p:sp>
      <p:sp>
        <p:nvSpPr>
          <p:cNvPr id="3" name="TextBox 2"/>
          <p:cNvSpPr txBox="1"/>
          <p:nvPr/>
        </p:nvSpPr>
        <p:spPr>
          <a:xfrm>
            <a:off x="208547" y="1430884"/>
            <a:ext cx="10299032" cy="6409447"/>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r>
              <a:rPr lang="ka-GE" sz="2000" dirty="0"/>
              <a:t>სამინისტრო -ადამიანის ჯანმრთელობისათვის უსაფრთხო წყლის ხარისხობრივი ნორმების განსაზღვრა</a:t>
            </a:r>
          </a:p>
          <a:p>
            <a:pPr marL="342900" indent="-342900" algn="l">
              <a:buFont typeface="Arial" panose="020B0604020202020204" pitchFamily="34" charset="0"/>
              <a:buChar char="•"/>
            </a:pPr>
            <a:r>
              <a:rPr lang="ka-GE" sz="2000" dirty="0"/>
              <a:t>გარემოს დაცვისა და სოფლის მეურნეობის სამინისტრო</a:t>
            </a:r>
          </a:p>
          <a:p>
            <a:pPr marL="800100" lvl="1" indent="-342900" algn="l">
              <a:buFont typeface="Wingdings" panose="05000000000000000000" pitchFamily="2" charset="2"/>
              <a:buChar char="ü"/>
            </a:pPr>
            <a:r>
              <a:rPr lang="ka-GE" sz="2000" dirty="0"/>
              <a:t>წყლის რესურსების სახელმწიფო მართვის სფეროში ერთიანი სახელმწიფო პოლიტიკის შემუშავება/განხორციელება</a:t>
            </a:r>
          </a:p>
          <a:p>
            <a:pPr marL="800100" lvl="1" indent="-342900" algn="l">
              <a:buFont typeface="Wingdings" panose="05000000000000000000" pitchFamily="2" charset="2"/>
              <a:buChar char="ü"/>
            </a:pPr>
            <a:r>
              <a:rPr lang="ka-GE" sz="2000" dirty="0"/>
              <a:t>წყლის ობიექტების დაცვას ისეთი უარყოფითი ზემოქმედებისაგან</a:t>
            </a:r>
          </a:p>
          <a:p>
            <a:pPr marL="800100" lvl="1" indent="-342900" algn="l">
              <a:buFont typeface="Wingdings" panose="05000000000000000000" pitchFamily="2" charset="2"/>
              <a:buChar char="ü"/>
            </a:pPr>
            <a:r>
              <a:rPr lang="ka-GE" sz="2000" dirty="0"/>
              <a:t>განსაკუთრებულ შემთხვევებში წყალსარგებლობის შეზღუდვის, შეჩერების ან აკრძალვის ღონისძიებების დაგეგმვა/გატარება</a:t>
            </a:r>
          </a:p>
          <a:p>
            <a:pPr marL="800100" lvl="1" indent="-342900" algn="l">
              <a:buFont typeface="Wingdings" panose="05000000000000000000" pitchFamily="2" charset="2"/>
              <a:buChar char="ü"/>
            </a:pPr>
            <a:r>
              <a:rPr lang="ka-GE" sz="2000" dirty="0"/>
              <a:t>სასმელი წყლის უვნებლობის პარამეტრებისა და ხარისხის საქართველოს კანონმდებლობით დადგენილ მოთხოვნებთან შესაბამისობის კონტროლი</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1082992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ka-GE" sz="3200" dirty="0"/>
              <a:t>ქიმიური უსაფრთხოება</a:t>
            </a:r>
            <a:endParaRPr lang="en-GB" sz="3200" dirty="0"/>
          </a:p>
        </p:txBody>
      </p:sp>
      <p:sp>
        <p:nvSpPr>
          <p:cNvPr id="3" name="TextBox 2"/>
          <p:cNvSpPr txBox="1"/>
          <p:nvPr/>
        </p:nvSpPr>
        <p:spPr>
          <a:xfrm>
            <a:off x="208547" y="1430884"/>
            <a:ext cx="10299032" cy="4562788"/>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ძირითადი უწყებები</a:t>
            </a:r>
          </a:p>
          <a:p>
            <a:pPr marL="800100" lvl="1" indent="-342900" algn="l">
              <a:buFont typeface="Wingdings" panose="05000000000000000000" pitchFamily="2" charset="2"/>
              <a:buChar char="ü"/>
            </a:pPr>
            <a:r>
              <a:rPr lang="ka-GE" sz="2000" dirty="0"/>
              <a:t>სამინისტრო</a:t>
            </a:r>
          </a:p>
          <a:p>
            <a:pPr marL="800100" lvl="1" indent="-342900" algn="l">
              <a:buFont typeface="Wingdings" panose="05000000000000000000" pitchFamily="2" charset="2"/>
              <a:buChar char="ü"/>
            </a:pPr>
            <a:r>
              <a:rPr lang="ka-GE" sz="2000" dirty="0"/>
              <a:t>გარემოს დაცვისა და სოფლის მეურნეობის სამინისტრო</a:t>
            </a:r>
          </a:p>
          <a:p>
            <a:pPr marL="342900" indent="-342900" algn="l">
              <a:buFont typeface="Arial" panose="020B0604020202020204" pitchFamily="34" charset="0"/>
              <a:buChar char="•"/>
            </a:pPr>
            <a:endParaRPr lang="en-US" sz="2000" dirty="0"/>
          </a:p>
          <a:p>
            <a:pPr marL="342900" indent="-342900" algn="l">
              <a:buFont typeface="Arial" panose="020B0604020202020204" pitchFamily="34" charset="0"/>
              <a:buChar char="•"/>
            </a:pPr>
            <a:r>
              <a:rPr lang="ka-GE" sz="2000" dirty="0"/>
              <a:t>სამინისტრო ადგენს ქიმიური ნივთიერებების კლასიფიკაციას, ტოქსიკურობისა და საშიშროების კლასებისადმი ქიმიური ნივთიერების  მიკუთვნების წესებს, შეფუთვისადმი, ნიშანდებისა და ეტიკეტირებისადმი მოთხოვნებს, ქიმიურ ნივთიერებასთან უსაფრთხო მოპყრობის შესახებ საინფორმაციო ფურცლის ფორმას და მასში შესატანი მონაცემების მოცულობას</a:t>
            </a:r>
          </a:p>
          <a:p>
            <a:pPr marL="342900" indent="-342900" algn="l">
              <a:buFont typeface="Arial" panose="020B0604020202020204" pitchFamily="34" charset="0"/>
              <a:buChar char="•"/>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3254552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P.1.1 The State has assessed, adjusted and aligned its domestic legislation, policies and administrative arrangements in all relevant sectors to enable compliance with the IHR</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2440702391"/>
              </p:ext>
            </p:extLst>
          </p:nvPr>
        </p:nvGraphicFramePr>
        <p:xfrm>
          <a:off x="208547" y="1652338"/>
          <a:ext cx="10299032" cy="5037220"/>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val="20000"/>
                    </a:ext>
                  </a:extLst>
                </a:gridCol>
                <a:gridCol w="5149516">
                  <a:extLst>
                    <a:ext uri="{9D8B030D-6E8A-4147-A177-3AD203B41FA5}">
                      <a16:colId xmlns:a16="http://schemas.microsoft.com/office/drawing/2014/main" val="20001"/>
                    </a:ext>
                  </a:extLst>
                </a:gridCol>
              </a:tblGrid>
              <a:tr h="514904">
                <a:tc>
                  <a:txBody>
                    <a:bodyPr/>
                    <a:lstStyle/>
                    <a:p>
                      <a:pPr algn="l"/>
                      <a:r>
                        <a:rPr lang="en-US" sz="2200" dirty="0">
                          <a:solidFill>
                            <a:schemeClr val="bg1"/>
                          </a:solidFill>
                        </a:rPr>
                        <a:t>Strengths</a:t>
                      </a:r>
                    </a:p>
                  </a:txBody>
                  <a:tcPr>
                    <a:solidFill>
                      <a:schemeClr val="tx2">
                        <a:lumMod val="50000"/>
                        <a:lumOff val="50000"/>
                      </a:schemeClr>
                    </a:solidFill>
                  </a:tcPr>
                </a:tc>
                <a:tc>
                  <a:txBody>
                    <a:bodyPr/>
                    <a:lstStyle/>
                    <a:p>
                      <a:pPr algn="l"/>
                      <a:r>
                        <a:rPr lang="en-US" sz="2200" baseline="0" dirty="0">
                          <a:solidFill>
                            <a:schemeClr val="bg1"/>
                          </a:solidFill>
                        </a:rPr>
                        <a:t>Best practices</a:t>
                      </a:r>
                      <a:endParaRPr lang="en-US" sz="2200" dirty="0">
                        <a:solidFill>
                          <a:schemeClr val="bg1"/>
                        </a:solidFill>
                      </a:endParaRPr>
                    </a:p>
                  </a:txBody>
                  <a:tcPr>
                    <a:solidFill>
                      <a:schemeClr val="tx2">
                        <a:lumMod val="50000"/>
                        <a:lumOff val="50000"/>
                      </a:schemeClr>
                    </a:solidFill>
                  </a:tcPr>
                </a:tc>
                <a:extLst>
                  <a:ext uri="{0D108BD9-81ED-4DB2-BD59-A6C34878D82A}">
                    <a16:rowId xmlns:a16="http://schemas.microsoft.com/office/drawing/2014/main" val="10000"/>
                  </a:ext>
                </a:extLst>
              </a:tr>
              <a:tr h="4522316">
                <a:tc>
                  <a:txBody>
                    <a:bodyPr/>
                    <a:lstStyle/>
                    <a:p>
                      <a:pPr marL="285750" indent="-285750">
                        <a:buFont typeface="Arial" panose="020B0604020202020204" pitchFamily="34" charset="0"/>
                        <a:buChar char="•"/>
                      </a:pPr>
                      <a:r>
                        <a:rPr lang="en-US" dirty="0"/>
                        <a:t>Regulations are developed and adapted to ensure better communication, coordination and information sharing;</a:t>
                      </a:r>
                    </a:p>
                    <a:p>
                      <a:pPr marL="285750" indent="-285750">
                        <a:buFont typeface="Arial" panose="020B0604020202020204" pitchFamily="34" charset="0"/>
                        <a:buChar char="•"/>
                      </a:pPr>
                      <a:r>
                        <a:rPr lang="en-US" dirty="0"/>
                        <a:t>Coordination mechanism during emergencies is in place;</a:t>
                      </a:r>
                    </a:p>
                    <a:p>
                      <a:pPr marL="285750" indent="-285750">
                        <a:buFont typeface="Arial" panose="020B0604020202020204" pitchFamily="34" charset="0"/>
                        <a:buChar char="•"/>
                      </a:pPr>
                      <a:r>
                        <a:rPr lang="en-US" baseline="0" dirty="0"/>
                        <a:t>NCDC is designated as the IHR NFP and is able to communicate with WHO Contact Point and with national stakeholders 24/7</a:t>
                      </a:r>
                    </a:p>
                    <a:p>
                      <a:pPr marL="285750" indent="-285750">
                        <a:buFont typeface="Arial" panose="020B0604020202020204" pitchFamily="34" charset="0"/>
                        <a:buChar char="•"/>
                      </a:pPr>
                      <a:endParaRPr lang="ka-GE" baseline="0" dirty="0"/>
                    </a:p>
                    <a:p>
                      <a:pPr marL="285750" indent="-285750">
                        <a:buFont typeface="Arial" panose="020B0604020202020204" pitchFamily="34" charset="0"/>
                        <a:buChar char="•"/>
                      </a:pPr>
                      <a:endParaRPr lang="en-US" dirty="0"/>
                    </a:p>
                  </a:txBody>
                  <a:tcPr>
                    <a:solidFill>
                      <a:schemeClr val="accent3">
                        <a:lumMod val="95000"/>
                      </a:schemeClr>
                    </a:solidFill>
                  </a:tcPr>
                </a:tc>
                <a:tc>
                  <a:txBody>
                    <a:bodyPr/>
                    <a:lstStyle/>
                    <a:p>
                      <a:pPr marL="285750" indent="-285750">
                        <a:buFont typeface="Arial" panose="020B0604020202020204" pitchFamily="34" charset="0"/>
                        <a:buChar char="•"/>
                      </a:pPr>
                      <a:r>
                        <a:rPr lang="en-US" sz="1600" i="0" dirty="0">
                          <a:latin typeface="Calibri" panose="020F0502020204030204" pitchFamily="34" charset="0"/>
                          <a:cs typeface="Calibri" panose="020F0502020204030204" pitchFamily="34" charset="0"/>
                        </a:rPr>
                        <a:t>Regulations:</a:t>
                      </a:r>
                    </a:p>
                    <a:p>
                      <a:pPr marL="742950" lvl="1" indent="-285750">
                        <a:buFont typeface="Arial" panose="020B0604020202020204" pitchFamily="34" charset="0"/>
                        <a:buChar char="‒"/>
                      </a:pPr>
                      <a:r>
                        <a:rPr lang="en-US" sz="1600" i="1" dirty="0">
                          <a:latin typeface="Calibri" panose="020F0502020204030204" pitchFamily="34" charset="0"/>
                          <a:cs typeface="Calibri" panose="020F0502020204030204" pitchFamily="34" charset="0"/>
                        </a:rPr>
                        <a:t>Law on</a:t>
                      </a:r>
                      <a:r>
                        <a:rPr lang="en-US" sz="1600" i="1" baseline="0" dirty="0">
                          <a:latin typeface="Calibri" panose="020F0502020204030204" pitchFamily="34" charset="0"/>
                          <a:cs typeface="Calibri" panose="020F0502020204030204" pitchFamily="34" charset="0"/>
                        </a:rPr>
                        <a:t> Public Health;</a:t>
                      </a:r>
                    </a:p>
                    <a:p>
                      <a:pPr marL="742950" lvl="1" indent="-285750">
                        <a:buFont typeface="Arial" panose="020B0604020202020204" pitchFamily="34" charset="0"/>
                        <a:buChar char="‒"/>
                      </a:pPr>
                      <a:r>
                        <a:rPr lang="en-US" sz="1600" i="1" baseline="0" dirty="0">
                          <a:latin typeface="Calibri" panose="020F0502020204030204" pitchFamily="34" charset="0"/>
                          <a:cs typeface="Calibri" panose="020F0502020204030204" pitchFamily="34" charset="0"/>
                        </a:rPr>
                        <a:t>Healthcare law;</a:t>
                      </a:r>
                      <a:endParaRPr lang="en-US" sz="1600" i="1" dirty="0">
                        <a:latin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r>
                        <a:rPr lang="en-US" sz="1600" i="1" dirty="0">
                          <a:latin typeface="Calibri" panose="020F0502020204030204" pitchFamily="34" charset="0"/>
                          <a:cs typeface="Calibri" panose="020F0502020204030204" pitchFamily="34" charset="0"/>
                        </a:rPr>
                        <a:t>Ordinance of the Government on Approving Rule of Functioning of Integrated National Surveillance System on Infectious Diseases (#336, 2015)</a:t>
                      </a:r>
                    </a:p>
                    <a:p>
                      <a:pPr marL="742950" lvl="1" indent="-285750">
                        <a:buFont typeface="Arial" panose="020B0604020202020204" pitchFamily="34" charset="0"/>
                        <a:buChar char="‒"/>
                      </a:pPr>
                      <a:r>
                        <a:rPr lang="en-US" sz="1600" i="1" dirty="0">
                          <a:latin typeface="Calibri" panose="020F0502020204030204" pitchFamily="34" charset="0"/>
                          <a:cs typeface="Calibri" panose="020F0502020204030204" pitchFamily="34" charset="0"/>
                        </a:rPr>
                        <a:t>Decree by government of Georgia, N428, on “sanitary-quarantine measures and controls on borders and customs” </a:t>
                      </a:r>
                    </a:p>
                    <a:p>
                      <a:pPr marL="285750" lvl="0" indent="-285750" algn="just">
                        <a:buFont typeface="Arial" panose="020B0604020202020204" pitchFamily="34" charset="0"/>
                        <a:buChar char="•"/>
                      </a:pPr>
                      <a:r>
                        <a:rPr lang="en-US" sz="1600" i="0" dirty="0">
                          <a:latin typeface="Calibri" panose="020F0502020204030204" pitchFamily="34" charset="0"/>
                          <a:cs typeface="Calibri" panose="020F0502020204030204" pitchFamily="34" charset="0"/>
                        </a:rPr>
                        <a:t>In case of emergency, roles and responsibilities of different sectors is defined under </a:t>
                      </a:r>
                      <a:r>
                        <a:rPr lang="en-US" sz="1600" b="1" i="1" dirty="0">
                          <a:latin typeface="Calibri" panose="020F0502020204030204" pitchFamily="34" charset="0"/>
                          <a:cs typeface="Calibri" panose="020F0502020204030204" pitchFamily="34" charset="0"/>
                        </a:rPr>
                        <a:t>National Security Plan</a:t>
                      </a:r>
                      <a:r>
                        <a:rPr lang="en-US" sz="1600" i="0" dirty="0">
                          <a:latin typeface="Calibri" panose="020F0502020204030204" pitchFamily="34" charset="0"/>
                          <a:cs typeface="Calibri" panose="020F0502020204030204" pitchFamily="34" charset="0"/>
                        </a:rPr>
                        <a:t> and coordinated by the Prime Minister of Georgia. </a:t>
                      </a:r>
                      <a:endParaRPr lang="en-US" sz="1600" i="1" dirty="0">
                        <a:latin typeface="Calibri" panose="020F0502020204030204" pitchFamily="34" charset="0"/>
                        <a:cs typeface="Calibri" panose="020F0502020204030204" pitchFamily="34" charset="0"/>
                      </a:endParaRPr>
                    </a:p>
                    <a:p>
                      <a:pPr marL="0" indent="0">
                        <a:buFont typeface="Arial" panose="020B0604020202020204" pitchFamily="34" charset="0"/>
                        <a:buNone/>
                      </a:pPr>
                      <a:endParaRPr lang="en-US" dirty="0"/>
                    </a:p>
                  </a:txBody>
                  <a:tcPr>
                    <a:solidFill>
                      <a:schemeClr val="accent3">
                        <a:lumMod val="9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07714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P.1.1 The State has assessed, adjusted and aligned its domestic legislation, policies and administrative arrangements in all relevant sectors to enable compliance with the IHR</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3869937884"/>
              </p:ext>
            </p:extLst>
          </p:nvPr>
        </p:nvGraphicFramePr>
        <p:xfrm>
          <a:off x="208547" y="1652336"/>
          <a:ext cx="10299032" cy="5021179"/>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val="20000"/>
                    </a:ext>
                  </a:extLst>
                </a:gridCol>
                <a:gridCol w="5149516">
                  <a:extLst>
                    <a:ext uri="{9D8B030D-6E8A-4147-A177-3AD203B41FA5}">
                      <a16:colId xmlns:a16="http://schemas.microsoft.com/office/drawing/2014/main" val="20001"/>
                    </a:ext>
                  </a:extLst>
                </a:gridCol>
              </a:tblGrid>
              <a:tr h="505503">
                <a:tc>
                  <a:txBody>
                    <a:bodyPr/>
                    <a:lstStyle/>
                    <a:p>
                      <a:pPr algn="l"/>
                      <a:r>
                        <a:rPr lang="en-US" sz="2200" dirty="0">
                          <a:solidFill>
                            <a:schemeClr val="bg1"/>
                          </a:solidFill>
                        </a:rPr>
                        <a:t>Areas</a:t>
                      </a:r>
                      <a:r>
                        <a:rPr lang="en-US" sz="2200" baseline="0" dirty="0">
                          <a:solidFill>
                            <a:schemeClr val="bg1"/>
                          </a:solidFill>
                        </a:rPr>
                        <a:t> which need strengthening</a:t>
                      </a:r>
                      <a:endParaRPr lang="en-US" sz="2200" dirty="0">
                        <a:solidFill>
                          <a:schemeClr val="bg1"/>
                        </a:solidFill>
                      </a:endParaRPr>
                    </a:p>
                  </a:txBody>
                  <a:tcPr>
                    <a:solidFill>
                      <a:schemeClr val="tx2">
                        <a:lumMod val="50000"/>
                        <a:lumOff val="50000"/>
                      </a:schemeClr>
                    </a:solidFill>
                  </a:tcPr>
                </a:tc>
                <a:tc>
                  <a:txBody>
                    <a:bodyPr/>
                    <a:lstStyle/>
                    <a:p>
                      <a:pPr algn="l"/>
                      <a:r>
                        <a:rPr lang="en-US" sz="2200" dirty="0">
                          <a:solidFill>
                            <a:schemeClr val="bg1"/>
                          </a:solidFill>
                        </a:rPr>
                        <a:t>Challenges</a:t>
                      </a:r>
                    </a:p>
                  </a:txBody>
                  <a:tcPr>
                    <a:solidFill>
                      <a:schemeClr val="tx2">
                        <a:lumMod val="50000"/>
                        <a:lumOff val="50000"/>
                      </a:schemeClr>
                    </a:solidFill>
                  </a:tcPr>
                </a:tc>
                <a:extLst>
                  <a:ext uri="{0D108BD9-81ED-4DB2-BD59-A6C34878D82A}">
                    <a16:rowId xmlns:a16="http://schemas.microsoft.com/office/drawing/2014/main" val="10000"/>
                  </a:ext>
                </a:extLst>
              </a:tr>
              <a:tr h="4515676">
                <a:tc>
                  <a:txBody>
                    <a:bodyPr/>
                    <a:lstStyle/>
                    <a:p>
                      <a:pPr marL="285750" indent="-285750">
                        <a:buFont typeface="Arial" panose="020B0604020202020204" pitchFamily="34" charset="0"/>
                        <a:buChar char="•"/>
                      </a:pPr>
                      <a:r>
                        <a:rPr lang="en-US" dirty="0"/>
                        <a:t>Established communication mechanisms between NFP and non-health sector (chemical, radiological);</a:t>
                      </a:r>
                      <a:endParaRPr lang="ka-GE" dirty="0"/>
                    </a:p>
                    <a:p>
                      <a:pPr marL="285750" indent="-285750">
                        <a:buFont typeface="Arial" panose="020B0604020202020204" pitchFamily="34" charset="0"/>
                        <a:buChar char="•"/>
                      </a:pPr>
                      <a:r>
                        <a:rPr lang="ka-GE" dirty="0"/>
                        <a:t>ჯანმრთელობისათვის უსაფრთხო გარემოს ხარისხობრივი ნორმების (ვიბრაცია, ელექტრომაგნიტური გამოსხივება) მიმართულებით საკანონმდებლო ნორმატიული ბაზის მოწესრიგება და პასუხისმგებელი უწყების განსაზღვრა</a:t>
                      </a:r>
                    </a:p>
                    <a:p>
                      <a:pPr marL="0" indent="0">
                        <a:buFont typeface="Arial" panose="020B0604020202020204" pitchFamily="34" charset="0"/>
                        <a:buNone/>
                      </a:pPr>
                      <a:endParaRPr lang="ka-GE" dirty="0"/>
                    </a:p>
                    <a:p>
                      <a:pPr marL="285750" indent="-285750">
                        <a:buFont typeface="Arial" panose="020B0604020202020204" pitchFamily="34" charset="0"/>
                        <a:buChar char="•"/>
                      </a:pPr>
                      <a:endParaRPr lang="ka-GE" dirty="0"/>
                    </a:p>
                    <a:p>
                      <a:pPr marL="285750" indent="-285750">
                        <a:buFont typeface="Arial" panose="020B0604020202020204" pitchFamily="34" charset="0"/>
                        <a:buChar char="•"/>
                      </a:pPr>
                      <a:endParaRPr lang="en-US" dirty="0"/>
                    </a:p>
                  </a:txBody>
                  <a:tcPr>
                    <a:solidFill>
                      <a:schemeClr val="accent3">
                        <a:lumMod val="95000"/>
                      </a:schemeClr>
                    </a:solidFill>
                  </a:tcPr>
                </a:tc>
                <a:tc>
                  <a:txBody>
                    <a:bodyPr/>
                    <a:lstStyle/>
                    <a:p>
                      <a:pPr marL="285750" indent="-285750">
                        <a:buFont typeface="Arial" panose="020B0604020202020204" pitchFamily="34" charset="0"/>
                        <a:buChar char="•"/>
                      </a:pPr>
                      <a:r>
                        <a:rPr lang="en-US" baseline="0" dirty="0"/>
                        <a:t>IHR</a:t>
                      </a:r>
                      <a:r>
                        <a:rPr lang="ka-GE" baseline="0" dirty="0"/>
                        <a:t>-ის მიმართულებით სამედიცინო დაწესებულებების შესაძლებლობების გაძლიერება</a:t>
                      </a:r>
                    </a:p>
                    <a:p>
                      <a:pPr marL="285750" indent="-285750">
                        <a:buFont typeface="Arial" panose="020B0604020202020204" pitchFamily="34" charset="0"/>
                        <a:buChar char="•"/>
                      </a:pPr>
                      <a:r>
                        <a:rPr lang="ka-GE" baseline="0" dirty="0"/>
                        <a:t>ეპიდემიოლოგიური ზედამხედველობისა და გადამდებ დაავადებათა კონტროლის მიმართულებით ევროკავშირთან ასოცირების ფარგლებში აღებული ვალდებულებების შესრულება</a:t>
                      </a:r>
                    </a:p>
                    <a:p>
                      <a:pPr marL="285750" indent="-285750">
                        <a:buFont typeface="Arial" panose="020B0604020202020204" pitchFamily="34" charset="0"/>
                        <a:buChar char="•"/>
                      </a:pPr>
                      <a:r>
                        <a:rPr lang="ka-GE" baseline="0" dirty="0"/>
                        <a:t>ქიმიური, ბიოლოგიური, რადიოლოგიური და ბირთვული საფრთხეების მიმართულებით ევროკავშირთან ასოცირების ფარგლებში აღებული ვალდებულებების შესრულება</a:t>
                      </a:r>
                      <a:endParaRPr lang="en-US" baseline="0" dirty="0"/>
                    </a:p>
                  </a:txBody>
                  <a:tcPr>
                    <a:solidFill>
                      <a:schemeClr val="accent3">
                        <a:lumMod val="9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47069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P.1.2 Financing is available for the implementation of IHR capacities</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21118182"/>
              </p:ext>
            </p:extLst>
          </p:nvPr>
        </p:nvGraphicFramePr>
        <p:xfrm>
          <a:off x="208547" y="1652338"/>
          <a:ext cx="10299032" cy="6092744"/>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val="20000"/>
                    </a:ext>
                  </a:extLst>
                </a:gridCol>
                <a:gridCol w="5149516">
                  <a:extLst>
                    <a:ext uri="{9D8B030D-6E8A-4147-A177-3AD203B41FA5}">
                      <a16:colId xmlns:a16="http://schemas.microsoft.com/office/drawing/2014/main" val="20001"/>
                    </a:ext>
                  </a:extLst>
                </a:gridCol>
              </a:tblGrid>
              <a:tr h="514904">
                <a:tc>
                  <a:txBody>
                    <a:bodyPr/>
                    <a:lstStyle/>
                    <a:p>
                      <a:pPr algn="l"/>
                      <a:r>
                        <a:rPr lang="en-US" sz="2200" dirty="0">
                          <a:solidFill>
                            <a:schemeClr val="bg1"/>
                          </a:solidFill>
                        </a:rPr>
                        <a:t>Strengths</a:t>
                      </a:r>
                    </a:p>
                  </a:txBody>
                  <a:tcPr>
                    <a:solidFill>
                      <a:schemeClr val="tx2">
                        <a:lumMod val="50000"/>
                        <a:lumOff val="50000"/>
                      </a:schemeClr>
                    </a:solidFill>
                  </a:tcPr>
                </a:tc>
                <a:tc>
                  <a:txBody>
                    <a:bodyPr/>
                    <a:lstStyle/>
                    <a:p>
                      <a:pPr algn="l"/>
                      <a:r>
                        <a:rPr lang="en-US" sz="2200" baseline="0" dirty="0">
                          <a:solidFill>
                            <a:schemeClr val="bg1"/>
                          </a:solidFill>
                        </a:rPr>
                        <a:t>Best practices</a:t>
                      </a:r>
                      <a:endParaRPr lang="en-US" sz="2200" dirty="0">
                        <a:solidFill>
                          <a:schemeClr val="bg1"/>
                        </a:solidFill>
                      </a:endParaRPr>
                    </a:p>
                  </a:txBody>
                  <a:tcPr>
                    <a:solidFill>
                      <a:schemeClr val="tx2">
                        <a:lumMod val="50000"/>
                        <a:lumOff val="50000"/>
                      </a:schemeClr>
                    </a:solidFill>
                  </a:tcPr>
                </a:tc>
                <a:extLst>
                  <a:ext uri="{0D108BD9-81ED-4DB2-BD59-A6C34878D82A}">
                    <a16:rowId xmlns:a16="http://schemas.microsoft.com/office/drawing/2014/main" val="10000"/>
                  </a:ext>
                </a:extLst>
              </a:tr>
              <a:tr h="4522316">
                <a:tc>
                  <a:txBody>
                    <a:bodyPr/>
                    <a:lstStyle/>
                    <a:p>
                      <a:pPr marL="285750" indent="-285750">
                        <a:buFont typeface="Arial" panose="020B0604020202020204" pitchFamily="34" charset="0"/>
                        <a:buChar char="•"/>
                      </a:pPr>
                      <a:r>
                        <a:rPr lang="en-US" sz="1800" kern="1200" dirty="0">
                          <a:solidFill>
                            <a:schemeClr val="dk1"/>
                          </a:solidFill>
                          <a:effectLst/>
                          <a:latin typeface="+mn-lt"/>
                          <a:ea typeface="+mn-ea"/>
                          <a:cs typeface="+mn-cs"/>
                        </a:rPr>
                        <a:t>Ministry of Internally Displaced Persons from the occupied Territories, </a:t>
                      </a:r>
                      <a:r>
                        <a:rPr lang="en-US" sz="1800" kern="1200" dirty="0" err="1">
                          <a:solidFill>
                            <a:schemeClr val="dk1"/>
                          </a:solidFill>
                          <a:effectLst/>
                          <a:latin typeface="+mn-lt"/>
                          <a:ea typeface="+mn-ea"/>
                          <a:cs typeface="+mn-cs"/>
                        </a:rPr>
                        <a:t>Labour</a:t>
                      </a:r>
                      <a:r>
                        <a:rPr lang="en-US" sz="1800" kern="1200" dirty="0">
                          <a:solidFill>
                            <a:schemeClr val="dk1"/>
                          </a:solidFill>
                          <a:effectLst/>
                          <a:latin typeface="+mn-lt"/>
                          <a:ea typeface="+mn-ea"/>
                          <a:cs typeface="+mn-cs"/>
                        </a:rPr>
                        <a:t>, Health and Social Affairs of Georgia and the National Center for Disease Control and Public Health (NCDC) are </a:t>
                      </a:r>
                      <a:r>
                        <a:rPr lang="en-IN" sz="1800" kern="1200" dirty="0">
                          <a:solidFill>
                            <a:schemeClr val="dk1"/>
                          </a:solidFill>
                          <a:effectLst/>
                          <a:latin typeface="+mn-lt"/>
                          <a:ea typeface="+mn-ea"/>
                          <a:cs typeface="+mn-cs"/>
                        </a:rPr>
                        <a:t>responsible for financial planning of essential public health functions for health security including disease control</a:t>
                      </a:r>
                      <a:r>
                        <a:rPr lang="en-US" dirty="0">
                          <a:effectLst/>
                        </a:rPr>
                        <a:t> </a:t>
                      </a:r>
                    </a:p>
                    <a:p>
                      <a:pPr marL="285750" indent="-285750">
                        <a:buFont typeface="Arial" panose="020B0604020202020204" pitchFamily="34" charset="0"/>
                        <a:buChar char="•"/>
                      </a:pPr>
                      <a:r>
                        <a:rPr lang="en-IN" sz="1800" kern="1200" dirty="0">
                          <a:solidFill>
                            <a:schemeClr val="dk1"/>
                          </a:solidFill>
                          <a:effectLst/>
                          <a:latin typeface="+mn-lt"/>
                          <a:ea typeface="+mn-ea"/>
                          <a:cs typeface="+mn-cs"/>
                        </a:rPr>
                        <a:t>There are budget line within a ministry </a:t>
                      </a:r>
                      <a:r>
                        <a:rPr lang="ka-GE" sz="1800" kern="1200" dirty="0">
                          <a:solidFill>
                            <a:schemeClr val="dk1"/>
                          </a:solidFill>
                          <a:effectLst/>
                          <a:latin typeface="+mn-lt"/>
                          <a:ea typeface="+mn-ea"/>
                          <a:cs typeface="+mn-cs"/>
                        </a:rPr>
                        <a:t> </a:t>
                      </a:r>
                      <a:r>
                        <a:rPr lang="en-US" sz="1800" kern="1200">
                          <a:solidFill>
                            <a:schemeClr val="dk1"/>
                          </a:solidFill>
                          <a:effectLst/>
                          <a:latin typeface="+mn-lt"/>
                          <a:ea typeface="+mn-ea"/>
                          <a:cs typeface="+mn-cs"/>
                        </a:rPr>
                        <a:t>of health </a:t>
                      </a:r>
                      <a:r>
                        <a:rPr lang="en-IN" sz="1800" kern="1200">
                          <a:solidFill>
                            <a:schemeClr val="dk1"/>
                          </a:solidFill>
                          <a:effectLst/>
                          <a:latin typeface="+mn-lt"/>
                          <a:ea typeface="+mn-ea"/>
                          <a:cs typeface="+mn-cs"/>
                        </a:rPr>
                        <a:t>for </a:t>
                      </a:r>
                      <a:r>
                        <a:rPr lang="en-IN" sz="1800" kern="1200" dirty="0">
                          <a:solidFill>
                            <a:schemeClr val="dk1"/>
                          </a:solidFill>
                          <a:effectLst/>
                          <a:latin typeface="+mn-lt"/>
                          <a:ea typeface="+mn-ea"/>
                          <a:cs typeface="+mn-cs"/>
                        </a:rPr>
                        <a:t>activities related to strengthening IHR core capacities</a:t>
                      </a:r>
                      <a:r>
                        <a:rPr lang="en-US" sz="1800" kern="1200" dirty="0">
                          <a:solidFill>
                            <a:schemeClr val="dk1"/>
                          </a:solidFill>
                          <a:effectLst/>
                          <a:latin typeface="+mn-lt"/>
                          <a:ea typeface="+mn-ea"/>
                          <a:cs typeface="+mn-cs"/>
                        </a:rPr>
                        <a:t> (Included in annual budget of NCDC). </a:t>
                      </a:r>
                    </a:p>
                    <a:p>
                      <a:pPr marL="285750" indent="-285750">
                        <a:buFont typeface="Arial" panose="020B0604020202020204" pitchFamily="34" charset="0"/>
                        <a:buChar char="•"/>
                      </a:pPr>
                      <a:r>
                        <a:rPr lang="en-US" sz="1800" kern="1200" dirty="0">
                          <a:solidFill>
                            <a:schemeClr val="dk1"/>
                          </a:solidFill>
                          <a:effectLst/>
                          <a:latin typeface="+mn-lt"/>
                          <a:ea typeface="+mn-ea"/>
                          <a:cs typeface="+mn-cs"/>
                        </a:rPr>
                        <a:t>IHR implementation is one of the priority activities within the 2018-2022 NCDC strategic plan</a:t>
                      </a:r>
                    </a:p>
                    <a:p>
                      <a:pPr marL="285750" indent="-285750">
                        <a:buFont typeface="Arial" panose="020B0604020202020204" pitchFamily="34" charset="0"/>
                        <a:buChar char="•"/>
                      </a:pPr>
                      <a:r>
                        <a:rPr lang="en-IN" sz="1800" kern="1200" dirty="0">
                          <a:solidFill>
                            <a:schemeClr val="dk1"/>
                          </a:solidFill>
                          <a:effectLst/>
                          <a:latin typeface="+mn-lt"/>
                          <a:ea typeface="+mn-ea"/>
                          <a:cs typeface="+mn-cs"/>
                        </a:rPr>
                        <a:t>Georgian Healthcare System State Concept  2014-2020 “Universal Healthcare and Quality Management for Protection of Patient Rights” includes public health functions needed to apply and comply with the IHR</a:t>
                      </a:r>
                      <a:r>
                        <a:rPr lang="en-US" dirty="0">
                          <a:effectLst/>
                        </a:rPr>
                        <a:t> </a:t>
                      </a:r>
                      <a:endParaRPr lang="en-US" sz="1800" kern="1200" dirty="0">
                        <a:solidFill>
                          <a:schemeClr val="dk1"/>
                        </a:solidFill>
                        <a:effectLst/>
                        <a:latin typeface="+mn-lt"/>
                        <a:ea typeface="+mn-ea"/>
                        <a:cs typeface="+mn-cs"/>
                      </a:endParaRPr>
                    </a:p>
                    <a:p>
                      <a:pPr marL="285750" indent="-285750">
                        <a:buFont typeface="Arial" panose="020B0604020202020204" pitchFamily="34" charset="0"/>
                        <a:buChar char="•"/>
                      </a:pPr>
                      <a:endParaRPr lang="en-US" dirty="0"/>
                    </a:p>
                  </a:txBody>
                  <a:tcPr>
                    <a:solidFill>
                      <a:schemeClr val="accent3">
                        <a:lumMod val="95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kern="1200" dirty="0">
                          <a:solidFill>
                            <a:schemeClr val="dk1"/>
                          </a:solidFill>
                          <a:effectLst/>
                          <a:latin typeface="+mn-lt"/>
                          <a:ea typeface="+mn-ea"/>
                          <a:cs typeface="+mn-cs"/>
                        </a:rPr>
                        <a:t>Only Ministry of Health and Ministry of Agriculture</a:t>
                      </a:r>
                      <a:r>
                        <a:rPr lang="en-US" dirty="0">
                          <a:effectLst/>
                        </a:rPr>
                        <a:t> have special budget line for </a:t>
                      </a:r>
                      <a:r>
                        <a:rPr lang="en-IN" sz="1800" kern="1200" dirty="0">
                          <a:solidFill>
                            <a:schemeClr val="dk1"/>
                          </a:solidFill>
                          <a:effectLst/>
                          <a:latin typeface="+mn-lt"/>
                          <a:ea typeface="+mn-ea"/>
                          <a:cs typeface="+mn-cs"/>
                        </a:rPr>
                        <a:t>activities related to strengthening IHR core capacities, but activities to support IHR implementation are financed by all relevant ministries </a:t>
                      </a:r>
                      <a:endParaRPr lang="ka-GE" sz="1800" kern="1200" dirty="0">
                        <a:solidFill>
                          <a:schemeClr val="dk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IN" sz="1800" kern="1200" dirty="0">
                        <a:solidFill>
                          <a:schemeClr val="dk1"/>
                        </a:solidFill>
                        <a:effectLst/>
                        <a:latin typeface="+mn-lt"/>
                        <a:ea typeface="+mn-ea"/>
                        <a:cs typeface="+mn-cs"/>
                      </a:endParaRPr>
                    </a:p>
                  </a:txBody>
                  <a:tcPr>
                    <a:solidFill>
                      <a:schemeClr val="accent3">
                        <a:lumMod val="9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00723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P.1.2 Financing is available for the implementation of IHR capacities</a:t>
            </a:r>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4066276221"/>
              </p:ext>
            </p:extLst>
          </p:nvPr>
        </p:nvGraphicFramePr>
        <p:xfrm>
          <a:off x="208547" y="1652336"/>
          <a:ext cx="10299032" cy="5021179"/>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val="20000"/>
                    </a:ext>
                  </a:extLst>
                </a:gridCol>
                <a:gridCol w="5149516">
                  <a:extLst>
                    <a:ext uri="{9D8B030D-6E8A-4147-A177-3AD203B41FA5}">
                      <a16:colId xmlns:a16="http://schemas.microsoft.com/office/drawing/2014/main" val="20001"/>
                    </a:ext>
                  </a:extLst>
                </a:gridCol>
              </a:tblGrid>
              <a:tr h="505503">
                <a:tc>
                  <a:txBody>
                    <a:bodyPr/>
                    <a:lstStyle/>
                    <a:p>
                      <a:pPr algn="l"/>
                      <a:r>
                        <a:rPr lang="en-US" sz="2200" dirty="0">
                          <a:solidFill>
                            <a:schemeClr val="bg1"/>
                          </a:solidFill>
                        </a:rPr>
                        <a:t>Areas</a:t>
                      </a:r>
                      <a:r>
                        <a:rPr lang="en-US" sz="2200" baseline="0" dirty="0">
                          <a:solidFill>
                            <a:schemeClr val="bg1"/>
                          </a:solidFill>
                        </a:rPr>
                        <a:t> which need strengthening</a:t>
                      </a:r>
                      <a:endParaRPr lang="en-US" sz="2200" dirty="0">
                        <a:solidFill>
                          <a:schemeClr val="bg1"/>
                        </a:solidFill>
                      </a:endParaRPr>
                    </a:p>
                  </a:txBody>
                  <a:tcPr>
                    <a:solidFill>
                      <a:schemeClr val="tx2">
                        <a:lumMod val="50000"/>
                        <a:lumOff val="50000"/>
                      </a:schemeClr>
                    </a:solidFill>
                  </a:tcPr>
                </a:tc>
                <a:tc>
                  <a:txBody>
                    <a:bodyPr/>
                    <a:lstStyle/>
                    <a:p>
                      <a:pPr algn="l"/>
                      <a:r>
                        <a:rPr lang="en-US" sz="2200" dirty="0">
                          <a:solidFill>
                            <a:schemeClr val="bg1"/>
                          </a:solidFill>
                        </a:rPr>
                        <a:t>Challenges</a:t>
                      </a:r>
                    </a:p>
                  </a:txBody>
                  <a:tcPr>
                    <a:solidFill>
                      <a:schemeClr val="tx2">
                        <a:lumMod val="50000"/>
                        <a:lumOff val="50000"/>
                      </a:schemeClr>
                    </a:solidFill>
                  </a:tcPr>
                </a:tc>
                <a:extLst>
                  <a:ext uri="{0D108BD9-81ED-4DB2-BD59-A6C34878D82A}">
                    <a16:rowId xmlns:a16="http://schemas.microsoft.com/office/drawing/2014/main" val="10000"/>
                  </a:ext>
                </a:extLst>
              </a:tr>
              <a:tr h="4515676">
                <a:tc>
                  <a:txBody>
                    <a:bodyPr/>
                    <a:lstStyle/>
                    <a:p>
                      <a:pPr marL="285750" indent="-285750">
                        <a:buFont typeface="Arial" panose="020B0604020202020204" pitchFamily="34" charset="0"/>
                        <a:buChar char="•"/>
                      </a:pPr>
                      <a:r>
                        <a:rPr lang="en-IN" sz="1800" kern="1200" dirty="0">
                          <a:solidFill>
                            <a:schemeClr val="dk1"/>
                          </a:solidFill>
                          <a:effectLst/>
                          <a:latin typeface="+mn-lt"/>
                          <a:ea typeface="+mn-ea"/>
                          <a:cs typeface="+mn-cs"/>
                        </a:rPr>
                        <a:t>More fund is needed to strengthen and maintain IHR capacities</a:t>
                      </a:r>
                      <a:endParaRPr lang="ka-GE" sz="1800" kern="1200" dirty="0">
                        <a:solidFill>
                          <a:schemeClr val="dk1"/>
                        </a:solidFill>
                        <a:effectLst/>
                        <a:latin typeface="+mn-lt"/>
                        <a:ea typeface="+mn-ea"/>
                        <a:cs typeface="+mn-cs"/>
                      </a:endParaRPr>
                    </a:p>
                    <a:p>
                      <a:pPr marL="285750" indent="-285750">
                        <a:buFont typeface="Arial" panose="020B0604020202020204" pitchFamily="34" charset="0"/>
                        <a:buChar char="•"/>
                      </a:pPr>
                      <a:r>
                        <a:rPr lang="ka-GE" sz="1800" kern="1200" dirty="0">
                          <a:solidFill>
                            <a:schemeClr val="dk1"/>
                          </a:solidFill>
                          <a:effectLst/>
                          <a:latin typeface="+mn-lt"/>
                          <a:ea typeface="+mn-ea"/>
                          <a:cs typeface="+mn-cs"/>
                        </a:rPr>
                        <a:t>კოორდინაციის გაიოლებისა და თანხების დროული განკარგვისთვის უმჯობესია ყველა დაინერესებულ სამინისტროს ჰქონდეს ცალკე გამოყოფილი საბიუჯეტო ხაზი </a:t>
                      </a:r>
                      <a:r>
                        <a:rPr lang="en-IN" sz="1800" kern="1200" dirty="0">
                          <a:solidFill>
                            <a:schemeClr val="dk1"/>
                          </a:solidFill>
                          <a:effectLst/>
                          <a:latin typeface="+mn-lt"/>
                          <a:ea typeface="+mn-ea"/>
                          <a:cs typeface="+mn-cs"/>
                        </a:rPr>
                        <a:t>IHR</a:t>
                      </a:r>
                      <a:r>
                        <a:rPr lang="ka-GE" sz="1800" kern="1200" dirty="0">
                          <a:solidFill>
                            <a:schemeClr val="dk1"/>
                          </a:solidFill>
                          <a:effectLst/>
                          <a:latin typeface="+mn-lt"/>
                          <a:ea typeface="+mn-ea"/>
                          <a:cs typeface="+mn-cs"/>
                        </a:rPr>
                        <a:t> ღონისძიებების დანერგვისთვის</a:t>
                      </a:r>
                      <a:endParaRPr lang="en-IN" sz="1800" kern="1200" dirty="0">
                        <a:solidFill>
                          <a:schemeClr val="dk1"/>
                        </a:solidFill>
                        <a:effectLst/>
                        <a:latin typeface="+mn-lt"/>
                        <a:ea typeface="+mn-ea"/>
                        <a:cs typeface="+mn-cs"/>
                      </a:endParaRPr>
                    </a:p>
                    <a:p>
                      <a:pPr marL="285750" indent="-285750">
                        <a:buFont typeface="Arial" panose="020B0604020202020204" pitchFamily="34" charset="0"/>
                        <a:buChar char="•"/>
                      </a:pPr>
                      <a:endParaRPr lang="en-IN" sz="1800" kern="1200" dirty="0">
                        <a:solidFill>
                          <a:schemeClr val="dk1"/>
                        </a:solidFill>
                        <a:effectLst/>
                        <a:latin typeface="+mn-lt"/>
                        <a:ea typeface="+mn-ea"/>
                        <a:cs typeface="+mn-cs"/>
                      </a:endParaRPr>
                    </a:p>
                  </a:txBody>
                  <a:tcPr>
                    <a:solidFill>
                      <a:schemeClr val="accent3">
                        <a:lumMod val="95000"/>
                      </a:schemeClr>
                    </a:solidFill>
                  </a:tcPr>
                </a:tc>
                <a:tc>
                  <a:txBody>
                    <a:bodyPr/>
                    <a:lstStyle/>
                    <a:p>
                      <a:pPr marL="285750" indent="-285750">
                        <a:buFont typeface="Arial" panose="020B0604020202020204" pitchFamily="34" charset="0"/>
                        <a:buChar char="•"/>
                      </a:pPr>
                      <a:r>
                        <a:rPr lang="en-IN" sz="1800" kern="1200" dirty="0">
                          <a:solidFill>
                            <a:schemeClr val="dk1"/>
                          </a:solidFill>
                          <a:effectLst/>
                          <a:latin typeface="+mn-lt"/>
                          <a:ea typeface="+mn-ea"/>
                          <a:cs typeface="+mn-cs"/>
                        </a:rPr>
                        <a:t>Only technical support is available for support to strengthen IHR capacities; There are not external financing for the implementation of IHR capacities</a:t>
                      </a:r>
                      <a:endParaRPr lang="en-US" baseline="0" dirty="0"/>
                    </a:p>
                  </a:txBody>
                  <a:tcPr>
                    <a:solidFill>
                      <a:schemeClr val="accent3">
                        <a:lumMod val="9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4219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en-US" dirty="0"/>
              <a:t>Health Priority Directions for 2014-2020</a:t>
            </a:r>
            <a:endParaRPr lang="en-GB" dirty="0"/>
          </a:p>
        </p:txBody>
      </p:sp>
      <p:sp>
        <p:nvSpPr>
          <p:cNvPr id="3" name="TextBox 2"/>
          <p:cNvSpPr txBox="1"/>
          <p:nvPr/>
        </p:nvSpPr>
        <p:spPr>
          <a:xfrm>
            <a:off x="208547" y="1588168"/>
            <a:ext cx="10299032" cy="4247317"/>
          </a:xfrm>
          <a:prstGeom prst="rect">
            <a:avLst/>
          </a:prstGeom>
          <a:noFill/>
        </p:spPr>
        <p:txBody>
          <a:bodyPr wrap="square" rtlCol="0">
            <a:spAutoFit/>
          </a:bodyPr>
          <a:lstStyle/>
          <a:p>
            <a:pPr lvl="0" algn="l">
              <a:spcBef>
                <a:spcPts val="1200"/>
              </a:spcBef>
              <a:buFont typeface="+mj-lt"/>
              <a:buAutoNum type="arabicPeriod"/>
            </a:pPr>
            <a:r>
              <a:rPr lang="en-US" sz="1800" b="1" dirty="0">
                <a:solidFill>
                  <a:srgbClr val="003366"/>
                </a:solidFill>
              </a:rPr>
              <a:t>Health in all policies – general state multi-sectoral approach </a:t>
            </a:r>
          </a:p>
          <a:p>
            <a:pPr lvl="0" algn="l">
              <a:spcBef>
                <a:spcPts val="1200"/>
              </a:spcBef>
              <a:buFont typeface="+mj-lt"/>
              <a:buAutoNum type="arabicPeriod"/>
            </a:pPr>
            <a:r>
              <a:rPr lang="en-US" sz="1800" b="1" dirty="0">
                <a:solidFill>
                  <a:srgbClr val="003366"/>
                </a:solidFill>
              </a:rPr>
              <a:t>Development of the healthcare sector governance</a:t>
            </a:r>
          </a:p>
          <a:p>
            <a:pPr lvl="0" algn="l">
              <a:spcBef>
                <a:spcPts val="1200"/>
              </a:spcBef>
              <a:buFont typeface="+mj-lt"/>
              <a:buAutoNum type="arabicPeriod"/>
            </a:pPr>
            <a:r>
              <a:rPr lang="en-US" sz="1800" b="1" dirty="0">
                <a:solidFill>
                  <a:srgbClr val="003366"/>
                </a:solidFill>
              </a:rPr>
              <a:t>Improvement of healthcare financing system </a:t>
            </a:r>
          </a:p>
          <a:p>
            <a:pPr lvl="0" algn="l">
              <a:spcBef>
                <a:spcPts val="1200"/>
              </a:spcBef>
              <a:buFont typeface="+mj-lt"/>
              <a:buAutoNum type="arabicPeriod"/>
            </a:pPr>
            <a:r>
              <a:rPr lang="en-US" sz="1800" b="1" dirty="0">
                <a:solidFill>
                  <a:srgbClr val="003366"/>
                </a:solidFill>
              </a:rPr>
              <a:t>Development of quality medical services </a:t>
            </a:r>
          </a:p>
          <a:p>
            <a:pPr lvl="0" algn="l">
              <a:spcBef>
                <a:spcPts val="1200"/>
              </a:spcBef>
              <a:buFont typeface="+mj-lt"/>
              <a:buAutoNum type="arabicPeriod"/>
            </a:pPr>
            <a:r>
              <a:rPr lang="en-US" sz="1800" b="1" dirty="0">
                <a:solidFill>
                  <a:srgbClr val="003366"/>
                </a:solidFill>
              </a:rPr>
              <a:t>Development of human resources in the healthcare sector</a:t>
            </a:r>
          </a:p>
          <a:p>
            <a:pPr lvl="0" algn="l">
              <a:spcBef>
                <a:spcPts val="1200"/>
              </a:spcBef>
              <a:buFont typeface="+mj-lt"/>
              <a:buAutoNum type="arabicPeriod"/>
            </a:pPr>
            <a:r>
              <a:rPr lang="en-US" sz="1800" b="1" dirty="0">
                <a:solidFill>
                  <a:srgbClr val="003366"/>
                </a:solidFill>
              </a:rPr>
              <a:t>Development of health management information systems</a:t>
            </a:r>
          </a:p>
          <a:p>
            <a:pPr lvl="0" algn="l">
              <a:spcBef>
                <a:spcPts val="1200"/>
              </a:spcBef>
              <a:buFont typeface="+mj-lt"/>
              <a:buAutoNum type="arabicPeriod"/>
            </a:pPr>
            <a:r>
              <a:rPr lang="en-US" sz="1800" b="1" dirty="0">
                <a:solidFill>
                  <a:srgbClr val="003366"/>
                </a:solidFill>
              </a:rPr>
              <a:t>Support of maternal and child health</a:t>
            </a:r>
          </a:p>
          <a:p>
            <a:pPr lvl="0" algn="l">
              <a:spcBef>
                <a:spcPts val="1200"/>
              </a:spcBef>
              <a:buFont typeface="+mj-lt"/>
              <a:buAutoNum type="arabicPeriod"/>
            </a:pPr>
            <a:r>
              <a:rPr lang="en-US" sz="1800" b="1" dirty="0">
                <a:solidFill>
                  <a:srgbClr val="003366"/>
                </a:solidFill>
              </a:rPr>
              <a:t>Improvement of prevention and management of priority communicable diseases </a:t>
            </a:r>
          </a:p>
          <a:p>
            <a:pPr lvl="0" algn="l">
              <a:spcBef>
                <a:spcPts val="1200"/>
              </a:spcBef>
              <a:buFont typeface="+mj-lt"/>
              <a:buAutoNum type="arabicPeriod"/>
            </a:pPr>
            <a:r>
              <a:rPr lang="en-US" sz="1800" b="1" dirty="0">
                <a:solidFill>
                  <a:srgbClr val="003366"/>
                </a:solidFill>
              </a:rPr>
              <a:t>Improvement of prevention and control of priority non-communicable diseases</a:t>
            </a:r>
          </a:p>
          <a:p>
            <a:pPr lvl="0" algn="l">
              <a:spcBef>
                <a:spcPts val="1200"/>
              </a:spcBef>
              <a:buFont typeface="+mj-lt"/>
              <a:buAutoNum type="arabicPeriod"/>
            </a:pPr>
            <a:r>
              <a:rPr lang="en-US" sz="1800" b="1" dirty="0">
                <a:solidFill>
                  <a:srgbClr val="003366"/>
                </a:solidFill>
              </a:rPr>
              <a:t>Development of public health system</a:t>
            </a:r>
          </a:p>
        </p:txBody>
      </p:sp>
    </p:spTree>
    <p:extLst>
      <p:ext uri="{BB962C8B-B14F-4D97-AF65-F5344CB8AC3E}">
        <p14:creationId xmlns:p14="http://schemas.microsoft.com/office/powerpoint/2010/main" val="22384976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P.1.3 A financing mechanism and funds are available for timely response to public health emergencies</a:t>
            </a:r>
            <a:endParaRPr lang="en-GB" sz="2800" dirty="0"/>
          </a:p>
        </p:txBody>
      </p:sp>
      <p:graphicFrame>
        <p:nvGraphicFramePr>
          <p:cNvPr id="4" name="Table 3"/>
          <p:cNvGraphicFramePr>
            <a:graphicFrameLocks noGrp="1"/>
          </p:cNvGraphicFramePr>
          <p:nvPr>
            <p:extLst/>
          </p:nvPr>
        </p:nvGraphicFramePr>
        <p:xfrm>
          <a:off x="208547" y="1652338"/>
          <a:ext cx="10299032" cy="5037220"/>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val="20000"/>
                    </a:ext>
                  </a:extLst>
                </a:gridCol>
                <a:gridCol w="5149516">
                  <a:extLst>
                    <a:ext uri="{9D8B030D-6E8A-4147-A177-3AD203B41FA5}">
                      <a16:colId xmlns:a16="http://schemas.microsoft.com/office/drawing/2014/main" val="20001"/>
                    </a:ext>
                  </a:extLst>
                </a:gridCol>
              </a:tblGrid>
              <a:tr h="514904">
                <a:tc>
                  <a:txBody>
                    <a:bodyPr/>
                    <a:lstStyle/>
                    <a:p>
                      <a:pPr algn="l"/>
                      <a:r>
                        <a:rPr lang="en-US" sz="2200" dirty="0">
                          <a:solidFill>
                            <a:schemeClr val="bg1"/>
                          </a:solidFill>
                        </a:rPr>
                        <a:t>Strengths</a:t>
                      </a:r>
                    </a:p>
                  </a:txBody>
                  <a:tcPr>
                    <a:solidFill>
                      <a:schemeClr val="tx2">
                        <a:lumMod val="50000"/>
                        <a:lumOff val="50000"/>
                      </a:schemeClr>
                    </a:solidFill>
                  </a:tcPr>
                </a:tc>
                <a:tc>
                  <a:txBody>
                    <a:bodyPr/>
                    <a:lstStyle/>
                    <a:p>
                      <a:pPr algn="l"/>
                      <a:r>
                        <a:rPr lang="en-US" sz="2200" baseline="0" dirty="0">
                          <a:solidFill>
                            <a:schemeClr val="bg1"/>
                          </a:solidFill>
                        </a:rPr>
                        <a:t>Best practices</a:t>
                      </a:r>
                      <a:endParaRPr lang="en-US" sz="2200" dirty="0">
                        <a:solidFill>
                          <a:schemeClr val="bg1"/>
                        </a:solidFill>
                      </a:endParaRPr>
                    </a:p>
                  </a:txBody>
                  <a:tcPr>
                    <a:solidFill>
                      <a:schemeClr val="tx2">
                        <a:lumMod val="50000"/>
                        <a:lumOff val="50000"/>
                      </a:schemeClr>
                    </a:solidFill>
                  </a:tcPr>
                </a:tc>
                <a:extLst>
                  <a:ext uri="{0D108BD9-81ED-4DB2-BD59-A6C34878D82A}">
                    <a16:rowId xmlns:a16="http://schemas.microsoft.com/office/drawing/2014/main" val="10000"/>
                  </a:ext>
                </a:extLst>
              </a:tr>
              <a:tr h="4522316">
                <a:tc>
                  <a:txBody>
                    <a:bodyPr/>
                    <a:lstStyle/>
                    <a:p>
                      <a:pPr marL="285750" indent="-285750">
                        <a:buFont typeface="Arial" panose="020B0604020202020204" pitchFamily="34" charset="0"/>
                        <a:buChar char="•"/>
                      </a:pPr>
                      <a:r>
                        <a:rPr lang="en-US" dirty="0"/>
                        <a:t>&lt;Please provide a short overview of the country’s strengths related to this technical area&gt;</a:t>
                      </a:r>
                    </a:p>
                  </a:txBody>
                  <a:tcPr>
                    <a:solidFill>
                      <a:schemeClr val="accent3">
                        <a:lumMod val="95000"/>
                      </a:schemeClr>
                    </a:solidFill>
                  </a:tcPr>
                </a:tc>
                <a:tc>
                  <a:txBody>
                    <a:bodyPr/>
                    <a:lstStyle/>
                    <a:p>
                      <a:pPr marL="285750" indent="-285750">
                        <a:buFont typeface="Arial" panose="020B0604020202020204" pitchFamily="34" charset="0"/>
                        <a:buChar char="•"/>
                      </a:pPr>
                      <a:r>
                        <a:rPr lang="en-US" dirty="0"/>
                        <a:t>&lt;Please</a:t>
                      </a:r>
                      <a:r>
                        <a:rPr lang="en-US" baseline="0" dirty="0"/>
                        <a:t> note any best practices related to the country’s strengths&gt;</a:t>
                      </a:r>
                      <a:endParaRPr lang="en-US" dirty="0"/>
                    </a:p>
                  </a:txBody>
                  <a:tcPr>
                    <a:solidFill>
                      <a:schemeClr val="accent3">
                        <a:lumMod val="9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16413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IN" sz="2800" dirty="0"/>
              <a:t>P.1.3 A financing mechanism and funds are available for timely response to public health emergencies</a:t>
            </a:r>
            <a:endParaRPr lang="en-GB" sz="2800" dirty="0"/>
          </a:p>
        </p:txBody>
      </p:sp>
      <p:graphicFrame>
        <p:nvGraphicFramePr>
          <p:cNvPr id="4" name="Table 3"/>
          <p:cNvGraphicFramePr>
            <a:graphicFrameLocks noGrp="1"/>
          </p:cNvGraphicFramePr>
          <p:nvPr>
            <p:extLst/>
          </p:nvPr>
        </p:nvGraphicFramePr>
        <p:xfrm>
          <a:off x="208547" y="1652336"/>
          <a:ext cx="10299032" cy="5021179"/>
        </p:xfrm>
        <a:graphic>
          <a:graphicData uri="http://schemas.openxmlformats.org/drawingml/2006/table">
            <a:tbl>
              <a:tblPr firstRow="1" bandRow="1">
                <a:tableStyleId>{5C22544A-7EE6-4342-B048-85BDC9FD1C3A}</a:tableStyleId>
              </a:tblPr>
              <a:tblGrid>
                <a:gridCol w="5149516">
                  <a:extLst>
                    <a:ext uri="{9D8B030D-6E8A-4147-A177-3AD203B41FA5}">
                      <a16:colId xmlns:a16="http://schemas.microsoft.com/office/drawing/2014/main" val="20000"/>
                    </a:ext>
                  </a:extLst>
                </a:gridCol>
                <a:gridCol w="5149516">
                  <a:extLst>
                    <a:ext uri="{9D8B030D-6E8A-4147-A177-3AD203B41FA5}">
                      <a16:colId xmlns:a16="http://schemas.microsoft.com/office/drawing/2014/main" val="20001"/>
                    </a:ext>
                  </a:extLst>
                </a:gridCol>
              </a:tblGrid>
              <a:tr h="505503">
                <a:tc>
                  <a:txBody>
                    <a:bodyPr/>
                    <a:lstStyle/>
                    <a:p>
                      <a:pPr algn="l"/>
                      <a:r>
                        <a:rPr lang="en-US" sz="2200" dirty="0">
                          <a:solidFill>
                            <a:schemeClr val="bg1"/>
                          </a:solidFill>
                        </a:rPr>
                        <a:t>Areas</a:t>
                      </a:r>
                      <a:r>
                        <a:rPr lang="en-US" sz="2200" baseline="0" dirty="0">
                          <a:solidFill>
                            <a:schemeClr val="bg1"/>
                          </a:solidFill>
                        </a:rPr>
                        <a:t> which need strengthening</a:t>
                      </a:r>
                      <a:endParaRPr lang="en-US" sz="2200" dirty="0">
                        <a:solidFill>
                          <a:schemeClr val="bg1"/>
                        </a:solidFill>
                      </a:endParaRPr>
                    </a:p>
                  </a:txBody>
                  <a:tcPr>
                    <a:solidFill>
                      <a:schemeClr val="tx2">
                        <a:lumMod val="50000"/>
                        <a:lumOff val="50000"/>
                      </a:schemeClr>
                    </a:solidFill>
                  </a:tcPr>
                </a:tc>
                <a:tc>
                  <a:txBody>
                    <a:bodyPr/>
                    <a:lstStyle/>
                    <a:p>
                      <a:pPr algn="l"/>
                      <a:r>
                        <a:rPr lang="en-US" sz="2200" dirty="0">
                          <a:solidFill>
                            <a:schemeClr val="bg1"/>
                          </a:solidFill>
                        </a:rPr>
                        <a:t>Challenges</a:t>
                      </a:r>
                    </a:p>
                  </a:txBody>
                  <a:tcPr>
                    <a:solidFill>
                      <a:schemeClr val="tx2">
                        <a:lumMod val="50000"/>
                        <a:lumOff val="50000"/>
                      </a:schemeClr>
                    </a:solidFill>
                  </a:tcPr>
                </a:tc>
                <a:extLst>
                  <a:ext uri="{0D108BD9-81ED-4DB2-BD59-A6C34878D82A}">
                    <a16:rowId xmlns:a16="http://schemas.microsoft.com/office/drawing/2014/main" val="10000"/>
                  </a:ext>
                </a:extLst>
              </a:tr>
              <a:tr h="4515676">
                <a:tc>
                  <a:txBody>
                    <a:bodyPr/>
                    <a:lstStyle/>
                    <a:p>
                      <a:pPr marL="285750" indent="-285750">
                        <a:buFont typeface="Arial" panose="020B0604020202020204" pitchFamily="34" charset="0"/>
                        <a:buChar char="•"/>
                      </a:pPr>
                      <a:r>
                        <a:rPr lang="en-US" dirty="0"/>
                        <a:t>&lt;Please provide a short overview of the country’s areas that need strengthening related to this technical area&gt;</a:t>
                      </a:r>
                    </a:p>
                  </a:txBody>
                  <a:tcPr>
                    <a:solidFill>
                      <a:schemeClr val="accent3">
                        <a:lumMod val="95000"/>
                      </a:schemeClr>
                    </a:solidFill>
                  </a:tcPr>
                </a:tc>
                <a:tc>
                  <a:txBody>
                    <a:bodyPr/>
                    <a:lstStyle/>
                    <a:p>
                      <a:pPr marL="285750" indent="-285750">
                        <a:buFont typeface="Arial" panose="020B0604020202020204" pitchFamily="34" charset="0"/>
                        <a:buChar char="•"/>
                      </a:pPr>
                      <a:r>
                        <a:rPr lang="en-US" dirty="0"/>
                        <a:t>&lt;Please</a:t>
                      </a:r>
                      <a:r>
                        <a:rPr lang="en-US" baseline="0" dirty="0"/>
                        <a:t> note any challenges or unique circumstances that may impact the country’s ability to improve capacity for this technical area&gt;</a:t>
                      </a:r>
                    </a:p>
                  </a:txBody>
                  <a:tcPr>
                    <a:solidFill>
                      <a:schemeClr val="accent3">
                        <a:lumMod val="9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04200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GB" dirty="0"/>
              <a:t>Proposed indicator scores</a:t>
            </a:r>
          </a:p>
        </p:txBody>
      </p:sp>
      <p:sp>
        <p:nvSpPr>
          <p:cNvPr id="8" name="TextBox 7"/>
          <p:cNvSpPr txBox="1"/>
          <p:nvPr/>
        </p:nvSpPr>
        <p:spPr>
          <a:xfrm>
            <a:off x="357605" y="1565013"/>
            <a:ext cx="10166016" cy="4524315"/>
          </a:xfrm>
          <a:prstGeom prst="rect">
            <a:avLst/>
          </a:prstGeom>
          <a:noFill/>
        </p:spPr>
        <p:txBody>
          <a:bodyPr wrap="square" rtlCol="0">
            <a:spAutoFit/>
          </a:bodyPr>
          <a:lstStyle/>
          <a:p>
            <a:pPr algn="l"/>
            <a:r>
              <a:rPr lang="en-US" sz="1800" dirty="0">
                <a:latin typeface="Arial" panose="020B0604020202020204" pitchFamily="34" charset="0"/>
              </a:rPr>
              <a:t>See next slide for an example. This slide is OPTIONAL. The host country may offer suggested scores and rationale for each indicator in the technical area.</a:t>
            </a:r>
          </a:p>
          <a:p>
            <a:pPr algn="l"/>
            <a:endParaRPr lang="en-US" sz="1800" dirty="0">
              <a:latin typeface="Arial" panose="020B0604020202020204" pitchFamily="34" charset="0"/>
            </a:endParaRPr>
          </a:p>
          <a:p>
            <a:pPr algn="l"/>
            <a:r>
              <a:rPr lang="en-US" sz="1800" dirty="0">
                <a:latin typeface="Arial" panose="020B0604020202020204" pitchFamily="34" charset="0"/>
              </a:rPr>
              <a:t>Proposed scores should be based on guidance given in the tool for each Indicator and supported with documentation.</a:t>
            </a:r>
          </a:p>
          <a:p>
            <a:pPr algn="l"/>
            <a:endParaRPr lang="en-US" sz="1800" dirty="0">
              <a:latin typeface="Arial" panose="020B0604020202020204" pitchFamily="34" charset="0"/>
            </a:endParaRPr>
          </a:p>
          <a:p>
            <a:pPr algn="l"/>
            <a:r>
              <a:rPr lang="en-US" sz="1800" dirty="0">
                <a:latin typeface="Arial" panose="020B0604020202020204" pitchFamily="34" charset="0"/>
              </a:rPr>
              <a:t>If the host country has some capabilities at more than one level, this should be noted. For example, if the host country meets most, but not all, requirements for a </a:t>
            </a:r>
            <a:r>
              <a:rPr lang="en-US" sz="1800" dirty="0">
                <a:solidFill>
                  <a:srgbClr val="FF5D0D"/>
                </a:solidFill>
                <a:latin typeface="Arial" panose="020B0604020202020204" pitchFamily="34" charset="0"/>
              </a:rPr>
              <a:t>level 3</a:t>
            </a:r>
            <a:r>
              <a:rPr lang="en-US" sz="1800" dirty="0">
                <a:latin typeface="Arial" panose="020B0604020202020204" pitchFamily="34" charset="0"/>
              </a:rPr>
              <a:t>, this should be stated. </a:t>
            </a:r>
          </a:p>
          <a:p>
            <a:pPr algn="l"/>
            <a:endParaRPr lang="en-US" sz="1800" dirty="0">
              <a:latin typeface="Arial" panose="020B0604020202020204" pitchFamily="34" charset="0"/>
            </a:endParaRPr>
          </a:p>
          <a:p>
            <a:pPr algn="l"/>
            <a:r>
              <a:rPr lang="en-US" sz="1800" dirty="0">
                <a:latin typeface="Arial" panose="020B0604020202020204" pitchFamily="34" charset="0"/>
              </a:rPr>
              <a:t>Where capacities differ significantly between sectors, for example, between public health and animal health, this should be noted but only one score will be submitted and should be the lower of the two scores . </a:t>
            </a:r>
            <a:endParaRPr lang="en-US" sz="1800" b="1" kern="0" dirty="0">
              <a:solidFill>
                <a:srgbClr val="002776">
                  <a:lumMod val="75000"/>
                </a:srgbClr>
              </a:solidFill>
              <a:latin typeface="Arial"/>
            </a:endParaRPr>
          </a:p>
        </p:txBody>
      </p:sp>
    </p:spTree>
    <p:extLst>
      <p:ext uri="{BB962C8B-B14F-4D97-AF65-F5344CB8AC3E}">
        <p14:creationId xmlns:p14="http://schemas.microsoft.com/office/powerpoint/2010/main" val="421333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GB" dirty="0"/>
              <a:t>Priority areas for action</a:t>
            </a:r>
          </a:p>
        </p:txBody>
      </p:sp>
      <p:sp>
        <p:nvSpPr>
          <p:cNvPr id="3" name="TextBox 2"/>
          <p:cNvSpPr txBox="1"/>
          <p:nvPr/>
        </p:nvSpPr>
        <p:spPr>
          <a:xfrm>
            <a:off x="208547" y="1588168"/>
            <a:ext cx="10299032" cy="2554545"/>
          </a:xfrm>
          <a:prstGeom prst="rect">
            <a:avLst/>
          </a:prstGeom>
          <a:noFill/>
        </p:spPr>
        <p:txBody>
          <a:bodyPr wrap="square" rtlCol="0">
            <a:spAutoFit/>
          </a:bodyPr>
          <a:lstStyle/>
          <a:p>
            <a:pPr marL="285750" indent="-285750" algn="l">
              <a:buFont typeface="Arial" panose="020B0604020202020204" pitchFamily="34" charset="0"/>
              <a:buChar char="•"/>
            </a:pPr>
            <a:r>
              <a:rPr lang="ka-GE" sz="2000" dirty="0">
                <a:latin typeface="Arial" panose="020B0604020202020204" pitchFamily="34" charset="0"/>
              </a:rPr>
              <a:t>კანონმდებლობის სრულყოფა საერთაშორისო ხელშეკრულებებით განსაზღვრული ვალდებულებების იმპლემენტაციის უზრუნველსაყოფად</a:t>
            </a:r>
          </a:p>
          <a:p>
            <a:pPr marL="285750" indent="-285750" algn="l">
              <a:buFont typeface="Arial" panose="020B0604020202020204" pitchFamily="34" charset="0"/>
              <a:buChar char="•"/>
            </a:pPr>
            <a:r>
              <a:rPr lang="ka-GE" sz="2000" dirty="0">
                <a:latin typeface="Arial" panose="020B0604020202020204" pitchFamily="34" charset="0"/>
              </a:rPr>
              <a:t>საკოორდინაციო მექანიზმების გაუმჯობესება (მ.შ., რეგიონულ პარტნიორებთან)</a:t>
            </a:r>
          </a:p>
          <a:p>
            <a:pPr marL="285750" indent="-285750" algn="l">
              <a:buFont typeface="Arial" panose="020B0604020202020204" pitchFamily="34" charset="0"/>
              <a:buChar char="•"/>
            </a:pPr>
            <a:r>
              <a:rPr lang="ka-GE" sz="2000" dirty="0">
                <a:latin typeface="Arial" panose="020B0604020202020204" pitchFamily="34" charset="0"/>
              </a:rPr>
              <a:t>ადამიანური რესურსის მომზადება/გადამზადება</a:t>
            </a:r>
          </a:p>
          <a:p>
            <a:pPr marL="285750" indent="-285750" algn="l">
              <a:buFont typeface="Arial" panose="020B0604020202020204" pitchFamily="34" charset="0"/>
              <a:buChar char="•"/>
            </a:pPr>
            <a:r>
              <a:rPr lang="ka-GE" sz="2000" dirty="0">
                <a:latin typeface="Arial" panose="020B0604020202020204" pitchFamily="34" charset="0"/>
              </a:rPr>
              <a:t> </a:t>
            </a:r>
            <a:r>
              <a:rPr lang="ka-GE" sz="2000" dirty="0">
                <a:solidFill>
                  <a:srgbClr val="FF0000"/>
                </a:solidFill>
                <a:latin typeface="Arial" panose="020B0604020202020204" pitchFamily="34" charset="0"/>
              </a:rPr>
              <a:t>მიზნობრივი პროგრამების დაფინანსება</a:t>
            </a:r>
          </a:p>
          <a:p>
            <a:pPr marL="285750" indent="-285750" algn="l">
              <a:buFont typeface="Arial" panose="020B0604020202020204" pitchFamily="34" charset="0"/>
              <a:buChar char="•"/>
            </a:pPr>
            <a:endParaRPr lang="en-US" sz="2000" dirty="0">
              <a:latin typeface="Arial" panose="020B0604020202020204" pitchFamily="34" charset="0"/>
            </a:endParaRPr>
          </a:p>
        </p:txBody>
      </p:sp>
    </p:spTree>
    <p:extLst>
      <p:ext uri="{BB962C8B-B14F-4D97-AF65-F5344CB8AC3E}">
        <p14:creationId xmlns:p14="http://schemas.microsoft.com/office/powerpoint/2010/main" val="1927255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r>
              <a:rPr lang="en-GB" dirty="0"/>
              <a:t>References and supporting documentation</a:t>
            </a:r>
          </a:p>
        </p:txBody>
      </p:sp>
      <p:sp>
        <p:nvSpPr>
          <p:cNvPr id="3" name="TextBox 2"/>
          <p:cNvSpPr txBox="1"/>
          <p:nvPr/>
        </p:nvSpPr>
        <p:spPr>
          <a:xfrm>
            <a:off x="208547" y="1588168"/>
            <a:ext cx="10299032" cy="3139321"/>
          </a:xfrm>
          <a:prstGeom prst="rect">
            <a:avLst/>
          </a:prstGeom>
          <a:noFill/>
        </p:spPr>
        <p:txBody>
          <a:bodyPr wrap="square" rtlCol="0">
            <a:spAutoFit/>
          </a:bodyPr>
          <a:lstStyle/>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Law of Georgia “Civil security</a:t>
            </a:r>
            <a:r>
              <a:rPr lang="en-IN" sz="1800" dirty="0">
                <a:latin typeface="Calibri" panose="020F0502020204030204" pitchFamily="34" charset="0"/>
                <a:cs typeface="Calibri" panose="020F0502020204030204" pitchFamily="34" charset="0"/>
              </a:rPr>
              <a:t>” </a:t>
            </a:r>
            <a:r>
              <a:rPr lang="en-IN" sz="1800" u="sng" dirty="0">
                <a:latin typeface="Calibri" panose="020F0502020204030204" pitchFamily="34" charset="0"/>
                <a:cs typeface="Calibri" panose="020F0502020204030204" pitchFamily="34" charset="0"/>
                <a:hlinkClick r:id="rId3"/>
              </a:rPr>
              <a:t>https://matsne.gov.ge/ka/document/view/4243170?publication=1</a:t>
            </a:r>
            <a:endParaRPr lang="ka-GE" sz="1800" u="sng" dirty="0">
              <a:latin typeface="Calibri" panose="020F0502020204030204" pitchFamily="34" charset="0"/>
              <a:cs typeface="Calibri" panose="020F0502020204030204" pitchFamily="34" charset="0"/>
            </a:endParaRPr>
          </a:p>
          <a:p>
            <a:pPr marL="285750" indent="-285750" algn="l">
              <a:spcBef>
                <a:spcPts val="0"/>
              </a:spcBef>
              <a:buFont typeface="Wingdings" panose="05000000000000000000" pitchFamily="2" charset="2"/>
              <a:buChar char="ü"/>
            </a:pPr>
            <a:r>
              <a:rPr lang="en-US" sz="1800" u="sng" dirty="0">
                <a:latin typeface="Calibri" panose="020F0502020204030204" pitchFamily="34" charset="0"/>
                <a:cs typeface="Calibri" panose="020F0502020204030204" pitchFamily="34" charset="0"/>
              </a:rPr>
              <a:t>Law of Georgia “On </a:t>
            </a:r>
            <a:r>
              <a:rPr lang="en-US" sz="1800" u="sng" dirty="0" err="1">
                <a:latin typeface="Calibri" panose="020F0502020204030204" pitchFamily="34" charset="0"/>
                <a:cs typeface="Calibri" panose="020F0502020204030204" pitchFamily="34" charset="0"/>
              </a:rPr>
              <a:t>Healt</a:t>
            </a:r>
            <a:r>
              <a:rPr lang="en-US" sz="1800" u="sng" dirty="0">
                <a:latin typeface="Calibri" panose="020F0502020204030204" pitchFamily="34" charset="0"/>
                <a:cs typeface="Calibri" panose="020F0502020204030204" pitchFamily="34" charset="0"/>
              </a:rPr>
              <a:t> Care” https://matsne.gov.ge</a:t>
            </a:r>
          </a:p>
          <a:p>
            <a:pPr marL="285750" indent="-285750" algn="l">
              <a:spcBef>
                <a:spcPts val="0"/>
              </a:spcBef>
              <a:buFont typeface="Wingdings" panose="05000000000000000000" pitchFamily="2" charset="2"/>
              <a:buChar char="ü"/>
            </a:pPr>
            <a:r>
              <a:rPr lang="en-IN" sz="1800" u="sng" dirty="0">
                <a:latin typeface="Calibri" panose="020F0502020204030204" pitchFamily="34" charset="0"/>
                <a:cs typeface="Calibri" panose="020F0502020204030204" pitchFamily="34" charset="0"/>
              </a:rPr>
              <a:t>Law of Georgia “on Public Health” https://matsne.gov.ge</a:t>
            </a:r>
          </a:p>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Ordinance of the Government of Georgia on approval of the National Security Plan </a:t>
            </a:r>
            <a:r>
              <a:rPr lang="en-US" sz="1800" dirty="0">
                <a:latin typeface="Calibri" panose="020F0502020204030204" pitchFamily="34" charset="0"/>
                <a:cs typeface="Calibri" panose="020F0502020204030204" pitchFamily="34" charset="0"/>
                <a:hlinkClick r:id="rId4"/>
              </a:rPr>
              <a:t>https://matsne.gov.ge/ka/documn/view/2993918?publication=0</a:t>
            </a:r>
            <a:r>
              <a:rPr lang="en-US" sz="1800" dirty="0">
                <a:latin typeface="Calibri" panose="020F0502020204030204" pitchFamily="34" charset="0"/>
                <a:cs typeface="Calibri" panose="020F0502020204030204" pitchFamily="34" charset="0"/>
              </a:rPr>
              <a:t> </a:t>
            </a:r>
          </a:p>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Ordinance of the Government of Georgia -Approving Rule of  Functioning of Integrated National System of Surveillance on Infectious Diseases, including Diseases Due to Particularly Dangerous Pathogens </a:t>
            </a:r>
            <a:r>
              <a:rPr lang="en-US" sz="1800" dirty="0">
                <a:latin typeface="Calibri" panose="020F0502020204030204" pitchFamily="34" charset="0"/>
                <a:cs typeface="Calibri" panose="020F0502020204030204" pitchFamily="34" charset="0"/>
                <a:hlinkClick r:id="rId5"/>
              </a:rPr>
              <a:t>https://matsne.gov.ge/ka/document/view/2904356?publication=0</a:t>
            </a:r>
            <a:endParaRPr lang="en-US" sz="1800" dirty="0">
              <a:latin typeface="Calibri" panose="020F0502020204030204" pitchFamily="34" charset="0"/>
              <a:cs typeface="Calibri" panose="020F0502020204030204" pitchFamily="34" charset="0"/>
            </a:endParaRPr>
          </a:p>
          <a:p>
            <a:pPr marL="285750" indent="-285750" algn="l">
              <a:spcBef>
                <a:spcPts val="0"/>
              </a:spcBef>
              <a:buFont typeface="Wingdings" panose="05000000000000000000" pitchFamily="2" charset="2"/>
              <a:buChar char="ü"/>
            </a:pPr>
            <a:r>
              <a:rPr lang="en-US" sz="1800" dirty="0">
                <a:latin typeface="Calibri" panose="020F0502020204030204" pitchFamily="34" charset="0"/>
                <a:cs typeface="Calibri" panose="020F0502020204030204" pitchFamily="34" charset="0"/>
              </a:rPr>
              <a:t>Ordinance of the Government of Georgia -Approving Rule of Functioning of Integrated National Surveillance System on Infectious Diseases, including diseases caused by especially dangerous pathogens. </a:t>
            </a:r>
            <a:r>
              <a:rPr lang="en-US" sz="1800" dirty="0">
                <a:latin typeface="Calibri" panose="020F0502020204030204" pitchFamily="34" charset="0"/>
                <a:cs typeface="Calibri" panose="020F0502020204030204" pitchFamily="34" charset="0"/>
                <a:hlinkClick r:id="rId5"/>
              </a:rPr>
              <a:t>https://matsne.gov.ge/ka/document/view/2904356?publication=0</a:t>
            </a: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8654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en-US" dirty="0"/>
              <a:t>Health Priority Directions for 2014-2020</a:t>
            </a:r>
            <a:endParaRPr lang="en-GB" dirty="0"/>
          </a:p>
        </p:txBody>
      </p:sp>
      <p:sp>
        <p:nvSpPr>
          <p:cNvPr id="3" name="TextBox 2"/>
          <p:cNvSpPr txBox="1"/>
          <p:nvPr/>
        </p:nvSpPr>
        <p:spPr>
          <a:xfrm>
            <a:off x="208547" y="1588168"/>
            <a:ext cx="10299032" cy="3416320"/>
          </a:xfrm>
          <a:prstGeom prst="rect">
            <a:avLst/>
          </a:prstGeom>
          <a:noFill/>
        </p:spPr>
        <p:txBody>
          <a:bodyPr wrap="square" rtlCol="0">
            <a:spAutoFit/>
          </a:bodyPr>
          <a:lstStyle/>
          <a:p>
            <a:pPr marL="285750" indent="-285750" algn="l">
              <a:buFont typeface="Arial" panose="020B0604020202020204" pitchFamily="34" charset="0"/>
              <a:buChar char="•"/>
            </a:pPr>
            <a:endParaRPr lang="en-US" sz="2400" dirty="0">
              <a:latin typeface="Arial" panose="020B0604020202020204" pitchFamily="34" charset="0"/>
            </a:endParaRPr>
          </a:p>
          <a:p>
            <a:pPr marL="285750" indent="-285750" algn="l">
              <a:buFont typeface="Arial" panose="020B0604020202020204" pitchFamily="34" charset="0"/>
              <a:buChar char="•"/>
            </a:pPr>
            <a:r>
              <a:rPr lang="ka-GE" sz="2400" dirty="0">
                <a:latin typeface="Arial" panose="020B0604020202020204" pitchFamily="34" charset="0"/>
              </a:rPr>
              <a:t>ეპიდემიოლოგიური ზედამხედველობის, კონტროლის, ლაბორატორიული კვლევებისა და დაავადებებზე რეაგირების სისტემის ფუნქციონირების ეტაპობრივ სრულყოფა ევროდირექტივების შესაბამისად</a:t>
            </a:r>
          </a:p>
          <a:p>
            <a:pPr marL="285750" indent="-285750" algn="l">
              <a:buFont typeface="Arial" panose="020B0604020202020204" pitchFamily="34" charset="0"/>
              <a:buChar char="•"/>
            </a:pPr>
            <a:r>
              <a:rPr lang="ka-GE" sz="2400" dirty="0">
                <a:latin typeface="Arial" panose="020B0604020202020204" pitchFamily="34" charset="0"/>
              </a:rPr>
              <a:t>ბიოლოგიურ, ქიმიურ და რადიაციულ ინციდენტებზე რეაგირების გეგმების სრულყოფა ჯანმრთელობის საერთაშორისო წესების მიხედვით</a:t>
            </a:r>
          </a:p>
        </p:txBody>
      </p:sp>
    </p:spTree>
    <p:extLst>
      <p:ext uri="{BB962C8B-B14F-4D97-AF65-F5344CB8AC3E}">
        <p14:creationId xmlns:p14="http://schemas.microsoft.com/office/powerpoint/2010/main" val="654790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ka-GE" dirty="0"/>
              <a:t>საკანონმდებლო გარემო</a:t>
            </a:r>
            <a:endParaRPr lang="en-GB" dirty="0"/>
          </a:p>
        </p:txBody>
      </p:sp>
      <p:sp>
        <p:nvSpPr>
          <p:cNvPr id="3" name="TextBox 2"/>
          <p:cNvSpPr txBox="1"/>
          <p:nvPr/>
        </p:nvSpPr>
        <p:spPr>
          <a:xfrm>
            <a:off x="208547" y="1430883"/>
            <a:ext cx="10299032" cy="6240170"/>
          </a:xfrm>
          <a:prstGeom prst="rect">
            <a:avLst/>
          </a:prstGeom>
          <a:noFill/>
        </p:spPr>
        <p:txBody>
          <a:bodyPr wrap="square" rtlCol="0">
            <a:spAutoFit/>
          </a:bodyPr>
          <a:lstStyle/>
          <a:p>
            <a:pPr marL="342900" indent="-342900" algn="l">
              <a:buFont typeface="Arial" panose="020B0604020202020204" pitchFamily="34" charset="0"/>
              <a:buChar char="•"/>
            </a:pPr>
            <a:r>
              <a:rPr lang="ka-GE" sz="2000" dirty="0"/>
              <a:t>საკანანომდებლო აქტები:</a:t>
            </a:r>
          </a:p>
          <a:p>
            <a:pPr lvl="1" algn="l">
              <a:buFont typeface="Wingdings" panose="05000000000000000000" pitchFamily="2" charset="2"/>
              <a:buChar char="ü"/>
            </a:pPr>
            <a:r>
              <a:rPr lang="ka-GE" sz="1800" dirty="0"/>
              <a:t>„ჯანმრთელობის დაცვის შესახებ“</a:t>
            </a:r>
          </a:p>
          <a:p>
            <a:pPr lvl="1" algn="l">
              <a:buFont typeface="Wingdings" panose="05000000000000000000" pitchFamily="2" charset="2"/>
              <a:buChar char="ü"/>
            </a:pPr>
            <a:r>
              <a:rPr lang="ka-GE" sz="1800" dirty="0"/>
              <a:t>„საზოგადოებრივი ჯანმრთელობის შესახებ“</a:t>
            </a:r>
          </a:p>
          <a:p>
            <a:pPr lvl="1" algn="l">
              <a:buFont typeface="Wingdings" panose="05000000000000000000" pitchFamily="2" charset="2"/>
              <a:buChar char="ü"/>
            </a:pPr>
            <a:r>
              <a:rPr lang="ka-GE" sz="1800" dirty="0"/>
              <a:t>სამოქალაქო უსაფრთხოების შესახებ</a:t>
            </a:r>
          </a:p>
          <a:p>
            <a:pPr lvl="1" algn="l">
              <a:buFont typeface="Wingdings" panose="05000000000000000000" pitchFamily="2" charset="2"/>
              <a:buChar char="ü"/>
            </a:pPr>
            <a:r>
              <a:rPr lang="ka-GE" sz="1800" dirty="0"/>
              <a:t>„საგანგებო მდგომარეობის შესახებ“</a:t>
            </a:r>
          </a:p>
          <a:p>
            <a:pPr marL="342900" indent="-342900" algn="l">
              <a:buFont typeface="Arial" panose="020B0604020202020204" pitchFamily="34" charset="0"/>
              <a:buChar char="•"/>
            </a:pPr>
            <a:r>
              <a:rPr lang="ka-GE" sz="2000" dirty="0"/>
              <a:t>კანონქვემდებარე აქტები</a:t>
            </a:r>
          </a:p>
          <a:p>
            <a:pPr lvl="1" algn="l">
              <a:buFont typeface="Wingdings" panose="05000000000000000000" pitchFamily="2" charset="2"/>
              <a:buChar char="ü"/>
            </a:pPr>
            <a:r>
              <a:rPr lang="ka-GE" sz="1800" dirty="0"/>
              <a:t>„სამოქალაქო უსაფრთხოების ეროვნული გეგმის დამტკიცების შესახებ“ საქართველოს მთავრობის დადგენილება (№508 – 24.09.2015)</a:t>
            </a:r>
          </a:p>
          <a:p>
            <a:pPr lvl="1" algn="l">
              <a:buFont typeface="Wingdings" panose="05000000000000000000" pitchFamily="2" charset="2"/>
              <a:buChar char="ü"/>
            </a:pPr>
            <a:r>
              <a:rPr lang="ka-GE" sz="1800" dirty="0"/>
              <a:t>„ინფექციურ დაავადებებზე, მათ შორის, განსაკუთრებით საშიში პათოგენებით გამოწვეულ დაავადებებზე, ეპიდზედამხედველობის ინტეგრირებული ეროვნული სისტემის ფუნქციონირების წესის დამტკიცების შესახებ“საქართველოს მთავრობის დადგენილება (№336 –09.07.2015)</a:t>
            </a:r>
            <a:endParaRPr lang="en-US" sz="1800" dirty="0"/>
          </a:p>
          <a:p>
            <a:pPr lvl="1" algn="l">
              <a:buFont typeface="Wingdings" panose="05000000000000000000" pitchFamily="2" charset="2"/>
              <a:buChar char="ü"/>
            </a:pPr>
            <a:r>
              <a:rPr lang="en-US" sz="1800" dirty="0">
                <a:latin typeface="Arial" panose="020B0604020202020204" pitchFamily="34" charset="0"/>
              </a:rPr>
              <a:t>Decree by government of Georgia, N428, on “sanitary-quarantine measures and controls on borders and customs” </a:t>
            </a:r>
          </a:p>
          <a:p>
            <a:pPr lvl="1" algn="l">
              <a:buFont typeface="Wingdings" panose="05000000000000000000" pitchFamily="2" charset="2"/>
              <a:buChar char="ü"/>
            </a:pPr>
            <a:endParaRPr lang="ka-GE" sz="2000" dirty="0"/>
          </a:p>
          <a:p>
            <a:pPr>
              <a:buFont typeface="Wingdings" panose="05000000000000000000" pitchFamily="2" charset="2"/>
              <a:buChar char="ü"/>
            </a:pPr>
            <a:endParaRPr lang="ka-GE" dirty="0"/>
          </a:p>
        </p:txBody>
      </p:sp>
    </p:spTree>
    <p:extLst>
      <p:ext uri="{BB962C8B-B14F-4D97-AF65-F5344CB8AC3E}">
        <p14:creationId xmlns:p14="http://schemas.microsoft.com/office/powerpoint/2010/main" val="4122836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en-GB" dirty="0"/>
              <a:t>overview of capabilities</a:t>
            </a:r>
          </a:p>
        </p:txBody>
      </p:sp>
      <p:sp>
        <p:nvSpPr>
          <p:cNvPr id="3" name="TextBox 2"/>
          <p:cNvSpPr txBox="1"/>
          <p:nvPr/>
        </p:nvSpPr>
        <p:spPr>
          <a:xfrm>
            <a:off x="208547" y="1588168"/>
            <a:ext cx="10299032" cy="5447645"/>
          </a:xfrm>
          <a:prstGeom prst="rect">
            <a:avLst/>
          </a:prstGeom>
          <a:noFill/>
        </p:spPr>
        <p:txBody>
          <a:bodyPr wrap="square" rtlCol="0">
            <a:spAutoFit/>
          </a:bodyPr>
          <a:lstStyle/>
          <a:p>
            <a:pPr marL="285750" indent="-285750" algn="l">
              <a:buFont typeface="Arial" panose="020B0604020202020204" pitchFamily="34" charset="0"/>
              <a:buChar char="•"/>
            </a:pPr>
            <a:r>
              <a:rPr lang="en-US" altLang="en-US" sz="2400" dirty="0">
                <a:solidFill>
                  <a:srgbClr val="002060"/>
                </a:solidFill>
                <a:latin typeface="Calibri" panose="020F0502020204030204" pitchFamily="34" charset="0"/>
                <a:cs typeface="Calibri" panose="020F0502020204030204" pitchFamily="34" charset="0"/>
              </a:rPr>
              <a:t>R</a:t>
            </a:r>
            <a:r>
              <a:rPr lang="ru-RU" altLang="en-US" sz="2400" dirty="0">
                <a:solidFill>
                  <a:srgbClr val="002060"/>
                </a:solidFill>
                <a:latin typeface="Calibri" panose="020F0502020204030204" pitchFamily="34" charset="0"/>
                <a:cs typeface="Calibri" panose="020F0502020204030204" pitchFamily="34" charset="0"/>
              </a:rPr>
              <a:t>egulations in compliance with the IHR</a:t>
            </a:r>
            <a:endParaRPr lang="ka-GE" altLang="en-US"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altLang="en-US" sz="2400" dirty="0">
                <a:solidFill>
                  <a:srgbClr val="002060"/>
                </a:solidFill>
                <a:latin typeface="Calibri" panose="020F0502020204030204" pitchFamily="34" charset="0"/>
                <a:cs typeface="Calibri" panose="020F0502020204030204" pitchFamily="34" charset="0"/>
              </a:rPr>
              <a:t>Coordination Mechanism During Emergency</a:t>
            </a:r>
            <a:endParaRPr lang="ka-GE" altLang="en-US"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altLang="en-US" sz="2400" dirty="0">
                <a:solidFill>
                  <a:srgbClr val="002060"/>
                </a:solidFill>
                <a:latin typeface="Calibri" panose="020F0502020204030204" pitchFamily="34" charset="0"/>
                <a:cs typeface="Calibri" panose="020F0502020204030204" pitchFamily="34" charset="0"/>
              </a:rPr>
              <a:t>Important pillars of IHR - Integrated surveillance system</a:t>
            </a:r>
            <a:endParaRPr lang="ka-GE" altLang="en-US"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sz="2400" dirty="0">
                <a:solidFill>
                  <a:srgbClr val="002060"/>
                </a:solidFill>
                <a:latin typeface="Calibri" panose="020F0502020204030204" pitchFamily="34" charset="0"/>
                <a:cs typeface="Calibri" panose="020F0502020204030204" pitchFamily="34" charset="0"/>
              </a:rPr>
              <a:t>Good coordination mechanism during emergency</a:t>
            </a:r>
            <a:endParaRPr lang="ka-GE"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r>
              <a:rPr lang="en-US" sz="2400" dirty="0">
                <a:solidFill>
                  <a:srgbClr val="002060"/>
                </a:solidFill>
                <a:latin typeface="Calibri" panose="020F0502020204030204" pitchFamily="34" charset="0"/>
                <a:cs typeface="Calibri" panose="020F0502020204030204" pitchFamily="34" charset="0"/>
              </a:rPr>
              <a:t>IHR Focal Point - NCDC - High-level Biomedical Research Center</a:t>
            </a:r>
          </a:p>
          <a:p>
            <a:pPr marL="285750" indent="-285750" algn="l">
              <a:buFont typeface="Arial" panose="020B0604020202020204" pitchFamily="34" charset="0"/>
              <a:buChar char="•"/>
            </a:pPr>
            <a:r>
              <a:rPr lang="en-US" sz="2400" dirty="0">
                <a:solidFill>
                  <a:srgbClr val="002060"/>
                </a:solidFill>
                <a:latin typeface="Calibri" panose="020F0502020204030204" pitchFamily="34" charset="0"/>
                <a:cs typeface="Calibri" panose="020F0502020204030204" pitchFamily="34" charset="0"/>
              </a:rPr>
              <a:t>Regional partnership</a:t>
            </a:r>
            <a:r>
              <a:rPr lang="ka-GE" sz="2400" dirty="0">
                <a:solidFill>
                  <a:srgbClr val="002060"/>
                </a:solidFill>
                <a:latin typeface="Calibri" panose="020F0502020204030204" pitchFamily="34" charset="0"/>
                <a:cs typeface="Calibri" panose="020F0502020204030204" pitchFamily="34" charset="0"/>
              </a:rPr>
              <a:t> </a:t>
            </a:r>
            <a:endParaRPr lang="en-US" sz="24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ru-RU" sz="20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US" altLang="en-US" sz="20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US" altLang="en-US" sz="2000" dirty="0">
              <a:solidFill>
                <a:srgbClr val="002060"/>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US" altLang="en-US" sz="1800" dirty="0">
              <a:solidFill>
                <a:srgbClr val="002060"/>
              </a:solidFill>
              <a:latin typeface="Calibri" panose="020F0502020204030204" pitchFamily="34" charset="0"/>
              <a:cs typeface="Calibri" panose="020F0502020204030204" pitchFamily="34" charset="0"/>
            </a:endParaRPr>
          </a:p>
          <a:p>
            <a:pPr algn="l"/>
            <a:endParaRPr lang="en-US" sz="1800" dirty="0">
              <a:latin typeface="Arial" panose="020B0604020202020204" pitchFamily="34" charset="0"/>
            </a:endParaRPr>
          </a:p>
        </p:txBody>
      </p:sp>
    </p:spTree>
    <p:extLst>
      <p:ext uri="{BB962C8B-B14F-4D97-AF65-F5344CB8AC3E}">
        <p14:creationId xmlns:p14="http://schemas.microsoft.com/office/powerpoint/2010/main" val="1970052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IN" dirty="0"/>
            </a:br>
            <a:r>
              <a:rPr lang="en-GB" dirty="0"/>
              <a:t>overview of stakeholders</a:t>
            </a:r>
          </a:p>
        </p:txBody>
      </p:sp>
      <p:sp>
        <p:nvSpPr>
          <p:cNvPr id="3" name="TextBox 2"/>
          <p:cNvSpPr txBox="1"/>
          <p:nvPr/>
        </p:nvSpPr>
        <p:spPr>
          <a:xfrm>
            <a:off x="208547" y="1588168"/>
            <a:ext cx="10299032" cy="4097725"/>
          </a:xfrm>
          <a:prstGeom prst="rect">
            <a:avLst/>
          </a:prstGeom>
          <a:noFill/>
        </p:spPr>
        <p:txBody>
          <a:bodyPr wrap="square" rtlCol="0">
            <a:spAutoFit/>
          </a:bodyPr>
          <a:lstStyle/>
          <a:p>
            <a:pPr marL="457200" indent="-457200" algn="l">
              <a:lnSpc>
                <a:spcPct val="150000"/>
              </a:lnSpc>
              <a:buSzPct val="150000"/>
              <a:buBlip>
                <a:blip r:embed="rId3"/>
              </a:buBlip>
            </a:pPr>
            <a:r>
              <a:rPr lang="en-US" sz="2400" dirty="0">
                <a:solidFill>
                  <a:srgbClr val="002060"/>
                </a:solidFill>
                <a:latin typeface="Calibri" panose="020F0502020204030204" pitchFamily="34" charset="0"/>
                <a:cs typeface="Calibri" panose="020F0502020204030204" pitchFamily="34" charset="0"/>
              </a:rPr>
              <a:t>Ministry of Internally Displaced People from Occupied Territories, Labor, Health and Social Affairs;</a:t>
            </a:r>
          </a:p>
          <a:p>
            <a:pPr marL="457200" indent="-457200" algn="l">
              <a:lnSpc>
                <a:spcPct val="150000"/>
              </a:lnSpc>
              <a:buSzPct val="150000"/>
              <a:buBlip>
                <a:blip r:embed="rId4"/>
              </a:buBlip>
            </a:pPr>
            <a:r>
              <a:rPr lang="en-US" sz="2400" dirty="0">
                <a:solidFill>
                  <a:srgbClr val="002060"/>
                </a:solidFill>
                <a:latin typeface="Calibri" panose="020F0502020204030204" pitchFamily="34" charset="0"/>
                <a:cs typeface="Calibri" panose="020F0502020204030204" pitchFamily="34" charset="0"/>
              </a:rPr>
              <a:t>Ministry of Environmental Protection and Agriculture;</a:t>
            </a:r>
          </a:p>
          <a:p>
            <a:pPr marL="457200" indent="-457200" algn="l">
              <a:lnSpc>
                <a:spcPct val="150000"/>
              </a:lnSpc>
              <a:buSzPct val="150000"/>
              <a:buBlip>
                <a:blip r:embed="rId5"/>
              </a:buBlip>
            </a:pPr>
            <a:r>
              <a:rPr lang="en-US" sz="2400" dirty="0">
                <a:solidFill>
                  <a:srgbClr val="002060"/>
                </a:solidFill>
                <a:latin typeface="Calibri" panose="020F0502020204030204" pitchFamily="34" charset="0"/>
                <a:cs typeface="Calibri" panose="020F0502020204030204" pitchFamily="34" charset="0"/>
              </a:rPr>
              <a:t>National Food Agency;</a:t>
            </a:r>
          </a:p>
          <a:p>
            <a:pPr marL="457200" indent="-457200" algn="l">
              <a:lnSpc>
                <a:spcPct val="150000"/>
              </a:lnSpc>
              <a:buSzPct val="150000"/>
              <a:buBlip>
                <a:blip r:embed="rId6"/>
              </a:buBlip>
            </a:pPr>
            <a:r>
              <a:rPr lang="en-US" sz="2400" dirty="0">
                <a:solidFill>
                  <a:srgbClr val="002060"/>
                </a:solidFill>
                <a:latin typeface="Calibri" panose="020F0502020204030204" pitchFamily="34" charset="0"/>
                <a:cs typeface="Calibri" panose="020F0502020204030204" pitchFamily="34" charset="0"/>
              </a:rPr>
              <a:t>Revenue Service;</a:t>
            </a:r>
          </a:p>
          <a:p>
            <a:pPr marL="457200" indent="-457200" algn="l">
              <a:lnSpc>
                <a:spcPct val="150000"/>
              </a:lnSpc>
              <a:buSzPct val="150000"/>
              <a:buBlip>
                <a:blip r:embed="rId7"/>
              </a:buBlip>
            </a:pPr>
            <a:r>
              <a:rPr lang="en-US" sz="2400" dirty="0">
                <a:solidFill>
                  <a:srgbClr val="002060"/>
                </a:solidFill>
                <a:latin typeface="Calibri" panose="020F0502020204030204" pitchFamily="34" charset="0"/>
                <a:cs typeface="Calibri" panose="020F0502020204030204" pitchFamily="34" charset="0"/>
              </a:rPr>
              <a:t>Emergency Situations Coordination and Urgent Assistance Center; </a:t>
            </a:r>
          </a:p>
        </p:txBody>
      </p:sp>
    </p:spTree>
    <p:extLst>
      <p:ext uri="{BB962C8B-B14F-4D97-AF65-F5344CB8AC3E}">
        <p14:creationId xmlns:p14="http://schemas.microsoft.com/office/powerpoint/2010/main" val="2122742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a:extLst>
              <a:ext uri="{FF2B5EF4-FFF2-40B4-BE49-F238E27FC236}">
                <a16:creationId xmlns:a16="http://schemas.microsoft.com/office/drawing/2014/main" id="{93D7BE37-EFF0-4C42-9C39-8B4C3BA91763}"/>
              </a:ext>
            </a:extLst>
          </p:cNvPr>
          <p:cNvSpPr>
            <a:spLocks noChangeArrowheads="1"/>
          </p:cNvSpPr>
          <p:nvPr/>
        </p:nvSpPr>
        <p:spPr bwMode="auto">
          <a:xfrm>
            <a:off x="4270786" y="1570136"/>
            <a:ext cx="2437008" cy="496261"/>
          </a:xfrm>
          <a:prstGeom prst="rect">
            <a:avLst/>
          </a:prstGeom>
          <a:solidFill>
            <a:srgbClr val="C0392B"/>
          </a:solidFill>
          <a:ln>
            <a:no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r>
              <a:rPr lang="en-US" sz="1800" b="1" kern="0" dirty="0">
                <a:latin typeface="Calibri" panose="020F0502020204030204" pitchFamily="34" charset="0"/>
                <a:cs typeface="Calibri" panose="020F0502020204030204" pitchFamily="34" charset="0"/>
              </a:rPr>
              <a:t>Emergency Response</a:t>
            </a:r>
            <a:endParaRPr lang="en-US" sz="1800" b="1" kern="0" dirty="0">
              <a:ln w="0"/>
              <a:effectLst>
                <a:outerShdw blurRad="38100" dist="19050" dir="2700000" algn="tl" rotWithShape="0">
                  <a:srgbClr val="95A5A6">
                    <a:alpha val="40000"/>
                  </a:srgbClr>
                </a:outerShdw>
              </a:effectLst>
              <a:latin typeface="Calibri" panose="020F0502020204030204" pitchFamily="34" charset="0"/>
              <a:cs typeface="Calibri" panose="020F0502020204030204" pitchFamily="34" charset="0"/>
            </a:endParaRPr>
          </a:p>
        </p:txBody>
      </p:sp>
      <p:sp>
        <p:nvSpPr>
          <p:cNvPr id="5" name="Rectangle 21">
            <a:extLst>
              <a:ext uri="{FF2B5EF4-FFF2-40B4-BE49-F238E27FC236}">
                <a16:creationId xmlns:a16="http://schemas.microsoft.com/office/drawing/2014/main" id="{85C5F272-AA71-4EAC-BEC1-0FAAFD211521}"/>
              </a:ext>
            </a:extLst>
          </p:cNvPr>
          <p:cNvSpPr>
            <a:spLocks noChangeArrowheads="1"/>
          </p:cNvSpPr>
          <p:nvPr/>
        </p:nvSpPr>
        <p:spPr bwMode="auto">
          <a:xfrm>
            <a:off x="1217906" y="2844334"/>
            <a:ext cx="3707310" cy="316793"/>
          </a:xfrm>
          <a:prstGeom prst="rect">
            <a:avLst/>
          </a:prstGeom>
          <a:solidFill>
            <a:srgbClr val="2980B9">
              <a:lumMod val="60000"/>
              <a:lumOff val="40000"/>
            </a:srgbClr>
          </a:solidFill>
          <a:ln>
            <a:no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r>
              <a:rPr lang="en-US" sz="1800" kern="0" cap="all" dirty="0">
                <a:ln w="0"/>
                <a:solidFill>
                  <a:prstClr val="white"/>
                </a:solidFill>
                <a:effectLst>
                  <a:outerShdw blurRad="38100" dist="19050" dir="2700000" algn="tl" rotWithShape="0">
                    <a:srgbClr val="95A5A6">
                      <a:alpha val="40000"/>
                    </a:srgbClr>
                  </a:outerShdw>
                </a:effectLst>
                <a:latin typeface="Calibri" panose="020F0502020204030204" pitchFamily="34" charset="0"/>
                <a:cs typeface="Calibri" panose="020F0502020204030204" pitchFamily="34" charset="0"/>
              </a:rPr>
              <a:t>National Level</a:t>
            </a:r>
          </a:p>
        </p:txBody>
      </p:sp>
      <p:sp>
        <p:nvSpPr>
          <p:cNvPr id="6" name="Rectangle 21">
            <a:extLst>
              <a:ext uri="{FF2B5EF4-FFF2-40B4-BE49-F238E27FC236}">
                <a16:creationId xmlns:a16="http://schemas.microsoft.com/office/drawing/2014/main" id="{B4A17549-70C4-4D60-9CB6-1751F904DC27}"/>
              </a:ext>
            </a:extLst>
          </p:cNvPr>
          <p:cNvSpPr>
            <a:spLocks noChangeArrowheads="1"/>
          </p:cNvSpPr>
          <p:nvPr/>
        </p:nvSpPr>
        <p:spPr bwMode="auto">
          <a:xfrm>
            <a:off x="6054174" y="2839406"/>
            <a:ext cx="4198744" cy="316793"/>
          </a:xfrm>
          <a:prstGeom prst="rect">
            <a:avLst/>
          </a:prstGeom>
          <a:solidFill>
            <a:srgbClr val="F39C12"/>
          </a:solidFill>
          <a:ln>
            <a:no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r>
              <a:rPr lang="en-US" sz="1800" kern="0" cap="all" dirty="0">
                <a:ln w="0"/>
                <a:solidFill>
                  <a:prstClr val="white"/>
                </a:solidFill>
                <a:effectLst>
                  <a:outerShdw blurRad="38100" dist="19050" dir="2700000" algn="tl" rotWithShape="0">
                    <a:srgbClr val="95A5A6">
                      <a:alpha val="40000"/>
                    </a:srgbClr>
                  </a:outerShdw>
                </a:effectLst>
                <a:latin typeface="Calibri" panose="020F0502020204030204" pitchFamily="34" charset="0"/>
                <a:cs typeface="Calibri" panose="020F0502020204030204" pitchFamily="34" charset="0"/>
              </a:rPr>
              <a:t>Small-scale events</a:t>
            </a:r>
          </a:p>
        </p:txBody>
      </p:sp>
      <p:grpSp>
        <p:nvGrpSpPr>
          <p:cNvPr id="7" name="Group 6">
            <a:extLst>
              <a:ext uri="{FF2B5EF4-FFF2-40B4-BE49-F238E27FC236}">
                <a16:creationId xmlns:a16="http://schemas.microsoft.com/office/drawing/2014/main" id="{A0FDFCA5-DE60-4378-9FFB-AA7A8F093CF3}"/>
              </a:ext>
            </a:extLst>
          </p:cNvPr>
          <p:cNvGrpSpPr/>
          <p:nvPr/>
        </p:nvGrpSpPr>
        <p:grpSpPr>
          <a:xfrm>
            <a:off x="249805" y="4130746"/>
            <a:ext cx="1936201" cy="2151720"/>
            <a:chOff x="1962170" y="3608743"/>
            <a:chExt cx="1762716" cy="2058714"/>
          </a:xfrm>
        </p:grpSpPr>
        <p:sp>
          <p:nvSpPr>
            <p:cNvPr id="8" name="Rectangle 32">
              <a:extLst>
                <a:ext uri="{FF2B5EF4-FFF2-40B4-BE49-F238E27FC236}">
                  <a16:creationId xmlns:a16="http://schemas.microsoft.com/office/drawing/2014/main" id="{8B4BC1E8-3033-49CE-B143-DCEE6E1141BD}"/>
                </a:ext>
              </a:extLst>
            </p:cNvPr>
            <p:cNvSpPr>
              <a:spLocks noChangeArrowheads="1"/>
            </p:cNvSpPr>
            <p:nvPr/>
          </p:nvSpPr>
          <p:spPr bwMode="auto">
            <a:xfrm>
              <a:off x="1962170" y="3608743"/>
              <a:ext cx="1762716" cy="717550"/>
            </a:xfrm>
            <a:prstGeom prst="rect">
              <a:avLst/>
            </a:prstGeom>
            <a:solidFill>
              <a:srgbClr val="2980B9">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Strategic (political) level </a:t>
              </a:r>
            </a:p>
          </p:txBody>
        </p:sp>
        <p:sp>
          <p:nvSpPr>
            <p:cNvPr id="9" name="Rectangle 32">
              <a:extLst>
                <a:ext uri="{FF2B5EF4-FFF2-40B4-BE49-F238E27FC236}">
                  <a16:creationId xmlns:a16="http://schemas.microsoft.com/office/drawing/2014/main" id="{E8618F66-1521-4F12-834D-3E13E8ABD26D}"/>
                </a:ext>
              </a:extLst>
            </p:cNvPr>
            <p:cNvSpPr>
              <a:spLocks noChangeArrowheads="1"/>
            </p:cNvSpPr>
            <p:nvPr/>
          </p:nvSpPr>
          <p:spPr bwMode="auto">
            <a:xfrm>
              <a:off x="1962170" y="4327341"/>
              <a:ext cx="1762716" cy="1340116"/>
            </a:xfrm>
            <a:prstGeom prst="rect">
              <a:avLst/>
            </a:prstGeom>
            <a:solidFill>
              <a:srgbClr val="2980B9">
                <a:lumMod val="60000"/>
                <a:lumOff val="40000"/>
              </a:srgbClr>
            </a:solidFill>
            <a:ln>
              <a:solidFill>
                <a:srgbClr val="2980B9">
                  <a:lumMod val="60000"/>
                  <a:lumOff val="40000"/>
                </a:srgb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endParaRPr lang="en-US" sz="1600" kern="0" dirty="0">
                <a:solidFill>
                  <a:srgbClr val="2C3E50"/>
                </a:solidFill>
                <a:latin typeface="Calibri" panose="020F0502020204030204" pitchFamily="34" charset="0"/>
                <a:cs typeface="Calibri" panose="020F0502020204030204" pitchFamily="34" charset="0"/>
              </a:endParaRPr>
            </a:p>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Prime Minister of Georgia or his authorized person</a:t>
              </a:r>
            </a:p>
            <a:p>
              <a:pPr defTabSz="801980" fontAlgn="auto">
                <a:spcBef>
                  <a:spcPts val="0"/>
                </a:spcBef>
                <a:spcAft>
                  <a:spcPts val="0"/>
                </a:spcAft>
                <a:defRPr/>
              </a:pPr>
              <a:endParaRPr lang="en-US" sz="1600" kern="0" dirty="0">
                <a:ln w="0"/>
                <a:solidFill>
                  <a:srgbClr val="95A5A6">
                    <a:lumMod val="50000"/>
                  </a:srgbClr>
                </a:solidFill>
                <a:latin typeface="Calibri" panose="020F0502020204030204" pitchFamily="34" charset="0"/>
                <a:cs typeface="Calibri" panose="020F0502020204030204" pitchFamily="34" charset="0"/>
              </a:endParaRPr>
            </a:p>
          </p:txBody>
        </p:sp>
      </p:grpSp>
      <p:grpSp>
        <p:nvGrpSpPr>
          <p:cNvPr id="10" name="Group 9">
            <a:extLst>
              <a:ext uri="{FF2B5EF4-FFF2-40B4-BE49-F238E27FC236}">
                <a16:creationId xmlns:a16="http://schemas.microsoft.com/office/drawing/2014/main" id="{33F8D54B-1137-4750-9035-41563FCA8BBE}"/>
              </a:ext>
            </a:extLst>
          </p:cNvPr>
          <p:cNvGrpSpPr/>
          <p:nvPr/>
        </p:nvGrpSpPr>
        <p:grpSpPr>
          <a:xfrm>
            <a:off x="2300217" y="4130746"/>
            <a:ext cx="1771996" cy="2151720"/>
            <a:chOff x="1962170" y="3608743"/>
            <a:chExt cx="1762716" cy="2262307"/>
          </a:xfrm>
        </p:grpSpPr>
        <p:sp>
          <p:nvSpPr>
            <p:cNvPr id="11" name="Rectangle 32">
              <a:extLst>
                <a:ext uri="{FF2B5EF4-FFF2-40B4-BE49-F238E27FC236}">
                  <a16:creationId xmlns:a16="http://schemas.microsoft.com/office/drawing/2014/main" id="{31493682-8BF4-4C5F-9543-256A2A4E24C4}"/>
                </a:ext>
              </a:extLst>
            </p:cNvPr>
            <p:cNvSpPr>
              <a:spLocks noChangeArrowheads="1"/>
            </p:cNvSpPr>
            <p:nvPr/>
          </p:nvSpPr>
          <p:spPr bwMode="auto">
            <a:xfrm>
              <a:off x="1962170" y="3608743"/>
              <a:ext cx="1762716" cy="717550"/>
            </a:xfrm>
            <a:prstGeom prst="rect">
              <a:avLst/>
            </a:prstGeom>
            <a:solidFill>
              <a:srgbClr val="2980B9">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Operational level </a:t>
              </a:r>
            </a:p>
          </p:txBody>
        </p:sp>
        <p:sp>
          <p:nvSpPr>
            <p:cNvPr id="12" name="Rectangle 32">
              <a:extLst>
                <a:ext uri="{FF2B5EF4-FFF2-40B4-BE49-F238E27FC236}">
                  <a16:creationId xmlns:a16="http://schemas.microsoft.com/office/drawing/2014/main" id="{6C7B78E8-EBCF-4857-A3AB-8AB09BA5E670}"/>
                </a:ext>
              </a:extLst>
            </p:cNvPr>
            <p:cNvSpPr>
              <a:spLocks noChangeArrowheads="1"/>
            </p:cNvSpPr>
            <p:nvPr/>
          </p:nvSpPr>
          <p:spPr bwMode="auto">
            <a:xfrm>
              <a:off x="1962170" y="4327343"/>
              <a:ext cx="1762716" cy="1543707"/>
            </a:xfrm>
            <a:prstGeom prst="rect">
              <a:avLst/>
            </a:prstGeom>
            <a:solidFill>
              <a:srgbClr val="2980B9">
                <a:lumMod val="60000"/>
                <a:lumOff val="40000"/>
              </a:srgbClr>
            </a:solidFill>
            <a:ln>
              <a:solidFill>
                <a:srgbClr val="2980B9">
                  <a:lumMod val="60000"/>
                  <a:lumOff val="40000"/>
                </a:srgb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Inter-agency Operational Center/Ministry or the Minister's nomination</a:t>
              </a:r>
            </a:p>
            <a:p>
              <a:pPr defTabSz="801980" fontAlgn="auto">
                <a:lnSpc>
                  <a:spcPts val="1228"/>
                </a:lnSpc>
                <a:spcBef>
                  <a:spcPts val="0"/>
                </a:spcBef>
                <a:spcAft>
                  <a:spcPts val="0"/>
                </a:spcAft>
                <a:defRPr/>
              </a:pPr>
              <a:endParaRPr lang="en-US" sz="1200" kern="0" dirty="0">
                <a:ln w="0"/>
                <a:solidFill>
                  <a:srgbClr val="95A5A6">
                    <a:lumMod val="50000"/>
                  </a:srgbClr>
                </a:solidFill>
                <a:latin typeface="Calibri" panose="020F0502020204030204" pitchFamily="34" charset="0"/>
                <a:cs typeface="Calibri" panose="020F0502020204030204" pitchFamily="34" charset="0"/>
              </a:endParaRPr>
            </a:p>
          </p:txBody>
        </p:sp>
      </p:grpSp>
      <p:grpSp>
        <p:nvGrpSpPr>
          <p:cNvPr id="13" name="Group 12">
            <a:extLst>
              <a:ext uri="{FF2B5EF4-FFF2-40B4-BE49-F238E27FC236}">
                <a16:creationId xmlns:a16="http://schemas.microsoft.com/office/drawing/2014/main" id="{F340D04C-3884-4355-B172-CDCD336F8FBB}"/>
              </a:ext>
            </a:extLst>
          </p:cNvPr>
          <p:cNvGrpSpPr/>
          <p:nvPr/>
        </p:nvGrpSpPr>
        <p:grpSpPr>
          <a:xfrm>
            <a:off x="4218698" y="4130746"/>
            <a:ext cx="1714849" cy="2151720"/>
            <a:chOff x="1962170" y="3608743"/>
            <a:chExt cx="1762716" cy="2058717"/>
          </a:xfrm>
        </p:grpSpPr>
        <p:sp>
          <p:nvSpPr>
            <p:cNvPr id="14" name="Rectangle 32">
              <a:extLst>
                <a:ext uri="{FF2B5EF4-FFF2-40B4-BE49-F238E27FC236}">
                  <a16:creationId xmlns:a16="http://schemas.microsoft.com/office/drawing/2014/main" id="{41776D7C-B6CC-4F9E-8BCD-326A7D5417D8}"/>
                </a:ext>
              </a:extLst>
            </p:cNvPr>
            <p:cNvSpPr>
              <a:spLocks noChangeArrowheads="1"/>
            </p:cNvSpPr>
            <p:nvPr/>
          </p:nvSpPr>
          <p:spPr bwMode="auto">
            <a:xfrm>
              <a:off x="1962170" y="3608743"/>
              <a:ext cx="1762716" cy="717550"/>
            </a:xfrm>
            <a:prstGeom prst="rect">
              <a:avLst/>
            </a:prstGeom>
            <a:solidFill>
              <a:srgbClr val="2980B9">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Tactical level</a:t>
              </a:r>
            </a:p>
          </p:txBody>
        </p:sp>
        <p:sp>
          <p:nvSpPr>
            <p:cNvPr id="15" name="Rectangle 32">
              <a:extLst>
                <a:ext uri="{FF2B5EF4-FFF2-40B4-BE49-F238E27FC236}">
                  <a16:creationId xmlns:a16="http://schemas.microsoft.com/office/drawing/2014/main" id="{E6488577-6B20-463D-A946-9ACC74F47374}"/>
                </a:ext>
              </a:extLst>
            </p:cNvPr>
            <p:cNvSpPr>
              <a:spLocks noChangeArrowheads="1"/>
            </p:cNvSpPr>
            <p:nvPr/>
          </p:nvSpPr>
          <p:spPr bwMode="auto">
            <a:xfrm>
              <a:off x="1962170" y="4327343"/>
              <a:ext cx="1762716" cy="1340117"/>
            </a:xfrm>
            <a:prstGeom prst="rect">
              <a:avLst/>
            </a:prstGeom>
            <a:solidFill>
              <a:srgbClr val="2980B9">
                <a:lumMod val="60000"/>
                <a:lumOff val="40000"/>
              </a:srgbClr>
            </a:solidFill>
            <a:ln>
              <a:solidFill>
                <a:srgbClr val="2980B9">
                  <a:lumMod val="60000"/>
                  <a:lumOff val="40000"/>
                </a:srgb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LEPL Emergency Situations Service</a:t>
              </a:r>
              <a:r>
                <a:rPr lang="ka-GE" sz="1600" kern="0" dirty="0">
                  <a:solidFill>
                    <a:srgbClr val="2C3E50"/>
                  </a:solidFill>
                  <a:cs typeface="Calibri" panose="020F0502020204030204" pitchFamily="34" charset="0"/>
                </a:rPr>
                <a:t> </a:t>
              </a:r>
              <a:r>
                <a:rPr lang="en-US" sz="1600" kern="0" dirty="0">
                  <a:solidFill>
                    <a:srgbClr val="2C3E50"/>
                  </a:solidFill>
                  <a:latin typeface="Calibri" panose="020F0502020204030204" pitchFamily="34" charset="0"/>
                  <a:cs typeface="Calibri" panose="020F0502020204030204" pitchFamily="34" charset="0"/>
                </a:rPr>
                <a:t>creates a joint field operation center </a:t>
              </a:r>
            </a:p>
          </p:txBody>
        </p:sp>
      </p:grpSp>
      <p:grpSp>
        <p:nvGrpSpPr>
          <p:cNvPr id="16" name="Group 15">
            <a:extLst>
              <a:ext uri="{FF2B5EF4-FFF2-40B4-BE49-F238E27FC236}">
                <a16:creationId xmlns:a16="http://schemas.microsoft.com/office/drawing/2014/main" id="{2C28CDC3-BBA4-4B1D-AFE8-9C9E826E03E3}"/>
              </a:ext>
            </a:extLst>
          </p:cNvPr>
          <p:cNvGrpSpPr/>
          <p:nvPr/>
        </p:nvGrpSpPr>
        <p:grpSpPr>
          <a:xfrm>
            <a:off x="6054174" y="4117128"/>
            <a:ext cx="2112695" cy="2165338"/>
            <a:chOff x="1962170" y="3608743"/>
            <a:chExt cx="1762716" cy="1761781"/>
          </a:xfrm>
        </p:grpSpPr>
        <p:sp>
          <p:nvSpPr>
            <p:cNvPr id="17" name="Rectangle 32">
              <a:extLst>
                <a:ext uri="{FF2B5EF4-FFF2-40B4-BE49-F238E27FC236}">
                  <a16:creationId xmlns:a16="http://schemas.microsoft.com/office/drawing/2014/main" id="{E1BAE3B3-9136-486C-8F3A-21A3B223450E}"/>
                </a:ext>
              </a:extLst>
            </p:cNvPr>
            <p:cNvSpPr>
              <a:spLocks noChangeArrowheads="1"/>
            </p:cNvSpPr>
            <p:nvPr/>
          </p:nvSpPr>
          <p:spPr bwMode="auto">
            <a:xfrm>
              <a:off x="1962170" y="3608743"/>
              <a:ext cx="1762716" cy="716501"/>
            </a:xfrm>
            <a:prstGeom prst="rect">
              <a:avLst/>
            </a:prstGeom>
            <a:solidFill>
              <a:srgbClr val="F39C12">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lnSpc>
                  <a:spcPts val="1228"/>
                </a:lnSpc>
                <a:spcBef>
                  <a:spcPts val="0"/>
                </a:spcBef>
                <a:spcAft>
                  <a:spcPts val="0"/>
                </a:spcAft>
                <a:defRPr/>
              </a:pPr>
              <a:endParaRPr lang="en-US" sz="1600" b="1" kern="0" dirty="0">
                <a:solidFill>
                  <a:srgbClr val="2C3E50"/>
                </a:solidFill>
                <a:latin typeface="Calibri" panose="020F0502020204030204" pitchFamily="34" charset="0"/>
                <a:cs typeface="Calibri" panose="020F0502020204030204" pitchFamily="34" charset="0"/>
              </a:endParaRPr>
            </a:p>
            <a:p>
              <a:pPr defTabSz="801980" fontAlgn="auto">
                <a:lnSpc>
                  <a:spcPts val="1228"/>
                </a:lnSpc>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National system</a:t>
              </a:r>
              <a:r>
                <a:rPr lang="ka-GE" sz="1600" b="1" kern="0" dirty="0">
                  <a:solidFill>
                    <a:srgbClr val="2C3E50"/>
                  </a:solidFill>
                  <a:cs typeface="Calibri" panose="020F0502020204030204" pitchFamily="34" charset="0"/>
                </a:rPr>
                <a:t> </a:t>
              </a:r>
              <a:r>
                <a:rPr lang="en-US" sz="1600" b="1" kern="0" dirty="0">
                  <a:solidFill>
                    <a:srgbClr val="2C3E50"/>
                  </a:solidFill>
                  <a:latin typeface="Calibri" panose="020F0502020204030204" pitchFamily="34" charset="0"/>
                  <a:cs typeface="Calibri" panose="020F0502020204030204" pitchFamily="34" charset="0"/>
                </a:rPr>
                <a:t>relevant subject</a:t>
              </a:r>
            </a:p>
            <a:p>
              <a:pPr defTabSz="801980" fontAlgn="auto">
                <a:lnSpc>
                  <a:spcPts val="1228"/>
                </a:lnSpc>
                <a:spcBef>
                  <a:spcPts val="0"/>
                </a:spcBef>
                <a:spcAft>
                  <a:spcPts val="0"/>
                </a:spcAft>
                <a:defRPr/>
              </a:pPr>
              <a:endParaRPr lang="en-US" sz="1600" kern="0" cap="all" dirty="0">
                <a:ln w="0"/>
                <a:solidFill>
                  <a:srgbClr val="95A5A6">
                    <a:lumMod val="50000"/>
                  </a:srgbClr>
                </a:solidFill>
                <a:latin typeface="Calibri" panose="020F0502020204030204" pitchFamily="34" charset="0"/>
                <a:cs typeface="Calibri" panose="020F0502020204030204" pitchFamily="34" charset="0"/>
              </a:endParaRPr>
            </a:p>
          </p:txBody>
        </p:sp>
        <p:sp>
          <p:nvSpPr>
            <p:cNvPr id="18" name="Rectangle 32">
              <a:extLst>
                <a:ext uri="{FF2B5EF4-FFF2-40B4-BE49-F238E27FC236}">
                  <a16:creationId xmlns:a16="http://schemas.microsoft.com/office/drawing/2014/main" id="{5230846A-F873-4EF8-9BD3-55EE6D5595C3}"/>
                </a:ext>
              </a:extLst>
            </p:cNvPr>
            <p:cNvSpPr>
              <a:spLocks noChangeArrowheads="1"/>
            </p:cNvSpPr>
            <p:nvPr/>
          </p:nvSpPr>
          <p:spPr bwMode="auto">
            <a:xfrm>
              <a:off x="1962170" y="4327343"/>
              <a:ext cx="1762716" cy="1043181"/>
            </a:xfrm>
            <a:prstGeom prst="rect">
              <a:avLst/>
            </a:prstGeom>
            <a:solidFill>
              <a:srgbClr val="F39C12"/>
            </a:solidFill>
            <a:ln>
              <a:solidFill>
                <a:srgbClr val="F39C12"/>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kern="0" dirty="0">
                  <a:solidFill>
                    <a:srgbClr val="2C3E50"/>
                  </a:solidFill>
                  <a:latin typeface="Calibri" panose="020F0502020204030204" pitchFamily="34" charset="0"/>
                  <a:cs typeface="Calibri" panose="020F0502020204030204" pitchFamily="34" charset="0"/>
                </a:rPr>
                <a:t>The forces and means of responding to one subject of the national system are sufficient</a:t>
              </a:r>
            </a:p>
          </p:txBody>
        </p:sp>
      </p:grpSp>
      <p:sp>
        <p:nvSpPr>
          <p:cNvPr id="19" name="Rectangle 32">
            <a:extLst>
              <a:ext uri="{FF2B5EF4-FFF2-40B4-BE49-F238E27FC236}">
                <a16:creationId xmlns:a16="http://schemas.microsoft.com/office/drawing/2014/main" id="{C80E5012-400D-4B59-B7B6-9EE33FD73602}"/>
              </a:ext>
            </a:extLst>
          </p:cNvPr>
          <p:cNvSpPr>
            <a:spLocks noChangeArrowheads="1"/>
          </p:cNvSpPr>
          <p:nvPr/>
        </p:nvSpPr>
        <p:spPr bwMode="auto">
          <a:xfrm>
            <a:off x="8537260" y="4119796"/>
            <a:ext cx="1715658" cy="893001"/>
          </a:xfrm>
          <a:prstGeom prst="rect">
            <a:avLst/>
          </a:prstGeom>
          <a:solidFill>
            <a:srgbClr val="F39C12">
              <a:lumMod val="40000"/>
              <a:lumOff val="60000"/>
            </a:srgbClr>
          </a:solidFill>
          <a:ln>
            <a:solidFill>
              <a:sysClr val="window" lastClr="FFFFFF">
                <a:lumMod val="85000"/>
              </a:sysClr>
            </a:solidFill>
          </a:ln>
        </p:spPr>
        <p:txBody>
          <a:bodyPr vert="horz" wrap="square" lIns="160401" tIns="40100" rIns="160401" bIns="40100" numCol="1" anchor="ctr" anchorCtr="0" compatLnSpc="1">
            <a:prstTxWarp prst="textNoShape">
              <a:avLst/>
            </a:prstTxWarp>
          </a:bodyPr>
          <a:lstStyle/>
          <a:p>
            <a:pPr defTabSz="801980" fontAlgn="auto">
              <a:spcBef>
                <a:spcPts val="0"/>
              </a:spcBef>
              <a:spcAft>
                <a:spcPts val="0"/>
              </a:spcAft>
              <a:defRPr/>
            </a:pPr>
            <a:r>
              <a:rPr lang="en-US" sz="1600" b="1" kern="0" dirty="0">
                <a:solidFill>
                  <a:srgbClr val="2C3E50"/>
                </a:solidFill>
                <a:latin typeface="Calibri" panose="020F0502020204030204" pitchFamily="34" charset="0"/>
                <a:cs typeface="Calibri" panose="020F0502020204030204" pitchFamily="34" charset="0"/>
              </a:rPr>
              <a:t>Local Emergency Committee</a:t>
            </a:r>
          </a:p>
        </p:txBody>
      </p:sp>
      <p:cxnSp>
        <p:nvCxnSpPr>
          <p:cNvPr id="20" name="Connector: Elbow 9">
            <a:extLst>
              <a:ext uri="{FF2B5EF4-FFF2-40B4-BE49-F238E27FC236}">
                <a16:creationId xmlns:a16="http://schemas.microsoft.com/office/drawing/2014/main" id="{10242CE6-5910-4D07-8C99-E4C809F34BBB}"/>
              </a:ext>
            </a:extLst>
          </p:cNvPr>
          <p:cNvCxnSpPr>
            <a:stCxn id="5" idx="0"/>
            <a:endCxn id="4" idx="2"/>
          </p:cNvCxnSpPr>
          <p:nvPr/>
        </p:nvCxnSpPr>
        <p:spPr>
          <a:xfrm rot="5400000" flipH="1" flipV="1">
            <a:off x="3891457" y="1246502"/>
            <a:ext cx="777937" cy="2417729"/>
          </a:xfrm>
          <a:prstGeom prst="bentConnector3">
            <a:avLst/>
          </a:prstGeom>
          <a:noFill/>
          <a:ln w="3175" cap="flat" cmpd="sng" algn="ctr">
            <a:solidFill>
              <a:srgbClr val="C0392B"/>
            </a:solidFill>
            <a:prstDash val="solid"/>
          </a:ln>
          <a:effectLst/>
        </p:spPr>
      </p:cxnSp>
      <p:cxnSp>
        <p:nvCxnSpPr>
          <p:cNvPr id="21" name="Connector: Elbow 14">
            <a:extLst>
              <a:ext uri="{FF2B5EF4-FFF2-40B4-BE49-F238E27FC236}">
                <a16:creationId xmlns:a16="http://schemas.microsoft.com/office/drawing/2014/main" id="{88E3B0D7-9288-4D34-B22D-278AA3DE3BA9}"/>
              </a:ext>
            </a:extLst>
          </p:cNvPr>
          <p:cNvCxnSpPr>
            <a:cxnSpLocks/>
          </p:cNvCxnSpPr>
          <p:nvPr/>
        </p:nvCxnSpPr>
        <p:spPr>
          <a:xfrm rot="16200000" flipV="1">
            <a:off x="6184606" y="1516148"/>
            <a:ext cx="777937" cy="1878435"/>
          </a:xfrm>
          <a:prstGeom prst="bentConnector3">
            <a:avLst>
              <a:gd name="adj1" fmla="val 50000"/>
            </a:avLst>
          </a:prstGeom>
          <a:noFill/>
          <a:ln w="3175" cap="flat" cmpd="sng" algn="ctr">
            <a:solidFill>
              <a:srgbClr val="C0392B"/>
            </a:solidFill>
            <a:prstDash val="solid"/>
          </a:ln>
          <a:effectLst/>
        </p:spPr>
      </p:cxnSp>
      <p:cxnSp>
        <p:nvCxnSpPr>
          <p:cNvPr id="22" name="Connector: Elbow 17">
            <a:extLst>
              <a:ext uri="{FF2B5EF4-FFF2-40B4-BE49-F238E27FC236}">
                <a16:creationId xmlns:a16="http://schemas.microsoft.com/office/drawing/2014/main" id="{E54E1D85-1366-4022-A005-F84E8FB8684E}"/>
              </a:ext>
            </a:extLst>
          </p:cNvPr>
          <p:cNvCxnSpPr>
            <a:endCxn id="8" idx="0"/>
          </p:cNvCxnSpPr>
          <p:nvPr/>
        </p:nvCxnSpPr>
        <p:spPr>
          <a:xfrm rot="10800000" flipV="1">
            <a:off x="1217907" y="3639286"/>
            <a:ext cx="2509367" cy="491460"/>
          </a:xfrm>
          <a:prstGeom prst="bentConnector2">
            <a:avLst/>
          </a:prstGeom>
          <a:noFill/>
          <a:ln w="3175" cap="flat" cmpd="sng" algn="ctr">
            <a:solidFill>
              <a:srgbClr val="2980B9">
                <a:shade val="95000"/>
                <a:satMod val="105000"/>
              </a:srgbClr>
            </a:solidFill>
            <a:prstDash val="solid"/>
          </a:ln>
          <a:effectLst/>
        </p:spPr>
      </p:cxnSp>
      <p:cxnSp>
        <p:nvCxnSpPr>
          <p:cNvPr id="23" name="Connector: Elbow 19">
            <a:extLst>
              <a:ext uri="{FF2B5EF4-FFF2-40B4-BE49-F238E27FC236}">
                <a16:creationId xmlns:a16="http://schemas.microsoft.com/office/drawing/2014/main" id="{E572135F-6B01-44FA-B12B-CD604B5AA7B8}"/>
              </a:ext>
            </a:extLst>
          </p:cNvPr>
          <p:cNvCxnSpPr>
            <a:cxnSpLocks/>
          </p:cNvCxnSpPr>
          <p:nvPr/>
        </p:nvCxnSpPr>
        <p:spPr>
          <a:xfrm rot="16200000" flipH="1">
            <a:off x="2576529" y="3645400"/>
            <a:ext cx="976194" cy="7648"/>
          </a:xfrm>
          <a:prstGeom prst="bentConnector3">
            <a:avLst>
              <a:gd name="adj1" fmla="val 50000"/>
            </a:avLst>
          </a:prstGeom>
          <a:noFill/>
          <a:ln w="3175" cap="flat" cmpd="sng" algn="ctr">
            <a:solidFill>
              <a:srgbClr val="2980B9">
                <a:shade val="95000"/>
                <a:satMod val="105000"/>
              </a:srgbClr>
            </a:solidFill>
            <a:prstDash val="solid"/>
          </a:ln>
          <a:effectLst/>
        </p:spPr>
      </p:cxnSp>
      <p:cxnSp>
        <p:nvCxnSpPr>
          <p:cNvPr id="24" name="Connector: Elbow 22">
            <a:extLst>
              <a:ext uri="{FF2B5EF4-FFF2-40B4-BE49-F238E27FC236}">
                <a16:creationId xmlns:a16="http://schemas.microsoft.com/office/drawing/2014/main" id="{5F064983-E97C-44AB-BE72-1A65B2F6E3EE}"/>
              </a:ext>
            </a:extLst>
          </p:cNvPr>
          <p:cNvCxnSpPr/>
          <p:nvPr/>
        </p:nvCxnSpPr>
        <p:spPr>
          <a:xfrm>
            <a:off x="3716507" y="3632714"/>
            <a:ext cx="941827" cy="473656"/>
          </a:xfrm>
          <a:prstGeom prst="bentConnector2">
            <a:avLst/>
          </a:prstGeom>
          <a:noFill/>
          <a:ln w="3175" cap="flat" cmpd="sng" algn="ctr">
            <a:solidFill>
              <a:srgbClr val="2980B9">
                <a:shade val="95000"/>
                <a:satMod val="105000"/>
              </a:srgbClr>
            </a:solidFill>
            <a:prstDash val="solid"/>
          </a:ln>
          <a:effectLst/>
        </p:spPr>
      </p:cxnSp>
      <p:cxnSp>
        <p:nvCxnSpPr>
          <p:cNvPr id="25" name="Connector: Elbow 25">
            <a:extLst>
              <a:ext uri="{FF2B5EF4-FFF2-40B4-BE49-F238E27FC236}">
                <a16:creationId xmlns:a16="http://schemas.microsoft.com/office/drawing/2014/main" id="{0BAE3C0B-B938-49CC-A6DB-5A331CECA3A0}"/>
              </a:ext>
            </a:extLst>
          </p:cNvPr>
          <p:cNvCxnSpPr>
            <a:cxnSpLocks/>
          </p:cNvCxnSpPr>
          <p:nvPr/>
        </p:nvCxnSpPr>
        <p:spPr>
          <a:xfrm rot="5400000">
            <a:off x="7023114" y="2990213"/>
            <a:ext cx="960929" cy="1254261"/>
          </a:xfrm>
          <a:prstGeom prst="bentConnector3">
            <a:avLst>
              <a:gd name="adj1" fmla="val 50000"/>
            </a:avLst>
          </a:prstGeom>
          <a:noFill/>
          <a:ln w="3175" cap="flat" cmpd="sng" algn="ctr">
            <a:solidFill>
              <a:srgbClr val="F39C12"/>
            </a:solidFill>
            <a:prstDash val="solid"/>
          </a:ln>
          <a:effectLst/>
        </p:spPr>
      </p:cxnSp>
      <p:cxnSp>
        <p:nvCxnSpPr>
          <p:cNvPr id="26" name="Connector: Elbow 28">
            <a:extLst>
              <a:ext uri="{FF2B5EF4-FFF2-40B4-BE49-F238E27FC236}">
                <a16:creationId xmlns:a16="http://schemas.microsoft.com/office/drawing/2014/main" id="{9AAD5356-B00B-409D-9040-683BFE9629D2}"/>
              </a:ext>
            </a:extLst>
          </p:cNvPr>
          <p:cNvCxnSpPr>
            <a:cxnSpLocks/>
          </p:cNvCxnSpPr>
          <p:nvPr/>
        </p:nvCxnSpPr>
        <p:spPr>
          <a:xfrm rot="16200000" flipH="1">
            <a:off x="8012764" y="3297561"/>
            <a:ext cx="903252" cy="675539"/>
          </a:xfrm>
          <a:prstGeom prst="bentConnector3">
            <a:avLst>
              <a:gd name="adj1" fmla="val 50000"/>
            </a:avLst>
          </a:prstGeom>
          <a:noFill/>
          <a:ln w="3175" cap="flat" cmpd="sng" algn="ctr">
            <a:solidFill>
              <a:srgbClr val="F39C12"/>
            </a:solidFill>
            <a:prstDash val="solid"/>
          </a:ln>
          <a:effectLst/>
        </p:spPr>
      </p:cxnSp>
      <p:sp>
        <p:nvSpPr>
          <p:cNvPr id="27" name="Text Box 4"/>
          <p:cNvSpPr txBox="1">
            <a:spLocks noChangeArrowheads="1"/>
          </p:cNvSpPr>
          <p:nvPr/>
        </p:nvSpPr>
        <p:spPr bwMode="auto">
          <a:xfrm>
            <a:off x="325111" y="398033"/>
            <a:ext cx="10043177" cy="646331"/>
          </a:xfrm>
          <a:prstGeom prst="rect">
            <a:avLst/>
          </a:prstGeom>
          <a:noFill/>
          <a:ln>
            <a:noFill/>
          </a:ln>
          <a:effectLst>
            <a:prstShdw prst="shdw17" dist="17961" dir="2700000">
              <a:schemeClr val="accent1">
                <a:gamma/>
                <a:shade val="60000"/>
                <a:invGamma/>
              </a:schemeClr>
            </a:prstShdw>
          </a:effectLst>
          <a:extLst/>
        </p:spPr>
        <p:txBody>
          <a:bodyPr wrap="square">
            <a:spAutoFit/>
          </a:bodyPr>
          <a:lstStyle/>
          <a:p>
            <a:pPr algn="ctr">
              <a:defRPr/>
            </a:pPr>
            <a:r>
              <a:rPr lang="en-US" sz="3600" b="1" dirty="0">
                <a:solidFill>
                  <a:srgbClr val="002060"/>
                </a:solidFill>
                <a:latin typeface="Calibri" panose="020F0502020204030204" pitchFamily="34" charset="0"/>
                <a:cs typeface="Calibri" panose="020F0502020204030204" pitchFamily="34" charset="0"/>
              </a:rPr>
              <a:t>Coordination Mechanism During Emergency</a:t>
            </a:r>
            <a:endParaRPr lang="ru-RU" sz="3600" b="1" dirty="0">
              <a:solidFill>
                <a:srgbClr val="00206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18643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ka-GE" sz="3200" dirty="0"/>
              <a:t>ეპიდზედამხედველობის ინტეგრირებული </a:t>
            </a:r>
            <a:br>
              <a:rPr lang="en-US" sz="3200" dirty="0"/>
            </a:br>
            <a:r>
              <a:rPr lang="ka-GE" sz="3200" dirty="0"/>
              <a:t>ეროვნული სისტემა</a:t>
            </a:r>
            <a:endParaRPr lang="en-GB" sz="3200" dirty="0"/>
          </a:p>
        </p:txBody>
      </p:sp>
      <p:sp>
        <p:nvSpPr>
          <p:cNvPr id="3" name="TextBox 2"/>
          <p:cNvSpPr txBox="1"/>
          <p:nvPr/>
        </p:nvSpPr>
        <p:spPr>
          <a:xfrm>
            <a:off x="166371" y="1548871"/>
            <a:ext cx="10299032" cy="5432256"/>
          </a:xfrm>
          <a:prstGeom prst="rect">
            <a:avLst/>
          </a:prstGeom>
          <a:noFill/>
        </p:spPr>
        <p:txBody>
          <a:bodyPr wrap="square" rtlCol="0">
            <a:spAutoFit/>
          </a:bodyPr>
          <a:lstStyle/>
          <a:p>
            <a:pPr algn="l"/>
            <a:r>
              <a:rPr lang="ka-GE" dirty="0"/>
              <a:t>მონაწილე სახელმწიფო ორგანოები:</a:t>
            </a:r>
          </a:p>
          <a:p>
            <a:pPr lvl="1" algn="l">
              <a:buFont typeface="Wingdings" panose="05000000000000000000" pitchFamily="2" charset="2"/>
              <a:buChar char="ü"/>
            </a:pPr>
            <a:r>
              <a:rPr lang="ka-GE" sz="2000" dirty="0"/>
              <a:t>სსიპ – ლ. საყვარელიძის სახელობის დაავადებათა კონტროლისა და საზოგადოებრივი ჯანმრთელობის ეროვნული ცენტრი და მისი ტერიტორიული ერთეულები </a:t>
            </a:r>
          </a:p>
          <a:p>
            <a:pPr lvl="1" algn="l">
              <a:buFont typeface="Wingdings" panose="05000000000000000000" pitchFamily="2" charset="2"/>
              <a:buChar char="ü"/>
            </a:pPr>
            <a:r>
              <a:rPr lang="ka-GE" sz="2000" dirty="0"/>
              <a:t>მუნიციპალიტეტებთან არსებული საზოგადოებრივი ჯანმრთელობის ცენტრები/სამსახურები</a:t>
            </a:r>
          </a:p>
          <a:p>
            <a:pPr lvl="1" algn="l">
              <a:buFont typeface="Wingdings" panose="05000000000000000000" pitchFamily="2" charset="2"/>
              <a:buChar char="ü"/>
            </a:pPr>
            <a:r>
              <a:rPr lang="ka-GE" sz="2000" dirty="0"/>
              <a:t>სსიპ − სურსათის ეროვნული სააგენტო და მისი ტერიტორიული ორგანოები</a:t>
            </a:r>
          </a:p>
          <a:p>
            <a:pPr lvl="1" algn="l">
              <a:buFont typeface="Wingdings" panose="05000000000000000000" pitchFamily="2" charset="2"/>
              <a:buChar char="ü"/>
            </a:pPr>
            <a:r>
              <a:rPr lang="ka-GE" sz="2000" dirty="0"/>
              <a:t>სსიპ − საქართველოს სოფლის მეურნეობის სამინისტროს ლაბორატორია და მისი ტერიტორიული ორგანოები</a:t>
            </a:r>
          </a:p>
          <a:p>
            <a:pPr lvl="1" algn="l">
              <a:buFont typeface="Wingdings" panose="05000000000000000000" pitchFamily="2" charset="2"/>
              <a:buChar char="ü"/>
            </a:pPr>
            <a:r>
              <a:rPr lang="ka-GE" sz="2000" dirty="0"/>
              <a:t>სსიპ − შემოსავლების სამსახური</a:t>
            </a:r>
          </a:p>
          <a:p>
            <a:pPr lvl="1" algn="l">
              <a:buFont typeface="Wingdings" panose="05000000000000000000" pitchFamily="2" charset="2"/>
              <a:buChar char="ü"/>
            </a:pPr>
            <a:r>
              <a:rPr lang="ka-GE" sz="2000" dirty="0"/>
              <a:t>საქართველოს გარემოს დაცვისა და სოფლის მეურნეობის სამინისტრო</a:t>
            </a:r>
          </a:p>
          <a:p>
            <a:pPr lvl="1" algn="l"/>
            <a:endParaRPr lang="ka-GE" sz="2000" dirty="0"/>
          </a:p>
          <a:p>
            <a:pPr algn="l">
              <a:buFont typeface="Wingdings" panose="05000000000000000000" pitchFamily="2" charset="2"/>
              <a:buChar char="ü"/>
            </a:pPr>
            <a:endParaRPr lang="ka-GE" sz="2000" dirty="0"/>
          </a:p>
        </p:txBody>
      </p:sp>
    </p:spTree>
    <p:extLst>
      <p:ext uri="{BB962C8B-B14F-4D97-AF65-F5344CB8AC3E}">
        <p14:creationId xmlns:p14="http://schemas.microsoft.com/office/powerpoint/2010/main" val="3758511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63" y="-184798"/>
            <a:ext cx="10693400" cy="161568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br>
              <a:rPr lang="en-US" dirty="0"/>
            </a:br>
            <a:r>
              <a:rPr lang="ka-GE" sz="3200" dirty="0"/>
              <a:t>ეპიდზედამხედველობის ინტეგრირებული </a:t>
            </a:r>
            <a:br>
              <a:rPr lang="en-US" sz="3200" dirty="0"/>
            </a:br>
            <a:r>
              <a:rPr lang="ka-GE" sz="3200" dirty="0"/>
              <a:t>ეროვნული სისტემა</a:t>
            </a:r>
            <a:endParaRPr lang="en-GB" sz="3200" dirty="0"/>
          </a:p>
        </p:txBody>
      </p:sp>
      <p:sp>
        <p:nvSpPr>
          <p:cNvPr id="3" name="TextBox 2"/>
          <p:cNvSpPr txBox="1"/>
          <p:nvPr/>
        </p:nvSpPr>
        <p:spPr>
          <a:xfrm>
            <a:off x="208547" y="1681607"/>
            <a:ext cx="10299032" cy="2977738"/>
          </a:xfrm>
          <a:prstGeom prst="rect">
            <a:avLst/>
          </a:prstGeom>
          <a:noFill/>
        </p:spPr>
        <p:txBody>
          <a:bodyPr wrap="square" rtlCol="0">
            <a:spAutoFit/>
          </a:bodyPr>
          <a:lstStyle/>
          <a:p>
            <a:pPr algn="l"/>
            <a:r>
              <a:rPr lang="ka-GE" dirty="0"/>
              <a:t>მონაწილე ფიზიკური და იურიდიულ პირები:</a:t>
            </a:r>
          </a:p>
          <a:p>
            <a:pPr lvl="1" algn="l">
              <a:buFont typeface="Wingdings" panose="05000000000000000000" pitchFamily="2" charset="2"/>
              <a:buChar char="ü"/>
            </a:pPr>
            <a:r>
              <a:rPr lang="ka-GE" sz="2000" dirty="0"/>
              <a:t>სამედიცინო დაწესებულებები</a:t>
            </a:r>
          </a:p>
          <a:p>
            <a:pPr lvl="1" algn="l">
              <a:buFont typeface="Wingdings" panose="05000000000000000000" pitchFamily="2" charset="2"/>
              <a:buChar char="ü"/>
            </a:pPr>
            <a:r>
              <a:rPr lang="ka-GE" sz="2000" dirty="0"/>
              <a:t>ვეტერინარული მომსახურების მიმწოდებლები</a:t>
            </a:r>
          </a:p>
          <a:p>
            <a:pPr lvl="1" algn="l">
              <a:buFont typeface="Wingdings" panose="05000000000000000000" pitchFamily="2" charset="2"/>
              <a:buChar char="ü"/>
            </a:pPr>
            <a:r>
              <a:rPr lang="ka-GE" sz="2000" dirty="0"/>
              <a:t>სხვა დაწესებულებები, რომელთაც შეხება აქვთ და/ან მუშაობენ პათოგენებთან</a:t>
            </a:r>
          </a:p>
          <a:p>
            <a:pPr algn="l"/>
            <a:endParaRPr lang="ka-GE" sz="2000" dirty="0"/>
          </a:p>
          <a:p>
            <a:pPr algn="l">
              <a:buFont typeface="Wingdings" panose="05000000000000000000" pitchFamily="2" charset="2"/>
              <a:buChar char="ü"/>
            </a:pPr>
            <a:endParaRPr lang="ka-GE" dirty="0"/>
          </a:p>
        </p:txBody>
      </p:sp>
    </p:spTree>
    <p:extLst>
      <p:ext uri="{BB962C8B-B14F-4D97-AF65-F5344CB8AC3E}">
        <p14:creationId xmlns:p14="http://schemas.microsoft.com/office/powerpoint/2010/main" val="48274289"/>
      </p:ext>
    </p:extLst>
  </p:cSld>
  <p:clrMapOvr>
    <a:masterClrMapping/>
  </p:clrMapOvr>
</p:sld>
</file>

<file path=ppt/theme/theme1.xml><?xml version="1.0" encoding="utf-8"?>
<a:theme xmlns:a="http://schemas.openxmlformats.org/drawingml/2006/main" name="master">
  <a:themeElements>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master">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CFF66"/>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306" tIns="52153" rIns="104306" bIns="52153" numCol="1" anchor="t" anchorCtr="0" compatLnSpc="1">
        <a:prstTxWarp prst="textNoShape">
          <a:avLst/>
        </a:prstTxWarp>
        <a:spAutoFit/>
      </a:bodyPr>
      <a:lstStyle>
        <a:defPPr marL="0" marR="0" indent="0" algn="ctr" defTabSz="1042988" rtl="0" eaLnBrk="1" fontAlgn="base" latinLnBrk="0" hangingPunct="1">
          <a:lnSpc>
            <a:spcPct val="100000"/>
          </a:lnSpc>
          <a:spcBef>
            <a:spcPct val="5000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rgbClr val="CCFF66"/>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04306" tIns="52153" rIns="104306" bIns="52153" numCol="1" anchor="t" anchorCtr="0" compatLnSpc="1">
        <a:prstTxWarp prst="textNoShape">
          <a:avLst/>
        </a:prstTxWarp>
        <a:spAutoFit/>
      </a:bodyPr>
      <a:lstStyle>
        <a:defPPr marL="0" marR="0" indent="0" algn="ctr" defTabSz="1042988" rtl="0" eaLnBrk="1" fontAlgn="base" latinLnBrk="0" hangingPunct="1">
          <a:lnSpc>
            <a:spcPct val="100000"/>
          </a:lnSpc>
          <a:spcBef>
            <a:spcPct val="5000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7672</TotalTime>
  <Words>1886</Words>
  <Application>Microsoft Macintosh PowerPoint</Application>
  <PresentationFormat>Custom</PresentationFormat>
  <Paragraphs>269</Paragraphs>
  <Slides>24</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Arial Narrow</vt:lpstr>
      <vt:lpstr>Calibri</vt:lpstr>
      <vt:lpstr>Comic Sans MS</vt:lpstr>
      <vt:lpstr>Times New Roman</vt:lpstr>
      <vt:lpstr>Wingdings</vt:lpstr>
      <vt:lpstr>master</vt:lpstr>
      <vt:lpstr>PowerPoint Presentation</vt:lpstr>
      <vt:lpstr> Health Priority Directions for 2014-2020</vt:lpstr>
      <vt:lpstr> Health Priority Directions for 2014-2020</vt:lpstr>
      <vt:lpstr> საკანონმდებლო გარემო</vt:lpstr>
      <vt:lpstr> overview of capabilities</vt:lpstr>
      <vt:lpstr> overview of stakeholders</vt:lpstr>
      <vt:lpstr>PowerPoint Presentation</vt:lpstr>
      <vt:lpstr> ეპიდზედამხედველობის ინტეგრირებული  ეროვნული სისტემა</vt:lpstr>
      <vt:lpstr> ეპიდზედამხედველობის ინტეგრირებული  ეროვნული სისტემა</vt:lpstr>
      <vt:lpstr> ეპიდემიებისა და პანდემიების მართვა</vt:lpstr>
      <vt:lpstr> ზოონოზური დაავადებების კონტროლი</vt:lpstr>
      <vt:lpstr> სურსათით გამოწვეული დაავადებების კონტროლი</vt:lpstr>
      <vt:lpstr> საზოგადოების ჯანმრთელობისათვის უსაფრთხო            გარემოს უზრუნველყოფა </vt:lpstr>
      <vt:lpstr> საზოგადოების ჯანმრთელობისათვის უსაფრთხო  წყლით უზრუნველყოფა</vt:lpstr>
      <vt:lpstr> ქიმიური უსაფრთხოება</vt:lpstr>
      <vt:lpstr>P.1.1 The State has assessed, adjusted and aligned its domestic legislation, policies and administrative arrangements in all relevant sectors to enable compliance with the IHR</vt:lpstr>
      <vt:lpstr>P.1.1 The State has assessed, adjusted and aligned its domestic legislation, policies and administrative arrangements in all relevant sectors to enable compliance with the IHR</vt:lpstr>
      <vt:lpstr>P.1.2 Financing is available for the implementation of IHR capacities</vt:lpstr>
      <vt:lpstr>P.1.2 Financing is available for the implementation of IHR capacities</vt:lpstr>
      <vt:lpstr>P.1.3 A financing mechanism and funds are available for timely response to public health emergencies</vt:lpstr>
      <vt:lpstr>P.1.3 A financing mechanism and funds are available for timely response to public health emergencies</vt:lpstr>
      <vt:lpstr>Proposed indicator scores</vt:lpstr>
      <vt:lpstr>Priority areas for action</vt:lpstr>
      <vt:lpstr>References and supporting documentation</vt:lpstr>
    </vt:vector>
  </TitlesOfParts>
  <Company>World Health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dc:title>
  <dc:subject>WHO template and recommendations</dc:subject>
  <dc:creator>Nirmal Kandel</dc:creator>
  <cp:keywords>Template</cp:keywords>
  <cp:lastModifiedBy>Microsoft Office User</cp:lastModifiedBy>
  <cp:revision>532</cp:revision>
  <dcterms:created xsi:type="dcterms:W3CDTF">2005-03-01T08:26:43Z</dcterms:created>
  <dcterms:modified xsi:type="dcterms:W3CDTF">2019-06-07T01:46:01Z</dcterms:modified>
  <cp:category>Guidelines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