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33" r:id="rId4"/>
    <p:sldId id="334" r:id="rId5"/>
    <p:sldId id="335" r:id="rId6"/>
    <p:sldId id="338" r:id="rId7"/>
    <p:sldId id="336" r:id="rId8"/>
    <p:sldId id="337" r:id="rId9"/>
    <p:sldId id="258" r:id="rId10"/>
    <p:sldId id="259" r:id="rId11"/>
    <p:sldId id="262" r:id="rId12"/>
    <p:sldId id="268" r:id="rId13"/>
    <p:sldId id="267" r:id="rId14"/>
    <p:sldId id="269" r:id="rId15"/>
    <p:sldId id="270" r:id="rId16"/>
    <p:sldId id="271" r:id="rId17"/>
    <p:sldId id="272" r:id="rId18"/>
    <p:sldId id="274" r:id="rId19"/>
    <p:sldId id="340" r:id="rId20"/>
    <p:sldId id="273" r:id="rId21"/>
    <p:sldId id="339" r:id="rId22"/>
    <p:sldId id="275" r:id="rId23"/>
    <p:sldId id="341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C39"/>
    <a:srgbClr val="E94C3C"/>
    <a:srgbClr val="2C3E50"/>
    <a:srgbClr val="3798D4"/>
    <a:srgbClr val="4ABA6D"/>
    <a:srgbClr val="F29C13"/>
    <a:srgbClr val="3398DC"/>
    <a:srgbClr val="15A184"/>
    <a:srgbClr val="3297DB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64632" autoAdjust="0"/>
  </p:normalViewPr>
  <p:slideViewPr>
    <p:cSldViewPr snapToGrid="0">
      <p:cViewPr varScale="1">
        <p:scale>
          <a:sx n="44" d="100"/>
          <a:sy n="44" d="100"/>
        </p:scale>
        <p:origin x="205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ka-GE" dirty="0"/>
              <a:t>განხორციელების დონე - ინსტიტუციურ</a:t>
            </a:r>
            <a:r>
              <a:rPr lang="ka-GE" baseline="0" dirty="0"/>
              <a:t> ჭრილში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529631405394552E-2"/>
          <c:y val="0.12036423662931262"/>
          <c:w val="0.53950856316972251"/>
          <c:h val="0.68234732663101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არ შესრულდა 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ეკონომიკა</c:v>
                </c:pt>
                <c:pt idx="1">
                  <c:v>სოფელი</c:v>
                </c:pt>
                <c:pt idx="2">
                  <c:v>განათლება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0.23</c:v>
                </c:pt>
                <c:pt idx="1">
                  <c:v>0.42</c:v>
                </c:pt>
                <c:pt idx="2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A4-4DC0-834F-C37939E607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ნაწილობრივ შესრულდა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ეკონომიკა</c:v>
                </c:pt>
                <c:pt idx="1">
                  <c:v>სოფელი</c:v>
                </c:pt>
                <c:pt idx="2">
                  <c:v>განათლება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0.42</c:v>
                </c:pt>
                <c:pt idx="1">
                  <c:v>0.38</c:v>
                </c:pt>
                <c:pt idx="2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A4-4DC0-834F-C37939E607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მეტწილად შესრულდა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ეკონომიკა</c:v>
                </c:pt>
                <c:pt idx="1">
                  <c:v>სოფელი</c:v>
                </c:pt>
                <c:pt idx="2">
                  <c:v>განათლება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%">
                  <c:v>0.15</c:v>
                </c:pt>
                <c:pt idx="2" formatCode="0%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A4-4DC0-834F-C37939E607F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სრულად შესრულდა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ეკონომიკა</c:v>
                </c:pt>
                <c:pt idx="1">
                  <c:v>სოფელი</c:v>
                </c:pt>
                <c:pt idx="2">
                  <c:v>განათლება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0.15</c:v>
                </c:pt>
                <c:pt idx="1">
                  <c:v>0.15</c:v>
                </c:pt>
                <c:pt idx="2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A4-4DC0-834F-C37939E607F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დაგვიანებით შესრულდა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ეკონომიკა</c:v>
                </c:pt>
                <c:pt idx="1">
                  <c:v>სოფელი</c:v>
                </c:pt>
                <c:pt idx="2">
                  <c:v>განათლება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0.05</c:v>
                </c:pt>
                <c:pt idx="1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A4-4DC0-834F-C37939E607F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შეჩერებული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ეკონომიკა</c:v>
                </c:pt>
                <c:pt idx="1">
                  <c:v>სოფელი</c:v>
                </c:pt>
                <c:pt idx="2">
                  <c:v>განათლება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5A4-4DC0-834F-C37939E607F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გაუქმებული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ეკონომიკა</c:v>
                </c:pt>
                <c:pt idx="1">
                  <c:v>სოფელი</c:v>
                </c:pt>
                <c:pt idx="2">
                  <c:v>განათლება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5A4-4DC0-834F-C37939E607F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-239561392"/>
        <c:axId val="-239558672"/>
      </c:barChart>
      <c:catAx>
        <c:axId val="-239561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39558672"/>
        <c:crosses val="autoZero"/>
        <c:auto val="1"/>
        <c:lblAlgn val="ctr"/>
        <c:lblOffset val="100"/>
        <c:noMultiLvlLbl val="0"/>
      </c:catAx>
      <c:valAx>
        <c:axId val="-23955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3956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751775069265773"/>
          <c:y val="0.12153215927552292"/>
          <c:w val="0.31972414062953225"/>
          <c:h val="0.87846784072447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FADF0-AB63-419D-86AE-3052D5A4D6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EA5A24-894A-4F65-9EA8-7F4C6E9B5903}">
      <dgm:prSet phldrT="[Text]" custT="1"/>
      <dgm:spPr/>
      <dgm:t>
        <a:bodyPr/>
        <a:lstStyle/>
        <a:p>
          <a:r>
            <a:rPr lang="ka-GE" sz="2400" dirty="0"/>
            <a:t>მტკიცებულებებზე დაფუძნებული</a:t>
          </a:r>
          <a:endParaRPr lang="en-US" sz="2400" dirty="0"/>
        </a:p>
        <a:p>
          <a:r>
            <a:rPr lang="en-US" sz="1600" dirty="0"/>
            <a:t>Evidence Based Policy-Making</a:t>
          </a:r>
          <a:r>
            <a:rPr lang="ka-GE" sz="1600" dirty="0"/>
            <a:t>  </a:t>
          </a:r>
        </a:p>
      </dgm:t>
    </dgm:pt>
    <dgm:pt modelId="{1E75CA5C-C48B-4C58-99B0-B70DEF746E17}" type="parTrans" cxnId="{7F9CC974-6A42-47C4-9CAA-062F1747AF82}">
      <dgm:prSet/>
      <dgm:spPr/>
      <dgm:t>
        <a:bodyPr/>
        <a:lstStyle/>
        <a:p>
          <a:endParaRPr lang="en-US" sz="1400"/>
        </a:p>
      </dgm:t>
    </dgm:pt>
    <dgm:pt modelId="{3EE9405A-3895-4256-890B-869B9A5FB1A8}" type="sibTrans" cxnId="{7F9CC974-6A42-47C4-9CAA-062F1747AF82}">
      <dgm:prSet/>
      <dgm:spPr/>
      <dgm:t>
        <a:bodyPr/>
        <a:lstStyle/>
        <a:p>
          <a:endParaRPr lang="en-US" sz="1400"/>
        </a:p>
      </dgm:t>
    </dgm:pt>
    <dgm:pt modelId="{243E3B3A-7FE6-4DE9-AAF5-41DC813D0B6B}">
      <dgm:prSet phldrT="[Text]" custT="1"/>
      <dgm:spPr/>
      <dgm:t>
        <a:bodyPr/>
        <a:lstStyle/>
        <a:p>
          <a:r>
            <a:rPr lang="ka-GE" sz="2800" dirty="0"/>
            <a:t>მთავრობის ერთიანი მიდგომა</a:t>
          </a:r>
        </a:p>
        <a:p>
          <a:r>
            <a:rPr lang="en-US" sz="1600" dirty="0"/>
            <a:t>Whole of Government Approach</a:t>
          </a:r>
        </a:p>
      </dgm:t>
    </dgm:pt>
    <dgm:pt modelId="{2EE520DF-A493-445B-9A8B-39E41BC6CBAD}" type="parTrans" cxnId="{139594CB-85B2-4A25-8D1D-6001A7B04338}">
      <dgm:prSet/>
      <dgm:spPr/>
      <dgm:t>
        <a:bodyPr/>
        <a:lstStyle/>
        <a:p>
          <a:endParaRPr lang="en-US" sz="1400"/>
        </a:p>
      </dgm:t>
    </dgm:pt>
    <dgm:pt modelId="{1057D66F-9C9A-4CDD-87D2-C602691E9361}" type="sibTrans" cxnId="{139594CB-85B2-4A25-8D1D-6001A7B04338}">
      <dgm:prSet/>
      <dgm:spPr/>
      <dgm:t>
        <a:bodyPr/>
        <a:lstStyle/>
        <a:p>
          <a:endParaRPr lang="en-US" sz="1400"/>
        </a:p>
      </dgm:t>
    </dgm:pt>
    <dgm:pt modelId="{FC433EB6-63A8-4F7A-A93C-BABCCF97399D}">
      <dgm:prSet custT="1"/>
      <dgm:spPr/>
      <dgm:t>
        <a:bodyPr/>
        <a:lstStyle/>
        <a:p>
          <a:r>
            <a:rPr lang="ka-GE" sz="2800" dirty="0"/>
            <a:t>შედეგებზე ორიენტირებული</a:t>
          </a:r>
          <a:endParaRPr lang="en-US" sz="2800" dirty="0"/>
        </a:p>
        <a:p>
          <a:r>
            <a:rPr lang="en-US" sz="1400" dirty="0"/>
            <a:t>Results Based Management</a:t>
          </a:r>
          <a:endParaRPr lang="en-US" sz="2000" dirty="0"/>
        </a:p>
      </dgm:t>
    </dgm:pt>
    <dgm:pt modelId="{2A64297E-4BAE-40A4-B89F-968B29D0CBB7}" type="sibTrans" cxnId="{19DE1E23-0200-400B-A5DC-811B8437B812}">
      <dgm:prSet/>
      <dgm:spPr/>
      <dgm:t>
        <a:bodyPr/>
        <a:lstStyle/>
        <a:p>
          <a:endParaRPr lang="en-US" sz="1400"/>
        </a:p>
      </dgm:t>
    </dgm:pt>
    <dgm:pt modelId="{028EB772-0EB6-4F31-9AED-C2E3CCD98726}" type="parTrans" cxnId="{19DE1E23-0200-400B-A5DC-811B8437B812}">
      <dgm:prSet/>
      <dgm:spPr/>
      <dgm:t>
        <a:bodyPr/>
        <a:lstStyle/>
        <a:p>
          <a:endParaRPr lang="en-US" sz="1400"/>
        </a:p>
      </dgm:t>
    </dgm:pt>
    <dgm:pt modelId="{FE725441-B90B-4B30-9A6F-A7A883386711}" type="pres">
      <dgm:prSet presAssocID="{CECFADF0-AB63-419D-86AE-3052D5A4D6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862913-D440-4CC3-BE67-5CB85566C700}" type="pres">
      <dgm:prSet presAssocID="{ADEA5A24-894A-4F65-9EA8-7F4C6E9B590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42E4F-5C4A-4863-9E50-7F48C28AB01B}" type="pres">
      <dgm:prSet presAssocID="{3EE9405A-3895-4256-890B-869B9A5FB1A8}" presName="spacer" presStyleCnt="0"/>
      <dgm:spPr/>
    </dgm:pt>
    <dgm:pt modelId="{B5E21E34-FB87-480E-98B3-5DE0C552A299}" type="pres">
      <dgm:prSet presAssocID="{FC433EB6-63A8-4F7A-A93C-BABCCF97399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63A4D-AC09-4241-AC5B-AB31BFF2D764}" type="pres">
      <dgm:prSet presAssocID="{2A64297E-4BAE-40A4-B89F-968B29D0CBB7}" presName="spacer" presStyleCnt="0"/>
      <dgm:spPr/>
    </dgm:pt>
    <dgm:pt modelId="{BC242979-B2D9-471E-B075-FF5AE45325B9}" type="pres">
      <dgm:prSet presAssocID="{243E3B3A-7FE6-4DE9-AAF5-41DC813D0B6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B73141-08CE-458F-9E60-2953C6A32989}" type="presOf" srcId="{CECFADF0-AB63-419D-86AE-3052D5A4D660}" destId="{FE725441-B90B-4B30-9A6F-A7A883386711}" srcOrd="0" destOrd="0" presId="urn:microsoft.com/office/officeart/2005/8/layout/vList2"/>
    <dgm:cxn modelId="{19DE1E23-0200-400B-A5DC-811B8437B812}" srcId="{CECFADF0-AB63-419D-86AE-3052D5A4D660}" destId="{FC433EB6-63A8-4F7A-A93C-BABCCF97399D}" srcOrd="1" destOrd="0" parTransId="{028EB772-0EB6-4F31-9AED-C2E3CCD98726}" sibTransId="{2A64297E-4BAE-40A4-B89F-968B29D0CBB7}"/>
    <dgm:cxn modelId="{7F9CC974-6A42-47C4-9CAA-062F1747AF82}" srcId="{CECFADF0-AB63-419D-86AE-3052D5A4D660}" destId="{ADEA5A24-894A-4F65-9EA8-7F4C6E9B5903}" srcOrd="0" destOrd="0" parTransId="{1E75CA5C-C48B-4C58-99B0-B70DEF746E17}" sibTransId="{3EE9405A-3895-4256-890B-869B9A5FB1A8}"/>
    <dgm:cxn modelId="{7A5A8697-85A9-4828-BF59-D710E551761C}" type="presOf" srcId="{FC433EB6-63A8-4F7A-A93C-BABCCF97399D}" destId="{B5E21E34-FB87-480E-98B3-5DE0C552A299}" srcOrd="0" destOrd="0" presId="urn:microsoft.com/office/officeart/2005/8/layout/vList2"/>
    <dgm:cxn modelId="{0A4F81E5-E9C2-4F25-B718-867CCBF5F557}" type="presOf" srcId="{243E3B3A-7FE6-4DE9-AAF5-41DC813D0B6B}" destId="{BC242979-B2D9-471E-B075-FF5AE45325B9}" srcOrd="0" destOrd="0" presId="urn:microsoft.com/office/officeart/2005/8/layout/vList2"/>
    <dgm:cxn modelId="{34C18826-CB91-45B2-A96D-61C40B9F90CC}" type="presOf" srcId="{ADEA5A24-894A-4F65-9EA8-7F4C6E9B5903}" destId="{03862913-D440-4CC3-BE67-5CB85566C700}" srcOrd="0" destOrd="0" presId="urn:microsoft.com/office/officeart/2005/8/layout/vList2"/>
    <dgm:cxn modelId="{139594CB-85B2-4A25-8D1D-6001A7B04338}" srcId="{CECFADF0-AB63-419D-86AE-3052D5A4D660}" destId="{243E3B3A-7FE6-4DE9-AAF5-41DC813D0B6B}" srcOrd="2" destOrd="0" parTransId="{2EE520DF-A493-445B-9A8B-39E41BC6CBAD}" sibTransId="{1057D66F-9C9A-4CDD-87D2-C602691E9361}"/>
    <dgm:cxn modelId="{B5C19897-6699-4E8C-A7B9-354328E53AF7}" type="presParOf" srcId="{FE725441-B90B-4B30-9A6F-A7A883386711}" destId="{03862913-D440-4CC3-BE67-5CB85566C700}" srcOrd="0" destOrd="0" presId="urn:microsoft.com/office/officeart/2005/8/layout/vList2"/>
    <dgm:cxn modelId="{D2B48175-D5BD-455D-A9D5-D505F1D4C95C}" type="presParOf" srcId="{FE725441-B90B-4B30-9A6F-A7A883386711}" destId="{31D42E4F-5C4A-4863-9E50-7F48C28AB01B}" srcOrd="1" destOrd="0" presId="urn:microsoft.com/office/officeart/2005/8/layout/vList2"/>
    <dgm:cxn modelId="{5B4E056A-4C49-4CD0-93A0-BB177A16C68E}" type="presParOf" srcId="{FE725441-B90B-4B30-9A6F-A7A883386711}" destId="{B5E21E34-FB87-480E-98B3-5DE0C552A299}" srcOrd="2" destOrd="0" presId="urn:microsoft.com/office/officeart/2005/8/layout/vList2"/>
    <dgm:cxn modelId="{AE0490FE-A8A4-4824-85CE-96EEFB52D6DB}" type="presParOf" srcId="{FE725441-B90B-4B30-9A6F-A7A883386711}" destId="{E3463A4D-AC09-4241-AC5B-AB31BFF2D764}" srcOrd="3" destOrd="0" presId="urn:microsoft.com/office/officeart/2005/8/layout/vList2"/>
    <dgm:cxn modelId="{C5261C3E-0219-4CB9-B2A9-2077C05037CB}" type="presParOf" srcId="{FE725441-B90B-4B30-9A6F-A7A883386711}" destId="{BC242979-B2D9-471E-B075-FF5AE45325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692828-5C6F-45CE-83A1-107E236D21DD}" type="doc">
      <dgm:prSet loTypeId="urn:microsoft.com/office/officeart/2005/8/layout/pyramid1" loCatId="pyramid" qsTypeId="urn:microsoft.com/office/officeart/2005/8/quickstyle/simple5" qsCatId="simple" csTypeId="urn:microsoft.com/office/officeart/2005/8/colors/accent1_2" csCatId="accent1" phldr="1"/>
      <dgm:spPr/>
    </dgm:pt>
    <dgm:pt modelId="{B71E914A-0731-4804-B864-5579BC901F50}">
      <dgm:prSet phldrT="[Text]" custT="1"/>
      <dgm:spPr/>
      <dgm:t>
        <a:bodyPr anchor="b"/>
        <a:lstStyle/>
        <a:p>
          <a:r>
            <a:rPr lang="ka-GE" sz="1600" dirty="0">
              <a:solidFill>
                <a:schemeClr val="bg1"/>
              </a:solidFill>
            </a:rPr>
            <a:t>ეროვნული</a:t>
          </a:r>
          <a:endParaRPr lang="en-US" sz="1600" dirty="0">
            <a:solidFill>
              <a:schemeClr val="bg1"/>
            </a:solidFill>
          </a:endParaRPr>
        </a:p>
      </dgm:t>
    </dgm:pt>
    <dgm:pt modelId="{AFE10E73-BE2A-4BAB-9923-688C773E0535}" type="parTrans" cxnId="{B64877DC-57A4-49AC-9627-103CD2D5D97F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AA7BB00F-111E-4CCF-AD7E-C0EEE467BDF0}" type="sibTrans" cxnId="{B64877DC-57A4-49AC-9627-103CD2D5D97F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A1959FB3-B344-48CA-BAB5-2EEA53F6B7C5}">
      <dgm:prSet phldrT="[Text]" custT="1"/>
      <dgm:spPr/>
      <dgm:t>
        <a:bodyPr anchor="b"/>
        <a:lstStyle/>
        <a:p>
          <a:r>
            <a:rPr lang="ka-GE" sz="2000" dirty="0">
              <a:solidFill>
                <a:schemeClr val="bg1"/>
              </a:solidFill>
            </a:rPr>
            <a:t>სექტორული</a:t>
          </a:r>
          <a:endParaRPr lang="en-US" sz="2000" dirty="0">
            <a:solidFill>
              <a:schemeClr val="bg1"/>
            </a:solidFill>
          </a:endParaRPr>
        </a:p>
      </dgm:t>
    </dgm:pt>
    <dgm:pt modelId="{FC4DB7B6-BD5C-42C1-BFB0-46029A4CB18B}" type="parTrans" cxnId="{FF0F2255-2496-4593-BF45-60FD21BB3525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7B235EDD-72F4-4045-91FE-CDC7DB53E960}" type="sibTrans" cxnId="{FF0F2255-2496-4593-BF45-60FD21BB3525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015C79C4-3B8C-40FE-93B4-F1249F3F4B4C}">
      <dgm:prSet phldrT="[Text]" custT="1"/>
      <dgm:spPr/>
      <dgm:t>
        <a:bodyPr anchor="b"/>
        <a:lstStyle/>
        <a:p>
          <a:r>
            <a:rPr lang="ka-GE" sz="2400" dirty="0">
              <a:solidFill>
                <a:schemeClr val="bg1"/>
              </a:solidFill>
            </a:rPr>
            <a:t>ინსტიტუციური</a:t>
          </a:r>
          <a:endParaRPr lang="en-US" sz="3600" dirty="0">
            <a:solidFill>
              <a:schemeClr val="bg1"/>
            </a:solidFill>
          </a:endParaRPr>
        </a:p>
      </dgm:t>
    </dgm:pt>
    <dgm:pt modelId="{EA40A73A-974D-4130-B10E-ACBAC66F7288}" type="parTrans" cxnId="{55A09D13-D07A-4C57-B44C-4F6AA8F32F56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F0841506-0215-41CA-B48E-FE54F0847149}" type="sibTrans" cxnId="{55A09D13-D07A-4C57-B44C-4F6AA8F32F56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C4A41638-7FC9-4A10-AA21-0A36A89E16EF}" type="pres">
      <dgm:prSet presAssocID="{81692828-5C6F-45CE-83A1-107E236D21DD}" presName="Name0" presStyleCnt="0">
        <dgm:presLayoutVars>
          <dgm:dir/>
          <dgm:animLvl val="lvl"/>
          <dgm:resizeHandles val="exact"/>
        </dgm:presLayoutVars>
      </dgm:prSet>
      <dgm:spPr/>
    </dgm:pt>
    <dgm:pt modelId="{1F5F5AC9-1A4B-4ECE-ABAA-6455E0DFE532}" type="pres">
      <dgm:prSet presAssocID="{B71E914A-0731-4804-B864-5579BC901F50}" presName="Name8" presStyleCnt="0"/>
      <dgm:spPr/>
    </dgm:pt>
    <dgm:pt modelId="{8918BE85-BC1F-4815-812D-FE932758EF93}" type="pres">
      <dgm:prSet presAssocID="{B71E914A-0731-4804-B864-5579BC901F5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A0A1C-3A09-4E1B-BC5D-DA12D5DA76F2}" type="pres">
      <dgm:prSet presAssocID="{B71E914A-0731-4804-B864-5579BC901F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C72A1-E088-40A2-984B-8DBD012553A8}" type="pres">
      <dgm:prSet presAssocID="{A1959FB3-B344-48CA-BAB5-2EEA53F6B7C5}" presName="Name8" presStyleCnt="0"/>
      <dgm:spPr/>
    </dgm:pt>
    <dgm:pt modelId="{145CEA9C-CBAE-4AF9-B765-B656F4787C94}" type="pres">
      <dgm:prSet presAssocID="{A1959FB3-B344-48CA-BAB5-2EEA53F6B7C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465A0-CABA-491C-8091-206ADA0615A5}" type="pres">
      <dgm:prSet presAssocID="{A1959FB3-B344-48CA-BAB5-2EEA53F6B7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DE4EE-4ACB-40C3-8D17-2684794F312B}" type="pres">
      <dgm:prSet presAssocID="{015C79C4-3B8C-40FE-93B4-F1249F3F4B4C}" presName="Name8" presStyleCnt="0"/>
      <dgm:spPr/>
    </dgm:pt>
    <dgm:pt modelId="{98DBA55A-FB7F-4B09-8BCD-FD622EE259AC}" type="pres">
      <dgm:prSet presAssocID="{015C79C4-3B8C-40FE-93B4-F1249F3F4B4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4D4E7-CD21-46BC-8788-18A40851593B}" type="pres">
      <dgm:prSet presAssocID="{015C79C4-3B8C-40FE-93B4-F1249F3F4B4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A09D13-D07A-4C57-B44C-4F6AA8F32F56}" srcId="{81692828-5C6F-45CE-83A1-107E236D21DD}" destId="{015C79C4-3B8C-40FE-93B4-F1249F3F4B4C}" srcOrd="2" destOrd="0" parTransId="{EA40A73A-974D-4130-B10E-ACBAC66F7288}" sibTransId="{F0841506-0215-41CA-B48E-FE54F0847149}"/>
    <dgm:cxn modelId="{7CAF1A07-3969-4C92-8787-2AB783D496E7}" type="presOf" srcId="{015C79C4-3B8C-40FE-93B4-F1249F3F4B4C}" destId="{98DBA55A-FB7F-4B09-8BCD-FD622EE259AC}" srcOrd="0" destOrd="0" presId="urn:microsoft.com/office/officeart/2005/8/layout/pyramid1"/>
    <dgm:cxn modelId="{D62A3FB5-6870-41BE-85DF-C437EA400925}" type="presOf" srcId="{A1959FB3-B344-48CA-BAB5-2EEA53F6B7C5}" destId="{1D9465A0-CABA-491C-8091-206ADA0615A5}" srcOrd="1" destOrd="0" presId="urn:microsoft.com/office/officeart/2005/8/layout/pyramid1"/>
    <dgm:cxn modelId="{DF2A6015-06C4-407B-934A-A989842591E0}" type="presOf" srcId="{B71E914A-0731-4804-B864-5579BC901F50}" destId="{0D0A0A1C-3A09-4E1B-BC5D-DA12D5DA76F2}" srcOrd="1" destOrd="0" presId="urn:microsoft.com/office/officeart/2005/8/layout/pyramid1"/>
    <dgm:cxn modelId="{0FCF3CAF-A2D5-4D78-930F-396B0FBDED68}" type="presOf" srcId="{015C79C4-3B8C-40FE-93B4-F1249F3F4B4C}" destId="{A9B4D4E7-CD21-46BC-8788-18A40851593B}" srcOrd="1" destOrd="0" presId="urn:microsoft.com/office/officeart/2005/8/layout/pyramid1"/>
    <dgm:cxn modelId="{B64877DC-57A4-49AC-9627-103CD2D5D97F}" srcId="{81692828-5C6F-45CE-83A1-107E236D21DD}" destId="{B71E914A-0731-4804-B864-5579BC901F50}" srcOrd="0" destOrd="0" parTransId="{AFE10E73-BE2A-4BAB-9923-688C773E0535}" sibTransId="{AA7BB00F-111E-4CCF-AD7E-C0EEE467BDF0}"/>
    <dgm:cxn modelId="{D9669DED-DD47-492A-A5D4-91247FE50F2B}" type="presOf" srcId="{A1959FB3-B344-48CA-BAB5-2EEA53F6B7C5}" destId="{145CEA9C-CBAE-4AF9-B765-B656F4787C94}" srcOrd="0" destOrd="0" presId="urn:microsoft.com/office/officeart/2005/8/layout/pyramid1"/>
    <dgm:cxn modelId="{CBBA615E-45B9-4D65-BBAD-620B1B32664F}" type="presOf" srcId="{81692828-5C6F-45CE-83A1-107E236D21DD}" destId="{C4A41638-7FC9-4A10-AA21-0A36A89E16EF}" srcOrd="0" destOrd="0" presId="urn:microsoft.com/office/officeart/2005/8/layout/pyramid1"/>
    <dgm:cxn modelId="{FF0F2255-2496-4593-BF45-60FD21BB3525}" srcId="{81692828-5C6F-45CE-83A1-107E236D21DD}" destId="{A1959FB3-B344-48CA-BAB5-2EEA53F6B7C5}" srcOrd="1" destOrd="0" parTransId="{FC4DB7B6-BD5C-42C1-BFB0-46029A4CB18B}" sibTransId="{7B235EDD-72F4-4045-91FE-CDC7DB53E960}"/>
    <dgm:cxn modelId="{9CF47EA7-581A-4834-8B12-ED9BBA290F65}" type="presOf" srcId="{B71E914A-0731-4804-B864-5579BC901F50}" destId="{8918BE85-BC1F-4815-812D-FE932758EF93}" srcOrd="0" destOrd="0" presId="urn:microsoft.com/office/officeart/2005/8/layout/pyramid1"/>
    <dgm:cxn modelId="{FE20EC9A-D1D8-4F3F-985E-6AE4E222F821}" type="presParOf" srcId="{C4A41638-7FC9-4A10-AA21-0A36A89E16EF}" destId="{1F5F5AC9-1A4B-4ECE-ABAA-6455E0DFE532}" srcOrd="0" destOrd="0" presId="urn:microsoft.com/office/officeart/2005/8/layout/pyramid1"/>
    <dgm:cxn modelId="{A87F62DA-366E-48A7-8D8B-4E1766C71A7F}" type="presParOf" srcId="{1F5F5AC9-1A4B-4ECE-ABAA-6455E0DFE532}" destId="{8918BE85-BC1F-4815-812D-FE932758EF93}" srcOrd="0" destOrd="0" presId="urn:microsoft.com/office/officeart/2005/8/layout/pyramid1"/>
    <dgm:cxn modelId="{007D6487-3565-4E5D-88D1-DFE7D0445C69}" type="presParOf" srcId="{1F5F5AC9-1A4B-4ECE-ABAA-6455E0DFE532}" destId="{0D0A0A1C-3A09-4E1B-BC5D-DA12D5DA76F2}" srcOrd="1" destOrd="0" presId="urn:microsoft.com/office/officeart/2005/8/layout/pyramid1"/>
    <dgm:cxn modelId="{069BA8C1-1F47-4B75-BDF5-C1710257F67B}" type="presParOf" srcId="{C4A41638-7FC9-4A10-AA21-0A36A89E16EF}" destId="{ED0C72A1-E088-40A2-984B-8DBD012553A8}" srcOrd="1" destOrd="0" presId="urn:microsoft.com/office/officeart/2005/8/layout/pyramid1"/>
    <dgm:cxn modelId="{D52B2954-1946-4B3C-A21C-BCCA2691C10D}" type="presParOf" srcId="{ED0C72A1-E088-40A2-984B-8DBD012553A8}" destId="{145CEA9C-CBAE-4AF9-B765-B656F4787C94}" srcOrd="0" destOrd="0" presId="urn:microsoft.com/office/officeart/2005/8/layout/pyramid1"/>
    <dgm:cxn modelId="{8BD17E3B-3F90-4FF2-9298-488CC432AD07}" type="presParOf" srcId="{ED0C72A1-E088-40A2-984B-8DBD012553A8}" destId="{1D9465A0-CABA-491C-8091-206ADA0615A5}" srcOrd="1" destOrd="0" presId="urn:microsoft.com/office/officeart/2005/8/layout/pyramid1"/>
    <dgm:cxn modelId="{A1915B62-A079-4863-B4B0-46A6B003CEFB}" type="presParOf" srcId="{C4A41638-7FC9-4A10-AA21-0A36A89E16EF}" destId="{E34DE4EE-4ACB-40C3-8D17-2684794F312B}" srcOrd="2" destOrd="0" presId="urn:microsoft.com/office/officeart/2005/8/layout/pyramid1"/>
    <dgm:cxn modelId="{047DD85A-21C3-47C9-BA81-E52DF360BD39}" type="presParOf" srcId="{E34DE4EE-4ACB-40C3-8D17-2684794F312B}" destId="{98DBA55A-FB7F-4B09-8BCD-FD622EE259AC}" srcOrd="0" destOrd="0" presId="urn:microsoft.com/office/officeart/2005/8/layout/pyramid1"/>
    <dgm:cxn modelId="{8B38E69A-7516-4B6E-AD4E-2397C00EB320}" type="presParOf" srcId="{E34DE4EE-4ACB-40C3-8D17-2684794F312B}" destId="{A9B4D4E7-CD21-46BC-8788-18A40851593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62913-D440-4CC3-BE67-5CB85566C700}">
      <dsp:nvSpPr>
        <dsp:cNvPr id="0" name=""/>
        <dsp:cNvSpPr/>
      </dsp:nvSpPr>
      <dsp:spPr>
        <a:xfrm>
          <a:off x="0" y="263"/>
          <a:ext cx="5915025" cy="9140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/>
            <a:t>მტკიცებულებებზე დაფუძნებული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Evidence Based Policy-Making</a:t>
          </a:r>
          <a:r>
            <a:rPr lang="ka-GE" sz="1600" kern="1200" dirty="0"/>
            <a:t>  </a:t>
          </a:r>
        </a:p>
      </dsp:txBody>
      <dsp:txXfrm>
        <a:off x="44622" y="44885"/>
        <a:ext cx="5825781" cy="824839"/>
      </dsp:txXfrm>
    </dsp:sp>
    <dsp:sp modelId="{B5E21E34-FB87-480E-98B3-5DE0C552A299}">
      <dsp:nvSpPr>
        <dsp:cNvPr id="0" name=""/>
        <dsp:cNvSpPr/>
      </dsp:nvSpPr>
      <dsp:spPr>
        <a:xfrm>
          <a:off x="0" y="925680"/>
          <a:ext cx="5915025" cy="9140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800" kern="1200" dirty="0"/>
            <a:t>შედეგებზე ორიენტირებული</a:t>
          </a:r>
          <a:endParaRPr lang="en-US" sz="2800" kern="1200" dirty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Results Based Management</a:t>
          </a:r>
          <a:endParaRPr lang="en-US" sz="2000" kern="1200" dirty="0"/>
        </a:p>
      </dsp:txBody>
      <dsp:txXfrm>
        <a:off x="44622" y="970302"/>
        <a:ext cx="5825781" cy="824839"/>
      </dsp:txXfrm>
    </dsp:sp>
    <dsp:sp modelId="{BC242979-B2D9-471E-B075-FF5AE45325B9}">
      <dsp:nvSpPr>
        <dsp:cNvPr id="0" name=""/>
        <dsp:cNvSpPr/>
      </dsp:nvSpPr>
      <dsp:spPr>
        <a:xfrm>
          <a:off x="0" y="1851098"/>
          <a:ext cx="5915025" cy="9140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800" kern="1200" dirty="0"/>
            <a:t>მთავრობის ერთიანი მიდგომა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Whole of Government Approach</a:t>
          </a:r>
        </a:p>
      </dsp:txBody>
      <dsp:txXfrm>
        <a:off x="44622" y="1895720"/>
        <a:ext cx="5825781" cy="824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8BE85-BC1F-4815-812D-FE932758EF93}">
      <dsp:nvSpPr>
        <dsp:cNvPr id="0" name=""/>
        <dsp:cNvSpPr/>
      </dsp:nvSpPr>
      <dsp:spPr>
        <a:xfrm>
          <a:off x="1379982" y="0"/>
          <a:ext cx="1379982" cy="1009539"/>
        </a:xfrm>
        <a:prstGeom prst="trapezoid">
          <a:avLst>
            <a:gd name="adj" fmla="val 6834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>
              <a:solidFill>
                <a:schemeClr val="bg1"/>
              </a:solidFill>
            </a:rPr>
            <a:t>ეროვნული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379982" y="0"/>
        <a:ext cx="1379982" cy="1009539"/>
      </dsp:txXfrm>
    </dsp:sp>
    <dsp:sp modelId="{145CEA9C-CBAE-4AF9-B765-B656F4787C94}">
      <dsp:nvSpPr>
        <dsp:cNvPr id="0" name=""/>
        <dsp:cNvSpPr/>
      </dsp:nvSpPr>
      <dsp:spPr>
        <a:xfrm>
          <a:off x="689991" y="1009539"/>
          <a:ext cx="2759964" cy="1009539"/>
        </a:xfrm>
        <a:prstGeom prst="trapezoid">
          <a:avLst>
            <a:gd name="adj" fmla="val 6834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>
              <a:solidFill>
                <a:schemeClr val="bg1"/>
              </a:solidFill>
            </a:rPr>
            <a:t>სექტორული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172984" y="1009539"/>
        <a:ext cx="1793976" cy="1009539"/>
      </dsp:txXfrm>
    </dsp:sp>
    <dsp:sp modelId="{98DBA55A-FB7F-4B09-8BCD-FD622EE259AC}">
      <dsp:nvSpPr>
        <dsp:cNvPr id="0" name=""/>
        <dsp:cNvSpPr/>
      </dsp:nvSpPr>
      <dsp:spPr>
        <a:xfrm>
          <a:off x="0" y="2019079"/>
          <a:ext cx="4139946" cy="1009539"/>
        </a:xfrm>
        <a:prstGeom prst="trapezoid">
          <a:avLst>
            <a:gd name="adj" fmla="val 6834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>
              <a:solidFill>
                <a:schemeClr val="bg1"/>
              </a:solidFill>
            </a:rPr>
            <a:t>ინსტიტუციური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724490" y="2019079"/>
        <a:ext cx="2690964" cy="1009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0.11303</cdr:x>
      <cdr:y>0.8252</cdr:y>
    </cdr:from>
    <cdr:to>
      <cdr:x>0.20134</cdr:x>
      <cdr:y>0.95019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xmlns="" id="{76403119-8AFF-4D66-9CF5-10747CC4EE8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31948" y="4615487"/>
          <a:ext cx="650006" cy="69907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0.27615</cdr:x>
      <cdr:y>0.82222</cdr:y>
    </cdr:from>
    <cdr:to>
      <cdr:x>0.38604</cdr:x>
      <cdr:y>0.96697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xmlns="" id="{F93CD743-F623-48B0-BB64-C177A927B8E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336374" y="4598826"/>
          <a:ext cx="929760" cy="80962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0.4716</cdr:x>
      <cdr:y>0.82469</cdr:y>
    </cdr:from>
    <cdr:to>
      <cdr:x>0.57836</cdr:x>
      <cdr:y>0.96532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xmlns="" id="{49D37E1D-7AC9-4F0E-9E79-37D06C01409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71157" y="4612636"/>
          <a:ext cx="785842" cy="7865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0.46863</cdr:x>
      <cdr:y>0.95779</cdr:y>
    </cdr:from>
    <cdr:to>
      <cdr:x>0.60541</cdr:x>
      <cdr:y>1</cdr:y>
    </cdr:to>
    <cdr:sp macro="" textlink="">
      <cdr:nvSpPr>
        <cdr:cNvPr id="6" name="Rounded Rectangle 22">
          <a:extLst xmlns:a="http://schemas.openxmlformats.org/drawingml/2006/main">
            <a:ext uri="{FF2B5EF4-FFF2-40B4-BE49-F238E27FC236}">
              <a16:creationId xmlns:a16="http://schemas.microsoft.com/office/drawing/2014/main" xmlns="" id="{F3015D1B-82A7-42FC-869B-4004E7B856FE}"/>
            </a:ext>
          </a:extLst>
        </cdr:cNvPr>
        <cdr:cNvSpPr/>
      </cdr:nvSpPr>
      <cdr:spPr>
        <a:xfrm xmlns:a="http://schemas.openxmlformats.org/drawingml/2006/main">
          <a:off x="3449300" y="5357091"/>
          <a:ext cx="1006763" cy="236083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sz="1000" b="1" dirty="0">
              <a:solidFill>
                <a:schemeClr val="tx1"/>
              </a:solidFill>
            </a:rPr>
            <a:t>სამინისტრო 3</a:t>
          </a:r>
          <a:endParaRPr lang="en-US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0.25399</cdr:x>
      <cdr:y>0.95779</cdr:y>
    </cdr:from>
    <cdr:to>
      <cdr:x>0.39077</cdr:x>
      <cdr:y>1</cdr:y>
    </cdr:to>
    <cdr:sp macro="" textlink="">
      <cdr:nvSpPr>
        <cdr:cNvPr id="7" name="Rounded Rectangle 22">
          <a:extLst xmlns:a="http://schemas.openxmlformats.org/drawingml/2006/main">
            <a:ext uri="{FF2B5EF4-FFF2-40B4-BE49-F238E27FC236}">
              <a16:creationId xmlns:a16="http://schemas.microsoft.com/office/drawing/2014/main" xmlns="" id="{96D11746-D0DA-4142-AF12-A89FD5DF7A48}"/>
            </a:ext>
          </a:extLst>
        </cdr:cNvPr>
        <cdr:cNvSpPr/>
      </cdr:nvSpPr>
      <cdr:spPr>
        <a:xfrm xmlns:a="http://schemas.openxmlformats.org/drawingml/2006/main">
          <a:off x="1869456" y="5357091"/>
          <a:ext cx="1006763" cy="236083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sz="1000" b="1" dirty="0">
              <a:solidFill>
                <a:schemeClr val="tx1"/>
              </a:solidFill>
            </a:rPr>
            <a:t>სამინისტრო 2</a:t>
          </a:r>
          <a:endParaRPr lang="en-US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0.08772</cdr:x>
      <cdr:y>0.95779</cdr:y>
    </cdr:from>
    <cdr:to>
      <cdr:x>0.2245</cdr:x>
      <cdr:y>1</cdr:y>
    </cdr:to>
    <cdr:sp macro="" textlink="">
      <cdr:nvSpPr>
        <cdr:cNvPr id="8" name="Rounded Rectangle 22">
          <a:extLst xmlns:a="http://schemas.openxmlformats.org/drawingml/2006/main">
            <a:ext uri="{FF2B5EF4-FFF2-40B4-BE49-F238E27FC236}">
              <a16:creationId xmlns:a16="http://schemas.microsoft.com/office/drawing/2014/main" xmlns="" id="{9F51D139-1A79-438F-8D7D-24DFF849AB1F}"/>
            </a:ext>
          </a:extLst>
        </cdr:cNvPr>
        <cdr:cNvSpPr/>
      </cdr:nvSpPr>
      <cdr:spPr>
        <a:xfrm xmlns:a="http://schemas.openxmlformats.org/drawingml/2006/main">
          <a:off x="645637" y="5357091"/>
          <a:ext cx="1006763" cy="236083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sz="1000" b="1" dirty="0">
              <a:solidFill>
                <a:schemeClr val="tx1"/>
              </a:solidFill>
            </a:rPr>
            <a:t>სამინისტრო 1</a:t>
          </a:r>
          <a:endParaRPr lang="en-US" sz="10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11E51-B7CE-4E6A-ABC9-0E23CAA3A139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8BDD-A000-4E7B-8AFC-722CB30A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4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8BDD-A000-4E7B-8AFC-722CB30A3B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6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ka-G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როლის განსაზღვრა პოლიტიკის ჩანართთან 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მიმართებაში, პოლიტიკის სხვადასხვა დოკუმენტზე სხვადასხვა როლით მუშაობა; </a:t>
            </a:r>
          </a:p>
          <a:p>
            <a:pPr marL="228600" indent="-228600">
              <a:buAutoNum type="arabicPeriod"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მომხმარებლის სისტემაში </a:t>
            </a:r>
            <a:r>
              <a:rPr lang="ka-G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რეგისტრაციის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მისი </a:t>
            </a:r>
            <a:r>
              <a:rPr lang="ka-G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პირადი ანგარიშის მონაცემების 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(მათ შორის მომხმარებლის სახელისა და პაროლის) </a:t>
            </a:r>
            <a:r>
              <a:rPr lang="ka-G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მართვის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კონკრეტული პოლიტიკის </a:t>
            </a:r>
            <a:r>
              <a:rPr lang="ka-G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ჩანართში მისი დამატების/წაშლისა 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და </a:t>
            </a:r>
            <a:r>
              <a:rPr lang="ka-G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როლის მინიჭების/შეცვლის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ასევე მისი პირადი </a:t>
            </a:r>
            <a:r>
              <a:rPr lang="ka-G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ანგარიშის გაუქმების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უფლება უნდა ჰქონდეს </a:t>
            </a:r>
            <a:r>
              <a:rPr lang="ka-G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</a:t>
            </a:r>
            <a:r>
              <a:rPr lang="ka-G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a-G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</a:t>
            </a:r>
            <a:r>
              <a:rPr lang="ka-G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-ს 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და მომხმარებლებს, რომლებსაც </a:t>
            </a:r>
            <a:r>
              <a:rPr lang="ka-G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მინ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 პოლიტიკის ჩანართში აქვთ </a:t>
            </a:r>
            <a:r>
              <a:rPr lang="ka-G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S-CO-ს, I-CO-ს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a-G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II-CO-ს როლი;</a:t>
            </a:r>
          </a:p>
          <a:p>
            <a:pPr marL="228600" indent="-228600">
              <a:buAutoNum type="arabicPeriod"/>
            </a:pPr>
            <a:r>
              <a:rPr lang="ka-G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პასუხისმგებელი</a:t>
            </a:r>
            <a:r>
              <a:rPr lang="ka-G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პირისთვის უწყების დასახელების, როლის, პასუხისმგებელი პირის ცვლილება შეუზღუდავად ნებისმიერ დროს</a:t>
            </a:r>
            <a:r>
              <a:rPr lang="ka-G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228600" indent="-228600">
              <a:buAutoNum type="arabicPeriod"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სისტემაში ავტომატურად უნდა მოხდეს ჩანართში მომხმარებლების ამა თუ იმ როლით </a:t>
            </a:r>
            <a:r>
              <a:rPr lang="ka-G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დამატების/წაშლის</a:t>
            </a:r>
            <a:r>
              <a:rPr lang="ka-GE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/როლის ცვლილების</a:t>
            </a:r>
            <a:r>
              <a:rPr lang="ka-G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ისტორიის წარმოება. ავტომატურად უნდა შეიქმნას ასევე კონკრეტული მომხმარებლის </a:t>
            </a:r>
            <a:r>
              <a:rPr lang="ka-G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სისტემაში რეგისტრაციის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მისთვის </a:t>
            </a:r>
            <a:r>
              <a:rPr lang="ka-G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ანგარიშის გაუქმების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a-G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პაროლის შეცვლის/აღდგენის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a-G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მომხმარებლის სახელის, ასევე სახელის, გვარის, მობილურის, უწყებისა თუ პოზიციის  შეცვლის ისტორიაც.</a:t>
            </a:r>
            <a:endParaRPr lang="ka-GE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8BDD-A000-4E7B-8AFC-722CB30A3B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55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8BDD-A000-4E7B-8AFC-722CB30A3B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9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ka-G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მოდერაცია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გულისხმობს ამა თუ იმ პირის მიერ შევსებული ინფორმაციის გადამოწმებას, შესწორებას</a:t>
            </a:r>
            <a:r>
              <a:rPr lang="ka-G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(ტექსტის/ფაილების წაშლას/შეცვლას/დამატებას)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და დადასტურებას ან უარყოფას, პოლიტიკის ერთი და იმავე ჩანართის სხვადასხვა როლის მომხმარებლის მიერ;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8BDD-A000-4E7B-8AFC-722CB30A3B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17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 err="1" smtClean="0"/>
              <a:t>მოდერაცია</a:t>
            </a:r>
            <a:r>
              <a:rPr lang="ka-GE" baseline="0" dirty="0" smtClean="0"/>
              <a:t> არ </a:t>
            </a:r>
            <a:r>
              <a:rPr lang="ka-GE" baseline="0" dirty="0" err="1" smtClean="0"/>
              <a:t>სჭრიდება</a:t>
            </a:r>
            <a:r>
              <a:rPr lang="ka-GE" baseline="0" dirty="0" smtClean="0"/>
              <a:t> მდივნის მიერ თავისი თავისთვის დამატებულ ინფორმაციას. ის ავტომატურად დასტურდება.</a:t>
            </a:r>
          </a:p>
          <a:p>
            <a:r>
              <a:rPr lang="ka-GE" baseline="0" dirty="0" smtClean="0"/>
              <a:t>სხვისთვის დამატებული ინფორმაცია შესაძლოა დაადასტუროს ავტომატურად ან მოითხოვოს პასუხისმგებელი პირის დასტური.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8BDD-A000-4E7B-8AFC-722CB30A3B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3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dirty="0" smtClean="0"/>
              <a:t>შეკითხვა: საწყის ეტაპზევე რომ უჩანდეს</a:t>
            </a:r>
            <a:r>
              <a:rPr lang="ka-GE" baseline="0" dirty="0" smtClean="0"/>
              <a:t> ყველა მომხმარებელს </a:t>
            </a:r>
            <a:r>
              <a:rPr lang="ka-GE" baseline="0" dirty="0" err="1" smtClean="0"/>
              <a:t>მოდერაციაში</a:t>
            </a:r>
            <a:r>
              <a:rPr lang="ka-GE" baseline="0" dirty="0" smtClean="0"/>
              <a:t> ჩაშვებული ინფორმაცია, რაიმე დისკომფორტს ხომ არ შექმნის?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8BDD-A000-4E7B-8AFC-722CB30A3B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7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baseline="0" dirty="0" smtClean="0"/>
              <a:t>რამდენად მნიშვნელოვანია </a:t>
            </a:r>
            <a:r>
              <a:rPr lang="ka-GE" baseline="0" dirty="0" err="1" smtClean="0"/>
              <a:t>შაბლონეში</a:t>
            </a:r>
            <a:r>
              <a:rPr lang="ka-GE" baseline="0" dirty="0" smtClean="0"/>
              <a:t> </a:t>
            </a:r>
            <a:r>
              <a:rPr lang="ka-GE" baseline="0" dirty="0" err="1" smtClean="0"/>
              <a:t>ქასთომ</a:t>
            </a:r>
            <a:r>
              <a:rPr lang="ka-GE" baseline="0" dirty="0" smtClean="0"/>
              <a:t> სვეტების დამატება მდივნის მიერ?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8BDD-A000-4E7B-8AFC-722CB30A3B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2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baseline="0" dirty="0" smtClean="0"/>
              <a:t>რამდენად მნიშვნელოვანია </a:t>
            </a:r>
            <a:r>
              <a:rPr lang="ka-GE" baseline="0" dirty="0" err="1" smtClean="0"/>
              <a:t>შაბლონეში</a:t>
            </a:r>
            <a:r>
              <a:rPr lang="ka-GE" baseline="0" dirty="0" smtClean="0"/>
              <a:t> </a:t>
            </a:r>
            <a:r>
              <a:rPr lang="ka-GE" baseline="0" dirty="0" err="1" smtClean="0"/>
              <a:t>ქასთომ</a:t>
            </a:r>
            <a:r>
              <a:rPr lang="ka-GE" baseline="0" dirty="0" smtClean="0"/>
              <a:t> სვეტების დამატება მდივნის მიერ?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8BDD-A000-4E7B-8AFC-722CB30A3B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10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baseline="0" dirty="0" smtClean="0"/>
              <a:t>რამდენად მნიშვნელოვანია </a:t>
            </a:r>
            <a:r>
              <a:rPr lang="ka-GE" baseline="0" dirty="0" err="1" smtClean="0"/>
              <a:t>შაბლონეში</a:t>
            </a:r>
            <a:r>
              <a:rPr lang="ka-GE" baseline="0" dirty="0" smtClean="0"/>
              <a:t> </a:t>
            </a:r>
            <a:r>
              <a:rPr lang="ka-GE" baseline="0" dirty="0" err="1" smtClean="0"/>
              <a:t>ქასთომ</a:t>
            </a:r>
            <a:r>
              <a:rPr lang="ka-GE" baseline="0" dirty="0" smtClean="0"/>
              <a:t> სვეტების დამატება მდივნის მიერ?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8BDD-A000-4E7B-8AFC-722CB30A3B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3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0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C002-390C-4929-8708-80DEDB6AD5B4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D300-C854-4C9D-9459-46CC6129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3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C002-390C-4929-8708-80DEDB6AD5B4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D300-C854-4C9D-9459-46CC6129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2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6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C002-390C-4929-8708-80DEDB6AD5B4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D300-C854-4C9D-9459-46CC6129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1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C002-390C-4929-8708-80DEDB6AD5B4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D300-C854-4C9D-9459-46CC6129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C002-390C-4929-8708-80DEDB6AD5B4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D300-C854-4C9D-9459-46CC6129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3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C002-390C-4929-8708-80DEDB6AD5B4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D300-C854-4C9D-9459-46CC6129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C002-390C-4929-8708-80DEDB6AD5B4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D300-C854-4C9D-9459-46CC6129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BC002-390C-4929-8708-80DEDB6AD5B4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0D300-C854-4C9D-9459-46CC6129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2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package" Target="../embeddings/Microsoft_Excel_Worksheet1.xls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5.xlsx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4.xlsx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package" Target="../embeddings/Microsoft_Excel_Worksheet6.xlsx"/><Relationship Id="rId4" Type="http://schemas.openxmlformats.org/officeDocument/2006/relationships/package" Target="../embeddings/Microsoft_Excel_Worksheet3.xlsx"/><Relationship Id="rId9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wmf"/><Relationship Id="rId4" Type="http://schemas.openxmlformats.org/officeDocument/2006/relationships/package" Target="../embeddings/Microsoft_Excel_Worksheet7.xlsx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package" Target="../embeddings/Microsoft_Excel_Worksheet8.xlsx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742952" y="2008827"/>
            <a:ext cx="3452813" cy="3720466"/>
            <a:chOff x="487680" y="1051560"/>
            <a:chExt cx="2601434" cy="5501640"/>
          </a:xfrm>
        </p:grpSpPr>
        <p:sp>
          <p:nvSpPr>
            <p:cNvPr id="58" name="Rounded Rectangle 57"/>
            <p:cNvSpPr/>
            <p:nvPr/>
          </p:nvSpPr>
          <p:spPr>
            <a:xfrm>
              <a:off x="487680" y="1051560"/>
              <a:ext cx="2601434" cy="5501640"/>
            </a:xfrm>
            <a:prstGeom prst="roundRect">
              <a:avLst>
                <a:gd name="adj" fmla="val 13273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rgbClr val="2C3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32146" y="1124663"/>
              <a:ext cx="2512501" cy="546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Nino Mtavruli" panose="02000506000000020004" pitchFamily="2" charset="0"/>
                </a:rPr>
                <a:t>დაგეგმვის ეტაპი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BPG Nino Mtavruli" panose="02000506000000020004" pitchFamily="2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82795" y="2686058"/>
            <a:ext cx="3108960" cy="457200"/>
            <a:chOff x="0" y="354707"/>
            <a:chExt cx="3882740" cy="334789"/>
          </a:xfrm>
        </p:grpSpPr>
        <p:sp>
          <p:nvSpPr>
            <p:cNvPr id="62" name="Rounded Rectangle 61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a-GE" sz="13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6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ლოგიკური</a:t>
              </a:r>
              <a:r>
                <a:rPr lang="ka-GE" sz="13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 </a:t>
              </a:r>
              <a:r>
                <a:rPr lang="ka-GE" sz="16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ჩარჩო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78032" y="3281374"/>
            <a:ext cx="3108960" cy="457200"/>
            <a:chOff x="0" y="354707"/>
            <a:chExt cx="3882740" cy="334789"/>
          </a:xfrm>
        </p:grpSpPr>
        <p:sp>
          <p:nvSpPr>
            <p:cNvPr id="65" name="Rounded Rectangle 64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a-GE" sz="13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6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ინდიკატორების პასპორტი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01846" y="3905263"/>
            <a:ext cx="3108960" cy="457200"/>
            <a:chOff x="0" y="354707"/>
            <a:chExt cx="3882740" cy="334789"/>
          </a:xfrm>
        </p:grpSpPr>
        <p:sp>
          <p:nvSpPr>
            <p:cNvPr id="68" name="Rounded Rectangle 67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a-GE" sz="13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6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სამოქმედო გეგმა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11371" y="4514866"/>
            <a:ext cx="3108960" cy="457200"/>
            <a:chOff x="0" y="354707"/>
            <a:chExt cx="3882740" cy="334789"/>
          </a:xfrm>
        </p:grpSpPr>
        <p:sp>
          <p:nvSpPr>
            <p:cNvPr id="71" name="Rounded Rectangle 70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600" b="1" dirty="0" err="1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ბიუჯეტირების</a:t>
              </a:r>
              <a:r>
                <a:rPr lang="ka-GE" sz="16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 ინსტრუმენტი</a:t>
              </a:r>
              <a:endParaRPr lang="en-US" sz="1600" b="1" kern="12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995865" y="2075503"/>
            <a:ext cx="3452813" cy="1539239"/>
            <a:chOff x="487680" y="1051560"/>
            <a:chExt cx="2601434" cy="5501640"/>
          </a:xfrm>
        </p:grpSpPr>
        <p:sp>
          <p:nvSpPr>
            <p:cNvPr id="74" name="Rounded Rectangle 73"/>
            <p:cNvSpPr/>
            <p:nvPr/>
          </p:nvSpPr>
          <p:spPr>
            <a:xfrm>
              <a:off x="487680" y="1051560"/>
              <a:ext cx="2601434" cy="5501640"/>
            </a:xfrm>
            <a:prstGeom prst="roundRect">
              <a:avLst>
                <a:gd name="adj" fmla="val 13273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rgbClr val="2C3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32146" y="1124663"/>
              <a:ext cx="2512501" cy="412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Nino Mtavruli" panose="02000506000000020004" pitchFamily="2" charset="0"/>
                </a:rPr>
                <a:t>მონიტორინგის ეტაპი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BPG Nino Mtavruli" panose="02000506000000020004" pitchFamily="2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149994" y="2667008"/>
            <a:ext cx="3098658" cy="457200"/>
            <a:chOff x="0" y="354707"/>
            <a:chExt cx="3882740" cy="334789"/>
          </a:xfrm>
        </p:grpSpPr>
        <p:sp>
          <p:nvSpPr>
            <p:cNvPr id="78" name="Rounded Rectangle 77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a-GE" sz="13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600" b="1" dirty="0" err="1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სტატუსანგარიში</a:t>
              </a:r>
              <a:r>
                <a:rPr lang="ka-GE" sz="16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 (1/2/3 დონე)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005391" y="4228153"/>
            <a:ext cx="3452813" cy="1486854"/>
            <a:chOff x="487680" y="1051560"/>
            <a:chExt cx="2601434" cy="5501640"/>
          </a:xfrm>
        </p:grpSpPr>
        <p:sp>
          <p:nvSpPr>
            <p:cNvPr id="84" name="Rounded Rectangle 83"/>
            <p:cNvSpPr/>
            <p:nvPr/>
          </p:nvSpPr>
          <p:spPr>
            <a:xfrm>
              <a:off x="487680" y="1051560"/>
              <a:ext cx="2601434" cy="5501640"/>
            </a:xfrm>
            <a:prstGeom prst="roundRect">
              <a:avLst>
                <a:gd name="adj" fmla="val 13273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rgbClr val="2C3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32146" y="1124662"/>
              <a:ext cx="2512501" cy="1284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Nino Mtavruli" panose="02000506000000020004" pitchFamily="2" charset="0"/>
                </a:rPr>
                <a:t>შეფასების ეტაპი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BPG Nino Mtavruli" panose="02000506000000020004" pitchFamily="2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116658" y="4648208"/>
            <a:ext cx="3098658" cy="457200"/>
            <a:chOff x="0" y="354707"/>
            <a:chExt cx="3882740" cy="334789"/>
          </a:xfrm>
        </p:grpSpPr>
        <p:sp>
          <p:nvSpPr>
            <p:cNvPr id="87" name="Rounded Rectangle 86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a-GE" sz="13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6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შეფასების ანგარიში 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20882" y="1281121"/>
            <a:ext cx="7618267" cy="457200"/>
            <a:chOff x="0" y="354707"/>
            <a:chExt cx="3882740" cy="334789"/>
          </a:xfrm>
        </p:grpSpPr>
        <p:sp>
          <p:nvSpPr>
            <p:cNvPr id="93" name="Rounded Rectangle 92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24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სექტორული სტრატეგია</a:t>
              </a:r>
              <a:endParaRPr lang="en-US" sz="2400" b="1" kern="12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23825" y="129380"/>
            <a:ext cx="1568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dirty="0">
                <a:solidFill>
                  <a:schemeClr val="bg1"/>
                </a:solidFill>
                <a:latin typeface="BPG Nino Mtavruli" panose="02000506000000020004" pitchFamily="2" charset="0"/>
              </a:rPr>
              <a:t>შაბლონები</a:t>
            </a:r>
            <a:endParaRPr lang="en-US" sz="2000" dirty="0">
              <a:solidFill>
                <a:schemeClr val="bg1"/>
              </a:solidFill>
              <a:latin typeface="BPG Nino Mtavruli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271459" y="1904052"/>
            <a:ext cx="3931920" cy="1828800"/>
            <a:chOff x="487680" y="1051560"/>
            <a:chExt cx="2601434" cy="5501640"/>
          </a:xfrm>
        </p:grpSpPr>
        <p:sp>
          <p:nvSpPr>
            <p:cNvPr id="58" name="Rounded Rectangle 57"/>
            <p:cNvSpPr/>
            <p:nvPr/>
          </p:nvSpPr>
          <p:spPr>
            <a:xfrm>
              <a:off x="487680" y="1051560"/>
              <a:ext cx="2601434" cy="5501640"/>
            </a:xfrm>
            <a:prstGeom prst="roundRect">
              <a:avLst>
                <a:gd name="adj" fmla="val 13273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rgbClr val="2C3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32146" y="1124663"/>
              <a:ext cx="25125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Nino Mtavruli" panose="02000506000000020004" pitchFamily="2" charset="0"/>
                </a:rPr>
                <a:t>დაგეგმვის ეტაპი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BPG Nino Mtavruli" panose="02000506000000020004" pitchFamily="2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54154" y="2524133"/>
            <a:ext cx="3755881" cy="457200"/>
            <a:chOff x="0" y="354707"/>
            <a:chExt cx="3882740" cy="334789"/>
          </a:xfrm>
        </p:grpSpPr>
        <p:sp>
          <p:nvSpPr>
            <p:cNvPr id="62" name="Rounded Rectangle 61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6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სექტორული სტრატეგია</a:t>
              </a:r>
              <a:endParaRPr lang="en-US" sz="1600" b="1" kern="12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35101" y="3133737"/>
            <a:ext cx="3774932" cy="457200"/>
            <a:chOff x="0" y="354707"/>
            <a:chExt cx="3882740" cy="334789"/>
          </a:xfrm>
        </p:grpSpPr>
        <p:sp>
          <p:nvSpPr>
            <p:cNvPr id="65" name="Rounded Rectangle 64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6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საჯარო კონსულტაციების ანგარიში</a:t>
              </a:r>
              <a:endParaRPr lang="en-US" sz="1600" b="1" kern="12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838704" y="1913576"/>
            <a:ext cx="4023360" cy="1828800"/>
            <a:chOff x="487680" y="1051560"/>
            <a:chExt cx="2601434" cy="5501640"/>
          </a:xfrm>
        </p:grpSpPr>
        <p:sp>
          <p:nvSpPr>
            <p:cNvPr id="74" name="Rounded Rectangle 73"/>
            <p:cNvSpPr/>
            <p:nvPr/>
          </p:nvSpPr>
          <p:spPr>
            <a:xfrm>
              <a:off x="487680" y="1051560"/>
              <a:ext cx="2601434" cy="5501640"/>
            </a:xfrm>
            <a:prstGeom prst="roundRect">
              <a:avLst>
                <a:gd name="adj" fmla="val 13273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rgbClr val="2C3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32146" y="1124663"/>
              <a:ext cx="2512501" cy="412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Nino Mtavruli" panose="02000506000000020004" pitchFamily="2" charset="0"/>
                </a:rPr>
                <a:t>მონიტორინგის ეტაპი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BPG Nino Mtavruli" panose="02000506000000020004" pitchFamily="2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107136" y="2505081"/>
            <a:ext cx="3657600" cy="457200"/>
            <a:chOff x="0" y="354707"/>
            <a:chExt cx="3882740" cy="334789"/>
          </a:xfrm>
        </p:grpSpPr>
        <p:sp>
          <p:nvSpPr>
            <p:cNvPr id="78" name="Rounded Rectangle 77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6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მონიტორინგის </a:t>
              </a:r>
              <a:r>
                <a:rPr lang="ka-GE" sz="1600" b="1" dirty="0" err="1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პროგრესანგარიში</a:t>
              </a:r>
              <a:endParaRPr lang="en-US" sz="1600" b="1" kern="12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833691" y="4166236"/>
            <a:ext cx="3876672" cy="1729735"/>
            <a:chOff x="487680" y="1051560"/>
            <a:chExt cx="2601434" cy="5501640"/>
          </a:xfrm>
        </p:grpSpPr>
        <p:sp>
          <p:nvSpPr>
            <p:cNvPr id="84" name="Rounded Rectangle 83"/>
            <p:cNvSpPr/>
            <p:nvPr/>
          </p:nvSpPr>
          <p:spPr>
            <a:xfrm>
              <a:off x="487680" y="1051560"/>
              <a:ext cx="2601434" cy="5501640"/>
            </a:xfrm>
            <a:prstGeom prst="roundRect">
              <a:avLst>
                <a:gd name="adj" fmla="val 13273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rgbClr val="2C3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32146" y="1124662"/>
              <a:ext cx="2512501" cy="1284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Nino Mtavruli" panose="02000506000000020004" pitchFamily="2" charset="0"/>
                </a:rPr>
                <a:t>შეფასების ეტაპი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BPG Nino Mtavruli" panose="02000506000000020004" pitchFamily="2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944958" y="4586292"/>
            <a:ext cx="3508230" cy="457200"/>
            <a:chOff x="0" y="354707"/>
            <a:chExt cx="3882740" cy="334789"/>
          </a:xfrm>
        </p:grpSpPr>
        <p:sp>
          <p:nvSpPr>
            <p:cNvPr id="87" name="Rounded Rectangle 86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a-GE" sz="13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6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შუალედური შეფასების ანგარიში 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52413" y="1176346"/>
            <a:ext cx="8543925" cy="457200"/>
            <a:chOff x="0" y="354707"/>
            <a:chExt cx="3882740" cy="334789"/>
          </a:xfrm>
        </p:grpSpPr>
        <p:sp>
          <p:nvSpPr>
            <p:cNvPr id="93" name="Rounded Rectangle 92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24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სექტორული სტრატეგია</a:t>
              </a:r>
              <a:endParaRPr lang="en-US" sz="2400" b="1" kern="12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116662" y="3014668"/>
            <a:ext cx="3622532" cy="457200"/>
            <a:chOff x="0" y="354707"/>
            <a:chExt cx="3882740" cy="334789"/>
          </a:xfrm>
        </p:grpSpPr>
        <p:sp>
          <p:nvSpPr>
            <p:cNvPr id="39" name="Rounded Rectangle 38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6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მონიტორინგის წლიური ანგარიში</a:t>
              </a:r>
              <a:endParaRPr lang="en-US" sz="1600" b="1" kern="12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968770" y="5181605"/>
            <a:ext cx="3484418" cy="457200"/>
            <a:chOff x="0" y="354707"/>
            <a:chExt cx="3882740" cy="334789"/>
          </a:xfrm>
        </p:grpSpPr>
        <p:sp>
          <p:nvSpPr>
            <p:cNvPr id="42" name="Rounded Rectangle 41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a-GE" sz="13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6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საბოლოო შეფასების ანგარიში 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23825" y="129380"/>
            <a:ext cx="3243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dirty="0">
                <a:solidFill>
                  <a:schemeClr val="bg1"/>
                </a:solidFill>
                <a:latin typeface="BPG Nino Mtavruli" panose="02000506000000020004" pitchFamily="2" charset="0"/>
              </a:rPr>
              <a:t>ნარატიული დოკუმენტები</a:t>
            </a:r>
            <a:endParaRPr lang="en-US" sz="2000" dirty="0">
              <a:solidFill>
                <a:schemeClr val="bg1"/>
              </a:solidFill>
              <a:latin typeface="BPG Nino Mtavruli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6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683144" y="919168"/>
            <a:ext cx="5156055" cy="457200"/>
            <a:chOff x="0" y="354707"/>
            <a:chExt cx="3882740" cy="334789"/>
          </a:xfrm>
        </p:grpSpPr>
        <p:sp>
          <p:nvSpPr>
            <p:cNvPr id="44" name="Rounded Rectangle 43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rgbClr val="2C3E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Super Admin - </a:t>
              </a: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სისტემის ადმინისტრატორი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697431" y="2033589"/>
            <a:ext cx="5156055" cy="457200"/>
            <a:chOff x="0" y="354707"/>
            <a:chExt cx="3882740" cy="334789"/>
          </a:xfrm>
        </p:grpSpPr>
        <p:sp>
          <p:nvSpPr>
            <p:cNvPr id="47" name="Rounded Rectangle 46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rgbClr val="2C3E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S-LO - </a:t>
              </a: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სამდივნოს </a:t>
              </a:r>
              <a:r>
                <a:rPr lang="ka-GE" b="1" dirty="0" err="1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ლიდ</a:t>
              </a: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 ოფიცერი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692669" y="2557464"/>
            <a:ext cx="5156055" cy="457200"/>
            <a:chOff x="0" y="354707"/>
            <a:chExt cx="3882740" cy="334789"/>
          </a:xfrm>
        </p:grpSpPr>
        <p:sp>
          <p:nvSpPr>
            <p:cNvPr id="50" name="Rounded Rectangle 49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rgbClr val="2C3E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S-RO - </a:t>
              </a: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სამდივნოს ანგარიშგების ოფიცერი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683142" y="3162299"/>
            <a:ext cx="5156055" cy="457200"/>
            <a:chOff x="0" y="354707"/>
            <a:chExt cx="3882740" cy="334789"/>
          </a:xfrm>
        </p:grpSpPr>
        <p:sp>
          <p:nvSpPr>
            <p:cNvPr id="53" name="Rounded Rectangle 52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rgbClr val="2C3E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I-CO - 1-</a:t>
              </a: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ელი დონის კოორდინატორი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78379" y="3671887"/>
            <a:ext cx="5156055" cy="457200"/>
            <a:chOff x="0" y="354707"/>
            <a:chExt cx="3882740" cy="334789"/>
          </a:xfrm>
        </p:grpSpPr>
        <p:sp>
          <p:nvSpPr>
            <p:cNvPr id="56" name="Rounded Rectangle 55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rgbClr val="2C3E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I-LO - 1-</a:t>
              </a: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ელი დონის </a:t>
              </a:r>
              <a:r>
                <a:rPr lang="ka-GE" b="1" dirty="0" err="1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ლიდ</a:t>
              </a: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 ოფიცერი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673617" y="4181474"/>
            <a:ext cx="5156055" cy="457200"/>
            <a:chOff x="0" y="354707"/>
            <a:chExt cx="3882740" cy="334789"/>
          </a:xfrm>
        </p:grpSpPr>
        <p:sp>
          <p:nvSpPr>
            <p:cNvPr id="59" name="Rounded Rectangle 58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rgbClr val="2C3E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I-RO - 1-</a:t>
              </a: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ელი დონის ანგარიშგების ოფიცერი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664094" y="4772032"/>
            <a:ext cx="5156055" cy="457200"/>
            <a:chOff x="0" y="354707"/>
            <a:chExt cx="3882740" cy="334789"/>
          </a:xfrm>
        </p:grpSpPr>
        <p:sp>
          <p:nvSpPr>
            <p:cNvPr id="62" name="Rounded Rectangle 61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rgbClr val="2C3E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II-CO - </a:t>
              </a: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მე-2 დონის კოორდინატორი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59331" y="5281620"/>
            <a:ext cx="5156055" cy="457200"/>
            <a:chOff x="0" y="354707"/>
            <a:chExt cx="3882740" cy="334789"/>
          </a:xfrm>
        </p:grpSpPr>
        <p:sp>
          <p:nvSpPr>
            <p:cNvPr id="65" name="Rounded Rectangle 64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rgbClr val="2C3E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II-LO - </a:t>
              </a: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მე-2 დონის </a:t>
              </a:r>
              <a:r>
                <a:rPr lang="ka-GE" b="1" dirty="0" err="1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ლიდ</a:t>
              </a: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 ოფიცერი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640281" y="5805495"/>
            <a:ext cx="5156055" cy="457200"/>
            <a:chOff x="0" y="354707"/>
            <a:chExt cx="3882740" cy="334789"/>
          </a:xfrm>
        </p:grpSpPr>
        <p:sp>
          <p:nvSpPr>
            <p:cNvPr id="68" name="Rounded Rectangle 67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rgbClr val="2C3E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II-RO - </a:t>
              </a: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მე-2 დონის ანგარიშგების ოფიცერი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92244" y="928692"/>
            <a:ext cx="3251057" cy="457200"/>
            <a:chOff x="0" y="354707"/>
            <a:chExt cx="3882740" cy="334789"/>
          </a:xfrm>
        </p:grpSpPr>
        <p:sp>
          <p:nvSpPr>
            <p:cNvPr id="71" name="Rounded Rectangle 70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rgbClr val="2C3E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სისტემის ადმინისტრაცია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73182" y="1509716"/>
            <a:ext cx="3251057" cy="1514472"/>
            <a:chOff x="0" y="354707"/>
            <a:chExt cx="3882740" cy="334789"/>
          </a:xfrm>
        </p:grpSpPr>
        <p:sp>
          <p:nvSpPr>
            <p:cNvPr id="74" name="Rounded Rectangle 73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rgbClr val="2C3E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სამდივნო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68409" y="3148024"/>
            <a:ext cx="3251057" cy="1485896"/>
            <a:chOff x="0" y="354707"/>
            <a:chExt cx="3882740" cy="334789"/>
          </a:xfrm>
        </p:grpSpPr>
        <p:sp>
          <p:nvSpPr>
            <p:cNvPr id="77" name="Rounded Rectangle 76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rgbClr val="2C3E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I </a:t>
              </a: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დონის უწყება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49370" y="4757749"/>
            <a:ext cx="3251057" cy="1485896"/>
            <a:chOff x="0" y="354707"/>
            <a:chExt cx="3882740" cy="334789"/>
          </a:xfrm>
        </p:grpSpPr>
        <p:sp>
          <p:nvSpPr>
            <p:cNvPr id="80" name="Rounded Rectangle 79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rgbClr val="2C3E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II </a:t>
              </a: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დონის უწყება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99724" y="1524001"/>
            <a:ext cx="5158525" cy="457200"/>
            <a:chOff x="3814024" y="2000251"/>
            <a:chExt cx="5158525" cy="457200"/>
          </a:xfrm>
        </p:grpSpPr>
        <p:sp>
          <p:nvSpPr>
            <p:cNvPr id="32" name="Rounded Rectangle 31"/>
            <p:cNvSpPr/>
            <p:nvPr/>
          </p:nvSpPr>
          <p:spPr>
            <a:xfrm>
              <a:off x="3816494" y="2000251"/>
              <a:ext cx="5156055" cy="457200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rgbClr val="2C3E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" name="Rectangle 1"/>
            <p:cNvSpPr/>
            <p:nvPr/>
          </p:nvSpPr>
          <p:spPr>
            <a:xfrm>
              <a:off x="3814024" y="2058034"/>
              <a:ext cx="4059125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S-CO - </a:t>
              </a: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სამდივნოს კოორდინატორი</a:t>
              </a:r>
            </a:p>
          </p:txBody>
        </p:sp>
      </p:grpSp>
      <p:sp>
        <p:nvSpPr>
          <p:cNvPr id="82" name="Rectangle 81"/>
          <p:cNvSpPr/>
          <p:nvPr/>
        </p:nvSpPr>
        <p:spPr>
          <a:xfrm>
            <a:off x="123825" y="129380"/>
            <a:ext cx="3267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dirty="0">
                <a:solidFill>
                  <a:schemeClr val="bg1"/>
                </a:solidFill>
                <a:latin typeface="BPG Nino Mtavruli" panose="02000506000000020004" pitchFamily="2" charset="0"/>
              </a:rPr>
              <a:t>სისტემის მომხმარებლები</a:t>
            </a:r>
            <a:endParaRPr lang="en-US" sz="2000" dirty="0">
              <a:solidFill>
                <a:schemeClr val="bg1"/>
              </a:solidFill>
              <a:latin typeface="BPG Nino Mtavruli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2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376495" y="984888"/>
            <a:ext cx="2340272" cy="5394960"/>
            <a:chOff x="2376495" y="1394463"/>
            <a:chExt cx="2340272" cy="5394960"/>
          </a:xfrm>
        </p:grpSpPr>
        <p:sp>
          <p:nvSpPr>
            <p:cNvPr id="31" name="Rounded Rectangle 30"/>
            <p:cNvSpPr/>
            <p:nvPr/>
          </p:nvSpPr>
          <p:spPr>
            <a:xfrm>
              <a:off x="2376495" y="1394463"/>
              <a:ext cx="2194560" cy="5394960"/>
            </a:xfrm>
            <a:prstGeom prst="roundRect">
              <a:avLst>
                <a:gd name="adj" fmla="val 13273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rgbClr val="2C3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414006" y="1466148"/>
              <a:ext cx="2119536" cy="3621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Nino Mtavruli" panose="02000506000000020004" pitchFamily="2" charset="0"/>
                </a:rPr>
                <a:t>სამდივნო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BPG Nino Mtavruli" panose="02000506000000020004" pitchFamily="2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505009" y="1858519"/>
              <a:ext cx="221175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a-GE" sz="10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მაკოორდინირებელი უწყების დეპარტამენტი/სამმართველო</a:t>
              </a:r>
              <a:r>
                <a:rPr lang="ka-GE" sz="1000" dirty="0"/>
                <a:t> </a:t>
              </a:r>
              <a:endParaRPr lang="en-US" sz="10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33913" y="956315"/>
            <a:ext cx="2194560" cy="5394960"/>
            <a:chOff x="4633913" y="1365890"/>
            <a:chExt cx="2194560" cy="5394960"/>
          </a:xfrm>
        </p:grpSpPr>
        <p:grpSp>
          <p:nvGrpSpPr>
            <p:cNvPr id="39" name="Group 38"/>
            <p:cNvGrpSpPr/>
            <p:nvPr/>
          </p:nvGrpSpPr>
          <p:grpSpPr>
            <a:xfrm>
              <a:off x="4633913" y="1365890"/>
              <a:ext cx="2194560" cy="5394960"/>
              <a:chOff x="3368040" y="1051560"/>
              <a:chExt cx="2754578" cy="5501640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3460223" y="1051560"/>
                <a:ext cx="2601434" cy="5501640"/>
              </a:xfrm>
              <a:prstGeom prst="roundRect">
                <a:avLst>
                  <a:gd name="adj" fmla="val 13273"/>
                </a:avLst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2C3E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368040" y="1168432"/>
                <a:ext cx="27545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BPG Nino Mtavruli" panose="02000506000000020004" pitchFamily="2" charset="0"/>
                  </a:rPr>
                  <a:t>I </a:t>
                </a:r>
                <a:r>
                  <a:rPr lang="ka-GE" b="1" dirty="0">
                    <a:solidFill>
                      <a:schemeClr val="accent5">
                        <a:lumMod val="50000"/>
                      </a:schemeClr>
                    </a:solidFill>
                    <a:latin typeface="BPG Nino Mtavruli" panose="02000506000000020004" pitchFamily="2" charset="0"/>
                  </a:rPr>
                  <a:t>დონის უწყება</a:t>
                </a:r>
                <a:endParaRPr lang="en-US" b="1" dirty="0">
                  <a:solidFill>
                    <a:schemeClr val="accent5">
                      <a:lumMod val="50000"/>
                    </a:schemeClr>
                  </a:solidFill>
                  <a:latin typeface="BPG Nino Mtavruli" panose="02000506000000020004" pitchFamily="2" charset="0"/>
                </a:endParaRP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5041222" y="1839245"/>
              <a:ext cx="135957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a-GE" sz="10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სამინისტროების </a:t>
              </a:r>
              <a:endParaRPr lang="en-US" sz="10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  <a:p>
              <a:pPr algn="ctr"/>
              <a:r>
                <a:rPr lang="ka-GE" sz="10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დეპარტამენტები/</a:t>
              </a:r>
              <a:endParaRPr lang="en-US" sz="10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  <a:p>
              <a:pPr algn="ctr"/>
              <a:r>
                <a:rPr lang="ka-GE" sz="10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სამმართველოები</a:t>
              </a:r>
              <a:endParaRPr lang="en-US" sz="10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04294" y="984889"/>
            <a:ext cx="2194560" cy="5394960"/>
            <a:chOff x="6904294" y="1394464"/>
            <a:chExt cx="2194560" cy="5394960"/>
          </a:xfrm>
        </p:grpSpPr>
        <p:grpSp>
          <p:nvGrpSpPr>
            <p:cNvPr id="45" name="Group 44"/>
            <p:cNvGrpSpPr/>
            <p:nvPr/>
          </p:nvGrpSpPr>
          <p:grpSpPr>
            <a:xfrm>
              <a:off x="6904294" y="1394464"/>
              <a:ext cx="2194560" cy="5394960"/>
              <a:chOff x="6324216" y="1051560"/>
              <a:chExt cx="2572256" cy="5501640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6324216" y="1051560"/>
                <a:ext cx="2572256" cy="5501640"/>
              </a:xfrm>
              <a:prstGeom prst="roundRect">
                <a:avLst>
                  <a:gd name="adj" fmla="val 13273"/>
                </a:avLst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2C3E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337221" y="1185623"/>
                <a:ext cx="25579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BPG Nino Mtavruli" panose="02000506000000020004" pitchFamily="2" charset="0"/>
                  </a:rPr>
                  <a:t>II </a:t>
                </a:r>
                <a:r>
                  <a:rPr lang="ka-GE" b="1" dirty="0">
                    <a:solidFill>
                      <a:schemeClr val="accent5">
                        <a:lumMod val="50000"/>
                      </a:schemeClr>
                    </a:solidFill>
                    <a:latin typeface="BPG Nino Mtavruli" panose="02000506000000020004" pitchFamily="2" charset="0"/>
                  </a:rPr>
                  <a:t>დონის უწყება</a:t>
                </a:r>
                <a:endParaRPr lang="en-US" b="1" dirty="0">
                  <a:solidFill>
                    <a:schemeClr val="accent5">
                      <a:lumMod val="50000"/>
                    </a:schemeClr>
                  </a:solidFill>
                  <a:latin typeface="BPG Nino Mtavruli" panose="02000506000000020004" pitchFamily="2" charset="0"/>
                </a:endParaRPr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7204685" y="1877799"/>
              <a:ext cx="1576458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a-GE" sz="10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სსიპ-ების </a:t>
              </a:r>
              <a:endParaRPr lang="en-US" sz="10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  <a:p>
              <a:pPr algn="ctr"/>
              <a:r>
                <a:rPr lang="ka-GE" sz="10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დეპარტამენტები</a:t>
              </a:r>
              <a:r>
                <a:rPr lang="en-US" sz="10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/</a:t>
              </a:r>
            </a:p>
            <a:p>
              <a:pPr algn="ctr"/>
              <a:r>
                <a:rPr lang="ka-GE" sz="10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სამმართველოები</a:t>
              </a:r>
              <a:endParaRPr lang="en-US" sz="10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  <a:p>
              <a:endParaRPr lang="en-US" sz="10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27297" y="2201410"/>
            <a:ext cx="2094075" cy="1980068"/>
            <a:chOff x="4799866" y="2625500"/>
            <a:chExt cx="2094075" cy="1980068"/>
          </a:xfrm>
        </p:grpSpPr>
        <p:sp>
          <p:nvSpPr>
            <p:cNvPr id="134" name="TextBox 133"/>
            <p:cNvSpPr txBox="1"/>
            <p:nvPr/>
          </p:nvSpPr>
          <p:spPr>
            <a:xfrm>
              <a:off x="4799866" y="2625500"/>
              <a:ext cx="2094075" cy="3532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a-GE" sz="10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დეპარტამენტის/სამმართველოს უფროსი</a:t>
              </a:r>
              <a:endParaRPr lang="en-US" sz="10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  <p:sp>
          <p:nvSpPr>
            <p:cNvPr id="135" name="Oval 12"/>
            <p:cNvSpPr>
              <a:spLocks noChangeArrowheads="1"/>
            </p:cNvSpPr>
            <p:nvPr/>
          </p:nvSpPr>
          <p:spPr bwMode="auto">
            <a:xfrm>
              <a:off x="5311536" y="3462930"/>
              <a:ext cx="1261448" cy="1142638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36" name="Oval 11"/>
            <p:cNvSpPr>
              <a:spLocks noChangeArrowheads="1"/>
            </p:cNvSpPr>
            <p:nvPr/>
          </p:nvSpPr>
          <p:spPr bwMode="auto">
            <a:xfrm>
              <a:off x="5436058" y="3575544"/>
              <a:ext cx="1012397" cy="917407"/>
            </a:xfrm>
            <a:prstGeom prst="ellipse">
              <a:avLst/>
            </a:prstGeom>
            <a:solidFill>
              <a:schemeClr val="tx2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4943086" y="3314132"/>
              <a:ext cx="1226611" cy="464985"/>
              <a:chOff x="972105" y="2748731"/>
              <a:chExt cx="842408" cy="353112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972105" y="2748731"/>
                <a:ext cx="247252" cy="353112"/>
              </a:xfrm>
              <a:prstGeom prst="line">
                <a:avLst/>
              </a:prstGeom>
              <a:ln w="12700">
                <a:solidFill>
                  <a:schemeClr val="tx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>
                <a:off x="972105" y="2751113"/>
                <a:ext cx="842408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TextBox 137"/>
            <p:cNvSpPr txBox="1"/>
            <p:nvPr/>
          </p:nvSpPr>
          <p:spPr>
            <a:xfrm>
              <a:off x="4896282" y="3023436"/>
              <a:ext cx="40190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I-CO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5791109" y="3829520"/>
              <a:ext cx="324633" cy="394352"/>
              <a:chOff x="2283075" y="207664"/>
              <a:chExt cx="420230" cy="564459"/>
            </a:xfrm>
            <a:solidFill>
              <a:schemeClr val="tx2"/>
            </a:solidFill>
          </p:grpSpPr>
          <p:sp>
            <p:nvSpPr>
              <p:cNvPr id="140" name="Round Same Side Corner Rectangle 139"/>
              <p:cNvSpPr/>
              <p:nvPr/>
            </p:nvSpPr>
            <p:spPr>
              <a:xfrm>
                <a:off x="2283075" y="455235"/>
                <a:ext cx="420230" cy="316888"/>
              </a:xfrm>
              <a:prstGeom prst="round2SameRect">
                <a:avLst/>
              </a:prstGeom>
              <a:grpFill/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2361870" y="207664"/>
                <a:ext cx="262643" cy="264076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2" name="Isosceles Triangle 141"/>
              <p:cNvSpPr/>
              <p:nvPr/>
            </p:nvSpPr>
            <p:spPr>
              <a:xfrm flipV="1">
                <a:off x="2421353" y="460697"/>
                <a:ext cx="106101" cy="13725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2864" y="980353"/>
            <a:ext cx="2468860" cy="5394960"/>
            <a:chOff x="42864" y="1389928"/>
            <a:chExt cx="2468860" cy="5394960"/>
          </a:xfrm>
        </p:grpSpPr>
        <p:sp>
          <p:nvSpPr>
            <p:cNvPr id="232" name="Rounded Rectangle 231"/>
            <p:cNvSpPr/>
            <p:nvPr/>
          </p:nvSpPr>
          <p:spPr>
            <a:xfrm>
              <a:off x="42864" y="1389928"/>
              <a:ext cx="2194560" cy="5394960"/>
            </a:xfrm>
            <a:prstGeom prst="roundRect">
              <a:avLst>
                <a:gd name="adj" fmla="val 13273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rgbClr val="2C3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80375" y="1447099"/>
              <a:ext cx="211953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Nino Mtavruli" panose="02000506000000020004" pitchFamily="2" charset="0"/>
                </a:rPr>
                <a:t>ადმინისტრაცია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BPG Nino Mtavruli" panose="02000506000000020004" pitchFamily="2" charset="0"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299966" y="1840150"/>
              <a:ext cx="221175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a-GE" sz="10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მთავრობის ადმინისტრაცია</a:t>
              </a:r>
            </a:p>
            <a:p>
              <a:r>
                <a:rPr lang="ka-GE" sz="10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პოლიტიკის დაგეგმვის სამმართველო</a:t>
              </a:r>
              <a:endParaRPr lang="en-US" sz="10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aphicFrame>
        <p:nvGraphicFramePr>
          <p:cNvPr id="276" name="Object 2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602677"/>
              </p:ext>
            </p:extLst>
          </p:nvPr>
        </p:nvGraphicFramePr>
        <p:xfrm>
          <a:off x="696648" y="5322617"/>
          <a:ext cx="815249" cy="687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Worksheet" showAsIcon="1" r:id="rId4" imgW="914400" imgH="771480" progId="Excel.Sheet.12">
                  <p:embed/>
                </p:oleObj>
              </mc:Choice>
              <mc:Fallback>
                <p:oleObj name="Worksheet" showAsIcon="1" r:id="rId4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6648" y="5322617"/>
                        <a:ext cx="815249" cy="687866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solidFill>
                          <a:srgbClr val="44546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1" name="Group 120"/>
          <p:cNvGrpSpPr/>
          <p:nvPr/>
        </p:nvGrpSpPr>
        <p:grpSpPr>
          <a:xfrm>
            <a:off x="6969752" y="2179638"/>
            <a:ext cx="2094075" cy="1965554"/>
            <a:chOff x="4814380" y="2640014"/>
            <a:chExt cx="2094075" cy="1965554"/>
          </a:xfrm>
        </p:grpSpPr>
        <p:sp>
          <p:nvSpPr>
            <p:cNvPr id="122" name="TextBox 121"/>
            <p:cNvSpPr txBox="1"/>
            <p:nvPr/>
          </p:nvSpPr>
          <p:spPr>
            <a:xfrm>
              <a:off x="4814380" y="2640014"/>
              <a:ext cx="2094075" cy="3532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a-GE" sz="10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დეპარტამენტის/სამმართველოს უფროსი</a:t>
              </a:r>
              <a:endParaRPr lang="en-US" sz="10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  <p:sp>
          <p:nvSpPr>
            <p:cNvPr id="127" name="Oval 12"/>
            <p:cNvSpPr>
              <a:spLocks noChangeArrowheads="1"/>
            </p:cNvSpPr>
            <p:nvPr/>
          </p:nvSpPr>
          <p:spPr bwMode="auto">
            <a:xfrm>
              <a:off x="5311536" y="3462930"/>
              <a:ext cx="1261448" cy="1142638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28" name="Oval 11"/>
            <p:cNvSpPr>
              <a:spLocks noChangeArrowheads="1"/>
            </p:cNvSpPr>
            <p:nvPr/>
          </p:nvSpPr>
          <p:spPr bwMode="auto">
            <a:xfrm>
              <a:off x="5436058" y="3575544"/>
              <a:ext cx="1012397" cy="917407"/>
            </a:xfrm>
            <a:prstGeom prst="ellipse">
              <a:avLst/>
            </a:prstGeom>
            <a:solidFill>
              <a:schemeClr val="tx2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4943086" y="3314132"/>
              <a:ext cx="1226611" cy="464985"/>
              <a:chOff x="972105" y="2748731"/>
              <a:chExt cx="842408" cy="353112"/>
            </a:xfrm>
          </p:grpSpPr>
          <p:cxnSp>
            <p:nvCxnSpPr>
              <p:cNvPr id="191" name="Straight Connector 190"/>
              <p:cNvCxnSpPr/>
              <p:nvPr/>
            </p:nvCxnSpPr>
            <p:spPr>
              <a:xfrm>
                <a:off x="972105" y="2748731"/>
                <a:ext cx="247252" cy="353112"/>
              </a:xfrm>
              <a:prstGeom prst="line">
                <a:avLst/>
              </a:prstGeom>
              <a:ln w="12700">
                <a:solidFill>
                  <a:schemeClr val="tx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H="1">
                <a:off x="972105" y="2751113"/>
                <a:ext cx="842408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TextBox 129"/>
            <p:cNvSpPr txBox="1"/>
            <p:nvPr/>
          </p:nvSpPr>
          <p:spPr>
            <a:xfrm>
              <a:off x="4896282" y="3023436"/>
              <a:ext cx="4596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II-CO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5791109" y="3829520"/>
              <a:ext cx="324633" cy="394352"/>
              <a:chOff x="2283075" y="207664"/>
              <a:chExt cx="420230" cy="564459"/>
            </a:xfrm>
            <a:solidFill>
              <a:schemeClr val="tx2"/>
            </a:solidFill>
          </p:grpSpPr>
          <p:sp>
            <p:nvSpPr>
              <p:cNvPr id="132" name="Round Same Side Corner Rectangle 131"/>
              <p:cNvSpPr/>
              <p:nvPr/>
            </p:nvSpPr>
            <p:spPr>
              <a:xfrm>
                <a:off x="2283075" y="455235"/>
                <a:ext cx="420230" cy="316888"/>
              </a:xfrm>
              <a:prstGeom prst="round2SameRect">
                <a:avLst/>
              </a:prstGeom>
              <a:grpFill/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361870" y="207664"/>
                <a:ext cx="262643" cy="264076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4" name="Isosceles Triangle 163"/>
              <p:cNvSpPr/>
              <p:nvPr/>
            </p:nvSpPr>
            <p:spPr>
              <a:xfrm flipV="1">
                <a:off x="2421353" y="460697"/>
                <a:ext cx="106101" cy="13725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09" name="Group 208"/>
          <p:cNvGrpSpPr/>
          <p:nvPr/>
        </p:nvGrpSpPr>
        <p:grpSpPr>
          <a:xfrm>
            <a:off x="5350075" y="5409071"/>
            <a:ext cx="1373497" cy="728662"/>
            <a:chOff x="3107618" y="5738821"/>
            <a:chExt cx="1373497" cy="728662"/>
          </a:xfrm>
        </p:grpSpPr>
        <p:sp>
          <p:nvSpPr>
            <p:cNvPr id="210" name="Oval 12"/>
            <p:cNvSpPr>
              <a:spLocks noChangeArrowheads="1"/>
            </p:cNvSpPr>
            <p:nvPr/>
          </p:nvSpPr>
          <p:spPr bwMode="auto">
            <a:xfrm>
              <a:off x="3107618" y="5738821"/>
              <a:ext cx="845253" cy="728662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11" name="Oval 11"/>
            <p:cNvSpPr>
              <a:spLocks noChangeArrowheads="1"/>
            </p:cNvSpPr>
            <p:nvPr/>
          </p:nvSpPr>
          <p:spPr bwMode="auto">
            <a:xfrm>
              <a:off x="3217628" y="5824546"/>
              <a:ext cx="654735" cy="582799"/>
            </a:xfrm>
            <a:prstGeom prst="ellipse">
              <a:avLst/>
            </a:prstGeom>
            <a:solidFill>
              <a:schemeClr val="tx2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12" name="Round Same Side Corner Rectangle 211"/>
            <p:cNvSpPr/>
            <p:nvPr/>
          </p:nvSpPr>
          <p:spPr>
            <a:xfrm>
              <a:off x="3415514" y="6112273"/>
              <a:ext cx="258971" cy="162812"/>
            </a:xfrm>
            <a:prstGeom prst="round2SameRect">
              <a:avLst/>
            </a:prstGeom>
            <a:solidFill>
              <a:schemeClr val="tx2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3" name="Oval 212"/>
            <p:cNvSpPr/>
            <p:nvPr/>
          </p:nvSpPr>
          <p:spPr>
            <a:xfrm>
              <a:off x="3461869" y="5939312"/>
              <a:ext cx="161857" cy="135677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14" name="Straight Connector 213"/>
            <p:cNvCxnSpPr/>
            <p:nvPr/>
          </p:nvCxnSpPr>
          <p:spPr>
            <a:xfrm flipH="1">
              <a:off x="4023915" y="6227158"/>
              <a:ext cx="4572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extBox 214"/>
            <p:cNvSpPr txBox="1"/>
            <p:nvPr/>
          </p:nvSpPr>
          <p:spPr>
            <a:xfrm>
              <a:off x="3977110" y="5933326"/>
              <a:ext cx="45140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S-RO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4740475" y="4513721"/>
            <a:ext cx="2042152" cy="728662"/>
            <a:chOff x="2498018" y="4843471"/>
            <a:chExt cx="2042152" cy="728662"/>
          </a:xfrm>
        </p:grpSpPr>
        <p:sp>
          <p:nvSpPr>
            <p:cNvPr id="217" name="Oval 12"/>
            <p:cNvSpPr>
              <a:spLocks noChangeArrowheads="1"/>
            </p:cNvSpPr>
            <p:nvPr/>
          </p:nvSpPr>
          <p:spPr bwMode="auto">
            <a:xfrm>
              <a:off x="2498018" y="4843471"/>
              <a:ext cx="845253" cy="728662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218" name="Group 217"/>
            <p:cNvGrpSpPr/>
            <p:nvPr/>
          </p:nvGrpSpPr>
          <p:grpSpPr>
            <a:xfrm>
              <a:off x="2622542" y="4929196"/>
              <a:ext cx="1917628" cy="582799"/>
              <a:chOff x="2622542" y="4929196"/>
              <a:chExt cx="1917628" cy="582799"/>
            </a:xfrm>
          </p:grpSpPr>
          <p:cxnSp>
            <p:nvCxnSpPr>
              <p:cNvPr id="219" name="Straight Connector 218"/>
              <p:cNvCxnSpPr/>
              <p:nvPr/>
            </p:nvCxnSpPr>
            <p:spPr>
              <a:xfrm flipH="1">
                <a:off x="3442890" y="5346095"/>
                <a:ext cx="1097280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TextBox 219"/>
              <p:cNvSpPr txBox="1"/>
              <p:nvPr/>
            </p:nvSpPr>
            <p:spPr>
              <a:xfrm>
                <a:off x="3738985" y="5066551"/>
                <a:ext cx="4213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S-LO</a:t>
                </a:r>
                <a:endParaRPr lang="en-US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221" name="Group 220"/>
              <p:cNvGrpSpPr/>
              <p:nvPr/>
            </p:nvGrpSpPr>
            <p:grpSpPr>
              <a:xfrm>
                <a:off x="2622542" y="4929196"/>
                <a:ext cx="654735" cy="582799"/>
                <a:chOff x="2622542" y="4929196"/>
                <a:chExt cx="654735" cy="582799"/>
              </a:xfrm>
            </p:grpSpPr>
            <p:sp>
              <p:nvSpPr>
                <p:cNvPr id="222" name="Oval 11"/>
                <p:cNvSpPr>
                  <a:spLocks noChangeArrowheads="1"/>
                </p:cNvSpPr>
                <p:nvPr/>
              </p:nvSpPr>
              <p:spPr bwMode="auto">
                <a:xfrm>
                  <a:off x="2622542" y="4929196"/>
                  <a:ext cx="654735" cy="582799"/>
                </a:xfrm>
                <a:prstGeom prst="ellipse">
                  <a:avLst/>
                </a:prstGeom>
                <a:solidFill>
                  <a:schemeClr val="tx2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23" name="Round Same Side Corner Rectangle 222"/>
                <p:cNvSpPr/>
                <p:nvPr/>
              </p:nvSpPr>
              <p:spPr>
                <a:xfrm>
                  <a:off x="2805914" y="5216923"/>
                  <a:ext cx="258971" cy="162812"/>
                </a:xfrm>
                <a:prstGeom prst="round2SameRect">
                  <a:avLst/>
                </a:prstGeom>
                <a:solidFill>
                  <a:schemeClr val="tx2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24" name="Oval 223"/>
                <p:cNvSpPr/>
                <p:nvPr/>
              </p:nvSpPr>
              <p:spPr>
                <a:xfrm>
                  <a:off x="2852269" y="5043962"/>
                  <a:ext cx="161857" cy="135677"/>
                </a:xfrm>
                <a:prstGeom prst="ellipse">
                  <a:avLst/>
                </a:prstGeom>
                <a:solidFill>
                  <a:schemeClr val="tx2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25" name="Isosceles Triangle 224"/>
                <p:cNvSpPr/>
                <p:nvPr/>
              </p:nvSpPr>
              <p:spPr>
                <a:xfrm flipV="1">
                  <a:off x="2900498" y="5193970"/>
                  <a:ext cx="81964" cy="95889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</p:grpSp>
      <p:grpSp>
        <p:nvGrpSpPr>
          <p:cNvPr id="226" name="Group 225"/>
          <p:cNvGrpSpPr/>
          <p:nvPr/>
        </p:nvGrpSpPr>
        <p:grpSpPr>
          <a:xfrm>
            <a:off x="7592532" y="5459873"/>
            <a:ext cx="1373497" cy="728662"/>
            <a:chOff x="3107618" y="5738821"/>
            <a:chExt cx="1373497" cy="728662"/>
          </a:xfrm>
        </p:grpSpPr>
        <p:sp>
          <p:nvSpPr>
            <p:cNvPr id="227" name="Oval 12"/>
            <p:cNvSpPr>
              <a:spLocks noChangeArrowheads="1"/>
            </p:cNvSpPr>
            <p:nvPr/>
          </p:nvSpPr>
          <p:spPr bwMode="auto">
            <a:xfrm>
              <a:off x="3107618" y="5738821"/>
              <a:ext cx="845253" cy="728662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28" name="Oval 11"/>
            <p:cNvSpPr>
              <a:spLocks noChangeArrowheads="1"/>
            </p:cNvSpPr>
            <p:nvPr/>
          </p:nvSpPr>
          <p:spPr bwMode="auto">
            <a:xfrm>
              <a:off x="3217628" y="5824546"/>
              <a:ext cx="654735" cy="582799"/>
            </a:xfrm>
            <a:prstGeom prst="ellipse">
              <a:avLst/>
            </a:prstGeom>
            <a:solidFill>
              <a:schemeClr val="tx2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29" name="Round Same Side Corner Rectangle 228"/>
            <p:cNvSpPr/>
            <p:nvPr/>
          </p:nvSpPr>
          <p:spPr>
            <a:xfrm>
              <a:off x="3415514" y="6112273"/>
              <a:ext cx="258971" cy="162812"/>
            </a:xfrm>
            <a:prstGeom prst="round2SameRect">
              <a:avLst/>
            </a:prstGeom>
            <a:solidFill>
              <a:schemeClr val="tx2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0" name="Oval 229"/>
            <p:cNvSpPr/>
            <p:nvPr/>
          </p:nvSpPr>
          <p:spPr>
            <a:xfrm>
              <a:off x="3461869" y="5939312"/>
              <a:ext cx="161857" cy="135677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47" name="Straight Connector 246"/>
            <p:cNvCxnSpPr/>
            <p:nvPr/>
          </p:nvCxnSpPr>
          <p:spPr>
            <a:xfrm flipH="1">
              <a:off x="4023915" y="6227158"/>
              <a:ext cx="4572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TextBox 247"/>
            <p:cNvSpPr txBox="1"/>
            <p:nvPr/>
          </p:nvSpPr>
          <p:spPr>
            <a:xfrm>
              <a:off x="3977110" y="5933326"/>
              <a:ext cx="45140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S-RO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6982932" y="4564523"/>
            <a:ext cx="2042152" cy="728662"/>
            <a:chOff x="2498018" y="4843471"/>
            <a:chExt cx="2042152" cy="728662"/>
          </a:xfrm>
        </p:grpSpPr>
        <p:sp>
          <p:nvSpPr>
            <p:cNvPr id="250" name="Oval 12"/>
            <p:cNvSpPr>
              <a:spLocks noChangeArrowheads="1"/>
            </p:cNvSpPr>
            <p:nvPr/>
          </p:nvSpPr>
          <p:spPr bwMode="auto">
            <a:xfrm>
              <a:off x="2498018" y="4843471"/>
              <a:ext cx="845253" cy="728662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251" name="Group 250"/>
            <p:cNvGrpSpPr/>
            <p:nvPr/>
          </p:nvGrpSpPr>
          <p:grpSpPr>
            <a:xfrm>
              <a:off x="2622542" y="4929196"/>
              <a:ext cx="1917628" cy="582799"/>
              <a:chOff x="2622542" y="4929196"/>
              <a:chExt cx="1917628" cy="582799"/>
            </a:xfrm>
          </p:grpSpPr>
          <p:cxnSp>
            <p:nvCxnSpPr>
              <p:cNvPr id="252" name="Straight Connector 251"/>
              <p:cNvCxnSpPr/>
              <p:nvPr/>
            </p:nvCxnSpPr>
            <p:spPr>
              <a:xfrm flipH="1">
                <a:off x="3442890" y="5346095"/>
                <a:ext cx="1097280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TextBox 252"/>
              <p:cNvSpPr txBox="1"/>
              <p:nvPr/>
            </p:nvSpPr>
            <p:spPr>
              <a:xfrm>
                <a:off x="3738985" y="5066551"/>
                <a:ext cx="4213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S-LO</a:t>
                </a:r>
                <a:endParaRPr lang="en-US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254" name="Group 253"/>
              <p:cNvGrpSpPr/>
              <p:nvPr/>
            </p:nvGrpSpPr>
            <p:grpSpPr>
              <a:xfrm>
                <a:off x="2622542" y="4929196"/>
                <a:ext cx="654735" cy="582799"/>
                <a:chOff x="2622542" y="4929196"/>
                <a:chExt cx="654735" cy="582799"/>
              </a:xfrm>
            </p:grpSpPr>
            <p:sp>
              <p:nvSpPr>
                <p:cNvPr id="255" name="Oval 11"/>
                <p:cNvSpPr>
                  <a:spLocks noChangeArrowheads="1"/>
                </p:cNvSpPr>
                <p:nvPr/>
              </p:nvSpPr>
              <p:spPr bwMode="auto">
                <a:xfrm>
                  <a:off x="2622542" y="4929196"/>
                  <a:ext cx="654735" cy="582799"/>
                </a:xfrm>
                <a:prstGeom prst="ellipse">
                  <a:avLst/>
                </a:prstGeom>
                <a:solidFill>
                  <a:schemeClr val="tx2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56" name="Round Same Side Corner Rectangle 255"/>
                <p:cNvSpPr/>
                <p:nvPr/>
              </p:nvSpPr>
              <p:spPr>
                <a:xfrm>
                  <a:off x="2805914" y="5216923"/>
                  <a:ext cx="258971" cy="162812"/>
                </a:xfrm>
                <a:prstGeom prst="round2SameRect">
                  <a:avLst/>
                </a:prstGeom>
                <a:solidFill>
                  <a:schemeClr val="tx2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>
                  <a:off x="2852269" y="5043962"/>
                  <a:ext cx="161857" cy="135677"/>
                </a:xfrm>
                <a:prstGeom prst="ellipse">
                  <a:avLst/>
                </a:prstGeom>
                <a:solidFill>
                  <a:schemeClr val="tx2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58" name="Isosceles Triangle 257"/>
                <p:cNvSpPr/>
                <p:nvPr/>
              </p:nvSpPr>
              <p:spPr>
                <a:xfrm flipV="1">
                  <a:off x="2900498" y="5193970"/>
                  <a:ext cx="81964" cy="95889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</p:grpSp>
      <p:cxnSp>
        <p:nvCxnSpPr>
          <p:cNvPr id="259" name="Elbow Connector 258"/>
          <p:cNvCxnSpPr/>
          <p:nvPr/>
        </p:nvCxnSpPr>
        <p:spPr>
          <a:xfrm rot="10800000">
            <a:off x="5163339" y="5283844"/>
            <a:ext cx="157708" cy="591157"/>
          </a:xfrm>
          <a:prstGeom prst="bentConnector2">
            <a:avLst/>
          </a:prstGeom>
          <a:ln w="28575" cmpd="sng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Elbow Connector 259"/>
          <p:cNvCxnSpPr/>
          <p:nvPr/>
        </p:nvCxnSpPr>
        <p:spPr>
          <a:xfrm rot="10800000">
            <a:off x="7434825" y="5320132"/>
            <a:ext cx="157708" cy="591157"/>
          </a:xfrm>
          <a:prstGeom prst="bentConnector2">
            <a:avLst/>
          </a:prstGeom>
          <a:ln w="28575" cmpd="sng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Elbow Connector 260"/>
          <p:cNvCxnSpPr/>
          <p:nvPr/>
        </p:nvCxnSpPr>
        <p:spPr>
          <a:xfrm flipV="1">
            <a:off x="5585729" y="4237036"/>
            <a:ext cx="232928" cy="670044"/>
          </a:xfrm>
          <a:prstGeom prst="bentConnector2">
            <a:avLst/>
          </a:prstGeom>
          <a:ln w="28575" cmpd="sng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Elbow Connector 261"/>
          <p:cNvCxnSpPr/>
          <p:nvPr/>
        </p:nvCxnSpPr>
        <p:spPr>
          <a:xfrm flipV="1">
            <a:off x="7857215" y="4200753"/>
            <a:ext cx="232928" cy="670044"/>
          </a:xfrm>
          <a:prstGeom prst="bentConnector2">
            <a:avLst/>
          </a:prstGeom>
          <a:ln w="28575" cmpd="sng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Group 262"/>
          <p:cNvGrpSpPr/>
          <p:nvPr/>
        </p:nvGrpSpPr>
        <p:grpSpPr>
          <a:xfrm>
            <a:off x="170030" y="2215700"/>
            <a:ext cx="2094075" cy="2082568"/>
            <a:chOff x="155515" y="2480137"/>
            <a:chExt cx="2094075" cy="2082568"/>
          </a:xfrm>
        </p:grpSpPr>
        <p:sp>
          <p:nvSpPr>
            <p:cNvPr id="264" name="TextBox 263"/>
            <p:cNvSpPr txBox="1"/>
            <p:nvPr/>
          </p:nvSpPr>
          <p:spPr>
            <a:xfrm>
              <a:off x="155515" y="2480137"/>
              <a:ext cx="2094075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a-GE" sz="10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სამმართველოს უფროსი</a:t>
              </a:r>
              <a:endParaRPr lang="en-US" sz="10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  <p:sp>
          <p:nvSpPr>
            <p:cNvPr id="265" name="Oval 12"/>
            <p:cNvSpPr>
              <a:spLocks noChangeArrowheads="1"/>
            </p:cNvSpPr>
            <p:nvPr/>
          </p:nvSpPr>
          <p:spPr bwMode="auto">
            <a:xfrm>
              <a:off x="626358" y="3420067"/>
              <a:ext cx="1261448" cy="1142638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66" name="Oval 11"/>
            <p:cNvSpPr>
              <a:spLocks noChangeArrowheads="1"/>
            </p:cNvSpPr>
            <p:nvPr/>
          </p:nvSpPr>
          <p:spPr bwMode="auto">
            <a:xfrm>
              <a:off x="750884" y="3532680"/>
              <a:ext cx="1012397" cy="917407"/>
            </a:xfrm>
            <a:prstGeom prst="ellipse">
              <a:avLst/>
            </a:prstGeom>
            <a:solidFill>
              <a:schemeClr val="tx2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267" name="Group 266"/>
            <p:cNvGrpSpPr/>
            <p:nvPr/>
          </p:nvGrpSpPr>
          <p:grpSpPr>
            <a:xfrm>
              <a:off x="371079" y="3192251"/>
              <a:ext cx="1226611" cy="405278"/>
              <a:chOff x="1099665" y="3084840"/>
              <a:chExt cx="842408" cy="353112"/>
            </a:xfrm>
          </p:grpSpPr>
          <p:cxnSp>
            <p:nvCxnSpPr>
              <p:cNvPr id="273" name="Straight Connector 272"/>
              <p:cNvCxnSpPr/>
              <p:nvPr/>
            </p:nvCxnSpPr>
            <p:spPr>
              <a:xfrm>
                <a:off x="1099665" y="3084840"/>
                <a:ext cx="247252" cy="353112"/>
              </a:xfrm>
              <a:prstGeom prst="line">
                <a:avLst/>
              </a:prstGeom>
              <a:ln w="12700">
                <a:solidFill>
                  <a:schemeClr val="tx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flipH="1">
                <a:off x="1099665" y="3087222"/>
                <a:ext cx="842408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8" name="TextBox 267"/>
            <p:cNvSpPr txBox="1"/>
            <p:nvPr/>
          </p:nvSpPr>
          <p:spPr>
            <a:xfrm>
              <a:off x="352849" y="2909135"/>
              <a:ext cx="1211870" cy="277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Super Admin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269" name="Group 268"/>
            <p:cNvGrpSpPr/>
            <p:nvPr/>
          </p:nvGrpSpPr>
          <p:grpSpPr>
            <a:xfrm>
              <a:off x="1091418" y="3786656"/>
              <a:ext cx="324633" cy="394352"/>
              <a:chOff x="2358227" y="207664"/>
              <a:chExt cx="420230" cy="564459"/>
            </a:xfrm>
            <a:solidFill>
              <a:schemeClr val="tx2"/>
            </a:solidFill>
          </p:grpSpPr>
          <p:sp>
            <p:nvSpPr>
              <p:cNvPr id="270" name="Round Same Side Corner Rectangle 269"/>
              <p:cNvSpPr/>
              <p:nvPr/>
            </p:nvSpPr>
            <p:spPr>
              <a:xfrm>
                <a:off x="2358227" y="455234"/>
                <a:ext cx="420230" cy="316889"/>
              </a:xfrm>
              <a:prstGeom prst="round2SameRect">
                <a:avLst/>
              </a:prstGeom>
              <a:grpFill/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2437022" y="207664"/>
                <a:ext cx="262643" cy="264075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2" name="Isosceles Triangle 271"/>
              <p:cNvSpPr/>
              <p:nvPr/>
            </p:nvSpPr>
            <p:spPr>
              <a:xfrm flipV="1">
                <a:off x="2515294" y="460697"/>
                <a:ext cx="106101" cy="13725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75" name="Group 274"/>
          <p:cNvGrpSpPr/>
          <p:nvPr/>
        </p:nvGrpSpPr>
        <p:grpSpPr>
          <a:xfrm>
            <a:off x="2474632" y="2220913"/>
            <a:ext cx="2094075" cy="2081438"/>
            <a:chOff x="2518174" y="2456320"/>
            <a:chExt cx="2094075" cy="2081438"/>
          </a:xfrm>
        </p:grpSpPr>
        <p:sp>
          <p:nvSpPr>
            <p:cNvPr id="277" name="TextBox 276"/>
            <p:cNvSpPr txBox="1"/>
            <p:nvPr/>
          </p:nvSpPr>
          <p:spPr>
            <a:xfrm>
              <a:off x="2518174" y="2456320"/>
              <a:ext cx="2094075" cy="3532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a-GE" sz="10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დეპარტამენტის/სამმართველოს უფროსი</a:t>
              </a:r>
              <a:endParaRPr lang="en-US" sz="10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  <p:sp>
          <p:nvSpPr>
            <p:cNvPr id="278" name="Oval 12"/>
            <p:cNvSpPr>
              <a:spLocks noChangeArrowheads="1"/>
            </p:cNvSpPr>
            <p:nvPr/>
          </p:nvSpPr>
          <p:spPr bwMode="auto">
            <a:xfrm>
              <a:off x="2989017" y="3395120"/>
              <a:ext cx="1261448" cy="1142638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79" name="Oval 11"/>
            <p:cNvSpPr>
              <a:spLocks noChangeArrowheads="1"/>
            </p:cNvSpPr>
            <p:nvPr/>
          </p:nvSpPr>
          <p:spPr bwMode="auto">
            <a:xfrm>
              <a:off x="3113543" y="3507734"/>
              <a:ext cx="1012397" cy="917407"/>
            </a:xfrm>
            <a:prstGeom prst="ellipse">
              <a:avLst/>
            </a:prstGeom>
            <a:solidFill>
              <a:schemeClr val="tx2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280" name="Group 279"/>
            <p:cNvGrpSpPr/>
            <p:nvPr/>
          </p:nvGrpSpPr>
          <p:grpSpPr>
            <a:xfrm>
              <a:off x="2733738" y="3167305"/>
              <a:ext cx="1226611" cy="405278"/>
              <a:chOff x="1099665" y="3084840"/>
              <a:chExt cx="842408" cy="353112"/>
            </a:xfrm>
          </p:grpSpPr>
          <p:cxnSp>
            <p:nvCxnSpPr>
              <p:cNvPr id="286" name="Straight Connector 285"/>
              <p:cNvCxnSpPr/>
              <p:nvPr/>
            </p:nvCxnSpPr>
            <p:spPr>
              <a:xfrm>
                <a:off x="1099665" y="3084840"/>
                <a:ext cx="247252" cy="353112"/>
              </a:xfrm>
              <a:prstGeom prst="line">
                <a:avLst/>
              </a:prstGeom>
              <a:ln w="12700">
                <a:solidFill>
                  <a:schemeClr val="tx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 flipH="1">
                <a:off x="1099665" y="3087222"/>
                <a:ext cx="842408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1" name="TextBox 280"/>
            <p:cNvSpPr txBox="1"/>
            <p:nvPr/>
          </p:nvSpPr>
          <p:spPr>
            <a:xfrm>
              <a:off x="2715508" y="2884189"/>
              <a:ext cx="44999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S-CO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282" name="Group 281"/>
            <p:cNvGrpSpPr/>
            <p:nvPr/>
          </p:nvGrpSpPr>
          <p:grpSpPr>
            <a:xfrm>
              <a:off x="3454077" y="3761710"/>
              <a:ext cx="324633" cy="394352"/>
              <a:chOff x="2358227" y="207664"/>
              <a:chExt cx="420230" cy="564459"/>
            </a:xfrm>
            <a:solidFill>
              <a:schemeClr val="tx2"/>
            </a:solidFill>
          </p:grpSpPr>
          <p:sp>
            <p:nvSpPr>
              <p:cNvPr id="283" name="Round Same Side Corner Rectangle 282"/>
              <p:cNvSpPr/>
              <p:nvPr/>
            </p:nvSpPr>
            <p:spPr>
              <a:xfrm>
                <a:off x="2358227" y="455234"/>
                <a:ext cx="420230" cy="316889"/>
              </a:xfrm>
              <a:prstGeom prst="round2SameRect">
                <a:avLst/>
              </a:prstGeom>
              <a:grpFill/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2437022" y="207664"/>
                <a:ext cx="262643" cy="264075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5" name="Isosceles Triangle 284"/>
              <p:cNvSpPr/>
              <p:nvPr/>
            </p:nvSpPr>
            <p:spPr>
              <a:xfrm flipV="1">
                <a:off x="2515294" y="460697"/>
                <a:ext cx="106101" cy="13725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88" name="Group 287"/>
          <p:cNvGrpSpPr/>
          <p:nvPr/>
        </p:nvGrpSpPr>
        <p:grpSpPr>
          <a:xfrm>
            <a:off x="3107618" y="5532442"/>
            <a:ext cx="1373497" cy="728662"/>
            <a:chOff x="3107618" y="5738821"/>
            <a:chExt cx="1373497" cy="728662"/>
          </a:xfrm>
        </p:grpSpPr>
        <p:sp>
          <p:nvSpPr>
            <p:cNvPr id="289" name="Oval 12"/>
            <p:cNvSpPr>
              <a:spLocks noChangeArrowheads="1"/>
            </p:cNvSpPr>
            <p:nvPr/>
          </p:nvSpPr>
          <p:spPr bwMode="auto">
            <a:xfrm>
              <a:off x="3107618" y="5738821"/>
              <a:ext cx="845253" cy="728662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90" name="Oval 11"/>
            <p:cNvSpPr>
              <a:spLocks noChangeArrowheads="1"/>
            </p:cNvSpPr>
            <p:nvPr/>
          </p:nvSpPr>
          <p:spPr bwMode="auto">
            <a:xfrm>
              <a:off x="3217628" y="5824546"/>
              <a:ext cx="654735" cy="582799"/>
            </a:xfrm>
            <a:prstGeom prst="ellipse">
              <a:avLst/>
            </a:prstGeom>
            <a:solidFill>
              <a:schemeClr val="tx2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91" name="Round Same Side Corner Rectangle 290"/>
            <p:cNvSpPr/>
            <p:nvPr/>
          </p:nvSpPr>
          <p:spPr>
            <a:xfrm>
              <a:off x="3415514" y="6112273"/>
              <a:ext cx="258971" cy="162812"/>
            </a:xfrm>
            <a:prstGeom prst="round2SameRect">
              <a:avLst/>
            </a:prstGeom>
            <a:solidFill>
              <a:schemeClr val="tx2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2" name="Oval 291"/>
            <p:cNvSpPr/>
            <p:nvPr/>
          </p:nvSpPr>
          <p:spPr>
            <a:xfrm>
              <a:off x="3461869" y="5939312"/>
              <a:ext cx="161857" cy="135677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94" name="Straight Connector 293"/>
            <p:cNvCxnSpPr/>
            <p:nvPr/>
          </p:nvCxnSpPr>
          <p:spPr>
            <a:xfrm flipH="1">
              <a:off x="4023915" y="6227158"/>
              <a:ext cx="4572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TextBox 299"/>
            <p:cNvSpPr txBox="1"/>
            <p:nvPr/>
          </p:nvSpPr>
          <p:spPr>
            <a:xfrm>
              <a:off x="3977110" y="5933326"/>
              <a:ext cx="45140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S-RO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cxnSp>
        <p:nvCxnSpPr>
          <p:cNvPr id="302" name="Elbow Connector 301"/>
          <p:cNvCxnSpPr/>
          <p:nvPr/>
        </p:nvCxnSpPr>
        <p:spPr>
          <a:xfrm rot="10800000">
            <a:off x="2949910" y="5363673"/>
            <a:ext cx="157708" cy="591157"/>
          </a:xfrm>
          <a:prstGeom prst="bentConnector2">
            <a:avLst/>
          </a:prstGeom>
          <a:ln w="28575" cmpd="sng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Elbow Connector 303"/>
          <p:cNvCxnSpPr>
            <a:stCxn id="307" idx="6"/>
          </p:cNvCxnSpPr>
          <p:nvPr/>
        </p:nvCxnSpPr>
        <p:spPr>
          <a:xfrm flipV="1">
            <a:off x="3343271" y="4331379"/>
            <a:ext cx="232928" cy="670044"/>
          </a:xfrm>
          <a:prstGeom prst="bentConnector2">
            <a:avLst/>
          </a:prstGeom>
          <a:ln w="28575" cmpd="sng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6" name="Group 305"/>
          <p:cNvGrpSpPr/>
          <p:nvPr/>
        </p:nvGrpSpPr>
        <p:grpSpPr>
          <a:xfrm>
            <a:off x="2498018" y="4637092"/>
            <a:ext cx="2042152" cy="728662"/>
            <a:chOff x="2498018" y="4843471"/>
            <a:chExt cx="2042152" cy="728662"/>
          </a:xfrm>
        </p:grpSpPr>
        <p:sp>
          <p:nvSpPr>
            <p:cNvPr id="307" name="Oval 12"/>
            <p:cNvSpPr>
              <a:spLocks noChangeArrowheads="1"/>
            </p:cNvSpPr>
            <p:nvPr/>
          </p:nvSpPr>
          <p:spPr bwMode="auto">
            <a:xfrm>
              <a:off x="2498018" y="4843471"/>
              <a:ext cx="845253" cy="728662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308" name="Group 307"/>
            <p:cNvGrpSpPr/>
            <p:nvPr/>
          </p:nvGrpSpPr>
          <p:grpSpPr>
            <a:xfrm>
              <a:off x="2622542" y="4929196"/>
              <a:ext cx="1917628" cy="582799"/>
              <a:chOff x="2622542" y="4929196"/>
              <a:chExt cx="1917628" cy="582799"/>
            </a:xfrm>
          </p:grpSpPr>
          <p:cxnSp>
            <p:nvCxnSpPr>
              <p:cNvPr id="309" name="Straight Connector 308"/>
              <p:cNvCxnSpPr/>
              <p:nvPr/>
            </p:nvCxnSpPr>
            <p:spPr>
              <a:xfrm flipH="1">
                <a:off x="3442890" y="5346095"/>
                <a:ext cx="1097280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" name="TextBox 309"/>
              <p:cNvSpPr txBox="1"/>
              <p:nvPr/>
            </p:nvSpPr>
            <p:spPr>
              <a:xfrm>
                <a:off x="3738985" y="5066551"/>
                <a:ext cx="4213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S-LO</a:t>
                </a:r>
                <a:endParaRPr lang="en-US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311" name="Group 310"/>
              <p:cNvGrpSpPr/>
              <p:nvPr/>
            </p:nvGrpSpPr>
            <p:grpSpPr>
              <a:xfrm>
                <a:off x="2622542" y="4929196"/>
                <a:ext cx="654735" cy="582799"/>
                <a:chOff x="2622542" y="4929196"/>
                <a:chExt cx="654735" cy="582799"/>
              </a:xfrm>
            </p:grpSpPr>
            <p:sp>
              <p:nvSpPr>
                <p:cNvPr id="312" name="Oval 11"/>
                <p:cNvSpPr>
                  <a:spLocks noChangeArrowheads="1"/>
                </p:cNvSpPr>
                <p:nvPr/>
              </p:nvSpPr>
              <p:spPr bwMode="auto">
                <a:xfrm>
                  <a:off x="2622542" y="4929196"/>
                  <a:ext cx="654735" cy="582799"/>
                </a:xfrm>
                <a:prstGeom prst="ellipse">
                  <a:avLst/>
                </a:prstGeom>
                <a:solidFill>
                  <a:schemeClr val="tx2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13" name="Round Same Side Corner Rectangle 312"/>
                <p:cNvSpPr/>
                <p:nvPr/>
              </p:nvSpPr>
              <p:spPr>
                <a:xfrm>
                  <a:off x="2805914" y="5216923"/>
                  <a:ext cx="258971" cy="162812"/>
                </a:xfrm>
                <a:prstGeom prst="round2SameRect">
                  <a:avLst/>
                </a:prstGeom>
                <a:solidFill>
                  <a:schemeClr val="tx2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14" name="Oval 313"/>
                <p:cNvSpPr/>
                <p:nvPr/>
              </p:nvSpPr>
              <p:spPr>
                <a:xfrm>
                  <a:off x="2852269" y="5043962"/>
                  <a:ext cx="161857" cy="135677"/>
                </a:xfrm>
                <a:prstGeom prst="ellipse">
                  <a:avLst/>
                </a:prstGeom>
                <a:solidFill>
                  <a:schemeClr val="tx2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15" name="Isosceles Triangle 314"/>
                <p:cNvSpPr/>
                <p:nvPr/>
              </p:nvSpPr>
              <p:spPr>
                <a:xfrm flipV="1">
                  <a:off x="2900498" y="5193970"/>
                  <a:ext cx="81964" cy="95889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</p:grpSp>
      <p:cxnSp>
        <p:nvCxnSpPr>
          <p:cNvPr id="18" name="Straight Arrow Connector 17"/>
          <p:cNvCxnSpPr>
            <a:stCxn id="127" idx="2"/>
          </p:cNvCxnSpPr>
          <p:nvPr/>
        </p:nvCxnSpPr>
        <p:spPr>
          <a:xfrm flipH="1">
            <a:off x="6531429" y="3573873"/>
            <a:ext cx="935479" cy="7981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504135" y="3639911"/>
            <a:ext cx="914400" cy="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/>
          <p:cNvCxnSpPr/>
          <p:nvPr/>
        </p:nvCxnSpPr>
        <p:spPr>
          <a:xfrm flipH="1">
            <a:off x="4232649" y="3647168"/>
            <a:ext cx="914400" cy="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/>
          <p:cNvCxnSpPr/>
          <p:nvPr/>
        </p:nvCxnSpPr>
        <p:spPr>
          <a:xfrm flipH="1">
            <a:off x="1961163" y="3712482"/>
            <a:ext cx="914400" cy="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123825" y="129380"/>
            <a:ext cx="4325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dirty="0">
                <a:solidFill>
                  <a:schemeClr val="bg1"/>
                </a:solidFill>
                <a:latin typeface="BPG Nino Mtavruli" panose="02000506000000020004" pitchFamily="2" charset="0"/>
              </a:rPr>
              <a:t>მომხმარებლების დაქვემდებარება</a:t>
            </a:r>
            <a:endParaRPr lang="en-US" sz="2000" dirty="0">
              <a:solidFill>
                <a:schemeClr val="bg1"/>
              </a:solidFill>
              <a:latin typeface="BPG Nino Mtavruli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17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/>
          <p:cNvGrpSpPr/>
          <p:nvPr/>
        </p:nvGrpSpPr>
        <p:grpSpPr>
          <a:xfrm>
            <a:off x="148759" y="928691"/>
            <a:ext cx="3251660" cy="2600322"/>
            <a:chOff x="16343" y="354707"/>
            <a:chExt cx="3883460" cy="334789"/>
          </a:xfrm>
        </p:grpSpPr>
        <p:sp>
          <p:nvSpPr>
            <p:cNvPr id="117" name="Rounded Rectangle 116"/>
            <p:cNvSpPr/>
            <p:nvPr/>
          </p:nvSpPr>
          <p:spPr>
            <a:xfrm>
              <a:off x="17063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rgbClr val="2C3E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20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სცენარი </a:t>
              </a:r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I</a:t>
              </a:r>
              <a:endParaRPr lang="ka-GE" sz="2000" b="1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61925" y="3724285"/>
            <a:ext cx="3251057" cy="2547928"/>
            <a:chOff x="0" y="354707"/>
            <a:chExt cx="3882740" cy="334789"/>
          </a:xfrm>
        </p:grpSpPr>
        <p:sp>
          <p:nvSpPr>
            <p:cNvPr id="122" name="Rounded Rectangle 121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rgbClr val="2C3E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7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20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სცენარი </a:t>
              </a:r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II</a:t>
              </a:r>
              <a:endParaRPr lang="ka-GE" sz="2000" b="1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90914" y="966792"/>
            <a:ext cx="5481636" cy="1176333"/>
            <a:chOff x="0" y="354707"/>
            <a:chExt cx="3882740" cy="1039237"/>
          </a:xfrm>
        </p:grpSpPr>
        <p:sp>
          <p:nvSpPr>
            <p:cNvPr id="18" name="Rounded Rectangle 17"/>
            <p:cNvSpPr/>
            <p:nvPr/>
          </p:nvSpPr>
          <p:spPr>
            <a:xfrm>
              <a:off x="0" y="354707"/>
              <a:ext cx="3882740" cy="1039237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rgbClr val="2C3E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16343" y="371050"/>
              <a:ext cx="3850054" cy="1022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b="1" u="sng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საფუძველი</a:t>
              </a: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: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პასუხისმგებელი პირის მიერ საკუთარი ინფორმაციის შევსება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90914" y="3762379"/>
            <a:ext cx="5529262" cy="1209671"/>
            <a:chOff x="0" y="354707"/>
            <a:chExt cx="3882740" cy="1039238"/>
          </a:xfrm>
        </p:grpSpPr>
        <p:sp>
          <p:nvSpPr>
            <p:cNvPr id="21" name="Rounded Rectangle 20"/>
            <p:cNvSpPr/>
            <p:nvPr/>
          </p:nvSpPr>
          <p:spPr>
            <a:xfrm>
              <a:off x="0" y="354707"/>
              <a:ext cx="3882740" cy="1039237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rgbClr val="2C3E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343" y="371051"/>
              <a:ext cx="3850054" cy="1022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b="1" u="sng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საფუძველი</a:t>
              </a: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: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მდივნის მიერ პასუხისმგებელი პირის ინფორმაციის შევსება, დასტურის მოთხოვნა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76625" y="2176464"/>
            <a:ext cx="5491161" cy="1362071"/>
            <a:chOff x="0" y="354707"/>
            <a:chExt cx="3882740" cy="1039237"/>
          </a:xfrm>
        </p:grpSpPr>
        <p:sp>
          <p:nvSpPr>
            <p:cNvPr id="28" name="Rounded Rectangle 27"/>
            <p:cNvSpPr/>
            <p:nvPr/>
          </p:nvSpPr>
          <p:spPr>
            <a:xfrm>
              <a:off x="0" y="354707"/>
              <a:ext cx="3882740" cy="1039237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rgbClr val="2C3E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16343" y="371050"/>
              <a:ext cx="3850054" cy="1022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b="1" u="sng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ჩართული მხარეები: 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კოორდინატორები (</a:t>
              </a: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S-CO, I-CO, II-CO), </a:t>
              </a: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 პასუხისმგებელი უწყების </a:t>
              </a:r>
              <a:r>
                <a:rPr lang="ka-GE" b="1" dirty="0" err="1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ლიდ</a:t>
              </a: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/</a:t>
              </a: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ანგარიშგების ოფიცერი</a:t>
              </a: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 (S/I/II-LO</a:t>
              </a: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 /</a:t>
              </a: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 S/I/II-RO)</a:t>
              </a:r>
              <a:endParaRPr lang="ka-GE" b="1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90913" y="5010152"/>
            <a:ext cx="5529264" cy="1247773"/>
            <a:chOff x="0" y="354707"/>
            <a:chExt cx="3882740" cy="1039237"/>
          </a:xfrm>
        </p:grpSpPr>
        <p:sp>
          <p:nvSpPr>
            <p:cNvPr id="31" name="Rounded Rectangle 30"/>
            <p:cNvSpPr/>
            <p:nvPr/>
          </p:nvSpPr>
          <p:spPr>
            <a:xfrm>
              <a:off x="0" y="354707"/>
              <a:ext cx="3882740" cy="1039237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rgbClr val="2C3E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16343" y="371050"/>
              <a:ext cx="3850054" cy="1022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b="1" u="sng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ჩართული მხარეები</a:t>
              </a: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: 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მდივანი (</a:t>
              </a: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S-CO</a:t>
              </a: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) და პასუხისმგებელი პირი </a:t>
              </a: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(S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-</a:t>
              </a: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LO, S-RO, I-CO, I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-</a:t>
              </a: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LO, I-RO, II-CO, II-LO, II-RO)</a:t>
              </a:r>
              <a:endParaRPr lang="ka-GE" b="1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23825" y="129380"/>
            <a:ext cx="1582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dirty="0">
                <a:solidFill>
                  <a:schemeClr val="bg1"/>
                </a:solidFill>
                <a:latin typeface="BPG Nino Mtavruli" panose="02000506000000020004" pitchFamily="2" charset="0"/>
              </a:rPr>
              <a:t>მოდერაცია</a:t>
            </a:r>
            <a:endParaRPr lang="en-US" sz="2000" dirty="0">
              <a:solidFill>
                <a:schemeClr val="bg1"/>
              </a:solidFill>
              <a:latin typeface="BPG Nino Mtavruli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23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186"/>
          <p:cNvSpPr/>
          <p:nvPr/>
        </p:nvSpPr>
        <p:spPr>
          <a:xfrm>
            <a:off x="2276051" y="5683872"/>
            <a:ext cx="184630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a-GE" sz="1400" b="1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ინფორმაციის შევსება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grpSp>
        <p:nvGrpSpPr>
          <p:cNvPr id="286" name="Group 285"/>
          <p:cNvGrpSpPr/>
          <p:nvPr/>
        </p:nvGrpSpPr>
        <p:grpSpPr>
          <a:xfrm>
            <a:off x="2271290" y="4391028"/>
            <a:ext cx="4663571" cy="867316"/>
            <a:chOff x="2271290" y="4714878"/>
            <a:chExt cx="4663571" cy="867316"/>
          </a:xfrm>
        </p:grpSpPr>
        <p:sp>
          <p:nvSpPr>
            <p:cNvPr id="188" name="Rectangle 187"/>
            <p:cNvSpPr/>
            <p:nvPr/>
          </p:nvSpPr>
          <p:spPr>
            <a:xfrm>
              <a:off x="2271290" y="4788525"/>
              <a:ext cx="1846303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C3E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a-GE" sz="1400" b="1" dirty="0" err="1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მოდერაცია</a:t>
              </a:r>
              <a:endParaRPr lang="ka-GE" sz="1400" b="1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  <a:p>
              <a:pPr algn="ctr"/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4554739" y="4714879"/>
              <a:ext cx="548640" cy="548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Plus 189"/>
            <p:cNvSpPr/>
            <p:nvPr/>
          </p:nvSpPr>
          <p:spPr>
            <a:xfrm>
              <a:off x="4608185" y="4757739"/>
              <a:ext cx="463887" cy="428627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ktangel 751"/>
            <p:cNvSpPr/>
            <p:nvPr/>
          </p:nvSpPr>
          <p:spPr bwMode="auto">
            <a:xfrm>
              <a:off x="4215810" y="5274417"/>
              <a:ext cx="12837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a-GE" sz="1400" b="1" dirty="0">
                  <a:solidFill>
                    <a:schemeClr val="accent5">
                      <a:lumMod val="50000"/>
                    </a:schemeClr>
                  </a:solidFill>
                  <a:latin typeface="BPG Nino Mtavruli" panose="02000506000000020004" pitchFamily="2" charset="0"/>
                </a:rPr>
                <a:t>დასტური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BPG Nino Mtavruli" panose="02000506000000020004" pitchFamily="2" charset="0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5818401" y="4714878"/>
              <a:ext cx="548640" cy="548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Multiply 192"/>
            <p:cNvSpPr/>
            <p:nvPr/>
          </p:nvSpPr>
          <p:spPr>
            <a:xfrm>
              <a:off x="5872984" y="4814889"/>
              <a:ext cx="456392" cy="329465"/>
            </a:xfrm>
            <a:prstGeom prst="mathMultiply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ktangel 751"/>
            <p:cNvSpPr/>
            <p:nvPr/>
          </p:nvSpPr>
          <p:spPr bwMode="auto">
            <a:xfrm>
              <a:off x="5593984" y="5257101"/>
              <a:ext cx="134087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a-GE" sz="1400" b="1" dirty="0">
                  <a:solidFill>
                    <a:schemeClr val="accent5">
                      <a:lumMod val="50000"/>
                    </a:schemeClr>
                  </a:solidFill>
                  <a:latin typeface="BPG Nino Mtavruli" panose="02000506000000020004" pitchFamily="2" charset="0"/>
                </a:rPr>
                <a:t>რედაქტირება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BPG Nino Mtavruli" panose="02000506000000020004" pitchFamily="2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>
          <a:xfrm>
            <a:off x="4528716" y="5693397"/>
            <a:ext cx="184630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C3E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a-GE" sz="1400" b="1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ინფორმაციის შესწორება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grpSp>
        <p:nvGrpSpPr>
          <p:cNvPr id="285" name="Group 284"/>
          <p:cNvGrpSpPr/>
          <p:nvPr/>
        </p:nvGrpSpPr>
        <p:grpSpPr>
          <a:xfrm>
            <a:off x="2266526" y="3157538"/>
            <a:ext cx="4520692" cy="907156"/>
            <a:chOff x="2266526" y="3481388"/>
            <a:chExt cx="4520692" cy="907156"/>
          </a:xfrm>
        </p:grpSpPr>
        <p:sp>
          <p:nvSpPr>
            <p:cNvPr id="203" name="Rectangle 202"/>
            <p:cNvSpPr/>
            <p:nvPr/>
          </p:nvSpPr>
          <p:spPr>
            <a:xfrm>
              <a:off x="2266526" y="3640766"/>
              <a:ext cx="1846303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C3E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a-GE" sz="1400" b="1" dirty="0" err="1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მოდერაცია</a:t>
              </a:r>
              <a:endParaRPr lang="ka-GE" sz="1400" b="1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  <a:p>
              <a:pPr algn="ctr"/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4549971" y="3481389"/>
              <a:ext cx="548640" cy="548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Plus 204"/>
            <p:cNvSpPr/>
            <p:nvPr/>
          </p:nvSpPr>
          <p:spPr>
            <a:xfrm>
              <a:off x="4603417" y="3524249"/>
              <a:ext cx="463887" cy="428627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ktangel 751"/>
            <p:cNvSpPr/>
            <p:nvPr/>
          </p:nvSpPr>
          <p:spPr bwMode="auto">
            <a:xfrm>
              <a:off x="4196755" y="4069507"/>
              <a:ext cx="12837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a-GE" sz="1400" b="1" dirty="0">
                  <a:solidFill>
                    <a:schemeClr val="accent5">
                      <a:lumMod val="50000"/>
                    </a:schemeClr>
                  </a:solidFill>
                  <a:latin typeface="BPG Nino Mtavruli" panose="02000506000000020004" pitchFamily="2" charset="0"/>
                </a:rPr>
                <a:t>დასტური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BPG Nino Mtavruli" panose="02000506000000020004" pitchFamily="2" charset="0"/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5813633" y="3481388"/>
              <a:ext cx="548640" cy="548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Multiply 207"/>
            <p:cNvSpPr/>
            <p:nvPr/>
          </p:nvSpPr>
          <p:spPr>
            <a:xfrm>
              <a:off x="5868216" y="3581399"/>
              <a:ext cx="456392" cy="329465"/>
            </a:xfrm>
            <a:prstGeom prst="mathMultiply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ktangel 751"/>
            <p:cNvSpPr/>
            <p:nvPr/>
          </p:nvSpPr>
          <p:spPr bwMode="auto">
            <a:xfrm>
              <a:off x="5446341" y="4080767"/>
              <a:ext cx="134087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a-GE" sz="1400" b="1" dirty="0">
                  <a:solidFill>
                    <a:schemeClr val="accent5">
                      <a:lumMod val="50000"/>
                    </a:schemeClr>
                  </a:solidFill>
                  <a:latin typeface="BPG Nino Mtavruli" panose="02000506000000020004" pitchFamily="2" charset="0"/>
                </a:rPr>
                <a:t>რედაქტირება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BPG Nino Mtavruli" panose="02000506000000020004" pitchFamily="2" charset="0"/>
              </a:endParaRPr>
            </a:p>
          </p:txBody>
        </p:sp>
      </p:grpSp>
      <p:sp>
        <p:nvSpPr>
          <p:cNvPr id="224" name="Rounded Rectangle 223"/>
          <p:cNvSpPr/>
          <p:nvPr/>
        </p:nvSpPr>
        <p:spPr>
          <a:xfrm>
            <a:off x="7543801" y="1033458"/>
            <a:ext cx="1514475" cy="514355"/>
          </a:xfrm>
          <a:prstGeom prst="roundRect">
            <a:avLst/>
          </a:prstGeom>
          <a:solidFill>
            <a:srgbClr val="CD303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b="1" dirty="0">
                <a:solidFill>
                  <a:schemeClr val="bg1"/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დასასრული</a:t>
            </a:r>
            <a:endParaRPr lang="en-US" sz="1600" b="1" dirty="0">
              <a:solidFill>
                <a:schemeClr val="bg1"/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187" idx="0"/>
            <a:endCxn id="188" idx="2"/>
          </p:cNvCxnSpPr>
          <p:nvPr/>
        </p:nvCxnSpPr>
        <p:spPr>
          <a:xfrm flipH="1" flipV="1">
            <a:off x="3194442" y="4987895"/>
            <a:ext cx="4761" cy="695977"/>
          </a:xfrm>
          <a:prstGeom prst="straightConnector1">
            <a:avLst/>
          </a:prstGeom>
          <a:ln w="28575"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189" idx="0"/>
            <a:endCxn id="203" idx="2"/>
          </p:cNvCxnSpPr>
          <p:nvPr/>
        </p:nvCxnSpPr>
        <p:spPr>
          <a:xfrm rot="16200000" flipV="1">
            <a:off x="3733923" y="3295892"/>
            <a:ext cx="550893" cy="1639381"/>
          </a:xfrm>
          <a:prstGeom prst="bentConnector3">
            <a:avLst>
              <a:gd name="adj1" fmla="val 50000"/>
            </a:avLst>
          </a:prstGeom>
          <a:ln w="28575"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192" idx="6"/>
            <a:endCxn id="202" idx="3"/>
          </p:cNvCxnSpPr>
          <p:nvPr/>
        </p:nvCxnSpPr>
        <p:spPr>
          <a:xfrm>
            <a:off x="6367041" y="4665348"/>
            <a:ext cx="7978" cy="1289659"/>
          </a:xfrm>
          <a:prstGeom prst="bentConnector3">
            <a:avLst>
              <a:gd name="adj1" fmla="val 8793695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>
            <a:off x="3200402" y="5562601"/>
            <a:ext cx="1342602" cy="578149"/>
          </a:xfrm>
          <a:prstGeom prst="bentConnector3">
            <a:avLst>
              <a:gd name="adj1" fmla="val 23396"/>
            </a:avLst>
          </a:prstGeom>
          <a:ln w="28575"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Group 280"/>
          <p:cNvGrpSpPr/>
          <p:nvPr/>
        </p:nvGrpSpPr>
        <p:grpSpPr>
          <a:xfrm>
            <a:off x="57152" y="5405433"/>
            <a:ext cx="7443788" cy="942978"/>
            <a:chOff x="57152" y="5729283"/>
            <a:chExt cx="7443788" cy="942978"/>
          </a:xfrm>
        </p:grpSpPr>
        <p:grpSp>
          <p:nvGrpSpPr>
            <p:cNvPr id="168" name="Group 167"/>
            <p:cNvGrpSpPr/>
            <p:nvPr/>
          </p:nvGrpSpPr>
          <p:grpSpPr>
            <a:xfrm>
              <a:off x="209551" y="5787414"/>
              <a:ext cx="1776414" cy="713400"/>
              <a:chOff x="1863341" y="2889956"/>
              <a:chExt cx="2476501" cy="1473195"/>
            </a:xfrm>
          </p:grpSpPr>
          <p:grpSp>
            <p:nvGrpSpPr>
              <p:cNvPr id="169" name="Group 168"/>
              <p:cNvGrpSpPr/>
              <p:nvPr/>
            </p:nvGrpSpPr>
            <p:grpSpPr>
              <a:xfrm>
                <a:off x="1863341" y="3481933"/>
                <a:ext cx="2476501" cy="881218"/>
                <a:chOff x="2386512" y="3722164"/>
                <a:chExt cx="2476500" cy="881218"/>
              </a:xfrm>
            </p:grpSpPr>
            <p:grpSp>
              <p:nvGrpSpPr>
                <p:cNvPr id="181" name="Gruppe 135"/>
                <p:cNvGrpSpPr/>
                <p:nvPr/>
              </p:nvGrpSpPr>
              <p:grpSpPr>
                <a:xfrm>
                  <a:off x="2386512" y="3722164"/>
                  <a:ext cx="2476500" cy="752175"/>
                  <a:chOff x="-11420475" y="8545513"/>
                  <a:chExt cx="4432300" cy="1346200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84" name="Freeform 48"/>
                  <p:cNvSpPr>
                    <a:spLocks/>
                  </p:cNvSpPr>
                  <p:nvPr/>
                </p:nvSpPr>
                <p:spPr bwMode="auto">
                  <a:xfrm>
                    <a:off x="-11420475" y="8545513"/>
                    <a:ext cx="4432300" cy="1066800"/>
                  </a:xfrm>
                  <a:custGeom>
                    <a:avLst/>
                    <a:gdLst/>
                    <a:ahLst/>
                    <a:cxnLst>
                      <a:cxn ang="0">
                        <a:pos x="0" y="672"/>
                      </a:cxn>
                      <a:cxn ang="0">
                        <a:pos x="882" y="0"/>
                      </a:cxn>
                      <a:cxn ang="0">
                        <a:pos x="2792" y="0"/>
                      </a:cxn>
                      <a:cxn ang="0">
                        <a:pos x="1910" y="672"/>
                      </a:cxn>
                      <a:cxn ang="0">
                        <a:pos x="0" y="672"/>
                      </a:cxn>
                    </a:cxnLst>
                    <a:rect l="0" t="0" r="r" b="b"/>
                    <a:pathLst>
                      <a:path w="2792" h="672">
                        <a:moveTo>
                          <a:pt x="0" y="672"/>
                        </a:moveTo>
                        <a:lnTo>
                          <a:pt x="882" y="0"/>
                        </a:lnTo>
                        <a:lnTo>
                          <a:pt x="2792" y="0"/>
                        </a:lnTo>
                        <a:lnTo>
                          <a:pt x="1910" y="672"/>
                        </a:lnTo>
                        <a:lnTo>
                          <a:pt x="0" y="672"/>
                        </a:lnTo>
                        <a:close/>
                      </a:path>
                    </a:pathLst>
                  </a:custGeom>
                  <a:solidFill>
                    <a:srgbClr val="E3E4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  <p:sp>
                <p:nvSpPr>
                  <p:cNvPr id="185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-11417300" y="9612313"/>
                    <a:ext cx="3028950" cy="276225"/>
                  </a:xfrm>
                  <a:prstGeom prst="rect">
                    <a:avLst/>
                  </a:prstGeom>
                  <a:solidFill>
                    <a:srgbClr val="BEC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  <p:sp>
                <p:nvSpPr>
                  <p:cNvPr id="186" name="Freeform 50"/>
                  <p:cNvSpPr>
                    <a:spLocks/>
                  </p:cNvSpPr>
                  <p:nvPr/>
                </p:nvSpPr>
                <p:spPr bwMode="auto">
                  <a:xfrm>
                    <a:off x="-8391525" y="8545513"/>
                    <a:ext cx="1403350" cy="1346200"/>
                  </a:xfrm>
                  <a:custGeom>
                    <a:avLst/>
                    <a:gdLst/>
                    <a:ahLst/>
                    <a:cxnLst>
                      <a:cxn ang="0">
                        <a:pos x="884" y="178"/>
                      </a:cxn>
                      <a:cxn ang="0">
                        <a:pos x="2" y="848"/>
                      </a:cxn>
                      <a:cxn ang="0">
                        <a:pos x="0" y="672"/>
                      </a:cxn>
                      <a:cxn ang="0">
                        <a:pos x="884" y="0"/>
                      </a:cxn>
                      <a:cxn ang="0">
                        <a:pos x="884" y="178"/>
                      </a:cxn>
                    </a:cxnLst>
                    <a:rect l="0" t="0" r="r" b="b"/>
                    <a:pathLst>
                      <a:path w="884" h="848">
                        <a:moveTo>
                          <a:pt x="884" y="178"/>
                        </a:moveTo>
                        <a:lnTo>
                          <a:pt x="2" y="848"/>
                        </a:lnTo>
                        <a:lnTo>
                          <a:pt x="0" y="672"/>
                        </a:lnTo>
                        <a:lnTo>
                          <a:pt x="884" y="0"/>
                        </a:lnTo>
                        <a:lnTo>
                          <a:pt x="884" y="178"/>
                        </a:lnTo>
                        <a:close/>
                      </a:path>
                    </a:pathLst>
                  </a:custGeom>
                  <a:solidFill>
                    <a:srgbClr val="A3A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</p:grpSp>
            <p:sp>
              <p:nvSpPr>
                <p:cNvPr id="182" name="Rektangel 750"/>
                <p:cNvSpPr>
                  <a:spLocks noChangeArrowheads="1"/>
                </p:cNvSpPr>
                <p:nvPr/>
              </p:nvSpPr>
              <p:spPr bwMode="auto">
                <a:xfrm>
                  <a:off x="2667713" y="4147767"/>
                  <a:ext cx="1740803" cy="441326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>
                  <a:solidFill>
                    <a:srgbClr val="D9D9D9"/>
                  </a:solidFill>
                  <a:miter lim="800000"/>
                  <a:headEnd/>
                  <a:tailEnd/>
                </a:ln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nb-NO" sz="16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83" name="Rektangel 751"/>
                <p:cNvSpPr/>
                <p:nvPr/>
              </p:nvSpPr>
              <p:spPr bwMode="auto">
                <a:xfrm>
                  <a:off x="2667713" y="4158223"/>
                  <a:ext cx="1783637" cy="4451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cap="all" dirty="0"/>
                    <a:t>II-RO</a:t>
                  </a:r>
                  <a:endParaRPr lang="en-US" sz="1400" dirty="0"/>
                </a:p>
              </p:txBody>
            </p:sp>
          </p:grpSp>
          <p:grpSp>
            <p:nvGrpSpPr>
              <p:cNvPr id="170" name="Group 169"/>
              <p:cNvGrpSpPr/>
              <p:nvPr/>
            </p:nvGrpSpPr>
            <p:grpSpPr>
              <a:xfrm>
                <a:off x="2780115" y="2889956"/>
                <a:ext cx="892778" cy="899084"/>
                <a:chOff x="7848600" y="4261834"/>
                <a:chExt cx="892778" cy="899084"/>
              </a:xfrm>
            </p:grpSpPr>
            <p:grpSp>
              <p:nvGrpSpPr>
                <p:cNvPr id="171" name="Group 23"/>
                <p:cNvGrpSpPr/>
                <p:nvPr/>
              </p:nvGrpSpPr>
              <p:grpSpPr>
                <a:xfrm>
                  <a:off x="7848600" y="4261834"/>
                  <a:ext cx="841263" cy="851067"/>
                  <a:chOff x="6353175" y="3276600"/>
                  <a:chExt cx="1600200" cy="1562100"/>
                </a:xfrm>
              </p:grpSpPr>
              <p:sp>
                <p:nvSpPr>
                  <p:cNvPr id="176" name="Rounded Rectangle 175"/>
                  <p:cNvSpPr/>
                  <p:nvPr/>
                </p:nvSpPr>
                <p:spPr>
                  <a:xfrm>
                    <a:off x="6477000" y="3276600"/>
                    <a:ext cx="1371600" cy="1066800"/>
                  </a:xfrm>
                  <a:prstGeom prst="roundRect">
                    <a:avLst>
                      <a:gd name="adj" fmla="val 6945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7" name="Rectangle 176"/>
                  <p:cNvSpPr/>
                  <p:nvPr/>
                </p:nvSpPr>
                <p:spPr>
                  <a:xfrm>
                    <a:off x="6553200" y="3381375"/>
                    <a:ext cx="1219200" cy="838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8" name="Rounded Rectangle 177"/>
                  <p:cNvSpPr/>
                  <p:nvPr/>
                </p:nvSpPr>
                <p:spPr>
                  <a:xfrm>
                    <a:off x="6353175" y="4381500"/>
                    <a:ext cx="1600200" cy="457200"/>
                  </a:xfrm>
                  <a:prstGeom prst="roundRect">
                    <a:avLst>
                      <a:gd name="adj" fmla="val 6945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9" name="Rectangle 178"/>
                  <p:cNvSpPr/>
                  <p:nvPr/>
                </p:nvSpPr>
                <p:spPr>
                  <a:xfrm>
                    <a:off x="7162800" y="4495800"/>
                    <a:ext cx="609600" cy="152400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6477000" y="4495800"/>
                    <a:ext cx="76200" cy="76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172" name="Group 171"/>
                <p:cNvGrpSpPr/>
                <p:nvPr/>
              </p:nvGrpSpPr>
              <p:grpSpPr>
                <a:xfrm>
                  <a:off x="8184731" y="4390255"/>
                  <a:ext cx="556647" cy="770663"/>
                  <a:chOff x="8184731" y="4390255"/>
                  <a:chExt cx="556647" cy="770663"/>
                </a:xfrm>
              </p:grpSpPr>
              <p:sp>
                <p:nvSpPr>
                  <p:cNvPr id="173" name="Round Same Side Corner Rectangle 172"/>
                  <p:cNvSpPr/>
                  <p:nvPr/>
                </p:nvSpPr>
                <p:spPr>
                  <a:xfrm>
                    <a:off x="8184731" y="4728265"/>
                    <a:ext cx="556647" cy="432653"/>
                  </a:xfrm>
                  <a:prstGeom prst="round2Same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4" name="Isosceles Triangle 173"/>
                  <p:cNvSpPr/>
                  <p:nvPr/>
                </p:nvSpPr>
                <p:spPr>
                  <a:xfrm flipV="1">
                    <a:off x="8392782" y="4735723"/>
                    <a:ext cx="140543" cy="187391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5" name="Oval 174"/>
                  <p:cNvSpPr/>
                  <p:nvPr/>
                </p:nvSpPr>
                <p:spPr>
                  <a:xfrm>
                    <a:off x="8289102" y="4390255"/>
                    <a:ext cx="347904" cy="360544"/>
                  </a:xfrm>
                  <a:prstGeom prst="ellipse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</p:grpSp>
        </p:grpSp>
        <p:sp>
          <p:nvSpPr>
            <p:cNvPr id="227" name="Rounded Rectangle 226"/>
            <p:cNvSpPr/>
            <p:nvPr/>
          </p:nvSpPr>
          <p:spPr>
            <a:xfrm>
              <a:off x="57152" y="5729283"/>
              <a:ext cx="7443788" cy="942978"/>
            </a:xfrm>
            <a:prstGeom prst="roundRect">
              <a:avLst>
                <a:gd name="adj" fmla="val 7675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57152" y="4243378"/>
            <a:ext cx="7443788" cy="942978"/>
            <a:chOff x="57152" y="4567228"/>
            <a:chExt cx="7443788" cy="942978"/>
          </a:xfrm>
        </p:grpSpPr>
        <p:grpSp>
          <p:nvGrpSpPr>
            <p:cNvPr id="147" name="Group 146"/>
            <p:cNvGrpSpPr/>
            <p:nvPr/>
          </p:nvGrpSpPr>
          <p:grpSpPr>
            <a:xfrm>
              <a:off x="185739" y="4663464"/>
              <a:ext cx="1776414" cy="713400"/>
              <a:chOff x="1863341" y="2889956"/>
              <a:chExt cx="2476501" cy="1473195"/>
            </a:xfrm>
          </p:grpSpPr>
          <p:grpSp>
            <p:nvGrpSpPr>
              <p:cNvPr id="148" name="Group 147"/>
              <p:cNvGrpSpPr/>
              <p:nvPr/>
            </p:nvGrpSpPr>
            <p:grpSpPr>
              <a:xfrm>
                <a:off x="1863341" y="3481933"/>
                <a:ext cx="2476501" cy="881218"/>
                <a:chOff x="2386512" y="3722164"/>
                <a:chExt cx="2476500" cy="881218"/>
              </a:xfrm>
            </p:grpSpPr>
            <p:grpSp>
              <p:nvGrpSpPr>
                <p:cNvPr id="160" name="Gruppe 135"/>
                <p:cNvGrpSpPr/>
                <p:nvPr/>
              </p:nvGrpSpPr>
              <p:grpSpPr>
                <a:xfrm>
                  <a:off x="2386512" y="3722164"/>
                  <a:ext cx="2476500" cy="752175"/>
                  <a:chOff x="-11420475" y="8545513"/>
                  <a:chExt cx="4432300" cy="1346200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65" name="Freeform 48"/>
                  <p:cNvSpPr>
                    <a:spLocks/>
                  </p:cNvSpPr>
                  <p:nvPr/>
                </p:nvSpPr>
                <p:spPr bwMode="auto">
                  <a:xfrm>
                    <a:off x="-11420475" y="8545513"/>
                    <a:ext cx="4432300" cy="1066800"/>
                  </a:xfrm>
                  <a:custGeom>
                    <a:avLst/>
                    <a:gdLst/>
                    <a:ahLst/>
                    <a:cxnLst>
                      <a:cxn ang="0">
                        <a:pos x="0" y="672"/>
                      </a:cxn>
                      <a:cxn ang="0">
                        <a:pos x="882" y="0"/>
                      </a:cxn>
                      <a:cxn ang="0">
                        <a:pos x="2792" y="0"/>
                      </a:cxn>
                      <a:cxn ang="0">
                        <a:pos x="1910" y="672"/>
                      </a:cxn>
                      <a:cxn ang="0">
                        <a:pos x="0" y="672"/>
                      </a:cxn>
                    </a:cxnLst>
                    <a:rect l="0" t="0" r="r" b="b"/>
                    <a:pathLst>
                      <a:path w="2792" h="672">
                        <a:moveTo>
                          <a:pt x="0" y="672"/>
                        </a:moveTo>
                        <a:lnTo>
                          <a:pt x="882" y="0"/>
                        </a:lnTo>
                        <a:lnTo>
                          <a:pt x="2792" y="0"/>
                        </a:lnTo>
                        <a:lnTo>
                          <a:pt x="1910" y="672"/>
                        </a:lnTo>
                        <a:lnTo>
                          <a:pt x="0" y="672"/>
                        </a:lnTo>
                        <a:close/>
                      </a:path>
                    </a:pathLst>
                  </a:custGeom>
                  <a:solidFill>
                    <a:srgbClr val="E3E4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  <p:sp>
                <p:nvSpPr>
                  <p:cNvPr id="166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-11417300" y="9612313"/>
                    <a:ext cx="3028950" cy="276225"/>
                  </a:xfrm>
                  <a:prstGeom prst="rect">
                    <a:avLst/>
                  </a:prstGeom>
                  <a:solidFill>
                    <a:srgbClr val="BEC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  <p:sp>
                <p:nvSpPr>
                  <p:cNvPr id="167" name="Freeform 50"/>
                  <p:cNvSpPr>
                    <a:spLocks/>
                  </p:cNvSpPr>
                  <p:nvPr/>
                </p:nvSpPr>
                <p:spPr bwMode="auto">
                  <a:xfrm>
                    <a:off x="-8391525" y="8545513"/>
                    <a:ext cx="1403350" cy="1346200"/>
                  </a:xfrm>
                  <a:custGeom>
                    <a:avLst/>
                    <a:gdLst/>
                    <a:ahLst/>
                    <a:cxnLst>
                      <a:cxn ang="0">
                        <a:pos x="884" y="178"/>
                      </a:cxn>
                      <a:cxn ang="0">
                        <a:pos x="2" y="848"/>
                      </a:cxn>
                      <a:cxn ang="0">
                        <a:pos x="0" y="672"/>
                      </a:cxn>
                      <a:cxn ang="0">
                        <a:pos x="884" y="0"/>
                      </a:cxn>
                      <a:cxn ang="0">
                        <a:pos x="884" y="178"/>
                      </a:cxn>
                    </a:cxnLst>
                    <a:rect l="0" t="0" r="r" b="b"/>
                    <a:pathLst>
                      <a:path w="884" h="848">
                        <a:moveTo>
                          <a:pt x="884" y="178"/>
                        </a:moveTo>
                        <a:lnTo>
                          <a:pt x="2" y="848"/>
                        </a:lnTo>
                        <a:lnTo>
                          <a:pt x="0" y="672"/>
                        </a:lnTo>
                        <a:lnTo>
                          <a:pt x="884" y="0"/>
                        </a:lnTo>
                        <a:lnTo>
                          <a:pt x="884" y="178"/>
                        </a:lnTo>
                        <a:close/>
                      </a:path>
                    </a:pathLst>
                  </a:custGeom>
                  <a:solidFill>
                    <a:srgbClr val="A3A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</p:grpSp>
            <p:sp>
              <p:nvSpPr>
                <p:cNvPr id="161" name="Rektangel 750"/>
                <p:cNvSpPr>
                  <a:spLocks noChangeArrowheads="1"/>
                </p:cNvSpPr>
                <p:nvPr/>
              </p:nvSpPr>
              <p:spPr bwMode="auto">
                <a:xfrm>
                  <a:off x="2667713" y="4147767"/>
                  <a:ext cx="1740803" cy="441326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>
                  <a:solidFill>
                    <a:srgbClr val="D9D9D9"/>
                  </a:solidFill>
                  <a:miter lim="800000"/>
                  <a:headEnd/>
                  <a:tailEnd/>
                </a:ln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nb-NO" sz="16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62" name="Rektangel 751"/>
                <p:cNvSpPr/>
                <p:nvPr/>
              </p:nvSpPr>
              <p:spPr bwMode="auto">
                <a:xfrm>
                  <a:off x="2667713" y="4158223"/>
                  <a:ext cx="1783637" cy="4451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cap="all" dirty="0"/>
                    <a:t>II-LO</a:t>
                  </a:r>
                  <a:endParaRPr lang="en-US" sz="1400" dirty="0"/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2780115" y="2889956"/>
                <a:ext cx="892778" cy="899084"/>
                <a:chOff x="7848600" y="4261834"/>
                <a:chExt cx="892778" cy="899084"/>
              </a:xfrm>
            </p:grpSpPr>
            <p:grpSp>
              <p:nvGrpSpPr>
                <p:cNvPr id="150" name="Group 23"/>
                <p:cNvGrpSpPr/>
                <p:nvPr/>
              </p:nvGrpSpPr>
              <p:grpSpPr>
                <a:xfrm>
                  <a:off x="7848600" y="4261834"/>
                  <a:ext cx="841263" cy="851067"/>
                  <a:chOff x="6353175" y="3276600"/>
                  <a:chExt cx="1600200" cy="1562100"/>
                </a:xfrm>
              </p:grpSpPr>
              <p:sp>
                <p:nvSpPr>
                  <p:cNvPr id="155" name="Rounded Rectangle 154"/>
                  <p:cNvSpPr/>
                  <p:nvPr/>
                </p:nvSpPr>
                <p:spPr>
                  <a:xfrm>
                    <a:off x="6477000" y="3276600"/>
                    <a:ext cx="1371600" cy="1066800"/>
                  </a:xfrm>
                  <a:prstGeom prst="roundRect">
                    <a:avLst>
                      <a:gd name="adj" fmla="val 6945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6553200" y="3381375"/>
                    <a:ext cx="1219200" cy="838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57" name="Rounded Rectangle 156"/>
                  <p:cNvSpPr/>
                  <p:nvPr/>
                </p:nvSpPr>
                <p:spPr>
                  <a:xfrm>
                    <a:off x="6353175" y="4381500"/>
                    <a:ext cx="1600200" cy="457200"/>
                  </a:xfrm>
                  <a:prstGeom prst="roundRect">
                    <a:avLst>
                      <a:gd name="adj" fmla="val 6945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7162800" y="4495800"/>
                    <a:ext cx="609600" cy="152400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>
                    <a:off x="6477000" y="4495800"/>
                    <a:ext cx="76200" cy="76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8184731" y="4390255"/>
                  <a:ext cx="556647" cy="770663"/>
                  <a:chOff x="8184731" y="4390255"/>
                  <a:chExt cx="556647" cy="770663"/>
                </a:xfrm>
              </p:grpSpPr>
              <p:sp>
                <p:nvSpPr>
                  <p:cNvPr id="152" name="Round Same Side Corner Rectangle 151"/>
                  <p:cNvSpPr/>
                  <p:nvPr/>
                </p:nvSpPr>
                <p:spPr>
                  <a:xfrm>
                    <a:off x="8184731" y="4728265"/>
                    <a:ext cx="556647" cy="432653"/>
                  </a:xfrm>
                  <a:prstGeom prst="round2Same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53" name="Isosceles Triangle 152"/>
                  <p:cNvSpPr/>
                  <p:nvPr/>
                </p:nvSpPr>
                <p:spPr>
                  <a:xfrm flipV="1">
                    <a:off x="8392782" y="4735723"/>
                    <a:ext cx="140543" cy="187391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8289102" y="4390255"/>
                    <a:ext cx="347904" cy="360544"/>
                  </a:xfrm>
                  <a:prstGeom prst="ellipse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</p:grpSp>
        </p:grpSp>
        <p:sp>
          <p:nvSpPr>
            <p:cNvPr id="230" name="Rounded Rectangle 229"/>
            <p:cNvSpPr/>
            <p:nvPr/>
          </p:nvSpPr>
          <p:spPr>
            <a:xfrm>
              <a:off x="57152" y="4567228"/>
              <a:ext cx="7443788" cy="942978"/>
            </a:xfrm>
            <a:prstGeom prst="roundRect">
              <a:avLst>
                <a:gd name="adj" fmla="val 7675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57152" y="3081329"/>
            <a:ext cx="7443788" cy="942978"/>
            <a:chOff x="57152" y="3405179"/>
            <a:chExt cx="7443788" cy="942978"/>
          </a:xfrm>
        </p:grpSpPr>
        <p:grpSp>
          <p:nvGrpSpPr>
            <p:cNvPr id="123" name="Group 122"/>
            <p:cNvGrpSpPr/>
            <p:nvPr/>
          </p:nvGrpSpPr>
          <p:grpSpPr>
            <a:xfrm>
              <a:off x="176214" y="3482367"/>
              <a:ext cx="1776414" cy="713400"/>
              <a:chOff x="1863341" y="2889956"/>
              <a:chExt cx="2476501" cy="1473195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863341" y="3481933"/>
                <a:ext cx="2476501" cy="881218"/>
                <a:chOff x="2386512" y="3722164"/>
                <a:chExt cx="2476500" cy="881218"/>
              </a:xfrm>
            </p:grpSpPr>
            <p:grpSp>
              <p:nvGrpSpPr>
                <p:cNvPr id="141" name="Gruppe 135"/>
                <p:cNvGrpSpPr/>
                <p:nvPr/>
              </p:nvGrpSpPr>
              <p:grpSpPr>
                <a:xfrm>
                  <a:off x="2386512" y="3722164"/>
                  <a:ext cx="2476500" cy="752175"/>
                  <a:chOff x="-11420475" y="8545513"/>
                  <a:chExt cx="4432300" cy="1346200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44" name="Freeform 48"/>
                  <p:cNvSpPr>
                    <a:spLocks/>
                  </p:cNvSpPr>
                  <p:nvPr/>
                </p:nvSpPr>
                <p:spPr bwMode="auto">
                  <a:xfrm>
                    <a:off x="-11420475" y="8545513"/>
                    <a:ext cx="4432300" cy="1066800"/>
                  </a:xfrm>
                  <a:custGeom>
                    <a:avLst/>
                    <a:gdLst/>
                    <a:ahLst/>
                    <a:cxnLst>
                      <a:cxn ang="0">
                        <a:pos x="0" y="672"/>
                      </a:cxn>
                      <a:cxn ang="0">
                        <a:pos x="882" y="0"/>
                      </a:cxn>
                      <a:cxn ang="0">
                        <a:pos x="2792" y="0"/>
                      </a:cxn>
                      <a:cxn ang="0">
                        <a:pos x="1910" y="672"/>
                      </a:cxn>
                      <a:cxn ang="0">
                        <a:pos x="0" y="672"/>
                      </a:cxn>
                    </a:cxnLst>
                    <a:rect l="0" t="0" r="r" b="b"/>
                    <a:pathLst>
                      <a:path w="2792" h="672">
                        <a:moveTo>
                          <a:pt x="0" y="672"/>
                        </a:moveTo>
                        <a:lnTo>
                          <a:pt x="882" y="0"/>
                        </a:lnTo>
                        <a:lnTo>
                          <a:pt x="2792" y="0"/>
                        </a:lnTo>
                        <a:lnTo>
                          <a:pt x="1910" y="672"/>
                        </a:lnTo>
                        <a:lnTo>
                          <a:pt x="0" y="672"/>
                        </a:lnTo>
                        <a:close/>
                      </a:path>
                    </a:pathLst>
                  </a:custGeom>
                  <a:solidFill>
                    <a:srgbClr val="E3E4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  <p:sp>
                <p:nvSpPr>
                  <p:cNvPr id="145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-11417300" y="9612313"/>
                    <a:ext cx="3028950" cy="276225"/>
                  </a:xfrm>
                  <a:prstGeom prst="rect">
                    <a:avLst/>
                  </a:prstGeom>
                  <a:solidFill>
                    <a:srgbClr val="BEC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  <p:sp>
                <p:nvSpPr>
                  <p:cNvPr id="146" name="Freeform 50"/>
                  <p:cNvSpPr>
                    <a:spLocks/>
                  </p:cNvSpPr>
                  <p:nvPr/>
                </p:nvSpPr>
                <p:spPr bwMode="auto">
                  <a:xfrm>
                    <a:off x="-8391525" y="8545513"/>
                    <a:ext cx="1403350" cy="1346200"/>
                  </a:xfrm>
                  <a:custGeom>
                    <a:avLst/>
                    <a:gdLst/>
                    <a:ahLst/>
                    <a:cxnLst>
                      <a:cxn ang="0">
                        <a:pos x="884" y="178"/>
                      </a:cxn>
                      <a:cxn ang="0">
                        <a:pos x="2" y="848"/>
                      </a:cxn>
                      <a:cxn ang="0">
                        <a:pos x="0" y="672"/>
                      </a:cxn>
                      <a:cxn ang="0">
                        <a:pos x="884" y="0"/>
                      </a:cxn>
                      <a:cxn ang="0">
                        <a:pos x="884" y="178"/>
                      </a:cxn>
                    </a:cxnLst>
                    <a:rect l="0" t="0" r="r" b="b"/>
                    <a:pathLst>
                      <a:path w="884" h="848">
                        <a:moveTo>
                          <a:pt x="884" y="178"/>
                        </a:moveTo>
                        <a:lnTo>
                          <a:pt x="2" y="848"/>
                        </a:lnTo>
                        <a:lnTo>
                          <a:pt x="0" y="672"/>
                        </a:lnTo>
                        <a:lnTo>
                          <a:pt x="884" y="0"/>
                        </a:lnTo>
                        <a:lnTo>
                          <a:pt x="884" y="178"/>
                        </a:lnTo>
                        <a:close/>
                      </a:path>
                    </a:pathLst>
                  </a:custGeom>
                  <a:solidFill>
                    <a:srgbClr val="A3A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</p:grpSp>
            <p:sp>
              <p:nvSpPr>
                <p:cNvPr id="142" name="Rektangel 750"/>
                <p:cNvSpPr>
                  <a:spLocks noChangeArrowheads="1"/>
                </p:cNvSpPr>
                <p:nvPr/>
              </p:nvSpPr>
              <p:spPr bwMode="auto">
                <a:xfrm>
                  <a:off x="2667713" y="4147767"/>
                  <a:ext cx="1740803" cy="441326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>
                  <a:solidFill>
                    <a:srgbClr val="D9D9D9"/>
                  </a:solidFill>
                  <a:miter lim="800000"/>
                  <a:headEnd/>
                  <a:tailEnd/>
                </a:ln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nb-NO" sz="16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43" name="Rektangel 751"/>
                <p:cNvSpPr/>
                <p:nvPr/>
              </p:nvSpPr>
              <p:spPr bwMode="auto">
                <a:xfrm>
                  <a:off x="2667713" y="4158223"/>
                  <a:ext cx="1783637" cy="4451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cap="all" dirty="0"/>
                    <a:t>II-CO</a:t>
                  </a:r>
                  <a:endParaRPr lang="en-US" sz="1400" dirty="0"/>
                </a:p>
              </p:txBody>
            </p:sp>
          </p:grpSp>
          <p:grpSp>
            <p:nvGrpSpPr>
              <p:cNvPr id="125" name="Group 124"/>
              <p:cNvGrpSpPr/>
              <p:nvPr/>
            </p:nvGrpSpPr>
            <p:grpSpPr>
              <a:xfrm>
                <a:off x="2780115" y="2889956"/>
                <a:ext cx="892778" cy="899084"/>
                <a:chOff x="7848600" y="4261834"/>
                <a:chExt cx="892778" cy="899084"/>
              </a:xfrm>
            </p:grpSpPr>
            <p:grpSp>
              <p:nvGrpSpPr>
                <p:cNvPr id="126" name="Group 23"/>
                <p:cNvGrpSpPr/>
                <p:nvPr/>
              </p:nvGrpSpPr>
              <p:grpSpPr>
                <a:xfrm>
                  <a:off x="7848600" y="4261834"/>
                  <a:ext cx="841263" cy="851067"/>
                  <a:chOff x="6353175" y="3276600"/>
                  <a:chExt cx="1600200" cy="1562100"/>
                </a:xfrm>
              </p:grpSpPr>
              <p:sp>
                <p:nvSpPr>
                  <p:cNvPr id="136" name="Rounded Rectangle 135"/>
                  <p:cNvSpPr/>
                  <p:nvPr/>
                </p:nvSpPr>
                <p:spPr>
                  <a:xfrm>
                    <a:off x="6477000" y="3276600"/>
                    <a:ext cx="1371600" cy="1066800"/>
                  </a:xfrm>
                  <a:prstGeom prst="roundRect">
                    <a:avLst>
                      <a:gd name="adj" fmla="val 6945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6553200" y="3381375"/>
                    <a:ext cx="1219200" cy="838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38" name="Rounded Rectangle 137"/>
                  <p:cNvSpPr/>
                  <p:nvPr/>
                </p:nvSpPr>
                <p:spPr>
                  <a:xfrm>
                    <a:off x="6353175" y="4381500"/>
                    <a:ext cx="1600200" cy="457200"/>
                  </a:xfrm>
                  <a:prstGeom prst="roundRect">
                    <a:avLst>
                      <a:gd name="adj" fmla="val 6945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>
                  <a:xfrm>
                    <a:off x="7162800" y="4495800"/>
                    <a:ext cx="609600" cy="152400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6477000" y="4495800"/>
                    <a:ext cx="76200" cy="76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128" name="Group 127"/>
                <p:cNvGrpSpPr/>
                <p:nvPr/>
              </p:nvGrpSpPr>
              <p:grpSpPr>
                <a:xfrm>
                  <a:off x="8184731" y="4390255"/>
                  <a:ext cx="556647" cy="770663"/>
                  <a:chOff x="8184731" y="4390255"/>
                  <a:chExt cx="556647" cy="770663"/>
                </a:xfrm>
              </p:grpSpPr>
              <p:sp>
                <p:nvSpPr>
                  <p:cNvPr id="133" name="Round Same Side Corner Rectangle 132"/>
                  <p:cNvSpPr/>
                  <p:nvPr/>
                </p:nvSpPr>
                <p:spPr>
                  <a:xfrm>
                    <a:off x="8184731" y="4728265"/>
                    <a:ext cx="556647" cy="432653"/>
                  </a:xfrm>
                  <a:prstGeom prst="round2Same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34" name="Isosceles Triangle 133"/>
                  <p:cNvSpPr/>
                  <p:nvPr/>
                </p:nvSpPr>
                <p:spPr>
                  <a:xfrm flipV="1">
                    <a:off x="8392782" y="4735723"/>
                    <a:ext cx="140543" cy="187391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8289102" y="4390255"/>
                    <a:ext cx="347904" cy="360544"/>
                  </a:xfrm>
                  <a:prstGeom prst="ellipse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</p:grpSp>
        </p:grpSp>
        <p:sp>
          <p:nvSpPr>
            <p:cNvPr id="232" name="Rounded Rectangle 231"/>
            <p:cNvSpPr/>
            <p:nvPr/>
          </p:nvSpPr>
          <p:spPr>
            <a:xfrm>
              <a:off x="57152" y="3405179"/>
              <a:ext cx="7443788" cy="942978"/>
            </a:xfrm>
            <a:prstGeom prst="roundRect">
              <a:avLst>
                <a:gd name="adj" fmla="val 7675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57152" y="1962142"/>
            <a:ext cx="7443788" cy="942978"/>
            <a:chOff x="57152" y="2285992"/>
            <a:chExt cx="7443788" cy="942978"/>
          </a:xfrm>
        </p:grpSpPr>
        <p:grpSp>
          <p:nvGrpSpPr>
            <p:cNvPr id="99" name="Group 98"/>
            <p:cNvGrpSpPr/>
            <p:nvPr/>
          </p:nvGrpSpPr>
          <p:grpSpPr>
            <a:xfrm>
              <a:off x="238126" y="2401279"/>
              <a:ext cx="1776414" cy="713400"/>
              <a:chOff x="1863341" y="2889956"/>
              <a:chExt cx="2476501" cy="1473195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1863341" y="3481933"/>
                <a:ext cx="2476501" cy="881218"/>
                <a:chOff x="2386512" y="3722164"/>
                <a:chExt cx="2476500" cy="881218"/>
              </a:xfrm>
            </p:grpSpPr>
            <p:grpSp>
              <p:nvGrpSpPr>
                <p:cNvPr id="112" name="Gruppe 135"/>
                <p:cNvGrpSpPr/>
                <p:nvPr/>
              </p:nvGrpSpPr>
              <p:grpSpPr>
                <a:xfrm>
                  <a:off x="2386512" y="3722164"/>
                  <a:ext cx="2476500" cy="752175"/>
                  <a:chOff x="-11420475" y="8545513"/>
                  <a:chExt cx="4432300" cy="1346200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16" name="Freeform 48"/>
                  <p:cNvSpPr>
                    <a:spLocks/>
                  </p:cNvSpPr>
                  <p:nvPr/>
                </p:nvSpPr>
                <p:spPr bwMode="auto">
                  <a:xfrm>
                    <a:off x="-11420475" y="8545513"/>
                    <a:ext cx="4432300" cy="1066800"/>
                  </a:xfrm>
                  <a:custGeom>
                    <a:avLst/>
                    <a:gdLst/>
                    <a:ahLst/>
                    <a:cxnLst>
                      <a:cxn ang="0">
                        <a:pos x="0" y="672"/>
                      </a:cxn>
                      <a:cxn ang="0">
                        <a:pos x="882" y="0"/>
                      </a:cxn>
                      <a:cxn ang="0">
                        <a:pos x="2792" y="0"/>
                      </a:cxn>
                      <a:cxn ang="0">
                        <a:pos x="1910" y="672"/>
                      </a:cxn>
                      <a:cxn ang="0">
                        <a:pos x="0" y="672"/>
                      </a:cxn>
                    </a:cxnLst>
                    <a:rect l="0" t="0" r="r" b="b"/>
                    <a:pathLst>
                      <a:path w="2792" h="672">
                        <a:moveTo>
                          <a:pt x="0" y="672"/>
                        </a:moveTo>
                        <a:lnTo>
                          <a:pt x="882" y="0"/>
                        </a:lnTo>
                        <a:lnTo>
                          <a:pt x="2792" y="0"/>
                        </a:lnTo>
                        <a:lnTo>
                          <a:pt x="1910" y="672"/>
                        </a:lnTo>
                        <a:lnTo>
                          <a:pt x="0" y="672"/>
                        </a:lnTo>
                        <a:close/>
                      </a:path>
                    </a:pathLst>
                  </a:custGeom>
                  <a:solidFill>
                    <a:srgbClr val="E3E4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  <p:sp>
                <p:nvSpPr>
                  <p:cNvPr id="118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-11417300" y="9612313"/>
                    <a:ext cx="3028950" cy="276225"/>
                  </a:xfrm>
                  <a:prstGeom prst="rect">
                    <a:avLst/>
                  </a:prstGeom>
                  <a:solidFill>
                    <a:srgbClr val="BEC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  <p:sp>
                <p:nvSpPr>
                  <p:cNvPr id="120" name="Freeform 50"/>
                  <p:cNvSpPr>
                    <a:spLocks/>
                  </p:cNvSpPr>
                  <p:nvPr/>
                </p:nvSpPr>
                <p:spPr bwMode="auto">
                  <a:xfrm>
                    <a:off x="-8391525" y="8545513"/>
                    <a:ext cx="1403350" cy="1346200"/>
                  </a:xfrm>
                  <a:custGeom>
                    <a:avLst/>
                    <a:gdLst/>
                    <a:ahLst/>
                    <a:cxnLst>
                      <a:cxn ang="0">
                        <a:pos x="884" y="178"/>
                      </a:cxn>
                      <a:cxn ang="0">
                        <a:pos x="2" y="848"/>
                      </a:cxn>
                      <a:cxn ang="0">
                        <a:pos x="0" y="672"/>
                      </a:cxn>
                      <a:cxn ang="0">
                        <a:pos x="884" y="0"/>
                      </a:cxn>
                      <a:cxn ang="0">
                        <a:pos x="884" y="178"/>
                      </a:cxn>
                    </a:cxnLst>
                    <a:rect l="0" t="0" r="r" b="b"/>
                    <a:pathLst>
                      <a:path w="884" h="848">
                        <a:moveTo>
                          <a:pt x="884" y="178"/>
                        </a:moveTo>
                        <a:lnTo>
                          <a:pt x="2" y="848"/>
                        </a:lnTo>
                        <a:lnTo>
                          <a:pt x="0" y="672"/>
                        </a:lnTo>
                        <a:lnTo>
                          <a:pt x="884" y="0"/>
                        </a:lnTo>
                        <a:lnTo>
                          <a:pt x="884" y="178"/>
                        </a:lnTo>
                        <a:close/>
                      </a:path>
                    </a:pathLst>
                  </a:custGeom>
                  <a:solidFill>
                    <a:srgbClr val="A3A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</p:grpSp>
            <p:sp>
              <p:nvSpPr>
                <p:cNvPr id="113" name="Rektangel 750"/>
                <p:cNvSpPr>
                  <a:spLocks noChangeArrowheads="1"/>
                </p:cNvSpPr>
                <p:nvPr/>
              </p:nvSpPr>
              <p:spPr bwMode="auto">
                <a:xfrm>
                  <a:off x="2667713" y="4147767"/>
                  <a:ext cx="1740803" cy="441326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>
                  <a:solidFill>
                    <a:srgbClr val="D9D9D9"/>
                  </a:solidFill>
                  <a:miter lim="800000"/>
                  <a:headEnd/>
                  <a:tailEnd/>
                </a:ln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nb-NO" sz="16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14" name="Rektangel 751"/>
                <p:cNvSpPr/>
                <p:nvPr/>
              </p:nvSpPr>
              <p:spPr bwMode="auto">
                <a:xfrm>
                  <a:off x="2667713" y="4158223"/>
                  <a:ext cx="1783637" cy="4451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cap="all" dirty="0"/>
                    <a:t>I-CO</a:t>
                  </a:r>
                  <a:endParaRPr lang="en-US" sz="1400" dirty="0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2780115" y="2889956"/>
                <a:ext cx="892778" cy="899084"/>
                <a:chOff x="7848600" y="4261834"/>
                <a:chExt cx="892778" cy="899084"/>
              </a:xfrm>
            </p:grpSpPr>
            <p:grpSp>
              <p:nvGrpSpPr>
                <p:cNvPr id="102" name="Group 23"/>
                <p:cNvGrpSpPr/>
                <p:nvPr/>
              </p:nvGrpSpPr>
              <p:grpSpPr>
                <a:xfrm>
                  <a:off x="7848600" y="4261834"/>
                  <a:ext cx="841263" cy="851067"/>
                  <a:chOff x="6353175" y="3276600"/>
                  <a:chExt cx="1600200" cy="1562100"/>
                </a:xfrm>
              </p:grpSpPr>
              <p:sp>
                <p:nvSpPr>
                  <p:cNvPr id="107" name="Rounded Rectangle 106"/>
                  <p:cNvSpPr/>
                  <p:nvPr/>
                </p:nvSpPr>
                <p:spPr>
                  <a:xfrm>
                    <a:off x="6477000" y="3276600"/>
                    <a:ext cx="1371600" cy="1066800"/>
                  </a:xfrm>
                  <a:prstGeom prst="roundRect">
                    <a:avLst>
                      <a:gd name="adj" fmla="val 6945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6553200" y="3381375"/>
                    <a:ext cx="1219200" cy="838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09" name="Rounded Rectangle 108"/>
                  <p:cNvSpPr/>
                  <p:nvPr/>
                </p:nvSpPr>
                <p:spPr>
                  <a:xfrm>
                    <a:off x="6353175" y="4381500"/>
                    <a:ext cx="1600200" cy="457200"/>
                  </a:xfrm>
                  <a:prstGeom prst="roundRect">
                    <a:avLst>
                      <a:gd name="adj" fmla="val 6945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>
                  <a:xfrm>
                    <a:off x="7162800" y="4495800"/>
                    <a:ext cx="609600" cy="152400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6477000" y="4495800"/>
                    <a:ext cx="76200" cy="76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>
                  <a:off x="8184731" y="4390255"/>
                  <a:ext cx="556647" cy="770663"/>
                  <a:chOff x="8184731" y="4390255"/>
                  <a:chExt cx="556647" cy="770663"/>
                </a:xfrm>
              </p:grpSpPr>
              <p:sp>
                <p:nvSpPr>
                  <p:cNvPr id="104" name="Round Same Side Corner Rectangle 103"/>
                  <p:cNvSpPr/>
                  <p:nvPr/>
                </p:nvSpPr>
                <p:spPr>
                  <a:xfrm>
                    <a:off x="8184731" y="4728265"/>
                    <a:ext cx="556647" cy="432653"/>
                  </a:xfrm>
                  <a:prstGeom prst="round2Same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05" name="Isosceles Triangle 104"/>
                  <p:cNvSpPr/>
                  <p:nvPr/>
                </p:nvSpPr>
                <p:spPr>
                  <a:xfrm flipV="1">
                    <a:off x="8392782" y="4735723"/>
                    <a:ext cx="140543" cy="187391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8289102" y="4390255"/>
                    <a:ext cx="347904" cy="360544"/>
                  </a:xfrm>
                  <a:prstGeom prst="ellipse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</p:grpSp>
        </p:grpSp>
        <p:sp>
          <p:nvSpPr>
            <p:cNvPr id="233" name="Rounded Rectangle 232"/>
            <p:cNvSpPr/>
            <p:nvPr/>
          </p:nvSpPr>
          <p:spPr>
            <a:xfrm>
              <a:off x="57152" y="2285992"/>
              <a:ext cx="7443788" cy="942978"/>
            </a:xfrm>
            <a:prstGeom prst="roundRect">
              <a:avLst>
                <a:gd name="adj" fmla="val 7675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83" name="Group 282"/>
          <p:cNvGrpSpPr/>
          <p:nvPr/>
        </p:nvGrpSpPr>
        <p:grpSpPr>
          <a:xfrm>
            <a:off x="2247476" y="2110016"/>
            <a:ext cx="4534979" cy="878580"/>
            <a:chOff x="2247476" y="2419352"/>
            <a:chExt cx="4534979" cy="878580"/>
          </a:xfrm>
        </p:grpSpPr>
        <p:sp>
          <p:nvSpPr>
            <p:cNvPr id="210" name="Rectangle 209"/>
            <p:cNvSpPr/>
            <p:nvPr/>
          </p:nvSpPr>
          <p:spPr>
            <a:xfrm>
              <a:off x="2247476" y="2521581"/>
              <a:ext cx="1846303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C3E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a-GE" sz="1400" b="1" dirty="0" err="1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მოდერაცია</a:t>
              </a:r>
              <a:endParaRPr lang="ka-GE" sz="1400" b="1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  <a:p>
              <a:pPr algn="ctr"/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4545208" y="2419353"/>
              <a:ext cx="548640" cy="548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Plus 234"/>
            <p:cNvSpPr/>
            <p:nvPr/>
          </p:nvSpPr>
          <p:spPr>
            <a:xfrm>
              <a:off x="4598654" y="2433637"/>
              <a:ext cx="463887" cy="428627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5808870" y="2419352"/>
              <a:ext cx="548640" cy="548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Multiply 236"/>
            <p:cNvSpPr/>
            <p:nvPr/>
          </p:nvSpPr>
          <p:spPr>
            <a:xfrm>
              <a:off x="5863453" y="2490787"/>
              <a:ext cx="456392" cy="329465"/>
            </a:xfrm>
            <a:prstGeom prst="mathMultiply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ktangel 751"/>
            <p:cNvSpPr/>
            <p:nvPr/>
          </p:nvSpPr>
          <p:spPr bwMode="auto">
            <a:xfrm>
              <a:off x="5441578" y="2990155"/>
              <a:ext cx="134087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a-GE" sz="1400" b="1" dirty="0">
                  <a:solidFill>
                    <a:schemeClr val="accent5">
                      <a:lumMod val="50000"/>
                    </a:schemeClr>
                  </a:solidFill>
                  <a:latin typeface="BPG Nino Mtavruli" panose="02000506000000020004" pitchFamily="2" charset="0"/>
                </a:rPr>
                <a:t>რედაქტირება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BPG Nino Mtavruli" panose="02000506000000020004" pitchFamily="2" charset="0"/>
              </a:endParaRPr>
            </a:p>
          </p:txBody>
        </p:sp>
        <p:sp>
          <p:nvSpPr>
            <p:cNvPr id="239" name="Rektangel 751"/>
            <p:cNvSpPr/>
            <p:nvPr/>
          </p:nvSpPr>
          <p:spPr bwMode="auto">
            <a:xfrm>
              <a:off x="4191993" y="2978895"/>
              <a:ext cx="12837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a-GE" sz="1400" b="1" dirty="0">
                  <a:solidFill>
                    <a:schemeClr val="accent5">
                      <a:lumMod val="50000"/>
                    </a:schemeClr>
                  </a:solidFill>
                  <a:latin typeface="BPG Nino Mtavruli" panose="02000506000000020004" pitchFamily="2" charset="0"/>
                </a:rPr>
                <a:t>დასტური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BPG Nino Mtavruli" panose="02000506000000020004" pitchFamily="2" charset="0"/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2271516" y="1062042"/>
            <a:ext cx="4577841" cy="878577"/>
            <a:chOff x="2257001" y="1385892"/>
            <a:chExt cx="4577841" cy="878577"/>
          </a:xfrm>
        </p:grpSpPr>
        <p:grpSp>
          <p:nvGrpSpPr>
            <p:cNvPr id="282" name="Group 281"/>
            <p:cNvGrpSpPr/>
            <p:nvPr/>
          </p:nvGrpSpPr>
          <p:grpSpPr>
            <a:xfrm>
              <a:off x="2257001" y="1385892"/>
              <a:ext cx="4110035" cy="582583"/>
              <a:chOff x="2257001" y="1385892"/>
              <a:chExt cx="4110035" cy="582583"/>
            </a:xfrm>
          </p:grpSpPr>
          <p:sp>
            <p:nvSpPr>
              <p:cNvPr id="217" name="Rectangle 216"/>
              <p:cNvSpPr/>
              <p:nvPr/>
            </p:nvSpPr>
            <p:spPr>
              <a:xfrm>
                <a:off x="2257001" y="1445255"/>
                <a:ext cx="1846303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2C3E5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a-GE" sz="1400" b="1" dirty="0" err="1">
                    <a:solidFill>
                      <a:schemeClr val="accent5">
                        <a:lumMod val="50000"/>
                      </a:schemeClr>
                    </a:solidFill>
                    <a:latin typeface="BPG Arial" panose="020B0604020202020204" pitchFamily="34" charset="0"/>
                    <a:cs typeface="BPG Arial" panose="020B0604020202020204" pitchFamily="34" charset="0"/>
                  </a:rPr>
                  <a:t>მოდერაცია</a:t>
                </a:r>
                <a:endParaRPr lang="ka-GE" sz="14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endParaRPr>
              </a:p>
              <a:p>
                <a:pPr algn="ctr"/>
                <a:endParaRPr lang="en-US" sz="14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4554734" y="1385893"/>
                <a:ext cx="548640" cy="5486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Plus 218"/>
              <p:cNvSpPr/>
              <p:nvPr/>
            </p:nvSpPr>
            <p:spPr>
              <a:xfrm>
                <a:off x="4608180" y="1428753"/>
                <a:ext cx="463887" cy="428627"/>
              </a:xfrm>
              <a:prstGeom prst="mathPlus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5818396" y="1385892"/>
                <a:ext cx="548640" cy="5486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Multiply 221"/>
              <p:cNvSpPr/>
              <p:nvPr/>
            </p:nvSpPr>
            <p:spPr>
              <a:xfrm>
                <a:off x="5872979" y="1485903"/>
                <a:ext cx="456392" cy="329465"/>
              </a:xfrm>
              <a:prstGeom prst="mathMultiply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0" name="Rektangel 751"/>
            <p:cNvSpPr/>
            <p:nvPr/>
          </p:nvSpPr>
          <p:spPr bwMode="auto">
            <a:xfrm>
              <a:off x="5493965" y="1956692"/>
              <a:ext cx="134087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a-GE" sz="1400" b="1" dirty="0">
                  <a:solidFill>
                    <a:schemeClr val="accent5">
                      <a:lumMod val="50000"/>
                    </a:schemeClr>
                  </a:solidFill>
                  <a:latin typeface="BPG Nino Mtavruli" panose="02000506000000020004" pitchFamily="2" charset="0"/>
                </a:rPr>
                <a:t>რედაქტირება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BPG Nino Mtavruli" panose="02000506000000020004" pitchFamily="2" charset="0"/>
              </a:endParaRPr>
            </a:p>
          </p:txBody>
        </p:sp>
        <p:sp>
          <p:nvSpPr>
            <p:cNvPr id="241" name="Rektangel 751"/>
            <p:cNvSpPr/>
            <p:nvPr/>
          </p:nvSpPr>
          <p:spPr bwMode="auto">
            <a:xfrm>
              <a:off x="4244380" y="1945432"/>
              <a:ext cx="12837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a-GE" sz="1400" b="1" dirty="0">
                  <a:solidFill>
                    <a:schemeClr val="accent5">
                      <a:lumMod val="50000"/>
                    </a:schemeClr>
                  </a:solidFill>
                  <a:latin typeface="BPG Nino Mtavruli" panose="02000506000000020004" pitchFamily="2" charset="0"/>
                </a:rPr>
                <a:t>დასტური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BPG Nino Mtavruli" panose="02000506000000020004" pitchFamily="2" charset="0"/>
              </a:endParaRP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57152" y="914392"/>
            <a:ext cx="7443788" cy="942978"/>
            <a:chOff x="57152" y="1238242"/>
            <a:chExt cx="7443788" cy="942978"/>
          </a:xfrm>
        </p:grpSpPr>
        <p:grpSp>
          <p:nvGrpSpPr>
            <p:cNvPr id="20" name="Group 19"/>
            <p:cNvGrpSpPr/>
            <p:nvPr/>
          </p:nvGrpSpPr>
          <p:grpSpPr>
            <a:xfrm>
              <a:off x="228599" y="1334481"/>
              <a:ext cx="1776414" cy="706481"/>
              <a:chOff x="1863341" y="2889956"/>
              <a:chExt cx="2476501" cy="1458906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863341" y="3481933"/>
                <a:ext cx="2476501" cy="866929"/>
                <a:chOff x="2386512" y="3722164"/>
                <a:chExt cx="2476500" cy="866929"/>
              </a:xfrm>
            </p:grpSpPr>
            <p:grpSp>
              <p:nvGrpSpPr>
                <p:cNvPr id="36" name="Gruppe 135"/>
                <p:cNvGrpSpPr/>
                <p:nvPr/>
              </p:nvGrpSpPr>
              <p:grpSpPr>
                <a:xfrm>
                  <a:off x="2386512" y="3722164"/>
                  <a:ext cx="2476500" cy="752175"/>
                  <a:chOff x="-11420475" y="8545513"/>
                  <a:chExt cx="4432300" cy="1346200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9" name="Freeform 48"/>
                  <p:cNvSpPr>
                    <a:spLocks/>
                  </p:cNvSpPr>
                  <p:nvPr/>
                </p:nvSpPr>
                <p:spPr bwMode="auto">
                  <a:xfrm>
                    <a:off x="-11420475" y="8545513"/>
                    <a:ext cx="4432300" cy="1066800"/>
                  </a:xfrm>
                  <a:custGeom>
                    <a:avLst/>
                    <a:gdLst/>
                    <a:ahLst/>
                    <a:cxnLst>
                      <a:cxn ang="0">
                        <a:pos x="0" y="672"/>
                      </a:cxn>
                      <a:cxn ang="0">
                        <a:pos x="882" y="0"/>
                      </a:cxn>
                      <a:cxn ang="0">
                        <a:pos x="2792" y="0"/>
                      </a:cxn>
                      <a:cxn ang="0">
                        <a:pos x="1910" y="672"/>
                      </a:cxn>
                      <a:cxn ang="0">
                        <a:pos x="0" y="672"/>
                      </a:cxn>
                    </a:cxnLst>
                    <a:rect l="0" t="0" r="r" b="b"/>
                    <a:pathLst>
                      <a:path w="2792" h="672">
                        <a:moveTo>
                          <a:pt x="0" y="672"/>
                        </a:moveTo>
                        <a:lnTo>
                          <a:pt x="882" y="0"/>
                        </a:lnTo>
                        <a:lnTo>
                          <a:pt x="2792" y="0"/>
                        </a:lnTo>
                        <a:lnTo>
                          <a:pt x="1910" y="672"/>
                        </a:lnTo>
                        <a:lnTo>
                          <a:pt x="0" y="672"/>
                        </a:lnTo>
                        <a:close/>
                      </a:path>
                    </a:pathLst>
                  </a:custGeom>
                  <a:solidFill>
                    <a:srgbClr val="E3E4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  <p:sp>
                <p:nvSpPr>
                  <p:cNvPr id="40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-11417300" y="9612313"/>
                    <a:ext cx="3028950" cy="276225"/>
                  </a:xfrm>
                  <a:prstGeom prst="rect">
                    <a:avLst/>
                  </a:prstGeom>
                  <a:solidFill>
                    <a:srgbClr val="BEC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  <p:sp>
                <p:nvSpPr>
                  <p:cNvPr id="41" name="Freeform 50"/>
                  <p:cNvSpPr>
                    <a:spLocks/>
                  </p:cNvSpPr>
                  <p:nvPr/>
                </p:nvSpPr>
                <p:spPr bwMode="auto">
                  <a:xfrm>
                    <a:off x="-8391525" y="8545513"/>
                    <a:ext cx="1403350" cy="1346200"/>
                  </a:xfrm>
                  <a:custGeom>
                    <a:avLst/>
                    <a:gdLst/>
                    <a:ahLst/>
                    <a:cxnLst>
                      <a:cxn ang="0">
                        <a:pos x="884" y="178"/>
                      </a:cxn>
                      <a:cxn ang="0">
                        <a:pos x="2" y="848"/>
                      </a:cxn>
                      <a:cxn ang="0">
                        <a:pos x="0" y="672"/>
                      </a:cxn>
                      <a:cxn ang="0">
                        <a:pos x="884" y="0"/>
                      </a:cxn>
                      <a:cxn ang="0">
                        <a:pos x="884" y="178"/>
                      </a:cxn>
                    </a:cxnLst>
                    <a:rect l="0" t="0" r="r" b="b"/>
                    <a:pathLst>
                      <a:path w="884" h="848">
                        <a:moveTo>
                          <a:pt x="884" y="178"/>
                        </a:moveTo>
                        <a:lnTo>
                          <a:pt x="2" y="848"/>
                        </a:lnTo>
                        <a:lnTo>
                          <a:pt x="0" y="672"/>
                        </a:lnTo>
                        <a:lnTo>
                          <a:pt x="884" y="0"/>
                        </a:lnTo>
                        <a:lnTo>
                          <a:pt x="884" y="178"/>
                        </a:lnTo>
                        <a:close/>
                      </a:path>
                    </a:pathLst>
                  </a:custGeom>
                  <a:solidFill>
                    <a:srgbClr val="A3A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</p:grpSp>
            <p:sp>
              <p:nvSpPr>
                <p:cNvPr id="37" name="Rektangel 750"/>
                <p:cNvSpPr>
                  <a:spLocks noChangeArrowheads="1"/>
                </p:cNvSpPr>
                <p:nvPr/>
              </p:nvSpPr>
              <p:spPr bwMode="auto">
                <a:xfrm>
                  <a:off x="2667713" y="4147767"/>
                  <a:ext cx="1740803" cy="441326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>
                  <a:solidFill>
                    <a:srgbClr val="D9D9D9"/>
                  </a:solidFill>
                  <a:miter lim="800000"/>
                  <a:headEnd/>
                  <a:tailEnd/>
                </a:ln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nb-NO" sz="16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8" name="Rektangel 751"/>
                <p:cNvSpPr/>
                <p:nvPr/>
              </p:nvSpPr>
              <p:spPr bwMode="auto">
                <a:xfrm>
                  <a:off x="2667713" y="4158222"/>
                  <a:ext cx="1783637" cy="4202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cap="all" dirty="0"/>
                    <a:t>S-CO</a:t>
                  </a:r>
                  <a:endParaRPr lang="en-US" sz="1400" dirty="0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2780115" y="2889956"/>
                <a:ext cx="892778" cy="899084"/>
                <a:chOff x="7848600" y="4261834"/>
                <a:chExt cx="892778" cy="899084"/>
              </a:xfrm>
            </p:grpSpPr>
            <p:grpSp>
              <p:nvGrpSpPr>
                <p:cNvPr id="23" name="Group 23"/>
                <p:cNvGrpSpPr/>
                <p:nvPr/>
              </p:nvGrpSpPr>
              <p:grpSpPr>
                <a:xfrm>
                  <a:off x="7848600" y="4261834"/>
                  <a:ext cx="841263" cy="851067"/>
                  <a:chOff x="6353175" y="3276600"/>
                  <a:chExt cx="1600200" cy="1562100"/>
                </a:xfrm>
              </p:grpSpPr>
              <p:sp>
                <p:nvSpPr>
                  <p:cNvPr id="31" name="Rounded Rectangle 30"/>
                  <p:cNvSpPr/>
                  <p:nvPr/>
                </p:nvSpPr>
                <p:spPr>
                  <a:xfrm>
                    <a:off x="6477000" y="3276600"/>
                    <a:ext cx="1371600" cy="1066800"/>
                  </a:xfrm>
                  <a:prstGeom prst="roundRect">
                    <a:avLst>
                      <a:gd name="adj" fmla="val 6945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6553200" y="3381375"/>
                    <a:ext cx="1219200" cy="838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3" name="Rounded Rectangle 32"/>
                  <p:cNvSpPr/>
                  <p:nvPr/>
                </p:nvSpPr>
                <p:spPr>
                  <a:xfrm>
                    <a:off x="6353175" y="4381500"/>
                    <a:ext cx="1600200" cy="457200"/>
                  </a:xfrm>
                  <a:prstGeom prst="roundRect">
                    <a:avLst>
                      <a:gd name="adj" fmla="val 6945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7162800" y="4495800"/>
                    <a:ext cx="609600" cy="152400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6477000" y="4495800"/>
                    <a:ext cx="76200" cy="76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8184731" y="4390255"/>
                  <a:ext cx="556647" cy="770663"/>
                  <a:chOff x="8184731" y="4390255"/>
                  <a:chExt cx="556647" cy="770663"/>
                </a:xfrm>
              </p:grpSpPr>
              <p:sp>
                <p:nvSpPr>
                  <p:cNvPr id="28" name="Round Same Side Corner Rectangle 27"/>
                  <p:cNvSpPr/>
                  <p:nvPr/>
                </p:nvSpPr>
                <p:spPr>
                  <a:xfrm>
                    <a:off x="8184731" y="4728265"/>
                    <a:ext cx="556647" cy="432653"/>
                  </a:xfrm>
                  <a:prstGeom prst="round2Same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9" name="Isosceles Triangle 28"/>
                  <p:cNvSpPr/>
                  <p:nvPr/>
                </p:nvSpPr>
                <p:spPr>
                  <a:xfrm flipV="1">
                    <a:off x="8392782" y="4735723"/>
                    <a:ext cx="140543" cy="187391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8289102" y="4390255"/>
                    <a:ext cx="347904" cy="360544"/>
                  </a:xfrm>
                  <a:prstGeom prst="ellipse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</p:grpSp>
        </p:grpSp>
        <p:sp>
          <p:nvSpPr>
            <p:cNvPr id="244" name="Rounded Rectangle 243"/>
            <p:cNvSpPr/>
            <p:nvPr/>
          </p:nvSpPr>
          <p:spPr>
            <a:xfrm>
              <a:off x="57152" y="1238242"/>
              <a:ext cx="7443788" cy="942978"/>
            </a:xfrm>
            <a:prstGeom prst="roundRect">
              <a:avLst>
                <a:gd name="adj" fmla="val 7675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cxnSp>
        <p:nvCxnSpPr>
          <p:cNvPr id="246" name="Elbow Connector 245"/>
          <p:cNvCxnSpPr>
            <a:stCxn id="207" idx="6"/>
            <a:endCxn id="202" idx="3"/>
          </p:cNvCxnSpPr>
          <p:nvPr/>
        </p:nvCxnSpPr>
        <p:spPr>
          <a:xfrm>
            <a:off x="6362273" y="3431858"/>
            <a:ext cx="12746" cy="2523149"/>
          </a:xfrm>
          <a:prstGeom prst="bentConnector3">
            <a:avLst>
              <a:gd name="adj1" fmla="val 5710035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236" idx="6"/>
            <a:endCxn id="202" idx="3"/>
          </p:cNvCxnSpPr>
          <p:nvPr/>
        </p:nvCxnSpPr>
        <p:spPr>
          <a:xfrm>
            <a:off x="6357510" y="2384336"/>
            <a:ext cx="17509" cy="3570671"/>
          </a:xfrm>
          <a:prstGeom prst="bentConnector3">
            <a:avLst>
              <a:gd name="adj1" fmla="val 4058290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>
            <a:stCxn id="221" idx="6"/>
            <a:endCxn id="202" idx="3"/>
          </p:cNvCxnSpPr>
          <p:nvPr/>
        </p:nvCxnSpPr>
        <p:spPr>
          <a:xfrm flipH="1">
            <a:off x="6375019" y="1336362"/>
            <a:ext cx="6532" cy="4618645"/>
          </a:xfrm>
          <a:prstGeom prst="bentConnector3">
            <a:avLst>
              <a:gd name="adj1" fmla="val -10610181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Elbow Connector 261"/>
          <p:cNvCxnSpPr>
            <a:stCxn id="204" idx="0"/>
            <a:endCxn id="210" idx="2"/>
          </p:cNvCxnSpPr>
          <p:nvPr/>
        </p:nvCxnSpPr>
        <p:spPr>
          <a:xfrm rot="16200000" flipV="1">
            <a:off x="3786423" y="2119670"/>
            <a:ext cx="422074" cy="1653663"/>
          </a:xfrm>
          <a:prstGeom prst="bentConnector3">
            <a:avLst>
              <a:gd name="adj1" fmla="val 50000"/>
            </a:avLst>
          </a:prstGeom>
          <a:ln w="28575"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Elbow Connector 264"/>
          <p:cNvCxnSpPr>
            <a:stCxn id="234" idx="0"/>
            <a:endCxn id="217" idx="2"/>
          </p:cNvCxnSpPr>
          <p:nvPr/>
        </p:nvCxnSpPr>
        <p:spPr>
          <a:xfrm rot="16200000" flipV="1">
            <a:off x="3774402" y="1064891"/>
            <a:ext cx="465392" cy="1624860"/>
          </a:xfrm>
          <a:prstGeom prst="bentConnector3">
            <a:avLst>
              <a:gd name="adj1" fmla="val 50000"/>
            </a:avLst>
          </a:prstGeom>
          <a:ln w="28575"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Elbow Connector 266"/>
          <p:cNvCxnSpPr>
            <a:stCxn id="218" idx="0"/>
            <a:endCxn id="224" idx="0"/>
          </p:cNvCxnSpPr>
          <p:nvPr/>
        </p:nvCxnSpPr>
        <p:spPr>
          <a:xfrm rot="5400000" flipH="1" flipV="1">
            <a:off x="6558012" y="-680984"/>
            <a:ext cx="28585" cy="3457470"/>
          </a:xfrm>
          <a:prstGeom prst="bentConnector3">
            <a:avLst>
              <a:gd name="adj1" fmla="val 899720"/>
            </a:avLst>
          </a:prstGeom>
          <a:ln w="28575"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Rectangle 271"/>
          <p:cNvSpPr/>
          <p:nvPr/>
        </p:nvSpPr>
        <p:spPr>
          <a:xfrm>
            <a:off x="7581480" y="3074023"/>
            <a:ext cx="144822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2C3E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a-GE" sz="1400" b="1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ინფორმაციის შევსება / შესწორება</a:t>
            </a:r>
          </a:p>
          <a:p>
            <a:pPr algn="ctr"/>
            <a:endParaRPr lang="en-US" sz="1400" b="1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cxnSp>
        <p:nvCxnSpPr>
          <p:cNvPr id="274" name="Elbow Connector 273"/>
          <p:cNvCxnSpPr>
            <a:stCxn id="272" idx="0"/>
            <a:endCxn id="210" idx="2"/>
          </p:cNvCxnSpPr>
          <p:nvPr/>
        </p:nvCxnSpPr>
        <p:spPr>
          <a:xfrm rot="16200000" flipV="1">
            <a:off x="5568830" y="337264"/>
            <a:ext cx="338559" cy="5134962"/>
          </a:xfrm>
          <a:prstGeom prst="bentConnector3">
            <a:avLst>
              <a:gd name="adj1" fmla="val 50000"/>
            </a:avLst>
          </a:prstGeom>
          <a:ln w="28575"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/>
          <p:cNvSpPr/>
          <p:nvPr/>
        </p:nvSpPr>
        <p:spPr>
          <a:xfrm>
            <a:off x="123825" y="129380"/>
            <a:ext cx="2869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dirty="0">
                <a:solidFill>
                  <a:schemeClr val="bg1"/>
                </a:solidFill>
                <a:latin typeface="BPG Nino Mtavruli" panose="02000506000000020004" pitchFamily="2" charset="0"/>
              </a:rPr>
              <a:t>მოდერაცია - სცენარი </a:t>
            </a:r>
            <a:r>
              <a:rPr lang="en-US" sz="2000" dirty="0">
                <a:solidFill>
                  <a:schemeClr val="bg1"/>
                </a:solidFill>
                <a:latin typeface="BPG Nino Mtavruli" panose="02000506000000020004" pitchFamily="2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3738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202" grpId="0" animBg="1"/>
      <p:bldP spid="224" grpId="0" animBg="1"/>
      <p:bldP spid="2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216"/>
          <p:cNvSpPr/>
          <p:nvPr/>
        </p:nvSpPr>
        <p:spPr>
          <a:xfrm>
            <a:off x="2242712" y="1673860"/>
            <a:ext cx="184630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2C3E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a-GE" sz="1400" b="1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ინფორმაციის შევსება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224" name="Rounded Rectangle 223"/>
          <p:cNvSpPr/>
          <p:nvPr/>
        </p:nvSpPr>
        <p:spPr>
          <a:xfrm>
            <a:off x="7629525" y="2386013"/>
            <a:ext cx="1514475" cy="514355"/>
          </a:xfrm>
          <a:prstGeom prst="roundRect">
            <a:avLst/>
          </a:prstGeom>
          <a:solidFill>
            <a:srgbClr val="CD303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b="1" dirty="0">
                <a:solidFill>
                  <a:schemeClr val="bg1"/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დასასრული</a:t>
            </a:r>
            <a:endParaRPr lang="en-US" sz="1600" b="1" dirty="0">
              <a:solidFill>
                <a:schemeClr val="bg1"/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00013" y="3957642"/>
            <a:ext cx="7472362" cy="1985963"/>
            <a:chOff x="100013" y="3986217"/>
            <a:chExt cx="7472362" cy="1985963"/>
          </a:xfrm>
        </p:grpSpPr>
        <p:grpSp>
          <p:nvGrpSpPr>
            <p:cNvPr id="168" name="Group 167"/>
            <p:cNvGrpSpPr/>
            <p:nvPr/>
          </p:nvGrpSpPr>
          <p:grpSpPr>
            <a:xfrm>
              <a:off x="152399" y="4558703"/>
              <a:ext cx="1776414" cy="713400"/>
              <a:chOff x="1863341" y="2889956"/>
              <a:chExt cx="2476501" cy="1473195"/>
            </a:xfrm>
          </p:grpSpPr>
          <p:grpSp>
            <p:nvGrpSpPr>
              <p:cNvPr id="169" name="Group 168"/>
              <p:cNvGrpSpPr/>
              <p:nvPr/>
            </p:nvGrpSpPr>
            <p:grpSpPr>
              <a:xfrm>
                <a:off x="1863341" y="3481933"/>
                <a:ext cx="2476501" cy="881218"/>
                <a:chOff x="2386512" y="3722164"/>
                <a:chExt cx="2476500" cy="881218"/>
              </a:xfrm>
            </p:grpSpPr>
            <p:grpSp>
              <p:nvGrpSpPr>
                <p:cNvPr id="181" name="Gruppe 135"/>
                <p:cNvGrpSpPr/>
                <p:nvPr/>
              </p:nvGrpSpPr>
              <p:grpSpPr>
                <a:xfrm>
                  <a:off x="2386512" y="3722164"/>
                  <a:ext cx="2476500" cy="752175"/>
                  <a:chOff x="-11420475" y="8545513"/>
                  <a:chExt cx="4432300" cy="1346200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84" name="Freeform 48"/>
                  <p:cNvSpPr>
                    <a:spLocks/>
                  </p:cNvSpPr>
                  <p:nvPr/>
                </p:nvSpPr>
                <p:spPr bwMode="auto">
                  <a:xfrm>
                    <a:off x="-11420475" y="8545513"/>
                    <a:ext cx="4432300" cy="1066800"/>
                  </a:xfrm>
                  <a:custGeom>
                    <a:avLst/>
                    <a:gdLst/>
                    <a:ahLst/>
                    <a:cxnLst>
                      <a:cxn ang="0">
                        <a:pos x="0" y="672"/>
                      </a:cxn>
                      <a:cxn ang="0">
                        <a:pos x="882" y="0"/>
                      </a:cxn>
                      <a:cxn ang="0">
                        <a:pos x="2792" y="0"/>
                      </a:cxn>
                      <a:cxn ang="0">
                        <a:pos x="1910" y="672"/>
                      </a:cxn>
                      <a:cxn ang="0">
                        <a:pos x="0" y="672"/>
                      </a:cxn>
                    </a:cxnLst>
                    <a:rect l="0" t="0" r="r" b="b"/>
                    <a:pathLst>
                      <a:path w="2792" h="672">
                        <a:moveTo>
                          <a:pt x="0" y="672"/>
                        </a:moveTo>
                        <a:lnTo>
                          <a:pt x="882" y="0"/>
                        </a:lnTo>
                        <a:lnTo>
                          <a:pt x="2792" y="0"/>
                        </a:lnTo>
                        <a:lnTo>
                          <a:pt x="1910" y="672"/>
                        </a:lnTo>
                        <a:lnTo>
                          <a:pt x="0" y="672"/>
                        </a:lnTo>
                        <a:close/>
                      </a:path>
                    </a:pathLst>
                  </a:custGeom>
                  <a:solidFill>
                    <a:srgbClr val="E3E4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  <p:sp>
                <p:nvSpPr>
                  <p:cNvPr id="185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-11417300" y="9612313"/>
                    <a:ext cx="3028950" cy="276225"/>
                  </a:xfrm>
                  <a:prstGeom prst="rect">
                    <a:avLst/>
                  </a:prstGeom>
                  <a:solidFill>
                    <a:srgbClr val="BEC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  <p:sp>
                <p:nvSpPr>
                  <p:cNvPr id="186" name="Freeform 50"/>
                  <p:cNvSpPr>
                    <a:spLocks/>
                  </p:cNvSpPr>
                  <p:nvPr/>
                </p:nvSpPr>
                <p:spPr bwMode="auto">
                  <a:xfrm>
                    <a:off x="-8391525" y="8545513"/>
                    <a:ext cx="1403350" cy="1346200"/>
                  </a:xfrm>
                  <a:custGeom>
                    <a:avLst/>
                    <a:gdLst/>
                    <a:ahLst/>
                    <a:cxnLst>
                      <a:cxn ang="0">
                        <a:pos x="884" y="178"/>
                      </a:cxn>
                      <a:cxn ang="0">
                        <a:pos x="2" y="848"/>
                      </a:cxn>
                      <a:cxn ang="0">
                        <a:pos x="0" y="672"/>
                      </a:cxn>
                      <a:cxn ang="0">
                        <a:pos x="884" y="0"/>
                      </a:cxn>
                      <a:cxn ang="0">
                        <a:pos x="884" y="178"/>
                      </a:cxn>
                    </a:cxnLst>
                    <a:rect l="0" t="0" r="r" b="b"/>
                    <a:pathLst>
                      <a:path w="884" h="848">
                        <a:moveTo>
                          <a:pt x="884" y="178"/>
                        </a:moveTo>
                        <a:lnTo>
                          <a:pt x="2" y="848"/>
                        </a:lnTo>
                        <a:lnTo>
                          <a:pt x="0" y="672"/>
                        </a:lnTo>
                        <a:lnTo>
                          <a:pt x="884" y="0"/>
                        </a:lnTo>
                        <a:lnTo>
                          <a:pt x="884" y="178"/>
                        </a:lnTo>
                        <a:close/>
                      </a:path>
                    </a:pathLst>
                  </a:custGeom>
                  <a:solidFill>
                    <a:srgbClr val="A3A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</p:grpSp>
            <p:sp>
              <p:nvSpPr>
                <p:cNvPr id="182" name="Rektangel 750"/>
                <p:cNvSpPr>
                  <a:spLocks noChangeArrowheads="1"/>
                </p:cNvSpPr>
                <p:nvPr/>
              </p:nvSpPr>
              <p:spPr bwMode="auto">
                <a:xfrm>
                  <a:off x="2667713" y="4147767"/>
                  <a:ext cx="1740803" cy="441326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>
                  <a:solidFill>
                    <a:srgbClr val="D9D9D9"/>
                  </a:solidFill>
                  <a:miter lim="800000"/>
                  <a:headEnd/>
                  <a:tailEnd/>
                </a:ln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nb-NO" sz="16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83" name="Rektangel 751"/>
                <p:cNvSpPr/>
                <p:nvPr/>
              </p:nvSpPr>
              <p:spPr bwMode="auto">
                <a:xfrm>
                  <a:off x="2667713" y="4158223"/>
                  <a:ext cx="1783637" cy="4451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cap="all" dirty="0"/>
                    <a:t>II-RO</a:t>
                  </a:r>
                  <a:endParaRPr lang="en-US" sz="1400" dirty="0"/>
                </a:p>
              </p:txBody>
            </p:sp>
          </p:grpSp>
          <p:grpSp>
            <p:nvGrpSpPr>
              <p:cNvPr id="170" name="Group 169"/>
              <p:cNvGrpSpPr/>
              <p:nvPr/>
            </p:nvGrpSpPr>
            <p:grpSpPr>
              <a:xfrm>
                <a:off x="2780115" y="2889956"/>
                <a:ext cx="892778" cy="899084"/>
                <a:chOff x="7848600" y="4261834"/>
                <a:chExt cx="892778" cy="899084"/>
              </a:xfrm>
            </p:grpSpPr>
            <p:grpSp>
              <p:nvGrpSpPr>
                <p:cNvPr id="171" name="Group 23"/>
                <p:cNvGrpSpPr/>
                <p:nvPr/>
              </p:nvGrpSpPr>
              <p:grpSpPr>
                <a:xfrm>
                  <a:off x="7848600" y="4261834"/>
                  <a:ext cx="841263" cy="851067"/>
                  <a:chOff x="6353175" y="3276600"/>
                  <a:chExt cx="1600200" cy="1562100"/>
                </a:xfrm>
              </p:grpSpPr>
              <p:sp>
                <p:nvSpPr>
                  <p:cNvPr id="176" name="Rounded Rectangle 175"/>
                  <p:cNvSpPr/>
                  <p:nvPr/>
                </p:nvSpPr>
                <p:spPr>
                  <a:xfrm>
                    <a:off x="6477000" y="3276600"/>
                    <a:ext cx="1371600" cy="1066800"/>
                  </a:xfrm>
                  <a:prstGeom prst="roundRect">
                    <a:avLst>
                      <a:gd name="adj" fmla="val 6945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7" name="Rectangle 176"/>
                  <p:cNvSpPr/>
                  <p:nvPr/>
                </p:nvSpPr>
                <p:spPr>
                  <a:xfrm>
                    <a:off x="6553200" y="3381375"/>
                    <a:ext cx="1219200" cy="838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8" name="Rounded Rectangle 177"/>
                  <p:cNvSpPr/>
                  <p:nvPr/>
                </p:nvSpPr>
                <p:spPr>
                  <a:xfrm>
                    <a:off x="6353175" y="4381500"/>
                    <a:ext cx="1600200" cy="457200"/>
                  </a:xfrm>
                  <a:prstGeom prst="roundRect">
                    <a:avLst>
                      <a:gd name="adj" fmla="val 6945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9" name="Rectangle 178"/>
                  <p:cNvSpPr/>
                  <p:nvPr/>
                </p:nvSpPr>
                <p:spPr>
                  <a:xfrm>
                    <a:off x="7162800" y="4495800"/>
                    <a:ext cx="609600" cy="152400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6477000" y="4495800"/>
                    <a:ext cx="76200" cy="76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172" name="Group 171"/>
                <p:cNvGrpSpPr/>
                <p:nvPr/>
              </p:nvGrpSpPr>
              <p:grpSpPr>
                <a:xfrm>
                  <a:off x="8184731" y="4390255"/>
                  <a:ext cx="556647" cy="770663"/>
                  <a:chOff x="8184731" y="4390255"/>
                  <a:chExt cx="556647" cy="770663"/>
                </a:xfrm>
              </p:grpSpPr>
              <p:sp>
                <p:nvSpPr>
                  <p:cNvPr id="173" name="Round Same Side Corner Rectangle 172"/>
                  <p:cNvSpPr/>
                  <p:nvPr/>
                </p:nvSpPr>
                <p:spPr>
                  <a:xfrm>
                    <a:off x="8184731" y="4728265"/>
                    <a:ext cx="556647" cy="432653"/>
                  </a:xfrm>
                  <a:prstGeom prst="round2Same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4" name="Isosceles Triangle 173"/>
                  <p:cNvSpPr/>
                  <p:nvPr/>
                </p:nvSpPr>
                <p:spPr>
                  <a:xfrm flipV="1">
                    <a:off x="8392782" y="4735723"/>
                    <a:ext cx="140543" cy="187391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5" name="Oval 174"/>
                  <p:cNvSpPr/>
                  <p:nvPr/>
                </p:nvSpPr>
                <p:spPr>
                  <a:xfrm>
                    <a:off x="8289102" y="4390255"/>
                    <a:ext cx="347904" cy="360544"/>
                  </a:xfrm>
                  <a:prstGeom prst="ellipse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</p:grpSp>
        </p:grpSp>
        <p:sp>
          <p:nvSpPr>
            <p:cNvPr id="227" name="Rounded Rectangle 226"/>
            <p:cNvSpPr/>
            <p:nvPr/>
          </p:nvSpPr>
          <p:spPr>
            <a:xfrm>
              <a:off x="100013" y="3986217"/>
              <a:ext cx="7472362" cy="1985963"/>
            </a:xfrm>
            <a:prstGeom prst="roundRect">
              <a:avLst>
                <a:gd name="adj" fmla="val 7675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14300" y="1271588"/>
            <a:ext cx="7458075" cy="1895475"/>
            <a:chOff x="114300" y="1300163"/>
            <a:chExt cx="7458075" cy="1895475"/>
          </a:xfrm>
        </p:grpSpPr>
        <p:grpSp>
          <p:nvGrpSpPr>
            <p:cNvPr id="20" name="Group 19"/>
            <p:cNvGrpSpPr/>
            <p:nvPr/>
          </p:nvGrpSpPr>
          <p:grpSpPr>
            <a:xfrm>
              <a:off x="171447" y="1820256"/>
              <a:ext cx="1776414" cy="706481"/>
              <a:chOff x="1863341" y="2889956"/>
              <a:chExt cx="2476501" cy="1458906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863341" y="3481933"/>
                <a:ext cx="2476501" cy="866929"/>
                <a:chOff x="2386512" y="3722164"/>
                <a:chExt cx="2476500" cy="866929"/>
              </a:xfrm>
            </p:grpSpPr>
            <p:grpSp>
              <p:nvGrpSpPr>
                <p:cNvPr id="36" name="Gruppe 135"/>
                <p:cNvGrpSpPr/>
                <p:nvPr/>
              </p:nvGrpSpPr>
              <p:grpSpPr>
                <a:xfrm>
                  <a:off x="2386512" y="3722164"/>
                  <a:ext cx="2476500" cy="752175"/>
                  <a:chOff x="-11420475" y="8545513"/>
                  <a:chExt cx="4432300" cy="1346200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9" name="Freeform 48"/>
                  <p:cNvSpPr>
                    <a:spLocks/>
                  </p:cNvSpPr>
                  <p:nvPr/>
                </p:nvSpPr>
                <p:spPr bwMode="auto">
                  <a:xfrm>
                    <a:off x="-11420475" y="8545513"/>
                    <a:ext cx="4432300" cy="1066800"/>
                  </a:xfrm>
                  <a:custGeom>
                    <a:avLst/>
                    <a:gdLst/>
                    <a:ahLst/>
                    <a:cxnLst>
                      <a:cxn ang="0">
                        <a:pos x="0" y="672"/>
                      </a:cxn>
                      <a:cxn ang="0">
                        <a:pos x="882" y="0"/>
                      </a:cxn>
                      <a:cxn ang="0">
                        <a:pos x="2792" y="0"/>
                      </a:cxn>
                      <a:cxn ang="0">
                        <a:pos x="1910" y="672"/>
                      </a:cxn>
                      <a:cxn ang="0">
                        <a:pos x="0" y="672"/>
                      </a:cxn>
                    </a:cxnLst>
                    <a:rect l="0" t="0" r="r" b="b"/>
                    <a:pathLst>
                      <a:path w="2792" h="672">
                        <a:moveTo>
                          <a:pt x="0" y="672"/>
                        </a:moveTo>
                        <a:lnTo>
                          <a:pt x="882" y="0"/>
                        </a:lnTo>
                        <a:lnTo>
                          <a:pt x="2792" y="0"/>
                        </a:lnTo>
                        <a:lnTo>
                          <a:pt x="1910" y="672"/>
                        </a:lnTo>
                        <a:lnTo>
                          <a:pt x="0" y="672"/>
                        </a:lnTo>
                        <a:close/>
                      </a:path>
                    </a:pathLst>
                  </a:custGeom>
                  <a:solidFill>
                    <a:srgbClr val="E3E4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  <p:sp>
                <p:nvSpPr>
                  <p:cNvPr id="40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-11417300" y="9612313"/>
                    <a:ext cx="3028950" cy="276225"/>
                  </a:xfrm>
                  <a:prstGeom prst="rect">
                    <a:avLst/>
                  </a:prstGeom>
                  <a:solidFill>
                    <a:srgbClr val="BEC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  <p:sp>
                <p:nvSpPr>
                  <p:cNvPr id="41" name="Freeform 50"/>
                  <p:cNvSpPr>
                    <a:spLocks/>
                  </p:cNvSpPr>
                  <p:nvPr/>
                </p:nvSpPr>
                <p:spPr bwMode="auto">
                  <a:xfrm>
                    <a:off x="-8391525" y="8545513"/>
                    <a:ext cx="1403350" cy="1346200"/>
                  </a:xfrm>
                  <a:custGeom>
                    <a:avLst/>
                    <a:gdLst/>
                    <a:ahLst/>
                    <a:cxnLst>
                      <a:cxn ang="0">
                        <a:pos x="884" y="178"/>
                      </a:cxn>
                      <a:cxn ang="0">
                        <a:pos x="2" y="848"/>
                      </a:cxn>
                      <a:cxn ang="0">
                        <a:pos x="0" y="672"/>
                      </a:cxn>
                      <a:cxn ang="0">
                        <a:pos x="884" y="0"/>
                      </a:cxn>
                      <a:cxn ang="0">
                        <a:pos x="884" y="178"/>
                      </a:cxn>
                    </a:cxnLst>
                    <a:rect l="0" t="0" r="r" b="b"/>
                    <a:pathLst>
                      <a:path w="884" h="848">
                        <a:moveTo>
                          <a:pt x="884" y="178"/>
                        </a:moveTo>
                        <a:lnTo>
                          <a:pt x="2" y="848"/>
                        </a:lnTo>
                        <a:lnTo>
                          <a:pt x="0" y="672"/>
                        </a:lnTo>
                        <a:lnTo>
                          <a:pt x="884" y="0"/>
                        </a:lnTo>
                        <a:lnTo>
                          <a:pt x="884" y="178"/>
                        </a:lnTo>
                        <a:close/>
                      </a:path>
                    </a:pathLst>
                  </a:custGeom>
                  <a:solidFill>
                    <a:srgbClr val="A3A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</p:grpSp>
            <p:sp>
              <p:nvSpPr>
                <p:cNvPr id="37" name="Rektangel 750"/>
                <p:cNvSpPr>
                  <a:spLocks noChangeArrowheads="1"/>
                </p:cNvSpPr>
                <p:nvPr/>
              </p:nvSpPr>
              <p:spPr bwMode="auto">
                <a:xfrm>
                  <a:off x="2667713" y="4147767"/>
                  <a:ext cx="1740803" cy="441326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>
                  <a:solidFill>
                    <a:srgbClr val="D9D9D9"/>
                  </a:solidFill>
                  <a:miter lim="800000"/>
                  <a:headEnd/>
                  <a:tailEnd/>
                </a:ln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nb-NO" sz="16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8" name="Rektangel 751"/>
                <p:cNvSpPr/>
                <p:nvPr/>
              </p:nvSpPr>
              <p:spPr bwMode="auto">
                <a:xfrm>
                  <a:off x="2667713" y="4158222"/>
                  <a:ext cx="1783637" cy="4202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cap="all" dirty="0"/>
                    <a:t>S-CO</a:t>
                  </a:r>
                  <a:endParaRPr lang="en-US" sz="1400" dirty="0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2780115" y="2889956"/>
                <a:ext cx="892778" cy="899084"/>
                <a:chOff x="7848600" y="4261834"/>
                <a:chExt cx="892778" cy="899084"/>
              </a:xfrm>
            </p:grpSpPr>
            <p:grpSp>
              <p:nvGrpSpPr>
                <p:cNvPr id="23" name="Group 23"/>
                <p:cNvGrpSpPr/>
                <p:nvPr/>
              </p:nvGrpSpPr>
              <p:grpSpPr>
                <a:xfrm>
                  <a:off x="7848600" y="4261834"/>
                  <a:ext cx="841263" cy="851067"/>
                  <a:chOff x="6353175" y="3276600"/>
                  <a:chExt cx="1600200" cy="1562100"/>
                </a:xfrm>
              </p:grpSpPr>
              <p:sp>
                <p:nvSpPr>
                  <p:cNvPr id="31" name="Rounded Rectangle 30"/>
                  <p:cNvSpPr/>
                  <p:nvPr/>
                </p:nvSpPr>
                <p:spPr>
                  <a:xfrm>
                    <a:off x="6477000" y="3276600"/>
                    <a:ext cx="1371600" cy="1066800"/>
                  </a:xfrm>
                  <a:prstGeom prst="roundRect">
                    <a:avLst>
                      <a:gd name="adj" fmla="val 6945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6553200" y="3381375"/>
                    <a:ext cx="1219200" cy="838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3" name="Rounded Rectangle 32"/>
                  <p:cNvSpPr/>
                  <p:nvPr/>
                </p:nvSpPr>
                <p:spPr>
                  <a:xfrm>
                    <a:off x="6353175" y="4381500"/>
                    <a:ext cx="1600200" cy="457200"/>
                  </a:xfrm>
                  <a:prstGeom prst="roundRect">
                    <a:avLst>
                      <a:gd name="adj" fmla="val 6945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7162800" y="4495800"/>
                    <a:ext cx="609600" cy="152400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6477000" y="4495800"/>
                    <a:ext cx="76200" cy="76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8184731" y="4390255"/>
                  <a:ext cx="556647" cy="770663"/>
                  <a:chOff x="8184731" y="4390255"/>
                  <a:chExt cx="556647" cy="770663"/>
                </a:xfrm>
              </p:grpSpPr>
              <p:sp>
                <p:nvSpPr>
                  <p:cNvPr id="28" name="Round Same Side Corner Rectangle 27"/>
                  <p:cNvSpPr/>
                  <p:nvPr/>
                </p:nvSpPr>
                <p:spPr>
                  <a:xfrm>
                    <a:off x="8184731" y="4728265"/>
                    <a:ext cx="556647" cy="432653"/>
                  </a:xfrm>
                  <a:prstGeom prst="round2Same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9" name="Isosceles Triangle 28"/>
                  <p:cNvSpPr/>
                  <p:nvPr/>
                </p:nvSpPr>
                <p:spPr>
                  <a:xfrm flipV="1">
                    <a:off x="8392782" y="4735723"/>
                    <a:ext cx="140543" cy="187391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8289102" y="4390255"/>
                    <a:ext cx="347904" cy="360544"/>
                  </a:xfrm>
                  <a:prstGeom prst="ellipse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</p:grpSp>
        </p:grpSp>
        <p:sp>
          <p:nvSpPr>
            <p:cNvPr id="244" name="Rounded Rectangle 243"/>
            <p:cNvSpPr/>
            <p:nvPr/>
          </p:nvSpPr>
          <p:spPr>
            <a:xfrm>
              <a:off x="114300" y="1300163"/>
              <a:ext cx="7458075" cy="1895475"/>
            </a:xfrm>
            <a:prstGeom prst="roundRect">
              <a:avLst>
                <a:gd name="adj" fmla="val 7675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cxnSp>
        <p:nvCxnSpPr>
          <p:cNvPr id="267" name="Elbow Connector 266"/>
          <p:cNvCxnSpPr>
            <a:stCxn id="218" idx="0"/>
            <a:endCxn id="224" idx="0"/>
          </p:cNvCxnSpPr>
          <p:nvPr/>
        </p:nvCxnSpPr>
        <p:spPr>
          <a:xfrm rot="16200000" flipH="1">
            <a:off x="6636492" y="635742"/>
            <a:ext cx="57139" cy="3443402"/>
          </a:xfrm>
          <a:prstGeom prst="bentConnector3">
            <a:avLst>
              <a:gd name="adj1" fmla="val -400077"/>
            </a:avLst>
          </a:prstGeom>
          <a:ln w="28575"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2242711" y="2328873"/>
            <a:ext cx="4706438" cy="878577"/>
            <a:chOff x="2242711" y="2357448"/>
            <a:chExt cx="4706438" cy="878577"/>
          </a:xfrm>
        </p:grpSpPr>
        <p:sp>
          <p:nvSpPr>
            <p:cNvPr id="218" name="Oval 217"/>
            <p:cNvSpPr/>
            <p:nvPr/>
          </p:nvSpPr>
          <p:spPr>
            <a:xfrm>
              <a:off x="4669041" y="2357449"/>
              <a:ext cx="548640" cy="548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Plus 218"/>
            <p:cNvSpPr/>
            <p:nvPr/>
          </p:nvSpPr>
          <p:spPr>
            <a:xfrm>
              <a:off x="4722487" y="2400309"/>
              <a:ext cx="463887" cy="428627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5932703" y="2357448"/>
              <a:ext cx="548640" cy="548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Multiply 221"/>
            <p:cNvSpPr/>
            <p:nvPr/>
          </p:nvSpPr>
          <p:spPr>
            <a:xfrm>
              <a:off x="5987286" y="2457459"/>
              <a:ext cx="456392" cy="329465"/>
            </a:xfrm>
            <a:prstGeom prst="mathMultiply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ktangel 751"/>
            <p:cNvSpPr/>
            <p:nvPr/>
          </p:nvSpPr>
          <p:spPr bwMode="auto">
            <a:xfrm>
              <a:off x="5608272" y="2928248"/>
              <a:ext cx="134087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a-GE" sz="1400" b="1" dirty="0">
                  <a:solidFill>
                    <a:schemeClr val="accent5">
                      <a:lumMod val="50000"/>
                    </a:schemeClr>
                  </a:solidFill>
                  <a:latin typeface="BPG Nino Mtavruli" panose="02000506000000020004" pitchFamily="2" charset="0"/>
                </a:rPr>
                <a:t>რედაქტირება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BPG Nino Mtavruli" panose="02000506000000020004" pitchFamily="2" charset="0"/>
              </a:endParaRPr>
            </a:p>
          </p:txBody>
        </p:sp>
        <p:sp>
          <p:nvSpPr>
            <p:cNvPr id="241" name="Rektangel 751"/>
            <p:cNvSpPr/>
            <p:nvPr/>
          </p:nvSpPr>
          <p:spPr bwMode="auto">
            <a:xfrm>
              <a:off x="4358687" y="2916988"/>
              <a:ext cx="12837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a-GE" sz="1400" b="1" dirty="0">
                  <a:solidFill>
                    <a:schemeClr val="accent5">
                      <a:lumMod val="50000"/>
                    </a:schemeClr>
                  </a:solidFill>
                  <a:latin typeface="BPG Nino Mtavruli" panose="02000506000000020004" pitchFamily="2" charset="0"/>
                </a:rPr>
                <a:t>დასტური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BPG Nino Mtavruli" panose="02000506000000020004" pitchFamily="2" charset="0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2242711" y="2473958"/>
              <a:ext cx="1846303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C3E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a-GE" sz="1400" b="1" dirty="0" err="1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მოდერაცია</a:t>
              </a:r>
              <a:endParaRPr lang="ka-GE" sz="1400" b="1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  <a:p>
              <a:pPr algn="ctr"/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199852" y="4152916"/>
            <a:ext cx="3366424" cy="1416012"/>
            <a:chOff x="2199852" y="4181491"/>
            <a:chExt cx="3366424" cy="1416012"/>
          </a:xfrm>
        </p:grpSpPr>
        <p:sp>
          <p:nvSpPr>
            <p:cNvPr id="202" name="Rectangle 201"/>
            <p:cNvSpPr/>
            <p:nvPr/>
          </p:nvSpPr>
          <p:spPr>
            <a:xfrm>
              <a:off x="2199852" y="5074283"/>
              <a:ext cx="1846303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C3E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a-GE" sz="14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ინფორმაციის შესწორება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2218899" y="4278951"/>
              <a:ext cx="1846303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C3E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a-GE" sz="1400" b="1" dirty="0" err="1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მოდერაცია</a:t>
              </a:r>
              <a:endParaRPr lang="ka-GE" sz="1400" b="1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  <a:p>
              <a:pPr algn="ctr"/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4649989" y="4181491"/>
              <a:ext cx="548640" cy="548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Plus 200"/>
            <p:cNvSpPr/>
            <p:nvPr/>
          </p:nvSpPr>
          <p:spPr>
            <a:xfrm>
              <a:off x="4703435" y="4224351"/>
              <a:ext cx="463887" cy="428627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ktangel 751"/>
            <p:cNvSpPr/>
            <p:nvPr/>
          </p:nvSpPr>
          <p:spPr bwMode="auto">
            <a:xfrm>
              <a:off x="4282485" y="4755318"/>
              <a:ext cx="12837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a-GE" sz="1400" b="1" dirty="0">
                  <a:solidFill>
                    <a:schemeClr val="accent5">
                      <a:lumMod val="50000"/>
                    </a:schemeClr>
                  </a:solidFill>
                  <a:latin typeface="BPG Nino Mtavruli" panose="02000506000000020004" pitchFamily="2" charset="0"/>
                </a:rPr>
                <a:t>დასტური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BPG Nino Mtavruli" panose="02000506000000020004" pitchFamily="2" charset="0"/>
              </a:endParaRPr>
            </a:p>
          </p:txBody>
        </p:sp>
      </p:grpSp>
      <p:cxnSp>
        <p:nvCxnSpPr>
          <p:cNvPr id="45" name="Elbow Connector 44"/>
          <p:cNvCxnSpPr>
            <a:stCxn id="217" idx="1"/>
            <a:endCxn id="164" idx="1"/>
          </p:cNvCxnSpPr>
          <p:nvPr/>
        </p:nvCxnSpPr>
        <p:spPr>
          <a:xfrm rot="10800000" flipV="1">
            <a:off x="2218900" y="1935470"/>
            <a:ext cx="23813" cy="2576516"/>
          </a:xfrm>
          <a:prstGeom prst="bentConnector3">
            <a:avLst>
              <a:gd name="adj1" fmla="val 1059980"/>
            </a:avLst>
          </a:prstGeom>
          <a:ln w="28575"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00" idx="6"/>
            <a:endCxn id="224" idx="2"/>
          </p:cNvCxnSpPr>
          <p:nvPr/>
        </p:nvCxnSpPr>
        <p:spPr>
          <a:xfrm flipV="1">
            <a:off x="5198629" y="2900368"/>
            <a:ext cx="3188134" cy="1526868"/>
          </a:xfrm>
          <a:prstGeom prst="bentConnector2">
            <a:avLst/>
          </a:prstGeom>
          <a:ln w="28575"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202" idx="3"/>
            <a:endCxn id="195" idx="3"/>
          </p:cNvCxnSpPr>
          <p:nvPr/>
        </p:nvCxnSpPr>
        <p:spPr>
          <a:xfrm flipV="1">
            <a:off x="4046155" y="2706993"/>
            <a:ext cx="42859" cy="2600325"/>
          </a:xfrm>
          <a:prstGeom prst="bentConnector3">
            <a:avLst>
              <a:gd name="adj1" fmla="val 633377"/>
            </a:avLst>
          </a:prstGeom>
          <a:ln w="28575"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221" idx="6"/>
            <a:endCxn id="202" idx="2"/>
          </p:cNvCxnSpPr>
          <p:nvPr/>
        </p:nvCxnSpPr>
        <p:spPr>
          <a:xfrm flipH="1">
            <a:off x="3123004" y="2603193"/>
            <a:ext cx="3358339" cy="2965735"/>
          </a:xfrm>
          <a:prstGeom prst="bentConnector4">
            <a:avLst>
              <a:gd name="adj1" fmla="val -18044"/>
              <a:gd name="adj2" fmla="val 107708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123825" y="129380"/>
            <a:ext cx="2916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dirty="0">
                <a:solidFill>
                  <a:schemeClr val="bg1"/>
                </a:solidFill>
                <a:latin typeface="BPG Nino Mtavruli" panose="02000506000000020004" pitchFamily="2" charset="0"/>
              </a:rPr>
              <a:t>მოდერაცია - სცენარი </a:t>
            </a:r>
            <a:r>
              <a:rPr lang="en-US" sz="2000" dirty="0">
                <a:solidFill>
                  <a:schemeClr val="bg1"/>
                </a:solidFill>
                <a:latin typeface="BPG Nino Mtavruli" panose="02000506000000020004" pitchFamily="2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8949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2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2911525" y="707211"/>
            <a:ext cx="3289252" cy="1831202"/>
          </a:xfrm>
          <a:prstGeom prst="roundRect">
            <a:avLst>
              <a:gd name="adj" fmla="val 1262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4" name="Rounded Rectangle 93"/>
          <p:cNvSpPr/>
          <p:nvPr/>
        </p:nvSpPr>
        <p:spPr>
          <a:xfrm>
            <a:off x="2933364" y="3009244"/>
            <a:ext cx="3267414" cy="815022"/>
          </a:xfrm>
          <a:prstGeom prst="roundRect">
            <a:avLst>
              <a:gd name="adj" fmla="val 767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5" name="TextBox 94"/>
          <p:cNvSpPr txBox="1"/>
          <p:nvPr/>
        </p:nvSpPr>
        <p:spPr>
          <a:xfrm>
            <a:off x="7433176" y="1111314"/>
            <a:ext cx="1202573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defRPr>
            </a:lvl1pPr>
          </a:lstStyle>
          <a:p>
            <a:pPr algn="ctr"/>
            <a:r>
              <a:rPr lang="ka-GE" dirty="0"/>
              <a:t>დავალების </a:t>
            </a:r>
          </a:p>
          <a:p>
            <a:pPr algn="ctr"/>
            <a:r>
              <a:rPr lang="ka-GE" dirty="0"/>
              <a:t>გაცემა</a:t>
            </a:r>
          </a:p>
          <a:p>
            <a:pPr algn="ctr"/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7087581" y="982385"/>
            <a:ext cx="1858826" cy="1122802"/>
          </a:xfrm>
          <a:prstGeom prst="roundRect">
            <a:avLst>
              <a:gd name="adj" fmla="val 11009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8" name="Notched Right Arrow 97"/>
          <p:cNvSpPr/>
          <p:nvPr/>
        </p:nvSpPr>
        <p:spPr>
          <a:xfrm>
            <a:off x="6283951" y="1338118"/>
            <a:ext cx="685007" cy="525331"/>
          </a:xfrm>
          <a:prstGeom prst="notchedRightArrow">
            <a:avLst/>
          </a:prstGeom>
          <a:solidFill>
            <a:srgbClr val="E9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9" name="Bent Arrow 98"/>
          <p:cNvSpPr/>
          <p:nvPr/>
        </p:nvSpPr>
        <p:spPr>
          <a:xfrm rot="10800000">
            <a:off x="6929435" y="2795572"/>
            <a:ext cx="1113591" cy="957263"/>
          </a:xfrm>
          <a:prstGeom prst="ben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0" name="Rectangle 99"/>
          <p:cNvSpPr/>
          <p:nvPr/>
        </p:nvSpPr>
        <p:spPr>
          <a:xfrm>
            <a:off x="2997709" y="1141328"/>
            <a:ext cx="313163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a-GE" sz="1400" b="1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ლოგიკური ჩარჩო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043240" y="3119487"/>
            <a:ext cx="308075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a-GE" sz="1400" dirty="0">
                <a:solidFill>
                  <a:schemeClr val="accent5">
                    <a:lumMod val="50000"/>
                  </a:schemeClr>
                </a:solidFill>
              </a:rPr>
              <a:t>შაბლონის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შ</a:t>
            </a:r>
            <a:r>
              <a:rPr lang="ka-GE" sz="1400" dirty="0">
                <a:solidFill>
                  <a:schemeClr val="accent5">
                    <a:lumMod val="50000"/>
                  </a:schemeClr>
                </a:solidFill>
              </a:rPr>
              <a:t>ევსება, </a:t>
            </a:r>
            <a:r>
              <a:rPr lang="ka-GE" sz="1400" dirty="0" err="1">
                <a:solidFill>
                  <a:schemeClr val="accent5">
                    <a:lumMod val="50000"/>
                  </a:schemeClr>
                </a:solidFill>
              </a:rPr>
              <a:t>მოდერაცია</a:t>
            </a:r>
            <a:r>
              <a:rPr lang="ka-GE" sz="1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ka-GE" sz="1400" dirty="0">
                <a:solidFill>
                  <a:schemeClr val="accent5">
                    <a:lumMod val="50000"/>
                  </a:schemeClr>
                </a:solidFill>
              </a:rPr>
              <a:t>დადასტურება, დასრულება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007232" y="1508040"/>
            <a:ext cx="313163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a-GE" sz="1400" b="1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ინდიკატორების პასპორტი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992947" y="793664"/>
            <a:ext cx="313163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შაბლონის შექმნა: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002469" y="1860465"/>
            <a:ext cx="313163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a-GE" sz="1400" b="1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სამოქმედო გეგმა </a:t>
            </a:r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(</a:t>
            </a:r>
            <a:r>
              <a:rPr lang="ka-GE" sz="1400" dirty="0" err="1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ბიუჯეტირების</a:t>
            </a:r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 ინსტრუმენტი)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2906762" y="4331461"/>
            <a:ext cx="3289252" cy="1107313"/>
          </a:xfrm>
          <a:prstGeom prst="roundRect">
            <a:avLst>
              <a:gd name="adj" fmla="val 1262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/>
        </p:nvGrpSpPr>
        <p:grpSpPr>
          <a:xfrm>
            <a:off x="102861" y="996899"/>
            <a:ext cx="2705193" cy="4692800"/>
            <a:chOff x="102861" y="1301699"/>
            <a:chExt cx="2705193" cy="4692800"/>
          </a:xfrm>
        </p:grpSpPr>
        <p:grpSp>
          <p:nvGrpSpPr>
            <p:cNvPr id="48" name="Group 47"/>
            <p:cNvGrpSpPr/>
            <p:nvPr/>
          </p:nvGrpSpPr>
          <p:grpSpPr>
            <a:xfrm>
              <a:off x="196849" y="1301699"/>
              <a:ext cx="1869584" cy="1068550"/>
              <a:chOff x="1863341" y="2889956"/>
              <a:chExt cx="2476501" cy="1458906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1863341" y="3481933"/>
                <a:ext cx="2476501" cy="866929"/>
                <a:chOff x="2386512" y="3722164"/>
                <a:chExt cx="2476500" cy="866929"/>
              </a:xfrm>
            </p:grpSpPr>
            <p:grpSp>
              <p:nvGrpSpPr>
                <p:cNvPr id="61" name="Gruppe 135"/>
                <p:cNvGrpSpPr/>
                <p:nvPr/>
              </p:nvGrpSpPr>
              <p:grpSpPr>
                <a:xfrm>
                  <a:off x="2386512" y="3722164"/>
                  <a:ext cx="2476500" cy="752175"/>
                  <a:chOff x="-11420475" y="8545513"/>
                  <a:chExt cx="4432300" cy="1346200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8" name="Freeform 48"/>
                  <p:cNvSpPr>
                    <a:spLocks/>
                  </p:cNvSpPr>
                  <p:nvPr/>
                </p:nvSpPr>
                <p:spPr bwMode="auto">
                  <a:xfrm>
                    <a:off x="-11420475" y="8545513"/>
                    <a:ext cx="4432300" cy="1066800"/>
                  </a:xfrm>
                  <a:custGeom>
                    <a:avLst/>
                    <a:gdLst/>
                    <a:ahLst/>
                    <a:cxnLst>
                      <a:cxn ang="0">
                        <a:pos x="0" y="672"/>
                      </a:cxn>
                      <a:cxn ang="0">
                        <a:pos x="882" y="0"/>
                      </a:cxn>
                      <a:cxn ang="0">
                        <a:pos x="2792" y="0"/>
                      </a:cxn>
                      <a:cxn ang="0">
                        <a:pos x="1910" y="672"/>
                      </a:cxn>
                      <a:cxn ang="0">
                        <a:pos x="0" y="672"/>
                      </a:cxn>
                    </a:cxnLst>
                    <a:rect l="0" t="0" r="r" b="b"/>
                    <a:pathLst>
                      <a:path w="2792" h="672">
                        <a:moveTo>
                          <a:pt x="0" y="672"/>
                        </a:moveTo>
                        <a:lnTo>
                          <a:pt x="882" y="0"/>
                        </a:lnTo>
                        <a:lnTo>
                          <a:pt x="2792" y="0"/>
                        </a:lnTo>
                        <a:lnTo>
                          <a:pt x="1910" y="672"/>
                        </a:lnTo>
                        <a:lnTo>
                          <a:pt x="0" y="672"/>
                        </a:lnTo>
                        <a:close/>
                      </a:path>
                    </a:pathLst>
                  </a:custGeom>
                  <a:solidFill>
                    <a:srgbClr val="E3E4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  <p:sp>
                <p:nvSpPr>
                  <p:cNvPr id="69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-11417300" y="9612313"/>
                    <a:ext cx="3028950" cy="276225"/>
                  </a:xfrm>
                  <a:prstGeom prst="rect">
                    <a:avLst/>
                  </a:prstGeom>
                  <a:solidFill>
                    <a:srgbClr val="BEC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  <p:sp>
                <p:nvSpPr>
                  <p:cNvPr id="70" name="Freeform 50"/>
                  <p:cNvSpPr>
                    <a:spLocks/>
                  </p:cNvSpPr>
                  <p:nvPr/>
                </p:nvSpPr>
                <p:spPr bwMode="auto">
                  <a:xfrm>
                    <a:off x="-8391525" y="8545513"/>
                    <a:ext cx="1403350" cy="1346200"/>
                  </a:xfrm>
                  <a:custGeom>
                    <a:avLst/>
                    <a:gdLst/>
                    <a:ahLst/>
                    <a:cxnLst>
                      <a:cxn ang="0">
                        <a:pos x="884" y="178"/>
                      </a:cxn>
                      <a:cxn ang="0">
                        <a:pos x="2" y="848"/>
                      </a:cxn>
                      <a:cxn ang="0">
                        <a:pos x="0" y="672"/>
                      </a:cxn>
                      <a:cxn ang="0">
                        <a:pos x="884" y="0"/>
                      </a:cxn>
                      <a:cxn ang="0">
                        <a:pos x="884" y="178"/>
                      </a:cxn>
                    </a:cxnLst>
                    <a:rect l="0" t="0" r="r" b="b"/>
                    <a:pathLst>
                      <a:path w="884" h="848">
                        <a:moveTo>
                          <a:pt x="884" y="178"/>
                        </a:moveTo>
                        <a:lnTo>
                          <a:pt x="2" y="848"/>
                        </a:lnTo>
                        <a:lnTo>
                          <a:pt x="0" y="672"/>
                        </a:lnTo>
                        <a:lnTo>
                          <a:pt x="884" y="0"/>
                        </a:lnTo>
                        <a:lnTo>
                          <a:pt x="884" y="178"/>
                        </a:lnTo>
                        <a:close/>
                      </a:path>
                    </a:pathLst>
                  </a:custGeom>
                  <a:solidFill>
                    <a:srgbClr val="A3A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</p:grpSp>
            <p:sp>
              <p:nvSpPr>
                <p:cNvPr id="65" name="Rektangel 750"/>
                <p:cNvSpPr>
                  <a:spLocks noChangeArrowheads="1"/>
                </p:cNvSpPr>
                <p:nvPr/>
              </p:nvSpPr>
              <p:spPr bwMode="auto">
                <a:xfrm>
                  <a:off x="2667713" y="4147767"/>
                  <a:ext cx="1740803" cy="441326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>
                  <a:solidFill>
                    <a:srgbClr val="D9D9D9"/>
                  </a:solidFill>
                  <a:miter lim="800000"/>
                  <a:headEnd/>
                  <a:tailEnd/>
                </a:ln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nb-NO" sz="20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66" name="Rektangel 751"/>
                <p:cNvSpPr/>
                <p:nvPr/>
              </p:nvSpPr>
              <p:spPr bwMode="auto">
                <a:xfrm>
                  <a:off x="2667713" y="4158222"/>
                  <a:ext cx="1783637" cy="4202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/>
                    <a:t>S-CO</a:t>
                  </a: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2780115" y="2889956"/>
                <a:ext cx="892778" cy="899084"/>
                <a:chOff x="7848600" y="4261834"/>
                <a:chExt cx="892778" cy="899084"/>
              </a:xfrm>
            </p:grpSpPr>
            <p:grpSp>
              <p:nvGrpSpPr>
                <p:cNvPr id="51" name="Group 23"/>
                <p:cNvGrpSpPr/>
                <p:nvPr/>
              </p:nvGrpSpPr>
              <p:grpSpPr>
                <a:xfrm>
                  <a:off x="7848600" y="4261834"/>
                  <a:ext cx="841263" cy="851067"/>
                  <a:chOff x="6353175" y="3276600"/>
                  <a:chExt cx="1600200" cy="1562100"/>
                </a:xfrm>
              </p:grpSpPr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6477000" y="3276600"/>
                    <a:ext cx="1371600" cy="1066800"/>
                  </a:xfrm>
                  <a:prstGeom prst="roundRect">
                    <a:avLst>
                      <a:gd name="adj" fmla="val 6945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6553200" y="3381375"/>
                    <a:ext cx="1219200" cy="838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58" name="Rounded Rectangle 57"/>
                  <p:cNvSpPr/>
                  <p:nvPr/>
                </p:nvSpPr>
                <p:spPr>
                  <a:xfrm>
                    <a:off x="6353175" y="4381500"/>
                    <a:ext cx="1600200" cy="457200"/>
                  </a:xfrm>
                  <a:prstGeom prst="roundRect">
                    <a:avLst>
                      <a:gd name="adj" fmla="val 6945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7162800" y="4495800"/>
                    <a:ext cx="609600" cy="152400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6477000" y="4495800"/>
                    <a:ext cx="76200" cy="76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8184731" y="4390255"/>
                  <a:ext cx="556647" cy="770663"/>
                  <a:chOff x="8184731" y="4390255"/>
                  <a:chExt cx="556647" cy="770663"/>
                </a:xfrm>
              </p:grpSpPr>
              <p:sp>
                <p:nvSpPr>
                  <p:cNvPr id="53" name="Round Same Side Corner Rectangle 52"/>
                  <p:cNvSpPr/>
                  <p:nvPr/>
                </p:nvSpPr>
                <p:spPr>
                  <a:xfrm>
                    <a:off x="8184731" y="4728265"/>
                    <a:ext cx="556647" cy="432653"/>
                  </a:xfrm>
                  <a:prstGeom prst="round2Same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54" name="Isosceles Triangle 53"/>
                  <p:cNvSpPr/>
                  <p:nvPr/>
                </p:nvSpPr>
                <p:spPr>
                  <a:xfrm flipV="1">
                    <a:off x="8392782" y="4735723"/>
                    <a:ext cx="140543" cy="187391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8289102" y="4390255"/>
                    <a:ext cx="347904" cy="360544"/>
                  </a:xfrm>
                  <a:prstGeom prst="ellipse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</p:grpSp>
        </p:grpSp>
        <p:grpSp>
          <p:nvGrpSpPr>
            <p:cNvPr id="75" name="Group 74"/>
            <p:cNvGrpSpPr/>
            <p:nvPr/>
          </p:nvGrpSpPr>
          <p:grpSpPr>
            <a:xfrm>
              <a:off x="102861" y="3093746"/>
              <a:ext cx="1910570" cy="1068550"/>
              <a:chOff x="1863341" y="2889956"/>
              <a:chExt cx="2476501" cy="1458906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1863341" y="3481933"/>
                <a:ext cx="2476501" cy="866929"/>
                <a:chOff x="2386512" y="3722164"/>
                <a:chExt cx="2476500" cy="866929"/>
              </a:xfrm>
            </p:grpSpPr>
            <p:grpSp>
              <p:nvGrpSpPr>
                <p:cNvPr id="88" name="Gruppe 135"/>
                <p:cNvGrpSpPr/>
                <p:nvPr/>
              </p:nvGrpSpPr>
              <p:grpSpPr>
                <a:xfrm>
                  <a:off x="2386512" y="3722164"/>
                  <a:ext cx="2476500" cy="752175"/>
                  <a:chOff x="-11420475" y="8545513"/>
                  <a:chExt cx="4432300" cy="1346200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91" name="Freeform 48"/>
                  <p:cNvSpPr>
                    <a:spLocks/>
                  </p:cNvSpPr>
                  <p:nvPr/>
                </p:nvSpPr>
                <p:spPr bwMode="auto">
                  <a:xfrm>
                    <a:off x="-11420475" y="8545513"/>
                    <a:ext cx="4432300" cy="1066800"/>
                  </a:xfrm>
                  <a:custGeom>
                    <a:avLst/>
                    <a:gdLst/>
                    <a:ahLst/>
                    <a:cxnLst>
                      <a:cxn ang="0">
                        <a:pos x="0" y="672"/>
                      </a:cxn>
                      <a:cxn ang="0">
                        <a:pos x="882" y="0"/>
                      </a:cxn>
                      <a:cxn ang="0">
                        <a:pos x="2792" y="0"/>
                      </a:cxn>
                      <a:cxn ang="0">
                        <a:pos x="1910" y="672"/>
                      </a:cxn>
                      <a:cxn ang="0">
                        <a:pos x="0" y="672"/>
                      </a:cxn>
                    </a:cxnLst>
                    <a:rect l="0" t="0" r="r" b="b"/>
                    <a:pathLst>
                      <a:path w="2792" h="672">
                        <a:moveTo>
                          <a:pt x="0" y="672"/>
                        </a:moveTo>
                        <a:lnTo>
                          <a:pt x="882" y="0"/>
                        </a:lnTo>
                        <a:lnTo>
                          <a:pt x="2792" y="0"/>
                        </a:lnTo>
                        <a:lnTo>
                          <a:pt x="1910" y="672"/>
                        </a:lnTo>
                        <a:lnTo>
                          <a:pt x="0" y="672"/>
                        </a:lnTo>
                        <a:close/>
                      </a:path>
                    </a:pathLst>
                  </a:custGeom>
                  <a:solidFill>
                    <a:srgbClr val="E3E4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  <p:sp>
                <p:nvSpPr>
                  <p:cNvPr id="92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-11417300" y="9612313"/>
                    <a:ext cx="3028950" cy="276225"/>
                  </a:xfrm>
                  <a:prstGeom prst="rect">
                    <a:avLst/>
                  </a:prstGeom>
                  <a:solidFill>
                    <a:srgbClr val="BEC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  <p:sp>
                <p:nvSpPr>
                  <p:cNvPr id="93" name="Freeform 50"/>
                  <p:cNvSpPr>
                    <a:spLocks/>
                  </p:cNvSpPr>
                  <p:nvPr/>
                </p:nvSpPr>
                <p:spPr bwMode="auto">
                  <a:xfrm>
                    <a:off x="-8391525" y="8545513"/>
                    <a:ext cx="1403350" cy="1346200"/>
                  </a:xfrm>
                  <a:custGeom>
                    <a:avLst/>
                    <a:gdLst/>
                    <a:ahLst/>
                    <a:cxnLst>
                      <a:cxn ang="0">
                        <a:pos x="884" y="178"/>
                      </a:cxn>
                      <a:cxn ang="0">
                        <a:pos x="2" y="848"/>
                      </a:cxn>
                      <a:cxn ang="0">
                        <a:pos x="0" y="672"/>
                      </a:cxn>
                      <a:cxn ang="0">
                        <a:pos x="884" y="0"/>
                      </a:cxn>
                      <a:cxn ang="0">
                        <a:pos x="884" y="178"/>
                      </a:cxn>
                    </a:cxnLst>
                    <a:rect l="0" t="0" r="r" b="b"/>
                    <a:pathLst>
                      <a:path w="884" h="848">
                        <a:moveTo>
                          <a:pt x="884" y="178"/>
                        </a:moveTo>
                        <a:lnTo>
                          <a:pt x="2" y="848"/>
                        </a:lnTo>
                        <a:lnTo>
                          <a:pt x="0" y="672"/>
                        </a:lnTo>
                        <a:lnTo>
                          <a:pt x="884" y="0"/>
                        </a:lnTo>
                        <a:lnTo>
                          <a:pt x="884" y="178"/>
                        </a:lnTo>
                        <a:close/>
                      </a:path>
                    </a:pathLst>
                  </a:custGeom>
                  <a:solidFill>
                    <a:srgbClr val="A3A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</p:grpSp>
            <p:sp>
              <p:nvSpPr>
                <p:cNvPr id="89" name="Rektangel 750"/>
                <p:cNvSpPr>
                  <a:spLocks noChangeArrowheads="1"/>
                </p:cNvSpPr>
                <p:nvPr/>
              </p:nvSpPr>
              <p:spPr bwMode="auto">
                <a:xfrm>
                  <a:off x="2667713" y="4147767"/>
                  <a:ext cx="1740803" cy="441326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>
                  <a:solidFill>
                    <a:srgbClr val="D9D9D9"/>
                  </a:solidFill>
                  <a:miter lim="800000"/>
                  <a:headEnd/>
                  <a:tailEnd/>
                </a:ln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nb-NO" sz="16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90" name="Rektangel 751"/>
                <p:cNvSpPr/>
                <p:nvPr/>
              </p:nvSpPr>
              <p:spPr bwMode="auto">
                <a:xfrm>
                  <a:off x="2667713" y="4158222"/>
                  <a:ext cx="1783637" cy="4202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/>
                    <a:t>ALL USERS</a:t>
                  </a: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2780115" y="2889956"/>
                <a:ext cx="892778" cy="899084"/>
                <a:chOff x="7848600" y="4261834"/>
                <a:chExt cx="892778" cy="899084"/>
              </a:xfrm>
            </p:grpSpPr>
            <p:grpSp>
              <p:nvGrpSpPr>
                <p:cNvPr id="78" name="Group 23"/>
                <p:cNvGrpSpPr/>
                <p:nvPr/>
              </p:nvGrpSpPr>
              <p:grpSpPr>
                <a:xfrm>
                  <a:off x="7848600" y="4261834"/>
                  <a:ext cx="841263" cy="851067"/>
                  <a:chOff x="6353175" y="3276600"/>
                  <a:chExt cx="1600200" cy="1562100"/>
                </a:xfrm>
              </p:grpSpPr>
              <p:sp>
                <p:nvSpPr>
                  <p:cNvPr id="83" name="Rounded Rectangle 82"/>
                  <p:cNvSpPr/>
                  <p:nvPr/>
                </p:nvSpPr>
                <p:spPr>
                  <a:xfrm>
                    <a:off x="6477000" y="3276600"/>
                    <a:ext cx="1371600" cy="1066800"/>
                  </a:xfrm>
                  <a:prstGeom prst="roundRect">
                    <a:avLst>
                      <a:gd name="adj" fmla="val 6945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6553200" y="3381375"/>
                    <a:ext cx="1219200" cy="838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85" name="Rounded Rectangle 84"/>
                  <p:cNvSpPr/>
                  <p:nvPr/>
                </p:nvSpPr>
                <p:spPr>
                  <a:xfrm>
                    <a:off x="6353175" y="4381500"/>
                    <a:ext cx="1600200" cy="457200"/>
                  </a:xfrm>
                  <a:prstGeom prst="roundRect">
                    <a:avLst>
                      <a:gd name="adj" fmla="val 6945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>
                    <a:off x="7162800" y="4495800"/>
                    <a:ext cx="609600" cy="152400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6477000" y="4495800"/>
                    <a:ext cx="76200" cy="76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8184731" y="4390255"/>
                  <a:ext cx="556647" cy="770663"/>
                  <a:chOff x="8184731" y="4390255"/>
                  <a:chExt cx="556647" cy="770663"/>
                </a:xfrm>
              </p:grpSpPr>
              <p:sp>
                <p:nvSpPr>
                  <p:cNvPr id="80" name="Round Same Side Corner Rectangle 79"/>
                  <p:cNvSpPr/>
                  <p:nvPr/>
                </p:nvSpPr>
                <p:spPr>
                  <a:xfrm>
                    <a:off x="8184731" y="4728265"/>
                    <a:ext cx="556647" cy="432653"/>
                  </a:xfrm>
                  <a:prstGeom prst="round2Same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81" name="Isosceles Triangle 80"/>
                  <p:cNvSpPr/>
                  <p:nvPr/>
                </p:nvSpPr>
                <p:spPr>
                  <a:xfrm flipV="1">
                    <a:off x="8392782" y="4735723"/>
                    <a:ext cx="140543" cy="187391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8289102" y="4390255"/>
                    <a:ext cx="347904" cy="360544"/>
                  </a:xfrm>
                  <a:prstGeom prst="ellipse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</p:grpSp>
        </p:grpSp>
        <p:grpSp>
          <p:nvGrpSpPr>
            <p:cNvPr id="102" name="Group 101"/>
            <p:cNvGrpSpPr/>
            <p:nvPr/>
          </p:nvGrpSpPr>
          <p:grpSpPr>
            <a:xfrm>
              <a:off x="192086" y="4925949"/>
              <a:ext cx="1869584" cy="1068550"/>
              <a:chOff x="1863341" y="2889956"/>
              <a:chExt cx="2476501" cy="1458906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1863341" y="3481933"/>
                <a:ext cx="2476501" cy="866929"/>
                <a:chOff x="2386512" y="3722164"/>
                <a:chExt cx="2476500" cy="866929"/>
              </a:xfrm>
            </p:grpSpPr>
            <p:grpSp>
              <p:nvGrpSpPr>
                <p:cNvPr id="123" name="Gruppe 135"/>
                <p:cNvGrpSpPr/>
                <p:nvPr/>
              </p:nvGrpSpPr>
              <p:grpSpPr>
                <a:xfrm>
                  <a:off x="2386512" y="3722164"/>
                  <a:ext cx="2476500" cy="752175"/>
                  <a:chOff x="-11420475" y="8545513"/>
                  <a:chExt cx="4432300" cy="1346200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26" name="Freeform 48"/>
                  <p:cNvSpPr>
                    <a:spLocks/>
                  </p:cNvSpPr>
                  <p:nvPr/>
                </p:nvSpPr>
                <p:spPr bwMode="auto">
                  <a:xfrm>
                    <a:off x="-11420475" y="8545513"/>
                    <a:ext cx="4432300" cy="1066800"/>
                  </a:xfrm>
                  <a:custGeom>
                    <a:avLst/>
                    <a:gdLst/>
                    <a:ahLst/>
                    <a:cxnLst>
                      <a:cxn ang="0">
                        <a:pos x="0" y="672"/>
                      </a:cxn>
                      <a:cxn ang="0">
                        <a:pos x="882" y="0"/>
                      </a:cxn>
                      <a:cxn ang="0">
                        <a:pos x="2792" y="0"/>
                      </a:cxn>
                      <a:cxn ang="0">
                        <a:pos x="1910" y="672"/>
                      </a:cxn>
                      <a:cxn ang="0">
                        <a:pos x="0" y="672"/>
                      </a:cxn>
                    </a:cxnLst>
                    <a:rect l="0" t="0" r="r" b="b"/>
                    <a:pathLst>
                      <a:path w="2792" h="672">
                        <a:moveTo>
                          <a:pt x="0" y="672"/>
                        </a:moveTo>
                        <a:lnTo>
                          <a:pt x="882" y="0"/>
                        </a:lnTo>
                        <a:lnTo>
                          <a:pt x="2792" y="0"/>
                        </a:lnTo>
                        <a:lnTo>
                          <a:pt x="1910" y="672"/>
                        </a:lnTo>
                        <a:lnTo>
                          <a:pt x="0" y="672"/>
                        </a:lnTo>
                        <a:close/>
                      </a:path>
                    </a:pathLst>
                  </a:custGeom>
                  <a:solidFill>
                    <a:srgbClr val="E3E4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  <p:sp>
                <p:nvSpPr>
                  <p:cNvPr id="127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-11417300" y="9612313"/>
                    <a:ext cx="3028950" cy="276225"/>
                  </a:xfrm>
                  <a:prstGeom prst="rect">
                    <a:avLst/>
                  </a:prstGeom>
                  <a:solidFill>
                    <a:srgbClr val="BEC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  <p:sp>
                <p:nvSpPr>
                  <p:cNvPr id="128" name="Freeform 50"/>
                  <p:cNvSpPr>
                    <a:spLocks/>
                  </p:cNvSpPr>
                  <p:nvPr/>
                </p:nvSpPr>
                <p:spPr bwMode="auto">
                  <a:xfrm>
                    <a:off x="-8391525" y="8545513"/>
                    <a:ext cx="1403350" cy="1346200"/>
                  </a:xfrm>
                  <a:custGeom>
                    <a:avLst/>
                    <a:gdLst/>
                    <a:ahLst/>
                    <a:cxnLst>
                      <a:cxn ang="0">
                        <a:pos x="884" y="178"/>
                      </a:cxn>
                      <a:cxn ang="0">
                        <a:pos x="2" y="848"/>
                      </a:cxn>
                      <a:cxn ang="0">
                        <a:pos x="0" y="672"/>
                      </a:cxn>
                      <a:cxn ang="0">
                        <a:pos x="884" y="0"/>
                      </a:cxn>
                      <a:cxn ang="0">
                        <a:pos x="884" y="178"/>
                      </a:cxn>
                    </a:cxnLst>
                    <a:rect l="0" t="0" r="r" b="b"/>
                    <a:pathLst>
                      <a:path w="884" h="848">
                        <a:moveTo>
                          <a:pt x="884" y="178"/>
                        </a:moveTo>
                        <a:lnTo>
                          <a:pt x="2" y="848"/>
                        </a:lnTo>
                        <a:lnTo>
                          <a:pt x="0" y="672"/>
                        </a:lnTo>
                        <a:lnTo>
                          <a:pt x="884" y="0"/>
                        </a:lnTo>
                        <a:lnTo>
                          <a:pt x="884" y="178"/>
                        </a:lnTo>
                        <a:close/>
                      </a:path>
                    </a:pathLst>
                  </a:custGeom>
                  <a:solidFill>
                    <a:srgbClr val="A3A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 sz="1600" kern="0">
                      <a:solidFill>
                        <a:sysClr val="windowText" lastClr="000000"/>
                      </a:solidFill>
                      <a:latin typeface="Calibri"/>
                      <a:cs typeface="ＭＳ Ｐゴシック" pitchFamily="-109" charset="-128"/>
                    </a:endParaRPr>
                  </a:p>
                </p:txBody>
              </p:sp>
            </p:grpSp>
            <p:sp>
              <p:nvSpPr>
                <p:cNvPr id="124" name="Rektangel 750"/>
                <p:cNvSpPr>
                  <a:spLocks noChangeArrowheads="1"/>
                </p:cNvSpPr>
                <p:nvPr/>
              </p:nvSpPr>
              <p:spPr bwMode="auto">
                <a:xfrm>
                  <a:off x="2667713" y="4147767"/>
                  <a:ext cx="1740803" cy="441326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>
                  <a:solidFill>
                    <a:srgbClr val="D9D9D9"/>
                  </a:solidFill>
                  <a:miter lim="800000"/>
                  <a:headEnd/>
                  <a:tailEnd/>
                </a:ln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nb-NO" sz="20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5" name="Rektangel 751"/>
                <p:cNvSpPr/>
                <p:nvPr/>
              </p:nvSpPr>
              <p:spPr bwMode="auto">
                <a:xfrm>
                  <a:off x="2667713" y="4158222"/>
                  <a:ext cx="1783637" cy="4202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/>
                    <a:t>S-CO</a:t>
                  </a:r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2780115" y="2889956"/>
                <a:ext cx="892778" cy="899084"/>
                <a:chOff x="7848600" y="4261834"/>
                <a:chExt cx="892778" cy="899084"/>
              </a:xfrm>
            </p:grpSpPr>
            <p:grpSp>
              <p:nvGrpSpPr>
                <p:cNvPr id="113" name="Group 23"/>
                <p:cNvGrpSpPr/>
                <p:nvPr/>
              </p:nvGrpSpPr>
              <p:grpSpPr>
                <a:xfrm>
                  <a:off x="7848600" y="4261834"/>
                  <a:ext cx="841263" cy="851067"/>
                  <a:chOff x="6353175" y="3276600"/>
                  <a:chExt cx="1600200" cy="1562100"/>
                </a:xfrm>
              </p:grpSpPr>
              <p:sp>
                <p:nvSpPr>
                  <p:cNvPr id="118" name="Rounded Rectangle 117"/>
                  <p:cNvSpPr/>
                  <p:nvPr/>
                </p:nvSpPr>
                <p:spPr>
                  <a:xfrm>
                    <a:off x="6477000" y="3276600"/>
                    <a:ext cx="1371600" cy="1066800"/>
                  </a:xfrm>
                  <a:prstGeom prst="roundRect">
                    <a:avLst>
                      <a:gd name="adj" fmla="val 6945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6553200" y="3381375"/>
                    <a:ext cx="1219200" cy="838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20" name="Rounded Rectangle 119"/>
                  <p:cNvSpPr/>
                  <p:nvPr/>
                </p:nvSpPr>
                <p:spPr>
                  <a:xfrm>
                    <a:off x="6353175" y="4381500"/>
                    <a:ext cx="1600200" cy="457200"/>
                  </a:xfrm>
                  <a:prstGeom prst="roundRect">
                    <a:avLst>
                      <a:gd name="adj" fmla="val 6945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>
                  <a:xfrm>
                    <a:off x="7162800" y="4495800"/>
                    <a:ext cx="609600" cy="152400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6477000" y="4495800"/>
                    <a:ext cx="76200" cy="76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114" name="Group 113"/>
                <p:cNvGrpSpPr/>
                <p:nvPr/>
              </p:nvGrpSpPr>
              <p:grpSpPr>
                <a:xfrm>
                  <a:off x="8184731" y="4390255"/>
                  <a:ext cx="556647" cy="770663"/>
                  <a:chOff x="8184731" y="4390255"/>
                  <a:chExt cx="556647" cy="770663"/>
                </a:xfrm>
              </p:grpSpPr>
              <p:sp>
                <p:nvSpPr>
                  <p:cNvPr id="115" name="Round Same Side Corner Rectangle 114"/>
                  <p:cNvSpPr/>
                  <p:nvPr/>
                </p:nvSpPr>
                <p:spPr>
                  <a:xfrm>
                    <a:off x="8184731" y="4728265"/>
                    <a:ext cx="556647" cy="432653"/>
                  </a:xfrm>
                  <a:prstGeom prst="round2Same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16" name="Isosceles Triangle 115"/>
                  <p:cNvSpPr/>
                  <p:nvPr/>
                </p:nvSpPr>
                <p:spPr>
                  <a:xfrm flipV="1">
                    <a:off x="8392782" y="4735723"/>
                    <a:ext cx="140543" cy="187391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8289102" y="4390255"/>
                    <a:ext cx="347904" cy="360544"/>
                  </a:xfrm>
                  <a:prstGeom prst="ellipse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</p:grpSp>
        </p:grpSp>
        <p:grpSp>
          <p:nvGrpSpPr>
            <p:cNvPr id="3" name="Group 2"/>
            <p:cNvGrpSpPr/>
            <p:nvPr/>
          </p:nvGrpSpPr>
          <p:grpSpPr>
            <a:xfrm>
              <a:off x="2051911" y="1697551"/>
              <a:ext cx="756143" cy="4149581"/>
              <a:chOff x="2051911" y="1697551"/>
              <a:chExt cx="756143" cy="4149581"/>
            </a:xfrm>
          </p:grpSpPr>
          <p:sp>
            <p:nvSpPr>
              <p:cNvPr id="97" name="Notched Right Arrow 96"/>
              <p:cNvSpPr/>
              <p:nvPr/>
            </p:nvSpPr>
            <p:spPr>
              <a:xfrm>
                <a:off x="2123047" y="1697551"/>
                <a:ext cx="685007" cy="525331"/>
              </a:xfrm>
              <a:prstGeom prst="notchedRightArrow">
                <a:avLst/>
              </a:prstGeom>
              <a:solidFill>
                <a:srgbClr val="E94C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Notched Right Arrow 102"/>
              <p:cNvSpPr/>
              <p:nvPr/>
            </p:nvSpPr>
            <p:spPr>
              <a:xfrm>
                <a:off x="2051911" y="3456760"/>
                <a:ext cx="700024" cy="525331"/>
              </a:xfrm>
              <a:prstGeom prst="notchedRightArrow">
                <a:avLst/>
              </a:prstGeom>
              <a:solidFill>
                <a:srgbClr val="E94C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Notched Right Arrow 129"/>
              <p:cNvSpPr/>
              <p:nvPr/>
            </p:nvSpPr>
            <p:spPr>
              <a:xfrm>
                <a:off x="2118284" y="5321801"/>
                <a:ext cx="685007" cy="525331"/>
              </a:xfrm>
              <a:prstGeom prst="notchedRightArrow">
                <a:avLst/>
              </a:prstGeom>
              <a:solidFill>
                <a:srgbClr val="E94C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1" name="Notched Right Arrow 130"/>
          <p:cNvSpPr/>
          <p:nvPr/>
        </p:nvSpPr>
        <p:spPr>
          <a:xfrm>
            <a:off x="6307763" y="4676618"/>
            <a:ext cx="685007" cy="525331"/>
          </a:xfrm>
          <a:prstGeom prst="notchedRightArrow">
            <a:avLst/>
          </a:prstGeom>
          <a:solidFill>
            <a:srgbClr val="E9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4" name="Rectangle 133"/>
          <p:cNvSpPr/>
          <p:nvPr/>
        </p:nvSpPr>
        <p:spPr>
          <a:xfrm>
            <a:off x="3016759" y="4432202"/>
            <a:ext cx="313163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სტრატეგიის ნარატიული დოკუმენტის ატვირთვა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011997" y="5027512"/>
            <a:ext cx="313163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საჯარო განხილვაზე გატანა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258053" y="4478397"/>
            <a:ext cx="1443038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defRPr>
            </a:lvl1pPr>
          </a:lstStyle>
          <a:p>
            <a:pPr algn="ctr"/>
            <a:r>
              <a:rPr lang="ka-GE" dirty="0"/>
              <a:t>საჯარო </a:t>
            </a:r>
          </a:p>
          <a:p>
            <a:pPr algn="ctr"/>
            <a:r>
              <a:rPr lang="ka-GE" dirty="0"/>
              <a:t>კონსულტაციები</a:t>
            </a:r>
            <a:endParaRPr lang="en-US" dirty="0"/>
          </a:p>
        </p:txBody>
      </p:sp>
      <p:sp>
        <p:nvSpPr>
          <p:cNvPr id="138" name="Rounded Rectangle 137"/>
          <p:cNvSpPr/>
          <p:nvPr/>
        </p:nvSpPr>
        <p:spPr>
          <a:xfrm>
            <a:off x="7082818" y="4349468"/>
            <a:ext cx="1858826" cy="1122802"/>
          </a:xfrm>
          <a:prstGeom prst="roundRect">
            <a:avLst>
              <a:gd name="adj" fmla="val 11009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9" name="Notched Right Arrow 138"/>
          <p:cNvSpPr/>
          <p:nvPr/>
        </p:nvSpPr>
        <p:spPr>
          <a:xfrm rot="16200000">
            <a:off x="4236664" y="2500750"/>
            <a:ext cx="407230" cy="525331"/>
          </a:xfrm>
          <a:prstGeom prst="notchedRightArrow">
            <a:avLst/>
          </a:prstGeom>
          <a:solidFill>
            <a:srgbClr val="E9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0" name="Notched Right Arrow 139"/>
          <p:cNvSpPr/>
          <p:nvPr/>
        </p:nvSpPr>
        <p:spPr>
          <a:xfrm rot="5400000">
            <a:off x="4259304" y="3809267"/>
            <a:ext cx="409574" cy="525331"/>
          </a:xfrm>
          <a:prstGeom prst="notchedRightArrow">
            <a:avLst/>
          </a:prstGeom>
          <a:solidFill>
            <a:srgbClr val="E9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1" name="Rounded Rectangle 140"/>
          <p:cNvSpPr/>
          <p:nvPr/>
        </p:nvSpPr>
        <p:spPr>
          <a:xfrm>
            <a:off x="2928601" y="5588476"/>
            <a:ext cx="3267414" cy="815022"/>
          </a:xfrm>
          <a:prstGeom prst="roundRect">
            <a:avLst>
              <a:gd name="adj" fmla="val 767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2" name="Rectangle 141"/>
          <p:cNvSpPr/>
          <p:nvPr/>
        </p:nvSpPr>
        <p:spPr>
          <a:xfrm>
            <a:off x="2981327" y="5637637"/>
            <a:ext cx="308075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a-GE" sz="1400" dirty="0">
                <a:solidFill>
                  <a:schemeClr val="accent5">
                    <a:lumMod val="50000"/>
                  </a:schemeClr>
                </a:solidFill>
              </a:rPr>
              <a:t>საჯ. </a:t>
            </a:r>
            <a:r>
              <a:rPr lang="ka-GE" sz="1400" dirty="0" err="1">
                <a:solidFill>
                  <a:schemeClr val="accent5">
                    <a:lumMod val="50000"/>
                  </a:schemeClr>
                </a:solidFill>
              </a:rPr>
              <a:t>კონსულტ</a:t>
            </a:r>
            <a:r>
              <a:rPr lang="ka-GE" sz="1400" dirty="0">
                <a:solidFill>
                  <a:schemeClr val="accent5">
                    <a:lumMod val="50000"/>
                  </a:schemeClr>
                </a:solidFill>
              </a:rPr>
              <a:t>. ანგ. ატვირთვა 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144" name="Bent Arrow 143"/>
          <p:cNvSpPr/>
          <p:nvPr/>
        </p:nvSpPr>
        <p:spPr>
          <a:xfrm rot="10800000">
            <a:off x="7072315" y="5553072"/>
            <a:ext cx="965947" cy="885834"/>
          </a:xfrm>
          <a:prstGeom prst="ben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5" name="Rectangle 144"/>
          <p:cNvSpPr/>
          <p:nvPr/>
        </p:nvSpPr>
        <p:spPr>
          <a:xfrm>
            <a:off x="2976564" y="6004350"/>
            <a:ext cx="308075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a-GE" sz="1400" dirty="0">
                <a:solidFill>
                  <a:schemeClr val="accent5">
                    <a:lumMod val="50000"/>
                  </a:schemeClr>
                </a:solidFill>
              </a:rPr>
              <a:t>დოკუმენტების გამოქვეყნება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23825" y="129380"/>
            <a:ext cx="2561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dirty="0">
                <a:solidFill>
                  <a:schemeClr val="bg1"/>
                </a:solidFill>
                <a:latin typeface="BPG Nino Mtavruli" panose="02000506000000020004" pitchFamily="2" charset="0"/>
              </a:rPr>
              <a:t>დაგეგმვის პროცესი</a:t>
            </a:r>
            <a:endParaRPr lang="en-US" sz="2000" dirty="0">
              <a:solidFill>
                <a:schemeClr val="bg1"/>
              </a:solidFill>
              <a:latin typeface="BPG Nino Mtavruli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5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94" grpId="0" animBg="1"/>
      <p:bldP spid="95" grpId="0" animBg="1"/>
      <p:bldP spid="96" grpId="0" animBg="1"/>
      <p:bldP spid="98" grpId="0" animBg="1"/>
      <p:bldP spid="99" grpId="0" animBg="1"/>
      <p:bldP spid="100" grpId="0" animBg="1"/>
      <p:bldP spid="104" grpId="0" animBg="1"/>
      <p:bldP spid="67" grpId="0" animBg="1"/>
      <p:bldP spid="71" grpId="0" animBg="1"/>
      <p:bldP spid="72" grpId="0" animBg="1"/>
      <p:bldP spid="129" grpId="0" animBg="1"/>
      <p:bldP spid="131" grpId="0" animBg="1"/>
      <p:bldP spid="134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4" grpId="0" animBg="1"/>
      <p:bldP spid="1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82509" y="123682"/>
            <a:ext cx="539442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900" dirty="0">
                <a:solidFill>
                  <a:schemeClr val="bg1"/>
                </a:solidFill>
                <a:latin typeface="BPG Nino Mtavruli" panose="02000506000000020004" pitchFamily="2" charset="0"/>
              </a:rPr>
              <a:t>შაბლონზე  მუშაობის  სტანდარტული პროცესი</a:t>
            </a:r>
            <a:endParaRPr lang="en-US" sz="1900" dirty="0">
              <a:solidFill>
                <a:schemeClr val="bg1"/>
              </a:solidFill>
              <a:latin typeface="BPG Nino Mtavruli" panose="02000506000000020004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96849" y="1544595"/>
            <a:ext cx="1869584" cy="1068550"/>
            <a:chOff x="1863341" y="2889956"/>
            <a:chExt cx="2476501" cy="1458906"/>
          </a:xfrm>
        </p:grpSpPr>
        <p:grpSp>
          <p:nvGrpSpPr>
            <p:cNvPr id="49" name="Group 48"/>
            <p:cNvGrpSpPr/>
            <p:nvPr/>
          </p:nvGrpSpPr>
          <p:grpSpPr>
            <a:xfrm>
              <a:off x="1863341" y="3481933"/>
              <a:ext cx="2476501" cy="866929"/>
              <a:chOff x="2386512" y="3722164"/>
              <a:chExt cx="2476500" cy="866929"/>
            </a:xfrm>
          </p:grpSpPr>
          <p:grpSp>
            <p:nvGrpSpPr>
              <p:cNvPr id="61" name="Gruppe 135"/>
              <p:cNvGrpSpPr/>
              <p:nvPr/>
            </p:nvGrpSpPr>
            <p:grpSpPr>
              <a:xfrm>
                <a:off x="2386512" y="3722164"/>
                <a:ext cx="2476500" cy="752175"/>
                <a:chOff x="-11420475" y="8545513"/>
                <a:chExt cx="4432300" cy="13462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8" name="Freeform 48"/>
                <p:cNvSpPr>
                  <a:spLocks/>
                </p:cNvSpPr>
                <p:nvPr/>
              </p:nvSpPr>
              <p:spPr bwMode="auto">
                <a:xfrm>
                  <a:off x="-11420475" y="8545513"/>
                  <a:ext cx="4432300" cy="1066800"/>
                </a:xfrm>
                <a:custGeom>
                  <a:avLst/>
                  <a:gdLst/>
                  <a:ahLst/>
                  <a:cxnLst>
                    <a:cxn ang="0">
                      <a:pos x="0" y="672"/>
                    </a:cxn>
                    <a:cxn ang="0">
                      <a:pos x="882" y="0"/>
                    </a:cxn>
                    <a:cxn ang="0">
                      <a:pos x="2792" y="0"/>
                    </a:cxn>
                    <a:cxn ang="0">
                      <a:pos x="1910" y="672"/>
                    </a:cxn>
                    <a:cxn ang="0">
                      <a:pos x="0" y="672"/>
                    </a:cxn>
                  </a:cxnLst>
                  <a:rect l="0" t="0" r="r" b="b"/>
                  <a:pathLst>
                    <a:path w="2792" h="672">
                      <a:moveTo>
                        <a:pt x="0" y="672"/>
                      </a:moveTo>
                      <a:lnTo>
                        <a:pt x="882" y="0"/>
                      </a:lnTo>
                      <a:lnTo>
                        <a:pt x="2792" y="0"/>
                      </a:lnTo>
                      <a:lnTo>
                        <a:pt x="1910" y="672"/>
                      </a:lnTo>
                      <a:lnTo>
                        <a:pt x="0" y="672"/>
                      </a:lnTo>
                      <a:close/>
                    </a:path>
                  </a:pathLst>
                </a:custGeom>
                <a:solidFill>
                  <a:srgbClr val="E3E4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  <p:sp>
              <p:nvSpPr>
                <p:cNvPr id="69" name="Rectangle 49"/>
                <p:cNvSpPr>
                  <a:spLocks noChangeArrowheads="1"/>
                </p:cNvSpPr>
                <p:nvPr/>
              </p:nvSpPr>
              <p:spPr bwMode="auto">
                <a:xfrm>
                  <a:off x="-11417300" y="9612313"/>
                  <a:ext cx="3028950" cy="276225"/>
                </a:xfrm>
                <a:prstGeom prst="rect">
                  <a:avLst/>
                </a:prstGeom>
                <a:solidFill>
                  <a:srgbClr val="BEC0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  <p:sp>
              <p:nvSpPr>
                <p:cNvPr id="70" name="Freeform 50"/>
                <p:cNvSpPr>
                  <a:spLocks/>
                </p:cNvSpPr>
                <p:nvPr/>
              </p:nvSpPr>
              <p:spPr bwMode="auto">
                <a:xfrm>
                  <a:off x="-8391525" y="8545513"/>
                  <a:ext cx="1403350" cy="1346200"/>
                </a:xfrm>
                <a:custGeom>
                  <a:avLst/>
                  <a:gdLst/>
                  <a:ahLst/>
                  <a:cxnLst>
                    <a:cxn ang="0">
                      <a:pos x="884" y="178"/>
                    </a:cxn>
                    <a:cxn ang="0">
                      <a:pos x="2" y="848"/>
                    </a:cxn>
                    <a:cxn ang="0">
                      <a:pos x="0" y="672"/>
                    </a:cxn>
                    <a:cxn ang="0">
                      <a:pos x="884" y="0"/>
                    </a:cxn>
                    <a:cxn ang="0">
                      <a:pos x="884" y="178"/>
                    </a:cxn>
                  </a:cxnLst>
                  <a:rect l="0" t="0" r="r" b="b"/>
                  <a:pathLst>
                    <a:path w="884" h="848">
                      <a:moveTo>
                        <a:pt x="884" y="178"/>
                      </a:moveTo>
                      <a:lnTo>
                        <a:pt x="2" y="848"/>
                      </a:lnTo>
                      <a:lnTo>
                        <a:pt x="0" y="672"/>
                      </a:lnTo>
                      <a:lnTo>
                        <a:pt x="884" y="0"/>
                      </a:lnTo>
                      <a:lnTo>
                        <a:pt x="884" y="178"/>
                      </a:lnTo>
                      <a:close/>
                    </a:path>
                  </a:pathLst>
                </a:custGeom>
                <a:solidFill>
                  <a:srgbClr val="A3A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</p:grpSp>
          <p:sp>
            <p:nvSpPr>
              <p:cNvPr id="65" name="Rektangel 750"/>
              <p:cNvSpPr>
                <a:spLocks noChangeArrowheads="1"/>
              </p:cNvSpPr>
              <p:nvPr/>
            </p:nvSpPr>
            <p:spPr bwMode="auto">
              <a:xfrm>
                <a:off x="2667713" y="4147767"/>
                <a:ext cx="1740803" cy="441326"/>
              </a:xfrm>
              <a:prstGeom prst="rect">
                <a:avLst/>
              </a:prstGeom>
              <a:solidFill>
                <a:sysClr val="window" lastClr="FFFFFF"/>
              </a:solidFill>
              <a:ln w="3175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nb-NO" sz="20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6" name="Rektangel 751"/>
              <p:cNvSpPr/>
              <p:nvPr/>
            </p:nvSpPr>
            <p:spPr bwMode="auto">
              <a:xfrm>
                <a:off x="2667713" y="4158222"/>
                <a:ext cx="1783637" cy="420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S-CO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780115" y="2889956"/>
              <a:ext cx="892778" cy="899084"/>
              <a:chOff x="7848600" y="4261834"/>
              <a:chExt cx="892778" cy="899084"/>
            </a:xfrm>
          </p:grpSpPr>
          <p:grpSp>
            <p:nvGrpSpPr>
              <p:cNvPr id="51" name="Group 23"/>
              <p:cNvGrpSpPr/>
              <p:nvPr/>
            </p:nvGrpSpPr>
            <p:grpSpPr>
              <a:xfrm>
                <a:off x="7848600" y="4261834"/>
                <a:ext cx="841263" cy="851067"/>
                <a:chOff x="6353175" y="3276600"/>
                <a:chExt cx="1600200" cy="1562100"/>
              </a:xfrm>
            </p:grpSpPr>
            <p:sp>
              <p:nvSpPr>
                <p:cNvPr id="56" name="Rounded Rectangle 55"/>
                <p:cNvSpPr/>
                <p:nvPr/>
              </p:nvSpPr>
              <p:spPr>
                <a:xfrm>
                  <a:off x="6477000" y="3276600"/>
                  <a:ext cx="1371600" cy="1066800"/>
                </a:xfrm>
                <a:prstGeom prst="roundRect">
                  <a:avLst>
                    <a:gd name="adj" fmla="val 694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553200" y="3381375"/>
                  <a:ext cx="1219200" cy="838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6353175" y="4381500"/>
                  <a:ext cx="1600200" cy="457200"/>
                </a:xfrm>
                <a:prstGeom prst="roundRect">
                  <a:avLst>
                    <a:gd name="adj" fmla="val 694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7162800" y="4495800"/>
                  <a:ext cx="609600" cy="1524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6477000" y="4495800"/>
                  <a:ext cx="76200" cy="76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8184731" y="4390255"/>
                <a:ext cx="556647" cy="770663"/>
                <a:chOff x="8184731" y="4390255"/>
                <a:chExt cx="556647" cy="770663"/>
              </a:xfrm>
            </p:grpSpPr>
            <p:sp>
              <p:nvSpPr>
                <p:cNvPr id="53" name="Round Same Side Corner Rectangle 52"/>
                <p:cNvSpPr/>
                <p:nvPr/>
              </p:nvSpPr>
              <p:spPr>
                <a:xfrm>
                  <a:off x="8184731" y="4728265"/>
                  <a:ext cx="556647" cy="432653"/>
                </a:xfrm>
                <a:prstGeom prst="round2Same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 flipV="1">
                  <a:off x="8392782" y="4735723"/>
                  <a:ext cx="140543" cy="187391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8289102" y="4390255"/>
                  <a:ext cx="347904" cy="360544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</p:grpSp>
      <p:sp>
        <p:nvSpPr>
          <p:cNvPr id="74" name="Rounded Rectangle 73"/>
          <p:cNvSpPr/>
          <p:nvPr/>
        </p:nvSpPr>
        <p:spPr>
          <a:xfrm>
            <a:off x="2911525" y="1254907"/>
            <a:ext cx="3289252" cy="1731181"/>
          </a:xfrm>
          <a:prstGeom prst="roundRect">
            <a:avLst>
              <a:gd name="adj" fmla="val 1262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75" name="Group 74"/>
          <p:cNvGrpSpPr/>
          <p:nvPr/>
        </p:nvGrpSpPr>
        <p:grpSpPr>
          <a:xfrm>
            <a:off x="102861" y="3450946"/>
            <a:ext cx="1910570" cy="1068550"/>
            <a:chOff x="1863341" y="2889956"/>
            <a:chExt cx="2476501" cy="1458906"/>
          </a:xfrm>
        </p:grpSpPr>
        <p:grpSp>
          <p:nvGrpSpPr>
            <p:cNvPr id="76" name="Group 75"/>
            <p:cNvGrpSpPr/>
            <p:nvPr/>
          </p:nvGrpSpPr>
          <p:grpSpPr>
            <a:xfrm>
              <a:off x="1863341" y="3481933"/>
              <a:ext cx="2476501" cy="866929"/>
              <a:chOff x="2386512" y="3722164"/>
              <a:chExt cx="2476500" cy="866929"/>
            </a:xfrm>
          </p:grpSpPr>
          <p:grpSp>
            <p:nvGrpSpPr>
              <p:cNvPr id="88" name="Gruppe 135"/>
              <p:cNvGrpSpPr/>
              <p:nvPr/>
            </p:nvGrpSpPr>
            <p:grpSpPr>
              <a:xfrm>
                <a:off x="2386512" y="3722164"/>
                <a:ext cx="2476500" cy="752175"/>
                <a:chOff x="-11420475" y="8545513"/>
                <a:chExt cx="4432300" cy="13462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1" name="Freeform 48"/>
                <p:cNvSpPr>
                  <a:spLocks/>
                </p:cNvSpPr>
                <p:nvPr/>
              </p:nvSpPr>
              <p:spPr bwMode="auto">
                <a:xfrm>
                  <a:off x="-11420475" y="8545513"/>
                  <a:ext cx="4432300" cy="1066800"/>
                </a:xfrm>
                <a:custGeom>
                  <a:avLst/>
                  <a:gdLst/>
                  <a:ahLst/>
                  <a:cxnLst>
                    <a:cxn ang="0">
                      <a:pos x="0" y="672"/>
                    </a:cxn>
                    <a:cxn ang="0">
                      <a:pos x="882" y="0"/>
                    </a:cxn>
                    <a:cxn ang="0">
                      <a:pos x="2792" y="0"/>
                    </a:cxn>
                    <a:cxn ang="0">
                      <a:pos x="1910" y="672"/>
                    </a:cxn>
                    <a:cxn ang="0">
                      <a:pos x="0" y="672"/>
                    </a:cxn>
                  </a:cxnLst>
                  <a:rect l="0" t="0" r="r" b="b"/>
                  <a:pathLst>
                    <a:path w="2792" h="672">
                      <a:moveTo>
                        <a:pt x="0" y="672"/>
                      </a:moveTo>
                      <a:lnTo>
                        <a:pt x="882" y="0"/>
                      </a:lnTo>
                      <a:lnTo>
                        <a:pt x="2792" y="0"/>
                      </a:lnTo>
                      <a:lnTo>
                        <a:pt x="1910" y="672"/>
                      </a:lnTo>
                      <a:lnTo>
                        <a:pt x="0" y="672"/>
                      </a:lnTo>
                      <a:close/>
                    </a:path>
                  </a:pathLst>
                </a:custGeom>
                <a:solidFill>
                  <a:srgbClr val="E3E4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  <p:sp>
              <p:nvSpPr>
                <p:cNvPr id="92" name="Rectangle 49"/>
                <p:cNvSpPr>
                  <a:spLocks noChangeArrowheads="1"/>
                </p:cNvSpPr>
                <p:nvPr/>
              </p:nvSpPr>
              <p:spPr bwMode="auto">
                <a:xfrm>
                  <a:off x="-11417300" y="9612313"/>
                  <a:ext cx="3028950" cy="276225"/>
                </a:xfrm>
                <a:prstGeom prst="rect">
                  <a:avLst/>
                </a:prstGeom>
                <a:solidFill>
                  <a:srgbClr val="BEC0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  <p:sp>
              <p:nvSpPr>
                <p:cNvPr id="93" name="Freeform 50"/>
                <p:cNvSpPr>
                  <a:spLocks/>
                </p:cNvSpPr>
                <p:nvPr/>
              </p:nvSpPr>
              <p:spPr bwMode="auto">
                <a:xfrm>
                  <a:off x="-8391525" y="8545513"/>
                  <a:ext cx="1403350" cy="1346200"/>
                </a:xfrm>
                <a:custGeom>
                  <a:avLst/>
                  <a:gdLst/>
                  <a:ahLst/>
                  <a:cxnLst>
                    <a:cxn ang="0">
                      <a:pos x="884" y="178"/>
                    </a:cxn>
                    <a:cxn ang="0">
                      <a:pos x="2" y="848"/>
                    </a:cxn>
                    <a:cxn ang="0">
                      <a:pos x="0" y="672"/>
                    </a:cxn>
                    <a:cxn ang="0">
                      <a:pos x="884" y="0"/>
                    </a:cxn>
                    <a:cxn ang="0">
                      <a:pos x="884" y="178"/>
                    </a:cxn>
                  </a:cxnLst>
                  <a:rect l="0" t="0" r="r" b="b"/>
                  <a:pathLst>
                    <a:path w="884" h="848">
                      <a:moveTo>
                        <a:pt x="884" y="178"/>
                      </a:moveTo>
                      <a:lnTo>
                        <a:pt x="2" y="848"/>
                      </a:lnTo>
                      <a:lnTo>
                        <a:pt x="0" y="672"/>
                      </a:lnTo>
                      <a:lnTo>
                        <a:pt x="884" y="0"/>
                      </a:lnTo>
                      <a:lnTo>
                        <a:pt x="884" y="178"/>
                      </a:lnTo>
                      <a:close/>
                    </a:path>
                  </a:pathLst>
                </a:custGeom>
                <a:solidFill>
                  <a:srgbClr val="A3A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</p:grpSp>
          <p:sp>
            <p:nvSpPr>
              <p:cNvPr id="89" name="Rektangel 750"/>
              <p:cNvSpPr>
                <a:spLocks noChangeArrowheads="1"/>
              </p:cNvSpPr>
              <p:nvPr/>
            </p:nvSpPr>
            <p:spPr bwMode="auto">
              <a:xfrm>
                <a:off x="2667713" y="4147767"/>
                <a:ext cx="1740803" cy="441326"/>
              </a:xfrm>
              <a:prstGeom prst="rect">
                <a:avLst/>
              </a:prstGeom>
              <a:solidFill>
                <a:sysClr val="window" lastClr="FFFFFF"/>
              </a:solidFill>
              <a:ln w="3175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nb-NO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90" name="Rektangel 751"/>
              <p:cNvSpPr/>
              <p:nvPr/>
            </p:nvSpPr>
            <p:spPr bwMode="auto">
              <a:xfrm>
                <a:off x="2667713" y="4158222"/>
                <a:ext cx="1783637" cy="420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ALL USERS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2780115" y="2889956"/>
              <a:ext cx="892778" cy="899084"/>
              <a:chOff x="7848600" y="4261834"/>
              <a:chExt cx="892778" cy="899084"/>
            </a:xfrm>
          </p:grpSpPr>
          <p:grpSp>
            <p:nvGrpSpPr>
              <p:cNvPr id="78" name="Group 23"/>
              <p:cNvGrpSpPr/>
              <p:nvPr/>
            </p:nvGrpSpPr>
            <p:grpSpPr>
              <a:xfrm>
                <a:off x="7848600" y="4261834"/>
                <a:ext cx="841263" cy="851067"/>
                <a:chOff x="6353175" y="3276600"/>
                <a:chExt cx="1600200" cy="1562100"/>
              </a:xfrm>
            </p:grpSpPr>
            <p:sp>
              <p:nvSpPr>
                <p:cNvPr id="83" name="Rounded Rectangle 82"/>
                <p:cNvSpPr/>
                <p:nvPr/>
              </p:nvSpPr>
              <p:spPr>
                <a:xfrm>
                  <a:off x="6477000" y="3276600"/>
                  <a:ext cx="1371600" cy="1066800"/>
                </a:xfrm>
                <a:prstGeom prst="roundRect">
                  <a:avLst>
                    <a:gd name="adj" fmla="val 694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6553200" y="3381375"/>
                  <a:ext cx="1219200" cy="838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5" name="Rounded Rectangle 84"/>
                <p:cNvSpPr/>
                <p:nvPr/>
              </p:nvSpPr>
              <p:spPr>
                <a:xfrm>
                  <a:off x="6353175" y="4381500"/>
                  <a:ext cx="1600200" cy="457200"/>
                </a:xfrm>
                <a:prstGeom prst="roundRect">
                  <a:avLst>
                    <a:gd name="adj" fmla="val 694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7162800" y="4495800"/>
                  <a:ext cx="609600" cy="1524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477000" y="4495800"/>
                  <a:ext cx="76200" cy="76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8184731" y="4390255"/>
                <a:ext cx="556647" cy="770663"/>
                <a:chOff x="8184731" y="4390255"/>
                <a:chExt cx="556647" cy="770663"/>
              </a:xfrm>
            </p:grpSpPr>
            <p:sp>
              <p:nvSpPr>
                <p:cNvPr id="80" name="Round Same Side Corner Rectangle 79"/>
                <p:cNvSpPr/>
                <p:nvPr/>
              </p:nvSpPr>
              <p:spPr>
                <a:xfrm>
                  <a:off x="8184731" y="4728265"/>
                  <a:ext cx="556647" cy="432653"/>
                </a:xfrm>
                <a:prstGeom prst="round2Same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1" name="Isosceles Triangle 80"/>
                <p:cNvSpPr/>
                <p:nvPr/>
              </p:nvSpPr>
              <p:spPr>
                <a:xfrm flipV="1">
                  <a:off x="8392782" y="4735723"/>
                  <a:ext cx="140543" cy="187391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8289102" y="4390255"/>
                  <a:ext cx="347904" cy="360544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</p:grpSp>
      <p:sp>
        <p:nvSpPr>
          <p:cNvPr id="94" name="Rounded Rectangle 93"/>
          <p:cNvSpPr/>
          <p:nvPr/>
        </p:nvSpPr>
        <p:spPr>
          <a:xfrm>
            <a:off x="2933364" y="3671243"/>
            <a:ext cx="3267414" cy="1943757"/>
          </a:xfrm>
          <a:prstGeom prst="roundRect">
            <a:avLst>
              <a:gd name="adj" fmla="val 767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5" name="TextBox 94"/>
          <p:cNvSpPr txBox="1"/>
          <p:nvPr/>
        </p:nvSpPr>
        <p:spPr>
          <a:xfrm>
            <a:off x="7359438" y="1659010"/>
            <a:ext cx="135005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defRPr>
            </a:lvl1pPr>
          </a:lstStyle>
          <a:p>
            <a:pPr algn="ctr"/>
            <a:r>
              <a:rPr lang="ka-GE" sz="1600" dirty="0"/>
              <a:t>დავალების </a:t>
            </a:r>
          </a:p>
          <a:p>
            <a:pPr algn="ctr"/>
            <a:r>
              <a:rPr lang="ka-GE" sz="1600" dirty="0"/>
              <a:t>გაცემა</a:t>
            </a:r>
          </a:p>
          <a:p>
            <a:pPr algn="ctr"/>
            <a:endParaRPr lang="en-US" sz="1600" dirty="0"/>
          </a:p>
        </p:txBody>
      </p:sp>
      <p:sp>
        <p:nvSpPr>
          <p:cNvPr id="96" name="Rounded Rectangle 95"/>
          <p:cNvSpPr/>
          <p:nvPr/>
        </p:nvSpPr>
        <p:spPr>
          <a:xfrm>
            <a:off x="7087581" y="1530081"/>
            <a:ext cx="1858826" cy="1122802"/>
          </a:xfrm>
          <a:prstGeom prst="roundRect">
            <a:avLst>
              <a:gd name="adj" fmla="val 11009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7" name="Notched Right Arrow 96"/>
          <p:cNvSpPr/>
          <p:nvPr/>
        </p:nvSpPr>
        <p:spPr>
          <a:xfrm>
            <a:off x="2123047" y="1940447"/>
            <a:ext cx="685007" cy="525331"/>
          </a:xfrm>
          <a:prstGeom prst="notchedRightArrow">
            <a:avLst/>
          </a:prstGeom>
          <a:solidFill>
            <a:srgbClr val="E94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Notched Right Arrow 97"/>
          <p:cNvSpPr/>
          <p:nvPr/>
        </p:nvSpPr>
        <p:spPr>
          <a:xfrm>
            <a:off x="6283951" y="1885814"/>
            <a:ext cx="685007" cy="525331"/>
          </a:xfrm>
          <a:prstGeom prst="notchedRightArrow">
            <a:avLst/>
          </a:prstGeom>
          <a:solidFill>
            <a:srgbClr val="E9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9" name="Bent Arrow 98"/>
          <p:cNvSpPr/>
          <p:nvPr/>
        </p:nvSpPr>
        <p:spPr>
          <a:xfrm rot="10800000">
            <a:off x="6929434" y="3457571"/>
            <a:ext cx="1113591" cy="1514491"/>
          </a:xfrm>
          <a:prstGeom prst="ben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3" name="Notched Right Arrow 102"/>
          <p:cNvSpPr/>
          <p:nvPr/>
        </p:nvSpPr>
        <p:spPr>
          <a:xfrm>
            <a:off x="2051911" y="3813960"/>
            <a:ext cx="700024" cy="525331"/>
          </a:xfrm>
          <a:prstGeom prst="notchedRightArrow">
            <a:avLst/>
          </a:prstGeom>
          <a:solidFill>
            <a:srgbClr val="E94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043240" y="3824351"/>
            <a:ext cx="308075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a-GE" sz="1600" dirty="0">
                <a:solidFill>
                  <a:schemeClr val="accent5">
                    <a:lumMod val="50000"/>
                  </a:schemeClr>
                </a:solidFill>
              </a:rPr>
              <a:t>შაბლონის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შ</a:t>
            </a:r>
            <a:r>
              <a:rPr lang="ka-GE" sz="1600" dirty="0">
                <a:solidFill>
                  <a:schemeClr val="accent5">
                    <a:lumMod val="50000"/>
                  </a:schemeClr>
                </a:solidFill>
              </a:rPr>
              <a:t>ევსება, </a:t>
            </a:r>
            <a:r>
              <a:rPr lang="ka-GE" sz="1600" dirty="0" err="1">
                <a:solidFill>
                  <a:schemeClr val="accent5">
                    <a:lumMod val="50000"/>
                  </a:schemeClr>
                </a:solidFill>
              </a:rPr>
              <a:t>მოდერაცია</a:t>
            </a:r>
            <a:r>
              <a:rPr lang="ka-GE" sz="1600" dirty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ka-GE" sz="1600" dirty="0">
                <a:solidFill>
                  <a:schemeClr val="accent5">
                    <a:lumMod val="50000"/>
                  </a:schemeClr>
                </a:solidFill>
              </a:rPr>
              <a:t>დადასტურება, დასრულება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992947" y="1469951"/>
            <a:ext cx="313163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a-GE" sz="16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შაბლონის შექმნა: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139" name="Notched Right Arrow 138"/>
          <p:cNvSpPr/>
          <p:nvPr/>
        </p:nvSpPr>
        <p:spPr>
          <a:xfrm rot="16200000">
            <a:off x="4236664" y="3134174"/>
            <a:ext cx="407230" cy="525331"/>
          </a:xfrm>
          <a:prstGeom prst="notchedRightArrow">
            <a:avLst/>
          </a:prstGeom>
          <a:solidFill>
            <a:srgbClr val="E9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1" name="Rectangle 100"/>
          <p:cNvSpPr/>
          <p:nvPr/>
        </p:nvSpPr>
        <p:spPr>
          <a:xfrm>
            <a:off x="3016760" y="1908103"/>
            <a:ext cx="313163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a-GE" sz="16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დასრულებულ მონაცემებში ცვლილების შეტანის მოთხოვნა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009903" y="4576829"/>
            <a:ext cx="3080751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a-GE" sz="1600" dirty="0">
                <a:solidFill>
                  <a:schemeClr val="accent5">
                    <a:lumMod val="50000"/>
                  </a:schemeClr>
                </a:solidFill>
              </a:rPr>
              <a:t>ინფორმაციის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შ</a:t>
            </a:r>
            <a:r>
              <a:rPr lang="ka-GE" sz="1600" dirty="0" err="1">
                <a:solidFill>
                  <a:schemeClr val="accent5">
                    <a:lumMod val="50000"/>
                  </a:schemeClr>
                </a:solidFill>
              </a:rPr>
              <a:t>ესწორება</a:t>
            </a:r>
            <a:r>
              <a:rPr lang="ka-GE" sz="16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ka-GE" sz="1600" dirty="0" err="1">
                <a:solidFill>
                  <a:schemeClr val="accent5">
                    <a:lumMod val="50000"/>
                  </a:schemeClr>
                </a:solidFill>
              </a:rPr>
              <a:t>მოდერაცია</a:t>
            </a:r>
            <a:r>
              <a:rPr lang="ka-GE" sz="1600" dirty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ka-GE" sz="1600" dirty="0">
                <a:solidFill>
                  <a:schemeClr val="accent5">
                    <a:lumMod val="50000"/>
                  </a:schemeClr>
                </a:solidFill>
              </a:rPr>
              <a:t>დადასტურება, დასრულება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3" grpId="0" animBg="1"/>
      <p:bldP spid="104" grpId="0" animBg="1"/>
      <p:bldP spid="71" grpId="0" animBg="1"/>
      <p:bldP spid="139" grpId="0" animBg="1"/>
      <p:bldP spid="101" grpId="0" animBg="1"/>
      <p:bldP spid="1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6183AA-E86C-4FF9-94FD-DA73F2BD7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/>
          <a:stretch/>
        </p:blipFill>
        <p:spPr>
          <a:xfrm>
            <a:off x="0" y="1311349"/>
            <a:ext cx="9089680" cy="42353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3FEC944-8239-4DEB-91BB-34321E82EDF3}"/>
              </a:ext>
            </a:extLst>
          </p:cNvPr>
          <p:cNvSpPr/>
          <p:nvPr/>
        </p:nvSpPr>
        <p:spPr>
          <a:xfrm>
            <a:off x="124690" y="85544"/>
            <a:ext cx="5472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>
                <a:solidFill>
                  <a:schemeClr val="bg1"/>
                </a:solidFill>
                <a:latin typeface="BPG Nino Mtavruli" panose="02000506000000020004" pitchFamily="2" charset="0"/>
              </a:rPr>
              <a:t>შაბლონზე  მუშაობის  სტანდარტული პროცესი - ლოგიკური ჩარჩო</a:t>
            </a:r>
            <a:endParaRPr lang="en-US" sz="1400" dirty="0">
              <a:solidFill>
                <a:schemeClr val="bg1"/>
              </a:solidFill>
              <a:latin typeface="BPG Nino Mtavruli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9235" y="126345"/>
            <a:ext cx="1040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dirty="0">
                <a:solidFill>
                  <a:schemeClr val="bg1"/>
                </a:solidFill>
                <a:latin typeface="BPG Nino Mtavruli" panose="02000506000000020004" pitchFamily="2" charset="0"/>
              </a:rPr>
              <a:t>მიზანი</a:t>
            </a:r>
            <a:endParaRPr lang="en-US" sz="2000" dirty="0">
              <a:solidFill>
                <a:schemeClr val="bg1"/>
              </a:solidFill>
              <a:latin typeface="BPG Nino Mtavruli" panose="02000506000000020004" pitchFamily="2" charset="0"/>
            </a:endParaRPr>
          </a:p>
        </p:txBody>
      </p:sp>
      <p:sp>
        <p:nvSpPr>
          <p:cNvPr id="11" name="Rounded Rectangle 4"/>
          <p:cNvSpPr/>
          <p:nvPr/>
        </p:nvSpPr>
        <p:spPr>
          <a:xfrm>
            <a:off x="397658" y="944944"/>
            <a:ext cx="8152531" cy="127256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algn="ctr"/>
            <a:r>
              <a:rPr lang="ka-GE" sz="3200" b="1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მიზანი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12" name="Rounded Rectangle 4"/>
          <p:cNvSpPr/>
          <p:nvPr/>
        </p:nvSpPr>
        <p:spPr>
          <a:xfrm>
            <a:off x="418976" y="2522919"/>
            <a:ext cx="8152531" cy="410458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0401" y="2115910"/>
            <a:ext cx="8289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ერთიან ელექტრონულ სივრცეში მოაქციოს ყველა პოლიტიკის დოკუმენტი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401" y="3320596"/>
            <a:ext cx="83766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და მათზე მუშაობის პროცესი გახადოს უფრო ეფექტური, მარტივი და შედეგებზე ორიენტირებული.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4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263524" y="958799"/>
            <a:ext cx="1869584" cy="1068550"/>
            <a:chOff x="1863341" y="2889956"/>
            <a:chExt cx="2476501" cy="1458906"/>
          </a:xfrm>
        </p:grpSpPr>
        <p:grpSp>
          <p:nvGrpSpPr>
            <p:cNvPr id="49" name="Group 48"/>
            <p:cNvGrpSpPr/>
            <p:nvPr/>
          </p:nvGrpSpPr>
          <p:grpSpPr>
            <a:xfrm>
              <a:off x="1863341" y="3481933"/>
              <a:ext cx="2476501" cy="866929"/>
              <a:chOff x="2386512" y="3722164"/>
              <a:chExt cx="2476500" cy="866929"/>
            </a:xfrm>
          </p:grpSpPr>
          <p:grpSp>
            <p:nvGrpSpPr>
              <p:cNvPr id="61" name="Gruppe 135"/>
              <p:cNvGrpSpPr/>
              <p:nvPr/>
            </p:nvGrpSpPr>
            <p:grpSpPr>
              <a:xfrm>
                <a:off x="2386512" y="3722164"/>
                <a:ext cx="2476500" cy="752175"/>
                <a:chOff x="-11420475" y="8545513"/>
                <a:chExt cx="4432300" cy="13462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8" name="Freeform 48"/>
                <p:cNvSpPr>
                  <a:spLocks/>
                </p:cNvSpPr>
                <p:nvPr/>
              </p:nvSpPr>
              <p:spPr bwMode="auto">
                <a:xfrm>
                  <a:off x="-11420475" y="8545513"/>
                  <a:ext cx="4432300" cy="1066800"/>
                </a:xfrm>
                <a:custGeom>
                  <a:avLst/>
                  <a:gdLst/>
                  <a:ahLst/>
                  <a:cxnLst>
                    <a:cxn ang="0">
                      <a:pos x="0" y="672"/>
                    </a:cxn>
                    <a:cxn ang="0">
                      <a:pos x="882" y="0"/>
                    </a:cxn>
                    <a:cxn ang="0">
                      <a:pos x="2792" y="0"/>
                    </a:cxn>
                    <a:cxn ang="0">
                      <a:pos x="1910" y="672"/>
                    </a:cxn>
                    <a:cxn ang="0">
                      <a:pos x="0" y="672"/>
                    </a:cxn>
                  </a:cxnLst>
                  <a:rect l="0" t="0" r="r" b="b"/>
                  <a:pathLst>
                    <a:path w="2792" h="672">
                      <a:moveTo>
                        <a:pt x="0" y="672"/>
                      </a:moveTo>
                      <a:lnTo>
                        <a:pt x="882" y="0"/>
                      </a:lnTo>
                      <a:lnTo>
                        <a:pt x="2792" y="0"/>
                      </a:lnTo>
                      <a:lnTo>
                        <a:pt x="1910" y="672"/>
                      </a:lnTo>
                      <a:lnTo>
                        <a:pt x="0" y="672"/>
                      </a:lnTo>
                      <a:close/>
                    </a:path>
                  </a:pathLst>
                </a:custGeom>
                <a:solidFill>
                  <a:srgbClr val="E3E4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  <p:sp>
              <p:nvSpPr>
                <p:cNvPr id="69" name="Rectangle 49"/>
                <p:cNvSpPr>
                  <a:spLocks noChangeArrowheads="1"/>
                </p:cNvSpPr>
                <p:nvPr/>
              </p:nvSpPr>
              <p:spPr bwMode="auto">
                <a:xfrm>
                  <a:off x="-11417300" y="9612313"/>
                  <a:ext cx="3028950" cy="276225"/>
                </a:xfrm>
                <a:prstGeom prst="rect">
                  <a:avLst/>
                </a:prstGeom>
                <a:solidFill>
                  <a:srgbClr val="BEC0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  <p:sp>
              <p:nvSpPr>
                <p:cNvPr id="70" name="Freeform 50"/>
                <p:cNvSpPr>
                  <a:spLocks/>
                </p:cNvSpPr>
                <p:nvPr/>
              </p:nvSpPr>
              <p:spPr bwMode="auto">
                <a:xfrm>
                  <a:off x="-8391525" y="8545513"/>
                  <a:ext cx="1403350" cy="1346200"/>
                </a:xfrm>
                <a:custGeom>
                  <a:avLst/>
                  <a:gdLst/>
                  <a:ahLst/>
                  <a:cxnLst>
                    <a:cxn ang="0">
                      <a:pos x="884" y="178"/>
                    </a:cxn>
                    <a:cxn ang="0">
                      <a:pos x="2" y="848"/>
                    </a:cxn>
                    <a:cxn ang="0">
                      <a:pos x="0" y="672"/>
                    </a:cxn>
                    <a:cxn ang="0">
                      <a:pos x="884" y="0"/>
                    </a:cxn>
                    <a:cxn ang="0">
                      <a:pos x="884" y="178"/>
                    </a:cxn>
                  </a:cxnLst>
                  <a:rect l="0" t="0" r="r" b="b"/>
                  <a:pathLst>
                    <a:path w="884" h="848">
                      <a:moveTo>
                        <a:pt x="884" y="178"/>
                      </a:moveTo>
                      <a:lnTo>
                        <a:pt x="2" y="848"/>
                      </a:lnTo>
                      <a:lnTo>
                        <a:pt x="0" y="672"/>
                      </a:lnTo>
                      <a:lnTo>
                        <a:pt x="884" y="0"/>
                      </a:lnTo>
                      <a:lnTo>
                        <a:pt x="884" y="178"/>
                      </a:lnTo>
                      <a:close/>
                    </a:path>
                  </a:pathLst>
                </a:custGeom>
                <a:solidFill>
                  <a:srgbClr val="A3A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</p:grpSp>
          <p:sp>
            <p:nvSpPr>
              <p:cNvPr id="65" name="Rektangel 750"/>
              <p:cNvSpPr>
                <a:spLocks noChangeArrowheads="1"/>
              </p:cNvSpPr>
              <p:nvPr/>
            </p:nvSpPr>
            <p:spPr bwMode="auto">
              <a:xfrm>
                <a:off x="2667713" y="4147767"/>
                <a:ext cx="1740803" cy="441326"/>
              </a:xfrm>
              <a:prstGeom prst="rect">
                <a:avLst/>
              </a:prstGeom>
              <a:solidFill>
                <a:sysClr val="window" lastClr="FFFFFF"/>
              </a:solidFill>
              <a:ln w="3175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nb-NO" sz="20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6" name="Rektangel 751"/>
              <p:cNvSpPr/>
              <p:nvPr/>
            </p:nvSpPr>
            <p:spPr bwMode="auto">
              <a:xfrm>
                <a:off x="2667713" y="4158222"/>
                <a:ext cx="1783637" cy="420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S-CO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780115" y="2889956"/>
              <a:ext cx="892778" cy="899084"/>
              <a:chOff x="7848600" y="4261834"/>
              <a:chExt cx="892778" cy="899084"/>
            </a:xfrm>
          </p:grpSpPr>
          <p:grpSp>
            <p:nvGrpSpPr>
              <p:cNvPr id="51" name="Group 23"/>
              <p:cNvGrpSpPr/>
              <p:nvPr/>
            </p:nvGrpSpPr>
            <p:grpSpPr>
              <a:xfrm>
                <a:off x="7848600" y="4261834"/>
                <a:ext cx="841263" cy="851067"/>
                <a:chOff x="6353175" y="3276600"/>
                <a:chExt cx="1600200" cy="1562100"/>
              </a:xfrm>
            </p:grpSpPr>
            <p:sp>
              <p:nvSpPr>
                <p:cNvPr id="56" name="Rounded Rectangle 55"/>
                <p:cNvSpPr/>
                <p:nvPr/>
              </p:nvSpPr>
              <p:spPr>
                <a:xfrm>
                  <a:off x="6477000" y="3276600"/>
                  <a:ext cx="1371600" cy="1066800"/>
                </a:xfrm>
                <a:prstGeom prst="roundRect">
                  <a:avLst>
                    <a:gd name="adj" fmla="val 694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553200" y="3381375"/>
                  <a:ext cx="1219200" cy="838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6353175" y="4381500"/>
                  <a:ext cx="1600200" cy="457200"/>
                </a:xfrm>
                <a:prstGeom prst="roundRect">
                  <a:avLst>
                    <a:gd name="adj" fmla="val 694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7162800" y="4495800"/>
                  <a:ext cx="609600" cy="1524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6477000" y="4495800"/>
                  <a:ext cx="76200" cy="76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8184731" y="4390255"/>
                <a:ext cx="556647" cy="770663"/>
                <a:chOff x="8184731" y="4390255"/>
                <a:chExt cx="556647" cy="770663"/>
              </a:xfrm>
            </p:grpSpPr>
            <p:sp>
              <p:nvSpPr>
                <p:cNvPr id="53" name="Round Same Side Corner Rectangle 52"/>
                <p:cNvSpPr/>
                <p:nvPr/>
              </p:nvSpPr>
              <p:spPr>
                <a:xfrm>
                  <a:off x="8184731" y="4728265"/>
                  <a:ext cx="556647" cy="432653"/>
                </a:xfrm>
                <a:prstGeom prst="round2Same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 flipV="1">
                  <a:off x="8392782" y="4735723"/>
                  <a:ext cx="140543" cy="187391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8289102" y="4390255"/>
                  <a:ext cx="347904" cy="360544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</p:grpSp>
      <p:sp>
        <p:nvSpPr>
          <p:cNvPr id="74" name="Rounded Rectangle 73"/>
          <p:cNvSpPr/>
          <p:nvPr/>
        </p:nvSpPr>
        <p:spPr>
          <a:xfrm>
            <a:off x="2978200" y="954861"/>
            <a:ext cx="3289252" cy="1116827"/>
          </a:xfrm>
          <a:prstGeom prst="roundRect">
            <a:avLst>
              <a:gd name="adj" fmla="val 1262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75" name="Group 74"/>
          <p:cNvGrpSpPr/>
          <p:nvPr/>
        </p:nvGrpSpPr>
        <p:grpSpPr>
          <a:xfrm>
            <a:off x="169536" y="2322211"/>
            <a:ext cx="1910570" cy="1068550"/>
            <a:chOff x="1863341" y="2889956"/>
            <a:chExt cx="2476501" cy="1458906"/>
          </a:xfrm>
        </p:grpSpPr>
        <p:grpSp>
          <p:nvGrpSpPr>
            <p:cNvPr id="76" name="Group 75"/>
            <p:cNvGrpSpPr/>
            <p:nvPr/>
          </p:nvGrpSpPr>
          <p:grpSpPr>
            <a:xfrm>
              <a:off x="1863341" y="3481933"/>
              <a:ext cx="2476501" cy="866929"/>
              <a:chOff x="2386512" y="3722164"/>
              <a:chExt cx="2476500" cy="866929"/>
            </a:xfrm>
          </p:grpSpPr>
          <p:grpSp>
            <p:nvGrpSpPr>
              <p:cNvPr id="88" name="Gruppe 135"/>
              <p:cNvGrpSpPr/>
              <p:nvPr/>
            </p:nvGrpSpPr>
            <p:grpSpPr>
              <a:xfrm>
                <a:off x="2386512" y="3722164"/>
                <a:ext cx="2476500" cy="752175"/>
                <a:chOff x="-11420475" y="8545513"/>
                <a:chExt cx="4432300" cy="13462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1" name="Freeform 48"/>
                <p:cNvSpPr>
                  <a:spLocks/>
                </p:cNvSpPr>
                <p:nvPr/>
              </p:nvSpPr>
              <p:spPr bwMode="auto">
                <a:xfrm>
                  <a:off x="-11420475" y="8545513"/>
                  <a:ext cx="4432300" cy="1066800"/>
                </a:xfrm>
                <a:custGeom>
                  <a:avLst/>
                  <a:gdLst/>
                  <a:ahLst/>
                  <a:cxnLst>
                    <a:cxn ang="0">
                      <a:pos x="0" y="672"/>
                    </a:cxn>
                    <a:cxn ang="0">
                      <a:pos x="882" y="0"/>
                    </a:cxn>
                    <a:cxn ang="0">
                      <a:pos x="2792" y="0"/>
                    </a:cxn>
                    <a:cxn ang="0">
                      <a:pos x="1910" y="672"/>
                    </a:cxn>
                    <a:cxn ang="0">
                      <a:pos x="0" y="672"/>
                    </a:cxn>
                  </a:cxnLst>
                  <a:rect l="0" t="0" r="r" b="b"/>
                  <a:pathLst>
                    <a:path w="2792" h="672">
                      <a:moveTo>
                        <a:pt x="0" y="672"/>
                      </a:moveTo>
                      <a:lnTo>
                        <a:pt x="882" y="0"/>
                      </a:lnTo>
                      <a:lnTo>
                        <a:pt x="2792" y="0"/>
                      </a:lnTo>
                      <a:lnTo>
                        <a:pt x="1910" y="672"/>
                      </a:lnTo>
                      <a:lnTo>
                        <a:pt x="0" y="672"/>
                      </a:lnTo>
                      <a:close/>
                    </a:path>
                  </a:pathLst>
                </a:custGeom>
                <a:solidFill>
                  <a:srgbClr val="E3E4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  <p:sp>
              <p:nvSpPr>
                <p:cNvPr id="92" name="Rectangle 49"/>
                <p:cNvSpPr>
                  <a:spLocks noChangeArrowheads="1"/>
                </p:cNvSpPr>
                <p:nvPr/>
              </p:nvSpPr>
              <p:spPr bwMode="auto">
                <a:xfrm>
                  <a:off x="-11417300" y="9612313"/>
                  <a:ext cx="3028950" cy="276225"/>
                </a:xfrm>
                <a:prstGeom prst="rect">
                  <a:avLst/>
                </a:prstGeom>
                <a:solidFill>
                  <a:srgbClr val="BEC0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  <p:sp>
              <p:nvSpPr>
                <p:cNvPr id="93" name="Freeform 50"/>
                <p:cNvSpPr>
                  <a:spLocks/>
                </p:cNvSpPr>
                <p:nvPr/>
              </p:nvSpPr>
              <p:spPr bwMode="auto">
                <a:xfrm>
                  <a:off x="-8391525" y="8545513"/>
                  <a:ext cx="1403350" cy="1346200"/>
                </a:xfrm>
                <a:custGeom>
                  <a:avLst/>
                  <a:gdLst/>
                  <a:ahLst/>
                  <a:cxnLst>
                    <a:cxn ang="0">
                      <a:pos x="884" y="178"/>
                    </a:cxn>
                    <a:cxn ang="0">
                      <a:pos x="2" y="848"/>
                    </a:cxn>
                    <a:cxn ang="0">
                      <a:pos x="0" y="672"/>
                    </a:cxn>
                    <a:cxn ang="0">
                      <a:pos x="884" y="0"/>
                    </a:cxn>
                    <a:cxn ang="0">
                      <a:pos x="884" y="178"/>
                    </a:cxn>
                  </a:cxnLst>
                  <a:rect l="0" t="0" r="r" b="b"/>
                  <a:pathLst>
                    <a:path w="884" h="848">
                      <a:moveTo>
                        <a:pt x="884" y="178"/>
                      </a:moveTo>
                      <a:lnTo>
                        <a:pt x="2" y="848"/>
                      </a:lnTo>
                      <a:lnTo>
                        <a:pt x="0" y="672"/>
                      </a:lnTo>
                      <a:lnTo>
                        <a:pt x="884" y="0"/>
                      </a:lnTo>
                      <a:lnTo>
                        <a:pt x="884" y="178"/>
                      </a:lnTo>
                      <a:close/>
                    </a:path>
                  </a:pathLst>
                </a:custGeom>
                <a:solidFill>
                  <a:srgbClr val="A3A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</p:grpSp>
          <p:sp>
            <p:nvSpPr>
              <p:cNvPr id="89" name="Rektangel 750"/>
              <p:cNvSpPr>
                <a:spLocks noChangeArrowheads="1"/>
              </p:cNvSpPr>
              <p:nvPr/>
            </p:nvSpPr>
            <p:spPr bwMode="auto">
              <a:xfrm>
                <a:off x="2667713" y="4147767"/>
                <a:ext cx="1740803" cy="441326"/>
              </a:xfrm>
              <a:prstGeom prst="rect">
                <a:avLst/>
              </a:prstGeom>
              <a:solidFill>
                <a:sysClr val="window" lastClr="FFFFFF"/>
              </a:solidFill>
              <a:ln w="3175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nb-NO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90" name="Rektangel 751"/>
              <p:cNvSpPr/>
              <p:nvPr/>
            </p:nvSpPr>
            <p:spPr bwMode="auto">
              <a:xfrm>
                <a:off x="2667713" y="4158222"/>
                <a:ext cx="1783637" cy="420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ALL USERS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2780115" y="2889956"/>
              <a:ext cx="892778" cy="899084"/>
              <a:chOff x="7848600" y="4261834"/>
              <a:chExt cx="892778" cy="899084"/>
            </a:xfrm>
          </p:grpSpPr>
          <p:grpSp>
            <p:nvGrpSpPr>
              <p:cNvPr id="78" name="Group 23"/>
              <p:cNvGrpSpPr/>
              <p:nvPr/>
            </p:nvGrpSpPr>
            <p:grpSpPr>
              <a:xfrm>
                <a:off x="7848600" y="4261834"/>
                <a:ext cx="841263" cy="851067"/>
                <a:chOff x="6353175" y="3276600"/>
                <a:chExt cx="1600200" cy="1562100"/>
              </a:xfrm>
            </p:grpSpPr>
            <p:sp>
              <p:nvSpPr>
                <p:cNvPr id="83" name="Rounded Rectangle 82"/>
                <p:cNvSpPr/>
                <p:nvPr/>
              </p:nvSpPr>
              <p:spPr>
                <a:xfrm>
                  <a:off x="6477000" y="3276600"/>
                  <a:ext cx="1371600" cy="1066800"/>
                </a:xfrm>
                <a:prstGeom prst="roundRect">
                  <a:avLst>
                    <a:gd name="adj" fmla="val 694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6553200" y="3381375"/>
                  <a:ext cx="1219200" cy="838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5" name="Rounded Rectangle 84"/>
                <p:cNvSpPr/>
                <p:nvPr/>
              </p:nvSpPr>
              <p:spPr>
                <a:xfrm>
                  <a:off x="6353175" y="4381500"/>
                  <a:ext cx="1600200" cy="457200"/>
                </a:xfrm>
                <a:prstGeom prst="roundRect">
                  <a:avLst>
                    <a:gd name="adj" fmla="val 694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7162800" y="4495800"/>
                  <a:ext cx="609600" cy="1524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477000" y="4495800"/>
                  <a:ext cx="76200" cy="76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8184731" y="4390255"/>
                <a:ext cx="556647" cy="770663"/>
                <a:chOff x="8184731" y="4390255"/>
                <a:chExt cx="556647" cy="770663"/>
              </a:xfrm>
            </p:grpSpPr>
            <p:sp>
              <p:nvSpPr>
                <p:cNvPr id="80" name="Round Same Side Corner Rectangle 79"/>
                <p:cNvSpPr/>
                <p:nvPr/>
              </p:nvSpPr>
              <p:spPr>
                <a:xfrm>
                  <a:off x="8184731" y="4728265"/>
                  <a:ext cx="556647" cy="432653"/>
                </a:xfrm>
                <a:prstGeom prst="round2Same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1" name="Isosceles Triangle 80"/>
                <p:cNvSpPr/>
                <p:nvPr/>
              </p:nvSpPr>
              <p:spPr>
                <a:xfrm flipV="1">
                  <a:off x="8392782" y="4735723"/>
                  <a:ext cx="140543" cy="187391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8289102" y="4390255"/>
                  <a:ext cx="347904" cy="360544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</p:grpSp>
      <p:sp>
        <p:nvSpPr>
          <p:cNvPr id="94" name="Rounded Rectangle 93"/>
          <p:cNvSpPr/>
          <p:nvPr/>
        </p:nvSpPr>
        <p:spPr>
          <a:xfrm>
            <a:off x="3000039" y="2542508"/>
            <a:ext cx="3267414" cy="2272370"/>
          </a:xfrm>
          <a:prstGeom prst="roundRect">
            <a:avLst>
              <a:gd name="adj" fmla="val 767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5" name="TextBox 94"/>
          <p:cNvSpPr txBox="1"/>
          <p:nvPr/>
        </p:nvSpPr>
        <p:spPr>
          <a:xfrm>
            <a:off x="7499851" y="1073214"/>
            <a:ext cx="1202573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defRPr>
            </a:lvl1pPr>
          </a:lstStyle>
          <a:p>
            <a:pPr algn="ctr"/>
            <a:r>
              <a:rPr lang="ka-GE" dirty="0"/>
              <a:t>დავალების </a:t>
            </a:r>
          </a:p>
          <a:p>
            <a:pPr algn="ctr"/>
            <a:r>
              <a:rPr lang="ka-GE" dirty="0"/>
              <a:t>გაცემა</a:t>
            </a:r>
          </a:p>
          <a:p>
            <a:pPr algn="ctr"/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7154256" y="944285"/>
            <a:ext cx="1858826" cy="1122802"/>
          </a:xfrm>
          <a:prstGeom prst="roundRect">
            <a:avLst>
              <a:gd name="adj" fmla="val 11009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7" name="Notched Right Arrow 96"/>
          <p:cNvSpPr/>
          <p:nvPr/>
        </p:nvSpPr>
        <p:spPr>
          <a:xfrm>
            <a:off x="2189722" y="1354651"/>
            <a:ext cx="685007" cy="525331"/>
          </a:xfrm>
          <a:prstGeom prst="notchedRightArrow">
            <a:avLst/>
          </a:prstGeom>
          <a:solidFill>
            <a:srgbClr val="E94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Notched Right Arrow 97"/>
          <p:cNvSpPr/>
          <p:nvPr/>
        </p:nvSpPr>
        <p:spPr>
          <a:xfrm>
            <a:off x="6350626" y="1300018"/>
            <a:ext cx="685007" cy="525331"/>
          </a:xfrm>
          <a:prstGeom prst="notchedRightArrow">
            <a:avLst/>
          </a:prstGeom>
          <a:solidFill>
            <a:srgbClr val="E9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9" name="Bent Arrow 98"/>
          <p:cNvSpPr/>
          <p:nvPr/>
        </p:nvSpPr>
        <p:spPr>
          <a:xfrm rot="10800000">
            <a:off x="6996110" y="2671744"/>
            <a:ext cx="1113591" cy="957263"/>
          </a:xfrm>
          <a:prstGeom prst="ben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0" name="Rectangle 99"/>
          <p:cNvSpPr/>
          <p:nvPr/>
        </p:nvSpPr>
        <p:spPr>
          <a:xfrm>
            <a:off x="3064384" y="1388978"/>
            <a:ext cx="313163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ხედვის, სექტ. პრიორიტეტებისა და მიზნების ფორმულირება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103" name="Notched Right Arrow 102"/>
          <p:cNvSpPr/>
          <p:nvPr/>
        </p:nvSpPr>
        <p:spPr>
          <a:xfrm>
            <a:off x="2118586" y="2685225"/>
            <a:ext cx="700024" cy="525331"/>
          </a:xfrm>
          <a:prstGeom prst="notchedRightArrow">
            <a:avLst/>
          </a:prstGeom>
          <a:solidFill>
            <a:srgbClr val="E94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109915" y="2652752"/>
            <a:ext cx="3080751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a-GE" sz="1400" dirty="0">
                <a:solidFill>
                  <a:schemeClr val="accent5">
                    <a:lumMod val="50000"/>
                  </a:schemeClr>
                </a:solidFill>
              </a:rPr>
              <a:t>მიზნების ინფორმაციის შევსება, </a:t>
            </a:r>
            <a:r>
              <a:rPr lang="ka-GE" sz="1400" dirty="0" err="1">
                <a:solidFill>
                  <a:schemeClr val="accent5">
                    <a:lumMod val="50000"/>
                  </a:schemeClr>
                </a:solidFill>
              </a:rPr>
              <a:t>მოდერაცია</a:t>
            </a:r>
            <a:r>
              <a:rPr lang="ka-GE" sz="1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ka-GE" sz="1400" dirty="0">
                <a:solidFill>
                  <a:schemeClr val="accent5">
                    <a:lumMod val="50000"/>
                  </a:schemeClr>
                </a:solidFill>
              </a:rPr>
              <a:t>დადასტურება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059622" y="1041314"/>
            <a:ext cx="313163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შაბლონის შექმნა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66691" y="5211707"/>
            <a:ext cx="1869584" cy="1068550"/>
            <a:chOff x="1863341" y="2889956"/>
            <a:chExt cx="2476501" cy="1458906"/>
          </a:xfrm>
        </p:grpSpPr>
        <p:grpSp>
          <p:nvGrpSpPr>
            <p:cNvPr id="111" name="Group 110"/>
            <p:cNvGrpSpPr/>
            <p:nvPr/>
          </p:nvGrpSpPr>
          <p:grpSpPr>
            <a:xfrm>
              <a:off x="1863341" y="3481933"/>
              <a:ext cx="2476501" cy="866929"/>
              <a:chOff x="2386512" y="3722164"/>
              <a:chExt cx="2476500" cy="866929"/>
            </a:xfrm>
          </p:grpSpPr>
          <p:grpSp>
            <p:nvGrpSpPr>
              <p:cNvPr id="123" name="Gruppe 135"/>
              <p:cNvGrpSpPr/>
              <p:nvPr/>
            </p:nvGrpSpPr>
            <p:grpSpPr>
              <a:xfrm>
                <a:off x="2386512" y="3722164"/>
                <a:ext cx="2476500" cy="752175"/>
                <a:chOff x="-11420475" y="8545513"/>
                <a:chExt cx="4432300" cy="13462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6" name="Freeform 48"/>
                <p:cNvSpPr>
                  <a:spLocks/>
                </p:cNvSpPr>
                <p:nvPr/>
              </p:nvSpPr>
              <p:spPr bwMode="auto">
                <a:xfrm>
                  <a:off x="-11420475" y="8545513"/>
                  <a:ext cx="4432300" cy="1066800"/>
                </a:xfrm>
                <a:custGeom>
                  <a:avLst/>
                  <a:gdLst/>
                  <a:ahLst/>
                  <a:cxnLst>
                    <a:cxn ang="0">
                      <a:pos x="0" y="672"/>
                    </a:cxn>
                    <a:cxn ang="0">
                      <a:pos x="882" y="0"/>
                    </a:cxn>
                    <a:cxn ang="0">
                      <a:pos x="2792" y="0"/>
                    </a:cxn>
                    <a:cxn ang="0">
                      <a:pos x="1910" y="672"/>
                    </a:cxn>
                    <a:cxn ang="0">
                      <a:pos x="0" y="672"/>
                    </a:cxn>
                  </a:cxnLst>
                  <a:rect l="0" t="0" r="r" b="b"/>
                  <a:pathLst>
                    <a:path w="2792" h="672">
                      <a:moveTo>
                        <a:pt x="0" y="672"/>
                      </a:moveTo>
                      <a:lnTo>
                        <a:pt x="882" y="0"/>
                      </a:lnTo>
                      <a:lnTo>
                        <a:pt x="2792" y="0"/>
                      </a:lnTo>
                      <a:lnTo>
                        <a:pt x="1910" y="672"/>
                      </a:lnTo>
                      <a:lnTo>
                        <a:pt x="0" y="672"/>
                      </a:lnTo>
                      <a:close/>
                    </a:path>
                  </a:pathLst>
                </a:custGeom>
                <a:solidFill>
                  <a:srgbClr val="E3E4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  <p:sp>
              <p:nvSpPr>
                <p:cNvPr id="127" name="Rectangle 49"/>
                <p:cNvSpPr>
                  <a:spLocks noChangeArrowheads="1"/>
                </p:cNvSpPr>
                <p:nvPr/>
              </p:nvSpPr>
              <p:spPr bwMode="auto">
                <a:xfrm>
                  <a:off x="-11417300" y="9612313"/>
                  <a:ext cx="3028950" cy="276225"/>
                </a:xfrm>
                <a:prstGeom prst="rect">
                  <a:avLst/>
                </a:prstGeom>
                <a:solidFill>
                  <a:srgbClr val="BEC0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  <p:sp>
              <p:nvSpPr>
                <p:cNvPr id="128" name="Freeform 50"/>
                <p:cNvSpPr>
                  <a:spLocks/>
                </p:cNvSpPr>
                <p:nvPr/>
              </p:nvSpPr>
              <p:spPr bwMode="auto">
                <a:xfrm>
                  <a:off x="-8391525" y="8545513"/>
                  <a:ext cx="1403350" cy="1346200"/>
                </a:xfrm>
                <a:custGeom>
                  <a:avLst/>
                  <a:gdLst/>
                  <a:ahLst/>
                  <a:cxnLst>
                    <a:cxn ang="0">
                      <a:pos x="884" y="178"/>
                    </a:cxn>
                    <a:cxn ang="0">
                      <a:pos x="2" y="848"/>
                    </a:cxn>
                    <a:cxn ang="0">
                      <a:pos x="0" y="672"/>
                    </a:cxn>
                    <a:cxn ang="0">
                      <a:pos x="884" y="0"/>
                    </a:cxn>
                    <a:cxn ang="0">
                      <a:pos x="884" y="178"/>
                    </a:cxn>
                  </a:cxnLst>
                  <a:rect l="0" t="0" r="r" b="b"/>
                  <a:pathLst>
                    <a:path w="884" h="848">
                      <a:moveTo>
                        <a:pt x="884" y="178"/>
                      </a:moveTo>
                      <a:lnTo>
                        <a:pt x="2" y="848"/>
                      </a:lnTo>
                      <a:lnTo>
                        <a:pt x="0" y="672"/>
                      </a:lnTo>
                      <a:lnTo>
                        <a:pt x="884" y="0"/>
                      </a:lnTo>
                      <a:lnTo>
                        <a:pt x="884" y="178"/>
                      </a:lnTo>
                      <a:close/>
                    </a:path>
                  </a:pathLst>
                </a:custGeom>
                <a:solidFill>
                  <a:srgbClr val="A3A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</p:grpSp>
          <p:sp>
            <p:nvSpPr>
              <p:cNvPr id="124" name="Rektangel 750"/>
              <p:cNvSpPr>
                <a:spLocks noChangeArrowheads="1"/>
              </p:cNvSpPr>
              <p:nvPr/>
            </p:nvSpPr>
            <p:spPr bwMode="auto">
              <a:xfrm>
                <a:off x="2667713" y="4147767"/>
                <a:ext cx="1740803" cy="441326"/>
              </a:xfrm>
              <a:prstGeom prst="rect">
                <a:avLst/>
              </a:prstGeom>
              <a:solidFill>
                <a:sysClr val="window" lastClr="FFFFFF"/>
              </a:solidFill>
              <a:ln w="3175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nb-NO" sz="20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5" name="Rektangel 751"/>
              <p:cNvSpPr/>
              <p:nvPr/>
            </p:nvSpPr>
            <p:spPr bwMode="auto">
              <a:xfrm>
                <a:off x="2667713" y="4158222"/>
                <a:ext cx="1783637" cy="420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S-CO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2780115" y="2889956"/>
              <a:ext cx="892778" cy="899084"/>
              <a:chOff x="7848600" y="4261834"/>
              <a:chExt cx="892778" cy="899084"/>
            </a:xfrm>
          </p:grpSpPr>
          <p:grpSp>
            <p:nvGrpSpPr>
              <p:cNvPr id="113" name="Group 23"/>
              <p:cNvGrpSpPr/>
              <p:nvPr/>
            </p:nvGrpSpPr>
            <p:grpSpPr>
              <a:xfrm>
                <a:off x="7848600" y="4261834"/>
                <a:ext cx="841263" cy="851067"/>
                <a:chOff x="6353175" y="3276600"/>
                <a:chExt cx="1600200" cy="1562100"/>
              </a:xfrm>
            </p:grpSpPr>
            <p:sp>
              <p:nvSpPr>
                <p:cNvPr id="118" name="Rounded Rectangle 117"/>
                <p:cNvSpPr/>
                <p:nvPr/>
              </p:nvSpPr>
              <p:spPr>
                <a:xfrm>
                  <a:off x="6477000" y="3276600"/>
                  <a:ext cx="1371600" cy="1066800"/>
                </a:xfrm>
                <a:prstGeom prst="roundRect">
                  <a:avLst>
                    <a:gd name="adj" fmla="val 694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553200" y="3381375"/>
                  <a:ext cx="1219200" cy="838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0" name="Rounded Rectangle 119"/>
                <p:cNvSpPr/>
                <p:nvPr/>
              </p:nvSpPr>
              <p:spPr>
                <a:xfrm>
                  <a:off x="6353175" y="4381500"/>
                  <a:ext cx="1600200" cy="457200"/>
                </a:xfrm>
                <a:prstGeom prst="roundRect">
                  <a:avLst>
                    <a:gd name="adj" fmla="val 694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7162800" y="4495800"/>
                  <a:ext cx="609600" cy="1524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6477000" y="4495800"/>
                  <a:ext cx="76200" cy="76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8184731" y="4390255"/>
                <a:ext cx="556647" cy="770663"/>
                <a:chOff x="8184731" y="4390255"/>
                <a:chExt cx="556647" cy="770663"/>
              </a:xfrm>
            </p:grpSpPr>
            <p:sp>
              <p:nvSpPr>
                <p:cNvPr id="115" name="Round Same Side Corner Rectangle 114"/>
                <p:cNvSpPr/>
                <p:nvPr/>
              </p:nvSpPr>
              <p:spPr>
                <a:xfrm>
                  <a:off x="8184731" y="4728265"/>
                  <a:ext cx="556647" cy="432653"/>
                </a:xfrm>
                <a:prstGeom prst="round2Same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16" name="Isosceles Triangle 115"/>
                <p:cNvSpPr/>
                <p:nvPr/>
              </p:nvSpPr>
              <p:spPr>
                <a:xfrm flipV="1">
                  <a:off x="8392782" y="4735723"/>
                  <a:ext cx="140543" cy="187391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8289102" y="4390255"/>
                  <a:ext cx="347904" cy="360544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</p:grpSp>
      <p:sp>
        <p:nvSpPr>
          <p:cNvPr id="129" name="Rounded Rectangle 128"/>
          <p:cNvSpPr/>
          <p:nvPr/>
        </p:nvSpPr>
        <p:spPr>
          <a:xfrm>
            <a:off x="2973437" y="5307782"/>
            <a:ext cx="3289252" cy="964431"/>
          </a:xfrm>
          <a:prstGeom prst="roundRect">
            <a:avLst>
              <a:gd name="adj" fmla="val 1262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0" name="Notched Right Arrow 129"/>
          <p:cNvSpPr/>
          <p:nvPr/>
        </p:nvSpPr>
        <p:spPr>
          <a:xfrm>
            <a:off x="2084946" y="5478971"/>
            <a:ext cx="685007" cy="525331"/>
          </a:xfrm>
          <a:prstGeom prst="notchedRightArrow">
            <a:avLst/>
          </a:prstGeom>
          <a:solidFill>
            <a:srgbClr val="E94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Notched Right Arrow 139"/>
          <p:cNvSpPr/>
          <p:nvPr/>
        </p:nvSpPr>
        <p:spPr>
          <a:xfrm rot="5400000">
            <a:off x="4254546" y="4799866"/>
            <a:ext cx="409574" cy="525331"/>
          </a:xfrm>
          <a:prstGeom prst="notchedRightArrow">
            <a:avLst/>
          </a:prstGeom>
          <a:solidFill>
            <a:srgbClr val="E9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1" name="Rectangle 100"/>
          <p:cNvSpPr/>
          <p:nvPr/>
        </p:nvSpPr>
        <p:spPr>
          <a:xfrm>
            <a:off x="3105152" y="3448090"/>
            <a:ext cx="3080751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a-GE" sz="1400" dirty="0">
                <a:solidFill>
                  <a:schemeClr val="accent5">
                    <a:lumMod val="50000"/>
                  </a:schemeClr>
                </a:solidFill>
              </a:rPr>
              <a:t>მიზანზე ამოცანის შექმნის მოწვევის გაგზავნა/გადამისამართება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114677" y="4243429"/>
            <a:ext cx="308075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a-GE" sz="1400" dirty="0">
                <a:solidFill>
                  <a:schemeClr val="accent5">
                    <a:lumMod val="50000"/>
                  </a:schemeClr>
                </a:solidFill>
              </a:rPr>
              <a:t>ამოცანების შევსება, </a:t>
            </a:r>
            <a:r>
              <a:rPr lang="ka-GE" sz="1400" dirty="0" err="1">
                <a:solidFill>
                  <a:schemeClr val="accent5">
                    <a:lumMod val="50000"/>
                  </a:schemeClr>
                </a:solidFill>
              </a:rPr>
              <a:t>მოდერაცია</a:t>
            </a:r>
            <a:r>
              <a:rPr lang="ka-GE" sz="1400" dirty="0">
                <a:solidFill>
                  <a:schemeClr val="accent5">
                    <a:lumMod val="50000"/>
                  </a:schemeClr>
                </a:solidFill>
              </a:rPr>
              <a:t> დადასტურება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069147" y="5379951"/>
            <a:ext cx="313163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დოკუმენტისთვის დასრულებული სტატუსის მინიჭება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23825" y="129380"/>
            <a:ext cx="3877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dirty="0">
                <a:solidFill>
                  <a:schemeClr val="bg1"/>
                </a:solidFill>
                <a:latin typeface="BPG Nino Mtavruli" panose="02000506000000020004" pitchFamily="2" charset="0"/>
              </a:rPr>
              <a:t>ლოგიკური ჩარჩოს შემუშავება</a:t>
            </a:r>
            <a:endParaRPr lang="en-US" sz="2000" dirty="0">
              <a:solidFill>
                <a:schemeClr val="bg1"/>
              </a:solidFill>
              <a:latin typeface="BPG Nino Mtavruli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4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3" grpId="0" animBg="1"/>
      <p:bldP spid="104" grpId="0" animBg="1"/>
      <p:bldP spid="71" grpId="0" animBg="1"/>
      <p:bldP spid="129" grpId="0" animBg="1"/>
      <p:bldP spid="130" grpId="0" animBg="1"/>
      <p:bldP spid="140" grpId="0" animBg="1"/>
      <p:bldP spid="101" grpId="0" animBg="1"/>
      <p:bldP spid="105" grpId="0" animBg="1"/>
      <p:bldP spid="1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5ACBF06-D39C-4A73-8D38-29F3CF34E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304186"/>
              </p:ext>
            </p:extLst>
          </p:nvPr>
        </p:nvGraphicFramePr>
        <p:xfrm>
          <a:off x="512596" y="1027773"/>
          <a:ext cx="8255575" cy="1789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493">
                  <a:extLst>
                    <a:ext uri="{9D8B030D-6E8A-4147-A177-3AD203B41FA5}">
                      <a16:colId xmlns:a16="http://schemas.microsoft.com/office/drawing/2014/main" xmlns="" val="3538311076"/>
                    </a:ext>
                  </a:extLst>
                </a:gridCol>
                <a:gridCol w="1588961">
                  <a:extLst>
                    <a:ext uri="{9D8B030D-6E8A-4147-A177-3AD203B41FA5}">
                      <a16:colId xmlns:a16="http://schemas.microsoft.com/office/drawing/2014/main" xmlns="" val="730697682"/>
                    </a:ext>
                  </a:extLst>
                </a:gridCol>
                <a:gridCol w="953227">
                  <a:extLst>
                    <a:ext uri="{9D8B030D-6E8A-4147-A177-3AD203B41FA5}">
                      <a16:colId xmlns:a16="http://schemas.microsoft.com/office/drawing/2014/main" xmlns="" val="3279816806"/>
                    </a:ext>
                  </a:extLst>
                </a:gridCol>
                <a:gridCol w="953227">
                  <a:extLst>
                    <a:ext uri="{9D8B030D-6E8A-4147-A177-3AD203B41FA5}">
                      <a16:colId xmlns:a16="http://schemas.microsoft.com/office/drawing/2014/main" xmlns="" val="1801222114"/>
                    </a:ext>
                  </a:extLst>
                </a:gridCol>
                <a:gridCol w="1618280">
                  <a:extLst>
                    <a:ext uri="{9D8B030D-6E8A-4147-A177-3AD203B41FA5}">
                      <a16:colId xmlns:a16="http://schemas.microsoft.com/office/drawing/2014/main" xmlns="" val="2071217967"/>
                    </a:ext>
                  </a:extLst>
                </a:gridCol>
                <a:gridCol w="1764792">
                  <a:extLst>
                    <a:ext uri="{9D8B030D-6E8A-4147-A177-3AD203B41FA5}">
                      <a16:colId xmlns:a16="http://schemas.microsoft.com/office/drawing/2014/main" xmlns="" val="4164420445"/>
                    </a:ext>
                  </a:extLst>
                </a:gridCol>
                <a:gridCol w="1059595">
                  <a:extLst>
                    <a:ext uri="{9D8B030D-6E8A-4147-A177-3AD203B41FA5}">
                      <a16:colId xmlns:a16="http://schemas.microsoft.com/office/drawing/2014/main" xmlns="" val="2941518228"/>
                    </a:ext>
                  </a:extLst>
                </a:gridCol>
              </a:tblGrid>
              <a:tr h="508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1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ანგარიშის ტიპი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პერიოდი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100" dirty="0" err="1">
                          <a:effectLst/>
                        </a:rPr>
                        <a:t>სავალდებულოობა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საფუძველი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გამოქვეყნების ვადა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შინაარსი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35488629"/>
                  </a:ext>
                </a:extLst>
              </a:tr>
              <a:tr h="6051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200" dirty="0">
                          <a:effectLst/>
                        </a:rPr>
                        <a:t>პროგრესანგარიში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200" dirty="0">
                          <a:effectLst/>
                        </a:rPr>
                        <a:t>1 თვე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200" dirty="0">
                          <a:effectLst/>
                        </a:rPr>
                        <a:t>3 თვე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200" dirty="0">
                          <a:effectLst/>
                        </a:rPr>
                        <a:t>6 თვე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200" dirty="0">
                          <a:effectLst/>
                        </a:rPr>
                        <a:t>მაქსიმუმ 6 თვიანი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200" dirty="0" err="1">
                          <a:effectLst/>
                        </a:rPr>
                        <a:t>სტატუსანგარიშები</a:t>
                      </a:r>
                      <a:r>
                        <a:rPr lang="ka-GE" sz="1200" dirty="0">
                          <a:effectLst/>
                        </a:rPr>
                        <a:t> (აქტივობების დონე)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200" dirty="0">
                          <a:effectLst/>
                        </a:rPr>
                        <a:t>გამოქვეყნება არ არის სავალდებულო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200" dirty="0">
                          <a:effectLst/>
                        </a:rPr>
                        <a:t>აქტივობები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76818418"/>
                  </a:ext>
                </a:extLst>
              </a:tr>
              <a:tr h="6752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100" dirty="0">
                          <a:effectLst/>
                        </a:rPr>
                        <a:t>წლიური ანგარიში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100" dirty="0">
                          <a:effectLst/>
                        </a:rPr>
                        <a:t>1 წელი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100" dirty="0">
                          <a:effectLst/>
                        </a:rPr>
                        <a:t>დიახ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100" dirty="0">
                          <a:effectLst/>
                        </a:rPr>
                        <a:t>სტატუს ანგარიშები (ამოცანების და აქტივობების დონე)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100">
                          <a:effectLst/>
                        </a:rPr>
                        <a:t>საანგარიშო პერიოდის </a:t>
                      </a:r>
                      <a:r>
                        <a:rPr lang="ka-GE" sz="1100" dirty="0">
                          <a:effectLst/>
                        </a:rPr>
                        <a:t>დასრულებიდან </a:t>
                      </a:r>
                      <a:r>
                        <a:rPr lang="ka-GE" sz="1100" b="1" dirty="0">
                          <a:effectLst/>
                        </a:rPr>
                        <a:t>60 კალენდარული დღე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100" dirty="0">
                          <a:effectLst/>
                        </a:rPr>
                        <a:t>ამოცანები;</a:t>
                      </a:r>
                      <a:endParaRPr lang="en-U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100" dirty="0">
                          <a:effectLst/>
                        </a:rPr>
                        <a:t>აქტივობები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9349908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69A4CE8-279B-4310-AC26-727E550A5D28}"/>
              </a:ext>
            </a:extLst>
          </p:cNvPr>
          <p:cNvSpPr/>
          <p:nvPr/>
        </p:nvSpPr>
        <p:spPr>
          <a:xfrm>
            <a:off x="174641" y="103971"/>
            <a:ext cx="5173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>
                <a:solidFill>
                  <a:schemeClr val="bg1"/>
                </a:solidFill>
                <a:latin typeface="BPG Nino Mtavruli" panose="02000506000000020004" pitchFamily="2" charset="0"/>
              </a:rPr>
              <a:t>მონიტორინგის (ანგარიშგების) პროცესი</a:t>
            </a:r>
            <a:endParaRPr lang="en-US" dirty="0">
              <a:solidFill>
                <a:schemeClr val="bg1"/>
              </a:solidFill>
              <a:latin typeface="BPG Nino Mtavruli" panose="02000506000000020004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244698E-73D4-49B0-8EDE-1923C78E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934562"/>
              </p:ext>
            </p:extLst>
          </p:nvPr>
        </p:nvGraphicFramePr>
        <p:xfrm>
          <a:off x="713508" y="3028126"/>
          <a:ext cx="7716983" cy="325971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69967">
                  <a:extLst>
                    <a:ext uri="{9D8B030D-6E8A-4147-A177-3AD203B41FA5}">
                      <a16:colId xmlns:a16="http://schemas.microsoft.com/office/drawing/2014/main" xmlns="" val="427865625"/>
                    </a:ext>
                  </a:extLst>
                </a:gridCol>
                <a:gridCol w="3239143">
                  <a:extLst>
                    <a:ext uri="{9D8B030D-6E8A-4147-A177-3AD203B41FA5}">
                      <a16:colId xmlns:a16="http://schemas.microsoft.com/office/drawing/2014/main" xmlns="" val="1544360808"/>
                    </a:ext>
                  </a:extLst>
                </a:gridCol>
                <a:gridCol w="1671782">
                  <a:extLst>
                    <a:ext uri="{9D8B030D-6E8A-4147-A177-3AD203B41FA5}">
                      <a16:colId xmlns:a16="http://schemas.microsoft.com/office/drawing/2014/main" xmlns="" val="3083871059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xmlns="" val="685219727"/>
                    </a:ext>
                  </a:extLst>
                </a:gridCol>
                <a:gridCol w="1106055">
                  <a:extLst>
                    <a:ext uri="{9D8B030D-6E8A-4147-A177-3AD203B41FA5}">
                      <a16:colId xmlns:a16="http://schemas.microsoft.com/office/drawing/2014/main" xmlns="" val="438668516"/>
                    </a:ext>
                  </a:extLst>
                </a:gridCol>
              </a:tblGrid>
              <a:tr h="372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#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 სტატუსი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პროგრესის შესაბამისად 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მოკლე აღწერა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ფერი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50460514"/>
                  </a:ext>
                </a:extLst>
              </a:tr>
              <a:tr h="369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1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არ დაწყებულა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0%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817140383"/>
                  </a:ext>
                </a:extLst>
              </a:tr>
              <a:tr h="416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2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მიმდინარე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ნაწილობრივ შესრულდა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1%-50%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282643685"/>
                  </a:ext>
                </a:extLst>
              </a:tr>
              <a:tr h="416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3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მიმდინარე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მეტწილად შესრულდა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51%-99% 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3249059"/>
                  </a:ext>
                </a:extLst>
              </a:tr>
              <a:tr h="243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4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განხორციელდა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100%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7933706"/>
                  </a:ext>
                </a:extLst>
              </a:tr>
              <a:tr h="313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5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განხორციელდა დაგვიანებით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100%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647607243"/>
                  </a:ext>
                </a:extLst>
              </a:tr>
              <a:tr h="276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6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გაუქმებულია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0%-99%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866721151"/>
                  </a:ext>
                </a:extLst>
              </a:tr>
              <a:tr h="309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7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>
                          <a:effectLst/>
                        </a:rPr>
                        <a:t>შეჩერებულია</a:t>
                      </a:r>
                      <a:endParaRPr lang="ka-G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0%-99%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37439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155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225424" y="1225499"/>
            <a:ext cx="1869584" cy="1068550"/>
            <a:chOff x="1863341" y="2889956"/>
            <a:chExt cx="2476501" cy="1458906"/>
          </a:xfrm>
        </p:grpSpPr>
        <p:grpSp>
          <p:nvGrpSpPr>
            <p:cNvPr id="49" name="Group 48"/>
            <p:cNvGrpSpPr/>
            <p:nvPr/>
          </p:nvGrpSpPr>
          <p:grpSpPr>
            <a:xfrm>
              <a:off x="1863341" y="3481933"/>
              <a:ext cx="2476501" cy="866929"/>
              <a:chOff x="2386512" y="3722164"/>
              <a:chExt cx="2476500" cy="866929"/>
            </a:xfrm>
          </p:grpSpPr>
          <p:grpSp>
            <p:nvGrpSpPr>
              <p:cNvPr id="61" name="Gruppe 135"/>
              <p:cNvGrpSpPr/>
              <p:nvPr/>
            </p:nvGrpSpPr>
            <p:grpSpPr>
              <a:xfrm>
                <a:off x="2386512" y="3722164"/>
                <a:ext cx="2476500" cy="752175"/>
                <a:chOff x="-11420475" y="8545513"/>
                <a:chExt cx="4432300" cy="13462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8" name="Freeform 48"/>
                <p:cNvSpPr>
                  <a:spLocks/>
                </p:cNvSpPr>
                <p:nvPr/>
              </p:nvSpPr>
              <p:spPr bwMode="auto">
                <a:xfrm>
                  <a:off x="-11420475" y="8545513"/>
                  <a:ext cx="4432300" cy="1066800"/>
                </a:xfrm>
                <a:custGeom>
                  <a:avLst/>
                  <a:gdLst/>
                  <a:ahLst/>
                  <a:cxnLst>
                    <a:cxn ang="0">
                      <a:pos x="0" y="672"/>
                    </a:cxn>
                    <a:cxn ang="0">
                      <a:pos x="882" y="0"/>
                    </a:cxn>
                    <a:cxn ang="0">
                      <a:pos x="2792" y="0"/>
                    </a:cxn>
                    <a:cxn ang="0">
                      <a:pos x="1910" y="672"/>
                    </a:cxn>
                    <a:cxn ang="0">
                      <a:pos x="0" y="672"/>
                    </a:cxn>
                  </a:cxnLst>
                  <a:rect l="0" t="0" r="r" b="b"/>
                  <a:pathLst>
                    <a:path w="2792" h="672">
                      <a:moveTo>
                        <a:pt x="0" y="672"/>
                      </a:moveTo>
                      <a:lnTo>
                        <a:pt x="882" y="0"/>
                      </a:lnTo>
                      <a:lnTo>
                        <a:pt x="2792" y="0"/>
                      </a:lnTo>
                      <a:lnTo>
                        <a:pt x="1910" y="672"/>
                      </a:lnTo>
                      <a:lnTo>
                        <a:pt x="0" y="672"/>
                      </a:lnTo>
                      <a:close/>
                    </a:path>
                  </a:pathLst>
                </a:custGeom>
                <a:solidFill>
                  <a:srgbClr val="E3E4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  <p:sp>
              <p:nvSpPr>
                <p:cNvPr id="69" name="Rectangle 49"/>
                <p:cNvSpPr>
                  <a:spLocks noChangeArrowheads="1"/>
                </p:cNvSpPr>
                <p:nvPr/>
              </p:nvSpPr>
              <p:spPr bwMode="auto">
                <a:xfrm>
                  <a:off x="-11417300" y="9612313"/>
                  <a:ext cx="3028950" cy="276225"/>
                </a:xfrm>
                <a:prstGeom prst="rect">
                  <a:avLst/>
                </a:prstGeom>
                <a:solidFill>
                  <a:srgbClr val="BEC0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  <p:sp>
              <p:nvSpPr>
                <p:cNvPr id="70" name="Freeform 50"/>
                <p:cNvSpPr>
                  <a:spLocks/>
                </p:cNvSpPr>
                <p:nvPr/>
              </p:nvSpPr>
              <p:spPr bwMode="auto">
                <a:xfrm>
                  <a:off x="-8391525" y="8545513"/>
                  <a:ext cx="1403350" cy="1346200"/>
                </a:xfrm>
                <a:custGeom>
                  <a:avLst/>
                  <a:gdLst/>
                  <a:ahLst/>
                  <a:cxnLst>
                    <a:cxn ang="0">
                      <a:pos x="884" y="178"/>
                    </a:cxn>
                    <a:cxn ang="0">
                      <a:pos x="2" y="848"/>
                    </a:cxn>
                    <a:cxn ang="0">
                      <a:pos x="0" y="672"/>
                    </a:cxn>
                    <a:cxn ang="0">
                      <a:pos x="884" y="0"/>
                    </a:cxn>
                    <a:cxn ang="0">
                      <a:pos x="884" y="178"/>
                    </a:cxn>
                  </a:cxnLst>
                  <a:rect l="0" t="0" r="r" b="b"/>
                  <a:pathLst>
                    <a:path w="884" h="848">
                      <a:moveTo>
                        <a:pt x="884" y="178"/>
                      </a:moveTo>
                      <a:lnTo>
                        <a:pt x="2" y="848"/>
                      </a:lnTo>
                      <a:lnTo>
                        <a:pt x="0" y="672"/>
                      </a:lnTo>
                      <a:lnTo>
                        <a:pt x="884" y="0"/>
                      </a:lnTo>
                      <a:lnTo>
                        <a:pt x="884" y="178"/>
                      </a:lnTo>
                      <a:close/>
                    </a:path>
                  </a:pathLst>
                </a:custGeom>
                <a:solidFill>
                  <a:srgbClr val="A3A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</p:grpSp>
          <p:sp>
            <p:nvSpPr>
              <p:cNvPr id="65" name="Rektangel 750"/>
              <p:cNvSpPr>
                <a:spLocks noChangeArrowheads="1"/>
              </p:cNvSpPr>
              <p:nvPr/>
            </p:nvSpPr>
            <p:spPr bwMode="auto">
              <a:xfrm>
                <a:off x="2667713" y="4147767"/>
                <a:ext cx="1740803" cy="441326"/>
              </a:xfrm>
              <a:prstGeom prst="rect">
                <a:avLst/>
              </a:prstGeom>
              <a:solidFill>
                <a:sysClr val="window" lastClr="FFFFFF"/>
              </a:solidFill>
              <a:ln w="3175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nb-NO" sz="20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6" name="Rektangel 751"/>
              <p:cNvSpPr/>
              <p:nvPr/>
            </p:nvSpPr>
            <p:spPr bwMode="auto">
              <a:xfrm>
                <a:off x="2667713" y="4158222"/>
                <a:ext cx="1783637" cy="420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S-CO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780115" y="2889956"/>
              <a:ext cx="892778" cy="899084"/>
              <a:chOff x="7848600" y="4261834"/>
              <a:chExt cx="892778" cy="899084"/>
            </a:xfrm>
          </p:grpSpPr>
          <p:grpSp>
            <p:nvGrpSpPr>
              <p:cNvPr id="51" name="Group 23"/>
              <p:cNvGrpSpPr/>
              <p:nvPr/>
            </p:nvGrpSpPr>
            <p:grpSpPr>
              <a:xfrm>
                <a:off x="7848600" y="4261834"/>
                <a:ext cx="841263" cy="851067"/>
                <a:chOff x="6353175" y="3276600"/>
                <a:chExt cx="1600200" cy="1562100"/>
              </a:xfrm>
            </p:grpSpPr>
            <p:sp>
              <p:nvSpPr>
                <p:cNvPr id="56" name="Rounded Rectangle 55"/>
                <p:cNvSpPr/>
                <p:nvPr/>
              </p:nvSpPr>
              <p:spPr>
                <a:xfrm>
                  <a:off x="6477000" y="3276600"/>
                  <a:ext cx="1371600" cy="1066800"/>
                </a:xfrm>
                <a:prstGeom prst="roundRect">
                  <a:avLst>
                    <a:gd name="adj" fmla="val 694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553200" y="3381375"/>
                  <a:ext cx="1219200" cy="838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6353175" y="4381500"/>
                  <a:ext cx="1600200" cy="457200"/>
                </a:xfrm>
                <a:prstGeom prst="roundRect">
                  <a:avLst>
                    <a:gd name="adj" fmla="val 694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7162800" y="4495800"/>
                  <a:ext cx="609600" cy="1524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6477000" y="4495800"/>
                  <a:ext cx="76200" cy="76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8184731" y="4390255"/>
                <a:ext cx="556647" cy="770663"/>
                <a:chOff x="8184731" y="4390255"/>
                <a:chExt cx="556647" cy="770663"/>
              </a:xfrm>
            </p:grpSpPr>
            <p:sp>
              <p:nvSpPr>
                <p:cNvPr id="53" name="Round Same Side Corner Rectangle 52"/>
                <p:cNvSpPr/>
                <p:nvPr/>
              </p:nvSpPr>
              <p:spPr>
                <a:xfrm>
                  <a:off x="8184731" y="4728265"/>
                  <a:ext cx="556647" cy="432653"/>
                </a:xfrm>
                <a:prstGeom prst="round2Same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 flipV="1">
                  <a:off x="8392782" y="4735723"/>
                  <a:ext cx="140543" cy="187391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8289102" y="4390255"/>
                  <a:ext cx="347904" cy="360544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</p:grpSp>
      <p:sp>
        <p:nvSpPr>
          <p:cNvPr id="74" name="Rounded Rectangle 73"/>
          <p:cNvSpPr/>
          <p:nvPr/>
        </p:nvSpPr>
        <p:spPr>
          <a:xfrm>
            <a:off x="2940100" y="935811"/>
            <a:ext cx="3289252" cy="1455418"/>
          </a:xfrm>
          <a:prstGeom prst="roundRect">
            <a:avLst>
              <a:gd name="adj" fmla="val 1262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75" name="Group 74"/>
          <p:cNvGrpSpPr/>
          <p:nvPr/>
        </p:nvGrpSpPr>
        <p:grpSpPr>
          <a:xfrm>
            <a:off x="131436" y="2553090"/>
            <a:ext cx="1910570" cy="1068550"/>
            <a:chOff x="1863341" y="2889956"/>
            <a:chExt cx="2476501" cy="1458906"/>
          </a:xfrm>
        </p:grpSpPr>
        <p:grpSp>
          <p:nvGrpSpPr>
            <p:cNvPr id="76" name="Group 75"/>
            <p:cNvGrpSpPr/>
            <p:nvPr/>
          </p:nvGrpSpPr>
          <p:grpSpPr>
            <a:xfrm>
              <a:off x="1863341" y="3481933"/>
              <a:ext cx="2476501" cy="866929"/>
              <a:chOff x="2386512" y="3722164"/>
              <a:chExt cx="2476500" cy="866929"/>
            </a:xfrm>
          </p:grpSpPr>
          <p:grpSp>
            <p:nvGrpSpPr>
              <p:cNvPr id="88" name="Gruppe 135"/>
              <p:cNvGrpSpPr/>
              <p:nvPr/>
            </p:nvGrpSpPr>
            <p:grpSpPr>
              <a:xfrm>
                <a:off x="2386512" y="3722164"/>
                <a:ext cx="2476500" cy="752175"/>
                <a:chOff x="-11420475" y="8545513"/>
                <a:chExt cx="4432300" cy="13462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1" name="Freeform 48"/>
                <p:cNvSpPr>
                  <a:spLocks/>
                </p:cNvSpPr>
                <p:nvPr/>
              </p:nvSpPr>
              <p:spPr bwMode="auto">
                <a:xfrm>
                  <a:off x="-11420475" y="8545513"/>
                  <a:ext cx="4432300" cy="1066800"/>
                </a:xfrm>
                <a:custGeom>
                  <a:avLst/>
                  <a:gdLst/>
                  <a:ahLst/>
                  <a:cxnLst>
                    <a:cxn ang="0">
                      <a:pos x="0" y="672"/>
                    </a:cxn>
                    <a:cxn ang="0">
                      <a:pos x="882" y="0"/>
                    </a:cxn>
                    <a:cxn ang="0">
                      <a:pos x="2792" y="0"/>
                    </a:cxn>
                    <a:cxn ang="0">
                      <a:pos x="1910" y="672"/>
                    </a:cxn>
                    <a:cxn ang="0">
                      <a:pos x="0" y="672"/>
                    </a:cxn>
                  </a:cxnLst>
                  <a:rect l="0" t="0" r="r" b="b"/>
                  <a:pathLst>
                    <a:path w="2792" h="672">
                      <a:moveTo>
                        <a:pt x="0" y="672"/>
                      </a:moveTo>
                      <a:lnTo>
                        <a:pt x="882" y="0"/>
                      </a:lnTo>
                      <a:lnTo>
                        <a:pt x="2792" y="0"/>
                      </a:lnTo>
                      <a:lnTo>
                        <a:pt x="1910" y="672"/>
                      </a:lnTo>
                      <a:lnTo>
                        <a:pt x="0" y="672"/>
                      </a:lnTo>
                      <a:close/>
                    </a:path>
                  </a:pathLst>
                </a:custGeom>
                <a:solidFill>
                  <a:srgbClr val="E3E4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  <p:sp>
              <p:nvSpPr>
                <p:cNvPr id="92" name="Rectangle 49"/>
                <p:cNvSpPr>
                  <a:spLocks noChangeArrowheads="1"/>
                </p:cNvSpPr>
                <p:nvPr/>
              </p:nvSpPr>
              <p:spPr bwMode="auto">
                <a:xfrm>
                  <a:off x="-11417300" y="9612313"/>
                  <a:ext cx="3028950" cy="276225"/>
                </a:xfrm>
                <a:prstGeom prst="rect">
                  <a:avLst/>
                </a:prstGeom>
                <a:solidFill>
                  <a:srgbClr val="BEC0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  <p:sp>
              <p:nvSpPr>
                <p:cNvPr id="93" name="Freeform 50"/>
                <p:cNvSpPr>
                  <a:spLocks/>
                </p:cNvSpPr>
                <p:nvPr/>
              </p:nvSpPr>
              <p:spPr bwMode="auto">
                <a:xfrm>
                  <a:off x="-8391525" y="8545513"/>
                  <a:ext cx="1403350" cy="1346200"/>
                </a:xfrm>
                <a:custGeom>
                  <a:avLst/>
                  <a:gdLst/>
                  <a:ahLst/>
                  <a:cxnLst>
                    <a:cxn ang="0">
                      <a:pos x="884" y="178"/>
                    </a:cxn>
                    <a:cxn ang="0">
                      <a:pos x="2" y="848"/>
                    </a:cxn>
                    <a:cxn ang="0">
                      <a:pos x="0" y="672"/>
                    </a:cxn>
                    <a:cxn ang="0">
                      <a:pos x="884" y="0"/>
                    </a:cxn>
                    <a:cxn ang="0">
                      <a:pos x="884" y="178"/>
                    </a:cxn>
                  </a:cxnLst>
                  <a:rect l="0" t="0" r="r" b="b"/>
                  <a:pathLst>
                    <a:path w="884" h="848">
                      <a:moveTo>
                        <a:pt x="884" y="178"/>
                      </a:moveTo>
                      <a:lnTo>
                        <a:pt x="2" y="848"/>
                      </a:lnTo>
                      <a:lnTo>
                        <a:pt x="0" y="672"/>
                      </a:lnTo>
                      <a:lnTo>
                        <a:pt x="884" y="0"/>
                      </a:lnTo>
                      <a:lnTo>
                        <a:pt x="884" y="178"/>
                      </a:lnTo>
                      <a:close/>
                    </a:path>
                  </a:pathLst>
                </a:custGeom>
                <a:solidFill>
                  <a:srgbClr val="A3A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</p:grpSp>
          <p:sp>
            <p:nvSpPr>
              <p:cNvPr id="89" name="Rektangel 750"/>
              <p:cNvSpPr>
                <a:spLocks noChangeArrowheads="1"/>
              </p:cNvSpPr>
              <p:nvPr/>
            </p:nvSpPr>
            <p:spPr bwMode="auto">
              <a:xfrm>
                <a:off x="2667713" y="4147767"/>
                <a:ext cx="1740803" cy="441326"/>
              </a:xfrm>
              <a:prstGeom prst="rect">
                <a:avLst/>
              </a:prstGeom>
              <a:solidFill>
                <a:sysClr val="window" lastClr="FFFFFF"/>
              </a:solidFill>
              <a:ln w="3175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nb-NO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90" name="Rektangel 751"/>
              <p:cNvSpPr/>
              <p:nvPr/>
            </p:nvSpPr>
            <p:spPr bwMode="auto">
              <a:xfrm>
                <a:off x="2667713" y="4158222"/>
                <a:ext cx="1783637" cy="420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ALL USERS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2780115" y="2889956"/>
              <a:ext cx="892778" cy="899084"/>
              <a:chOff x="7848600" y="4261834"/>
              <a:chExt cx="892778" cy="899084"/>
            </a:xfrm>
          </p:grpSpPr>
          <p:grpSp>
            <p:nvGrpSpPr>
              <p:cNvPr id="78" name="Group 23"/>
              <p:cNvGrpSpPr/>
              <p:nvPr/>
            </p:nvGrpSpPr>
            <p:grpSpPr>
              <a:xfrm>
                <a:off x="7848600" y="4261834"/>
                <a:ext cx="841263" cy="851067"/>
                <a:chOff x="6353175" y="3276600"/>
                <a:chExt cx="1600200" cy="1562100"/>
              </a:xfrm>
            </p:grpSpPr>
            <p:sp>
              <p:nvSpPr>
                <p:cNvPr id="83" name="Rounded Rectangle 82"/>
                <p:cNvSpPr/>
                <p:nvPr/>
              </p:nvSpPr>
              <p:spPr>
                <a:xfrm>
                  <a:off x="6477000" y="3276600"/>
                  <a:ext cx="1371600" cy="1066800"/>
                </a:xfrm>
                <a:prstGeom prst="roundRect">
                  <a:avLst>
                    <a:gd name="adj" fmla="val 694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6553200" y="3381375"/>
                  <a:ext cx="1219200" cy="838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5" name="Rounded Rectangle 84"/>
                <p:cNvSpPr/>
                <p:nvPr/>
              </p:nvSpPr>
              <p:spPr>
                <a:xfrm>
                  <a:off x="6353175" y="4381500"/>
                  <a:ext cx="1600200" cy="457200"/>
                </a:xfrm>
                <a:prstGeom prst="roundRect">
                  <a:avLst>
                    <a:gd name="adj" fmla="val 694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7162800" y="4495800"/>
                  <a:ext cx="609600" cy="1524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477000" y="4495800"/>
                  <a:ext cx="76200" cy="76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8184731" y="4390255"/>
                <a:ext cx="556647" cy="770663"/>
                <a:chOff x="8184731" y="4390255"/>
                <a:chExt cx="556647" cy="770663"/>
              </a:xfrm>
            </p:grpSpPr>
            <p:sp>
              <p:nvSpPr>
                <p:cNvPr id="80" name="Round Same Side Corner Rectangle 79"/>
                <p:cNvSpPr/>
                <p:nvPr/>
              </p:nvSpPr>
              <p:spPr>
                <a:xfrm>
                  <a:off x="8184731" y="4728265"/>
                  <a:ext cx="556647" cy="432653"/>
                </a:xfrm>
                <a:prstGeom prst="round2Same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1" name="Isosceles Triangle 80"/>
                <p:cNvSpPr/>
                <p:nvPr/>
              </p:nvSpPr>
              <p:spPr>
                <a:xfrm flipV="1">
                  <a:off x="8392782" y="4735723"/>
                  <a:ext cx="140543" cy="187391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8289102" y="4390255"/>
                  <a:ext cx="347904" cy="360544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</p:grpSp>
      <p:sp>
        <p:nvSpPr>
          <p:cNvPr id="94" name="Rounded Rectangle 93"/>
          <p:cNvSpPr/>
          <p:nvPr/>
        </p:nvSpPr>
        <p:spPr>
          <a:xfrm>
            <a:off x="2961939" y="2773388"/>
            <a:ext cx="3267414" cy="815022"/>
          </a:xfrm>
          <a:prstGeom prst="roundRect">
            <a:avLst>
              <a:gd name="adj" fmla="val 767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5" name="TextBox 94"/>
          <p:cNvSpPr txBox="1"/>
          <p:nvPr/>
        </p:nvSpPr>
        <p:spPr>
          <a:xfrm>
            <a:off x="7461751" y="1339914"/>
            <a:ext cx="1202573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defRPr>
            </a:lvl1pPr>
          </a:lstStyle>
          <a:p>
            <a:pPr algn="ctr"/>
            <a:r>
              <a:rPr lang="ka-GE" dirty="0"/>
              <a:t>დავალების </a:t>
            </a:r>
          </a:p>
          <a:p>
            <a:pPr algn="ctr"/>
            <a:r>
              <a:rPr lang="ka-GE" dirty="0"/>
              <a:t>გაცემა</a:t>
            </a:r>
          </a:p>
          <a:p>
            <a:pPr algn="ctr"/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7116156" y="1210985"/>
            <a:ext cx="1858826" cy="1122802"/>
          </a:xfrm>
          <a:prstGeom prst="roundRect">
            <a:avLst>
              <a:gd name="adj" fmla="val 11009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7" name="Notched Right Arrow 96"/>
          <p:cNvSpPr/>
          <p:nvPr/>
        </p:nvSpPr>
        <p:spPr>
          <a:xfrm>
            <a:off x="2151622" y="1621351"/>
            <a:ext cx="685007" cy="525331"/>
          </a:xfrm>
          <a:prstGeom prst="notchedRightArrow">
            <a:avLst/>
          </a:prstGeom>
          <a:solidFill>
            <a:srgbClr val="E9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Notched Right Arrow 97"/>
          <p:cNvSpPr/>
          <p:nvPr/>
        </p:nvSpPr>
        <p:spPr>
          <a:xfrm>
            <a:off x="6312526" y="1566718"/>
            <a:ext cx="685007" cy="525331"/>
          </a:xfrm>
          <a:prstGeom prst="notchedRightArrow">
            <a:avLst/>
          </a:prstGeom>
          <a:solidFill>
            <a:srgbClr val="E9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9" name="Bent Arrow 98"/>
          <p:cNvSpPr/>
          <p:nvPr/>
        </p:nvSpPr>
        <p:spPr>
          <a:xfrm rot="10800000">
            <a:off x="6958010" y="2559716"/>
            <a:ext cx="1113591" cy="957263"/>
          </a:xfrm>
          <a:prstGeom prst="ben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0" name="Rectangle 99"/>
          <p:cNvSpPr/>
          <p:nvPr/>
        </p:nvSpPr>
        <p:spPr>
          <a:xfrm>
            <a:off x="3026284" y="1369928"/>
            <a:ext cx="313163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მტკიცებულებების წარმოდგენის საჭიროების განსაზღვრა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103" name="Notched Right Arrow 102"/>
          <p:cNvSpPr/>
          <p:nvPr/>
        </p:nvSpPr>
        <p:spPr>
          <a:xfrm>
            <a:off x="2080486" y="2916104"/>
            <a:ext cx="700024" cy="525331"/>
          </a:xfrm>
          <a:prstGeom prst="notchedRightArrow">
            <a:avLst/>
          </a:prstGeom>
          <a:solidFill>
            <a:srgbClr val="E9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071815" y="2883631"/>
            <a:ext cx="308075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შაბლონის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შ</a:t>
            </a:r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ევსება, </a:t>
            </a:r>
            <a:r>
              <a:rPr lang="ka-GE" sz="1400" dirty="0" err="1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მოდერაცია</a:t>
            </a:r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, </a:t>
            </a:r>
          </a:p>
          <a:p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დადასტურება, დასრულება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021522" y="1022264"/>
            <a:ext cx="313163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ანგარიშგების დონის განსაზღვრა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016757" y="1931903"/>
            <a:ext cx="313163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შაბლონის შექმნა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220661" y="4385293"/>
            <a:ext cx="1869584" cy="1068550"/>
            <a:chOff x="1863341" y="2889956"/>
            <a:chExt cx="2476501" cy="1458906"/>
          </a:xfrm>
        </p:grpSpPr>
        <p:grpSp>
          <p:nvGrpSpPr>
            <p:cNvPr id="111" name="Group 110"/>
            <p:cNvGrpSpPr/>
            <p:nvPr/>
          </p:nvGrpSpPr>
          <p:grpSpPr>
            <a:xfrm>
              <a:off x="1863341" y="3481933"/>
              <a:ext cx="2476501" cy="866929"/>
              <a:chOff x="2386512" y="3722164"/>
              <a:chExt cx="2476500" cy="866929"/>
            </a:xfrm>
          </p:grpSpPr>
          <p:grpSp>
            <p:nvGrpSpPr>
              <p:cNvPr id="123" name="Gruppe 135"/>
              <p:cNvGrpSpPr/>
              <p:nvPr/>
            </p:nvGrpSpPr>
            <p:grpSpPr>
              <a:xfrm>
                <a:off x="2386512" y="3722164"/>
                <a:ext cx="2476500" cy="752175"/>
                <a:chOff x="-11420475" y="8545513"/>
                <a:chExt cx="4432300" cy="13462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6" name="Freeform 48"/>
                <p:cNvSpPr>
                  <a:spLocks/>
                </p:cNvSpPr>
                <p:nvPr/>
              </p:nvSpPr>
              <p:spPr bwMode="auto">
                <a:xfrm>
                  <a:off x="-11420475" y="8545513"/>
                  <a:ext cx="4432300" cy="1066800"/>
                </a:xfrm>
                <a:custGeom>
                  <a:avLst/>
                  <a:gdLst/>
                  <a:ahLst/>
                  <a:cxnLst>
                    <a:cxn ang="0">
                      <a:pos x="0" y="672"/>
                    </a:cxn>
                    <a:cxn ang="0">
                      <a:pos x="882" y="0"/>
                    </a:cxn>
                    <a:cxn ang="0">
                      <a:pos x="2792" y="0"/>
                    </a:cxn>
                    <a:cxn ang="0">
                      <a:pos x="1910" y="672"/>
                    </a:cxn>
                    <a:cxn ang="0">
                      <a:pos x="0" y="672"/>
                    </a:cxn>
                  </a:cxnLst>
                  <a:rect l="0" t="0" r="r" b="b"/>
                  <a:pathLst>
                    <a:path w="2792" h="672">
                      <a:moveTo>
                        <a:pt x="0" y="672"/>
                      </a:moveTo>
                      <a:lnTo>
                        <a:pt x="882" y="0"/>
                      </a:lnTo>
                      <a:lnTo>
                        <a:pt x="2792" y="0"/>
                      </a:lnTo>
                      <a:lnTo>
                        <a:pt x="1910" y="672"/>
                      </a:lnTo>
                      <a:lnTo>
                        <a:pt x="0" y="672"/>
                      </a:lnTo>
                      <a:close/>
                    </a:path>
                  </a:pathLst>
                </a:custGeom>
                <a:solidFill>
                  <a:srgbClr val="E3E4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  <p:sp>
              <p:nvSpPr>
                <p:cNvPr id="127" name="Rectangle 49"/>
                <p:cNvSpPr>
                  <a:spLocks noChangeArrowheads="1"/>
                </p:cNvSpPr>
                <p:nvPr/>
              </p:nvSpPr>
              <p:spPr bwMode="auto">
                <a:xfrm>
                  <a:off x="-11417300" y="9612313"/>
                  <a:ext cx="3028950" cy="276225"/>
                </a:xfrm>
                <a:prstGeom prst="rect">
                  <a:avLst/>
                </a:prstGeom>
                <a:solidFill>
                  <a:srgbClr val="BEC0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  <p:sp>
              <p:nvSpPr>
                <p:cNvPr id="128" name="Freeform 50"/>
                <p:cNvSpPr>
                  <a:spLocks/>
                </p:cNvSpPr>
                <p:nvPr/>
              </p:nvSpPr>
              <p:spPr bwMode="auto">
                <a:xfrm>
                  <a:off x="-8391525" y="8545513"/>
                  <a:ext cx="1403350" cy="1346200"/>
                </a:xfrm>
                <a:custGeom>
                  <a:avLst/>
                  <a:gdLst/>
                  <a:ahLst/>
                  <a:cxnLst>
                    <a:cxn ang="0">
                      <a:pos x="884" y="178"/>
                    </a:cxn>
                    <a:cxn ang="0">
                      <a:pos x="2" y="848"/>
                    </a:cxn>
                    <a:cxn ang="0">
                      <a:pos x="0" y="672"/>
                    </a:cxn>
                    <a:cxn ang="0">
                      <a:pos x="884" y="0"/>
                    </a:cxn>
                    <a:cxn ang="0">
                      <a:pos x="884" y="178"/>
                    </a:cxn>
                  </a:cxnLst>
                  <a:rect l="0" t="0" r="r" b="b"/>
                  <a:pathLst>
                    <a:path w="884" h="848">
                      <a:moveTo>
                        <a:pt x="884" y="178"/>
                      </a:moveTo>
                      <a:lnTo>
                        <a:pt x="2" y="848"/>
                      </a:lnTo>
                      <a:lnTo>
                        <a:pt x="0" y="672"/>
                      </a:lnTo>
                      <a:lnTo>
                        <a:pt x="884" y="0"/>
                      </a:lnTo>
                      <a:lnTo>
                        <a:pt x="884" y="178"/>
                      </a:lnTo>
                      <a:close/>
                    </a:path>
                  </a:pathLst>
                </a:custGeom>
                <a:solidFill>
                  <a:srgbClr val="A3A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</p:grpSp>
          <p:sp>
            <p:nvSpPr>
              <p:cNvPr id="124" name="Rektangel 750"/>
              <p:cNvSpPr>
                <a:spLocks noChangeArrowheads="1"/>
              </p:cNvSpPr>
              <p:nvPr/>
            </p:nvSpPr>
            <p:spPr bwMode="auto">
              <a:xfrm>
                <a:off x="2667713" y="4147767"/>
                <a:ext cx="1740803" cy="441326"/>
              </a:xfrm>
              <a:prstGeom prst="rect">
                <a:avLst/>
              </a:prstGeom>
              <a:solidFill>
                <a:sysClr val="window" lastClr="FFFFFF"/>
              </a:solidFill>
              <a:ln w="3175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nb-NO" sz="20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5" name="Rektangel 751"/>
              <p:cNvSpPr/>
              <p:nvPr/>
            </p:nvSpPr>
            <p:spPr bwMode="auto">
              <a:xfrm>
                <a:off x="2667713" y="4158222"/>
                <a:ext cx="1783637" cy="420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S-CO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2780115" y="2889956"/>
              <a:ext cx="892778" cy="899084"/>
              <a:chOff x="7848600" y="4261834"/>
              <a:chExt cx="892778" cy="899084"/>
            </a:xfrm>
          </p:grpSpPr>
          <p:grpSp>
            <p:nvGrpSpPr>
              <p:cNvPr id="113" name="Group 23"/>
              <p:cNvGrpSpPr/>
              <p:nvPr/>
            </p:nvGrpSpPr>
            <p:grpSpPr>
              <a:xfrm>
                <a:off x="7848600" y="4261834"/>
                <a:ext cx="841263" cy="851067"/>
                <a:chOff x="6353175" y="3276600"/>
                <a:chExt cx="1600200" cy="1562100"/>
              </a:xfrm>
            </p:grpSpPr>
            <p:sp>
              <p:nvSpPr>
                <p:cNvPr id="118" name="Rounded Rectangle 117"/>
                <p:cNvSpPr/>
                <p:nvPr/>
              </p:nvSpPr>
              <p:spPr>
                <a:xfrm>
                  <a:off x="6477000" y="3276600"/>
                  <a:ext cx="1371600" cy="1066800"/>
                </a:xfrm>
                <a:prstGeom prst="roundRect">
                  <a:avLst>
                    <a:gd name="adj" fmla="val 694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553200" y="3381375"/>
                  <a:ext cx="1219200" cy="838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0" name="Rounded Rectangle 119"/>
                <p:cNvSpPr/>
                <p:nvPr/>
              </p:nvSpPr>
              <p:spPr>
                <a:xfrm>
                  <a:off x="6353175" y="4381500"/>
                  <a:ext cx="1600200" cy="457200"/>
                </a:xfrm>
                <a:prstGeom prst="roundRect">
                  <a:avLst>
                    <a:gd name="adj" fmla="val 694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7162800" y="4495800"/>
                  <a:ext cx="609600" cy="1524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6477000" y="4495800"/>
                  <a:ext cx="76200" cy="76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8184731" y="4390255"/>
                <a:ext cx="556647" cy="770663"/>
                <a:chOff x="8184731" y="4390255"/>
                <a:chExt cx="556647" cy="770663"/>
              </a:xfrm>
            </p:grpSpPr>
            <p:sp>
              <p:nvSpPr>
                <p:cNvPr id="115" name="Round Same Side Corner Rectangle 114"/>
                <p:cNvSpPr/>
                <p:nvPr/>
              </p:nvSpPr>
              <p:spPr>
                <a:xfrm>
                  <a:off x="8184731" y="4728265"/>
                  <a:ext cx="556647" cy="432653"/>
                </a:xfrm>
                <a:prstGeom prst="round2Same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16" name="Isosceles Triangle 115"/>
                <p:cNvSpPr/>
                <p:nvPr/>
              </p:nvSpPr>
              <p:spPr>
                <a:xfrm flipV="1">
                  <a:off x="8392782" y="4735723"/>
                  <a:ext cx="140543" cy="187391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8289102" y="4390255"/>
                  <a:ext cx="347904" cy="360544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</p:grpSp>
      <p:sp>
        <p:nvSpPr>
          <p:cNvPr id="129" name="Rounded Rectangle 128"/>
          <p:cNvSpPr/>
          <p:nvPr/>
        </p:nvSpPr>
        <p:spPr>
          <a:xfrm>
            <a:off x="2935337" y="4095604"/>
            <a:ext cx="3289252" cy="2050289"/>
          </a:xfrm>
          <a:prstGeom prst="roundRect">
            <a:avLst>
              <a:gd name="adj" fmla="val 1262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0" name="Notched Right Arrow 129"/>
          <p:cNvSpPr/>
          <p:nvPr/>
        </p:nvSpPr>
        <p:spPr>
          <a:xfrm>
            <a:off x="2146859" y="4781145"/>
            <a:ext cx="685007" cy="525331"/>
          </a:xfrm>
          <a:prstGeom prst="notchedRightArrow">
            <a:avLst/>
          </a:prstGeom>
          <a:solidFill>
            <a:srgbClr val="E9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045334" y="4196346"/>
            <a:ext cx="3069716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სამოქმედო გეგმის განხორციელების დონის მონიტორინგი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140" name="Notched Right Arrow 139"/>
          <p:cNvSpPr/>
          <p:nvPr/>
        </p:nvSpPr>
        <p:spPr>
          <a:xfrm rot="5400000">
            <a:off x="4287879" y="3573411"/>
            <a:ext cx="409574" cy="525331"/>
          </a:xfrm>
          <a:prstGeom prst="notchedRightArrow">
            <a:avLst/>
          </a:prstGeom>
          <a:solidFill>
            <a:srgbClr val="E9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2" name="Rectangle 141"/>
          <p:cNvSpPr/>
          <p:nvPr/>
        </p:nvSpPr>
        <p:spPr>
          <a:xfrm>
            <a:off x="3038478" y="4987444"/>
            <a:ext cx="308075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პროგრეს/წლიური ანგარიშის ატვირთვა 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048003" y="5554181"/>
            <a:ext cx="308075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პროგრეს/წლიური ანგარიშისა და </a:t>
            </a:r>
            <a:r>
              <a:rPr lang="ka-GE" sz="1400" dirty="0" err="1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განხ</a:t>
            </a:r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. დონის გამოქვეყნება 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23825" y="129380"/>
            <a:ext cx="50529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dirty="0">
                <a:solidFill>
                  <a:schemeClr val="bg1"/>
                </a:solidFill>
                <a:latin typeface="BPG Nino Mtavruli" panose="02000506000000020004" pitchFamily="2" charset="0"/>
              </a:rPr>
              <a:t>მონიტორინგის (ანგარიშგების) პროცესი</a:t>
            </a:r>
            <a:endParaRPr lang="en-US" sz="2000" dirty="0">
              <a:solidFill>
                <a:schemeClr val="bg1"/>
              </a:solidFill>
              <a:latin typeface="BPG Nino Mtavruli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3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3" grpId="0" animBg="1"/>
      <p:bldP spid="104" grpId="0" animBg="1"/>
      <p:bldP spid="71" grpId="0" animBg="1"/>
      <p:bldP spid="72" grpId="0" animBg="1"/>
      <p:bldP spid="129" grpId="0" animBg="1"/>
      <p:bldP spid="130" grpId="0" animBg="1"/>
      <p:bldP spid="134" grpId="0" animBg="1"/>
      <p:bldP spid="140" grpId="0" animBg="1"/>
      <p:bldP spid="142" grpId="0" animBg="1"/>
      <p:bldP spid="1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69A4CE8-279B-4310-AC26-727E550A5D28}"/>
              </a:ext>
            </a:extLst>
          </p:cNvPr>
          <p:cNvSpPr/>
          <p:nvPr/>
        </p:nvSpPr>
        <p:spPr>
          <a:xfrm>
            <a:off x="174641" y="103971"/>
            <a:ext cx="5173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>
                <a:solidFill>
                  <a:schemeClr val="bg1"/>
                </a:solidFill>
                <a:latin typeface="BPG Nino Mtavruli" panose="02000506000000020004" pitchFamily="2" charset="0"/>
              </a:rPr>
              <a:t>მონიტორინგის (ანგარიშგების) პროცესი</a:t>
            </a:r>
            <a:endParaRPr lang="en-US" dirty="0">
              <a:solidFill>
                <a:schemeClr val="bg1"/>
              </a:solidFill>
              <a:latin typeface="BPG Nino Mtavruli" panose="02000506000000020004" pitchFamily="2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18DB9F3-8063-4DAC-8B25-E80FD4012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050923"/>
              </p:ext>
            </p:extLst>
          </p:nvPr>
        </p:nvGraphicFramePr>
        <p:xfrm>
          <a:off x="424873" y="785091"/>
          <a:ext cx="8460509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4051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01970" y="1162051"/>
            <a:ext cx="5141768" cy="1171574"/>
            <a:chOff x="501795" y="1400176"/>
            <a:chExt cx="5141768" cy="1171574"/>
          </a:xfrm>
        </p:grpSpPr>
        <p:grpSp>
          <p:nvGrpSpPr>
            <p:cNvPr id="61" name="Group 60"/>
            <p:cNvGrpSpPr/>
            <p:nvPr/>
          </p:nvGrpSpPr>
          <p:grpSpPr>
            <a:xfrm>
              <a:off x="501795" y="1400176"/>
              <a:ext cx="5141768" cy="1171574"/>
              <a:chOff x="0" y="354707"/>
              <a:chExt cx="3882740" cy="334789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0" y="354707"/>
                <a:ext cx="3882740" cy="334789"/>
              </a:xfrm>
              <a:prstGeom prst="round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Rounded Rectangle 4"/>
              <p:cNvSpPr/>
              <p:nvPr/>
            </p:nvSpPr>
            <p:spPr>
              <a:xfrm>
                <a:off x="16343" y="373772"/>
                <a:ext cx="3850054" cy="3021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49530" rIns="49530" bIns="49530" numCol="1" spcCol="1270" anchor="ctr" anchorCtr="0">
                <a:noAutofit/>
              </a:bodyPr>
              <a:lstStyle/>
              <a:p>
                <a:pPr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a-GE" sz="13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endParaRPr>
              </a:p>
              <a:p>
                <a:pPr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dirty="0">
                    <a:solidFill>
                      <a:schemeClr val="accent5">
                        <a:lumMod val="50000"/>
                      </a:schemeClr>
                    </a:solidFill>
                    <a:latin typeface="BPG Arial" panose="020B0604020202020204" pitchFamily="34" charset="0"/>
                    <a:cs typeface="BPG Arial" panose="020B0604020202020204" pitchFamily="34" charset="0"/>
                  </a:rPr>
                  <a:t>  ლოგიკური</a:t>
                </a:r>
                <a:r>
                  <a:rPr lang="ka-GE" sz="1300" b="1" dirty="0">
                    <a:solidFill>
                      <a:schemeClr val="accent5">
                        <a:lumMod val="50000"/>
                      </a:schemeClr>
                    </a:solidFill>
                    <a:latin typeface="BPG Arial" panose="020B0604020202020204" pitchFamily="34" charset="0"/>
                    <a:cs typeface="BPG Arial" panose="020B0604020202020204" pitchFamily="34" charset="0"/>
                  </a:rPr>
                  <a:t> </a:t>
                </a:r>
                <a:r>
                  <a:rPr lang="ka-GE" sz="1600" b="1" dirty="0">
                    <a:solidFill>
                      <a:schemeClr val="accent5">
                        <a:lumMod val="50000"/>
                      </a:schemeClr>
                    </a:solidFill>
                    <a:latin typeface="BPG Arial" panose="020B0604020202020204" pitchFamily="34" charset="0"/>
                    <a:cs typeface="BPG Arial" panose="020B0604020202020204" pitchFamily="34" charset="0"/>
                  </a:rPr>
                  <a:t>ჩარჩო</a:t>
                </a:r>
              </a:p>
              <a:p>
                <a:pPr lvl="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300" kern="12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endParaRPr>
              </a:p>
            </p:txBody>
          </p:sp>
        </p:grp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1701141"/>
                </p:ext>
              </p:extLst>
            </p:nvPr>
          </p:nvGraphicFramePr>
          <p:xfrm>
            <a:off x="4519612" y="1600200"/>
            <a:ext cx="914400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" name="Worksheet" showAsIcon="1" r:id="rId4" imgW="914400" imgH="771480" progId="Excel.Sheet.12">
                    <p:embed/>
                  </p:oleObj>
                </mc:Choice>
                <mc:Fallback>
                  <p:oleObj name="Worksheet" showAsIcon="1" r:id="rId4" imgW="914400" imgH="77148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519612" y="1600200"/>
                          <a:ext cx="914400" cy="771525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solidFill>
                            <a:schemeClr val="tx2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1897207" y="2400299"/>
            <a:ext cx="5141768" cy="1171572"/>
            <a:chOff x="497032" y="2638424"/>
            <a:chExt cx="5141768" cy="1171572"/>
          </a:xfrm>
        </p:grpSpPr>
        <p:grpSp>
          <p:nvGrpSpPr>
            <p:cNvPr id="39" name="Group 38"/>
            <p:cNvGrpSpPr/>
            <p:nvPr/>
          </p:nvGrpSpPr>
          <p:grpSpPr>
            <a:xfrm>
              <a:off x="497032" y="2638424"/>
              <a:ext cx="5141768" cy="1171572"/>
              <a:chOff x="0" y="354707"/>
              <a:chExt cx="3882740" cy="334789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0" y="354707"/>
                <a:ext cx="3882740" cy="334789"/>
              </a:xfrm>
              <a:prstGeom prst="round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Rounded Rectangle 4"/>
              <p:cNvSpPr/>
              <p:nvPr/>
            </p:nvSpPr>
            <p:spPr>
              <a:xfrm>
                <a:off x="16343" y="364221"/>
                <a:ext cx="3850054" cy="2490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49530" rIns="49530" bIns="49530" numCol="1" spcCol="1270" anchor="ctr" anchorCtr="0">
                <a:noAutofit/>
              </a:bodyPr>
              <a:lstStyle/>
              <a:p>
                <a:pPr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a-GE" sz="13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endParaRPr>
              </a:p>
              <a:p>
                <a:pPr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a-GE" sz="13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endParaRPr>
              </a:p>
              <a:p>
                <a:pPr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dirty="0">
                    <a:solidFill>
                      <a:schemeClr val="accent5">
                        <a:lumMod val="50000"/>
                      </a:schemeClr>
                    </a:solidFill>
                    <a:latin typeface="BPG Arial" panose="020B0604020202020204" pitchFamily="34" charset="0"/>
                    <a:cs typeface="BPG Arial" panose="020B0604020202020204" pitchFamily="34" charset="0"/>
                  </a:rPr>
                  <a:t>  ინდიკატორების პასპორტი</a:t>
                </a:r>
              </a:p>
              <a:p>
                <a:pPr lvl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3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endParaRPr>
              </a:p>
            </p:txBody>
          </p:sp>
        </p:grp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3929869"/>
                </p:ext>
              </p:extLst>
            </p:nvPr>
          </p:nvGraphicFramePr>
          <p:xfrm>
            <a:off x="4524375" y="2843213"/>
            <a:ext cx="914400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3" name="Worksheet" showAsIcon="1" r:id="rId6" imgW="914400" imgH="771480" progId="Excel.Sheet.12">
                    <p:embed/>
                  </p:oleObj>
                </mc:Choice>
                <mc:Fallback>
                  <p:oleObj name="Worksheet" showAsIcon="1" r:id="rId6" imgW="914400" imgH="77148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524375" y="2843213"/>
                          <a:ext cx="914400" cy="771525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2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1892444" y="3624263"/>
            <a:ext cx="5141768" cy="1171574"/>
            <a:chOff x="492269" y="3862388"/>
            <a:chExt cx="5141768" cy="1171574"/>
          </a:xfrm>
        </p:grpSpPr>
        <p:grpSp>
          <p:nvGrpSpPr>
            <p:cNvPr id="44" name="Group 43"/>
            <p:cNvGrpSpPr/>
            <p:nvPr/>
          </p:nvGrpSpPr>
          <p:grpSpPr>
            <a:xfrm>
              <a:off x="492269" y="3862388"/>
              <a:ext cx="5141768" cy="1171574"/>
              <a:chOff x="0" y="354707"/>
              <a:chExt cx="3882740" cy="334789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0" y="354707"/>
                <a:ext cx="3882740" cy="334789"/>
              </a:xfrm>
              <a:prstGeom prst="round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Rounded Rectangle 4"/>
              <p:cNvSpPr/>
              <p:nvPr/>
            </p:nvSpPr>
            <p:spPr>
              <a:xfrm>
                <a:off x="16343" y="371050"/>
                <a:ext cx="3850054" cy="3021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49530" rIns="49530" bIns="49530" numCol="1" spcCol="1270" anchor="ctr" anchorCtr="0">
                <a:noAutofit/>
              </a:bodyPr>
              <a:lstStyle/>
              <a:p>
                <a:pPr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a-GE" sz="13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endParaRPr>
              </a:p>
              <a:p>
                <a:pPr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dirty="0">
                    <a:solidFill>
                      <a:schemeClr val="accent5">
                        <a:lumMod val="50000"/>
                      </a:schemeClr>
                    </a:solidFill>
                    <a:latin typeface="BPG Arial" panose="020B0604020202020204" pitchFamily="34" charset="0"/>
                    <a:cs typeface="BPG Arial" panose="020B0604020202020204" pitchFamily="34" charset="0"/>
                  </a:rPr>
                  <a:t>  სამოქმედო გეგმა</a:t>
                </a:r>
              </a:p>
              <a:p>
                <a:pPr lvl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3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endParaRPr>
              </a:p>
            </p:txBody>
          </p:sp>
        </p:grp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8556438"/>
                </p:ext>
              </p:extLst>
            </p:nvPr>
          </p:nvGraphicFramePr>
          <p:xfrm>
            <a:off x="4519614" y="4057650"/>
            <a:ext cx="914400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4" name="Worksheet" showAsIcon="1" r:id="rId8" imgW="914400" imgH="771480" progId="Excel.Sheet.12">
                    <p:embed/>
                  </p:oleObj>
                </mc:Choice>
                <mc:Fallback>
                  <p:oleObj name="Worksheet" showAsIcon="1" r:id="rId8" imgW="914400" imgH="77148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519614" y="4057650"/>
                          <a:ext cx="914400" cy="771525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2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1880749" y="4833938"/>
            <a:ext cx="5148702" cy="1171574"/>
            <a:chOff x="480574" y="5072063"/>
            <a:chExt cx="5148702" cy="1171574"/>
          </a:xfrm>
        </p:grpSpPr>
        <p:grpSp>
          <p:nvGrpSpPr>
            <p:cNvPr id="49" name="Group 48"/>
            <p:cNvGrpSpPr/>
            <p:nvPr/>
          </p:nvGrpSpPr>
          <p:grpSpPr>
            <a:xfrm>
              <a:off x="480574" y="5072063"/>
              <a:ext cx="5148702" cy="1171574"/>
              <a:chOff x="16343" y="354707"/>
              <a:chExt cx="3887976" cy="33478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21579" y="354707"/>
                <a:ext cx="3882740" cy="334789"/>
              </a:xfrm>
              <a:prstGeom prst="round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Rounded Rectangle 4"/>
              <p:cNvSpPr/>
              <p:nvPr/>
            </p:nvSpPr>
            <p:spPr>
              <a:xfrm>
                <a:off x="16343" y="421393"/>
                <a:ext cx="3850054" cy="2653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49530" rIns="49530" bIns="49530" numCol="1" spcCol="1270" anchor="ctr" anchorCtr="0">
                <a:noAutofit/>
              </a:bodyPr>
              <a:lstStyle/>
              <a:p>
                <a:pPr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dirty="0">
                    <a:solidFill>
                      <a:schemeClr val="accent5">
                        <a:lumMod val="50000"/>
                      </a:schemeClr>
                    </a:solidFill>
                    <a:latin typeface="BPG Arial" panose="020B0604020202020204" pitchFamily="34" charset="0"/>
                    <a:cs typeface="BPG Arial" panose="020B0604020202020204" pitchFamily="34" charset="0"/>
                  </a:rPr>
                  <a:t>   ბიუჯეტირების ინსტრუმენტი</a:t>
                </a:r>
              </a:p>
              <a:p>
                <a:pPr lvl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3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endParaRPr>
              </a:p>
            </p:txBody>
          </p:sp>
        </p:grp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1525604"/>
                </p:ext>
              </p:extLst>
            </p:nvPr>
          </p:nvGraphicFramePr>
          <p:xfrm>
            <a:off x="4524379" y="5257800"/>
            <a:ext cx="914400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5" name="Worksheet" showAsIcon="1" r:id="rId10" imgW="914400" imgH="771480" progId="Excel.Sheet.12">
                    <p:embed/>
                  </p:oleObj>
                </mc:Choice>
                <mc:Fallback>
                  <p:oleObj name="Worksheet" showAsIcon="1" r:id="rId10" imgW="914400" imgH="77148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524379" y="5257800"/>
                          <a:ext cx="914400" cy="771525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2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tangle 26"/>
          <p:cNvSpPr/>
          <p:nvPr/>
        </p:nvSpPr>
        <p:spPr>
          <a:xfrm>
            <a:off x="123825" y="129380"/>
            <a:ext cx="3722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dirty="0">
                <a:solidFill>
                  <a:schemeClr val="bg1"/>
                </a:solidFill>
                <a:latin typeface="BPG Nino Mtavruli" panose="02000506000000020004" pitchFamily="2" charset="0"/>
              </a:rPr>
              <a:t>დაგეგმვის ეტაპის შაბლონები</a:t>
            </a:r>
            <a:endParaRPr lang="en-US" sz="2000" dirty="0">
              <a:solidFill>
                <a:schemeClr val="bg1"/>
              </a:solidFill>
              <a:latin typeface="BPG Nino Mtavruli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92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49595" y="1857376"/>
            <a:ext cx="5310622" cy="1171574"/>
            <a:chOff x="501795" y="1857376"/>
            <a:chExt cx="5310622" cy="1171574"/>
          </a:xfrm>
        </p:grpSpPr>
        <p:grpSp>
          <p:nvGrpSpPr>
            <p:cNvPr id="61" name="Group 60"/>
            <p:cNvGrpSpPr/>
            <p:nvPr/>
          </p:nvGrpSpPr>
          <p:grpSpPr>
            <a:xfrm>
              <a:off x="501795" y="1857376"/>
              <a:ext cx="5310622" cy="1171574"/>
              <a:chOff x="0" y="354707"/>
              <a:chExt cx="4010248" cy="334789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0" y="354707"/>
                <a:ext cx="3882740" cy="334789"/>
              </a:xfrm>
              <a:prstGeom prst="round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Rounded Rectangle 4"/>
              <p:cNvSpPr/>
              <p:nvPr/>
            </p:nvSpPr>
            <p:spPr>
              <a:xfrm>
                <a:off x="160194" y="368328"/>
                <a:ext cx="3850054" cy="3021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49530" rIns="49530" bIns="49530" numCol="1" spcCol="1270" anchor="ctr" anchorCtr="0">
                <a:noAutofit/>
              </a:bodyPr>
              <a:lstStyle/>
              <a:p>
                <a:pPr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dirty="0" err="1">
                    <a:solidFill>
                      <a:schemeClr val="accent5">
                        <a:lumMod val="50000"/>
                      </a:schemeClr>
                    </a:solidFill>
                    <a:latin typeface="BPG Arial" panose="020B0604020202020204" pitchFamily="34" charset="0"/>
                    <a:cs typeface="BPG Arial" panose="020B0604020202020204" pitchFamily="34" charset="0"/>
                  </a:rPr>
                  <a:t>სტატუსანგარიში</a:t>
                </a:r>
                <a:endParaRPr lang="en-US" sz="16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endParaRPr>
              </a:p>
            </p:txBody>
          </p:sp>
        </p:grp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3133929"/>
                </p:ext>
              </p:extLst>
            </p:nvPr>
          </p:nvGraphicFramePr>
          <p:xfrm>
            <a:off x="4543425" y="2052638"/>
            <a:ext cx="914400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6" name="Worksheet" showAsIcon="1" r:id="rId4" imgW="914400" imgH="771480" progId="Excel.Sheet.12">
                    <p:embed/>
                  </p:oleObj>
                </mc:Choice>
                <mc:Fallback>
                  <p:oleObj name="Worksheet" showAsIcon="1" r:id="rId4" imgW="914400" imgH="77148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543425" y="2052638"/>
                          <a:ext cx="914400" cy="771525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2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Rectangle 9"/>
          <p:cNvSpPr/>
          <p:nvPr/>
        </p:nvSpPr>
        <p:spPr>
          <a:xfrm>
            <a:off x="123825" y="129380"/>
            <a:ext cx="4307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dirty="0">
                <a:solidFill>
                  <a:schemeClr val="bg1"/>
                </a:solidFill>
                <a:latin typeface="BPG Nino Mtavruli" panose="02000506000000020004" pitchFamily="2" charset="0"/>
              </a:rPr>
              <a:t>მონიტორინგის ეტაპის შაბლონები</a:t>
            </a:r>
            <a:endParaRPr lang="en-US" sz="2000" dirty="0">
              <a:solidFill>
                <a:schemeClr val="bg1"/>
              </a:solidFill>
              <a:latin typeface="BPG Nino Mtavruli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225424" y="1196924"/>
            <a:ext cx="1869584" cy="1068550"/>
            <a:chOff x="1863341" y="2889956"/>
            <a:chExt cx="2476501" cy="1458906"/>
          </a:xfrm>
        </p:grpSpPr>
        <p:grpSp>
          <p:nvGrpSpPr>
            <p:cNvPr id="49" name="Group 48"/>
            <p:cNvGrpSpPr/>
            <p:nvPr/>
          </p:nvGrpSpPr>
          <p:grpSpPr>
            <a:xfrm>
              <a:off x="1863341" y="3481933"/>
              <a:ext cx="2476501" cy="866929"/>
              <a:chOff x="2386512" y="3722164"/>
              <a:chExt cx="2476500" cy="866929"/>
            </a:xfrm>
          </p:grpSpPr>
          <p:grpSp>
            <p:nvGrpSpPr>
              <p:cNvPr id="61" name="Gruppe 135"/>
              <p:cNvGrpSpPr/>
              <p:nvPr/>
            </p:nvGrpSpPr>
            <p:grpSpPr>
              <a:xfrm>
                <a:off x="2386512" y="3722164"/>
                <a:ext cx="2476500" cy="752175"/>
                <a:chOff x="-11420475" y="8545513"/>
                <a:chExt cx="4432300" cy="13462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8" name="Freeform 48"/>
                <p:cNvSpPr>
                  <a:spLocks/>
                </p:cNvSpPr>
                <p:nvPr/>
              </p:nvSpPr>
              <p:spPr bwMode="auto">
                <a:xfrm>
                  <a:off x="-11420475" y="8545513"/>
                  <a:ext cx="4432300" cy="1066800"/>
                </a:xfrm>
                <a:custGeom>
                  <a:avLst/>
                  <a:gdLst/>
                  <a:ahLst/>
                  <a:cxnLst>
                    <a:cxn ang="0">
                      <a:pos x="0" y="672"/>
                    </a:cxn>
                    <a:cxn ang="0">
                      <a:pos x="882" y="0"/>
                    </a:cxn>
                    <a:cxn ang="0">
                      <a:pos x="2792" y="0"/>
                    </a:cxn>
                    <a:cxn ang="0">
                      <a:pos x="1910" y="672"/>
                    </a:cxn>
                    <a:cxn ang="0">
                      <a:pos x="0" y="672"/>
                    </a:cxn>
                  </a:cxnLst>
                  <a:rect l="0" t="0" r="r" b="b"/>
                  <a:pathLst>
                    <a:path w="2792" h="672">
                      <a:moveTo>
                        <a:pt x="0" y="672"/>
                      </a:moveTo>
                      <a:lnTo>
                        <a:pt x="882" y="0"/>
                      </a:lnTo>
                      <a:lnTo>
                        <a:pt x="2792" y="0"/>
                      </a:lnTo>
                      <a:lnTo>
                        <a:pt x="1910" y="672"/>
                      </a:lnTo>
                      <a:lnTo>
                        <a:pt x="0" y="672"/>
                      </a:lnTo>
                      <a:close/>
                    </a:path>
                  </a:pathLst>
                </a:custGeom>
                <a:solidFill>
                  <a:srgbClr val="E3E4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  <p:sp>
              <p:nvSpPr>
                <p:cNvPr id="69" name="Rectangle 49"/>
                <p:cNvSpPr>
                  <a:spLocks noChangeArrowheads="1"/>
                </p:cNvSpPr>
                <p:nvPr/>
              </p:nvSpPr>
              <p:spPr bwMode="auto">
                <a:xfrm>
                  <a:off x="-11417300" y="9612313"/>
                  <a:ext cx="3028950" cy="276225"/>
                </a:xfrm>
                <a:prstGeom prst="rect">
                  <a:avLst/>
                </a:prstGeom>
                <a:solidFill>
                  <a:srgbClr val="BEC0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  <p:sp>
              <p:nvSpPr>
                <p:cNvPr id="70" name="Freeform 50"/>
                <p:cNvSpPr>
                  <a:spLocks/>
                </p:cNvSpPr>
                <p:nvPr/>
              </p:nvSpPr>
              <p:spPr bwMode="auto">
                <a:xfrm>
                  <a:off x="-8391525" y="8545513"/>
                  <a:ext cx="1403350" cy="1346200"/>
                </a:xfrm>
                <a:custGeom>
                  <a:avLst/>
                  <a:gdLst/>
                  <a:ahLst/>
                  <a:cxnLst>
                    <a:cxn ang="0">
                      <a:pos x="884" y="178"/>
                    </a:cxn>
                    <a:cxn ang="0">
                      <a:pos x="2" y="848"/>
                    </a:cxn>
                    <a:cxn ang="0">
                      <a:pos x="0" y="672"/>
                    </a:cxn>
                    <a:cxn ang="0">
                      <a:pos x="884" y="0"/>
                    </a:cxn>
                    <a:cxn ang="0">
                      <a:pos x="884" y="178"/>
                    </a:cxn>
                  </a:cxnLst>
                  <a:rect l="0" t="0" r="r" b="b"/>
                  <a:pathLst>
                    <a:path w="884" h="848">
                      <a:moveTo>
                        <a:pt x="884" y="178"/>
                      </a:moveTo>
                      <a:lnTo>
                        <a:pt x="2" y="848"/>
                      </a:lnTo>
                      <a:lnTo>
                        <a:pt x="0" y="672"/>
                      </a:lnTo>
                      <a:lnTo>
                        <a:pt x="884" y="0"/>
                      </a:lnTo>
                      <a:lnTo>
                        <a:pt x="884" y="178"/>
                      </a:lnTo>
                      <a:close/>
                    </a:path>
                  </a:pathLst>
                </a:custGeom>
                <a:solidFill>
                  <a:srgbClr val="A3A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</p:grpSp>
          <p:sp>
            <p:nvSpPr>
              <p:cNvPr id="65" name="Rektangel 750"/>
              <p:cNvSpPr>
                <a:spLocks noChangeArrowheads="1"/>
              </p:cNvSpPr>
              <p:nvPr/>
            </p:nvSpPr>
            <p:spPr bwMode="auto">
              <a:xfrm>
                <a:off x="2667713" y="4147767"/>
                <a:ext cx="1740803" cy="441326"/>
              </a:xfrm>
              <a:prstGeom prst="rect">
                <a:avLst/>
              </a:prstGeom>
              <a:solidFill>
                <a:sysClr val="window" lastClr="FFFFFF"/>
              </a:solidFill>
              <a:ln w="3175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nb-NO" sz="20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6" name="Rektangel 751"/>
              <p:cNvSpPr/>
              <p:nvPr/>
            </p:nvSpPr>
            <p:spPr bwMode="auto">
              <a:xfrm>
                <a:off x="2667713" y="4158222"/>
                <a:ext cx="1783637" cy="420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S-CO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780115" y="2889956"/>
              <a:ext cx="892778" cy="899084"/>
              <a:chOff x="7848600" y="4261834"/>
              <a:chExt cx="892778" cy="899084"/>
            </a:xfrm>
          </p:grpSpPr>
          <p:grpSp>
            <p:nvGrpSpPr>
              <p:cNvPr id="51" name="Group 23"/>
              <p:cNvGrpSpPr/>
              <p:nvPr/>
            </p:nvGrpSpPr>
            <p:grpSpPr>
              <a:xfrm>
                <a:off x="7848600" y="4261834"/>
                <a:ext cx="841263" cy="851067"/>
                <a:chOff x="6353175" y="3276600"/>
                <a:chExt cx="1600200" cy="1562100"/>
              </a:xfrm>
            </p:grpSpPr>
            <p:sp>
              <p:nvSpPr>
                <p:cNvPr id="56" name="Rounded Rectangle 55"/>
                <p:cNvSpPr/>
                <p:nvPr/>
              </p:nvSpPr>
              <p:spPr>
                <a:xfrm>
                  <a:off x="6477000" y="3276600"/>
                  <a:ext cx="1371600" cy="1066800"/>
                </a:xfrm>
                <a:prstGeom prst="roundRect">
                  <a:avLst>
                    <a:gd name="adj" fmla="val 694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553200" y="3381375"/>
                  <a:ext cx="1219200" cy="838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6353175" y="4381500"/>
                  <a:ext cx="1600200" cy="457200"/>
                </a:xfrm>
                <a:prstGeom prst="roundRect">
                  <a:avLst>
                    <a:gd name="adj" fmla="val 694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7162800" y="4495800"/>
                  <a:ext cx="609600" cy="1524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6477000" y="4495800"/>
                  <a:ext cx="76200" cy="76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8184731" y="4390255"/>
                <a:ext cx="556647" cy="770663"/>
                <a:chOff x="8184731" y="4390255"/>
                <a:chExt cx="556647" cy="770663"/>
              </a:xfrm>
            </p:grpSpPr>
            <p:sp>
              <p:nvSpPr>
                <p:cNvPr id="53" name="Round Same Side Corner Rectangle 52"/>
                <p:cNvSpPr/>
                <p:nvPr/>
              </p:nvSpPr>
              <p:spPr>
                <a:xfrm>
                  <a:off x="8184731" y="4728265"/>
                  <a:ext cx="556647" cy="432653"/>
                </a:xfrm>
                <a:prstGeom prst="round2Same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 flipV="1">
                  <a:off x="8392782" y="4735723"/>
                  <a:ext cx="140543" cy="187391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8289102" y="4390255"/>
                  <a:ext cx="347904" cy="360544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</p:grpSp>
      </p:grpSp>
      <p:sp>
        <p:nvSpPr>
          <p:cNvPr id="74" name="Rounded Rectangle 73"/>
          <p:cNvSpPr/>
          <p:nvPr/>
        </p:nvSpPr>
        <p:spPr>
          <a:xfrm>
            <a:off x="2940100" y="907236"/>
            <a:ext cx="3289252" cy="1831202"/>
          </a:xfrm>
          <a:prstGeom prst="roundRect">
            <a:avLst>
              <a:gd name="adj" fmla="val 1262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75" name="Group 74"/>
          <p:cNvGrpSpPr/>
          <p:nvPr/>
        </p:nvGrpSpPr>
        <p:grpSpPr>
          <a:xfrm>
            <a:off x="131436" y="2988971"/>
            <a:ext cx="1910570" cy="1068550"/>
            <a:chOff x="1863341" y="2889956"/>
            <a:chExt cx="2476501" cy="1458906"/>
          </a:xfrm>
        </p:grpSpPr>
        <p:grpSp>
          <p:nvGrpSpPr>
            <p:cNvPr id="76" name="Group 75"/>
            <p:cNvGrpSpPr/>
            <p:nvPr/>
          </p:nvGrpSpPr>
          <p:grpSpPr>
            <a:xfrm>
              <a:off x="1863341" y="3481933"/>
              <a:ext cx="2476501" cy="866929"/>
              <a:chOff x="2386512" y="3722164"/>
              <a:chExt cx="2476500" cy="866929"/>
            </a:xfrm>
          </p:grpSpPr>
          <p:grpSp>
            <p:nvGrpSpPr>
              <p:cNvPr id="88" name="Gruppe 135"/>
              <p:cNvGrpSpPr/>
              <p:nvPr/>
            </p:nvGrpSpPr>
            <p:grpSpPr>
              <a:xfrm>
                <a:off x="2386512" y="3722164"/>
                <a:ext cx="2476500" cy="752175"/>
                <a:chOff x="-11420475" y="8545513"/>
                <a:chExt cx="4432300" cy="13462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1" name="Freeform 48"/>
                <p:cNvSpPr>
                  <a:spLocks/>
                </p:cNvSpPr>
                <p:nvPr/>
              </p:nvSpPr>
              <p:spPr bwMode="auto">
                <a:xfrm>
                  <a:off x="-11420475" y="8545513"/>
                  <a:ext cx="4432300" cy="1066800"/>
                </a:xfrm>
                <a:custGeom>
                  <a:avLst/>
                  <a:gdLst/>
                  <a:ahLst/>
                  <a:cxnLst>
                    <a:cxn ang="0">
                      <a:pos x="0" y="672"/>
                    </a:cxn>
                    <a:cxn ang="0">
                      <a:pos x="882" y="0"/>
                    </a:cxn>
                    <a:cxn ang="0">
                      <a:pos x="2792" y="0"/>
                    </a:cxn>
                    <a:cxn ang="0">
                      <a:pos x="1910" y="672"/>
                    </a:cxn>
                    <a:cxn ang="0">
                      <a:pos x="0" y="672"/>
                    </a:cxn>
                  </a:cxnLst>
                  <a:rect l="0" t="0" r="r" b="b"/>
                  <a:pathLst>
                    <a:path w="2792" h="672">
                      <a:moveTo>
                        <a:pt x="0" y="672"/>
                      </a:moveTo>
                      <a:lnTo>
                        <a:pt x="882" y="0"/>
                      </a:lnTo>
                      <a:lnTo>
                        <a:pt x="2792" y="0"/>
                      </a:lnTo>
                      <a:lnTo>
                        <a:pt x="1910" y="672"/>
                      </a:lnTo>
                      <a:lnTo>
                        <a:pt x="0" y="672"/>
                      </a:lnTo>
                      <a:close/>
                    </a:path>
                  </a:pathLst>
                </a:custGeom>
                <a:solidFill>
                  <a:srgbClr val="E3E4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  <p:sp>
              <p:nvSpPr>
                <p:cNvPr id="92" name="Rectangle 49"/>
                <p:cNvSpPr>
                  <a:spLocks noChangeArrowheads="1"/>
                </p:cNvSpPr>
                <p:nvPr/>
              </p:nvSpPr>
              <p:spPr bwMode="auto">
                <a:xfrm>
                  <a:off x="-11417300" y="9612313"/>
                  <a:ext cx="3028950" cy="276225"/>
                </a:xfrm>
                <a:prstGeom prst="rect">
                  <a:avLst/>
                </a:prstGeom>
                <a:solidFill>
                  <a:srgbClr val="BEC0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  <p:sp>
              <p:nvSpPr>
                <p:cNvPr id="93" name="Freeform 50"/>
                <p:cNvSpPr>
                  <a:spLocks/>
                </p:cNvSpPr>
                <p:nvPr/>
              </p:nvSpPr>
              <p:spPr bwMode="auto">
                <a:xfrm>
                  <a:off x="-8391525" y="8545513"/>
                  <a:ext cx="1403350" cy="1346200"/>
                </a:xfrm>
                <a:custGeom>
                  <a:avLst/>
                  <a:gdLst/>
                  <a:ahLst/>
                  <a:cxnLst>
                    <a:cxn ang="0">
                      <a:pos x="884" y="178"/>
                    </a:cxn>
                    <a:cxn ang="0">
                      <a:pos x="2" y="848"/>
                    </a:cxn>
                    <a:cxn ang="0">
                      <a:pos x="0" y="672"/>
                    </a:cxn>
                    <a:cxn ang="0">
                      <a:pos x="884" y="0"/>
                    </a:cxn>
                    <a:cxn ang="0">
                      <a:pos x="884" y="178"/>
                    </a:cxn>
                  </a:cxnLst>
                  <a:rect l="0" t="0" r="r" b="b"/>
                  <a:pathLst>
                    <a:path w="884" h="848">
                      <a:moveTo>
                        <a:pt x="884" y="178"/>
                      </a:moveTo>
                      <a:lnTo>
                        <a:pt x="2" y="848"/>
                      </a:lnTo>
                      <a:lnTo>
                        <a:pt x="0" y="672"/>
                      </a:lnTo>
                      <a:lnTo>
                        <a:pt x="884" y="0"/>
                      </a:lnTo>
                      <a:lnTo>
                        <a:pt x="884" y="178"/>
                      </a:lnTo>
                      <a:close/>
                    </a:path>
                  </a:pathLst>
                </a:custGeom>
                <a:solidFill>
                  <a:srgbClr val="A3A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</p:grpSp>
          <p:sp>
            <p:nvSpPr>
              <p:cNvPr id="89" name="Rektangel 750"/>
              <p:cNvSpPr>
                <a:spLocks noChangeArrowheads="1"/>
              </p:cNvSpPr>
              <p:nvPr/>
            </p:nvSpPr>
            <p:spPr bwMode="auto">
              <a:xfrm>
                <a:off x="2667713" y="4147767"/>
                <a:ext cx="1740803" cy="441326"/>
              </a:xfrm>
              <a:prstGeom prst="rect">
                <a:avLst/>
              </a:prstGeom>
              <a:solidFill>
                <a:sysClr val="window" lastClr="FFFFFF"/>
              </a:solidFill>
              <a:ln w="3175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nb-NO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90" name="Rektangel 751"/>
              <p:cNvSpPr/>
              <p:nvPr/>
            </p:nvSpPr>
            <p:spPr bwMode="auto">
              <a:xfrm>
                <a:off x="2667713" y="4158222"/>
                <a:ext cx="1783637" cy="420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ALL USERS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2780115" y="2889956"/>
              <a:ext cx="892778" cy="899084"/>
              <a:chOff x="7848600" y="4261834"/>
              <a:chExt cx="892778" cy="899084"/>
            </a:xfrm>
          </p:grpSpPr>
          <p:grpSp>
            <p:nvGrpSpPr>
              <p:cNvPr id="78" name="Group 23"/>
              <p:cNvGrpSpPr/>
              <p:nvPr/>
            </p:nvGrpSpPr>
            <p:grpSpPr>
              <a:xfrm>
                <a:off x="7848600" y="4261834"/>
                <a:ext cx="841263" cy="851067"/>
                <a:chOff x="6353175" y="3276600"/>
                <a:chExt cx="1600200" cy="1562100"/>
              </a:xfrm>
            </p:grpSpPr>
            <p:sp>
              <p:nvSpPr>
                <p:cNvPr id="83" name="Rounded Rectangle 82"/>
                <p:cNvSpPr/>
                <p:nvPr/>
              </p:nvSpPr>
              <p:spPr>
                <a:xfrm>
                  <a:off x="6477000" y="3276600"/>
                  <a:ext cx="1371600" cy="1066800"/>
                </a:xfrm>
                <a:prstGeom prst="roundRect">
                  <a:avLst>
                    <a:gd name="adj" fmla="val 694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6553200" y="3381375"/>
                  <a:ext cx="1219200" cy="838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5" name="Rounded Rectangle 84"/>
                <p:cNvSpPr/>
                <p:nvPr/>
              </p:nvSpPr>
              <p:spPr>
                <a:xfrm>
                  <a:off x="6353175" y="4381500"/>
                  <a:ext cx="1600200" cy="457200"/>
                </a:xfrm>
                <a:prstGeom prst="roundRect">
                  <a:avLst>
                    <a:gd name="adj" fmla="val 694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7162800" y="4495800"/>
                  <a:ext cx="609600" cy="1524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477000" y="4495800"/>
                  <a:ext cx="76200" cy="76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8184731" y="4390255"/>
                <a:ext cx="556647" cy="770663"/>
                <a:chOff x="8184731" y="4390255"/>
                <a:chExt cx="556647" cy="770663"/>
              </a:xfrm>
            </p:grpSpPr>
            <p:sp>
              <p:nvSpPr>
                <p:cNvPr id="80" name="Round Same Side Corner Rectangle 79"/>
                <p:cNvSpPr/>
                <p:nvPr/>
              </p:nvSpPr>
              <p:spPr>
                <a:xfrm>
                  <a:off x="8184731" y="4728265"/>
                  <a:ext cx="556647" cy="432653"/>
                </a:xfrm>
                <a:prstGeom prst="round2Same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1" name="Isosceles Triangle 80"/>
                <p:cNvSpPr/>
                <p:nvPr/>
              </p:nvSpPr>
              <p:spPr>
                <a:xfrm flipV="1">
                  <a:off x="8392782" y="4735723"/>
                  <a:ext cx="140543" cy="187391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8289102" y="4390255"/>
                  <a:ext cx="347904" cy="360544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</p:grpSp>
      </p:grpSp>
      <p:sp>
        <p:nvSpPr>
          <p:cNvPr id="94" name="Rounded Rectangle 93"/>
          <p:cNvSpPr/>
          <p:nvPr/>
        </p:nvSpPr>
        <p:spPr>
          <a:xfrm>
            <a:off x="2961939" y="3209269"/>
            <a:ext cx="3267414" cy="815022"/>
          </a:xfrm>
          <a:prstGeom prst="roundRect">
            <a:avLst>
              <a:gd name="adj" fmla="val 767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5" name="TextBox 94"/>
          <p:cNvSpPr txBox="1"/>
          <p:nvPr/>
        </p:nvSpPr>
        <p:spPr>
          <a:xfrm>
            <a:off x="7461751" y="1311339"/>
            <a:ext cx="1202573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defRPr>
            </a:lvl1pPr>
          </a:lstStyle>
          <a:p>
            <a:pPr algn="ctr"/>
            <a:r>
              <a:rPr lang="ka-GE" dirty="0"/>
              <a:t>დავალების </a:t>
            </a:r>
          </a:p>
          <a:p>
            <a:pPr algn="ctr"/>
            <a:r>
              <a:rPr lang="ka-GE" dirty="0"/>
              <a:t>გაცემა</a:t>
            </a:r>
          </a:p>
          <a:p>
            <a:pPr algn="ctr"/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7116156" y="1182410"/>
            <a:ext cx="1858826" cy="1122802"/>
          </a:xfrm>
          <a:prstGeom prst="roundRect">
            <a:avLst>
              <a:gd name="adj" fmla="val 11009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7" name="Notched Right Arrow 96"/>
          <p:cNvSpPr/>
          <p:nvPr/>
        </p:nvSpPr>
        <p:spPr>
          <a:xfrm>
            <a:off x="2151622" y="1592776"/>
            <a:ext cx="685007" cy="525331"/>
          </a:xfrm>
          <a:prstGeom prst="notchedRightArrow">
            <a:avLst/>
          </a:prstGeom>
          <a:solidFill>
            <a:srgbClr val="E94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Notched Right Arrow 97"/>
          <p:cNvSpPr/>
          <p:nvPr/>
        </p:nvSpPr>
        <p:spPr>
          <a:xfrm>
            <a:off x="6312526" y="1538143"/>
            <a:ext cx="685007" cy="525331"/>
          </a:xfrm>
          <a:prstGeom prst="notchedRightArrow">
            <a:avLst/>
          </a:prstGeom>
          <a:solidFill>
            <a:srgbClr val="E94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9" name="Bent Arrow 98"/>
          <p:cNvSpPr/>
          <p:nvPr/>
        </p:nvSpPr>
        <p:spPr>
          <a:xfrm rot="10800000">
            <a:off x="6958010" y="2995597"/>
            <a:ext cx="1113591" cy="957263"/>
          </a:xfrm>
          <a:prstGeom prst="ben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0" name="Rectangle 99"/>
          <p:cNvSpPr/>
          <p:nvPr/>
        </p:nvSpPr>
        <p:spPr>
          <a:xfrm>
            <a:off x="2997709" y="1784266"/>
            <a:ext cx="313163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კრიტერიუმების შერჩევა და შეფასების კითხვების განსაზღვრა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103" name="Notched Right Arrow 102"/>
          <p:cNvSpPr/>
          <p:nvPr/>
        </p:nvSpPr>
        <p:spPr>
          <a:xfrm>
            <a:off x="2080486" y="3351985"/>
            <a:ext cx="700024" cy="525331"/>
          </a:xfrm>
          <a:prstGeom prst="notchedRightArrow">
            <a:avLst/>
          </a:prstGeom>
          <a:solidFill>
            <a:srgbClr val="E94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3071815" y="3319512"/>
            <a:ext cx="308075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შაბლონის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შ</a:t>
            </a:r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ევსება, </a:t>
            </a:r>
            <a:r>
              <a:rPr lang="ka-GE" sz="1400" dirty="0" err="1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მოდერაცია</a:t>
            </a:r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, </a:t>
            </a:r>
          </a:p>
          <a:p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დადასტურება, დასრულება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021522" y="993689"/>
            <a:ext cx="313163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შეფასების ტიპის (საბოლოო/შუალედური) და მასშტაბის განსაზღვრა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002470" y="2346241"/>
            <a:ext cx="313163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შაბლონის შექმნა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220661" y="4821174"/>
            <a:ext cx="1869584" cy="1068550"/>
            <a:chOff x="1863341" y="2889956"/>
            <a:chExt cx="2476501" cy="1458906"/>
          </a:xfrm>
        </p:grpSpPr>
        <p:grpSp>
          <p:nvGrpSpPr>
            <p:cNvPr id="111" name="Group 110"/>
            <p:cNvGrpSpPr/>
            <p:nvPr/>
          </p:nvGrpSpPr>
          <p:grpSpPr>
            <a:xfrm>
              <a:off x="1863341" y="3481933"/>
              <a:ext cx="2476501" cy="866929"/>
              <a:chOff x="2386512" y="3722164"/>
              <a:chExt cx="2476500" cy="866929"/>
            </a:xfrm>
          </p:grpSpPr>
          <p:grpSp>
            <p:nvGrpSpPr>
              <p:cNvPr id="123" name="Gruppe 135"/>
              <p:cNvGrpSpPr/>
              <p:nvPr/>
            </p:nvGrpSpPr>
            <p:grpSpPr>
              <a:xfrm>
                <a:off x="2386512" y="3722164"/>
                <a:ext cx="2476500" cy="752175"/>
                <a:chOff x="-11420475" y="8545513"/>
                <a:chExt cx="4432300" cy="13462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6" name="Freeform 48"/>
                <p:cNvSpPr>
                  <a:spLocks/>
                </p:cNvSpPr>
                <p:nvPr/>
              </p:nvSpPr>
              <p:spPr bwMode="auto">
                <a:xfrm>
                  <a:off x="-11420475" y="8545513"/>
                  <a:ext cx="4432300" cy="1066800"/>
                </a:xfrm>
                <a:custGeom>
                  <a:avLst/>
                  <a:gdLst/>
                  <a:ahLst/>
                  <a:cxnLst>
                    <a:cxn ang="0">
                      <a:pos x="0" y="672"/>
                    </a:cxn>
                    <a:cxn ang="0">
                      <a:pos x="882" y="0"/>
                    </a:cxn>
                    <a:cxn ang="0">
                      <a:pos x="2792" y="0"/>
                    </a:cxn>
                    <a:cxn ang="0">
                      <a:pos x="1910" y="672"/>
                    </a:cxn>
                    <a:cxn ang="0">
                      <a:pos x="0" y="672"/>
                    </a:cxn>
                  </a:cxnLst>
                  <a:rect l="0" t="0" r="r" b="b"/>
                  <a:pathLst>
                    <a:path w="2792" h="672">
                      <a:moveTo>
                        <a:pt x="0" y="672"/>
                      </a:moveTo>
                      <a:lnTo>
                        <a:pt x="882" y="0"/>
                      </a:lnTo>
                      <a:lnTo>
                        <a:pt x="2792" y="0"/>
                      </a:lnTo>
                      <a:lnTo>
                        <a:pt x="1910" y="672"/>
                      </a:lnTo>
                      <a:lnTo>
                        <a:pt x="0" y="672"/>
                      </a:lnTo>
                      <a:close/>
                    </a:path>
                  </a:pathLst>
                </a:custGeom>
                <a:solidFill>
                  <a:srgbClr val="E3E4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  <p:sp>
              <p:nvSpPr>
                <p:cNvPr id="127" name="Rectangle 49"/>
                <p:cNvSpPr>
                  <a:spLocks noChangeArrowheads="1"/>
                </p:cNvSpPr>
                <p:nvPr/>
              </p:nvSpPr>
              <p:spPr bwMode="auto">
                <a:xfrm>
                  <a:off x="-11417300" y="9612313"/>
                  <a:ext cx="3028950" cy="276225"/>
                </a:xfrm>
                <a:prstGeom prst="rect">
                  <a:avLst/>
                </a:prstGeom>
                <a:solidFill>
                  <a:srgbClr val="BEC0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  <p:sp>
              <p:nvSpPr>
                <p:cNvPr id="128" name="Freeform 50"/>
                <p:cNvSpPr>
                  <a:spLocks/>
                </p:cNvSpPr>
                <p:nvPr/>
              </p:nvSpPr>
              <p:spPr bwMode="auto">
                <a:xfrm>
                  <a:off x="-8391525" y="8545513"/>
                  <a:ext cx="1403350" cy="1346200"/>
                </a:xfrm>
                <a:custGeom>
                  <a:avLst/>
                  <a:gdLst/>
                  <a:ahLst/>
                  <a:cxnLst>
                    <a:cxn ang="0">
                      <a:pos x="884" y="178"/>
                    </a:cxn>
                    <a:cxn ang="0">
                      <a:pos x="2" y="848"/>
                    </a:cxn>
                    <a:cxn ang="0">
                      <a:pos x="0" y="672"/>
                    </a:cxn>
                    <a:cxn ang="0">
                      <a:pos x="884" y="0"/>
                    </a:cxn>
                    <a:cxn ang="0">
                      <a:pos x="884" y="178"/>
                    </a:cxn>
                  </a:cxnLst>
                  <a:rect l="0" t="0" r="r" b="b"/>
                  <a:pathLst>
                    <a:path w="884" h="848">
                      <a:moveTo>
                        <a:pt x="884" y="178"/>
                      </a:moveTo>
                      <a:lnTo>
                        <a:pt x="2" y="848"/>
                      </a:lnTo>
                      <a:lnTo>
                        <a:pt x="0" y="672"/>
                      </a:lnTo>
                      <a:lnTo>
                        <a:pt x="884" y="0"/>
                      </a:lnTo>
                      <a:lnTo>
                        <a:pt x="884" y="178"/>
                      </a:lnTo>
                      <a:close/>
                    </a:path>
                  </a:pathLst>
                </a:custGeom>
                <a:solidFill>
                  <a:srgbClr val="A3A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1600" kern="0">
                    <a:solidFill>
                      <a:sysClr val="windowText" lastClr="000000"/>
                    </a:solidFill>
                    <a:latin typeface="Calibri"/>
                    <a:cs typeface="ＭＳ Ｐゴシック" pitchFamily="-109" charset="-128"/>
                  </a:endParaRPr>
                </a:p>
              </p:txBody>
            </p:sp>
          </p:grpSp>
          <p:sp>
            <p:nvSpPr>
              <p:cNvPr id="124" name="Rektangel 750"/>
              <p:cNvSpPr>
                <a:spLocks noChangeArrowheads="1"/>
              </p:cNvSpPr>
              <p:nvPr/>
            </p:nvSpPr>
            <p:spPr bwMode="auto">
              <a:xfrm>
                <a:off x="2667713" y="4147767"/>
                <a:ext cx="1740803" cy="441326"/>
              </a:xfrm>
              <a:prstGeom prst="rect">
                <a:avLst/>
              </a:prstGeom>
              <a:solidFill>
                <a:sysClr val="window" lastClr="FFFFFF"/>
              </a:solidFill>
              <a:ln w="3175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nb-NO" sz="20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5" name="Rektangel 751"/>
              <p:cNvSpPr/>
              <p:nvPr/>
            </p:nvSpPr>
            <p:spPr bwMode="auto">
              <a:xfrm>
                <a:off x="2667713" y="4158222"/>
                <a:ext cx="1783637" cy="420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S-CO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2780115" y="2889956"/>
              <a:ext cx="892778" cy="899084"/>
              <a:chOff x="7848600" y="4261834"/>
              <a:chExt cx="892778" cy="899084"/>
            </a:xfrm>
          </p:grpSpPr>
          <p:grpSp>
            <p:nvGrpSpPr>
              <p:cNvPr id="113" name="Group 23"/>
              <p:cNvGrpSpPr/>
              <p:nvPr/>
            </p:nvGrpSpPr>
            <p:grpSpPr>
              <a:xfrm>
                <a:off x="7848600" y="4261834"/>
                <a:ext cx="841263" cy="851067"/>
                <a:chOff x="6353175" y="3276600"/>
                <a:chExt cx="1600200" cy="1562100"/>
              </a:xfrm>
            </p:grpSpPr>
            <p:sp>
              <p:nvSpPr>
                <p:cNvPr id="118" name="Rounded Rectangle 117"/>
                <p:cNvSpPr/>
                <p:nvPr/>
              </p:nvSpPr>
              <p:spPr>
                <a:xfrm>
                  <a:off x="6477000" y="3276600"/>
                  <a:ext cx="1371600" cy="1066800"/>
                </a:xfrm>
                <a:prstGeom prst="roundRect">
                  <a:avLst>
                    <a:gd name="adj" fmla="val 694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553200" y="3381375"/>
                  <a:ext cx="1219200" cy="838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0" name="Rounded Rectangle 119"/>
                <p:cNvSpPr/>
                <p:nvPr/>
              </p:nvSpPr>
              <p:spPr>
                <a:xfrm>
                  <a:off x="6353175" y="4381500"/>
                  <a:ext cx="1600200" cy="457200"/>
                </a:xfrm>
                <a:prstGeom prst="roundRect">
                  <a:avLst>
                    <a:gd name="adj" fmla="val 694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7162800" y="4495800"/>
                  <a:ext cx="609600" cy="1524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6477000" y="4495800"/>
                  <a:ext cx="76200" cy="76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8184731" y="4390255"/>
                <a:ext cx="556647" cy="770663"/>
                <a:chOff x="8184731" y="4390255"/>
                <a:chExt cx="556647" cy="770663"/>
              </a:xfrm>
            </p:grpSpPr>
            <p:sp>
              <p:nvSpPr>
                <p:cNvPr id="115" name="Round Same Side Corner Rectangle 114"/>
                <p:cNvSpPr/>
                <p:nvPr/>
              </p:nvSpPr>
              <p:spPr>
                <a:xfrm>
                  <a:off x="8184731" y="4728265"/>
                  <a:ext cx="556647" cy="432653"/>
                </a:xfrm>
                <a:prstGeom prst="round2Same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16" name="Isosceles Triangle 115"/>
                <p:cNvSpPr/>
                <p:nvPr/>
              </p:nvSpPr>
              <p:spPr>
                <a:xfrm flipV="1">
                  <a:off x="8392782" y="4735723"/>
                  <a:ext cx="140543" cy="187391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8289102" y="4390255"/>
                  <a:ext cx="347904" cy="360544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</p:grpSp>
      <p:sp>
        <p:nvSpPr>
          <p:cNvPr id="129" name="Rounded Rectangle 128"/>
          <p:cNvSpPr/>
          <p:nvPr/>
        </p:nvSpPr>
        <p:spPr>
          <a:xfrm>
            <a:off x="2935337" y="4717227"/>
            <a:ext cx="3289252" cy="1521653"/>
          </a:xfrm>
          <a:prstGeom prst="roundRect">
            <a:avLst>
              <a:gd name="adj" fmla="val 1262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0" name="Notched Right Arrow 129"/>
          <p:cNvSpPr/>
          <p:nvPr/>
        </p:nvSpPr>
        <p:spPr>
          <a:xfrm>
            <a:off x="2146859" y="5217026"/>
            <a:ext cx="685007" cy="525331"/>
          </a:xfrm>
          <a:prstGeom prst="notchedRightArrow">
            <a:avLst/>
          </a:prstGeom>
          <a:solidFill>
            <a:srgbClr val="E94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Notched Right Arrow 139"/>
          <p:cNvSpPr/>
          <p:nvPr/>
        </p:nvSpPr>
        <p:spPr>
          <a:xfrm rot="5400000">
            <a:off x="4287879" y="4080732"/>
            <a:ext cx="409574" cy="525331"/>
          </a:xfrm>
          <a:prstGeom prst="notchedRightArrow">
            <a:avLst/>
          </a:prstGeom>
          <a:solidFill>
            <a:srgbClr val="E94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2" name="Rectangle 141"/>
          <p:cNvSpPr/>
          <p:nvPr/>
        </p:nvSpPr>
        <p:spPr>
          <a:xfrm>
            <a:off x="3009903" y="4923267"/>
            <a:ext cx="308075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შუალედური/საბოლოო შეფასების ანგარიშის ატვირთვა 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033715" y="5532862"/>
            <a:ext cx="308075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rPr>
              <a:t>შეფასების ანგარიშის გამოქვეყნება 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23825" y="129380"/>
            <a:ext cx="2553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dirty="0">
                <a:solidFill>
                  <a:schemeClr val="bg1"/>
                </a:solidFill>
                <a:latin typeface="BPG Nino Mtavruli" panose="02000506000000020004" pitchFamily="2" charset="0"/>
              </a:rPr>
              <a:t>შეფასების პროცესი</a:t>
            </a:r>
            <a:endParaRPr lang="en-US" sz="2000" dirty="0">
              <a:solidFill>
                <a:schemeClr val="bg1"/>
              </a:solidFill>
              <a:latin typeface="BPG Nino Mtavruli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6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3" grpId="0" animBg="1"/>
      <p:bldP spid="104" grpId="0" animBg="1"/>
      <p:bldP spid="71" grpId="0" animBg="1"/>
      <p:bldP spid="72" grpId="0" animBg="1"/>
      <p:bldP spid="129" grpId="0" animBg="1"/>
      <p:bldP spid="130" grpId="0" animBg="1"/>
      <p:bldP spid="140" grpId="0" animBg="1"/>
      <p:bldP spid="142" grpId="0" animBg="1"/>
      <p:bldP spid="10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92445" y="1857376"/>
            <a:ext cx="5329671" cy="1171574"/>
            <a:chOff x="501795" y="1857376"/>
            <a:chExt cx="5329671" cy="1171574"/>
          </a:xfrm>
        </p:grpSpPr>
        <p:grpSp>
          <p:nvGrpSpPr>
            <p:cNvPr id="61" name="Group 60"/>
            <p:cNvGrpSpPr/>
            <p:nvPr/>
          </p:nvGrpSpPr>
          <p:grpSpPr>
            <a:xfrm>
              <a:off x="501795" y="1857376"/>
              <a:ext cx="5329671" cy="1171574"/>
              <a:chOff x="0" y="354707"/>
              <a:chExt cx="4024633" cy="334789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0" y="354707"/>
                <a:ext cx="3882740" cy="334789"/>
              </a:xfrm>
              <a:prstGeom prst="round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Rounded Rectangle 4"/>
              <p:cNvSpPr/>
              <p:nvPr/>
            </p:nvSpPr>
            <p:spPr>
              <a:xfrm>
                <a:off x="174579" y="365606"/>
                <a:ext cx="3850054" cy="3021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49530" rIns="49530" bIns="49530" numCol="1" spcCol="1270" anchor="ctr" anchorCtr="0">
                <a:noAutofit/>
              </a:bodyPr>
              <a:lstStyle/>
              <a:p>
                <a:pPr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dirty="0">
                    <a:solidFill>
                      <a:schemeClr val="accent5">
                        <a:lumMod val="50000"/>
                      </a:schemeClr>
                    </a:solidFill>
                    <a:latin typeface="BPG Arial" panose="020B0604020202020204" pitchFamily="34" charset="0"/>
                    <a:cs typeface="BPG Arial" panose="020B0604020202020204" pitchFamily="34" charset="0"/>
                  </a:rPr>
                  <a:t>შეფასების ანგარიში</a:t>
                </a:r>
                <a:endParaRPr lang="en-US" sz="1600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endParaRPr>
              </a:p>
            </p:txBody>
          </p:sp>
        </p:grp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7047716"/>
                </p:ext>
              </p:extLst>
            </p:nvPr>
          </p:nvGraphicFramePr>
          <p:xfrm>
            <a:off x="4524375" y="2062163"/>
            <a:ext cx="914400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9" name="Worksheet" showAsIcon="1" r:id="rId4" imgW="914400" imgH="771480" progId="Excel.Sheet.12">
                    <p:embed/>
                  </p:oleObj>
                </mc:Choice>
                <mc:Fallback>
                  <p:oleObj name="Worksheet" showAsIcon="1" r:id="rId4" imgW="914400" imgH="77148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524375" y="2062163"/>
                          <a:ext cx="914400" cy="771525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2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Rectangle 9"/>
          <p:cNvSpPr/>
          <p:nvPr/>
        </p:nvSpPr>
        <p:spPr>
          <a:xfrm>
            <a:off x="123825" y="129380"/>
            <a:ext cx="2606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dirty="0">
                <a:solidFill>
                  <a:schemeClr val="bg1"/>
                </a:solidFill>
                <a:latin typeface="BPG Nino Mtavruli" panose="02000506000000020004" pitchFamily="2" charset="0"/>
              </a:rPr>
              <a:t>შეფასების შაბლონი</a:t>
            </a:r>
            <a:endParaRPr lang="en-US" sz="2000" dirty="0">
              <a:solidFill>
                <a:schemeClr val="bg1"/>
              </a:solidFill>
              <a:latin typeface="BPG Nino Mtavruli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2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3751448"/>
            <a:ext cx="48695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92764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5A00CE-A683-4133-8768-502B9BCA0B1E}"/>
              </a:ext>
            </a:extLst>
          </p:cNvPr>
          <p:cNvSpPr txBox="1">
            <a:spLocks/>
          </p:cNvSpPr>
          <p:nvPr/>
        </p:nvSpPr>
        <p:spPr>
          <a:xfrm>
            <a:off x="0" y="923636"/>
            <a:ext cx="9079345" cy="1509083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b="1" dirty="0">
                <a:solidFill>
                  <a:schemeClr val="accent1"/>
                </a:solidFill>
              </a:rPr>
              <a:t>პოლიტიკის დაგეგმვისა და კოორდინაციის</a:t>
            </a:r>
          </a:p>
          <a:p>
            <a:pPr algn="ctr"/>
            <a:endParaRPr lang="ka-GE" b="1" dirty="0">
              <a:solidFill>
                <a:schemeClr val="accent1"/>
              </a:solidFill>
            </a:endParaRPr>
          </a:p>
          <a:p>
            <a:pPr algn="ctr"/>
            <a:r>
              <a:rPr lang="ka-GE" b="1" dirty="0">
                <a:solidFill>
                  <a:schemeClr val="accent1"/>
                </a:solidFill>
              </a:rPr>
              <a:t>განახლებული სისტემა</a:t>
            </a:r>
            <a:br>
              <a:rPr lang="ka-GE" b="1" dirty="0">
                <a:solidFill>
                  <a:schemeClr val="accent1"/>
                </a:solidFill>
              </a:rPr>
            </a:br>
            <a:r>
              <a:rPr lang="ka-GE" dirty="0"/>
              <a:t/>
            </a:r>
            <a:br>
              <a:rPr lang="ka-GE" dirty="0"/>
            </a:br>
            <a:r>
              <a:rPr lang="ka-GE" dirty="0"/>
              <a:t>პრინციპები:</a:t>
            </a:r>
            <a:endParaRPr lang="en-US" dirty="0"/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xmlns="" id="{C2749E6A-89B6-4236-83B0-3E501C9D15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311943"/>
              </p:ext>
            </p:extLst>
          </p:nvPr>
        </p:nvGraphicFramePr>
        <p:xfrm>
          <a:off x="1662018" y="2948600"/>
          <a:ext cx="5915025" cy="2765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85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466932-BB85-4334-B2C8-C4A3D2C4A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41" y="3083999"/>
            <a:ext cx="530768" cy="530768"/>
          </a:xfrm>
          <a:prstGeom prst="rect">
            <a:avLst/>
          </a:prstGeom>
        </p:spPr>
      </p:pic>
      <p:sp>
        <p:nvSpPr>
          <p:cNvPr id="5" name="Freeform 14">
            <a:extLst>
              <a:ext uri="{FF2B5EF4-FFF2-40B4-BE49-F238E27FC236}">
                <a16:creationId xmlns:a16="http://schemas.microsoft.com/office/drawing/2014/main" xmlns="" id="{960C610E-E809-416F-AB6F-B5B4B27CD2AF}"/>
              </a:ext>
            </a:extLst>
          </p:cNvPr>
          <p:cNvSpPr/>
          <p:nvPr/>
        </p:nvSpPr>
        <p:spPr>
          <a:xfrm>
            <a:off x="3394253" y="3240216"/>
            <a:ext cx="1115008" cy="291044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05" tIns="40005" rIns="40005" bIns="40005" numCol="1" spcCol="1270" anchor="ctr" anchorCtr="0">
            <a:noAutofit/>
          </a:bodyPr>
          <a:lstStyle/>
          <a:p>
            <a:pPr marL="0" lvl="1" algn="ctr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sz="1350" dirty="0"/>
              <a:t>წესი</a:t>
            </a:r>
            <a:endParaRPr lang="en-US" sz="1350" dirty="0"/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xmlns="" id="{31276E1C-ABBE-4F90-A615-43626072B576}"/>
              </a:ext>
            </a:extLst>
          </p:cNvPr>
          <p:cNvSpPr/>
          <p:nvPr/>
        </p:nvSpPr>
        <p:spPr>
          <a:xfrm>
            <a:off x="3659114" y="4273528"/>
            <a:ext cx="1700294" cy="323933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05" tIns="40005" rIns="40005" bIns="40005" numCol="1" spcCol="1270" anchor="ctr" anchorCtr="0">
            <a:noAutofit/>
          </a:bodyPr>
          <a:lstStyle/>
          <a:p>
            <a:pPr marL="0" lvl="1" algn="ctr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sz="1350" dirty="0"/>
              <a:t>სახელმძღვანელო</a:t>
            </a:r>
            <a:endParaRPr lang="en-US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60A769-C537-4BD5-ACBB-8BEDAFB4E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62" y="4105842"/>
            <a:ext cx="678191" cy="678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DD8767-098B-426B-8651-C4C9E7C727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62" y="5058303"/>
            <a:ext cx="682532" cy="682532"/>
          </a:xfrm>
          <a:prstGeom prst="rect">
            <a:avLst/>
          </a:prstGeom>
        </p:spPr>
      </p:pic>
      <p:sp>
        <p:nvSpPr>
          <p:cNvPr id="9" name="Freeform 19">
            <a:extLst>
              <a:ext uri="{FF2B5EF4-FFF2-40B4-BE49-F238E27FC236}">
                <a16:creationId xmlns:a16="http://schemas.microsoft.com/office/drawing/2014/main" xmlns="" id="{5488678C-11BF-4C13-8BD6-D0577658C3E4}"/>
              </a:ext>
            </a:extLst>
          </p:cNvPr>
          <p:cNvSpPr/>
          <p:nvPr/>
        </p:nvSpPr>
        <p:spPr>
          <a:xfrm>
            <a:off x="3585592" y="5097960"/>
            <a:ext cx="1847336" cy="483536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05" tIns="40005" rIns="40005" bIns="40005" numCol="1" spcCol="1270" anchor="ctr" anchorCtr="0">
            <a:noAutofit/>
          </a:bodyPr>
          <a:lstStyle/>
          <a:p>
            <a:pPr marL="0" lvl="1" algn="ctr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sz="1200" dirty="0"/>
              <a:t>ინსტრუქციები (10)</a:t>
            </a:r>
            <a:endParaRPr lang="en-US" sz="1200" dirty="0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xmlns="" id="{ABE233CF-0AA9-4C87-8A08-D09FD5818670}"/>
              </a:ext>
            </a:extLst>
          </p:cNvPr>
          <p:cNvSpPr/>
          <p:nvPr/>
        </p:nvSpPr>
        <p:spPr>
          <a:xfrm>
            <a:off x="1804987" y="2206905"/>
            <a:ext cx="4978907" cy="291044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05" tIns="40005" rIns="40005" bIns="40005" numCol="1" spcCol="1270" anchor="ctr" anchorCtr="0">
            <a:noAutofit/>
          </a:bodyPr>
          <a:lstStyle/>
          <a:p>
            <a:pPr marL="0" lvl="1" algn="ctr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b="1" dirty="0"/>
              <a:t>მარეგულირებელი და მეთოდოლოგიური დოკუმენტები</a:t>
            </a:r>
            <a:endParaRPr lang="en-US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6BAF0DC-33EF-422F-8E61-E472FB79DE08}"/>
              </a:ext>
            </a:extLst>
          </p:cNvPr>
          <p:cNvGrpSpPr/>
          <p:nvPr/>
        </p:nvGrpSpPr>
        <p:grpSpPr>
          <a:xfrm>
            <a:off x="626269" y="1017387"/>
            <a:ext cx="7679531" cy="837029"/>
            <a:chOff x="0" y="0"/>
            <a:chExt cx="7561842" cy="1216800"/>
          </a:xfrm>
          <a:solidFill>
            <a:schemeClr val="tx2">
              <a:lumMod val="75000"/>
            </a:schemeClr>
          </a:solidFill>
        </p:grpSpPr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xmlns="" id="{252C7909-B94D-41E2-955F-54D9FB49C584}"/>
                </a:ext>
              </a:extLst>
            </p:cNvPr>
            <p:cNvSpPr/>
            <p:nvPr/>
          </p:nvSpPr>
          <p:spPr>
            <a:xfrm>
              <a:off x="0" y="0"/>
              <a:ext cx="7561842" cy="1216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xmlns="" id="{C51FDA78-6192-4547-B0E5-CA0EBF60E945}"/>
                </a:ext>
              </a:extLst>
            </p:cNvPr>
            <p:cNvSpPr txBox="1"/>
            <p:nvPr/>
          </p:nvSpPr>
          <p:spPr>
            <a:xfrm>
              <a:off x="59399" y="59399"/>
              <a:ext cx="7443044" cy="10980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2400" b="1" dirty="0">
                  <a:solidFill>
                    <a:schemeClr val="bg1"/>
                  </a:solidFill>
                </a:rPr>
                <a:t>პოლიტიკის დაგეგმვისა და კოორდინაციის სისტემა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F922309-3FEB-48A5-9236-0EEAEF74BE14}"/>
              </a:ext>
            </a:extLst>
          </p:cNvPr>
          <p:cNvGrpSpPr/>
          <p:nvPr/>
        </p:nvGrpSpPr>
        <p:grpSpPr>
          <a:xfrm>
            <a:off x="590145" y="1983222"/>
            <a:ext cx="7679531" cy="3757613"/>
            <a:chOff x="0" y="0"/>
            <a:chExt cx="7561842" cy="1216800"/>
          </a:xfrm>
          <a:solidFill>
            <a:schemeClr val="accent1">
              <a:lumMod val="50000"/>
            </a:schemeClr>
          </a:solidFill>
        </p:grpSpPr>
        <p:sp>
          <p:nvSpPr>
            <p:cNvPr id="15" name="Rounded Rectangle 12">
              <a:extLst>
                <a:ext uri="{FF2B5EF4-FFF2-40B4-BE49-F238E27FC236}">
                  <a16:creationId xmlns:a16="http://schemas.microsoft.com/office/drawing/2014/main" xmlns="" id="{D0A7E595-6B4F-493B-8DB7-D0E80B4C0AA3}"/>
                </a:ext>
              </a:extLst>
            </p:cNvPr>
            <p:cNvSpPr/>
            <p:nvPr/>
          </p:nvSpPr>
          <p:spPr>
            <a:xfrm>
              <a:off x="0" y="0"/>
              <a:ext cx="7561842" cy="1216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xmlns="" id="{DB6BDE95-E817-46DF-AC09-2AFCFD9FF0D4}"/>
                </a:ext>
              </a:extLst>
            </p:cNvPr>
            <p:cNvSpPr txBox="1"/>
            <p:nvPr/>
          </p:nvSpPr>
          <p:spPr>
            <a:xfrm>
              <a:off x="59399" y="59399"/>
              <a:ext cx="7443044" cy="109800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257175" indent="-257175">
                <a:buFont typeface="+mj-lt"/>
                <a:buAutoNum type="arabicPeriod"/>
              </a:pPr>
              <a:r>
                <a:rPr lang="ka-GE" sz="2100" dirty="0"/>
                <a:t>სიტუაციის ანალიზის ჩატარების ინსტრუქცია;</a:t>
              </a:r>
              <a:endParaRPr lang="en-US" sz="2100" dirty="0"/>
            </a:p>
            <a:p>
              <a:pPr marL="257175" indent="-257175">
                <a:buFont typeface="+mj-lt"/>
                <a:buAutoNum type="arabicPeriod"/>
              </a:pPr>
              <a:r>
                <a:rPr lang="ka-GE" sz="2100" dirty="0"/>
                <a:t>ლოგიკური ჩარჩოს შემუშავების ინსტრუქცია;</a:t>
              </a:r>
              <a:endParaRPr lang="en-US" sz="2100" dirty="0"/>
            </a:p>
            <a:p>
              <a:pPr marL="257175" indent="-257175">
                <a:buFont typeface="+mj-lt"/>
                <a:buAutoNum type="arabicPeriod"/>
              </a:pPr>
              <a:r>
                <a:rPr lang="ka-GE" sz="2100" dirty="0"/>
                <a:t>ინდიკატორების პასპორტის შემუშავების ინსტრუქცია;</a:t>
              </a:r>
              <a:endParaRPr lang="en-US" sz="2100" dirty="0"/>
            </a:p>
            <a:p>
              <a:pPr marL="257175" indent="-257175">
                <a:buFont typeface="+mj-lt"/>
                <a:buAutoNum type="arabicPeriod"/>
              </a:pPr>
              <a:r>
                <a:rPr lang="ka-GE" sz="2100" dirty="0"/>
                <a:t>სამოქმედო გეგმის შემუშავების ინსტრუქცია;</a:t>
              </a:r>
              <a:endParaRPr lang="en-US" sz="2100" dirty="0"/>
            </a:p>
            <a:p>
              <a:pPr marL="257175" indent="-257175">
                <a:buFont typeface="+mj-lt"/>
                <a:buAutoNum type="arabicPeriod"/>
              </a:pPr>
              <a:r>
                <a:rPr lang="ka-GE" sz="2100" dirty="0"/>
                <a:t>ბიუჯეტირების ინსტრუმენტი;</a:t>
              </a:r>
              <a:endParaRPr lang="en-US" sz="2100" dirty="0"/>
            </a:p>
            <a:p>
              <a:pPr marL="257175" indent="-257175">
                <a:buFont typeface="+mj-lt"/>
                <a:buAutoNum type="arabicPeriod"/>
              </a:pPr>
              <a:r>
                <a:rPr lang="ka-GE" sz="2100" dirty="0"/>
                <a:t>საკოორდინაციო მექანიზმის შემუშავების ინსტრუქცია;</a:t>
              </a:r>
              <a:endParaRPr lang="en-US" sz="2100" dirty="0"/>
            </a:p>
            <a:p>
              <a:pPr marL="257175" indent="-257175">
                <a:buFont typeface="+mj-lt"/>
                <a:buAutoNum type="arabicPeriod"/>
              </a:pPr>
              <a:r>
                <a:rPr lang="ka-GE" sz="2100" dirty="0"/>
                <a:t>მონიტორინგის ინსტრუქცია;</a:t>
              </a:r>
              <a:endParaRPr lang="en-US" sz="2100" dirty="0"/>
            </a:p>
            <a:p>
              <a:pPr marL="257175" indent="-257175">
                <a:buFont typeface="+mj-lt"/>
                <a:buAutoNum type="arabicPeriod"/>
              </a:pPr>
              <a:r>
                <a:rPr lang="ka-GE" sz="2100" dirty="0"/>
                <a:t>შეფასების ინსტრუქცია;</a:t>
              </a:r>
              <a:endParaRPr lang="en-US" sz="2100" dirty="0"/>
            </a:p>
            <a:p>
              <a:pPr marL="257175" indent="-257175">
                <a:buFont typeface="+mj-lt"/>
                <a:buAutoNum type="arabicPeriod"/>
              </a:pPr>
              <a:r>
                <a:rPr lang="ka-GE" sz="2100" dirty="0"/>
                <a:t>ხარისხის უზრუნველყოფის ინსტრუმენტი;</a:t>
              </a:r>
              <a:endParaRPr lang="en-US" sz="2100" dirty="0"/>
            </a:p>
            <a:p>
              <a:pPr marL="257175" indent="-257175">
                <a:buFont typeface="+mj-lt"/>
                <a:buAutoNum type="arabicPeriod"/>
              </a:pPr>
              <a:r>
                <a:rPr lang="ka-GE" sz="2100" dirty="0"/>
                <a:t>ლექსიკონი.</a:t>
              </a:r>
              <a:endParaRPr lang="en-US" sz="2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342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B8C5C5-F369-48F9-B277-C5BA6CCBC8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56" y="3541422"/>
            <a:ext cx="884434" cy="884434"/>
          </a:xfrm>
          <a:prstGeom prst="rect">
            <a:avLst/>
          </a:prstGeom>
        </p:spPr>
      </p:pic>
      <p:sp>
        <p:nvSpPr>
          <p:cNvPr id="3" name="Freeform 14">
            <a:extLst>
              <a:ext uri="{FF2B5EF4-FFF2-40B4-BE49-F238E27FC236}">
                <a16:creationId xmlns:a16="http://schemas.microsoft.com/office/drawing/2014/main" xmlns="" id="{02E406F3-BFA6-4985-8C5D-CA75858A82A0}"/>
              </a:ext>
            </a:extLst>
          </p:cNvPr>
          <p:cNvSpPr/>
          <p:nvPr/>
        </p:nvSpPr>
        <p:spPr>
          <a:xfrm>
            <a:off x="1895068" y="4861806"/>
            <a:ext cx="1115008" cy="291044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05" tIns="40005" rIns="40005" bIns="40005" numCol="1" spcCol="1270" anchor="ctr" anchorCtr="0">
            <a:noAutofit/>
          </a:bodyPr>
          <a:lstStyle/>
          <a:p>
            <a:pPr marL="0" lvl="1" algn="ctr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sz="1350" dirty="0"/>
              <a:t>კონცეფცია</a:t>
            </a:r>
            <a:endParaRPr lang="en-US" sz="1350" dirty="0"/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xmlns="" id="{6616863B-7D9C-4203-9759-0982E51C5C3B}"/>
              </a:ext>
            </a:extLst>
          </p:cNvPr>
          <p:cNvSpPr/>
          <p:nvPr/>
        </p:nvSpPr>
        <p:spPr>
          <a:xfrm>
            <a:off x="3752468" y="4828918"/>
            <a:ext cx="1065461" cy="323933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05" tIns="40005" rIns="40005" bIns="40005" numCol="1" spcCol="1270" anchor="ctr" anchorCtr="0">
            <a:noAutofit/>
          </a:bodyPr>
          <a:lstStyle/>
          <a:p>
            <a:pPr marL="0" lvl="1" algn="ctr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sz="1350" dirty="0"/>
              <a:t>სტრატეგია</a:t>
            </a:r>
            <a:endParaRPr lang="en-US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49DF3D-72A8-4611-9262-44D18789F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56" y="3331944"/>
            <a:ext cx="1385887" cy="1385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D5C07D-43C7-4D3D-9F35-DBB8059FE0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95" y="3382746"/>
            <a:ext cx="1284286" cy="1284286"/>
          </a:xfrm>
          <a:prstGeom prst="rect">
            <a:avLst/>
          </a:prstGeom>
        </p:spPr>
      </p:pic>
      <p:sp>
        <p:nvSpPr>
          <p:cNvPr id="7" name="Freeform 19">
            <a:extLst>
              <a:ext uri="{FF2B5EF4-FFF2-40B4-BE49-F238E27FC236}">
                <a16:creationId xmlns:a16="http://schemas.microsoft.com/office/drawing/2014/main" xmlns="" id="{3C803203-616F-44B8-8C41-0A65CB57E744}"/>
              </a:ext>
            </a:extLst>
          </p:cNvPr>
          <p:cNvSpPr/>
          <p:nvPr/>
        </p:nvSpPr>
        <p:spPr>
          <a:xfrm>
            <a:off x="5754697" y="4765561"/>
            <a:ext cx="1236079" cy="483536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05" tIns="40005" rIns="40005" bIns="40005" numCol="1" spcCol="1270" anchor="ctr" anchorCtr="0">
            <a:noAutofit/>
          </a:bodyPr>
          <a:lstStyle/>
          <a:p>
            <a:pPr marL="0" lvl="1" algn="ctr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sz="1200" dirty="0"/>
              <a:t>სამოქმედო გეგმა</a:t>
            </a:r>
            <a:endParaRPr lang="en-US" sz="1200" dirty="0"/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xmlns="" id="{46E8F3F7-2401-4549-B020-91A038A10956}"/>
              </a:ext>
            </a:extLst>
          </p:cNvPr>
          <p:cNvSpPr/>
          <p:nvPr/>
        </p:nvSpPr>
        <p:spPr>
          <a:xfrm>
            <a:off x="2604989" y="2438692"/>
            <a:ext cx="3360420" cy="291044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05" tIns="40005" rIns="40005" bIns="40005" numCol="1" spcCol="1270" anchor="ctr" anchorCtr="0">
            <a:noAutofit/>
          </a:bodyPr>
          <a:lstStyle/>
          <a:p>
            <a:pPr marL="0" lvl="1" algn="ctr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b="1" dirty="0"/>
              <a:t>პოლიტიკის დოკუმენტები</a:t>
            </a:r>
            <a:endParaRPr lang="en-US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CAC2868-0374-4098-8659-9913A7693ABC}"/>
              </a:ext>
            </a:extLst>
          </p:cNvPr>
          <p:cNvGrpSpPr/>
          <p:nvPr/>
        </p:nvGrpSpPr>
        <p:grpSpPr>
          <a:xfrm>
            <a:off x="617027" y="998914"/>
            <a:ext cx="7679531" cy="837029"/>
            <a:chOff x="0" y="0"/>
            <a:chExt cx="7561842" cy="1216800"/>
          </a:xfrm>
          <a:solidFill>
            <a:schemeClr val="accent1">
              <a:lumMod val="50000"/>
            </a:schemeClr>
          </a:solidFill>
        </p:grpSpPr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xmlns="" id="{5F634D41-166E-4DD7-A56A-BB0417A42B7A}"/>
                </a:ext>
              </a:extLst>
            </p:cNvPr>
            <p:cNvSpPr/>
            <p:nvPr/>
          </p:nvSpPr>
          <p:spPr>
            <a:xfrm>
              <a:off x="0" y="0"/>
              <a:ext cx="7561842" cy="1216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xmlns="" id="{9EAFAF2C-DE21-4BAC-B926-8B13C1F99EEB}"/>
                </a:ext>
              </a:extLst>
            </p:cNvPr>
            <p:cNvSpPr txBox="1"/>
            <p:nvPr/>
          </p:nvSpPr>
          <p:spPr>
            <a:xfrm>
              <a:off x="59399" y="59399"/>
              <a:ext cx="7443044" cy="109800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2400" b="1" dirty="0">
                  <a:solidFill>
                    <a:schemeClr val="bg1"/>
                  </a:solidFill>
                </a:rPr>
                <a:t>პოლიტიკის დაგეგმვისა და კოორდინაციის სისტემა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93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EC454BF-8D72-4C22-AA39-74CB8C077A6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t="3200" r="2764" b="3400"/>
          <a:stretch/>
        </p:blipFill>
        <p:spPr bwMode="auto">
          <a:xfrm>
            <a:off x="1251212" y="877455"/>
            <a:ext cx="6641576" cy="5463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56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CAC2868-0374-4098-8659-9913A7693ABC}"/>
              </a:ext>
            </a:extLst>
          </p:cNvPr>
          <p:cNvGrpSpPr/>
          <p:nvPr/>
        </p:nvGrpSpPr>
        <p:grpSpPr>
          <a:xfrm>
            <a:off x="617027" y="998914"/>
            <a:ext cx="7679531" cy="837029"/>
            <a:chOff x="0" y="0"/>
            <a:chExt cx="7561842" cy="1216800"/>
          </a:xfrm>
          <a:solidFill>
            <a:schemeClr val="accent1">
              <a:lumMod val="50000"/>
            </a:schemeClr>
          </a:solidFill>
        </p:grpSpPr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xmlns="" id="{5F634D41-166E-4DD7-A56A-BB0417A42B7A}"/>
                </a:ext>
              </a:extLst>
            </p:cNvPr>
            <p:cNvSpPr/>
            <p:nvPr/>
          </p:nvSpPr>
          <p:spPr>
            <a:xfrm>
              <a:off x="0" y="0"/>
              <a:ext cx="7561842" cy="1216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xmlns="" id="{9EAFAF2C-DE21-4BAC-B926-8B13C1F99EEB}"/>
                </a:ext>
              </a:extLst>
            </p:cNvPr>
            <p:cNvSpPr txBox="1"/>
            <p:nvPr/>
          </p:nvSpPr>
          <p:spPr>
            <a:xfrm>
              <a:off x="59399" y="59399"/>
              <a:ext cx="7443044" cy="109800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3200" dirty="0">
                  <a:solidFill>
                    <a:schemeClr val="bg1"/>
                  </a:solidFill>
                </a:rPr>
                <a:t>პოლიტიკის დაგეგმვის </a:t>
              </a:r>
              <a:r>
                <a:rPr lang="ka-GE" sz="3200" b="1" dirty="0">
                  <a:solidFill>
                    <a:schemeClr val="bg1"/>
                  </a:solidFill>
                </a:rPr>
                <a:t>იერარქია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E804826-6984-456E-BB87-4B8D2C9FC4AE}"/>
              </a:ext>
            </a:extLst>
          </p:cNvPr>
          <p:cNvSpPr txBox="1">
            <a:spLocks/>
          </p:cNvSpPr>
          <p:nvPr/>
        </p:nvSpPr>
        <p:spPr>
          <a:xfrm>
            <a:off x="1488733" y="2357744"/>
            <a:ext cx="1149117" cy="311359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accent1"/>
                </a:solidFill>
              </a:rPr>
              <a:t>I </a:t>
            </a:r>
            <a:r>
              <a:rPr lang="ka-GE" sz="2100" dirty="0">
                <a:solidFill>
                  <a:schemeClr val="accent1"/>
                </a:solidFill>
              </a:rPr>
              <a:t>დონე</a:t>
            </a:r>
            <a:r>
              <a:rPr lang="en-US" sz="2100" dirty="0">
                <a:solidFill>
                  <a:schemeClr val="accent1"/>
                </a:solidFill>
              </a:rPr>
              <a:t> </a:t>
            </a:r>
            <a:endParaRPr lang="ka-GE" sz="2100" dirty="0">
              <a:solidFill>
                <a:schemeClr val="accent1"/>
              </a:solidFill>
            </a:endParaRPr>
          </a:p>
          <a:p>
            <a:endParaRPr lang="en-US" sz="2100" dirty="0">
              <a:solidFill>
                <a:schemeClr val="accent1"/>
              </a:solidFill>
            </a:endParaRPr>
          </a:p>
          <a:p>
            <a:endParaRPr lang="ka-GE" sz="2100" dirty="0">
              <a:solidFill>
                <a:schemeClr val="accent1"/>
              </a:solidFill>
            </a:endParaRPr>
          </a:p>
          <a:p>
            <a:endParaRPr lang="ka-GE" sz="2100" dirty="0">
              <a:solidFill>
                <a:schemeClr val="accent1"/>
              </a:solidFill>
            </a:endParaRPr>
          </a:p>
          <a:p>
            <a:r>
              <a:rPr lang="en-US" sz="2100" dirty="0">
                <a:solidFill>
                  <a:schemeClr val="accent1"/>
                </a:solidFill>
              </a:rPr>
              <a:t>II</a:t>
            </a:r>
            <a:r>
              <a:rPr lang="ka-GE" sz="2100" dirty="0">
                <a:solidFill>
                  <a:schemeClr val="accent1"/>
                </a:solidFill>
              </a:rPr>
              <a:t> დონე</a:t>
            </a:r>
            <a:endParaRPr lang="en-US" sz="2100" dirty="0">
              <a:solidFill>
                <a:schemeClr val="accent1"/>
              </a:solidFill>
            </a:endParaRPr>
          </a:p>
          <a:p>
            <a:endParaRPr lang="en-US" sz="2100" dirty="0">
              <a:solidFill>
                <a:schemeClr val="accent1"/>
              </a:solidFill>
            </a:endParaRPr>
          </a:p>
          <a:p>
            <a:endParaRPr lang="ka-GE" sz="2100" dirty="0">
              <a:solidFill>
                <a:schemeClr val="accent1"/>
              </a:solidFill>
            </a:endParaRPr>
          </a:p>
          <a:p>
            <a:endParaRPr lang="en-US" sz="2100" dirty="0">
              <a:solidFill>
                <a:schemeClr val="accent1"/>
              </a:solidFill>
            </a:endParaRPr>
          </a:p>
          <a:p>
            <a:r>
              <a:rPr lang="en-US" sz="2100" dirty="0">
                <a:solidFill>
                  <a:schemeClr val="accent1"/>
                </a:solidFill>
              </a:rPr>
              <a:t>III</a:t>
            </a:r>
            <a:r>
              <a:rPr lang="ka-GE" sz="2100" dirty="0">
                <a:solidFill>
                  <a:schemeClr val="accent1"/>
                </a:solidFill>
              </a:rPr>
              <a:t> დონე</a:t>
            </a:r>
            <a:endParaRPr lang="en-US" sz="2100" dirty="0">
              <a:solidFill>
                <a:schemeClr val="accent1"/>
              </a:solidFill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76939135-5A8A-470F-856F-0242B1B49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702473"/>
              </p:ext>
            </p:extLst>
          </p:nvPr>
        </p:nvGraphicFramePr>
        <p:xfrm>
          <a:off x="2471933" y="2442723"/>
          <a:ext cx="4139946" cy="302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urved Right Arrow 13">
            <a:extLst>
              <a:ext uri="{FF2B5EF4-FFF2-40B4-BE49-F238E27FC236}">
                <a16:creationId xmlns:a16="http://schemas.microsoft.com/office/drawing/2014/main" xmlns="" id="{1ED42AAF-A035-4DCE-BBB0-3EB0A75A2EFD}"/>
              </a:ext>
            </a:extLst>
          </p:cNvPr>
          <p:cNvSpPr/>
          <p:nvPr/>
        </p:nvSpPr>
        <p:spPr>
          <a:xfrm rot="2026190">
            <a:off x="3257287" y="2579725"/>
            <a:ext cx="699516" cy="12394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" name="Curved Right Arrow 14">
            <a:extLst>
              <a:ext uri="{FF2B5EF4-FFF2-40B4-BE49-F238E27FC236}">
                <a16:creationId xmlns:a16="http://schemas.microsoft.com/office/drawing/2014/main" xmlns="" id="{77020DFA-6EEE-4224-ADCF-ECBBB00B81D7}"/>
              </a:ext>
            </a:extLst>
          </p:cNvPr>
          <p:cNvSpPr/>
          <p:nvPr/>
        </p:nvSpPr>
        <p:spPr>
          <a:xfrm rot="2059562">
            <a:off x="2517842" y="3673075"/>
            <a:ext cx="699516" cy="12394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3D1E8B1-58C1-41EA-AB9E-49C61C5F727A}"/>
              </a:ext>
            </a:extLst>
          </p:cNvPr>
          <p:cNvGrpSpPr/>
          <p:nvPr/>
        </p:nvGrpSpPr>
        <p:grpSpPr>
          <a:xfrm>
            <a:off x="5216307" y="2652780"/>
            <a:ext cx="1049967" cy="708772"/>
            <a:chOff x="6391656" y="2394038"/>
            <a:chExt cx="1399956" cy="94502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C7570C7A-FA2A-4C53-B3EE-56BE422D8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91656" y="2394038"/>
              <a:ext cx="575542" cy="57607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3F28383C-C741-4A3D-ACF8-8A873A376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5922" y="2407110"/>
              <a:ext cx="575542" cy="57607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AB71B0D-20C7-407D-8E42-B55F285E3383}"/>
                </a:ext>
              </a:extLst>
            </p:cNvPr>
            <p:cNvSpPr txBox="1"/>
            <p:nvPr/>
          </p:nvSpPr>
          <p:spPr>
            <a:xfrm>
              <a:off x="6478503" y="2974344"/>
              <a:ext cx="558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err="1"/>
                <a:t>AoG</a:t>
              </a:r>
              <a:endParaRPr lang="en-US" sz="105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D0A9167-0563-4221-A616-4535FE65ACE5}"/>
                </a:ext>
              </a:extLst>
            </p:cNvPr>
            <p:cNvSpPr txBox="1"/>
            <p:nvPr/>
          </p:nvSpPr>
          <p:spPr>
            <a:xfrm>
              <a:off x="7214103" y="3000512"/>
              <a:ext cx="5775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MoF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98B35EC-42C5-4E7A-ABF0-BADE598CF7AB}"/>
              </a:ext>
            </a:extLst>
          </p:cNvPr>
          <p:cNvGrpSpPr/>
          <p:nvPr/>
        </p:nvGrpSpPr>
        <p:grpSpPr>
          <a:xfrm>
            <a:off x="6032139" y="3540489"/>
            <a:ext cx="938077" cy="875662"/>
            <a:chOff x="7479429" y="3577653"/>
            <a:chExt cx="1250768" cy="116755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CFAD9DDC-DFB6-4E99-A9EE-8FFD24F1D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82834" y="3577653"/>
              <a:ext cx="397448" cy="39781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09E3EAF-0402-4784-8641-BBA578D255DD}"/>
                </a:ext>
              </a:extLst>
            </p:cNvPr>
            <p:cNvSpPr txBox="1"/>
            <p:nvPr/>
          </p:nvSpPr>
          <p:spPr>
            <a:xfrm>
              <a:off x="7479429" y="4460423"/>
              <a:ext cx="1250768" cy="284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sz="788" dirty="0"/>
                <a:t>სამინისტროები</a:t>
              </a:r>
              <a:endParaRPr lang="en-US" sz="788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BBC217C6-0009-4902-BDFB-D0A8E778A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05213" y="4056023"/>
              <a:ext cx="397448" cy="39781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AD6B45B0-09EA-4189-A44A-0400AA365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82007" y="4062604"/>
              <a:ext cx="397448" cy="39781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9BA672D6-347B-420C-A794-090B2F975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78311" y="3579713"/>
              <a:ext cx="397448" cy="397819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F775D7C-FE13-470C-B3B9-D87232DF31B8}"/>
              </a:ext>
            </a:extLst>
          </p:cNvPr>
          <p:cNvGrpSpPr/>
          <p:nvPr/>
        </p:nvGrpSpPr>
        <p:grpSpPr>
          <a:xfrm>
            <a:off x="6384469" y="4572659"/>
            <a:ext cx="763358" cy="660732"/>
            <a:chOff x="7949207" y="4953881"/>
            <a:chExt cx="1017810" cy="88097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305894B4-D8A9-42EF-B37A-43D140CF9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49207" y="4953881"/>
              <a:ext cx="233397" cy="23361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38B5B97F-BF30-4CB2-8FAC-D0ECF297E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83072" y="4953881"/>
              <a:ext cx="233397" cy="23361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91417C59-C827-4759-95B9-73A85E5D4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5048" y="4954327"/>
              <a:ext cx="233397" cy="23361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74991BF3-0B93-42FD-9B86-36F6B7F04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78380" y="5254179"/>
              <a:ext cx="233397" cy="23361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EAB61D40-ED12-4E3F-9FB5-DBD0564C9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86256" y="5271605"/>
              <a:ext cx="233397" cy="23361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24682179-C85F-4F2B-9A00-ABB2167E9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93061" y="5271606"/>
              <a:ext cx="233397" cy="23361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2FCF22E-2541-462A-9133-BA5E05E735B6}"/>
                </a:ext>
              </a:extLst>
            </p:cNvPr>
            <p:cNvSpPr txBox="1"/>
            <p:nvPr/>
          </p:nvSpPr>
          <p:spPr>
            <a:xfrm>
              <a:off x="8147990" y="5550077"/>
              <a:ext cx="819027" cy="284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sz="788" dirty="0"/>
                <a:t>უწყებები</a:t>
              </a:r>
              <a:endParaRPr lang="en-US" sz="788" dirty="0"/>
            </a:p>
          </p:txBody>
        </p:sp>
      </p:grpSp>
    </p:spTree>
    <p:extLst>
      <p:ext uri="{BB962C8B-B14F-4D97-AF65-F5344CB8AC3E}">
        <p14:creationId xmlns:p14="http://schemas.microsoft.com/office/powerpoint/2010/main" val="304639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18BE85-BC1F-4815-812D-FE932758E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8918BE85-BC1F-4815-812D-FE932758E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45CEA9C-CBAE-4AF9-B765-B656F4787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graphicEl>
                                              <a:dgm id="{145CEA9C-CBAE-4AF9-B765-B656F4787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DBA55A-FB7F-4B09-8BCD-FD622EE25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graphicEl>
                                              <a:dgm id="{98DBA55A-FB7F-4B09-8BCD-FD622EE25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3" grpId="0" uiExpand="1">
        <p:bldSub>
          <a:bldDgm bld="one"/>
        </p:bldSub>
      </p:bldGraphic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xmlns="" id="{1A037D38-4C6B-4D55-9D15-D6FC23CE8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049818"/>
              </p:ext>
            </p:extLst>
          </p:nvPr>
        </p:nvGraphicFramePr>
        <p:xfrm>
          <a:off x="92363" y="858982"/>
          <a:ext cx="8931564" cy="5561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384">
                  <a:extLst>
                    <a:ext uri="{9D8B030D-6E8A-4147-A177-3AD203B41FA5}">
                      <a16:colId xmlns:a16="http://schemas.microsoft.com/office/drawing/2014/main" xmlns="" val="1591378784"/>
                    </a:ext>
                  </a:extLst>
                </a:gridCol>
                <a:gridCol w="673734">
                  <a:extLst>
                    <a:ext uri="{9D8B030D-6E8A-4147-A177-3AD203B41FA5}">
                      <a16:colId xmlns:a16="http://schemas.microsoft.com/office/drawing/2014/main" xmlns="" val="2329974570"/>
                    </a:ext>
                  </a:extLst>
                </a:gridCol>
                <a:gridCol w="3795914">
                  <a:extLst>
                    <a:ext uri="{9D8B030D-6E8A-4147-A177-3AD203B41FA5}">
                      <a16:colId xmlns:a16="http://schemas.microsoft.com/office/drawing/2014/main" xmlns="" val="3414355201"/>
                    </a:ext>
                  </a:extLst>
                </a:gridCol>
                <a:gridCol w="2785798">
                  <a:extLst>
                    <a:ext uri="{9D8B030D-6E8A-4147-A177-3AD203B41FA5}">
                      <a16:colId xmlns:a16="http://schemas.microsoft.com/office/drawing/2014/main" xmlns="" val="1607015492"/>
                    </a:ext>
                  </a:extLst>
                </a:gridCol>
                <a:gridCol w="1339734">
                  <a:extLst>
                    <a:ext uri="{9D8B030D-6E8A-4147-A177-3AD203B41FA5}">
                      <a16:colId xmlns:a16="http://schemas.microsoft.com/office/drawing/2014/main" xmlns="" val="2100878293"/>
                    </a:ext>
                  </a:extLst>
                </a:gridCol>
              </a:tblGrid>
              <a:tr h="48782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პოლიტიკის დოკუმენტების იერარქია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/>
                </a:tc>
                <a:extLst>
                  <a:ext uri="{0D108BD9-81ED-4DB2-BD59-A6C34878D82A}">
                    <a16:rowId xmlns:a16="http://schemas.microsoft.com/office/drawing/2014/main" xmlns="" val="2085948717"/>
                  </a:ext>
                </a:extLst>
              </a:tr>
              <a:tr h="342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50">
                          <a:effectLst/>
                        </a:rPr>
                        <a:t>#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effectLst/>
                        </a:rPr>
                        <a:t>დონე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effectLst/>
                        </a:rPr>
                        <a:t>პოლიტიკის დოკუმენტის დასახელება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effectLst/>
                        </a:rPr>
                        <a:t>შემუშავების კომპეტენცია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effectLst/>
                        </a:rPr>
                        <a:t>დამტკიცება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91019"/>
                  </a:ext>
                </a:extLst>
              </a:tr>
              <a:tr h="342435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effectLst/>
                        </a:rPr>
                        <a:t>1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6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ეროვნული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ეროვნული განვითარების სტრატეგია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მთავრობის ადმინისტრაცია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effectLst/>
                        </a:rPr>
                        <a:t>მთავრობა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756951"/>
                  </a:ext>
                </a:extLst>
              </a:tr>
              <a:tr h="544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სამთავრობო პროგრამა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მმართველი პოლიტიკური პარტია / მთავრობის ადმინისტრაცია/ სამინისტროები/ სსიპები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effectLst/>
                        </a:rPr>
                        <a:t>პარლამენტი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834591"/>
                  </a:ext>
                </a:extLst>
              </a:tr>
              <a:tr h="669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ძირითადი მონაცემების და მიმართულებების დოკუმენტი (BDD)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 panose="020F0502020204030204" pitchFamily="34" charset="0"/>
                        <a:buChar char="-"/>
                      </a:pPr>
                      <a:r>
                        <a:rPr lang="ka-GE" sz="1100" dirty="0">
                          <a:effectLst/>
                        </a:rPr>
                        <a:t>სახელმწიფო ბიუჯეტი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644" marR="40644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ფინანსთა სამინისტრო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effectLst/>
                        </a:rPr>
                        <a:t>პარლამენტი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2178738"/>
                  </a:ext>
                </a:extLst>
              </a:tr>
              <a:tr h="342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მთავრობის წლიური სამოქმედო გეგმა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მთავრობის ადმინისტრაცია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effectLst/>
                        </a:rPr>
                        <a:t>მთავრობა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1391514"/>
                  </a:ext>
                </a:extLst>
              </a:tr>
              <a:tr h="34243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/>
                </a:tc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საერთაშორის</a:t>
                      </a:r>
                      <a:r>
                        <a:rPr lang="ka-GE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ო ვალდებულებები/ ხელშეკრულებები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კანონმდებლობის შესაბამისად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კანონმდებლობის შესაბამისად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6176844"/>
                  </a:ext>
                </a:extLst>
              </a:tr>
              <a:tr h="76911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effectLst/>
                        </a:rPr>
                        <a:t>2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სექტორული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vert="vert27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მულტისექტორული და სექტორული სტრატეგიები 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 panose="020F0502020204030204" pitchFamily="34" charset="0"/>
                        <a:buChar char="-"/>
                      </a:pPr>
                      <a:r>
                        <a:rPr lang="ka-GE" sz="1100" i="1" dirty="0">
                          <a:effectLst/>
                        </a:rPr>
                        <a:t>შესაბამისი სამოქმედო გეგმები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644" marR="4064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სამინისტროები ან მთავრობასთან ანგარიშვალდებული სსიპ-ები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მთავრობა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7845281"/>
                  </a:ext>
                </a:extLst>
              </a:tr>
              <a:tr h="527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მულტისექტორული და სექტორული სამოქმედო გეგმები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სამინისტროები ან მთავრობასთან უშუალო დაქვემდებარებაში არსებული სსიპ-ები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მთავრობა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1066264"/>
                  </a:ext>
                </a:extLst>
              </a:tr>
              <a:tr h="61907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effectLst/>
                        </a:rPr>
                        <a:t>3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effectLst/>
                        </a:rPr>
                        <a:t>ინსტიტუციური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vert="vert27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ინსტიტუციური განვითარების სტრატეგიები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 panose="020F0502020204030204" pitchFamily="34" charset="0"/>
                        <a:buChar char="-"/>
                      </a:pPr>
                      <a:r>
                        <a:rPr lang="ka-GE" sz="1100" i="1" dirty="0">
                          <a:effectLst/>
                        </a:rPr>
                        <a:t>შესაბამისი სამოქმედო გეგმები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644" marR="406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საჯარო უწყებები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მთავრობა ან სამინისტრო ან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უწყება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362602"/>
                  </a:ext>
                </a:extLst>
              </a:tr>
              <a:tr h="564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საშუალოვადიანი სამოქმედო გეგმები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სამინისტროები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სამინისტრო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6016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2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73217" y="1042991"/>
            <a:ext cx="8229600" cy="640080"/>
            <a:chOff x="0" y="354707"/>
            <a:chExt cx="3882740" cy="334789"/>
          </a:xfrm>
        </p:grpSpPr>
        <p:sp>
          <p:nvSpPr>
            <p:cNvPr id="19" name="Rounded Rectangle 18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a-GE" sz="13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სამთავრობო პროგრამები 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3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მონიტორინგის წლიური ანგარიშები</a:t>
              </a:r>
              <a:endParaRPr lang="en-US" sz="13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4167" y="1785236"/>
            <a:ext cx="8229600" cy="640080"/>
            <a:chOff x="0" y="354707"/>
            <a:chExt cx="3882740" cy="334789"/>
          </a:xfrm>
        </p:grpSpPr>
        <p:sp>
          <p:nvSpPr>
            <p:cNvPr id="22" name="Rounded Rectangle 21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მთავრობის წლიური სამოქმედო გეგმები (AGWP) 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3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მონიტორინგის პროგრეს და წლიური ანგარიშები</a:t>
              </a:r>
              <a:endParaRPr lang="en-US" sz="13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23825" y="129380"/>
            <a:ext cx="4602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dirty="0">
                <a:solidFill>
                  <a:schemeClr val="bg1"/>
                </a:solidFill>
                <a:latin typeface="BPG Nino Mtavruli" panose="02000506000000020004" pitchFamily="2" charset="0"/>
              </a:rPr>
              <a:t>პოლიტიკის დოკუმენტები სისტემაში</a:t>
            </a:r>
            <a:endParaRPr lang="en-US" sz="2000" dirty="0">
              <a:solidFill>
                <a:schemeClr val="bg1"/>
              </a:solidFill>
              <a:latin typeface="BPG Nino Mtavruli" panose="02000506000000020004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63692" y="2523422"/>
            <a:ext cx="8229600" cy="1188720"/>
            <a:chOff x="0" y="354707"/>
            <a:chExt cx="3886450" cy="742945"/>
          </a:xfrm>
        </p:grpSpPr>
        <p:sp>
          <p:nvSpPr>
            <p:cNvPr id="28" name="Rounded Rectangle 27"/>
            <p:cNvSpPr/>
            <p:nvPr/>
          </p:nvSpPr>
          <p:spPr>
            <a:xfrm>
              <a:off x="0" y="354707"/>
              <a:ext cx="3882740" cy="742945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36396" y="381605"/>
              <a:ext cx="3850054" cy="6527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სექტორული სტრატეგიები 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3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სამოქმედო გეგმები 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3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მონიტორინგის პროგრეს და წლიური ანგარიშები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3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შუალედური და საბოლოო შეფასების ანგარიშები</a:t>
              </a:r>
              <a:endParaRPr lang="en-US" sz="13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3692" y="3809292"/>
            <a:ext cx="8229600" cy="640080"/>
            <a:chOff x="0" y="354707"/>
            <a:chExt cx="3882740" cy="334789"/>
          </a:xfrm>
        </p:grpSpPr>
        <p:sp>
          <p:nvSpPr>
            <p:cNvPr id="34" name="Rounded Rectangle 33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სექტორული სამოქმედო გეგმები 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3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მონიტორინგის პროგრეს და წლიური ანგარიშები</a:t>
              </a:r>
              <a:endParaRPr lang="en-US" sz="13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8932" y="4547483"/>
            <a:ext cx="8229600" cy="914400"/>
            <a:chOff x="0" y="354707"/>
            <a:chExt cx="3886450" cy="742945"/>
          </a:xfrm>
        </p:grpSpPr>
        <p:sp>
          <p:nvSpPr>
            <p:cNvPr id="37" name="Rounded Rectangle 36"/>
            <p:cNvSpPr/>
            <p:nvPr/>
          </p:nvSpPr>
          <p:spPr>
            <a:xfrm>
              <a:off x="0" y="354707"/>
              <a:ext cx="3882740" cy="742945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36396" y="381605"/>
              <a:ext cx="3850054" cy="6527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ინსტიტუციური განვითარების სტრატეგიები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3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სამოქმედო გეგმები 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3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მონიტორინგის პროგრეს და წლიური ანგარიშები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9406" y="5552382"/>
            <a:ext cx="8229600" cy="640080"/>
            <a:chOff x="0" y="354707"/>
            <a:chExt cx="3882740" cy="334789"/>
          </a:xfrm>
        </p:grpSpPr>
        <p:sp>
          <p:nvSpPr>
            <p:cNvPr id="41" name="Rounded Rectangle 40"/>
            <p:cNvSpPr/>
            <p:nvPr/>
          </p:nvSpPr>
          <p:spPr>
            <a:xfrm>
              <a:off x="0" y="354707"/>
              <a:ext cx="3882740" cy="33478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16343" y="371050"/>
              <a:ext cx="3850054" cy="302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b="1" dirty="0" err="1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საშუალოვადიანი</a:t>
              </a:r>
              <a:r>
                <a:rPr lang="ka-GE" b="1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 სამოქმედო გეგმები 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300" dirty="0">
                  <a:solidFill>
                    <a:schemeClr val="accent5">
                      <a:lumMod val="50000"/>
                    </a:schemeClr>
                  </a:solidFill>
                  <a:latin typeface="BPG Arial" panose="020B0604020202020204" pitchFamily="34" charset="0"/>
                  <a:cs typeface="BPG Arial" panose="020B0604020202020204" pitchFamily="34" charset="0"/>
                </a:rPr>
                <a:t>მონიტორინგის პროგრეს და წლიური ანგარიშები</a:t>
              </a:r>
              <a:endParaRPr lang="en-US" sz="1300" dirty="0">
                <a:solidFill>
                  <a:schemeClr val="accent5">
                    <a:lumMod val="50000"/>
                  </a:schemeClr>
                </a:solidFill>
                <a:latin typeface="BPG Arial" panose="020B0604020202020204" pitchFamily="34" charset="0"/>
                <a:cs typeface="BPG Arial" panose="020B0604020202020204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91885" y="2473782"/>
            <a:ext cx="8360229" cy="1277256"/>
          </a:xfrm>
          <a:prstGeom prst="roundRect">
            <a:avLst/>
          </a:prstGeom>
          <a:noFill/>
          <a:ln w="25400">
            <a:solidFill>
              <a:srgbClr val="2C3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1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1183</Words>
  <Application>Microsoft Office PowerPoint</Application>
  <PresentationFormat>On-screen Show (4:3)</PresentationFormat>
  <Paragraphs>395</Paragraphs>
  <Slides>28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ＭＳ Ｐゴシック</vt:lpstr>
      <vt:lpstr>Arial</vt:lpstr>
      <vt:lpstr>BPG Arial</vt:lpstr>
      <vt:lpstr>BPG Nino Mtavruli</vt:lpstr>
      <vt:lpstr>Calibri</vt:lpstr>
      <vt:lpstr>Calibri Light</vt:lpstr>
      <vt:lpstr>Sylfaen</vt:lpstr>
      <vt:lpstr>Times New Roman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პოლიტიკის შემუშავებისა და კოორდინაციის მართვის ელ. სისტემა (PDCEMS)</dc:title>
  <dc:creator>Natia Sharovi</dc:creator>
  <cp:lastModifiedBy>Natia Sharovi</cp:lastModifiedBy>
  <cp:revision>107</cp:revision>
  <dcterms:created xsi:type="dcterms:W3CDTF">2020-01-11T12:51:51Z</dcterms:created>
  <dcterms:modified xsi:type="dcterms:W3CDTF">2020-01-14T06:45:39Z</dcterms:modified>
</cp:coreProperties>
</file>