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13"/>
  </p:notesMasterIdLst>
  <p:sldIdLst>
    <p:sldId id="256" r:id="rId2"/>
    <p:sldId id="281" r:id="rId3"/>
    <p:sldId id="295" r:id="rId4"/>
    <p:sldId id="282" r:id="rId5"/>
    <p:sldId id="284" r:id="rId6"/>
    <p:sldId id="296" r:id="rId7"/>
    <p:sldId id="286" r:id="rId8"/>
    <p:sldId id="287" r:id="rId9"/>
    <p:sldId id="292" r:id="rId10"/>
    <p:sldId id="293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1DA"/>
    <a:srgbClr val="FFFFCC"/>
    <a:srgbClr val="E46C0A"/>
    <a:srgbClr val="FFCC66"/>
    <a:srgbClr val="FFFFFF"/>
    <a:srgbClr val="B7C4E3"/>
    <a:srgbClr val="CDD6EB"/>
    <a:srgbClr val="E3D5D9"/>
    <a:srgbClr val="E8D0DE"/>
    <a:srgbClr val="E5D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4" autoAdjust="0"/>
    <p:restoredTop sz="93094" autoAdjust="0"/>
  </p:normalViewPr>
  <p:slideViewPr>
    <p:cSldViewPr snapToGrid="0">
      <p:cViewPr varScale="1">
        <p:scale>
          <a:sx n="101" d="100"/>
          <a:sy n="101" d="100"/>
        </p:scale>
        <p:origin x="13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03-Jul-19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5637" y="1820313"/>
            <a:ext cx="9048466" cy="33437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პირველადი ჯანდაცვის სისტემა-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მომავლის ხედვა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200" dirty="0" smtClean="0">
                <a:solidFill>
                  <a:schemeClr val="accent5">
                    <a:lumMod val="75000"/>
                  </a:schemeClr>
                </a:solidFill>
              </a:rPr>
              <a:t>ივლისი, 2019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82" y="165253"/>
            <a:ext cx="4474473" cy="124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69150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</a:p>
          <a:p>
            <a:pPr marL="0" indent="0" algn="ctr">
              <a:buNone/>
            </a:pPr>
            <a:endParaRPr lang="en-US" sz="4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9" y="5418698"/>
            <a:ext cx="4303433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982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rgbClr val="C00000"/>
                </a:solidFill>
              </a:rPr>
              <a:t>პირველადი ჯანდაცვა </a:t>
            </a:r>
            <a:r>
              <a:rPr lang="ka-GE" b="1" dirty="0" smtClean="0">
                <a:solidFill>
                  <a:srgbClr val="C00000"/>
                </a:solidFill>
              </a:rPr>
              <a:t>სოფლად (1)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სოფლის ექიმის პროგრამის </a:t>
            </a:r>
            <a:r>
              <a:rPr lang="ka-GE" dirty="0" smtClean="0"/>
              <a:t>მართვა-კოორდინაცია </a:t>
            </a:r>
            <a:r>
              <a:rPr lang="ka-GE" dirty="0" smtClean="0"/>
              <a:t>განხორციელდება </a:t>
            </a:r>
          </a:p>
          <a:p>
            <a:pPr lvl="1"/>
            <a:r>
              <a:rPr lang="ka-GE" dirty="0" smtClean="0"/>
              <a:t>სსიპ </a:t>
            </a:r>
            <a:r>
              <a:rPr lang="en-US" dirty="0" err="1"/>
              <a:t>საგანგებო</a:t>
            </a:r>
            <a:r>
              <a:rPr lang="en-US" dirty="0"/>
              <a:t> </a:t>
            </a:r>
            <a:r>
              <a:rPr lang="en-US" dirty="0" err="1"/>
              <a:t>სიტუაციების</a:t>
            </a:r>
            <a:r>
              <a:rPr lang="en-US" dirty="0"/>
              <a:t> </a:t>
            </a:r>
            <a:r>
              <a:rPr lang="en-US" dirty="0" err="1"/>
              <a:t>კოორდინაციისა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გადაუდებელი</a:t>
            </a:r>
            <a:r>
              <a:rPr lang="en-US" dirty="0"/>
              <a:t> </a:t>
            </a:r>
            <a:r>
              <a:rPr lang="en-US" dirty="0" err="1"/>
              <a:t>დახმარების</a:t>
            </a:r>
            <a:r>
              <a:rPr lang="en-US" dirty="0"/>
              <a:t> </a:t>
            </a:r>
            <a:r>
              <a:rPr lang="ka-GE" dirty="0" smtClean="0"/>
              <a:t>ცენტრის </a:t>
            </a:r>
            <a:r>
              <a:rPr lang="ka-GE" dirty="0" smtClean="0"/>
              <a:t>მიერ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96779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rgbClr val="C00000"/>
                </a:solidFill>
              </a:rPr>
              <a:t>პირველადი ჯანდაცვა </a:t>
            </a:r>
            <a:r>
              <a:rPr lang="ka-GE" b="1" dirty="0" smtClean="0">
                <a:solidFill>
                  <a:srgbClr val="C00000"/>
                </a:solidFill>
              </a:rPr>
              <a:t>სოფლად (2)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8250"/>
            <a:ext cx="10972800" cy="5505449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სოფლის</a:t>
            </a:r>
            <a:r>
              <a:rPr lang="en-US" sz="2400" b="1" dirty="0"/>
              <a:t> </a:t>
            </a:r>
            <a:r>
              <a:rPr lang="en-US" sz="2400" b="1" dirty="0" err="1"/>
              <a:t>ექიმი</a:t>
            </a:r>
            <a:r>
              <a:rPr lang="ka-GE" sz="2400" b="1" dirty="0"/>
              <a:t>ს</a:t>
            </a:r>
            <a:r>
              <a:rPr lang="en-US" sz="2400" b="1" dirty="0"/>
              <a:t>, </a:t>
            </a:r>
            <a:r>
              <a:rPr lang="en-US" sz="2400" b="1" dirty="0" err="1"/>
              <a:t>სოფლის</a:t>
            </a:r>
            <a:r>
              <a:rPr lang="en-US" sz="2400" b="1" dirty="0"/>
              <a:t> </a:t>
            </a:r>
            <a:r>
              <a:rPr lang="en-US" sz="2400" b="1" dirty="0" err="1"/>
              <a:t>ექთნ</a:t>
            </a:r>
            <a:r>
              <a:rPr lang="ka-GE" sz="2400" b="1" dirty="0"/>
              <a:t>ის</a:t>
            </a:r>
            <a:r>
              <a:rPr lang="en-US" sz="2400" b="1" dirty="0"/>
              <a:t>/</a:t>
            </a:r>
            <a:r>
              <a:rPr lang="en-US" sz="2400" b="1" dirty="0" err="1"/>
              <a:t>ფერშალი</a:t>
            </a:r>
            <a:r>
              <a:rPr lang="ka-GE" sz="2400" b="1" dirty="0"/>
              <a:t>ს სტატუსი </a:t>
            </a:r>
            <a:r>
              <a:rPr lang="ka-GE" sz="2400" b="1" dirty="0" smtClean="0"/>
              <a:t>- </a:t>
            </a:r>
            <a:r>
              <a:rPr lang="x-none" sz="2400" dirty="0"/>
              <a:t>მიკ­რო ბიზნესის სტატუსის მქონე ფიზიკური </a:t>
            </a:r>
            <a:r>
              <a:rPr lang="x-none" sz="2400" dirty="0" smtClean="0"/>
              <a:t>პირი </a:t>
            </a:r>
          </a:p>
          <a:p>
            <a:r>
              <a:rPr lang="ka-GE" sz="2400" b="1" dirty="0" smtClean="0"/>
              <a:t>შვებულება, </a:t>
            </a:r>
            <a:r>
              <a:rPr lang="ka-GE" sz="2400" b="1" dirty="0"/>
              <a:t>უქმე დღეები და ა.შ</a:t>
            </a:r>
            <a:r>
              <a:rPr lang="ka-GE" sz="2400" b="1" dirty="0" smtClean="0"/>
              <a:t>.</a:t>
            </a:r>
          </a:p>
          <a:p>
            <a:r>
              <a:rPr lang="ka-GE" sz="2400" b="1" dirty="0"/>
              <a:t>გადაუდებელი ამბულატორიული მომსახურებისათვის აუცილებელი </a:t>
            </a:r>
            <a:r>
              <a:rPr lang="ka-GE" sz="2400" b="1" dirty="0" smtClean="0"/>
              <a:t>მედიკამენტები </a:t>
            </a:r>
            <a:r>
              <a:rPr lang="ka-GE" sz="2400" b="1" dirty="0"/>
              <a:t>და სამედიცინო დანიშნულების </a:t>
            </a:r>
            <a:r>
              <a:rPr lang="ka-GE" sz="2400" b="1" dirty="0" smtClean="0"/>
              <a:t>საგნები, </a:t>
            </a:r>
            <a:r>
              <a:rPr lang="ka-GE" sz="2400" b="1" dirty="0"/>
              <a:t>სამედიცინო </a:t>
            </a:r>
            <a:r>
              <a:rPr lang="ka-GE" sz="2400" b="1" dirty="0" smtClean="0"/>
              <a:t>დოკუმენტაცია, რეცეპტის ბლანკები</a:t>
            </a:r>
          </a:p>
          <a:p>
            <a:r>
              <a:rPr lang="ka-GE" sz="2400" b="1" dirty="0" smtClean="0"/>
              <a:t>ინტერნეტმომსახურების </a:t>
            </a:r>
            <a:r>
              <a:rPr lang="ka-GE" sz="2400" b="1" dirty="0"/>
              <a:t>უზრუნველსაყოფად </a:t>
            </a:r>
            <a:r>
              <a:rPr lang="ka-GE" sz="2400" b="1" dirty="0" smtClean="0"/>
              <a:t>აღჭურვილობა </a:t>
            </a:r>
            <a:r>
              <a:rPr lang="ka-GE" sz="2400" b="1" dirty="0"/>
              <a:t>(მოდემი) და ინტერნეტ </a:t>
            </a:r>
            <a:r>
              <a:rPr lang="ka-GE" sz="2400" b="1" dirty="0" smtClean="0"/>
              <a:t>სერვისი </a:t>
            </a:r>
          </a:p>
          <a:p>
            <a:r>
              <a:rPr lang="ka-GE" sz="2400" b="1" dirty="0"/>
              <a:t>„სამედიცინო ნარჩენების მართვა“ </a:t>
            </a:r>
            <a:endParaRPr lang="ka-GE" sz="2400" b="1" dirty="0" smtClean="0"/>
          </a:p>
          <a:p>
            <a:r>
              <a:rPr lang="ka-GE" sz="2400" b="1" dirty="0"/>
              <a:t>ტრეინინგები</a:t>
            </a:r>
            <a:endParaRPr lang="en-US" sz="2400" b="1" dirty="0"/>
          </a:p>
          <a:p>
            <a:r>
              <a:rPr lang="ka-GE" sz="2400" b="1" dirty="0" smtClean="0"/>
              <a:t>ინფრასტრუქტურა / აღჭურვა</a:t>
            </a:r>
          </a:p>
          <a:p>
            <a:r>
              <a:rPr lang="ka-GE" sz="2400" b="1" dirty="0"/>
              <a:t>კომუნალური </a:t>
            </a:r>
            <a:r>
              <a:rPr lang="ka-GE" sz="2400" b="1" dirty="0" smtClean="0"/>
              <a:t>გადასახადები</a:t>
            </a:r>
          </a:p>
        </p:txBody>
      </p:sp>
    </p:spTree>
    <p:extLst>
      <p:ext uri="{BB962C8B-B14F-4D97-AF65-F5344CB8AC3E}">
        <p14:creationId xmlns:p14="http://schemas.microsoft.com/office/powerpoint/2010/main" val="241032660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4000" b="1" dirty="0" smtClean="0"/>
              <a:t>პირველადი ჯანდაცვის სერვისები დიდ ქალაქებში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000" dirty="0" smtClean="0"/>
              <a:t>სელექტიური კონტრაქტირება - </a:t>
            </a:r>
          </a:p>
          <a:p>
            <a:pPr lvl="1"/>
            <a:r>
              <a:rPr lang="ka-GE" sz="4000" dirty="0" smtClean="0"/>
              <a:t>თბილისი</a:t>
            </a:r>
          </a:p>
          <a:p>
            <a:pPr lvl="2">
              <a:buFont typeface="Sylfaen" panose="010A0502050306030303" pitchFamily="18" charset="0"/>
              <a:buChar char="–"/>
            </a:pPr>
            <a:r>
              <a:rPr lang="ka-GE" sz="4000" dirty="0" smtClean="0"/>
              <a:t>ბათუმი </a:t>
            </a:r>
          </a:p>
          <a:p>
            <a:pPr lvl="3"/>
            <a:r>
              <a:rPr lang="ka-GE" sz="4000" dirty="0" smtClean="0"/>
              <a:t>ქუთაისი</a:t>
            </a:r>
          </a:p>
        </p:txBody>
      </p:sp>
    </p:spTree>
    <p:extLst>
      <p:ext uri="{BB962C8B-B14F-4D97-AF65-F5344CB8AC3E}">
        <p14:creationId xmlns:p14="http://schemas.microsoft.com/office/powerpoint/2010/main" val="361628012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/>
              <a:t>სელექციის </a:t>
            </a:r>
            <a:r>
              <a:rPr lang="ka-GE" sz="4000" b="1" dirty="0" smtClean="0"/>
              <a:t>კრიტერიუმები (1)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მომსახურების მიმწოდებელი (მომსახურების გაწევის ფაქტობრივი მისამართის მიხედვით)  - დარეგისტრირებული </a:t>
            </a:r>
            <a:r>
              <a:rPr lang="ka-GE" sz="2400" dirty="0"/>
              <a:t>ბენეფიციარების რაოდენობა </a:t>
            </a:r>
            <a:r>
              <a:rPr lang="ka-GE" sz="2400" dirty="0" smtClean="0"/>
              <a:t>&gt;13,000 </a:t>
            </a:r>
            <a:r>
              <a:rPr lang="ka-GE" sz="2400" dirty="0" smtClean="0"/>
              <a:t>ყველა ასაკის მოსახლე</a:t>
            </a:r>
          </a:p>
          <a:p>
            <a:endParaRPr lang="ka-GE" sz="2400" dirty="0" smtClean="0"/>
          </a:p>
          <a:p>
            <a:r>
              <a:rPr lang="ka-GE" sz="2400" dirty="0" smtClean="0"/>
              <a:t>გამონაკლისი: </a:t>
            </a:r>
            <a:endParaRPr lang="ka-GE" sz="2400" dirty="0"/>
          </a:p>
          <a:p>
            <a:pPr lvl="1"/>
            <a:r>
              <a:rPr lang="ka-GE" sz="2400" dirty="0"/>
              <a:t>ქალაქთან მიერთებულ დაბებსა და სოფლებში მდებარე სამედიცინო </a:t>
            </a:r>
            <a:r>
              <a:rPr lang="ka-GE" sz="2400" dirty="0" smtClean="0"/>
              <a:t>დაწესებულებები</a:t>
            </a:r>
            <a:endParaRPr lang="ka-GE" sz="2400" dirty="0"/>
          </a:p>
          <a:p>
            <a:pPr lvl="1"/>
            <a:r>
              <a:rPr lang="ka-GE" sz="2400" dirty="0"/>
              <a:t>იძულებით გადაადგილებულ პირთა საოჯახო </a:t>
            </a:r>
            <a:r>
              <a:rPr lang="ka-GE" sz="2400" dirty="0" smtClean="0"/>
              <a:t>ცენტრები</a:t>
            </a:r>
            <a:endParaRPr lang="ka-GE" sz="2400" dirty="0"/>
          </a:p>
          <a:p>
            <a:pPr marL="0" indent="0">
              <a:buNone/>
            </a:pPr>
            <a:endParaRPr lang="en-US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006601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/>
              <a:t>სელექციის </a:t>
            </a:r>
            <a:r>
              <a:rPr lang="ka-GE" sz="4000" b="1" dirty="0" smtClean="0"/>
              <a:t>კრიტერიუმები </a:t>
            </a:r>
            <a:r>
              <a:rPr lang="ka-GE" sz="4000" b="1" dirty="0" smtClean="0"/>
              <a:t>(2)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x-none" sz="2400" dirty="0" smtClean="0"/>
              <a:t>1 </a:t>
            </a:r>
            <a:r>
              <a:rPr lang="x-none" sz="2400" dirty="0"/>
              <a:t>პჯდ გუნდთან </a:t>
            </a:r>
            <a:r>
              <a:rPr lang="x-none" sz="2400" dirty="0" smtClean="0"/>
              <a:t>(ექიმი/ექთანი) მიმაგრებული </a:t>
            </a:r>
            <a:r>
              <a:rPr lang="x-none" sz="2400" dirty="0"/>
              <a:t>მოსახლეობის ოპტიმალური რაოდენობა  </a:t>
            </a:r>
            <a:r>
              <a:rPr lang="x-none" sz="2400" dirty="0" smtClean="0"/>
              <a:t>- </a:t>
            </a:r>
            <a:r>
              <a:rPr lang="x-none" sz="2400" dirty="0"/>
              <a:t>არა უმეტეს 2,500 </a:t>
            </a:r>
            <a:r>
              <a:rPr lang="x-none" sz="2400" dirty="0" smtClean="0"/>
              <a:t>მოსახლე</a:t>
            </a:r>
          </a:p>
          <a:p>
            <a:pPr algn="just"/>
            <a:r>
              <a:rPr lang="ka-GE" sz="2400" dirty="0" smtClean="0"/>
              <a:t>ექიმი-სპეციალისტების </a:t>
            </a:r>
            <a:r>
              <a:rPr lang="ka-GE" sz="2400" dirty="0" smtClean="0"/>
              <a:t>მომსახურება </a:t>
            </a:r>
            <a:r>
              <a:rPr lang="ka-GE" sz="2400" dirty="0"/>
              <a:t>და დიაგნოსტიკური </a:t>
            </a:r>
            <a:r>
              <a:rPr lang="ka-GE" sz="2400" dirty="0" smtClean="0"/>
              <a:t>სერვისების მიწოდება </a:t>
            </a:r>
            <a:r>
              <a:rPr lang="x-none" sz="2400" dirty="0" smtClean="0"/>
              <a:t>ფაქტობრივი </a:t>
            </a:r>
            <a:r>
              <a:rPr lang="x-none" sz="2400" dirty="0"/>
              <a:t>მისამართის მიხედვით</a:t>
            </a:r>
            <a:endParaRPr lang="ka-GE" sz="2400" dirty="0"/>
          </a:p>
          <a:p>
            <a:r>
              <a:rPr lang="ka-GE" sz="2400" dirty="0" smtClean="0"/>
              <a:t>ლაბორატორიული </a:t>
            </a:r>
            <a:r>
              <a:rPr lang="ka-GE" sz="2400" dirty="0"/>
              <a:t>სერვისების </a:t>
            </a:r>
            <a:r>
              <a:rPr lang="ka-GE" sz="2400" dirty="0" smtClean="0"/>
              <a:t>(ან ბილოგიური </a:t>
            </a:r>
            <a:r>
              <a:rPr lang="ka-GE" sz="2400" dirty="0"/>
              <a:t>მასალის </a:t>
            </a:r>
            <a:r>
              <a:rPr lang="ka-GE" sz="2400" dirty="0" smtClean="0"/>
              <a:t>აღება) მიწოდება </a:t>
            </a:r>
            <a:r>
              <a:rPr lang="x-none" sz="2400" dirty="0" smtClean="0"/>
              <a:t>ფაქტობრივი </a:t>
            </a:r>
            <a:r>
              <a:rPr lang="x-none" sz="2400" dirty="0"/>
              <a:t>მისამართის </a:t>
            </a:r>
            <a:r>
              <a:rPr lang="x-none" sz="2400" dirty="0" smtClean="0"/>
              <a:t>მიხედვით</a:t>
            </a:r>
            <a:r>
              <a:rPr lang="ka-GE" sz="2400" dirty="0" smtClean="0"/>
              <a:t> </a:t>
            </a:r>
            <a:endParaRPr lang="ka-GE" sz="2400" dirty="0" smtClean="0"/>
          </a:p>
          <a:p>
            <a:pPr algn="just"/>
            <a:r>
              <a:rPr lang="ka-GE" sz="2400" dirty="0" smtClean="0"/>
              <a:t>მოთხივნები </a:t>
            </a:r>
            <a:r>
              <a:rPr lang="en-US" sz="2400" dirty="0" err="1" smtClean="0"/>
              <a:t>ამბულატორიული</a:t>
            </a:r>
            <a:r>
              <a:rPr lang="en-US" sz="2400" dirty="0" smtClean="0"/>
              <a:t> </a:t>
            </a:r>
            <a:r>
              <a:rPr lang="en-US" sz="2400" dirty="0" err="1"/>
              <a:t>სერვისის</a:t>
            </a:r>
            <a:r>
              <a:rPr lang="en-US" sz="2400" dirty="0"/>
              <a:t> </a:t>
            </a:r>
            <a:r>
              <a:rPr lang="en-US" sz="2400" dirty="0" err="1"/>
              <a:t>მიმწოდებლების</a:t>
            </a:r>
            <a:r>
              <a:rPr lang="en-US" sz="2400" dirty="0"/>
              <a:t> </a:t>
            </a:r>
            <a:r>
              <a:rPr lang="en-US" sz="2400" dirty="0" err="1" smtClean="0"/>
              <a:t>ინფრასტრუქტურისადმი</a:t>
            </a:r>
            <a:r>
              <a:rPr lang="ka-GE" sz="2400" dirty="0" smtClean="0"/>
              <a:t> 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953085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/>
              <a:t>სელექციის </a:t>
            </a:r>
            <a:r>
              <a:rPr lang="ka-GE" b="1" dirty="0" smtClean="0"/>
              <a:t>კრიტერიუმები </a:t>
            </a:r>
            <a:r>
              <a:rPr lang="ka-GE" b="1" dirty="0" smtClean="0"/>
              <a:t>(3)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/>
              <a:t>იმუნიზაცია/იმუნიზაციის სახ. პროგრამაში მონაწილეობა</a:t>
            </a:r>
          </a:p>
          <a:p>
            <a:r>
              <a:rPr lang="ka-GE" sz="2400" dirty="0" smtClean="0"/>
              <a:t>ჯანმრთელობის შესახებ ელექტრონული ჩანაწერების სისტემების დანერგვა-გამოყენება</a:t>
            </a:r>
          </a:p>
          <a:p>
            <a:r>
              <a:rPr lang="ka-GE" sz="2400" dirty="0" smtClean="0"/>
              <a:t>უწვეტი სამედიცინო განათლების უზრუნველყოფა</a:t>
            </a:r>
          </a:p>
          <a:p>
            <a:r>
              <a:rPr lang="ka-GE" sz="2400" dirty="0" smtClean="0"/>
              <a:t>სამედიცინო სერვისის </a:t>
            </a:r>
            <a:r>
              <a:rPr lang="ka-GE" sz="2400" dirty="0"/>
              <a:t>ხარისხის </a:t>
            </a:r>
            <a:r>
              <a:rPr lang="ka-GE" sz="2400" dirty="0" smtClean="0"/>
              <a:t>ინდიკატორების ანგარიშგება (არასავალდებულო)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34409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b="1" dirty="0" smtClean="0"/>
              <a:t>სელექციის კრიტერიუმის ამოქმედების </a:t>
            </a:r>
            <a:r>
              <a:rPr lang="ka-GE" sz="3600" b="1" dirty="0" smtClean="0"/>
              <a:t>ვადები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2400" dirty="0" smtClean="0"/>
              <a:t>დაწყების </a:t>
            </a:r>
            <a:r>
              <a:rPr lang="ka-GE" sz="2400" dirty="0"/>
              <a:t>თარიღი - 2019 წლის </a:t>
            </a:r>
            <a:r>
              <a:rPr lang="ka-GE" sz="2400" dirty="0" smtClean="0"/>
              <a:t>სექტემბერი</a:t>
            </a:r>
            <a:endParaRPr lang="ka-GE" sz="2400" dirty="0" smtClean="0"/>
          </a:p>
          <a:p>
            <a:r>
              <a:rPr lang="ka-GE" sz="2400" dirty="0" smtClean="0"/>
              <a:t>გარდამავალი პერიოდი - 6 თვე</a:t>
            </a:r>
          </a:p>
          <a:p>
            <a:r>
              <a:rPr lang="ka-GE" sz="2400" dirty="0" smtClean="0"/>
              <a:t>კრიტერიუმების </a:t>
            </a:r>
            <a:r>
              <a:rPr lang="ka-GE" sz="2400" dirty="0" smtClean="0"/>
              <a:t>ამოქმედება - 2020 წლის </a:t>
            </a:r>
            <a:r>
              <a:rPr lang="ka-GE" sz="2400" dirty="0" smtClean="0"/>
              <a:t>მარტი</a:t>
            </a:r>
          </a:p>
          <a:p>
            <a:pPr marL="0" indent="0">
              <a:buNone/>
            </a:pPr>
            <a:endParaRPr lang="ka-GE" sz="2400" dirty="0" smtClean="0"/>
          </a:p>
          <a:p>
            <a:r>
              <a:rPr lang="ka-GE" sz="2400" dirty="0" smtClean="0"/>
              <a:t>კრიტერიუმების ცვლილება: 2021 წლის მარტი - დარეგისტრირებული </a:t>
            </a:r>
            <a:r>
              <a:rPr lang="ka-GE" sz="2400" dirty="0"/>
              <a:t>ბენეფიციარების რაოდენობა - </a:t>
            </a:r>
            <a:r>
              <a:rPr lang="ka-GE" sz="2400" dirty="0" smtClean="0"/>
              <a:t>&gt;20000 </a:t>
            </a:r>
            <a:r>
              <a:rPr lang="ka-GE" sz="2400" dirty="0"/>
              <a:t>ყველა ასაკის მოსახლე</a:t>
            </a:r>
          </a:p>
          <a:p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71734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დაწესებულება/ბენეფიციარი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740911"/>
              </p:ext>
            </p:extLst>
          </p:nvPr>
        </p:nvGraphicFramePr>
        <p:xfrm>
          <a:off x="527713" y="1554480"/>
          <a:ext cx="11386780" cy="486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9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1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11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41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41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341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3416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მონაწილე დაწესე-ბულება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ბენეფიციარი სულ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&lt;10,000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10,000-13,000</a:t>
                      </a:r>
                      <a:endParaRPr lang="en-US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&gt;13,000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რეგისტრირებული მოსახლეობის %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თბილისი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126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968,990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94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283,326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55,367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27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630,297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გლდანი-ნაძალადევი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272,289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87,139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185,150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დიდუბე-ჩუღურეთი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144,966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33,170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11,059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100,737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ვაკე-საბურთალო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230,987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56,404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23,356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151,227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ისანი-სამგორი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255,872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79,009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20,952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155,911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ძველი თბილისი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64,876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27,604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37,272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ბათუმი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10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178,276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16,539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11,446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150,291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ქუთაისი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13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178,528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19,175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22,136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137,217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14558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2435</TotalTime>
  <Words>390</Words>
  <Application>Microsoft Office PowerPoint</Application>
  <PresentationFormat>Widescreen</PresentationFormat>
  <Paragraphs>131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Sylfaen</vt:lpstr>
      <vt:lpstr>Office Theme</vt:lpstr>
      <vt:lpstr>     პირველადი ჯანდაცვის სისტემა- მომავლის ხედვა    ივლისი, 2019</vt:lpstr>
      <vt:lpstr>პირველადი ჯანდაცვა სოფლად (1)</vt:lpstr>
      <vt:lpstr>პირველადი ჯანდაცვა სოფლად (2)</vt:lpstr>
      <vt:lpstr>პირველადი ჯანდაცვის სერვისები დიდ ქალაქებში</vt:lpstr>
      <vt:lpstr>სელექციის კრიტერიუმები (1)</vt:lpstr>
      <vt:lpstr>სელექციის კრიტერიუმები (2)</vt:lpstr>
      <vt:lpstr>სელექციის კრიტერიუმები (3)</vt:lpstr>
      <vt:lpstr>სელექციის კრიტერიუმის ამოქმედების ვადები</vt:lpstr>
      <vt:lpstr>დაწესებულება/ბენეფიციარი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Lela Tsotsoria</cp:lastModifiedBy>
  <cp:revision>192</cp:revision>
  <dcterms:created xsi:type="dcterms:W3CDTF">2013-07-15T20:25:18Z</dcterms:created>
  <dcterms:modified xsi:type="dcterms:W3CDTF">2019-07-03T13:03:58Z</dcterms:modified>
</cp:coreProperties>
</file>