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</p:sldMasterIdLst>
  <p:notesMasterIdLst>
    <p:notesMasterId r:id="rId35"/>
  </p:notesMasterIdLst>
  <p:handoutMasterIdLst>
    <p:handoutMasterId r:id="rId36"/>
  </p:handoutMasterIdLst>
  <p:sldIdLst>
    <p:sldId id="381" r:id="rId5"/>
    <p:sldId id="414" r:id="rId6"/>
    <p:sldId id="366" r:id="rId7"/>
    <p:sldId id="382" r:id="rId8"/>
    <p:sldId id="384" r:id="rId9"/>
    <p:sldId id="399" r:id="rId10"/>
    <p:sldId id="256" r:id="rId11"/>
    <p:sldId id="401" r:id="rId12"/>
    <p:sldId id="402" r:id="rId13"/>
    <p:sldId id="386" r:id="rId14"/>
    <p:sldId id="387" r:id="rId15"/>
    <p:sldId id="390" r:id="rId16"/>
    <p:sldId id="404" r:id="rId17"/>
    <p:sldId id="389" r:id="rId18"/>
    <p:sldId id="391" r:id="rId19"/>
    <p:sldId id="392" r:id="rId20"/>
    <p:sldId id="393" r:id="rId21"/>
    <p:sldId id="394" r:id="rId22"/>
    <p:sldId id="410" r:id="rId23"/>
    <p:sldId id="415" r:id="rId24"/>
    <p:sldId id="405" r:id="rId25"/>
    <p:sldId id="406" r:id="rId26"/>
    <p:sldId id="407" r:id="rId27"/>
    <p:sldId id="409" r:id="rId28"/>
    <p:sldId id="408" r:id="rId29"/>
    <p:sldId id="396" r:id="rId30"/>
    <p:sldId id="397" r:id="rId31"/>
    <p:sldId id="411" r:id="rId32"/>
    <p:sldId id="412" r:id="rId33"/>
    <p:sldId id="413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Ebrima" panose="02000000000000000000" pitchFamily="2" charset="0"/>
      <p:regular r:id="rId41"/>
      <p:bold r:id="rId42"/>
    </p:embeddedFont>
    <p:embeddedFont>
      <p:font typeface="Sylfaen" panose="010A0502050306030303" pitchFamily="18" charset="0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437533-0140-440A-AD5B-A794AA145AB9}">
          <p14:sldIdLst>
            <p14:sldId id="381"/>
            <p14:sldId id="414"/>
            <p14:sldId id="366"/>
            <p14:sldId id="382"/>
            <p14:sldId id="384"/>
            <p14:sldId id="399"/>
            <p14:sldId id="256"/>
            <p14:sldId id="401"/>
            <p14:sldId id="402"/>
            <p14:sldId id="386"/>
            <p14:sldId id="387"/>
            <p14:sldId id="390"/>
            <p14:sldId id="404"/>
            <p14:sldId id="389"/>
            <p14:sldId id="391"/>
            <p14:sldId id="392"/>
            <p14:sldId id="393"/>
            <p14:sldId id="394"/>
            <p14:sldId id="410"/>
            <p14:sldId id="415"/>
            <p14:sldId id="405"/>
            <p14:sldId id="406"/>
            <p14:sldId id="407"/>
            <p14:sldId id="409"/>
            <p14:sldId id="408"/>
            <p14:sldId id="396"/>
            <p14:sldId id="397"/>
          </p14:sldIdLst>
        </p14:section>
        <p14:section name="განსახილველი საკითხები" id="{2C364784-EFF0-4E7C-A829-F8F91056CE0D}">
          <p14:sldIdLst>
            <p14:sldId id="411"/>
            <p14:sldId id="412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BICHT, Triin" initials="HT" lastIdx="28" clrIdx="0">
    <p:extLst>
      <p:ext uri="{19B8F6BF-5375-455C-9EA6-DF929625EA0E}">
        <p15:presenceInfo xmlns:p15="http://schemas.microsoft.com/office/powerpoint/2012/main" userId="S::habichtt@who.int::05674f59-7eeb-4dc3-88b8-85099093798a" providerId="AD"/>
      </p:ext>
    </p:extLst>
  </p:cmAuthor>
  <p:cmAuthor id="2" name="zoidzek" initials="zo" lastIdx="3" clrIdx="1">
    <p:extLst>
      <p:ext uri="{19B8F6BF-5375-455C-9EA6-DF929625EA0E}">
        <p15:presenceInfo xmlns:p15="http://schemas.microsoft.com/office/powerpoint/2012/main" userId="S::zoidzek_hotmail.com#ext#@worldhealthorg.onmicrosoft.com::c1e79fcb-7f13-41ab-a2b8-ba369edb77f0" providerId="AD"/>
      </p:ext>
    </p:extLst>
  </p:cmAuthor>
  <p:cmAuthor id="3" name="kaijakasekamp" initials="ka" lastIdx="6" clrIdx="2">
    <p:extLst>
      <p:ext uri="{19B8F6BF-5375-455C-9EA6-DF929625EA0E}">
        <p15:presenceInfo xmlns:p15="http://schemas.microsoft.com/office/powerpoint/2012/main" userId="S::kaijakasekamp_gmail.com#ext#@worldhealthorg.onmicrosoft.com::3a17731c-56a9-4a9d-85af-3aa3251cf316" providerId="AD"/>
      </p:ext>
    </p:extLst>
  </p:cmAuthor>
  <p:cmAuthor id="4" name="Alexandre Lourenco" initials="AL" lastIdx="1" clrIdx="3">
    <p:extLst>
      <p:ext uri="{19B8F6BF-5375-455C-9EA6-DF929625EA0E}">
        <p15:presenceInfo xmlns:p15="http://schemas.microsoft.com/office/powerpoint/2012/main" userId="S::alexandre.lourenco_chuc.min-saude.pt#ext#@worldhealthorg.onmicrosoft.com::9af18ff7-d1a3-4b97-8f19-1a9ade4b6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C"/>
    <a:srgbClr val="F4EBE6"/>
    <a:srgbClr val="D2AF9C"/>
    <a:srgbClr val="BC886A"/>
    <a:srgbClr val="A56039"/>
    <a:srgbClr val="8F3807"/>
    <a:srgbClr val="761302"/>
    <a:srgbClr val="EAF2ED"/>
    <a:srgbClr val="ACCBB9"/>
    <a:srgbClr val="82B19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0CFCE-DF47-41BC-A351-C0C0A9DF6BEB}" v="176" dt="2020-08-20T15:08:20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0" y="129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bichtt\Desktop\PHC_uus_ka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iik.sise\user\somuser$\kaija.kasekamp\Isiklik\Georgia\Kulumudeliks\Costing_24_07_2020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iik.sise\user\somuser$\kaija.kasekamp\Isiklik\Georgia\Kulumudeliks\Costing_24_07_2020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'Fig.4.4'!$I$13</c:f>
              <c:strCache>
                <c:ptCount val="1"/>
                <c:pt idx="0">
                  <c:v>Public spending on primary health care as a share of government expenditure on health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61F-4C8F-A47A-917F81114B34}"/>
              </c:ext>
            </c:extLst>
          </c:dPt>
          <c:cat>
            <c:strRef>
              <c:f>'Fig.4.4'!$H$31:$H$38</c:f>
              <c:strCache>
                <c:ptCount val="8"/>
                <c:pt idx="0">
                  <c:v>BIH</c:v>
                </c:pt>
                <c:pt idx="1">
                  <c:v>KGZ</c:v>
                </c:pt>
                <c:pt idx="2">
                  <c:v>HUN</c:v>
                </c:pt>
                <c:pt idx="3">
                  <c:v>RUS</c:v>
                </c:pt>
                <c:pt idx="4">
                  <c:v>KAZ</c:v>
                </c:pt>
                <c:pt idx="5">
                  <c:v>TJK</c:v>
                </c:pt>
                <c:pt idx="6">
                  <c:v>GEO</c:v>
                </c:pt>
                <c:pt idx="7">
                  <c:v>ARM</c:v>
                </c:pt>
              </c:strCache>
            </c:strRef>
          </c:cat>
          <c:val>
            <c:numRef>
              <c:f>'Fig.4.4'!$I$31:$I$38</c:f>
              <c:numCache>
                <c:formatCode>0.0%</c:formatCode>
                <c:ptCount val="8"/>
                <c:pt idx="0">
                  <c:v>2.3216376747268352E-2</c:v>
                </c:pt>
                <c:pt idx="1">
                  <c:v>1.6092778541021768E-2</c:v>
                </c:pt>
                <c:pt idx="2">
                  <c:v>1.5827439797315702E-2</c:v>
                </c:pt>
                <c:pt idx="3">
                  <c:v>1.2408571831891724E-2</c:v>
                </c:pt>
                <c:pt idx="4">
                  <c:v>8.4188950066477978E-3</c:v>
                </c:pt>
                <c:pt idx="5">
                  <c:v>7.4693671647065151E-3</c:v>
                </c:pt>
                <c:pt idx="6" formatCode="0.00%">
                  <c:v>6.8259192510616885E-3</c:v>
                </c:pt>
                <c:pt idx="7">
                  <c:v>5.5334131347374704E-3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F-4C8F-A47A-917F81114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3785712"/>
        <c:axId val="1033786040"/>
      </c:barChart>
      <c:lineChart>
        <c:grouping val="standard"/>
        <c:varyColors val="0"/>
        <c:ser>
          <c:idx val="1"/>
          <c:order val="1"/>
          <c:tx>
            <c:strRef>
              <c:f>'Fig.4.4'!$J$31:$J$38</c:f>
              <c:strCache>
                <c:ptCount val="8"/>
                <c:pt idx="0">
                  <c:v> 0.01 </c:v>
                </c:pt>
                <c:pt idx="1">
                  <c:v> 0.01 </c:v>
                </c:pt>
                <c:pt idx="2">
                  <c:v> 0.01 </c:v>
                </c:pt>
                <c:pt idx="3">
                  <c:v> 0.01 </c:v>
                </c:pt>
                <c:pt idx="4">
                  <c:v> 0.01 </c:v>
                </c:pt>
                <c:pt idx="5">
                  <c:v> 0.01 </c:v>
                </c:pt>
                <c:pt idx="6">
                  <c:v> 0.01 </c:v>
                </c:pt>
                <c:pt idx="7">
                  <c:v> 0.01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'Fig.4.4'!$J$31:$J$38</c:f>
              <c:numCache>
                <c:formatCode>_(* #,##0.00_);_(* \(#,##0.00\);_(* "-"??_);_(@_)</c:formatCode>
                <c:ptCount val="8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F-4C8F-A47A-917F81114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785712"/>
        <c:axId val="1033786040"/>
      </c:lineChart>
      <c:catAx>
        <c:axId val="103378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33786040"/>
        <c:crosses val="autoZero"/>
        <c:auto val="1"/>
        <c:lblAlgn val="ctr"/>
        <c:lblOffset val="100"/>
        <c:noMultiLvlLbl val="0"/>
      </c:catAx>
      <c:valAx>
        <c:axId val="1033786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ka-GE" dirty="0"/>
                  <a:t>სახ.</a:t>
                </a:r>
                <a:r>
                  <a:rPr lang="ka-GE" baseline="0" dirty="0"/>
                  <a:t> დანახარჯები პირველად ჯანდაცვაზე </a:t>
                </a:r>
                <a:r>
                  <a:rPr lang="ka-GE" baseline="0" dirty="0" err="1"/>
                  <a:t>მშპ</a:t>
                </a:r>
                <a:r>
                  <a:rPr lang="ka-GE" baseline="0" dirty="0"/>
                  <a:t>-ს</a:t>
                </a:r>
                <a:r>
                  <a:rPr lang="en-US" dirty="0"/>
                  <a:t>, %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9.35185185185185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3378571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D4-4FA8-B88B-EE3B0C15F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D4-4FA8-B88B-EE3B0C15F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D4-4FA8-B88B-EE3B0C15FB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D4-4FA8-B88B-EE3B0C15FB5B}"/>
              </c:ext>
            </c:extLst>
          </c:dPt>
          <c:dLbls>
            <c:dLbl>
              <c:idx val="0"/>
              <c:layout>
                <c:manualLayout>
                  <c:x val="-5.5482980173650089E-2"/>
                  <c:y val="-6.3081653548225716E-2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ლაბტესტი</a:t>
                    </a:r>
                    <a:r>
                      <a:rPr lang="ka-GE" baseline="0" dirty="0"/>
                      <a:t> </a:t>
                    </a:r>
                    <a:fld id="{D41E1A64-CEAA-4888-A927-AC4FF8E57921}" type="VALUE">
                      <a:rPr lang="en-US" baseline="0"/>
                      <a:pPr/>
                      <a:t>[VALUE]</a:t>
                    </a:fld>
                    <a:endParaRPr lang="ka-GE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D4-4FA8-B88B-EE3B0C15FB5B}"/>
                </c:ext>
              </c:extLst>
            </c:dLbl>
            <c:dLbl>
              <c:idx val="1"/>
              <c:layout>
                <c:manualLayout>
                  <c:x val="-0.18769889567782247"/>
                  <c:y val="-6.894922802762795E-3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სამუშაო ძალები</a:t>
                    </a:r>
                    <a:r>
                      <a:rPr lang="ka-GE" baseline="0" dirty="0"/>
                      <a:t> </a:t>
                    </a:r>
                    <a:fld id="{E20A3695-A97E-4EFB-96E4-4FC66814ACF7}" type="VALUE">
                      <a:rPr lang="en-US" baseline="0"/>
                      <a:pPr/>
                      <a:t>[VALUE]</a:t>
                    </a:fld>
                    <a:endParaRPr lang="ka-GE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D4-4FA8-B88B-EE3B0C15FB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ka-GE" dirty="0"/>
                      <a:t>სამედიც აღჭურვ</a:t>
                    </a:r>
                    <a:r>
                      <a:rPr lang="ka-GE" baseline="0" dirty="0"/>
                      <a:t> </a:t>
                    </a:r>
                    <a:fld id="{FE22AEF6-D6B4-48AD-A99F-814DD1A5D5C8}" type="VALUE">
                      <a:rPr lang="en-US" baseline="0"/>
                      <a:pPr/>
                      <a:t>[VALUE]</a:t>
                    </a:fld>
                    <a:endParaRPr lang="ka-GE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D4-4FA8-B88B-EE3B0C15FB5B}"/>
                </c:ext>
              </c:extLst>
            </c:dLbl>
            <c:dLbl>
              <c:idx val="3"/>
              <c:layout>
                <c:manualLayout>
                  <c:x val="2.634990939500714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შენობები</a:t>
                    </a:r>
                    <a:r>
                      <a:rPr lang="ka-GE" baseline="0" dirty="0"/>
                      <a:t> </a:t>
                    </a:r>
                    <a:fld id="{72C250C1-1569-423E-831F-D3A101966C87}" type="VALUE">
                      <a:rPr lang="en-US" baseline="0"/>
                      <a:pPr/>
                      <a:t>[VALUE]</a:t>
                    </a:fld>
                    <a:endParaRPr lang="ka-GE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D4-4FA8-B88B-EE3B0C15F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('Scenario analysis'!$A$6,'Scenario analysis'!$A$10:$A$12)</c:f>
              <c:strCache>
                <c:ptCount val="4"/>
                <c:pt idx="0">
                  <c:v>Laboratory tests</c:v>
                </c:pt>
                <c:pt idx="1">
                  <c:v>Workforce related costs</c:v>
                </c:pt>
                <c:pt idx="2">
                  <c:v>Medical equipment</c:v>
                </c:pt>
                <c:pt idx="3">
                  <c:v>Premises</c:v>
                </c:pt>
              </c:strCache>
            </c:strRef>
          </c:cat>
          <c:val>
            <c:numRef>
              <c:f>('Scenario analysis'!$F$6,'Scenario analysis'!$F$10:$F$12)</c:f>
              <c:numCache>
                <c:formatCode>0%</c:formatCode>
                <c:ptCount val="4"/>
                <c:pt idx="0">
                  <c:v>0.28288285858618745</c:v>
                </c:pt>
                <c:pt idx="1">
                  <c:v>0.45936878870839815</c:v>
                </c:pt>
                <c:pt idx="2">
                  <c:v>8.582805395561742E-2</c:v>
                </c:pt>
                <c:pt idx="3">
                  <c:v>0.17192029874979689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D4-4FA8-B88B-EE3B0C15F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Figures!$B$1</c:f>
              <c:strCache>
                <c:ptCount val="1"/>
                <c:pt idx="0">
                  <c:v>Total budget impact, mln GEL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C2-4A10-ABA8-42D428C6EC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C2-4A10-ABA8-42D428C6EC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C2-4A10-ABA8-42D428C6EC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C2-4A10-ABA8-42D428C6EC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C2-4A10-ABA8-42D428C6EC56}"/>
              </c:ext>
            </c:extLst>
          </c:dPt>
          <c:dLbls>
            <c:dLbl>
              <c:idx val="0"/>
              <c:layout>
                <c:manualLayout>
                  <c:x val="-7.5482616303396855E-3"/>
                  <c:y val="9.880308944700153E-2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მინიმალური დანახარჯი</a:t>
                    </a:r>
                    <a:r>
                      <a:rPr lang="ka-GE" baseline="0" dirty="0"/>
                      <a:t>, </a:t>
                    </a:r>
                    <a:fld id="{48572D92-D3D1-4819-ACD8-EDCDB5DBBB85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, </a:t>
                    </a:r>
                    <a:fld id="{278EC0D9-CBE1-436F-9D8F-FF1354472C1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52173913043476"/>
                      <c:h val="0.133971278406482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C2-4A10-ABA8-42D428C6EC56}"/>
                </c:ext>
              </c:extLst>
            </c:dLbl>
            <c:dLbl>
              <c:idx val="1"/>
              <c:layout>
                <c:manualLayout>
                  <c:x val="2.1815207881613168E-4"/>
                  <c:y val="-7.0633556052841391E-3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ლაბორატორიული ტესტები</a:t>
                    </a:r>
                    <a:r>
                      <a:rPr lang="ka-GE" baseline="0" dirty="0"/>
                      <a:t>, </a:t>
                    </a:r>
                    <a:fld id="{976CB6B4-8400-405A-87B2-9A9FBF57B874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, </a:t>
                    </a:r>
                    <a:fld id="{D2746989-5471-4CFF-A034-0095DF12635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048908288637836"/>
                      <c:h val="0.145020719082673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C2-4A10-ABA8-42D428C6EC56}"/>
                </c:ext>
              </c:extLst>
            </c:dLbl>
            <c:dLbl>
              <c:idx val="2"/>
              <c:layout>
                <c:manualLayout>
                  <c:x val="2.2352980333979994E-3"/>
                  <c:y val="-2.6571137429452735E-2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აგდ</a:t>
                    </a:r>
                    <a:r>
                      <a:rPr lang="ka-GE" baseline="0" dirty="0"/>
                      <a:t>, </a:t>
                    </a:r>
                    <a:fld id="{220F5D5D-71ED-4F3F-A80F-E7FF67A15063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, </a:t>
                    </a:r>
                    <a:fld id="{CCD4F4CF-456C-4B76-A67F-BEA48D489DC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C2-4A10-ABA8-42D428C6EC56}"/>
                </c:ext>
              </c:extLst>
            </c:dLbl>
            <c:dLbl>
              <c:idx val="3"/>
              <c:layout>
                <c:manualLayout>
                  <c:x val="-2.3885988436228082E-2"/>
                  <c:y val="0.17405646947152723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ბავშვთა ჯანმრთელობა</a:t>
                    </a:r>
                    <a:r>
                      <a:rPr lang="ka-GE" baseline="0" dirty="0"/>
                      <a:t> 0-5წ, </a:t>
                    </a:r>
                    <a:fld id="{569E9786-B90C-4265-B151-A9AE25A4D35D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 </a:t>
                    </a:r>
                    <a:fld id="{A690CC47-039F-456B-B531-B015071214C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20656928753468"/>
                      <c:h val="0.188401894947630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C2-4A10-ABA8-42D428C6EC56}"/>
                </c:ext>
              </c:extLst>
            </c:dLbl>
            <c:dLbl>
              <c:idx val="4"/>
              <c:layout>
                <c:manualLayout>
                  <c:x val="7.714776142112665E-3"/>
                  <c:y val="9.5844469141195387E-5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ქირა,</a:t>
                    </a:r>
                    <a:r>
                      <a:rPr lang="ka-GE" baseline="0" dirty="0"/>
                      <a:t> ან კაპიტალური ხარჯი, </a:t>
                    </a:r>
                    <a:fld id="{762F7B5A-91AC-47CB-8367-1E95B6EF8ED2}" type="VALUE">
                      <a:rPr lang="en-US" b="1" baseline="0" smtClean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highlight>
                          <a:srgbClr val="0092CC"/>
                        </a:highlight>
                      </a:rPr>
                      <a:t>M</a:t>
                    </a:r>
                    <a:r>
                      <a:rPr lang="en-US" baseline="0" dirty="0"/>
                      <a:t> </a:t>
                    </a:r>
                    <a:fld id="{904C4DFD-E651-4A61-8D91-213364A81E7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806164175130275"/>
                      <c:h val="0.194564674220228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C2-4A10-ABA8-42D428C6EC56}"/>
                </c:ext>
              </c:extLst>
            </c:dLbl>
            <c:dLbl>
              <c:idx val="5"/>
              <c:layout>
                <c:manualLayout>
                  <c:x val="-9.3774588558549865E-2"/>
                  <c:y val="-0.122637795275590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C2-4A10-ABA8-42D428C6E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Figures!$A$2:$A$6</c:f>
              <c:strCache>
                <c:ptCount val="5"/>
                <c:pt idx="0">
                  <c:v>Minimum costs</c:v>
                </c:pt>
                <c:pt idx="1">
                  <c:v>Laboratory tests</c:v>
                </c:pt>
                <c:pt idx="2">
                  <c:v>NCDs</c:v>
                </c:pt>
                <c:pt idx="3">
                  <c:v>Child health 0-5</c:v>
                </c:pt>
                <c:pt idx="4">
                  <c:v>Rent or capitalization costs</c:v>
                </c:pt>
              </c:strCache>
            </c:strRef>
          </c:cat>
          <c:val>
            <c:numRef>
              <c:f>Figures!$B$2:$B$6</c:f>
              <c:numCache>
                <c:formatCode>#,##0</c:formatCode>
                <c:ptCount val="5"/>
                <c:pt idx="0">
                  <c:v>64.05417431639664</c:v>
                </c:pt>
                <c:pt idx="1">
                  <c:v>25.267598400000004</c:v>
                </c:pt>
                <c:pt idx="2">
                  <c:v>55.846673044640625</c:v>
                </c:pt>
                <c:pt idx="3">
                  <c:v>7.4070466091249978</c:v>
                </c:pt>
                <c:pt idx="4">
                  <c:v>18.571238399999999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C2-4A10-ABA8-42D428C6E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2E0B0-C98E-44B1-87E8-2736399B33C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9876CE-23D9-45BC-8B37-75DB2564D9E6}">
      <dgm:prSet/>
      <dgm:spPr/>
      <dgm:t>
        <a:bodyPr/>
        <a:lstStyle/>
        <a:p>
          <a:r>
            <a:rPr lang="en-US" dirty="0" err="1"/>
            <a:t>გადახდის</a:t>
          </a:r>
          <a:r>
            <a:rPr lang="en-US" dirty="0"/>
            <a:t> </a:t>
          </a:r>
          <a:r>
            <a:rPr lang="en-US" dirty="0" err="1"/>
            <a:t>ახალი</a:t>
          </a:r>
          <a:r>
            <a:rPr lang="en-US" dirty="0"/>
            <a:t> </a:t>
          </a:r>
          <a:r>
            <a:rPr lang="en-US" dirty="0" err="1"/>
            <a:t>მოდელის</a:t>
          </a:r>
          <a:r>
            <a:rPr lang="en-US" dirty="0"/>
            <a:t> </a:t>
          </a:r>
          <a:r>
            <a:rPr lang="en-US" dirty="0" err="1"/>
            <a:t>დანერგვამდე</a:t>
          </a:r>
          <a:r>
            <a:rPr lang="en-US" dirty="0"/>
            <a:t>, </a:t>
          </a:r>
          <a:r>
            <a:rPr lang="en-US" dirty="0" err="1"/>
            <a:t>ძირითადია</a:t>
          </a:r>
          <a:r>
            <a:rPr lang="en-US" dirty="0"/>
            <a:t> </a:t>
          </a:r>
          <a:r>
            <a:rPr lang="en-US" dirty="0" err="1"/>
            <a:t>მოკლევად</a:t>
          </a:r>
          <a:r>
            <a:rPr lang="ka-GE" dirty="0"/>
            <a:t>ი</a:t>
          </a:r>
          <a:r>
            <a:rPr lang="en-US" dirty="0" err="1"/>
            <a:t>ან</a:t>
          </a:r>
          <a:r>
            <a:rPr lang="en-US" dirty="0"/>
            <a:t> </a:t>
          </a:r>
          <a:r>
            <a:rPr lang="en-US" dirty="0" err="1"/>
            <a:t>პერსპექტივაში</a:t>
          </a:r>
          <a:r>
            <a:rPr lang="en-US" dirty="0"/>
            <a:t>, </a:t>
          </a:r>
          <a:r>
            <a:rPr lang="en-US" dirty="0" err="1"/>
            <a:t>განვავითაროთ</a:t>
          </a:r>
          <a:r>
            <a:rPr lang="en-US" dirty="0"/>
            <a:t>/</a:t>
          </a:r>
          <a:r>
            <a:rPr lang="en-US" dirty="0" err="1"/>
            <a:t>ჩამოვაყალიბოთ</a:t>
          </a:r>
          <a:r>
            <a:rPr lang="en-US" dirty="0"/>
            <a:t>:</a:t>
          </a:r>
        </a:p>
      </dgm:t>
    </dgm:pt>
    <dgm:pt modelId="{119A1488-457C-4772-BA8E-D27846A3AA2E}" type="parTrans" cxnId="{EA6597DB-3985-40E6-9D24-C28C4528CE0E}">
      <dgm:prSet/>
      <dgm:spPr/>
      <dgm:t>
        <a:bodyPr/>
        <a:lstStyle/>
        <a:p>
          <a:endParaRPr lang="en-US"/>
        </a:p>
      </dgm:t>
    </dgm:pt>
    <dgm:pt modelId="{23677662-FBE4-4426-8424-27F13F80CEA4}" type="sibTrans" cxnId="{EA6597DB-3985-40E6-9D24-C28C4528CE0E}">
      <dgm:prSet/>
      <dgm:spPr/>
      <dgm:t>
        <a:bodyPr/>
        <a:lstStyle/>
        <a:p>
          <a:endParaRPr lang="en-US"/>
        </a:p>
      </dgm:t>
    </dgm:pt>
    <dgm:pt modelId="{7E748EAC-7CD6-4332-8871-B9EBB9A0C1FD}">
      <dgm:prSet/>
      <dgm:spPr/>
      <dgm:t>
        <a:bodyPr/>
        <a:lstStyle/>
        <a:p>
          <a:r>
            <a:rPr lang="en-US"/>
            <a:t>პაციენტის სქემაში </a:t>
          </a:r>
          <a:r>
            <a:rPr lang="en-US" b="1"/>
            <a:t>ჩართვის/რეგისტრაციის </a:t>
          </a:r>
          <a:r>
            <a:rPr lang="en-US"/>
            <a:t>სისტემა</a:t>
          </a:r>
        </a:p>
      </dgm:t>
    </dgm:pt>
    <dgm:pt modelId="{73774B6B-A167-4095-BC92-88CCCB04C11A}" type="parTrans" cxnId="{4F644043-EE19-4E3A-977F-79D097E40ACF}">
      <dgm:prSet/>
      <dgm:spPr/>
      <dgm:t>
        <a:bodyPr/>
        <a:lstStyle/>
        <a:p>
          <a:endParaRPr lang="en-US"/>
        </a:p>
      </dgm:t>
    </dgm:pt>
    <dgm:pt modelId="{50F75B30-5E0C-4689-8216-12EC94D9AB55}" type="sibTrans" cxnId="{4F644043-EE19-4E3A-977F-79D097E40ACF}">
      <dgm:prSet/>
      <dgm:spPr/>
      <dgm:t>
        <a:bodyPr/>
        <a:lstStyle/>
        <a:p>
          <a:endParaRPr lang="en-US"/>
        </a:p>
      </dgm:t>
    </dgm:pt>
    <dgm:pt modelId="{76A768B9-1B00-49C6-A852-218392260465}">
      <dgm:prSet/>
      <dgm:spPr/>
      <dgm:t>
        <a:bodyPr/>
        <a:lstStyle/>
        <a:p>
          <a:r>
            <a:rPr lang="en-US"/>
            <a:t>პრიორიტეტული პაკეტების პაციენტთა </a:t>
          </a:r>
          <a:r>
            <a:rPr lang="en-US" b="1"/>
            <a:t>იდენტიფიკაცია/რეგისტრაციის კრიტერიუმები და სისტემა </a:t>
          </a:r>
          <a:r>
            <a:rPr lang="en-US"/>
            <a:t>იმისთვის, რომ ანაზღაურებას დაემატოს გადახდები პრიორიტეტული სერვისების მიწოდებაზე.</a:t>
          </a:r>
        </a:p>
      </dgm:t>
    </dgm:pt>
    <dgm:pt modelId="{95FA8831-A232-4210-8777-02D28821F699}" type="parTrans" cxnId="{D366DE44-ECB6-40E4-B97A-C2A6494BA6A2}">
      <dgm:prSet/>
      <dgm:spPr/>
      <dgm:t>
        <a:bodyPr/>
        <a:lstStyle/>
        <a:p>
          <a:endParaRPr lang="en-US"/>
        </a:p>
      </dgm:t>
    </dgm:pt>
    <dgm:pt modelId="{A1C9770C-C412-463C-B8C2-CFC2BE705389}" type="sibTrans" cxnId="{D366DE44-ECB6-40E4-B97A-C2A6494BA6A2}">
      <dgm:prSet/>
      <dgm:spPr/>
      <dgm:t>
        <a:bodyPr/>
        <a:lstStyle/>
        <a:p>
          <a:endParaRPr lang="en-US"/>
        </a:p>
      </dgm:t>
    </dgm:pt>
    <dgm:pt modelId="{4FEF6D88-0BDE-4D2E-84F8-07485DBA6B4F}">
      <dgm:prSet/>
      <dgm:spPr/>
      <dgm:t>
        <a:bodyPr/>
        <a:lstStyle/>
        <a:p>
          <a:r>
            <a:rPr lang="en-US" b="1"/>
            <a:t>მონაცემების და ინდიკატორების მინიმალურად აუცილებელი ჩამონათვალი </a:t>
          </a:r>
          <a:r>
            <a:rPr lang="en-US"/>
            <a:t>დამატებით ანაზღაურების მიღებისათვის და </a:t>
          </a:r>
          <a:r>
            <a:rPr lang="en-US" b="1"/>
            <a:t>ანაზღაურების ვადების </a:t>
          </a:r>
          <a:r>
            <a:rPr lang="en-US"/>
            <a:t>ტექნიკური დეტალები</a:t>
          </a:r>
        </a:p>
      </dgm:t>
    </dgm:pt>
    <dgm:pt modelId="{284E64D8-D2B6-470F-B775-58C877706AF0}" type="parTrans" cxnId="{176A8F53-39C7-4F02-84A8-C54BD9DBF27B}">
      <dgm:prSet/>
      <dgm:spPr/>
      <dgm:t>
        <a:bodyPr/>
        <a:lstStyle/>
        <a:p>
          <a:endParaRPr lang="en-US"/>
        </a:p>
      </dgm:t>
    </dgm:pt>
    <dgm:pt modelId="{35C9BD85-EBED-42EB-AC64-5F0D887A6875}" type="sibTrans" cxnId="{176A8F53-39C7-4F02-84A8-C54BD9DBF27B}">
      <dgm:prSet/>
      <dgm:spPr/>
      <dgm:t>
        <a:bodyPr/>
        <a:lstStyle/>
        <a:p>
          <a:endParaRPr lang="en-US"/>
        </a:p>
      </dgm:t>
    </dgm:pt>
    <dgm:pt modelId="{27D5CAF4-179F-4950-A17A-57F8F051E0A7}">
      <dgm:prSet/>
      <dgm:spPr/>
      <dgm:t>
        <a:bodyPr/>
        <a:lstStyle/>
        <a:p>
          <a:r>
            <a:rPr lang="en-US"/>
            <a:t>პროგრამაში ჩართული მიმწოდებლებისათვის </a:t>
          </a:r>
          <a:r>
            <a:rPr lang="en-US" b="1"/>
            <a:t>ქირის ან კაპიტალური ხარჯების </a:t>
          </a:r>
          <a:r>
            <a:rPr lang="en-US"/>
            <a:t>განსაზღვრის სისტემა</a:t>
          </a:r>
        </a:p>
      </dgm:t>
    </dgm:pt>
    <dgm:pt modelId="{AFB34B41-70CF-45AD-9C7E-0CD67DBAEB8B}" type="parTrans" cxnId="{223ACC99-779B-4B94-B636-3DB2E955EFDB}">
      <dgm:prSet/>
      <dgm:spPr/>
      <dgm:t>
        <a:bodyPr/>
        <a:lstStyle/>
        <a:p>
          <a:endParaRPr lang="en-US"/>
        </a:p>
      </dgm:t>
    </dgm:pt>
    <dgm:pt modelId="{2BB1EA83-7F3B-4BD6-93F0-63BE2B93A0FD}" type="sibTrans" cxnId="{223ACC99-779B-4B94-B636-3DB2E955EFDB}">
      <dgm:prSet/>
      <dgm:spPr/>
      <dgm:t>
        <a:bodyPr/>
        <a:lstStyle/>
        <a:p>
          <a:endParaRPr lang="en-US"/>
        </a:p>
      </dgm:t>
    </dgm:pt>
    <dgm:pt modelId="{ADDACD1F-E750-46E3-BFA1-34C688C5D851}">
      <dgm:prSet/>
      <dgm:spPr/>
      <dgm:t>
        <a:bodyPr/>
        <a:lstStyle/>
        <a:p>
          <a:r>
            <a:rPr lang="en-US" b="1"/>
            <a:t>თანაგადახდის რეგულირება </a:t>
          </a:r>
          <a:r>
            <a:rPr lang="en-US"/>
            <a:t>(მცირე ფიქსირებული თანაგადახდა ან უნიფიცირებული ტარიფები თანაგადახდის % გამოყენების მიზნით)</a:t>
          </a:r>
        </a:p>
      </dgm:t>
    </dgm:pt>
    <dgm:pt modelId="{6F42DAEB-5E08-49CC-BFEB-D35AB9C8C845}" type="parTrans" cxnId="{9CD232DD-54A7-4E36-A7BA-AE7ECFE0D036}">
      <dgm:prSet/>
      <dgm:spPr/>
      <dgm:t>
        <a:bodyPr/>
        <a:lstStyle/>
        <a:p>
          <a:endParaRPr lang="en-US"/>
        </a:p>
      </dgm:t>
    </dgm:pt>
    <dgm:pt modelId="{F6DF959C-F04E-427C-BE9E-11793A4D0A4A}" type="sibTrans" cxnId="{9CD232DD-54A7-4E36-A7BA-AE7ECFE0D036}">
      <dgm:prSet/>
      <dgm:spPr/>
      <dgm:t>
        <a:bodyPr/>
        <a:lstStyle/>
        <a:p>
          <a:endParaRPr lang="en-US"/>
        </a:p>
      </dgm:t>
    </dgm:pt>
    <dgm:pt modelId="{F91067CA-3DD1-4B08-81CE-EF7E6018DFCC}">
      <dgm:prSet/>
      <dgm:spPr/>
      <dgm:t>
        <a:bodyPr/>
        <a:lstStyle/>
        <a:p>
          <a:r>
            <a:rPr lang="en-US" b="1"/>
            <a:t>ჯგუფური პრაქტიკებისა და ძნელად მისადგომი </a:t>
          </a:r>
          <a:r>
            <a:rPr lang="en-US"/>
            <a:t>ადგილებისათვის დანახარჯების მოდელის შემდგომი განვითარება </a:t>
          </a:r>
        </a:p>
      </dgm:t>
    </dgm:pt>
    <dgm:pt modelId="{3A41C3F8-A57A-4CBC-B415-180F271ADB0D}" type="parTrans" cxnId="{EE03AFAA-27DA-46D6-8967-DA65B04B93A1}">
      <dgm:prSet/>
      <dgm:spPr/>
      <dgm:t>
        <a:bodyPr/>
        <a:lstStyle/>
        <a:p>
          <a:endParaRPr lang="en-US"/>
        </a:p>
      </dgm:t>
    </dgm:pt>
    <dgm:pt modelId="{79749B7D-3870-4B8B-8CE7-66DE7EBEA65C}" type="sibTrans" cxnId="{EE03AFAA-27DA-46D6-8967-DA65B04B93A1}">
      <dgm:prSet/>
      <dgm:spPr/>
      <dgm:t>
        <a:bodyPr/>
        <a:lstStyle/>
        <a:p>
          <a:endParaRPr lang="en-US"/>
        </a:p>
      </dgm:t>
    </dgm:pt>
    <dgm:pt modelId="{E0D9EC05-AF8E-413A-9168-36A2B06D0A0E}">
      <dgm:prSet/>
      <dgm:spPr/>
      <dgm:t>
        <a:bodyPr/>
        <a:lstStyle/>
        <a:p>
          <a:r>
            <a:rPr lang="en-US"/>
            <a:t>ამბულატორიული პაციენტებისათვის </a:t>
          </a:r>
          <a:r>
            <a:rPr lang="en-US" b="1"/>
            <a:t>მედიკამენტების პროგრამის გადახედვა </a:t>
          </a:r>
          <a:r>
            <a:rPr lang="en-US"/>
            <a:t>და შესაბამისობაში მოყვანა პრიორიტეტული მდგომარეობების მკურნალობაზე ხელმისაწვდომობის უზრუნველყოფის მიზნით</a:t>
          </a:r>
        </a:p>
      </dgm:t>
    </dgm:pt>
    <dgm:pt modelId="{B74D2690-78AE-47F8-B699-CA1BDBA4A1D2}" type="parTrans" cxnId="{4CE12512-CB7C-4666-AE2A-522153ECBA45}">
      <dgm:prSet/>
      <dgm:spPr/>
      <dgm:t>
        <a:bodyPr/>
        <a:lstStyle/>
        <a:p>
          <a:endParaRPr lang="en-US"/>
        </a:p>
      </dgm:t>
    </dgm:pt>
    <dgm:pt modelId="{41C26436-E54A-4418-B30A-C40FBC8C6F79}" type="sibTrans" cxnId="{4CE12512-CB7C-4666-AE2A-522153ECBA45}">
      <dgm:prSet/>
      <dgm:spPr/>
      <dgm:t>
        <a:bodyPr/>
        <a:lstStyle/>
        <a:p>
          <a:endParaRPr lang="en-US"/>
        </a:p>
      </dgm:t>
    </dgm:pt>
    <dgm:pt modelId="{D3D2F6A7-4FE1-414C-B9CB-D4B257915A32}" type="pres">
      <dgm:prSet presAssocID="{37B2E0B0-C98E-44B1-87E8-2736399B33CF}" presName="diagram" presStyleCnt="0">
        <dgm:presLayoutVars>
          <dgm:dir/>
          <dgm:resizeHandles val="exact"/>
        </dgm:presLayoutVars>
      </dgm:prSet>
      <dgm:spPr/>
    </dgm:pt>
    <dgm:pt modelId="{537A2D03-624E-4CDD-B5ED-B65F6CFE933F}" type="pres">
      <dgm:prSet presAssocID="{1B9876CE-23D9-45BC-8B37-75DB2564D9E6}" presName="node" presStyleLbl="node1" presStyleIdx="0" presStyleCnt="1" custScaleY="119805">
        <dgm:presLayoutVars>
          <dgm:bulletEnabled val="1"/>
        </dgm:presLayoutVars>
      </dgm:prSet>
      <dgm:spPr/>
    </dgm:pt>
  </dgm:ptLst>
  <dgm:cxnLst>
    <dgm:cxn modelId="{4CE12512-CB7C-4666-AE2A-522153ECBA45}" srcId="{1B9876CE-23D9-45BC-8B37-75DB2564D9E6}" destId="{E0D9EC05-AF8E-413A-9168-36A2B06D0A0E}" srcOrd="6" destOrd="0" parTransId="{B74D2690-78AE-47F8-B699-CA1BDBA4A1D2}" sibTransId="{41C26436-E54A-4418-B30A-C40FBC8C6F79}"/>
    <dgm:cxn modelId="{BA4FEB36-09A9-4146-A484-FB4012BD2F04}" type="presOf" srcId="{76A768B9-1B00-49C6-A852-218392260465}" destId="{537A2D03-624E-4CDD-B5ED-B65F6CFE933F}" srcOrd="0" destOrd="2" presId="urn:microsoft.com/office/officeart/2005/8/layout/default"/>
    <dgm:cxn modelId="{4F644043-EE19-4E3A-977F-79D097E40ACF}" srcId="{1B9876CE-23D9-45BC-8B37-75DB2564D9E6}" destId="{7E748EAC-7CD6-4332-8871-B9EBB9A0C1FD}" srcOrd="0" destOrd="0" parTransId="{73774B6B-A167-4095-BC92-88CCCB04C11A}" sibTransId="{50F75B30-5E0C-4689-8216-12EC94D9AB55}"/>
    <dgm:cxn modelId="{D366DE44-ECB6-40E4-B97A-C2A6494BA6A2}" srcId="{1B9876CE-23D9-45BC-8B37-75DB2564D9E6}" destId="{76A768B9-1B00-49C6-A852-218392260465}" srcOrd="1" destOrd="0" parTransId="{95FA8831-A232-4210-8777-02D28821F699}" sibTransId="{A1C9770C-C412-463C-B8C2-CFC2BE705389}"/>
    <dgm:cxn modelId="{54126049-D0AE-407E-A48D-347E5D9F1E4F}" type="presOf" srcId="{ADDACD1F-E750-46E3-BFA1-34C688C5D851}" destId="{537A2D03-624E-4CDD-B5ED-B65F6CFE933F}" srcOrd="0" destOrd="5" presId="urn:microsoft.com/office/officeart/2005/8/layout/default"/>
    <dgm:cxn modelId="{176A8F53-39C7-4F02-84A8-C54BD9DBF27B}" srcId="{1B9876CE-23D9-45BC-8B37-75DB2564D9E6}" destId="{4FEF6D88-0BDE-4D2E-84F8-07485DBA6B4F}" srcOrd="2" destOrd="0" parTransId="{284E64D8-D2B6-470F-B775-58C877706AF0}" sibTransId="{35C9BD85-EBED-42EB-AC64-5F0D887A6875}"/>
    <dgm:cxn modelId="{223ACC99-779B-4B94-B636-3DB2E955EFDB}" srcId="{1B9876CE-23D9-45BC-8B37-75DB2564D9E6}" destId="{27D5CAF4-179F-4950-A17A-57F8F051E0A7}" srcOrd="3" destOrd="0" parTransId="{AFB34B41-70CF-45AD-9C7E-0CD67DBAEB8B}" sibTransId="{2BB1EA83-7F3B-4BD6-93F0-63BE2B93A0FD}"/>
    <dgm:cxn modelId="{12F216A3-C975-43F1-B393-BBDD7C8644D3}" type="presOf" srcId="{37B2E0B0-C98E-44B1-87E8-2736399B33CF}" destId="{D3D2F6A7-4FE1-414C-B9CB-D4B257915A32}" srcOrd="0" destOrd="0" presId="urn:microsoft.com/office/officeart/2005/8/layout/default"/>
    <dgm:cxn modelId="{EE03AFAA-27DA-46D6-8967-DA65B04B93A1}" srcId="{1B9876CE-23D9-45BC-8B37-75DB2564D9E6}" destId="{F91067CA-3DD1-4B08-81CE-EF7E6018DFCC}" srcOrd="5" destOrd="0" parTransId="{3A41C3F8-A57A-4CBC-B415-180F271ADB0D}" sibTransId="{79749B7D-3870-4B8B-8CE7-66DE7EBEA65C}"/>
    <dgm:cxn modelId="{BA9747B2-1527-4999-9439-055CF047BFEA}" type="presOf" srcId="{E0D9EC05-AF8E-413A-9168-36A2B06D0A0E}" destId="{537A2D03-624E-4CDD-B5ED-B65F6CFE933F}" srcOrd="0" destOrd="7" presId="urn:microsoft.com/office/officeart/2005/8/layout/default"/>
    <dgm:cxn modelId="{D8A671B5-EE01-4525-B748-73F331604EFC}" type="presOf" srcId="{F91067CA-3DD1-4B08-81CE-EF7E6018DFCC}" destId="{537A2D03-624E-4CDD-B5ED-B65F6CFE933F}" srcOrd="0" destOrd="6" presId="urn:microsoft.com/office/officeart/2005/8/layout/default"/>
    <dgm:cxn modelId="{8EEC78B7-72B1-40E5-8ACB-1C7A73DED015}" type="presOf" srcId="{7E748EAC-7CD6-4332-8871-B9EBB9A0C1FD}" destId="{537A2D03-624E-4CDD-B5ED-B65F6CFE933F}" srcOrd="0" destOrd="1" presId="urn:microsoft.com/office/officeart/2005/8/layout/default"/>
    <dgm:cxn modelId="{7101B4CF-46A8-4FCB-8B06-D42C266DCD9A}" type="presOf" srcId="{4FEF6D88-0BDE-4D2E-84F8-07485DBA6B4F}" destId="{537A2D03-624E-4CDD-B5ED-B65F6CFE933F}" srcOrd="0" destOrd="3" presId="urn:microsoft.com/office/officeart/2005/8/layout/default"/>
    <dgm:cxn modelId="{EA6597DB-3985-40E6-9D24-C28C4528CE0E}" srcId="{37B2E0B0-C98E-44B1-87E8-2736399B33CF}" destId="{1B9876CE-23D9-45BC-8B37-75DB2564D9E6}" srcOrd="0" destOrd="0" parTransId="{119A1488-457C-4772-BA8E-D27846A3AA2E}" sibTransId="{23677662-FBE4-4426-8424-27F13F80CEA4}"/>
    <dgm:cxn modelId="{9CD232DD-54A7-4E36-A7BA-AE7ECFE0D036}" srcId="{1B9876CE-23D9-45BC-8B37-75DB2564D9E6}" destId="{ADDACD1F-E750-46E3-BFA1-34C688C5D851}" srcOrd="4" destOrd="0" parTransId="{6F42DAEB-5E08-49CC-BFEB-D35AB9C8C845}" sibTransId="{F6DF959C-F04E-427C-BE9E-11793A4D0A4A}"/>
    <dgm:cxn modelId="{184346DE-04F6-422E-A5C4-96274A3AA14A}" type="presOf" srcId="{27D5CAF4-179F-4950-A17A-57F8F051E0A7}" destId="{537A2D03-624E-4CDD-B5ED-B65F6CFE933F}" srcOrd="0" destOrd="4" presId="urn:microsoft.com/office/officeart/2005/8/layout/default"/>
    <dgm:cxn modelId="{B0A75EFE-5BA4-42BE-867F-7DC0639065A7}" type="presOf" srcId="{1B9876CE-23D9-45BC-8B37-75DB2564D9E6}" destId="{537A2D03-624E-4CDD-B5ED-B65F6CFE933F}" srcOrd="0" destOrd="0" presId="urn:microsoft.com/office/officeart/2005/8/layout/default"/>
    <dgm:cxn modelId="{B57B7CB8-E7AC-46CB-A611-216972C47EB9}" type="presParOf" srcId="{D3D2F6A7-4FE1-414C-B9CB-D4B257915A32}" destId="{537A2D03-624E-4CDD-B5ED-B65F6CFE93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A2D03-624E-4CDD-B5ED-B65F6CFE933F}">
      <dsp:nvSpPr>
        <dsp:cNvPr id="0" name=""/>
        <dsp:cNvSpPr/>
      </dsp:nvSpPr>
      <dsp:spPr>
        <a:xfrm>
          <a:off x="0" y="346191"/>
          <a:ext cx="7240043" cy="52043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გადახდის</a:t>
          </a:r>
          <a:r>
            <a:rPr lang="en-US" sz="1900" kern="1200" dirty="0"/>
            <a:t> </a:t>
          </a:r>
          <a:r>
            <a:rPr lang="en-US" sz="1900" kern="1200" dirty="0" err="1"/>
            <a:t>ახალი</a:t>
          </a:r>
          <a:r>
            <a:rPr lang="en-US" sz="1900" kern="1200" dirty="0"/>
            <a:t> </a:t>
          </a:r>
          <a:r>
            <a:rPr lang="en-US" sz="1900" kern="1200" dirty="0" err="1"/>
            <a:t>მოდელის</a:t>
          </a:r>
          <a:r>
            <a:rPr lang="en-US" sz="1900" kern="1200" dirty="0"/>
            <a:t> </a:t>
          </a:r>
          <a:r>
            <a:rPr lang="en-US" sz="1900" kern="1200" dirty="0" err="1"/>
            <a:t>დანერგვამდე</a:t>
          </a:r>
          <a:r>
            <a:rPr lang="en-US" sz="1900" kern="1200" dirty="0"/>
            <a:t>, </a:t>
          </a:r>
          <a:r>
            <a:rPr lang="en-US" sz="1900" kern="1200" dirty="0" err="1"/>
            <a:t>ძირითადია</a:t>
          </a:r>
          <a:r>
            <a:rPr lang="en-US" sz="1900" kern="1200" dirty="0"/>
            <a:t> </a:t>
          </a:r>
          <a:r>
            <a:rPr lang="en-US" sz="1900" kern="1200" dirty="0" err="1"/>
            <a:t>მოკლევად</a:t>
          </a:r>
          <a:r>
            <a:rPr lang="ka-GE" sz="1900" kern="1200" dirty="0"/>
            <a:t>ი</a:t>
          </a:r>
          <a:r>
            <a:rPr lang="en-US" sz="1900" kern="1200" dirty="0" err="1"/>
            <a:t>ან</a:t>
          </a:r>
          <a:r>
            <a:rPr lang="en-US" sz="1900" kern="1200" dirty="0"/>
            <a:t> </a:t>
          </a:r>
          <a:r>
            <a:rPr lang="en-US" sz="1900" kern="1200" dirty="0" err="1"/>
            <a:t>პერსპექტივაში</a:t>
          </a:r>
          <a:r>
            <a:rPr lang="en-US" sz="1900" kern="1200" dirty="0"/>
            <a:t>, </a:t>
          </a:r>
          <a:r>
            <a:rPr lang="en-US" sz="1900" kern="1200" dirty="0" err="1"/>
            <a:t>განვავითაროთ</a:t>
          </a:r>
          <a:r>
            <a:rPr lang="en-US" sz="1900" kern="1200" dirty="0"/>
            <a:t>/</a:t>
          </a:r>
          <a:r>
            <a:rPr lang="en-US" sz="1900" kern="1200" dirty="0" err="1"/>
            <a:t>ჩამოვაყალიბოთ</a:t>
          </a:r>
          <a:r>
            <a:rPr lang="en-US" sz="1900" kern="1200" dirty="0"/>
            <a:t>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პაციენტის სქემაში </a:t>
          </a:r>
          <a:r>
            <a:rPr lang="en-US" sz="1500" b="1" kern="1200"/>
            <a:t>ჩართვის/რეგისტრაციის </a:t>
          </a:r>
          <a:r>
            <a:rPr lang="en-US" sz="1500" kern="1200"/>
            <a:t>სისტემა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პრიორიტეტული პაკეტების პაციენტთა </a:t>
          </a:r>
          <a:r>
            <a:rPr lang="en-US" sz="1500" b="1" kern="1200"/>
            <a:t>იდენტიფიკაცია/რეგისტრაციის კრიტერიუმები და სისტემა </a:t>
          </a:r>
          <a:r>
            <a:rPr lang="en-US" sz="1500" kern="1200"/>
            <a:t>იმისთვის, რომ ანაზღაურებას დაემატოს გადახდები პრიორიტეტული სერვისების მიწოდებაზე.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მონაცემების და ინდიკატორების მინიმალურად აუცილებელი ჩამონათვალი </a:t>
          </a:r>
          <a:r>
            <a:rPr lang="en-US" sz="1500" kern="1200"/>
            <a:t>დამატებით ანაზღაურების მიღებისათვის და </a:t>
          </a:r>
          <a:r>
            <a:rPr lang="en-US" sz="1500" b="1" kern="1200"/>
            <a:t>ანაზღაურების ვადების </a:t>
          </a:r>
          <a:r>
            <a:rPr lang="en-US" sz="1500" kern="1200"/>
            <a:t>ტექნიკური დეტალები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პროგრამაში ჩართული მიმწოდებლებისათვის </a:t>
          </a:r>
          <a:r>
            <a:rPr lang="en-US" sz="1500" b="1" kern="1200"/>
            <a:t>ქირის ან კაპიტალური ხარჯების </a:t>
          </a:r>
          <a:r>
            <a:rPr lang="en-US" sz="1500" kern="1200"/>
            <a:t>განსაზღვრის სისტემა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თანაგადახდის რეგულირება </a:t>
          </a:r>
          <a:r>
            <a:rPr lang="en-US" sz="1500" kern="1200"/>
            <a:t>(მცირე ფიქსირებული თანაგადახდა ან უნიფიცირებული ტარიფები თანაგადახდის % გამოყენების მიზნით)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ჯგუფური პრაქტიკებისა და ძნელად მისადგომი </a:t>
          </a:r>
          <a:r>
            <a:rPr lang="en-US" sz="1500" kern="1200"/>
            <a:t>ადგილებისათვის დანახარჯების მოდელის შემდგომი განვითარება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ამბულატორიული პაციენტებისათვის </a:t>
          </a:r>
          <a:r>
            <a:rPr lang="en-US" sz="1500" b="1" kern="1200"/>
            <a:t>მედიკამენტების პროგრამის გადახედვა </a:t>
          </a:r>
          <a:r>
            <a:rPr lang="en-US" sz="1500" kern="1200"/>
            <a:t>და შესაბამისობაში მოყვანა პრიორიტეტული მდგომარეობების მკურნალობაზე ხელმისაწვდომობის უზრუნველყოფის მიზნით</a:t>
          </a:r>
        </a:p>
      </dsp:txBody>
      <dsp:txXfrm>
        <a:off x="0" y="346191"/>
        <a:ext cx="7240043" cy="5204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0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54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8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5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9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9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8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6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5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20/08/2020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20/08/2020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555B8F-61D1-4F56-9940-B2CD66E4F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32" y="384048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20/08/2020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20/08/2020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8708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t-EE"/>
              <a:t>Revised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E8F4CD-E184-4787-843D-77B4E71627D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47" y="379491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6" pos="3761" userDrawn="1">
          <p15:clr>
            <a:srgbClr val="F26B43"/>
          </p15:clr>
        </p15:guide>
        <p15:guide id="7" pos="39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E299C8-5CC4-4277-90E0-B11002759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/>
              <a:t>21 აგვისტო, 2020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8F929D-8A21-40D5-8B28-9D2B4BC82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5183"/>
            <a:ext cx="8865704" cy="2774851"/>
          </a:xfrm>
        </p:spPr>
        <p:txBody>
          <a:bodyPr/>
          <a:lstStyle/>
          <a:p>
            <a:r>
              <a:rPr lang="ka-GE" dirty="0"/>
              <a:t>წინადადებები </a:t>
            </a:r>
            <a:r>
              <a:rPr lang="et-EE" dirty="0"/>
              <a:t>პ</a:t>
            </a:r>
            <a:r>
              <a:rPr lang="ka-GE" dirty="0"/>
              <a:t>ირველადი ჯანდაცვის სერვისების პაკეტის სრულყოფაზე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95E119-1B39-4A86-8AC9-52645A9A6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" y="1451728"/>
            <a:ext cx="12191998" cy="237555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პ</a:t>
            </a:r>
            <a:r>
              <a:rPr lang="ka-GE" sz="4400" dirty="0"/>
              <a:t>ჯდ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 </a:t>
            </a:r>
            <a:r>
              <a:rPr lang="ka-GE" sz="4400" dirty="0"/>
              <a:t>ღირებულების შეფასება და ანაზღაურების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4400" dirty="0"/>
              <a:t>ახალი მოდელი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68D69CF-73BC-4E26-B56A-FEC2ABB77ED4}" type="datetime1">
              <a:rPr lang="en-GB" smtClean="0"/>
              <a:pPr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8EABAA2-115C-4CA9-970F-6D13F8F95F8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4832" y="384048"/>
            <a:ext cx="1976438" cy="695325"/>
          </a:xfrm>
        </p:spPr>
      </p:pic>
    </p:spTree>
    <p:extLst>
      <p:ext uri="{BB962C8B-B14F-4D97-AF65-F5344CB8AC3E}">
        <p14:creationId xmlns:p14="http://schemas.microsoft.com/office/powerpoint/2010/main" val="335990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999" y="1764168"/>
            <a:ext cx="11226365" cy="4582204"/>
          </a:xfrm>
        </p:spPr>
        <p:txBody>
          <a:bodyPr vert="horz" lIns="18000" tIns="0" rIns="18000" bIns="0" rtlCol="0" anchor="t">
            <a:noAutofit/>
          </a:bodyPr>
          <a:lstStyle/>
          <a:p>
            <a:pPr marL="180975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ka-GE" sz="2400" dirty="0"/>
              <a:t>გადახდის ახალი მოდელის მიზანია ერთიანი მიდგომებით  განხორციელდეს სოფლად და ქალაქად განლაგებული პჯდ სერვისების ძირითადი  პაკეტის მიმწოდებელი პროვაიდერის მიერ შესრულებული სამუშაოს ანაზღაურება.</a:t>
            </a:r>
            <a:endParaRPr lang="en-US" sz="2400" b="1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200" dirty="0"/>
              <a:t>გაანგარიშება მოიცავს ყველა აუცილებელ დანახარჯებს ერთ პჯდ გუნდზე (ოჯახის ექიმი/ზპ ექთანი)</a:t>
            </a:r>
            <a:r>
              <a:rPr lang="en-US" sz="2200" b="1" dirty="0"/>
              <a:t>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200" dirty="0"/>
              <a:t>ასევე, ლაბორატორიული ტესტების ხარჯებს, რაც მინიმალურად ხელმისაწვდომი უნდა იყოს პჯდ დონეზე.</a:t>
            </a:r>
            <a:endParaRPr lang="en-US" sz="22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200" b="1" dirty="0"/>
              <a:t>სამოტივაციო კომპონენტი საკვანძო პრიორიტეტული სფეროებისთვის</a:t>
            </a:r>
            <a:r>
              <a:rPr lang="en-US" sz="2200" dirty="0"/>
              <a:t>: </a:t>
            </a:r>
            <a:r>
              <a:rPr lang="ka-GE" sz="2200" dirty="0"/>
              <a:t>ჰიპერტენზია</a:t>
            </a:r>
            <a:r>
              <a:rPr lang="en-US" sz="2200" dirty="0"/>
              <a:t>, </a:t>
            </a:r>
            <a:r>
              <a:rPr lang="ka-GE" sz="2200" dirty="0"/>
              <a:t>ასთმა</a:t>
            </a:r>
            <a:r>
              <a:rPr lang="en-US" sz="2200" dirty="0"/>
              <a:t>, </a:t>
            </a:r>
            <a:r>
              <a:rPr lang="ka-GE" sz="2200" dirty="0"/>
              <a:t>დიაბეტი და ბავშვთა ჯანმრთელობა.</a:t>
            </a:r>
            <a:endParaRPr lang="en-US" sz="2200" dirty="0"/>
          </a:p>
          <a:p>
            <a:pPr lvl="0"/>
            <a:r>
              <a:rPr lang="en-US" sz="2800" b="1" dirty="0">
                <a:solidFill>
                  <a:schemeClr val="bg1"/>
                </a:solidFill>
                <a:highlight>
                  <a:srgbClr val="0092CC"/>
                </a:highlight>
              </a:rPr>
              <a:t>NB! </a:t>
            </a:r>
            <a:r>
              <a:rPr lang="ka-GE" sz="2800" b="1" dirty="0">
                <a:solidFill>
                  <a:schemeClr val="bg1"/>
                </a:solidFill>
                <a:highlight>
                  <a:srgbClr val="0092CC"/>
                </a:highlight>
              </a:rPr>
              <a:t>ხარჯების მოდელი  მოქნილია იმისათვის, რომ მარტივად მოახდინოთ  მისაღები ცვლილებები.</a:t>
            </a:r>
            <a:endParaRPr lang="en-US" sz="2800" dirty="0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200" dirty="0"/>
              <a:t>გადახდის ახალი მოდელის პრინციპები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1447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1392992" y="6598885"/>
            <a:ext cx="2264608" cy="180000"/>
          </a:xfrm>
        </p:spPr>
        <p:txBody>
          <a:bodyPr/>
          <a:lstStyle/>
          <a:p>
            <a:r>
              <a:rPr lang="en-GB" noProof="0"/>
              <a:t>|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1862" y="431100"/>
            <a:ext cx="8160000" cy="720000"/>
          </a:xfrm>
        </p:spPr>
        <p:txBody>
          <a:bodyPr/>
          <a:lstStyle/>
          <a:p>
            <a:r>
              <a:rPr lang="ka-GE" dirty="0"/>
              <a:t>შენატანები ხარჯების გაანგარიშების მოდელში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283497" y="2539448"/>
            <a:ext cx="5754365" cy="338049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dirty="0"/>
              <a:t>სერვისის მიმწოდებლების მიერ წარმოდგენილი ფაქტიური ხარჯები</a:t>
            </a:r>
            <a:r>
              <a:rPr lang="en-US" sz="1800" dirty="0"/>
              <a:t> (</a:t>
            </a:r>
            <a:r>
              <a:rPr lang="ka-GE" sz="1800" dirty="0"/>
              <a:t>ცხრა პჯდ</a:t>
            </a:r>
            <a:r>
              <a:rPr lang="en-US" sz="1800" dirty="0"/>
              <a:t> </a:t>
            </a:r>
            <a:r>
              <a:rPr lang="ka-GE" sz="1800" dirty="0"/>
              <a:t>პროვაიდერი</a:t>
            </a:r>
            <a:r>
              <a:rPr lang="en-US" sz="1800" dirty="0"/>
              <a:t>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b="1" dirty="0"/>
              <a:t>ექსპერტული მოსაზრებები, თუკი ზუსტი მონაცემები არ იყო ხელმისაწვდომი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b="1" dirty="0"/>
              <a:t>საბაზრო ფასები </a:t>
            </a:r>
            <a:r>
              <a:rPr lang="en-US" sz="1800" dirty="0"/>
              <a:t>(</a:t>
            </a:r>
            <a:r>
              <a:rPr lang="ka-GE" sz="1800" dirty="0"/>
              <a:t>ლაბორატორიულ გამოკვლევებზე</a:t>
            </a:r>
            <a:r>
              <a:rPr lang="en-US" sz="1800" dirty="0"/>
              <a:t>) </a:t>
            </a:r>
            <a:r>
              <a:rPr lang="ka-GE" sz="1800" dirty="0"/>
              <a:t>მოწოდებული ლოკალური ექსპერტების მიერ</a:t>
            </a:r>
            <a:endParaRPr lang="en-GB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6"/>
          </p:nvPr>
        </p:nvSpPr>
        <p:spPr>
          <a:xfrm>
            <a:off x="6037863" y="2691256"/>
            <a:ext cx="5610364" cy="3228686"/>
          </a:xfrm>
        </p:spPr>
        <p:txBody>
          <a:bodyPr/>
          <a:lstStyle/>
          <a:p>
            <a:pPr lvl="1">
              <a:lnSpc>
                <a:spcPct val="70000"/>
              </a:lnSpc>
            </a:pPr>
            <a:r>
              <a:rPr lang="ka-GE" sz="2400" dirty="0"/>
              <a:t>ეროვნული გაიდლაინები</a:t>
            </a:r>
            <a:endParaRPr lang="en-GB" sz="2400" b="1" dirty="0"/>
          </a:p>
          <a:p>
            <a:pPr lvl="1">
              <a:lnSpc>
                <a:spcPct val="70000"/>
              </a:lnSpc>
            </a:pPr>
            <a:r>
              <a:rPr lang="ka-GE" sz="2400" dirty="0"/>
              <a:t>შენობებსა და აღჭურვილობაზე არსებული სტანდარტები</a:t>
            </a:r>
            <a:endParaRPr lang="en-GB" sz="2400" dirty="0"/>
          </a:p>
          <a:p>
            <a:pPr lvl="1">
              <a:lnSpc>
                <a:spcPct val="70000"/>
              </a:lnSpc>
            </a:pPr>
            <a:r>
              <a:rPr lang="ka-GE" sz="2400" b="1" dirty="0"/>
              <a:t>ექსპერტული მოსაზრებები</a:t>
            </a:r>
            <a:endParaRPr lang="en-GB" sz="2400" b="1" dirty="0"/>
          </a:p>
          <a:p>
            <a:pPr lvl="1">
              <a:lnSpc>
                <a:spcPct val="70000"/>
              </a:lnSpc>
            </a:pPr>
            <a:endParaRPr lang="en-GB" sz="2400" dirty="0"/>
          </a:p>
          <a:p>
            <a:endParaRPr lang="en-GB" dirty="0"/>
          </a:p>
          <a:p>
            <a:endParaRPr lang="en-US" sz="2400" dirty="0"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21862" y="1460301"/>
            <a:ext cx="5472001" cy="937041"/>
          </a:xfrm>
        </p:spPr>
        <p:txBody>
          <a:bodyPr>
            <a:noAutofit/>
          </a:bodyPr>
          <a:lstStyle/>
          <a:p>
            <a:r>
              <a:rPr lang="ka-GE" sz="2800" dirty="0"/>
              <a:t>ინფორმაცია ხარჯებზე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176227" y="1460300"/>
            <a:ext cx="5472000" cy="937041"/>
          </a:xfrm>
        </p:spPr>
        <p:txBody>
          <a:bodyPr>
            <a:noAutofit/>
          </a:bodyPr>
          <a:lstStyle/>
          <a:p>
            <a:r>
              <a:rPr lang="ka-GE" sz="2800" dirty="0"/>
              <a:t>მომსახურების სტანდარტები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A9CAF-270F-4021-963B-783E2AEFAABB}"/>
              </a:ext>
            </a:extLst>
          </p:cNvPr>
          <p:cNvSpPr/>
          <p:nvPr/>
        </p:nvSpPr>
        <p:spPr>
          <a:xfrm>
            <a:off x="395612" y="4626315"/>
            <a:ext cx="11284502" cy="144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sz="2400" b="1" dirty="0">
                <a:solidFill>
                  <a:schemeClr val="bg1"/>
                </a:solidFill>
                <a:highlight>
                  <a:srgbClr val="0092CC"/>
                </a:highlight>
              </a:rPr>
              <a:t>საშუალო ვადიანი</a:t>
            </a:r>
            <a:r>
              <a:rPr lang="en-US" sz="2400" b="1" dirty="0">
                <a:solidFill>
                  <a:schemeClr val="bg1"/>
                </a:solidFill>
                <a:highlight>
                  <a:srgbClr val="0092CC"/>
                </a:highlight>
              </a:rPr>
              <a:t>:</a:t>
            </a:r>
          </a:p>
          <a:p>
            <a:pPr marL="466725" lvl="1" indent="-285750" defTabSz="914400">
              <a:lnSpc>
                <a:spcPct val="7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ka-GE" dirty="0"/>
              <a:t>განხორციელდეს უფრო მეტად დეტალური ქვემოდან ზემოთ ხარჯების დათვლა ლაბორატორიული ტესტებისათვის</a:t>
            </a:r>
            <a:endParaRPr lang="en-US" dirty="0"/>
          </a:p>
          <a:p>
            <a:pPr marL="466725" lvl="1" indent="-285750" defTabSz="914400">
              <a:lnSpc>
                <a:spcPct val="7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ka-GE" dirty="0"/>
              <a:t>ჩამოყალიბდეს პროცედურა ხარჯებზე მონაცემთა რეგულარული შეგროვების და ხარჯების მოდელის განახლების მიზნით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3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CC27D-0020-48D4-9B6C-9E6EA0640D93}" type="datetime1">
              <a:rPr lang="en-GB" smtClean="0"/>
              <a:pPr/>
              <a:t>20/08/2020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შერჩეული ლაბტესტები</a:t>
            </a:r>
            <a:r>
              <a:rPr lang="en-US" dirty="0"/>
              <a:t>, </a:t>
            </a:r>
            <a:r>
              <a:rPr lang="ka-GE" dirty="0"/>
              <a:t>ფასების შედარება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9999" y="1800000"/>
            <a:ext cx="11226365" cy="372085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91889"/>
              </p:ext>
            </p:extLst>
          </p:nvPr>
        </p:nvGraphicFramePr>
        <p:xfrm>
          <a:off x="482048" y="1799999"/>
          <a:ext cx="11224317" cy="372085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592195">
                  <a:extLst>
                    <a:ext uri="{9D8B030D-6E8A-4147-A177-3AD203B41FA5}">
                      <a16:colId xmlns:a16="http://schemas.microsoft.com/office/drawing/2014/main" val="2207996911"/>
                    </a:ext>
                  </a:extLst>
                </a:gridCol>
                <a:gridCol w="1877374">
                  <a:extLst>
                    <a:ext uri="{9D8B030D-6E8A-4147-A177-3AD203B41FA5}">
                      <a16:colId xmlns:a16="http://schemas.microsoft.com/office/drawing/2014/main" val="3782709447"/>
                    </a:ext>
                  </a:extLst>
                </a:gridCol>
                <a:gridCol w="1877374">
                  <a:extLst>
                    <a:ext uri="{9D8B030D-6E8A-4147-A177-3AD203B41FA5}">
                      <a16:colId xmlns:a16="http://schemas.microsoft.com/office/drawing/2014/main" val="766822898"/>
                    </a:ext>
                  </a:extLst>
                </a:gridCol>
                <a:gridCol w="1877374">
                  <a:extLst>
                    <a:ext uri="{9D8B030D-6E8A-4147-A177-3AD203B41FA5}">
                      <a16:colId xmlns:a16="http://schemas.microsoft.com/office/drawing/2014/main" val="4042176491"/>
                    </a:ext>
                  </a:extLst>
                </a:gridCol>
              </a:tblGrid>
              <a:tr h="6415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შერჩეული ლაბორატორიული გამოკვლევები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ლარი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ევრო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ესტონეთი (ევრო)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9163371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სისხლის საერთო ანალიზი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3,36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503230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შარდის ანალიზი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7876779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პერფერიულ</a:t>
                      </a: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სისხლში გლუკოზის განსაზღვრა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2,24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3712636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შრატის </a:t>
                      </a:r>
                      <a:r>
                        <a:rPr lang="ka-GE" sz="1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კრეატინინი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1,78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9804204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სისხლში </a:t>
                      </a:r>
                      <a:r>
                        <a:rPr lang="ka-GE" sz="1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ქოლესტეროლის</a:t>
                      </a:r>
                      <a:r>
                        <a:rPr lang="ka-GE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განსაზღვრა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1,82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6910032"/>
                  </a:ext>
                </a:extLst>
              </a:tr>
              <a:tr h="513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ლიპიდური</a:t>
                      </a: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პროფილი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3,64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3,79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58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28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200" dirty="0"/>
              <a:t>ბაზისური სცენარის დაშვებები</a:t>
            </a:r>
            <a:endParaRPr lang="en-GB" sz="3200" dirty="0"/>
          </a:p>
        </p:txBody>
      </p:sp>
      <p:graphicFrame>
        <p:nvGraphicFramePr>
          <p:cNvPr id="7" name="Sisu kohatäide 3">
            <a:extLst>
              <a:ext uri="{FF2B5EF4-FFF2-40B4-BE49-F238E27FC236}">
                <a16:creationId xmlns:a16="http://schemas.microsoft.com/office/drawing/2014/main" id="{35468EEC-57D3-417F-A11A-2B4964B42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600592"/>
              </p:ext>
            </p:extLst>
          </p:nvPr>
        </p:nvGraphicFramePr>
        <p:xfrm>
          <a:off x="593164" y="1449151"/>
          <a:ext cx="9960808" cy="48489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153100">
                  <a:extLst>
                    <a:ext uri="{9D8B030D-6E8A-4147-A177-3AD203B41FA5}">
                      <a16:colId xmlns:a16="http://schemas.microsoft.com/office/drawing/2014/main" val="2177375521"/>
                    </a:ext>
                  </a:extLst>
                </a:gridCol>
                <a:gridCol w="1807708">
                  <a:extLst>
                    <a:ext uri="{9D8B030D-6E8A-4147-A177-3AD203B41FA5}">
                      <a16:colId xmlns:a16="http://schemas.microsoft.com/office/drawing/2014/main" val="2502260869"/>
                    </a:ext>
                  </a:extLst>
                </a:gridCol>
              </a:tblGrid>
              <a:tr h="172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ბაზისური სცენარი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დაშვებები</a:t>
                      </a:r>
                      <a:endParaRPr lang="et-E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0251339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მოსახლეობის</a:t>
                      </a:r>
                      <a:r>
                        <a:rPr lang="ka-GE" sz="18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მოცვა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4026362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ერთ გუნდზე მიმაგრებული პაციენტების რ-ბა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4188334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სოფლის ექიმის ყოველთვიური ხელფასი (გადასახადების ჩათვლით)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927,00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2550717"/>
                  </a:ext>
                </a:extLst>
              </a:tr>
              <a:tr h="205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სოფლის ექთნის ყოველთვიური ხელფასი (გადასახადების ჩათვლით)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685,98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36115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სამუშაო საათები კვირაში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4723272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სამუშაო დღეების რ-ბა  წლის განმავლობაში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735002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საშვებულებო დღეები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7298528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კაპიტალური ხარჯები ან რენტა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ცალკე თანხა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2338358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შენობების შენახვასთან დაკავშირებული ხარჯები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შესულია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6254159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სამედიცინო აღჭურვილობასთან დაკავშირებული ხარჯები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შესულია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923515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კოვიდთან</a:t>
                      </a: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ინფექციის კონტროლი) დაკავშირებული ხარჯები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შესულია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6846086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პჯდ გუნდზე გამოყოფილი საშუალო ფართობი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4358301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გადამზადების დღეები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8179268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სპეციალისტთა სერვისები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არა</a:t>
                      </a:r>
                      <a:endParaRPr lang="et-EE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099676"/>
                  </a:ext>
                </a:extLst>
              </a:tr>
              <a:tr h="124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თანაგადახდა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5576463"/>
                  </a:ext>
                </a:extLst>
              </a:tr>
              <a:tr h="11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მართვა და დამხმარე პერსონალი</a:t>
                      </a:r>
                      <a:endParaRPr lang="et-E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არა</a:t>
                      </a:r>
                      <a:endParaRPr lang="et-EE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9916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95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8" y="359999"/>
            <a:ext cx="8569733" cy="720000"/>
          </a:xfrm>
        </p:spPr>
        <p:txBody>
          <a:bodyPr/>
          <a:lstStyle/>
          <a:p>
            <a:r>
              <a:rPr lang="ka-GE" dirty="0"/>
              <a:t>ბაზისური კაპიტაცია და კაპიტალური ხარჯი</a:t>
            </a:r>
            <a:endParaRPr lang="en-GB" dirty="0"/>
          </a:p>
        </p:txBody>
      </p:sp>
      <p:graphicFrame>
        <p:nvGraphicFramePr>
          <p:cNvPr id="9" name="Sisu kohatäide 3">
            <a:extLst>
              <a:ext uri="{FF2B5EF4-FFF2-40B4-BE49-F238E27FC236}">
                <a16:creationId xmlns:a16="http://schemas.microsoft.com/office/drawing/2014/main" id="{784DA795-82EF-4951-BBBC-BE2D35DC3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12070"/>
              </p:ext>
            </p:extLst>
          </p:nvPr>
        </p:nvGraphicFramePr>
        <p:xfrm>
          <a:off x="65251" y="1338605"/>
          <a:ext cx="7183961" cy="27675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28283">
                  <a:extLst>
                    <a:ext uri="{9D8B030D-6E8A-4147-A177-3AD203B41FA5}">
                      <a16:colId xmlns:a16="http://schemas.microsoft.com/office/drawing/2014/main" val="1428837948"/>
                    </a:ext>
                  </a:extLst>
                </a:gridCol>
                <a:gridCol w="1377030">
                  <a:extLst>
                    <a:ext uri="{9D8B030D-6E8A-4147-A177-3AD203B41FA5}">
                      <a16:colId xmlns:a16="http://schemas.microsoft.com/office/drawing/2014/main" val="2102514125"/>
                    </a:ext>
                  </a:extLst>
                </a:gridCol>
                <a:gridCol w="1436791">
                  <a:extLst>
                    <a:ext uri="{9D8B030D-6E8A-4147-A177-3AD203B41FA5}">
                      <a16:colId xmlns:a16="http://schemas.microsoft.com/office/drawing/2014/main" val="1585642897"/>
                    </a:ext>
                  </a:extLst>
                </a:gridCol>
                <a:gridCol w="1436791">
                  <a:extLst>
                    <a:ext uri="{9D8B030D-6E8A-4147-A177-3AD203B41FA5}">
                      <a16:colId xmlns:a16="http://schemas.microsoft.com/office/drawing/2014/main" val="3185277931"/>
                    </a:ext>
                  </a:extLst>
                </a:gridCol>
                <a:gridCol w="1305066">
                  <a:extLst>
                    <a:ext uri="{9D8B030D-6E8A-4147-A177-3AD203B41FA5}">
                      <a16:colId xmlns:a16="http://schemas.microsoft.com/office/drawing/2014/main" val="24091092"/>
                    </a:ext>
                  </a:extLst>
                </a:gridCol>
              </a:tblGrid>
              <a:tr h="1487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კაპიტაციით დაფარული ძირითადი ხარჯები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baseline="0" dirty="0">
                          <a:effectLst/>
                        </a:rPr>
                        <a:t>ერთი </a:t>
                      </a:r>
                      <a:r>
                        <a:rPr lang="ka-GE" sz="1400" baseline="0" dirty="0" err="1">
                          <a:effectLst/>
                        </a:rPr>
                        <a:t>პჯდ</a:t>
                      </a:r>
                      <a:r>
                        <a:rPr lang="ka-GE" sz="1400" dirty="0">
                          <a:effectLst/>
                        </a:rPr>
                        <a:t> გუნდის საერთო წლიური ხარჯი 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კაპიტაცია თვიური ხარჯი</a:t>
                      </a:r>
                      <a:r>
                        <a:rPr lang="et-EE" sz="1400" dirty="0">
                          <a:effectLst/>
                        </a:rPr>
                        <a:t> 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სულ, წლიური ხარჯი </a:t>
                      </a:r>
                      <a:r>
                        <a:rPr lang="en-US" sz="1400" dirty="0">
                          <a:effectLst/>
                        </a:rPr>
                        <a:t>(GEL)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კაპიტაციური ხარჯი </a:t>
                      </a:r>
                      <a:r>
                        <a:rPr lang="et-EE" sz="1400" dirty="0">
                          <a:effectLst/>
                        </a:rPr>
                        <a:t>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096291"/>
                  </a:ext>
                </a:extLst>
              </a:tr>
              <a:tr h="342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ბაზისური ხარჯი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43 045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1,43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64 054 174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72%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811329"/>
                  </a:ext>
                </a:extLst>
              </a:tr>
              <a:tr h="59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ლაბტესტები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>
                          <a:effectLst/>
                        </a:rPr>
                        <a:t>16 980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0,57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25 267 598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28%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9938506"/>
                  </a:ext>
                </a:extLst>
              </a:tr>
              <a:tr h="342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სულ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effectLst/>
                        </a:rPr>
                        <a:t>60 025</a:t>
                      </a:r>
                      <a:endParaRPr lang="et-E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b="1">
                          <a:effectLst/>
                        </a:rPr>
                        <a:t>2,00</a:t>
                      </a:r>
                      <a:endParaRPr lang="et-E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b="1" dirty="0">
                          <a:effectLst/>
                        </a:rPr>
                        <a:t>89 321 773</a:t>
                      </a:r>
                      <a:endParaRPr lang="et-E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 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106604"/>
                  </a:ext>
                </a:extLst>
              </a:tr>
            </a:tbl>
          </a:graphicData>
        </a:graphic>
      </p:graphicFrame>
      <p:graphicFrame>
        <p:nvGraphicFramePr>
          <p:cNvPr id="10" name="Diagramm 7">
            <a:extLst>
              <a:ext uri="{FF2B5EF4-FFF2-40B4-BE49-F238E27FC236}">
                <a16:creationId xmlns:a16="http://schemas.microsoft.com/office/drawing/2014/main" id="{E9891D1E-853F-4C37-A836-809E5B815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13489"/>
              </p:ext>
            </p:extLst>
          </p:nvPr>
        </p:nvGraphicFramePr>
        <p:xfrm>
          <a:off x="7145878" y="1079999"/>
          <a:ext cx="4270555" cy="331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 8">
            <a:extLst>
              <a:ext uri="{FF2B5EF4-FFF2-40B4-BE49-F238E27FC236}">
                <a16:creationId xmlns:a16="http://schemas.microsoft.com/office/drawing/2014/main" id="{0C9580CC-59EC-4581-BAA5-4E5A20C78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88151"/>
              </p:ext>
            </p:extLst>
          </p:nvPr>
        </p:nvGraphicFramePr>
        <p:xfrm>
          <a:off x="65252" y="4398311"/>
          <a:ext cx="11383159" cy="232094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3246">
                  <a:extLst>
                    <a:ext uri="{9D8B030D-6E8A-4147-A177-3AD203B41FA5}">
                      <a16:colId xmlns:a16="http://schemas.microsoft.com/office/drawing/2014/main" val="1100671594"/>
                    </a:ext>
                  </a:extLst>
                </a:gridCol>
                <a:gridCol w="1865894">
                  <a:extLst>
                    <a:ext uri="{9D8B030D-6E8A-4147-A177-3AD203B41FA5}">
                      <a16:colId xmlns:a16="http://schemas.microsoft.com/office/drawing/2014/main" val="4092280376"/>
                    </a:ext>
                  </a:extLst>
                </a:gridCol>
                <a:gridCol w="1410347">
                  <a:extLst>
                    <a:ext uri="{9D8B030D-6E8A-4147-A177-3AD203B41FA5}">
                      <a16:colId xmlns:a16="http://schemas.microsoft.com/office/drawing/2014/main" val="2774785901"/>
                    </a:ext>
                  </a:extLst>
                </a:gridCol>
                <a:gridCol w="1508218">
                  <a:extLst>
                    <a:ext uri="{9D8B030D-6E8A-4147-A177-3AD203B41FA5}">
                      <a16:colId xmlns:a16="http://schemas.microsoft.com/office/drawing/2014/main" val="3635471181"/>
                    </a:ext>
                  </a:extLst>
                </a:gridCol>
                <a:gridCol w="1606089">
                  <a:extLst>
                    <a:ext uri="{9D8B030D-6E8A-4147-A177-3AD203B41FA5}">
                      <a16:colId xmlns:a16="http://schemas.microsoft.com/office/drawing/2014/main" val="3883201154"/>
                    </a:ext>
                  </a:extLst>
                </a:gridCol>
                <a:gridCol w="1453010">
                  <a:extLst>
                    <a:ext uri="{9D8B030D-6E8A-4147-A177-3AD203B41FA5}">
                      <a16:colId xmlns:a16="http://schemas.microsoft.com/office/drawing/2014/main" val="839632789"/>
                    </a:ext>
                  </a:extLst>
                </a:gridCol>
                <a:gridCol w="1676355">
                  <a:extLst>
                    <a:ext uri="{9D8B030D-6E8A-4147-A177-3AD203B41FA5}">
                      <a16:colId xmlns:a16="http://schemas.microsoft.com/office/drawing/2014/main" val="1705135169"/>
                    </a:ext>
                  </a:extLst>
                </a:gridCol>
              </a:tblGrid>
              <a:tr h="1454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>
                          <a:effectLst/>
                        </a:rPr>
                        <a:t> 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საშუალო ფართობი</a:t>
                      </a:r>
                      <a:r>
                        <a:rPr lang="et-EE" sz="1600" dirty="0">
                          <a:effectLst/>
                        </a:rPr>
                        <a:t> </a:t>
                      </a:r>
                      <a:r>
                        <a:rPr lang="ka-GE" sz="1600" dirty="0" err="1">
                          <a:effectLst/>
                        </a:rPr>
                        <a:t>კვ.მ</a:t>
                      </a:r>
                      <a:r>
                        <a:rPr lang="ka-GE" sz="1600" dirty="0">
                          <a:effectLst/>
                        </a:rPr>
                        <a:t> ერთ გუნდზე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თვიური ხარჯი </a:t>
                      </a:r>
                      <a:r>
                        <a:rPr lang="ka-GE" sz="1600" dirty="0" err="1">
                          <a:effectLst/>
                        </a:rPr>
                        <a:t>კვ.მ</a:t>
                      </a:r>
                      <a:r>
                        <a:rPr lang="ka-GE" sz="1600" dirty="0">
                          <a:effectLst/>
                        </a:rPr>
                        <a:t>-ზე (ლარი)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საერთო თვიური ხარჯი ერთ </a:t>
                      </a:r>
                      <a:r>
                        <a:rPr lang="ka-GE" sz="1600" dirty="0" err="1">
                          <a:effectLst/>
                        </a:rPr>
                        <a:t>პჯდ</a:t>
                      </a:r>
                      <a:r>
                        <a:rPr lang="ka-GE" sz="1600" dirty="0">
                          <a:effectLst/>
                        </a:rPr>
                        <a:t> გუნდზე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მიმწოდებლების </a:t>
                      </a:r>
                      <a:r>
                        <a:rPr lang="ka-GE" sz="1600" dirty="0" err="1">
                          <a:effectLst/>
                        </a:rPr>
                        <a:t>საერთ</a:t>
                      </a:r>
                      <a:r>
                        <a:rPr lang="ka-GE" sz="1600" dirty="0">
                          <a:effectLst/>
                        </a:rPr>
                        <a:t> რაოდენობა 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წლიური ბიუჯეტი პროგნოზი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ბაზისური კაპიტაციის </a:t>
                      </a:r>
                      <a:r>
                        <a:rPr lang="et-EE" sz="1600" dirty="0">
                          <a:effectLst/>
                        </a:rPr>
                        <a:t>%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3550034"/>
                  </a:ext>
                </a:extLst>
              </a:tr>
              <a:tr h="866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რენტა ან კაპიტალური ხარჯი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52,00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20,00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1 040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1 488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18 571 238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800" dirty="0">
                          <a:effectLst/>
                        </a:rPr>
                        <a:t>21%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749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4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347571"/>
            <a:ext cx="8160000" cy="720000"/>
          </a:xfrm>
        </p:spPr>
        <p:txBody>
          <a:bodyPr/>
          <a:lstStyle/>
          <a:p>
            <a:r>
              <a:rPr lang="ka-GE" dirty="0"/>
              <a:t>პრიორიტეტული სერვისების პაკეტები</a:t>
            </a:r>
            <a:endParaRPr lang="en-GB" dirty="0"/>
          </a:p>
        </p:txBody>
      </p:sp>
      <p:graphicFrame>
        <p:nvGraphicFramePr>
          <p:cNvPr id="9" name="Sisu kohatäide 4">
            <a:extLst>
              <a:ext uri="{FF2B5EF4-FFF2-40B4-BE49-F238E27FC236}">
                <a16:creationId xmlns:a16="http://schemas.microsoft.com/office/drawing/2014/main" id="{5234E613-4883-485E-909D-7E599FED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64865"/>
              </p:ext>
            </p:extLst>
          </p:nvPr>
        </p:nvGraphicFramePr>
        <p:xfrm>
          <a:off x="402770" y="1333131"/>
          <a:ext cx="11013663" cy="292093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69573">
                  <a:extLst>
                    <a:ext uri="{9D8B030D-6E8A-4147-A177-3AD203B41FA5}">
                      <a16:colId xmlns:a16="http://schemas.microsoft.com/office/drawing/2014/main" val="2034071877"/>
                    </a:ext>
                  </a:extLst>
                </a:gridCol>
                <a:gridCol w="1138361">
                  <a:extLst>
                    <a:ext uri="{9D8B030D-6E8A-4147-A177-3AD203B41FA5}">
                      <a16:colId xmlns:a16="http://schemas.microsoft.com/office/drawing/2014/main" val="1957635506"/>
                    </a:ext>
                  </a:extLst>
                </a:gridCol>
                <a:gridCol w="1131540">
                  <a:extLst>
                    <a:ext uri="{9D8B030D-6E8A-4147-A177-3AD203B41FA5}">
                      <a16:colId xmlns:a16="http://schemas.microsoft.com/office/drawing/2014/main" val="3547672457"/>
                    </a:ext>
                  </a:extLst>
                </a:gridCol>
                <a:gridCol w="1276759">
                  <a:extLst>
                    <a:ext uri="{9D8B030D-6E8A-4147-A177-3AD203B41FA5}">
                      <a16:colId xmlns:a16="http://schemas.microsoft.com/office/drawing/2014/main" val="3353881753"/>
                    </a:ext>
                  </a:extLst>
                </a:gridCol>
                <a:gridCol w="1212389">
                  <a:extLst>
                    <a:ext uri="{9D8B030D-6E8A-4147-A177-3AD203B41FA5}">
                      <a16:colId xmlns:a16="http://schemas.microsoft.com/office/drawing/2014/main" val="673144662"/>
                    </a:ext>
                  </a:extLst>
                </a:gridCol>
                <a:gridCol w="1095451">
                  <a:extLst>
                    <a:ext uri="{9D8B030D-6E8A-4147-A177-3AD203B41FA5}">
                      <a16:colId xmlns:a16="http://schemas.microsoft.com/office/drawing/2014/main" val="2299306288"/>
                    </a:ext>
                  </a:extLst>
                </a:gridCol>
                <a:gridCol w="1264811">
                  <a:extLst>
                    <a:ext uri="{9D8B030D-6E8A-4147-A177-3AD203B41FA5}">
                      <a16:colId xmlns:a16="http://schemas.microsoft.com/office/drawing/2014/main" val="565303889"/>
                    </a:ext>
                  </a:extLst>
                </a:gridCol>
                <a:gridCol w="1196249">
                  <a:extLst>
                    <a:ext uri="{9D8B030D-6E8A-4147-A177-3AD203B41FA5}">
                      <a16:colId xmlns:a16="http://schemas.microsoft.com/office/drawing/2014/main" val="2147486222"/>
                    </a:ext>
                  </a:extLst>
                </a:gridCol>
                <a:gridCol w="1228530">
                  <a:extLst>
                    <a:ext uri="{9D8B030D-6E8A-4147-A177-3AD203B41FA5}">
                      <a16:colId xmlns:a16="http://schemas.microsoft.com/office/drawing/2014/main" val="3036224479"/>
                    </a:ext>
                  </a:extLst>
                </a:gridCol>
              </a:tblGrid>
              <a:tr h="1291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სამიზნე ჯგუფი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მოცვის</a:t>
                      </a:r>
                      <a:r>
                        <a:rPr lang="et-EE" sz="1400" dirty="0">
                          <a:effectLst/>
                        </a:rPr>
                        <a:t> 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 dirty="0">
                          <a:effectLst/>
                        </a:rPr>
                        <a:t>წილი საერთო პოპულაციაში</a:t>
                      </a:r>
                      <a:endParaRPr lang="et-E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 dirty="0">
                          <a:effectLst/>
                        </a:rPr>
                        <a:t>შეწონილი თვიური კაპიტაციური ხარჯი</a:t>
                      </a:r>
                      <a:endParaRPr lang="et-E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საშუალო</a:t>
                      </a:r>
                      <a:r>
                        <a:rPr lang="et-EE" sz="1400" dirty="0">
                          <a:effectLst/>
                        </a:rPr>
                        <a:t> </a:t>
                      </a:r>
                      <a:r>
                        <a:rPr lang="ka-GE" sz="1400" dirty="0">
                          <a:effectLst/>
                        </a:rPr>
                        <a:t>რ-ბა,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 </a:t>
                      </a:r>
                      <a:r>
                        <a:rPr lang="et-EE" sz="1400" dirty="0">
                          <a:effectLst/>
                        </a:rPr>
                        <a:t>1</a:t>
                      </a:r>
                      <a:r>
                        <a:rPr lang="ka-GE" sz="1400" dirty="0">
                          <a:effectLst/>
                        </a:rPr>
                        <a:t> პჯდ გუნდზე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საშუალოდ,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1-გუნდიან პრაქტიკაზე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 1 წელში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სულ, ბიუჯეტი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პროგნოზი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ბ</a:t>
                      </a:r>
                      <a:r>
                        <a:rPr lang="ka-GE" sz="1400" dirty="0">
                          <a:effectLst/>
                        </a:rPr>
                        <a:t>აზისური კაპიტაციის </a:t>
                      </a:r>
                      <a:r>
                        <a:rPr lang="et-EE" sz="1400" dirty="0">
                          <a:effectLst/>
                        </a:rPr>
                        <a:t>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520027"/>
                  </a:ext>
                </a:extLst>
              </a:tr>
              <a:tr h="389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ასთმა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11 774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50%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0</a:t>
                      </a:r>
                      <a:r>
                        <a:rPr lang="ka-GE" sz="1600" dirty="0">
                          <a:effectLst/>
                          <a:latin typeface="+mn-lt"/>
                        </a:rPr>
                        <a:t>.32</a:t>
                      </a:r>
                      <a:r>
                        <a:rPr lang="et-EE" sz="1600" dirty="0">
                          <a:effectLst/>
                          <a:latin typeface="+mn-lt"/>
                        </a:rPr>
                        <a:t>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8 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98103"/>
                  </a:ext>
                </a:extLst>
              </a:tr>
              <a:tr h="359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დიაბეტი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+mn-lt"/>
                        </a:rPr>
                        <a:t>76 672</a:t>
                      </a:r>
                      <a:endParaRPr lang="et-E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70%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2%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52 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5741830"/>
                  </a:ext>
                </a:extLst>
              </a:tr>
              <a:tr h="471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ჰიპერტენზია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+mn-lt"/>
                        </a:rPr>
                        <a:t>1 117 792</a:t>
                      </a:r>
                      <a:endParaRPr lang="et-E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70%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30%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+mn-lt"/>
                        </a:rPr>
                        <a:t>751 </a:t>
                      </a: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7590639"/>
                  </a:ext>
                </a:extLst>
              </a:tr>
              <a:tr h="409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სულ, აგდ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>
                          <a:effectLst/>
                          <a:latin typeface="+mn-lt"/>
                        </a:rPr>
                        <a:t>1 206 238</a:t>
                      </a:r>
                      <a:endParaRPr lang="et-EE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 dirty="0">
                          <a:effectLst/>
                          <a:latin typeface="+mn-lt"/>
                        </a:rPr>
                        <a:t>32%</a:t>
                      </a:r>
                      <a:endParaRPr lang="et-E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 dirty="0">
                          <a:effectLst/>
                          <a:latin typeface="+mn-lt"/>
                        </a:rPr>
                        <a:t>6,09</a:t>
                      </a:r>
                      <a:endParaRPr lang="et-E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 dirty="0">
                          <a:effectLst/>
                          <a:latin typeface="+mn-lt"/>
                        </a:rPr>
                        <a:t>811 </a:t>
                      </a:r>
                      <a:endParaRPr lang="et-E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t-EE" sz="1600" b="0" i="0" u="none" strike="noStrike" noProof="0" dirty="0">
                          <a:effectLst/>
                          <a:latin typeface="+mn-lt"/>
                        </a:rPr>
                        <a:t>37 529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effectLst/>
                          <a:latin typeface="+mn-lt"/>
                        </a:rPr>
                        <a:t>55 846 673</a:t>
                      </a:r>
                      <a:endParaRPr lang="et-E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effectLst/>
                          <a:latin typeface="+mn-lt"/>
                        </a:rPr>
                        <a:t>63%</a:t>
                      </a:r>
                      <a:endParaRPr lang="et-EE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9780786"/>
                  </a:ext>
                </a:extLst>
              </a:tr>
            </a:tbl>
          </a:graphicData>
        </a:graphic>
      </p:graphicFrame>
      <p:graphicFrame>
        <p:nvGraphicFramePr>
          <p:cNvPr id="10" name="Sisu kohatäide 3">
            <a:extLst>
              <a:ext uri="{FF2B5EF4-FFF2-40B4-BE49-F238E27FC236}">
                <a16:creationId xmlns:a16="http://schemas.microsoft.com/office/drawing/2014/main" id="{D6BC4DA8-7BEE-4F59-A191-7A62B79F6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799792"/>
              </p:ext>
            </p:extLst>
          </p:nvPr>
        </p:nvGraphicFramePr>
        <p:xfrm>
          <a:off x="251060" y="4469150"/>
          <a:ext cx="11310338" cy="22138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78035">
                  <a:extLst>
                    <a:ext uri="{9D8B030D-6E8A-4147-A177-3AD203B41FA5}">
                      <a16:colId xmlns:a16="http://schemas.microsoft.com/office/drawing/2014/main" val="1303795149"/>
                    </a:ext>
                  </a:extLst>
                </a:gridCol>
                <a:gridCol w="984601">
                  <a:extLst>
                    <a:ext uri="{9D8B030D-6E8A-4147-A177-3AD203B41FA5}">
                      <a16:colId xmlns:a16="http://schemas.microsoft.com/office/drawing/2014/main" val="3368773955"/>
                    </a:ext>
                  </a:extLst>
                </a:gridCol>
                <a:gridCol w="1161659">
                  <a:extLst>
                    <a:ext uri="{9D8B030D-6E8A-4147-A177-3AD203B41FA5}">
                      <a16:colId xmlns:a16="http://schemas.microsoft.com/office/drawing/2014/main" val="4243614739"/>
                    </a:ext>
                  </a:extLst>
                </a:gridCol>
                <a:gridCol w="1285719">
                  <a:extLst>
                    <a:ext uri="{9D8B030D-6E8A-4147-A177-3AD203B41FA5}">
                      <a16:colId xmlns:a16="http://schemas.microsoft.com/office/drawing/2014/main" val="3990822794"/>
                    </a:ext>
                  </a:extLst>
                </a:gridCol>
                <a:gridCol w="1116546">
                  <a:extLst>
                    <a:ext uri="{9D8B030D-6E8A-4147-A177-3AD203B41FA5}">
                      <a16:colId xmlns:a16="http://schemas.microsoft.com/office/drawing/2014/main" val="3593767373"/>
                    </a:ext>
                  </a:extLst>
                </a:gridCol>
                <a:gridCol w="1037599">
                  <a:extLst>
                    <a:ext uri="{9D8B030D-6E8A-4147-A177-3AD203B41FA5}">
                      <a16:colId xmlns:a16="http://schemas.microsoft.com/office/drawing/2014/main" val="2970417867"/>
                    </a:ext>
                  </a:extLst>
                </a:gridCol>
                <a:gridCol w="1087784">
                  <a:extLst>
                    <a:ext uri="{9D8B030D-6E8A-4147-A177-3AD203B41FA5}">
                      <a16:colId xmlns:a16="http://schemas.microsoft.com/office/drawing/2014/main" val="3915046073"/>
                    </a:ext>
                  </a:extLst>
                </a:gridCol>
                <a:gridCol w="1063991">
                  <a:extLst>
                    <a:ext uri="{9D8B030D-6E8A-4147-A177-3AD203B41FA5}">
                      <a16:colId xmlns:a16="http://schemas.microsoft.com/office/drawing/2014/main" val="3543896431"/>
                    </a:ext>
                  </a:extLst>
                </a:gridCol>
                <a:gridCol w="1189726">
                  <a:extLst>
                    <a:ext uri="{9D8B030D-6E8A-4147-A177-3AD203B41FA5}">
                      <a16:colId xmlns:a16="http://schemas.microsoft.com/office/drawing/2014/main" val="3407818449"/>
                    </a:ext>
                  </a:extLst>
                </a:gridCol>
                <a:gridCol w="1104678">
                  <a:extLst>
                    <a:ext uri="{9D8B030D-6E8A-4147-A177-3AD203B41FA5}">
                      <a16:colId xmlns:a16="http://schemas.microsoft.com/office/drawing/2014/main" val="3827032253"/>
                    </a:ext>
                  </a:extLst>
                </a:gridCol>
              </a:tblGrid>
              <a:tr h="1539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</a:rPr>
                        <a:t> 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სამიზნე ჯგუფი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მოცვის</a:t>
                      </a:r>
                      <a:r>
                        <a:rPr lang="et-EE" sz="1600" dirty="0">
                          <a:effectLst/>
                        </a:rPr>
                        <a:t> %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წილი საერთო პოპულაციაში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სულ,</a:t>
                      </a:r>
                      <a:r>
                        <a:rPr lang="ka-GE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ხარჯი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capita </a:t>
                      </a:r>
                      <a:r>
                        <a:rPr lang="ka-GE" sz="1400" dirty="0">
                          <a:effectLst/>
                        </a:rPr>
                        <a:t>თვიური ხარჯი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საშუალო რ-ბა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1 გუნდზე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 dirty="0">
                          <a:effectLst/>
                        </a:rPr>
                        <a:t>საშუალოდ1-გუნდიან პრაქტიკაზე1 წელში</a:t>
                      </a:r>
                      <a:endParaRPr lang="et-E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სულ, ბიუჯეტი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პროგნოზი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</a:rPr>
                        <a:t>ბ</a:t>
                      </a:r>
                      <a:r>
                        <a:rPr lang="ka-GE" sz="1400" dirty="0">
                          <a:effectLst/>
                        </a:rPr>
                        <a:t>აზისური კაპიტაციის </a:t>
                      </a:r>
                      <a:r>
                        <a:rPr lang="et-EE" sz="1400" dirty="0">
                          <a:effectLst/>
                        </a:rPr>
                        <a:t>%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678763"/>
                  </a:ext>
                </a:extLst>
              </a:tr>
              <a:tr h="504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 dirty="0">
                          <a:effectLst/>
                        </a:rPr>
                        <a:t>ბავშვთა ჯანმრთელობა </a:t>
                      </a:r>
                      <a:r>
                        <a:rPr lang="et-EE" sz="1600" dirty="0">
                          <a:effectLst/>
                        </a:rPr>
                        <a:t>0-5</a:t>
                      </a:r>
                      <a:r>
                        <a:rPr lang="ka-GE" sz="1600" dirty="0">
                          <a:effectLst/>
                        </a:rPr>
                        <a:t>წ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273 200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0" dirty="0">
                          <a:effectLst/>
                        </a:rPr>
                        <a:t>95%</a:t>
                      </a:r>
                      <a:endParaRPr lang="et-E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7%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7 796 891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2,38 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109 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</a:rPr>
                        <a:t>3 119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effectLst/>
                        </a:rPr>
                        <a:t>7 407 047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b="1" dirty="0">
                          <a:effectLst/>
                        </a:rPr>
                        <a:t>8%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55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51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00" y="6580588"/>
            <a:ext cx="790001" cy="180000"/>
          </a:xfrm>
        </p:spPr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2264608" cy="180000"/>
          </a:xfrm>
        </p:spPr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16433" y="6580588"/>
            <a:ext cx="289931" cy="180000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481012"/>
            <a:ext cx="8305782" cy="720000"/>
          </a:xfrm>
        </p:spPr>
        <p:txBody>
          <a:bodyPr/>
          <a:lstStyle/>
          <a:p>
            <a:r>
              <a:rPr lang="ka-GE" dirty="0"/>
              <a:t>მთლიანი ბიუჯეტის პროგნოზი </a:t>
            </a:r>
            <a:r>
              <a:rPr lang="en-US" dirty="0"/>
              <a:t>(</a:t>
            </a:r>
            <a:r>
              <a:rPr lang="ka-GE" dirty="0"/>
              <a:t>მლნ. ლარი</a:t>
            </a:r>
            <a:r>
              <a:rPr lang="en-US" dirty="0"/>
              <a:t>) </a:t>
            </a:r>
            <a:r>
              <a:rPr lang="ka-GE" dirty="0"/>
              <a:t>და გადახდის კომპონენტების წილი –  </a:t>
            </a:r>
            <a:r>
              <a:rPr lang="ka-GE" sz="1800" b="0" dirty="0"/>
              <a:t>სულ 171 მლნ ლარი </a:t>
            </a:r>
            <a:r>
              <a:rPr lang="ka-GE" sz="1600" dirty="0"/>
              <a:t>=</a:t>
            </a:r>
            <a:r>
              <a:rPr lang="ka-GE" sz="2000" b="0" dirty="0"/>
              <a:t>3.83 ერთ სულზე გაანგარიშებით (3720200 მოსახლე)</a:t>
            </a:r>
            <a:endParaRPr lang="en-GB" sz="2000" b="0" dirty="0"/>
          </a:p>
        </p:txBody>
      </p:sp>
      <p:graphicFrame>
        <p:nvGraphicFramePr>
          <p:cNvPr id="9" name="Sisu kohatäide 3">
            <a:extLst>
              <a:ext uri="{FF2B5EF4-FFF2-40B4-BE49-F238E27FC236}">
                <a16:creationId xmlns:a16="http://schemas.microsoft.com/office/drawing/2014/main" id="{3376A881-3CE9-4F1D-BAE6-8256B363E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501563"/>
              </p:ext>
            </p:extLst>
          </p:nvPr>
        </p:nvGraphicFramePr>
        <p:xfrm>
          <a:off x="666750" y="1400175"/>
          <a:ext cx="10515600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86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00" y="6580588"/>
            <a:ext cx="790001" cy="180000"/>
          </a:xfrm>
        </p:spPr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2264608" cy="180000"/>
          </a:xfrm>
        </p:spPr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16433" y="6580588"/>
            <a:ext cx="289931" cy="180000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262351"/>
            <a:ext cx="8160000" cy="720000"/>
          </a:xfrm>
        </p:spPr>
        <p:txBody>
          <a:bodyPr/>
          <a:lstStyle/>
          <a:p>
            <a:r>
              <a:rPr lang="ka-GE" sz="3200" dirty="0"/>
              <a:t>ანაზღაურების მოდელის დიზაინი</a:t>
            </a:r>
            <a:endParaRPr lang="en-GB" sz="3200" dirty="0"/>
          </a:p>
        </p:txBody>
      </p:sp>
      <p:graphicFrame>
        <p:nvGraphicFramePr>
          <p:cNvPr id="10" name="Sisu kohatäide 3">
            <a:extLst>
              <a:ext uri="{FF2B5EF4-FFF2-40B4-BE49-F238E27FC236}">
                <a16:creationId xmlns:a16="http://schemas.microsoft.com/office/drawing/2014/main" id="{E536079A-E876-4A43-B892-8C89E3672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92778"/>
              </p:ext>
            </p:extLst>
          </p:nvPr>
        </p:nvGraphicFramePr>
        <p:xfrm>
          <a:off x="361294" y="1060245"/>
          <a:ext cx="11287760" cy="428246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20813">
                  <a:extLst>
                    <a:ext uri="{9D8B030D-6E8A-4147-A177-3AD203B41FA5}">
                      <a16:colId xmlns:a16="http://schemas.microsoft.com/office/drawing/2014/main" val="2186668115"/>
                    </a:ext>
                  </a:extLst>
                </a:gridCol>
                <a:gridCol w="1495371">
                  <a:extLst>
                    <a:ext uri="{9D8B030D-6E8A-4147-A177-3AD203B41FA5}">
                      <a16:colId xmlns:a16="http://schemas.microsoft.com/office/drawing/2014/main" val="3169918309"/>
                    </a:ext>
                  </a:extLst>
                </a:gridCol>
                <a:gridCol w="1638222">
                  <a:extLst>
                    <a:ext uri="{9D8B030D-6E8A-4147-A177-3AD203B41FA5}">
                      <a16:colId xmlns:a16="http://schemas.microsoft.com/office/drawing/2014/main" val="2228836727"/>
                    </a:ext>
                  </a:extLst>
                </a:gridCol>
                <a:gridCol w="1460066">
                  <a:extLst>
                    <a:ext uri="{9D8B030D-6E8A-4147-A177-3AD203B41FA5}">
                      <a16:colId xmlns:a16="http://schemas.microsoft.com/office/drawing/2014/main" val="2812019286"/>
                    </a:ext>
                  </a:extLst>
                </a:gridCol>
                <a:gridCol w="1231663">
                  <a:extLst>
                    <a:ext uri="{9D8B030D-6E8A-4147-A177-3AD203B41FA5}">
                      <a16:colId xmlns:a16="http://schemas.microsoft.com/office/drawing/2014/main" val="3003608054"/>
                    </a:ext>
                  </a:extLst>
                </a:gridCol>
                <a:gridCol w="1002393">
                  <a:extLst>
                    <a:ext uri="{9D8B030D-6E8A-4147-A177-3AD203B41FA5}">
                      <a16:colId xmlns:a16="http://schemas.microsoft.com/office/drawing/2014/main" val="2424778490"/>
                    </a:ext>
                  </a:extLst>
                </a:gridCol>
                <a:gridCol w="1460933">
                  <a:extLst>
                    <a:ext uri="{9D8B030D-6E8A-4147-A177-3AD203B41FA5}">
                      <a16:colId xmlns:a16="http://schemas.microsoft.com/office/drawing/2014/main" val="4141353846"/>
                    </a:ext>
                  </a:extLst>
                </a:gridCol>
                <a:gridCol w="1178299">
                  <a:extLst>
                    <a:ext uri="{9D8B030D-6E8A-4147-A177-3AD203B41FA5}">
                      <a16:colId xmlns:a16="http://schemas.microsoft.com/office/drawing/2014/main" val="3022497304"/>
                    </a:ext>
                  </a:extLst>
                </a:gridCol>
              </a:tblGrid>
              <a:tr h="66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ბაზისური სცენარი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პაკეტის კომპონენტები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მიმაგრებული მოსახლეობა ერთ გუნდზე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თვიური დანახარჯი ერთ </a:t>
                      </a:r>
                      <a:r>
                        <a:rPr lang="ka-GE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მიმაგრებულზე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უნიფიცირებული კაპიტაცია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წლიური ბიუჯეტი ერთ გუნდზე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თვიური </a:t>
                      </a:r>
                      <a:r>
                        <a:rPr lang="ka-GE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კაპიტაციუ</a:t>
                      </a: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ერთ </a:t>
                      </a:r>
                      <a:r>
                        <a:rPr lang="ka-GE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მიმაგრებულზე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მთლიანი წლიური ბიუჯეტის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638591"/>
                  </a:ext>
                </a:extLst>
              </a:tr>
              <a:tr h="21313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ბაზისური კაპიტაცია</a:t>
                      </a: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მინიმალური ხარჯი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1,43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60 025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3379455"/>
                  </a:ext>
                </a:extLst>
              </a:tr>
              <a:tr h="199247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ლაბტესტები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0,57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7256643"/>
                  </a:ext>
                </a:extLst>
              </a:tr>
              <a:tr h="82475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პრიორიტეტული პაკეტები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აგდ (</a:t>
                      </a:r>
                      <a:r>
                        <a:rPr lang="ka-GE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ჰიპერტენზია</a:t>
                      </a: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ფილტვ. </a:t>
                      </a:r>
                      <a:r>
                        <a:rPr lang="ka-GE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შდ</a:t>
                      </a: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811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6,09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37 529**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988440"/>
                  </a:ext>
                </a:extLst>
              </a:tr>
              <a:tr h="40775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ბავშვთა ჯანმრთელ.</a:t>
                      </a: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(0-5) </a:t>
                      </a: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პაკეტი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2,38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2 963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402868"/>
                  </a:ext>
                </a:extLst>
              </a:tr>
              <a:tr h="616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ქირა ან კაპიტალური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12 480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3697882"/>
                  </a:ext>
                </a:extLst>
              </a:tr>
              <a:tr h="40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სულ ბიუჯეტი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112 997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2016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00D21A-FC0E-466A-8DCB-AAF622496DFE}"/>
              </a:ext>
            </a:extLst>
          </p:cNvPr>
          <p:cNvSpPr txBox="1"/>
          <p:nvPr/>
        </p:nvSpPr>
        <p:spPr>
          <a:xfrm>
            <a:off x="319087" y="5617368"/>
            <a:ext cx="115538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Arial"/>
              </a:rPr>
              <a:t>*</a:t>
            </a:r>
            <a:r>
              <a:rPr lang="ka-GE" sz="1600" dirty="0">
                <a:cs typeface="Arial"/>
              </a:rPr>
              <a:t>თუ ოჯახის ექიმი არ მუშაობს ექთანთან ერთად,</a:t>
            </a:r>
            <a:r>
              <a:rPr lang="en-US" sz="1600" dirty="0">
                <a:cs typeface="Arial"/>
              </a:rPr>
              <a:t> 0,75</a:t>
            </a:r>
            <a:r>
              <a:rPr lang="ka-GE" sz="1600" dirty="0">
                <a:cs typeface="Arial"/>
              </a:rPr>
              <a:t> კოეფიციენტი მიეყენება ბაზისურ კაპიტაციას და</a:t>
            </a:r>
            <a:r>
              <a:rPr lang="en-US" sz="1600" dirty="0">
                <a:cs typeface="Arial"/>
              </a:rPr>
              <a:t>1,63 </a:t>
            </a:r>
            <a:r>
              <a:rPr lang="ka-GE" sz="1600" dirty="0">
                <a:cs typeface="Arial"/>
              </a:rPr>
              <a:t>ლარი იქნება მაშინ ბაზისური </a:t>
            </a:r>
            <a:r>
              <a:rPr lang="ka-GE" sz="1600" dirty="0" err="1">
                <a:cs typeface="Arial"/>
              </a:rPr>
              <a:t>კაპიტაციის</a:t>
            </a:r>
            <a:r>
              <a:rPr lang="ka-GE" sz="1600" dirty="0">
                <a:cs typeface="Arial"/>
              </a:rPr>
              <a:t> ტარიფი</a:t>
            </a:r>
            <a:r>
              <a:rPr lang="en-US" sz="1600" dirty="0">
                <a:cs typeface="Arial"/>
              </a:rPr>
              <a:t>  </a:t>
            </a:r>
          </a:p>
          <a:p>
            <a:r>
              <a:rPr lang="en-US" sz="1600" dirty="0"/>
              <a:t>**</a:t>
            </a:r>
            <a:r>
              <a:rPr lang="ka-GE" sz="1600" dirty="0"/>
              <a:t>სამიზნე მოსახლეობის მოცვა ჰიპერტენზიის და დიაბეტისთვის </a:t>
            </a:r>
            <a:r>
              <a:rPr lang="en-US" sz="1600" dirty="0"/>
              <a:t>70% </a:t>
            </a:r>
            <a:r>
              <a:rPr lang="ka-GE" sz="1600" dirty="0"/>
              <a:t>და</a:t>
            </a:r>
            <a:r>
              <a:rPr lang="en-US" sz="1600" dirty="0"/>
              <a:t> </a:t>
            </a:r>
            <a:r>
              <a:rPr lang="ka-GE" sz="1600" dirty="0"/>
              <a:t>ფილტვის დაავადებებისთვის</a:t>
            </a:r>
            <a:r>
              <a:rPr lang="en-US" sz="1600" dirty="0"/>
              <a:t> 50</a:t>
            </a:r>
            <a:r>
              <a:rPr lang="et-EE" sz="1600" dirty="0"/>
              <a:t>%</a:t>
            </a:r>
            <a:endParaRPr lang="et-EE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66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სცენარები სამიზნე მოსახლეობის მოცვის მიხედვით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CD9F9BF-D269-4020-816F-460E917B7A74}" type="datetime1">
              <a:rPr lang="en-US" sz="1200" noProof="0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8/20/2020</a:t>
            </a:fld>
            <a:endParaRPr lang="en-US" sz="1200" noProof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Revised PHC package of services for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19</a:t>
            </a:fld>
            <a:endParaRPr lang="en-US" sz="1200" noProof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B6D45D-0B66-4D92-8B7F-14FCC5A25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403689"/>
              </p:ext>
            </p:extLst>
          </p:nvPr>
        </p:nvGraphicFramePr>
        <p:xfrm>
          <a:off x="643467" y="1780581"/>
          <a:ext cx="10905068" cy="418349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811224">
                  <a:extLst>
                    <a:ext uri="{9D8B030D-6E8A-4147-A177-3AD203B41FA5}">
                      <a16:colId xmlns:a16="http://schemas.microsoft.com/office/drawing/2014/main" val="1356815534"/>
                    </a:ext>
                  </a:extLst>
                </a:gridCol>
                <a:gridCol w="2325963">
                  <a:extLst>
                    <a:ext uri="{9D8B030D-6E8A-4147-A177-3AD203B41FA5}">
                      <a16:colId xmlns:a16="http://schemas.microsoft.com/office/drawing/2014/main" val="3927877241"/>
                    </a:ext>
                  </a:extLst>
                </a:gridCol>
                <a:gridCol w="2767881">
                  <a:extLst>
                    <a:ext uri="{9D8B030D-6E8A-4147-A177-3AD203B41FA5}">
                      <a16:colId xmlns:a16="http://schemas.microsoft.com/office/drawing/2014/main" val="1866107471"/>
                    </a:ext>
                  </a:extLst>
                </a:gridCol>
              </a:tblGrid>
              <a:tr h="19635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 dirty="0">
                          <a:effectLst/>
                        </a:rPr>
                        <a:t>დარეგისტრირებული მოსახლეობის ნაწილი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 dirty="0">
                          <a:effectLst/>
                        </a:rPr>
                        <a:t>ბიუჯეტი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 dirty="0">
                          <a:effectLst/>
                        </a:rPr>
                        <a:t>ზემოქმედება ბაზისურ </a:t>
                      </a:r>
                      <a:r>
                        <a:rPr lang="ka-GE" sz="2300" dirty="0" err="1">
                          <a:effectLst/>
                        </a:rPr>
                        <a:t>კაპიტაციაზე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ctr"/>
                </a:tc>
                <a:extLst>
                  <a:ext uri="{0D108BD9-81ED-4DB2-BD59-A6C34878D82A}">
                    <a16:rowId xmlns:a16="http://schemas.microsoft.com/office/drawing/2014/main" val="3058074170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90%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80 389 595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-10%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3125803967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80%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71 457 418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-20%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2499944325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70%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62 525 241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-30%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4044995123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65%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58 059 152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-35%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1659641938"/>
                  </a:ext>
                </a:extLst>
              </a:tr>
              <a:tr h="4439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60%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>
                          <a:effectLst/>
                        </a:rPr>
                        <a:t>53 593 064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300" dirty="0">
                          <a:effectLst/>
                        </a:rPr>
                        <a:t>-40%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91" marR="159091" marT="0" marB="0" anchor="b"/>
                </a:tc>
                <a:extLst>
                  <a:ext uri="{0D108BD9-81ED-4DB2-BD59-A6C34878D82A}">
                    <a16:rowId xmlns:a16="http://schemas.microsoft.com/office/drawing/2014/main" val="197336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03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 dirty="0"/>
              <a:t>| </a:t>
            </a:r>
            <a:r>
              <a:rPr lang="en-US" dirty="0"/>
              <a:t>Refined PHC package of services for Georgia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 5</a:t>
            </a:r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5942" y="515307"/>
            <a:ext cx="10303958" cy="1065016"/>
          </a:xfrm>
        </p:spPr>
        <p:txBody>
          <a:bodyPr/>
          <a:lstStyle/>
          <a:p>
            <a:r>
              <a:rPr lang="ka-GE" sz="3200" dirty="0"/>
              <a:t>საქართველოს სახელმწიფო დანახარჯები პირველად ჯანდაცვაზე ნაკლებია </a:t>
            </a:r>
            <a:r>
              <a:rPr lang="ka-GE" sz="3200" dirty="0" err="1"/>
              <a:t>ჯანმოს</a:t>
            </a:r>
            <a:r>
              <a:rPr lang="ka-GE" sz="3200" dirty="0"/>
              <a:t> მიერ რეკომენდირებულ </a:t>
            </a:r>
            <a:r>
              <a:rPr lang="ka-GE" sz="3200" dirty="0" err="1"/>
              <a:t>მშპ</a:t>
            </a:r>
            <a:r>
              <a:rPr lang="ka-GE" sz="3200" dirty="0"/>
              <a:t>-ს</a:t>
            </a:r>
            <a:r>
              <a:rPr lang="en-US" sz="3200" dirty="0"/>
              <a:t>1%</a:t>
            </a:r>
            <a:r>
              <a:rPr lang="ka-GE" sz="3200" dirty="0"/>
              <a:t>-ზე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860F0D-BE7F-4D1C-897F-9D490FC5E35C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15BD92-C8D7-4971-8954-02814FBB90FF}"/>
              </a:ext>
            </a:extLst>
          </p:cNvPr>
          <p:cNvGraphicFramePr>
            <a:graphicFrameLocks/>
          </p:cNvGraphicFramePr>
          <p:nvPr/>
        </p:nvGraphicFramePr>
        <p:xfrm>
          <a:off x="603681" y="1815932"/>
          <a:ext cx="9916160" cy="452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C26DA5-66E3-4F09-84F8-7A4FA6E505CF}"/>
              </a:ext>
            </a:extLst>
          </p:cNvPr>
          <p:cNvSpPr txBox="1"/>
          <p:nvPr/>
        </p:nvSpPr>
        <p:spPr>
          <a:xfrm>
            <a:off x="5561761" y="6272811"/>
            <a:ext cx="5773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>
                <a:solidFill>
                  <a:schemeClr val="bg1"/>
                </a:solidFill>
                <a:highlight>
                  <a:srgbClr val="0092CC"/>
                </a:highlight>
              </a:rPr>
              <a:t>წყარო</a:t>
            </a:r>
            <a:r>
              <a:rPr lang="en-US" sz="1400" b="1" dirty="0">
                <a:solidFill>
                  <a:schemeClr val="bg1"/>
                </a:solidFill>
                <a:highlight>
                  <a:srgbClr val="0092CC"/>
                </a:highlight>
              </a:rPr>
              <a:t>: 2016/17 </a:t>
            </a:r>
            <a:r>
              <a:rPr lang="ka-GE" sz="1400" b="1" dirty="0">
                <a:solidFill>
                  <a:schemeClr val="bg1"/>
                </a:solidFill>
                <a:highlight>
                  <a:srgbClr val="0092CC"/>
                </a:highlight>
              </a:rPr>
              <a:t>მონაცემები</a:t>
            </a:r>
            <a:r>
              <a:rPr lang="en-US" sz="1400" b="1" dirty="0">
                <a:solidFill>
                  <a:schemeClr val="bg1"/>
                </a:solidFill>
                <a:highlight>
                  <a:srgbClr val="0092CC"/>
                </a:highlight>
              </a:rPr>
              <a:t>, Global Health Expenditure Database </a:t>
            </a:r>
          </a:p>
        </p:txBody>
      </p:sp>
    </p:spTree>
    <p:extLst>
      <p:ext uri="{BB962C8B-B14F-4D97-AF65-F5344CB8AC3E}">
        <p14:creationId xmlns:p14="http://schemas.microsoft.com/office/powerpoint/2010/main" val="419212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სცენარები ერთ გუნდზე მიმაგრებული მოსახლეობის რაოდენობის მიხედვით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241738" y="6356350"/>
            <a:ext cx="16553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fld id="{DCD9F9BF-D269-4020-816F-460E917B7A74}" type="datetime1">
              <a:rPr lang="en-US" sz="1200" noProof="0">
                <a:solidFill>
                  <a:srgbClr val="FFFFFF"/>
                </a:solidFill>
                <a:cs typeface="+mn-cs"/>
              </a:rPr>
              <a:pPr algn="ctr" defTabSz="914400">
                <a:spcAft>
                  <a:spcPts val="600"/>
                </a:spcAft>
              </a:pPr>
              <a:t>8/20/2020</a:t>
            </a:fld>
            <a:endParaRPr lang="en-US" sz="1200" noProof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599" y="6356350"/>
            <a:ext cx="48478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Revised PHC package of services for Georgia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884978" y="6356350"/>
            <a:ext cx="1468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>
                <a:spcAft>
                  <a:spcPts val="600"/>
                </a:spcAft>
              </a:pPr>
              <a:t>20</a:t>
            </a:fld>
            <a:endParaRPr lang="en-US" sz="1200" noProof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21" name="Content Placeholder 8"/>
          <p:cNvGraphicFramePr>
            <a:graphicFrameLocks/>
          </p:cNvGraphicFramePr>
          <p:nvPr/>
        </p:nvGraphicFramePr>
        <p:xfrm>
          <a:off x="4038600" y="1914531"/>
          <a:ext cx="7188202" cy="188868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81380">
                  <a:extLst>
                    <a:ext uri="{9D8B030D-6E8A-4147-A177-3AD203B41FA5}">
                      <a16:colId xmlns:a16="http://schemas.microsoft.com/office/drawing/2014/main" val="2972801515"/>
                    </a:ext>
                  </a:extLst>
                </a:gridCol>
                <a:gridCol w="1225739">
                  <a:extLst>
                    <a:ext uri="{9D8B030D-6E8A-4147-A177-3AD203B41FA5}">
                      <a16:colId xmlns:a16="http://schemas.microsoft.com/office/drawing/2014/main" val="3876612760"/>
                    </a:ext>
                  </a:extLst>
                </a:gridCol>
                <a:gridCol w="1278233">
                  <a:extLst>
                    <a:ext uri="{9D8B030D-6E8A-4147-A177-3AD203B41FA5}">
                      <a16:colId xmlns:a16="http://schemas.microsoft.com/office/drawing/2014/main" val="3375303617"/>
                    </a:ext>
                  </a:extLst>
                </a:gridCol>
                <a:gridCol w="1225739">
                  <a:extLst>
                    <a:ext uri="{9D8B030D-6E8A-4147-A177-3AD203B41FA5}">
                      <a16:colId xmlns:a16="http://schemas.microsoft.com/office/drawing/2014/main" val="3807054535"/>
                    </a:ext>
                  </a:extLst>
                </a:gridCol>
                <a:gridCol w="1225739">
                  <a:extLst>
                    <a:ext uri="{9D8B030D-6E8A-4147-A177-3AD203B41FA5}">
                      <a16:colId xmlns:a16="http://schemas.microsoft.com/office/drawing/2014/main" val="2114612080"/>
                    </a:ext>
                  </a:extLst>
                </a:gridCol>
                <a:gridCol w="1151372">
                  <a:extLst>
                    <a:ext uri="{9D8B030D-6E8A-4147-A177-3AD203B41FA5}">
                      <a16:colId xmlns:a16="http://schemas.microsoft.com/office/drawing/2014/main" val="3782554995"/>
                    </a:ext>
                  </a:extLst>
                </a:gridCol>
              </a:tblGrid>
              <a:tr h="865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მიმაგრების ოდენობა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300">
                          <a:effectLst/>
                        </a:rPr>
                        <a:t>კაპიტაცია კაპიტალური ხარჯების გარეშე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>
                          <a:effectLst/>
                        </a:rPr>
                        <a:t>ბიუჯეტი კ/გ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>
                          <a:effectLst/>
                        </a:rPr>
                        <a:t>კაპიტაცია კაპიტალური ხარჯებით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>
                          <a:effectLst/>
                        </a:rPr>
                        <a:t>მთლიანი ბიუჯეტი კაპიტალური ხარჯებით 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სახელფასო ფონდი (მთლიანი </a:t>
                      </a:r>
                      <a:r>
                        <a:rPr lang="ka-GE" sz="13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ბიჯეტიდან</a:t>
                      </a:r>
                      <a:r>
                        <a:rPr lang="ka-GE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578947762"/>
                  </a:ext>
                </a:extLst>
              </a:tr>
              <a:tr h="2558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1500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2,96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132 024 556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163 012 235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3138538316"/>
                  </a:ext>
                </a:extLst>
              </a:tr>
              <a:tr h="2558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2000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2,36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105 335 316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2.88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128 623 352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839979410"/>
                  </a:ext>
                </a:extLst>
              </a:tr>
              <a:tr h="2558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89 321 773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108 079 345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519693914"/>
                  </a:ext>
                </a:extLst>
              </a:tr>
              <a:tr h="2558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3000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1,76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</a:rPr>
                        <a:t>78 646 077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2.11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94 234 470</a:t>
                      </a: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3" marR="62993" marT="0" marB="0" anchor="ctr"/>
                </a:tc>
                <a:extLst>
                  <a:ext uri="{0D108BD9-81ED-4DB2-BD59-A6C34878D82A}">
                    <a16:rowId xmlns:a16="http://schemas.microsoft.com/office/drawing/2014/main" val="59646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7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CC27D-0020-48D4-9B6C-9E6EA0640D93}" type="datetime1">
              <a:rPr lang="en-GB" smtClean="0"/>
              <a:pPr/>
              <a:t>20/08/2020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88312" y="712838"/>
            <a:ext cx="8160000" cy="720000"/>
          </a:xfrm>
        </p:spPr>
        <p:txBody>
          <a:bodyPr/>
          <a:lstStyle/>
          <a:p>
            <a:r>
              <a:rPr lang="ka-GE" dirty="0"/>
              <a:t>ფართის ქირის სცენარები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37104"/>
              </p:ext>
            </p:extLst>
          </p:nvPr>
        </p:nvGraphicFramePr>
        <p:xfrm>
          <a:off x="631596" y="1725106"/>
          <a:ext cx="10077253" cy="14800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675198">
                  <a:extLst>
                    <a:ext uri="{9D8B030D-6E8A-4147-A177-3AD203B41FA5}">
                      <a16:colId xmlns:a16="http://schemas.microsoft.com/office/drawing/2014/main" val="3076748015"/>
                    </a:ext>
                  </a:extLst>
                </a:gridCol>
                <a:gridCol w="1985240">
                  <a:extLst>
                    <a:ext uri="{9D8B030D-6E8A-4147-A177-3AD203B41FA5}">
                      <a16:colId xmlns:a16="http://schemas.microsoft.com/office/drawing/2014/main" val="1945251270"/>
                    </a:ext>
                  </a:extLst>
                </a:gridCol>
                <a:gridCol w="2416815">
                  <a:extLst>
                    <a:ext uri="{9D8B030D-6E8A-4147-A177-3AD203B41FA5}">
                      <a16:colId xmlns:a16="http://schemas.microsoft.com/office/drawing/2014/main" val="1096595216"/>
                    </a:ext>
                  </a:extLst>
                </a:gridCol>
              </a:tblGrid>
              <a:tr h="493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ფართის ქირა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კაპიტაცია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ბიუჯეტი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287160"/>
                  </a:ext>
                </a:extLst>
              </a:tr>
              <a:tr h="493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ქირა შესულია </a:t>
                      </a:r>
                      <a:r>
                        <a:rPr lang="ka-GE" sz="1400" dirty="0" err="1">
                          <a:effectLst/>
                        </a:rPr>
                        <a:t>კაპიტაციაში</a:t>
                      </a:r>
                      <a:r>
                        <a:rPr lang="ka-GE" sz="1400" dirty="0">
                          <a:effectLst/>
                        </a:rPr>
                        <a:t> (52 </a:t>
                      </a:r>
                      <a:r>
                        <a:rPr lang="ka-GE" sz="1400" dirty="0" err="1">
                          <a:effectLst/>
                        </a:rPr>
                        <a:t>კვ.მ</a:t>
                      </a:r>
                      <a:r>
                        <a:rPr lang="ka-GE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2,42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107 893 011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1267424"/>
                  </a:ext>
                </a:extLst>
              </a:tr>
              <a:tr h="493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ქირა შესული </a:t>
                      </a:r>
                      <a:r>
                        <a:rPr lang="ka-GE" sz="1400" dirty="0" err="1">
                          <a:effectLst/>
                        </a:rPr>
                        <a:t>კაპიტაციაში</a:t>
                      </a:r>
                      <a:r>
                        <a:rPr lang="ka-GE" sz="1400" dirty="0">
                          <a:effectLst/>
                        </a:rPr>
                        <a:t> (62 </a:t>
                      </a:r>
                      <a:r>
                        <a:rPr lang="ka-GE" sz="1400" dirty="0" err="1">
                          <a:effectLst/>
                        </a:rPr>
                        <a:t>კვ.მ</a:t>
                      </a:r>
                      <a:r>
                        <a:rPr lang="ka-GE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2,51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111 997 905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731945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15349"/>
              </p:ext>
            </p:extLst>
          </p:nvPr>
        </p:nvGraphicFramePr>
        <p:xfrm>
          <a:off x="631596" y="3429000"/>
          <a:ext cx="6014301" cy="276912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35353">
                  <a:extLst>
                    <a:ext uri="{9D8B030D-6E8A-4147-A177-3AD203B41FA5}">
                      <a16:colId xmlns:a16="http://schemas.microsoft.com/office/drawing/2014/main" val="2528809007"/>
                    </a:ext>
                  </a:extLst>
                </a:gridCol>
                <a:gridCol w="2478948">
                  <a:extLst>
                    <a:ext uri="{9D8B030D-6E8A-4147-A177-3AD203B41FA5}">
                      <a16:colId xmlns:a16="http://schemas.microsoft.com/office/drawing/2014/main" val="3696676056"/>
                    </a:ext>
                  </a:extLst>
                </a:gridCol>
              </a:tblGrid>
              <a:tr h="55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მინიმალური დაშვებული ფართი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ბიუჯეტი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140385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40m2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14 285 568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8966619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en-GB" sz="1400" dirty="0">
                          <a:effectLst/>
                        </a:rPr>
                        <a:t>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dirty="0">
                          <a:effectLst/>
                        </a:rPr>
                        <a:t>18 571 238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050653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60m2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21 428 352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677345"/>
                  </a:ext>
                </a:extLst>
              </a:tr>
              <a:tr h="55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70m2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24 999 744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9304038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2264608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t-EE" dirty="0"/>
              <a:t>Re</a:t>
            </a:r>
            <a:r>
              <a:rPr lang="en-US" dirty="0"/>
              <a:t>fined</a:t>
            </a:r>
            <a:r>
              <a:rPr lang="et-EE" dirty="0"/>
              <a:t> </a:t>
            </a:r>
            <a:r>
              <a:rPr lang="en-US" dirty="0"/>
              <a:t>PHC package of services </a:t>
            </a:r>
            <a:r>
              <a:rPr lang="et-EE" dirty="0"/>
              <a:t>for</a:t>
            </a:r>
            <a:r>
              <a:rPr lang="en-US" dirty="0"/>
              <a:t> Georgia</a:t>
            </a:r>
            <a:endParaRPr lang="en-GB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997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სახელფასო ფონდის სცენარები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D0CC27D-0020-48D4-9B6C-9E6EA0640D93}" type="datetime1">
              <a:rPr lang="en-US" sz="1200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8/20/2020</a:t>
            </a:fld>
            <a:endParaRPr lang="en-US" sz="120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|    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Refined PHC package of services for Georgia</a:t>
            </a:r>
          </a:p>
          <a:p>
            <a:pPr algn="ctr" defTabSz="914400">
              <a:spcAft>
                <a:spcPts val="600"/>
              </a:spcAft>
            </a:pPr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 smtClean="0">
                <a:solidFill>
                  <a:schemeClr val="tx1">
                    <a:tint val="75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22</a:t>
            </a:fld>
            <a:endParaRPr lang="en-US" sz="1200" noProof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61639"/>
              </p:ext>
            </p:extLst>
          </p:nvPr>
        </p:nvGraphicFramePr>
        <p:xfrm>
          <a:off x="643467" y="2076402"/>
          <a:ext cx="10905068" cy="3591851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6872122">
                  <a:extLst>
                    <a:ext uri="{9D8B030D-6E8A-4147-A177-3AD203B41FA5}">
                      <a16:colId xmlns:a16="http://schemas.microsoft.com/office/drawing/2014/main" val="2328441943"/>
                    </a:ext>
                  </a:extLst>
                </a:gridCol>
                <a:gridCol w="1967192">
                  <a:extLst>
                    <a:ext uri="{9D8B030D-6E8A-4147-A177-3AD203B41FA5}">
                      <a16:colId xmlns:a16="http://schemas.microsoft.com/office/drawing/2014/main" val="3636724793"/>
                    </a:ext>
                  </a:extLst>
                </a:gridCol>
                <a:gridCol w="2065754">
                  <a:extLst>
                    <a:ext uri="{9D8B030D-6E8A-4147-A177-3AD203B41FA5}">
                      <a16:colId xmlns:a16="http://schemas.microsoft.com/office/drawing/2014/main" val="1202054356"/>
                    </a:ext>
                  </a:extLst>
                </a:gridCol>
              </a:tblGrid>
              <a:tr h="469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პერსონალი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კაპიტაცია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ბიუჯეტი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1576013405"/>
                  </a:ext>
                </a:extLst>
              </a:tr>
              <a:tr h="884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საშუალო სახელფასო ფონდი შეფასებულ 9 დაწესებულებაში </a:t>
                      </a:r>
                      <a:r>
                        <a:rPr lang="en-GB" sz="2600">
                          <a:effectLst/>
                        </a:rPr>
                        <a:t>(</a:t>
                      </a:r>
                      <a:r>
                        <a:rPr lang="ka-GE" sz="2600">
                          <a:effectLst/>
                        </a:rPr>
                        <a:t>გადასახდებით</a:t>
                      </a:r>
                      <a:r>
                        <a:rPr lang="en-GB" sz="2600">
                          <a:effectLst/>
                        </a:rPr>
                        <a:t>)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0,86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38 368 206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2470502467"/>
                  </a:ext>
                </a:extLst>
              </a:tr>
              <a:tr h="884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საშუალო სახელფასო ფონდი ბონუსებით </a:t>
                      </a:r>
                      <a:r>
                        <a:rPr lang="en-GB" sz="2600">
                          <a:effectLst/>
                        </a:rPr>
                        <a:t>(</a:t>
                      </a:r>
                      <a:r>
                        <a:rPr lang="ka-GE" sz="2600">
                          <a:effectLst/>
                        </a:rPr>
                        <a:t>გადასახდებით</a:t>
                      </a:r>
                      <a:r>
                        <a:rPr lang="en-GB" sz="2600">
                          <a:effectLst/>
                        </a:rPr>
                        <a:t>)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1,02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45 588 654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1130258397"/>
                  </a:ext>
                </a:extLst>
              </a:tr>
              <a:tr h="46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ასისტენტის ხარჯების გამოკლებით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0,80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35 825 770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979766858"/>
                  </a:ext>
                </a:extLst>
              </a:tr>
              <a:tr h="886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600">
                          <a:effectLst/>
                        </a:rPr>
                        <a:t>სწავლის და გადამზადების ხარჯების გამოკლებით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0,83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36 865 271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5232" marR="125232" marT="0" marB="0" anchor="ctr"/>
                </a:tc>
                <a:extLst>
                  <a:ext uri="{0D108BD9-81ED-4DB2-BD59-A6C34878D82A}">
                    <a16:rowId xmlns:a16="http://schemas.microsoft.com/office/drawing/2014/main" val="352584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017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ბავშვთა ჯანმრთელობის პაკეტის სცენარები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41738" y="6356350"/>
            <a:ext cx="16553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fld id="{AD0CC27D-0020-48D4-9B6C-9E6EA0640D93}" type="datetime1">
              <a:rPr lang="en-US" sz="1200">
                <a:solidFill>
                  <a:srgbClr val="FFFFFF"/>
                </a:solidFill>
                <a:cs typeface="+mn-cs"/>
              </a:rPr>
              <a:pPr algn="ctr" defTabSz="914400">
                <a:spcAft>
                  <a:spcPts val="600"/>
                </a:spcAft>
              </a:pPr>
              <a:t>8/20/2020</a:t>
            </a:fld>
            <a:endParaRPr lang="en-US" sz="120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599" y="6356350"/>
            <a:ext cx="48478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|     </a:t>
            </a: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Refined PHC package of services for Georgia</a:t>
            </a:r>
          </a:p>
          <a:p>
            <a:pPr defTabSz="914400">
              <a:spcAft>
                <a:spcPts val="600"/>
              </a:spcAft>
            </a:pPr>
            <a:endParaRPr lang="en-US" sz="1200" kern="1200" noProof="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9884978" y="6356350"/>
            <a:ext cx="1468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>
                <a:solidFill>
                  <a:prstClr val="black">
                    <a:tint val="75000"/>
                  </a:prstClr>
                </a:solidFill>
                <a:cs typeface="+mn-cs"/>
              </a:rPr>
              <a:pPr defTabSz="914400">
                <a:spcAft>
                  <a:spcPts val="600"/>
                </a:spcAft>
              </a:pPr>
              <a:t>23</a:t>
            </a:fld>
            <a:endParaRPr lang="en-US" sz="1200" noProof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9071"/>
              </p:ext>
            </p:extLst>
          </p:nvPr>
        </p:nvGraphicFramePr>
        <p:xfrm>
          <a:off x="4038600" y="1928554"/>
          <a:ext cx="7188201" cy="18606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06553">
                  <a:extLst>
                    <a:ext uri="{9D8B030D-6E8A-4147-A177-3AD203B41FA5}">
                      <a16:colId xmlns:a16="http://schemas.microsoft.com/office/drawing/2014/main" val="1580707301"/>
                    </a:ext>
                  </a:extLst>
                </a:gridCol>
                <a:gridCol w="1377134">
                  <a:extLst>
                    <a:ext uri="{9D8B030D-6E8A-4147-A177-3AD203B41FA5}">
                      <a16:colId xmlns:a16="http://schemas.microsoft.com/office/drawing/2014/main" val="2098134071"/>
                    </a:ext>
                  </a:extLst>
                </a:gridCol>
                <a:gridCol w="789354">
                  <a:extLst>
                    <a:ext uri="{9D8B030D-6E8A-4147-A177-3AD203B41FA5}">
                      <a16:colId xmlns:a16="http://schemas.microsoft.com/office/drawing/2014/main" val="4195166546"/>
                    </a:ext>
                  </a:extLst>
                </a:gridCol>
                <a:gridCol w="1173139">
                  <a:extLst>
                    <a:ext uri="{9D8B030D-6E8A-4147-A177-3AD203B41FA5}">
                      <a16:colId xmlns:a16="http://schemas.microsoft.com/office/drawing/2014/main" val="2106565056"/>
                    </a:ext>
                  </a:extLst>
                </a:gridCol>
                <a:gridCol w="1142021">
                  <a:extLst>
                    <a:ext uri="{9D8B030D-6E8A-4147-A177-3AD203B41FA5}">
                      <a16:colId xmlns:a16="http://schemas.microsoft.com/office/drawing/2014/main" val="3101168909"/>
                    </a:ext>
                  </a:extLst>
                </a:gridCol>
              </a:tblGrid>
              <a:tr h="5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ბაშვშვები ასაკის მიხედვით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</a:rPr>
                        <a:t>სამიზნე მოსახლეობა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</a:rPr>
                        <a:t>მოცვა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კაპიტაცია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>
                          <a:effectLst/>
                        </a:rPr>
                        <a:t>ბიუჯეტი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extLst>
                  <a:ext uri="{0D108BD9-81ED-4DB2-BD59-A6C34878D82A}">
                    <a16:rowId xmlns:a16="http://schemas.microsoft.com/office/drawing/2014/main" val="637375658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 </a:t>
                      </a:r>
                      <a:r>
                        <a:rPr lang="ka-GE" sz="1500">
                          <a:effectLst/>
                        </a:rPr>
                        <a:t>დან</a:t>
                      </a:r>
                      <a:r>
                        <a:rPr lang="en-GB" sz="1500">
                          <a:effectLst/>
                        </a:rPr>
                        <a:t> 2 </a:t>
                      </a:r>
                      <a:r>
                        <a:rPr lang="ka-GE" sz="1500">
                          <a:effectLst/>
                        </a:rPr>
                        <a:t>წლამდე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105 500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95%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1 282 700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extLst>
                  <a:ext uri="{0D108BD9-81ED-4DB2-BD59-A6C34878D82A}">
                    <a16:rowId xmlns:a16="http://schemas.microsoft.com/office/drawing/2014/main" val="503694158"/>
                  </a:ext>
                </a:extLst>
              </a:tr>
              <a:tr h="774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>
                          <a:effectLst/>
                        </a:rPr>
                        <a:t>0</a:t>
                      </a:r>
                      <a:r>
                        <a:rPr lang="ka-GE" sz="1500">
                          <a:effectLst/>
                        </a:rPr>
                        <a:t> დან</a:t>
                      </a:r>
                      <a:r>
                        <a:rPr lang="en-GB" sz="1500">
                          <a:effectLst/>
                        </a:rPr>
                        <a:t> 5 </a:t>
                      </a:r>
                      <a:r>
                        <a:rPr lang="ka-GE" sz="1500">
                          <a:effectLst/>
                        </a:rPr>
                        <a:t>წლამდე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b="1">
                          <a:effectLst/>
                          <a:latin typeface="Calibri" panose="020F0502020204030204" pitchFamily="34" charset="0"/>
                        </a:rPr>
                        <a:t>273 200</a:t>
                      </a:r>
                      <a:endParaRPr lang="et-EE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95%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500" b="1">
                          <a:effectLst/>
                          <a:latin typeface="Calibri" panose="020F0502020204030204" pitchFamily="34" charset="0"/>
                        </a:rPr>
                        <a:t>7 407 047</a:t>
                      </a:r>
                      <a:endParaRPr lang="et-EE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extLst>
                  <a:ext uri="{0D108BD9-81ED-4DB2-BD59-A6C34878D82A}">
                    <a16:rowId xmlns:a16="http://schemas.microsoft.com/office/drawing/2014/main" val="3082913190"/>
                  </a:ext>
                </a:extLst>
              </a:tr>
              <a:tr h="278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 </a:t>
                      </a:r>
                      <a:r>
                        <a:rPr lang="ka-GE" sz="1500">
                          <a:effectLst/>
                        </a:rPr>
                        <a:t>დან</a:t>
                      </a:r>
                      <a:r>
                        <a:rPr lang="en-GB" sz="1500">
                          <a:effectLst/>
                        </a:rPr>
                        <a:t> 14 </a:t>
                      </a:r>
                      <a:r>
                        <a:rPr lang="ka-GE" sz="1500">
                          <a:effectLst/>
                        </a:rPr>
                        <a:t>წლამდე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962 800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95%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1,30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 panose="020F0502020204030204" pitchFamily="34" charset="0"/>
                        </a:rPr>
                        <a:t>14 233 774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83" marR="74683" marT="0" marB="0" anchor="ctr"/>
                </a:tc>
                <a:extLst>
                  <a:ext uri="{0D108BD9-81ED-4DB2-BD59-A6C34878D82A}">
                    <a16:rowId xmlns:a16="http://schemas.microsoft.com/office/drawing/2014/main" val="35644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88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00" y="6580588"/>
            <a:ext cx="790001" cy="180000"/>
          </a:xfrm>
        </p:spPr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2264608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t-EE" dirty="0"/>
              <a:t>Re</a:t>
            </a:r>
            <a:r>
              <a:rPr lang="en-US" dirty="0"/>
              <a:t>fined</a:t>
            </a:r>
            <a:r>
              <a:rPr lang="et-EE" dirty="0"/>
              <a:t> </a:t>
            </a:r>
            <a:r>
              <a:rPr lang="en-US" dirty="0"/>
              <a:t>PHC package of services </a:t>
            </a:r>
            <a:r>
              <a:rPr lang="et-EE" dirty="0"/>
              <a:t>for</a:t>
            </a:r>
            <a:r>
              <a:rPr lang="en-US" dirty="0"/>
              <a:t> Georgia</a:t>
            </a:r>
            <a:endParaRPr lang="en-GB" dirty="0"/>
          </a:p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16433" y="6580588"/>
            <a:ext cx="289931" cy="180000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24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60" y="-33209"/>
            <a:ext cx="8160000" cy="720000"/>
          </a:xfrm>
        </p:spPr>
        <p:txBody>
          <a:bodyPr/>
          <a:lstStyle/>
          <a:p>
            <a:r>
              <a:rPr lang="ka-GE" sz="3200" dirty="0"/>
              <a:t>სცენარების ანალიზი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6D6C2-32A2-4173-8A5E-89B41C478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Sisu kohatäide 3">
            <a:extLst>
              <a:ext uri="{FF2B5EF4-FFF2-40B4-BE49-F238E27FC236}">
                <a16:creationId xmlns:a16="http://schemas.microsoft.com/office/drawing/2014/main" id="{CCBC0592-3A0E-480C-BE3E-5F56DAB078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430873"/>
              </p:ext>
            </p:extLst>
          </p:nvPr>
        </p:nvGraphicFramePr>
        <p:xfrm>
          <a:off x="416560" y="830053"/>
          <a:ext cx="11083012" cy="410032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168143">
                  <a:extLst>
                    <a:ext uri="{9D8B030D-6E8A-4147-A177-3AD203B41FA5}">
                      <a16:colId xmlns:a16="http://schemas.microsoft.com/office/drawing/2014/main" val="2595633428"/>
                    </a:ext>
                  </a:extLst>
                </a:gridCol>
                <a:gridCol w="1807868">
                  <a:extLst>
                    <a:ext uri="{9D8B030D-6E8A-4147-A177-3AD203B41FA5}">
                      <a16:colId xmlns:a16="http://schemas.microsoft.com/office/drawing/2014/main" val="3313815429"/>
                    </a:ext>
                  </a:extLst>
                </a:gridCol>
                <a:gridCol w="2200881">
                  <a:extLst>
                    <a:ext uri="{9D8B030D-6E8A-4147-A177-3AD203B41FA5}">
                      <a16:colId xmlns:a16="http://schemas.microsoft.com/office/drawing/2014/main" val="2497530776"/>
                    </a:ext>
                  </a:extLst>
                </a:gridCol>
                <a:gridCol w="1906120">
                  <a:extLst>
                    <a:ext uri="{9D8B030D-6E8A-4147-A177-3AD203B41FA5}">
                      <a16:colId xmlns:a16="http://schemas.microsoft.com/office/drawing/2014/main" val="2110434342"/>
                    </a:ext>
                  </a:extLst>
                </a:gridCol>
              </a:tblGrid>
              <a:tr h="467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ლაბორატორიული ტესტები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კაპიტაცია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ბიუჯეტი</a:t>
                      </a:r>
                      <a:r>
                        <a:rPr lang="et-EE" sz="1500" dirty="0">
                          <a:effectLst/>
                        </a:rPr>
                        <a:t> 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ზეგავლენა ბაზისურ </a:t>
                      </a:r>
                      <a:r>
                        <a:rPr lang="ka-GE" sz="1500" dirty="0" err="1">
                          <a:effectLst/>
                        </a:rPr>
                        <a:t>კაპიტაციაზე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0497710"/>
                  </a:ext>
                </a:extLst>
              </a:tr>
              <a:tr h="70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2. </a:t>
                      </a:r>
                      <a:r>
                        <a:rPr lang="ka-GE" sz="1500" b="0" dirty="0">
                          <a:effectLst/>
                        </a:rPr>
                        <a:t>პჯდ</a:t>
                      </a:r>
                      <a:r>
                        <a:rPr lang="ka-GE" sz="1500" b="0" baseline="0" dirty="0">
                          <a:effectLst/>
                        </a:rPr>
                        <a:t> დონეზე ტესტების ფაქტიური მოცვა  უფრო მაღალია</a:t>
                      </a:r>
                      <a:r>
                        <a:rPr lang="et-EE" sz="1500" b="0" dirty="0">
                          <a:effectLst/>
                        </a:rPr>
                        <a:t> (</a:t>
                      </a:r>
                      <a:r>
                        <a:rPr lang="ka-GE" sz="1500" b="0" dirty="0">
                          <a:effectLst/>
                        </a:rPr>
                        <a:t>მოსახლეობის საჭიროება </a:t>
                      </a:r>
                      <a:r>
                        <a:rPr lang="et-EE" sz="1500" b="0" dirty="0">
                          <a:effectLst/>
                        </a:rPr>
                        <a:t>20-30% </a:t>
                      </a:r>
                      <a:r>
                        <a:rPr lang="ka-GE" sz="1500" b="0" dirty="0">
                          <a:effectLst/>
                        </a:rPr>
                        <a:t>-ით მაღალია, ვიდრე საწყისი სცენარში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1,31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58 670 034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132%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099258"/>
                  </a:ext>
                </a:extLst>
              </a:tr>
              <a:tr h="472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3. 30%</a:t>
                      </a:r>
                      <a:r>
                        <a:rPr lang="ka-GE" sz="1500" b="0" dirty="0">
                          <a:effectLst/>
                        </a:rPr>
                        <a:t> -იანი თანაგადხდის მინიმალური საჭიროება</a:t>
                      </a:r>
                      <a:r>
                        <a:rPr lang="et-EE" sz="1500" b="0" dirty="0">
                          <a:effectLst/>
                        </a:rPr>
                        <a:t> (</a:t>
                      </a:r>
                      <a:r>
                        <a:rPr lang="ka-GE" sz="1500" b="0" dirty="0">
                          <a:effectLst/>
                        </a:rPr>
                        <a:t>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0,40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20 457 787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-19%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63334"/>
                  </a:ext>
                </a:extLst>
              </a:tr>
              <a:tr h="467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4. 30%</a:t>
                      </a:r>
                      <a:r>
                        <a:rPr lang="ka-GE" sz="1500" b="0" dirty="0">
                          <a:effectLst/>
                        </a:rPr>
                        <a:t>-იანი თანაგადახდის ფაქტიური საჭიროება</a:t>
                      </a:r>
                      <a:r>
                        <a:rPr lang="et-EE" sz="1500" b="0" dirty="0">
                          <a:effectLst/>
                        </a:rPr>
                        <a:t> (</a:t>
                      </a:r>
                      <a:r>
                        <a:rPr lang="ka-GE" sz="1500" b="0" dirty="0">
                          <a:effectLst/>
                        </a:rPr>
                        <a:t>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0,92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35 286 220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40%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8067979"/>
                  </a:ext>
                </a:extLst>
              </a:tr>
              <a:tr h="706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5. </a:t>
                      </a:r>
                      <a:r>
                        <a:rPr lang="ka-GE" sz="1500" b="0" dirty="0">
                          <a:effectLst/>
                        </a:rPr>
                        <a:t>ტესტის პრიორიტეტულობის შესაბამისად  ფიქსირებული მინიმალური თანაგადახდა </a:t>
                      </a:r>
                      <a:r>
                        <a:rPr lang="et-EE" sz="1500" b="0" dirty="0">
                          <a:effectLst/>
                        </a:rPr>
                        <a:t>(</a:t>
                      </a:r>
                      <a:r>
                        <a:rPr lang="ka-GE" sz="1500" b="0" dirty="0">
                          <a:effectLst/>
                        </a:rPr>
                        <a:t>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0,48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22 941 984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-9%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6742631"/>
                  </a:ext>
                </a:extLst>
              </a:tr>
              <a:tr h="46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6. </a:t>
                      </a:r>
                      <a:r>
                        <a:rPr lang="ka-GE" sz="1500" b="0" dirty="0">
                          <a:effectLst/>
                        </a:rPr>
                        <a:t>ტესტის პრიორიტეტულობის შესაბამისად  ფაქტიური</a:t>
                      </a:r>
                      <a:r>
                        <a:rPr lang="ka-GE" sz="1500" b="0" baseline="0" dirty="0">
                          <a:effectLst/>
                        </a:rPr>
                        <a:t> </a:t>
                      </a:r>
                      <a:r>
                        <a:rPr lang="ka-GE" sz="1500" b="0" dirty="0">
                          <a:effectLst/>
                        </a:rPr>
                        <a:t>ფიქსირებული თანაგადახდა </a:t>
                      </a:r>
                      <a:r>
                        <a:rPr lang="et-EE" sz="1500" b="0" dirty="0">
                          <a:effectLst/>
                        </a:rPr>
                        <a:t>(</a:t>
                      </a:r>
                      <a:r>
                        <a:rPr lang="ka-GE" sz="1500" b="0" dirty="0">
                          <a:effectLst/>
                        </a:rPr>
                        <a:t>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1,04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38 707 903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53%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226163"/>
                  </a:ext>
                </a:extLst>
              </a:tr>
            </a:tbl>
          </a:graphicData>
        </a:graphic>
      </p:graphicFrame>
      <p:graphicFrame>
        <p:nvGraphicFramePr>
          <p:cNvPr id="11" name="Sisu kohatäide 3">
            <a:extLst>
              <a:ext uri="{FF2B5EF4-FFF2-40B4-BE49-F238E27FC236}">
                <a16:creationId xmlns:a16="http://schemas.microsoft.com/office/drawing/2014/main" id="{59B24407-AF24-49F7-92D9-62D40CB9E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139381"/>
              </p:ext>
            </p:extLst>
          </p:nvPr>
        </p:nvGraphicFramePr>
        <p:xfrm>
          <a:off x="416560" y="4688331"/>
          <a:ext cx="11083014" cy="201927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154323">
                  <a:extLst>
                    <a:ext uri="{9D8B030D-6E8A-4147-A177-3AD203B41FA5}">
                      <a16:colId xmlns:a16="http://schemas.microsoft.com/office/drawing/2014/main" val="3972151063"/>
                    </a:ext>
                  </a:extLst>
                </a:gridCol>
                <a:gridCol w="1579649">
                  <a:extLst>
                    <a:ext uri="{9D8B030D-6E8A-4147-A177-3AD203B41FA5}">
                      <a16:colId xmlns:a16="http://schemas.microsoft.com/office/drawing/2014/main" val="1257347456"/>
                    </a:ext>
                  </a:extLst>
                </a:gridCol>
                <a:gridCol w="2124521">
                  <a:extLst>
                    <a:ext uri="{9D8B030D-6E8A-4147-A177-3AD203B41FA5}">
                      <a16:colId xmlns:a16="http://schemas.microsoft.com/office/drawing/2014/main" val="2404100887"/>
                    </a:ext>
                  </a:extLst>
                </a:gridCol>
                <a:gridCol w="2224521">
                  <a:extLst>
                    <a:ext uri="{9D8B030D-6E8A-4147-A177-3AD203B41FA5}">
                      <a16:colId xmlns:a16="http://schemas.microsoft.com/office/drawing/2014/main" val="3806517826"/>
                    </a:ext>
                  </a:extLst>
                </a:gridCol>
              </a:tblGrid>
              <a:tr h="571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dirty="0">
                          <a:effectLst/>
                        </a:rPr>
                        <a:t>სპეციალისტების მომსახურება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6967121"/>
                  </a:ext>
                </a:extLst>
              </a:tr>
              <a:tr h="489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2. </a:t>
                      </a:r>
                      <a:r>
                        <a:rPr lang="ka-GE" sz="1500" b="0" dirty="0">
                          <a:effectLst/>
                        </a:rPr>
                        <a:t>მოიცავს დღესდღეობით არსებული სპეციალისტების ჩამონათვალს </a:t>
                      </a:r>
                      <a:r>
                        <a:rPr lang="et-EE" sz="1500" b="0" dirty="0">
                          <a:effectLst/>
                        </a:rPr>
                        <a:t>30%</a:t>
                      </a:r>
                      <a:r>
                        <a:rPr lang="ka-GE" sz="1500" b="0" dirty="0">
                          <a:effectLst/>
                        </a:rPr>
                        <a:t>-იანი თანაგადახდით</a:t>
                      </a:r>
                      <a:r>
                        <a:rPr lang="et-EE" sz="1500" b="0" dirty="0">
                          <a:effectLst/>
                        </a:rPr>
                        <a:t> </a:t>
                      </a:r>
                      <a:r>
                        <a:rPr lang="ka-GE" sz="1500" b="0" dirty="0">
                          <a:effectLst/>
                        </a:rPr>
                        <a:t>(უმწეო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0,42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21 840 518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>
                          <a:effectLst/>
                        </a:rPr>
                        <a:t>-19%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9032448"/>
                  </a:ext>
                </a:extLst>
              </a:tr>
              <a:tr h="39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500" b="0" dirty="0">
                          <a:effectLst/>
                        </a:rPr>
                        <a:t>სცენარი</a:t>
                      </a:r>
                      <a:r>
                        <a:rPr lang="et-EE" sz="1500" b="0" dirty="0">
                          <a:effectLst/>
                        </a:rPr>
                        <a:t> 3</a:t>
                      </a:r>
                      <a:r>
                        <a:rPr lang="ka-GE" sz="1500" b="0" dirty="0">
                          <a:effectLst/>
                        </a:rPr>
                        <a:t>. მოიცავს დღესდღეობით არსებული სპეციალისტების ჩამონათვალს ფიქსირებული თანაგადახდით</a:t>
                      </a:r>
                      <a:r>
                        <a:rPr lang="et-EE" sz="1500" b="0" dirty="0">
                          <a:effectLst/>
                        </a:rPr>
                        <a:t> 10 </a:t>
                      </a:r>
                      <a:r>
                        <a:rPr lang="ka-GE" sz="1500" b="0" dirty="0">
                          <a:effectLst/>
                        </a:rPr>
                        <a:t>ლ</a:t>
                      </a:r>
                      <a:r>
                        <a:rPr lang="et-EE" sz="1500" b="0" dirty="0">
                          <a:effectLst/>
                        </a:rPr>
                        <a:t> </a:t>
                      </a:r>
                      <a:r>
                        <a:rPr lang="ka-GE" sz="1500" b="0" dirty="0">
                          <a:effectLst/>
                        </a:rPr>
                        <a:t>(უმწეო მოსახლეობის გარეშე</a:t>
                      </a:r>
                      <a:r>
                        <a:rPr lang="et-EE" sz="1500" b="0" dirty="0">
                          <a:effectLst/>
                        </a:rPr>
                        <a:t>)</a:t>
                      </a:r>
                      <a:endParaRPr lang="et-E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0,36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>
                          <a:effectLst/>
                        </a:rPr>
                        <a:t>22 234 039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</a:rPr>
                        <a:t>-18%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795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78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4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16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8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016" y="283265"/>
            <a:ext cx="3322221" cy="2117035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მოდელში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არაა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გათვალისწინებული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სხვა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ხარჯები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დაახლოებით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0.26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ლარი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ერთ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სულზე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მაგ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.: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კალიბრაცია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მეტროლოგია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შშმპ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ინვალიდობის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დადგენა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ცნობების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გაცემა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საინფორმაციო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ტექნიკური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მომსახურება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და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სხვ</a:t>
            </a:r>
            <a:r>
              <a:rPr lang="en-US" sz="12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9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0" dirty="0" err="1">
                <a:cs typeface="+mn-cs"/>
              </a:rPr>
              <a:t>მოდელი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გვთავაზობს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დამატებით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სხვადასხვა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ვარიანტების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განხილვის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შესაძლებლობას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შენატანების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მოდიფიცირების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შემთხვევაში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და</a:t>
            </a:r>
            <a:r>
              <a:rPr lang="en-US" sz="1700" b="0" dirty="0">
                <a:cs typeface="+mn-cs"/>
              </a:rPr>
              <a:t>  </a:t>
            </a:r>
            <a:r>
              <a:rPr lang="en-US" sz="1700" b="0" dirty="0" err="1">
                <a:cs typeface="+mn-cs"/>
              </a:rPr>
              <a:t>ასევე</a:t>
            </a:r>
            <a:r>
              <a:rPr lang="en-US" sz="1700" b="0" dirty="0">
                <a:cs typeface="+mn-cs"/>
              </a:rPr>
              <a:t>, </a:t>
            </a:r>
            <a:r>
              <a:rPr lang="en-US" sz="1700" b="0" dirty="0" err="1">
                <a:cs typeface="+mn-cs"/>
              </a:rPr>
              <a:t>ზომავს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ბიუჯეტზე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გავლენებს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ხარჯების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სხვადასხვა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კომპონენტების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დამატების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ან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წაშლის</a:t>
            </a:r>
            <a:r>
              <a:rPr lang="en-US" sz="1700" b="0" dirty="0">
                <a:cs typeface="+mn-cs"/>
              </a:rPr>
              <a:t> </a:t>
            </a:r>
            <a:r>
              <a:rPr lang="en-US" sz="1700" b="0" dirty="0" err="1">
                <a:cs typeface="+mn-cs"/>
              </a:rPr>
              <a:t>შემთხვევაში</a:t>
            </a:r>
            <a:r>
              <a:rPr lang="en-US" sz="1700" b="0" dirty="0"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37490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D0CC27D-0020-48D4-9B6C-9E6EA0640D93}" type="datetime1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8/20/2020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9695688" y="6356350"/>
            <a:ext cx="21214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 noProof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pPr defTabSz="914400">
                <a:spcAft>
                  <a:spcPts val="600"/>
                </a:spcAft>
              </a:pPr>
              <a:t>25</a:t>
            </a:fld>
            <a:endParaRPr lang="en-US" sz="1200" noProof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17476"/>
              </p:ext>
            </p:extLst>
          </p:nvPr>
        </p:nvGraphicFramePr>
        <p:xfrm>
          <a:off x="5107695" y="841248"/>
          <a:ext cx="6508986" cy="532933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6508986">
                  <a:extLst>
                    <a:ext uri="{9D8B030D-6E8A-4147-A177-3AD203B41FA5}">
                      <a16:colId xmlns:a16="http://schemas.microsoft.com/office/drawing/2014/main" val="670421810"/>
                    </a:ext>
                  </a:extLst>
                </a:gridCol>
              </a:tblGrid>
              <a:tr h="331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0" cap="all" spc="150">
                          <a:solidFill>
                            <a:schemeClr val="lt1"/>
                          </a:solidFill>
                          <a:effectLst/>
                        </a:rPr>
                        <a:t>დასახელება/list</a:t>
                      </a:r>
                      <a:endParaRPr lang="en-GB" sz="1000" b="0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634639"/>
                  </a:ext>
                </a:extLst>
              </a:tr>
              <a:tr h="7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HMIS provision (incuded): საინფორმაციო უზრუნველყოფა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Medical card software provision - სამედიცინო რუქა - ლოკალური EMR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Medical card software update - გა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ნა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ხლება/მომსახურება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IT technical service - საინფორმაციო ტექნიკური მომსახურება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Data storage - cloud - მონაცემთა შენახვა ქლაუდში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operating system/ office programs renewal - ოპერაციული სისტემები/ოფისის პროგრამების განახლება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etc.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 და სხვ.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065482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Disability investigation &amp; certification - 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ინვალიდობის</a:t>
                      </a: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 გამოკვლევები/დადგენა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83451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Calibration/Metrology (State Standard control) - კალიბრაცია/მეტროლოგია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635646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deratization/disinfection - დერატიზაცია/დეზინფექცია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22971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Environmental protection - გარემოს დაცვა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921488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Labor safety- შრომის უსაფრთხოება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06277"/>
                  </a:ext>
                </a:extLst>
              </a:tr>
              <a:tr h="422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Fire training/supervision (compulsory contract with insurance company for fire precautions) ხანძარსაწინააღმდეგო სწავლება/სუპერვიზია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328619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Grounding check up - დამიწების შემოწმება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39611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Bank fees საბანკო მომსახურება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915213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Prescribtion forms #2 for psychotropic drugs - ფსიქოტროპულების რეცეპტები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56893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Bacteriological study of surfaces - 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</a:rPr>
                        <a:t>ზედაპირების ბაქტერიოლოგიური გამოკვლევა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345044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Trabsportation or Fuel consumption (for the car/generator) - საწვავის ხარჯი მანქანა/გენერატორი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27002"/>
                  </a:ext>
                </a:extLst>
              </a:tr>
              <a:tr h="422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800" b="1" cap="none" spc="0">
                          <a:solidFill>
                            <a:schemeClr val="tx1"/>
                          </a:solidFill>
                          <a:effectLst/>
                        </a:rPr>
                        <a:t>Archive processing for medical cards/other documents (annually) არქივის დამუშავება/სამედიცინო რუქებისა და სხვა დოკუმენტების დაარქივება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626269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Etc. </a:t>
                      </a:r>
                      <a:r>
                        <a:rPr lang="ka-GE" sz="800" b="1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და</a:t>
                      </a:r>
                      <a:r>
                        <a:rPr lang="ka-GE" sz="800" b="1" cap="none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სხვ.</a:t>
                      </a:r>
                      <a:endParaRPr lang="en-GB" sz="8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12" marR="82012" marT="82012" marB="820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6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209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ანაზღაურების ახალი მოდელის დანერგვის წინაპირობები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CD9F9BF-D269-4020-816F-460E917B7A74}" type="datetime1">
              <a:rPr lang="en-US" sz="1200" noProof="0">
                <a:solidFill>
                  <a:srgbClr val="898989"/>
                </a:solidFill>
                <a:cs typeface="+mn-cs"/>
              </a:rPr>
              <a:pPr defTabSz="914400">
                <a:spcAft>
                  <a:spcPts val="600"/>
                </a:spcAft>
              </a:pPr>
              <a:t>8/20/2020</a:t>
            </a:fld>
            <a:endParaRPr lang="en-US" sz="1200" noProof="0">
              <a:solidFill>
                <a:srgbClr val="898989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 noProof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|     </a:t>
            </a:r>
            <a:r>
              <a:rPr lang="en-US" sz="12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Refined PHC package of services for Georgia</a:t>
            </a:r>
          </a:p>
          <a:p>
            <a:pPr algn="ctr" defTabSz="914400">
              <a:spcAft>
                <a:spcPts val="600"/>
              </a:spcAft>
            </a:pPr>
            <a:endParaRPr lang="en-US" sz="1200" kern="1200" noProof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" name="Content Placeholder 1">
            <a:extLst>
              <a:ext uri="{FF2B5EF4-FFF2-40B4-BE49-F238E27FC236}">
                <a16:creationId xmlns:a16="http://schemas.microsoft.com/office/drawing/2014/main" id="{F1C68A80-AB05-49DB-AD32-7951778AF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341211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8032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999" y="1466022"/>
            <a:ext cx="11226365" cy="4664800"/>
          </a:xfrm>
        </p:spPr>
        <p:txBody>
          <a:bodyPr vert="horz" lIns="18000" tIns="0" rIns="18000" bIns="0" rtlCol="0" anchor="t">
            <a:noAutofit/>
          </a:bodyPr>
          <a:lstStyle/>
          <a:p>
            <a:pPr lvl="0"/>
            <a:endParaRPr lang="en-GB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b="1" dirty="0"/>
              <a:t>ხარჯების განსაზღვრის და ანაზღაურების მოდელი</a:t>
            </a:r>
            <a:r>
              <a:rPr lang="en-GB" sz="2400" b="1" dirty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– </a:t>
            </a:r>
            <a:r>
              <a:rPr lang="ka-GE" sz="2400" dirty="0"/>
              <a:t>შეგვიძლია გავაგრძელოთ შემუშავება, სამინისტროს კომენტარების და მოლოდინების შესაბამისად. 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b="1" dirty="0" err="1">
                <a:latin typeface="Calibri" panose="020F0502020204030204" pitchFamily="34" charset="0"/>
              </a:rPr>
              <a:t>პჯდ</a:t>
            </a:r>
            <a:r>
              <a:rPr lang="en-GB" sz="2400" b="1" dirty="0">
                <a:latin typeface="Calibri" panose="020F0502020204030204" pitchFamily="34" charset="0"/>
              </a:rPr>
              <a:t> </a:t>
            </a:r>
            <a:r>
              <a:rPr lang="ka-GE" sz="2400" b="1" dirty="0"/>
              <a:t>სერვისების პაკეტზე ტექნიკური ანგარიშის დოკუმენტი </a:t>
            </a:r>
            <a:r>
              <a:rPr lang="en-GB" sz="2400" dirty="0">
                <a:latin typeface="Calibri" panose="020F0502020204030204" pitchFamily="34" charset="0"/>
              </a:rPr>
              <a:t>– </a:t>
            </a:r>
            <a:r>
              <a:rPr lang="ka-GE" sz="2400" dirty="0"/>
              <a:t>პროექტული ვარიანტი ხელმისაწვდომი იქნება აგვისტოს ბოლოს.</a:t>
            </a:r>
            <a:endParaRPr lang="en-GB" sz="24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>
                <a:latin typeface="Calibri" panose="020F0502020204030204" pitchFamily="34" charset="0"/>
              </a:rPr>
              <a:t>მოწოდებული პჯდ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ka-GE" sz="2400" dirty="0"/>
              <a:t>მოდელის დანერგვა არის კომპლექსური ამოცანა და ესაჭიროება მინისტრის უშუალო ზედამხედველობით მულტიდისციპლინური</a:t>
            </a:r>
            <a:r>
              <a:rPr lang="en-GB" sz="2400" b="1" dirty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(</a:t>
            </a:r>
            <a:r>
              <a:rPr lang="ka-GE" sz="2400" dirty="0"/>
              <a:t>კლინიკური</a:t>
            </a:r>
            <a:r>
              <a:rPr lang="en-GB" sz="2400" dirty="0">
                <a:latin typeface="Calibri" panose="020F0502020204030204" pitchFamily="34" charset="0"/>
              </a:rPr>
              <a:t>, </a:t>
            </a:r>
            <a:r>
              <a:rPr lang="ka-GE" sz="2400" dirty="0"/>
              <a:t>საინფორმაციო ტექნოლოგიური</a:t>
            </a:r>
            <a:r>
              <a:rPr lang="en-GB" sz="2400" dirty="0">
                <a:latin typeface="Calibri" panose="020F0502020204030204" pitchFamily="34" charset="0"/>
              </a:rPr>
              <a:t>, </a:t>
            </a:r>
            <a:r>
              <a:rPr lang="ka-GE" sz="2400" dirty="0"/>
              <a:t>ფინანსური და სამართლებრივი</a:t>
            </a:r>
            <a:r>
              <a:rPr lang="en-GB" sz="2400" dirty="0">
                <a:latin typeface="Calibri" panose="020F0502020204030204" pitchFamily="34" charset="0"/>
              </a:rPr>
              <a:t>) </a:t>
            </a:r>
            <a:r>
              <a:rPr lang="ka-GE" sz="2400" b="1" dirty="0"/>
              <a:t>სამუშაო ჯგუფის</a:t>
            </a:r>
            <a:r>
              <a:rPr lang="en-US" sz="2400" b="1" dirty="0"/>
              <a:t> </a:t>
            </a:r>
            <a:r>
              <a:rPr lang="ka-GE" sz="2400" b="1" dirty="0"/>
              <a:t>(</a:t>
            </a:r>
            <a:r>
              <a:rPr lang="en-US" sz="2400" dirty="0"/>
              <a:t>T</a:t>
            </a:r>
            <a:r>
              <a:rPr lang="en-GB" sz="2400" dirty="0">
                <a:latin typeface="Calibri" panose="020F0502020204030204" pitchFamily="34" charset="0"/>
              </a:rPr>
              <a:t>ask-Force</a:t>
            </a:r>
            <a:r>
              <a:rPr lang="ka-GE" sz="2400" dirty="0">
                <a:latin typeface="Calibri" panose="020F0502020204030204" pitchFamily="34" charset="0"/>
              </a:rPr>
              <a:t>) შექმნა</a:t>
            </a:r>
            <a:r>
              <a:rPr lang="ka-GE" sz="2400" b="1" dirty="0"/>
              <a:t> და ეტაპობრივი განხორციელების გეგმის შემუშავება პირველადი ფოკუსით მოკლევადიან აქტივობებზე.</a:t>
            </a:r>
            <a:endParaRPr lang="en-GB" sz="2400" dirty="0">
              <a:latin typeface="Calibri" panose="020F0502020204030204" pitchFamily="34" charset="0"/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27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200" dirty="0"/>
              <a:t>შემდგომი ნაბიჯები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5589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999" y="1348033"/>
            <a:ext cx="11226365" cy="4958499"/>
          </a:xfrm>
        </p:spPr>
        <p:txBody>
          <a:bodyPr vert="horz" lIns="18000" tIns="0" rIns="18000" bIns="0" rtlCol="0" anchor="t">
            <a:noAutofit/>
          </a:bodyPr>
          <a:lstStyle/>
          <a:p>
            <a:pPr marL="180975" lvl="1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ka-GE" sz="2400" dirty="0"/>
              <a:t>როგორია ჯანდაცვის მთავრობის მოლოდინი პჯდ სავარაუდო</a:t>
            </a:r>
          </a:p>
          <a:p>
            <a:pPr marL="180975" lvl="1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ka-GE" sz="2400" dirty="0"/>
              <a:t> ბიუჯეტთან დაკავშირებით?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პჯდ გუნდი  - ოჯახის ექიმი/ზპ ექთანი? მიმაგრებული 2500 მოსარგებლე? ბაზისური კაპიტაცია, ლაბტესტები, კაპიტალიზებადი ხარჯი?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უნიფიცირებული, უნივერსალური პჯდ</a:t>
            </a:r>
            <a:r>
              <a:rPr lang="en-US" sz="2400" dirty="0"/>
              <a:t> </a:t>
            </a:r>
            <a:r>
              <a:rPr lang="ka-GE" sz="2400" dirty="0"/>
              <a:t>მოდელი ურბანული და სოფლის პრაქტიკებისათვის </a:t>
            </a:r>
            <a:r>
              <a:rPr lang="en-US" sz="2400" b="1" dirty="0"/>
              <a:t> </a:t>
            </a:r>
            <a:r>
              <a:rPr lang="ka-GE" sz="2400" dirty="0">
                <a:cs typeface="Arial"/>
              </a:rPr>
              <a:t>თუ </a:t>
            </a:r>
            <a:r>
              <a:rPr lang="ka-GE" sz="2400" dirty="0"/>
              <a:t>გარკვეული განსხვავებები (?)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a-GE" sz="2000" dirty="0"/>
              <a:t>ლეგალური სტატუსი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a-GE" sz="2000" dirty="0"/>
              <a:t>სოფლის ექიმების გუნდებზე კაპიტალიზებადი ხარჯი - შესაძლოა დაიზოგოს 4-8 მლნ ლარი, თუმცა გათვლები გაკეთდა 630 გუნდზე (ნაცვლად დღეს არსებული 1275-ისა).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ka-GE" sz="2000" dirty="0"/>
              <a:t>ვინ დაფარავს სხვაობას გაზრდილ ხარჯებზე? ფედერალური თუ მუნიციპალური ფონდები?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ka-GE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cs typeface="Arial"/>
            </a:endParaRPr>
          </a:p>
          <a:p>
            <a:pPr marL="180975" lvl="1" indent="0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  <a:buNone/>
            </a:pPr>
            <a:endParaRPr lang="ka-GE" sz="2400" dirty="0">
              <a:latin typeface="Sylfaen" panose="010A0502050306030303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</a:pPr>
            <a:endParaRPr lang="en-US" sz="2400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ka-GE" sz="24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GB" sz="2400" dirty="0">
              <a:latin typeface="Calibri" panose="020F0502020204030204" pitchFamily="34" charset="0"/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t-EE"/>
              <a:t>Re</a:t>
            </a:r>
            <a:r>
              <a:rPr lang="en-US"/>
              <a:t>fined</a:t>
            </a:r>
            <a:r>
              <a:rPr lang="et-EE"/>
              <a:t>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განსახილველი საკითხები (1)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31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00" y="1112363"/>
            <a:ext cx="11360066" cy="5213023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პრიორიტეტული მდგომარეობების ჩამონათვალის გაზრდა ან შემცირება (ფქოდი - ≈1 მლნ ლ; 0-14 წწ ასაკის ბავშვების მოცვა -  დამატებით ≈7 მლნ-მდე ლ ან პირიქით)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პრიორიტეტულ პროგრამები -  ტრენდები თუ მოცვა (პროგნოზულიდან 50-70%-იანი მოცვა?) გადახდის/შეფასების პერიოდულობა და ა.შ.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ადამიანური რესურსების გაძლიერება - ბაზისური ხელფასი...1.5 -ჯერ გაზრდა - დამატებით 50მლნ-მდე ლარია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>
                <a:latin typeface="Sylfaen" panose="010A0502050306030303" pitchFamily="18" charset="0"/>
              </a:rPr>
              <a:t>მენეჯმენტის ხარჯი - არ არის გაანგარიშებული და გათვალისწინებული</a:t>
            </a:r>
            <a:endParaRPr lang="ka-GE" sz="24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>
                <a:latin typeface="Sylfaen" panose="010A0502050306030303" pitchFamily="18" charset="0"/>
              </a:rPr>
              <a:t>ვიწრო სპეციალისტების მომსახურება, როგორც ცალკე პაკეტი ამბულატორიული სპეციალიზებული სერვისებისთვის (ბიუჯეტში არ არის გათვალისწინებული).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2400" dirty="0"/>
              <a:t>თანაგადახდის საკითხი - პჯდ ლაბტესტებზე, ვიწრო სპეციალისტთა სერვისებზე (გარდა უმწეოთა კატეგორიისა) </a:t>
            </a:r>
          </a:p>
          <a:p>
            <a:pPr marL="0" lvl="1" indent="0">
              <a:spcBef>
                <a:spcPts val="1000"/>
              </a:spcBef>
              <a:buSzPct val="80000"/>
              <a:buNone/>
            </a:pPr>
            <a:endParaRPr lang="ka-GE" sz="2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t-EE"/>
              <a:t>Revised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29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103499"/>
            <a:ext cx="8160000" cy="720000"/>
          </a:xfrm>
        </p:spPr>
        <p:txBody>
          <a:bodyPr/>
          <a:lstStyle/>
          <a:p>
            <a:r>
              <a:rPr lang="ka-GE" dirty="0"/>
              <a:t>განსახილველი საკითხები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35824F7-C870-482C-80C0-AFECF2DA260C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999" y="531642"/>
            <a:ext cx="8160000" cy="720000"/>
          </a:xfrm>
        </p:spPr>
        <p:txBody>
          <a:bodyPr/>
          <a:lstStyle/>
          <a:p>
            <a:r>
              <a:rPr lang="ka-GE" sz="3200" dirty="0"/>
              <a:t>მთავარი ელემენტები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399789" y="2207314"/>
            <a:ext cx="5472000" cy="1491275"/>
          </a:xfrm>
        </p:spPr>
        <p:txBody>
          <a:bodyPr vert="horz" lIns="18000" tIns="0" rIns="18000" bIns="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500" dirty="0">
                <a:latin typeface="Sylfaen" panose="010A0502050306030303" pitchFamily="18" charset="0"/>
              </a:rPr>
              <a:t>თანდათანობითი გადასვლა მრავალდისციპლინარული </a:t>
            </a:r>
            <a:r>
              <a:rPr lang="ka-GE" sz="1500" dirty="0"/>
              <a:t>პჯდ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r>
              <a:rPr lang="ka-GE" sz="1500" dirty="0">
                <a:latin typeface="Sylfaen" panose="010A0502050306030303" pitchFamily="18" charset="0"/>
              </a:rPr>
              <a:t>გუნდების ქსელებზე, რომლებიც პასუხისმგებელნი არიან შესრულებული სამუშაოს შედეგებზე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</a:pPr>
            <a:r>
              <a:rPr lang="ka-GE" sz="1500" dirty="0">
                <a:latin typeface="Sylfaen" panose="010A0502050306030303" pitchFamily="18" charset="0"/>
              </a:rPr>
              <a:t>ვიწრო სპეციალისტების მომსახურება აღარ არის ესენციური </a:t>
            </a:r>
            <a:r>
              <a:rPr lang="ka-GE" sz="1500" dirty="0"/>
              <a:t>პჯდ</a:t>
            </a:r>
            <a:r>
              <a:rPr lang="en-US" sz="1500" dirty="0">
                <a:latin typeface="Sylfaen" panose="010A0502050306030303" pitchFamily="18" charset="0"/>
              </a:rPr>
              <a:t> </a:t>
            </a:r>
            <a:r>
              <a:rPr lang="ka-GE" sz="1500" dirty="0">
                <a:latin typeface="Sylfaen" panose="010A0502050306030303" pitchFamily="18" charset="0"/>
              </a:rPr>
              <a:t>მოდელის ნაწილი, რჩება როგორც ცალკე პაკეტი ამბულატორიული სპეციალიზებული სერვისებისთვის</a:t>
            </a:r>
            <a:endParaRPr lang="en-US" sz="1500" dirty="0">
              <a:cs typeface="Arial"/>
            </a:endParaRPr>
          </a:p>
          <a:p>
            <a:pPr marL="180975" lvl="1" indent="0">
              <a:lnSpc>
                <a:spcPct val="100000"/>
              </a:lnSpc>
              <a:buNone/>
            </a:pPr>
            <a:endParaRPr lang="ka-GE" sz="1800" dirty="0">
              <a:cs typeface="Arial"/>
            </a:endParaRPr>
          </a:p>
          <a:p>
            <a:pPr marL="180975" lvl="1" indent="0">
              <a:lnSpc>
                <a:spcPct val="100000"/>
              </a:lnSpc>
              <a:buNone/>
            </a:pPr>
            <a:endParaRPr lang="ka-GE" sz="1800" dirty="0">
              <a:cs typeface="Arial"/>
            </a:endParaRPr>
          </a:p>
          <a:p>
            <a:pPr lvl="1">
              <a:lnSpc>
                <a:spcPct val="100000"/>
              </a:lnSpc>
            </a:pPr>
            <a:endParaRPr lang="ka-GE" sz="1800" dirty="0">
              <a:cs typeface="Arial"/>
            </a:endParaRPr>
          </a:p>
          <a:p>
            <a:pPr lvl="1">
              <a:lnSpc>
                <a:spcPct val="100000"/>
              </a:lnSpc>
            </a:pPr>
            <a:endParaRPr lang="en-US" sz="1800" dirty="0"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6"/>
          </p:nvPr>
        </p:nvSpPr>
        <p:spPr>
          <a:xfrm>
            <a:off x="6144127" y="2253142"/>
            <a:ext cx="5472000" cy="1656000"/>
          </a:xfrm>
        </p:spPr>
        <p:txBody>
          <a:bodyPr vert="horz" lIns="18000" tIns="0" rIns="18000" bIns="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/>
              <a:t>უნიფიცირებული, უნივერსალური პჯდ</a:t>
            </a:r>
            <a:r>
              <a:rPr lang="en-US" sz="1500" dirty="0"/>
              <a:t> </a:t>
            </a:r>
            <a:r>
              <a:rPr lang="ka-GE" sz="1500" dirty="0"/>
              <a:t>მოდელი ურბანული და სოფლის პრაქტიკებისათვის </a:t>
            </a:r>
            <a:r>
              <a:rPr lang="en-US" sz="1500" b="1" dirty="0"/>
              <a:t> </a:t>
            </a:r>
            <a:endParaRPr lang="en-US" sz="1500" b="1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1500" dirty="0"/>
              <a:t>გარკვეული განსხვავებები, მისაღებია, სამიზნე მოსახლეობის ჯანმრთელობის პრიორიტეტული საჭიროებების  შესაბამისი სერვისების მიწოდების მიზნით.</a:t>
            </a:r>
            <a:r>
              <a:rPr lang="en-US" sz="1500" dirty="0"/>
              <a:t> </a:t>
            </a:r>
            <a:endParaRPr lang="en-US" sz="1500" dirty="0">
              <a:cs typeface="Arial"/>
            </a:endParaRP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79999" y="1507671"/>
            <a:ext cx="5472001" cy="582441"/>
          </a:xfrm>
        </p:spPr>
        <p:txBody>
          <a:bodyPr>
            <a:normAutofit fontScale="92500" lnSpcReduction="20000"/>
          </a:bodyPr>
          <a:lstStyle/>
          <a:p>
            <a:r>
              <a:rPr lang="ka-GE" sz="2000" dirty="0"/>
              <a:t>პაციენტზე, პოპულაციაზე ორიენტირებული </a:t>
            </a:r>
            <a:r>
              <a:rPr lang="ka-GE" sz="2000" dirty="0" err="1"/>
              <a:t>ჰოლისტიკური</a:t>
            </a:r>
            <a:r>
              <a:rPr lang="ka-GE" sz="2000" dirty="0"/>
              <a:t> </a:t>
            </a:r>
            <a:r>
              <a:rPr lang="ka-GE" sz="2000" dirty="0" err="1"/>
              <a:t>პჯდ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6234365" y="1507671"/>
            <a:ext cx="5472000" cy="582441"/>
          </a:xfrm>
        </p:spPr>
        <p:txBody>
          <a:bodyPr>
            <a:normAutofit/>
          </a:bodyPr>
          <a:lstStyle/>
          <a:p>
            <a:r>
              <a:rPr lang="ka-GE" sz="2000" dirty="0"/>
              <a:t>ერთიანი</a:t>
            </a:r>
            <a:r>
              <a:rPr lang="en-US" sz="2000" dirty="0"/>
              <a:t> </a:t>
            </a:r>
            <a:r>
              <a:rPr lang="ka-GE" sz="2000" dirty="0" err="1"/>
              <a:t>პჯდ</a:t>
            </a:r>
            <a:r>
              <a:rPr lang="en-US" sz="2000" dirty="0"/>
              <a:t> </a:t>
            </a:r>
            <a:r>
              <a:rPr lang="ka-GE" sz="2000" dirty="0"/>
              <a:t>მოდელი</a:t>
            </a: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30"/>
          </p:nvPr>
        </p:nvSpPr>
        <p:spPr>
          <a:xfrm>
            <a:off x="299222" y="4427068"/>
            <a:ext cx="5702909" cy="1766342"/>
          </a:xfrm>
        </p:spPr>
        <p:txBody>
          <a:bodyPr vert="horz" lIns="18000" tIns="0" rIns="18000" bIns="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ka-GE" sz="1500" dirty="0">
                <a:latin typeface="Sylfaen" panose="010A0502050306030303" pitchFamily="18" charset="0"/>
              </a:rPr>
              <a:t>საშუალოდ სულ მცირე, ერთი ოჯახის ექიმი/ერთი ექთანი - მოკლევადიან პერსპექტივაში (2:1 მომავალში)</a:t>
            </a:r>
            <a:endParaRPr lang="en-US" sz="1500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500" dirty="0"/>
              <a:t>კომპეტენციების გაძლიერება და ავტონომიის გაზრდა</a:t>
            </a:r>
            <a:endParaRPr lang="en-US" sz="1500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500" dirty="0">
                <a:ea typeface="+mn-lt"/>
                <a:cs typeface="+mn-lt"/>
              </a:rPr>
              <a:t>ინდივიდუალური რისკების შეფასებისა და ქცევითი ცვლილებების მოსახდენად, ხანმოკლე ინტერვენციების განხორციელება.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500" dirty="0">
                <a:ea typeface="+mn-lt"/>
                <a:cs typeface="+mn-lt"/>
              </a:rPr>
              <a:t>პრევენციული და პატრონაჟის როლის გაძლიერება</a:t>
            </a:r>
            <a:r>
              <a:rPr lang="en-US" sz="1500" dirty="0">
                <a:cs typeface="Arial"/>
              </a:rPr>
              <a:t> 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34"/>
          </p:nvPr>
        </p:nvSpPr>
        <p:spPr>
          <a:xfrm>
            <a:off x="6220252" y="4423650"/>
            <a:ext cx="5672526" cy="2156938"/>
          </a:xfrm>
        </p:spPr>
        <p:txBody>
          <a:bodyPr vert="horz" lIns="18000" tIns="0" rIns="18000" bIns="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/>
              <a:t>ფოკუსი, ხანმოკლე ვადაში, შერჩეული პრიორიტეტული მდგომარეობების უკეთესი გამოსავლების მიზნით:</a:t>
            </a:r>
            <a:r>
              <a:rPr lang="en-GB" sz="1500" dirty="0"/>
              <a:t> </a:t>
            </a:r>
            <a:r>
              <a:rPr lang="ka-GE" sz="1500" dirty="0"/>
              <a:t>ჰიპერტენზია</a:t>
            </a:r>
            <a:r>
              <a:rPr lang="en-GB" sz="1500" dirty="0"/>
              <a:t>, </a:t>
            </a:r>
            <a:r>
              <a:rPr lang="ka-GE" sz="1500" dirty="0"/>
              <a:t>ტიპი </a:t>
            </a:r>
            <a:r>
              <a:rPr lang="en-GB" sz="1500" dirty="0"/>
              <a:t>2</a:t>
            </a:r>
            <a:r>
              <a:rPr lang="ka-GE" sz="1500" dirty="0"/>
              <a:t> დიაბეტი</a:t>
            </a:r>
            <a:r>
              <a:rPr lang="en-GB" sz="1500" dirty="0"/>
              <a:t>, ა</a:t>
            </a:r>
            <a:r>
              <a:rPr lang="ka-GE" sz="1500" dirty="0"/>
              <a:t>სთმა</a:t>
            </a:r>
            <a:endParaRPr lang="lt-LT" sz="15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 err="1">
                <a:ea typeface="+mn-lt"/>
                <a:cs typeface="+mn-lt"/>
              </a:rPr>
              <a:t>ფოკუსირება</a:t>
            </a:r>
            <a:r>
              <a:rPr lang="ka-GE" sz="1500" dirty="0">
                <a:ea typeface="+mn-lt"/>
                <a:cs typeface="+mn-lt"/>
              </a:rPr>
              <a:t> მტკიცებულებებზე დაფუძნებულ </a:t>
            </a:r>
            <a:r>
              <a:rPr lang="ka-GE" sz="1500" dirty="0" err="1">
                <a:ea typeface="+mn-lt"/>
                <a:cs typeface="+mn-lt"/>
              </a:rPr>
              <a:t>პჯდ</a:t>
            </a:r>
            <a:r>
              <a:rPr lang="en-GB" sz="1500" dirty="0">
                <a:ea typeface="+mn-lt"/>
                <a:cs typeface="+mn-lt"/>
              </a:rPr>
              <a:t> </a:t>
            </a:r>
            <a:r>
              <a:rPr lang="ka-GE" sz="1500" dirty="0">
                <a:ea typeface="+mn-lt"/>
                <a:cs typeface="+mn-lt"/>
              </a:rPr>
              <a:t>ინტერვენციებზე </a:t>
            </a:r>
            <a:endParaRPr lang="en-GB" sz="1500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>
                <a:ea typeface="+mn-lt"/>
                <a:cs typeface="+mn-lt"/>
              </a:rPr>
              <a:t>საგანმანათლებლო და კონსულტირების სერვისების გაძლიერება, პაციენტების „თვითმართვაში“ ჩართვის მიზნით.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1500" dirty="0">
                <a:ea typeface="+mn-lt"/>
                <a:cs typeface="+mn-lt"/>
              </a:rPr>
              <a:t>პაციენტებისათვის ახალი გზამკვლევების დანერგვა</a:t>
            </a:r>
            <a:r>
              <a:rPr lang="en-GB" sz="1800" b="1" dirty="0">
                <a:cs typeface="Arial"/>
              </a:rPr>
              <a:t> </a:t>
            </a:r>
          </a:p>
          <a:p>
            <a:pPr lvl="1">
              <a:lnSpc>
                <a:spcPct val="70000"/>
              </a:lnSpc>
            </a:pPr>
            <a:endParaRPr lang="en-GB" sz="1800" dirty="0">
              <a:cs typeface="Arial"/>
            </a:endParaRP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299222" y="3909143"/>
            <a:ext cx="5472001" cy="514508"/>
          </a:xfrm>
        </p:spPr>
        <p:txBody>
          <a:bodyPr>
            <a:normAutofit/>
          </a:bodyPr>
          <a:lstStyle/>
          <a:p>
            <a:r>
              <a:rPr lang="ka-GE" sz="2000" dirty="0"/>
              <a:t>ოჯახის (პატრონაჟის) ექთნის როლის გაზრდა </a:t>
            </a:r>
            <a:endParaRPr lang="en-US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6234364" y="3780951"/>
            <a:ext cx="5472000" cy="582441"/>
          </a:xfrm>
        </p:spPr>
        <p:txBody>
          <a:bodyPr>
            <a:normAutofit/>
          </a:bodyPr>
          <a:lstStyle/>
          <a:p>
            <a:r>
              <a:rPr lang="ka-GE" sz="2000" dirty="0"/>
              <a:t>ქრონიკული დაავადებების მართვა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99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00" y="1112363"/>
            <a:ext cx="11360066" cy="5213023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პჯდ ადამიანური რესურსების გაძლიერება/დაბრუნება პჯდ-ში - როგორ?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დამატებითი შემოსავლები (პრიორიტეტული პროგრამები, ცნობები, სხვ.)?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ფასიანი ცნობების ჩამონათვალის გაზრდა - პაციენტის სურვილით, დასაქმების წინასწარი და პერიოდული შემოწმება (გარდა სამედიცინო საჭიროებისა - დროებითი შრომისუუნარობის</a:t>
            </a:r>
            <a:r>
              <a:rPr lang="en-US" sz="2400" dirty="0"/>
              <a:t>, </a:t>
            </a:r>
            <a:r>
              <a:rPr lang="ka-GE" sz="2400" dirty="0"/>
              <a:t>მეორე აზრის მოძიების, ვიწრო სპეციალისტების კონსულტაციის ჩასატარებლად</a:t>
            </a:r>
            <a:r>
              <a:rPr lang="en-US" sz="2400" dirty="0"/>
              <a:t>,</a:t>
            </a:r>
            <a:r>
              <a:rPr lang="ka-GE" sz="2400" dirty="0"/>
              <a:t> ჰოსპიტალიზაციის მიზნით) და სხვ.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შშმპ პირების გამოკვლევების განხორციელება სტატუსის დადგენის მიზნით და სტატუსის მინიჭება?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პაციენტთა რეგისტრაცია - სქემაში ჩართვა/გადამაგრება/თემზე ორიენტაცია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a-GE" sz="2400" dirty="0"/>
              <a:t>მოსახლეობის </a:t>
            </a:r>
            <a:r>
              <a:rPr lang="en-US" sz="2400" dirty="0"/>
              <a:t>UHC</a:t>
            </a:r>
            <a:r>
              <a:rPr lang="ka-GE" sz="2400" dirty="0"/>
              <a:t> პროგრამით 100%-იანი მოცვა? </a:t>
            </a:r>
          </a:p>
          <a:p>
            <a:pPr marL="0" lvl="1" indent="0">
              <a:spcBef>
                <a:spcPts val="1000"/>
              </a:spcBef>
              <a:buSzPct val="80000"/>
              <a:buNone/>
            </a:pPr>
            <a:endParaRPr lang="ka-GE" sz="2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t-EE"/>
              <a:t>Revised </a:t>
            </a:r>
            <a:r>
              <a:rPr lang="en-US"/>
              <a:t>PHC package of services </a:t>
            </a:r>
            <a:r>
              <a:rPr lang="et-EE"/>
              <a:t>for</a:t>
            </a:r>
            <a:r>
              <a:rPr lang="en-US"/>
              <a:t> Georgia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30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103499"/>
            <a:ext cx="8160000" cy="720000"/>
          </a:xfrm>
        </p:spPr>
        <p:txBody>
          <a:bodyPr/>
          <a:lstStyle/>
          <a:p>
            <a:r>
              <a:rPr lang="ka-GE" dirty="0"/>
              <a:t>განსახილველი საკითხები (3)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96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999" y="568315"/>
            <a:ext cx="8160000" cy="720000"/>
          </a:xfrm>
        </p:spPr>
        <p:txBody>
          <a:bodyPr/>
          <a:lstStyle/>
          <a:p>
            <a:r>
              <a:rPr lang="ka-GE" sz="2400" dirty="0" err="1"/>
              <a:t>პჯდ</a:t>
            </a:r>
            <a:r>
              <a:rPr lang="ka-GE" sz="2400" dirty="0"/>
              <a:t> სერვისების არეალის გაფართოება ფუნქციონალური ინტეგრაციის მეშვეობით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341635" y="3026228"/>
            <a:ext cx="5610364" cy="4392549"/>
          </a:xfrm>
        </p:spPr>
        <p:txBody>
          <a:bodyPr vert="horz" wrap="square" lIns="18000" tIns="0" rIns="18000" bIns="0" rtlCol="0" anchor="t">
            <a:spAutoFit/>
          </a:bodyPr>
          <a:lstStyle/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ka-GE" sz="1800" dirty="0" err="1"/>
              <a:t>საზჯანდაცვასთან</a:t>
            </a:r>
            <a:r>
              <a:rPr lang="ka-GE" sz="1800" dirty="0"/>
              <a:t> უკეთესი ინტეგრაცია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ka-GE" sz="1800" dirty="0"/>
              <a:t>ადგილობრივი </a:t>
            </a:r>
            <a:r>
              <a:rPr lang="ka-GE" sz="1800" dirty="0" err="1"/>
              <a:t>საზ</a:t>
            </a:r>
            <a:r>
              <a:rPr lang="ka-GE" sz="1800" dirty="0"/>
              <a:t>. ჯანდაცვის ცენტრების სპეციალისტების რე-</a:t>
            </a:r>
            <a:r>
              <a:rPr lang="ka-GE" sz="1800" dirty="0" err="1"/>
              <a:t>პროფილირება</a:t>
            </a:r>
            <a:r>
              <a:rPr lang="ka-GE" sz="1800" dirty="0"/>
              <a:t> </a:t>
            </a:r>
            <a:r>
              <a:rPr lang="en-GB" sz="1800" dirty="0"/>
              <a:t> 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ka-GE" sz="1800" dirty="0"/>
              <a:t>ჯანმრთელობის საჭიროებების უკეთ შეფასების მიზნით, ქვემოდან ზემოთ მიდგომების და ინტერსექტორული თანამშრომლობის შემოტანა/გაძლიერება.</a:t>
            </a:r>
            <a:endParaRPr lang="en-GB" sz="1800" dirty="0">
              <a:cs typeface="Arial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ka-GE" sz="1800" dirty="0" err="1">
                <a:cs typeface="Arial"/>
              </a:rPr>
              <a:t>პჯდ</a:t>
            </a:r>
            <a:r>
              <a:rPr lang="ka-GE" sz="1800" dirty="0">
                <a:cs typeface="Arial"/>
              </a:rPr>
              <a:t> და საზჯანდაცვის ინტერვენციების სინერგიზმი, ჯანმრთელობის პრიორიტეტული საჭიროებების </a:t>
            </a:r>
            <a:r>
              <a:rPr lang="en-GB" sz="1800" dirty="0">
                <a:cs typeface="Arial"/>
              </a:rPr>
              <a:t> </a:t>
            </a:r>
            <a:r>
              <a:rPr lang="ka-GE" sz="1800" dirty="0">
                <a:cs typeface="Arial"/>
              </a:rPr>
              <a:t>შესაბამისი ინტერვენციების განხორციელების მიზნით.</a:t>
            </a:r>
            <a:endParaRPr lang="en-GB" sz="1800" dirty="0">
              <a:cs typeface="Arial"/>
            </a:endParaRPr>
          </a:p>
          <a:p>
            <a:pPr lvl="1">
              <a:lnSpc>
                <a:spcPct val="70000"/>
              </a:lnSpc>
            </a:pPr>
            <a:endParaRPr lang="en-GB" sz="1800" dirty="0">
              <a:cs typeface="Arial"/>
            </a:endParaRPr>
          </a:p>
          <a:p>
            <a:pPr marL="457200" lvl="1"/>
            <a:endParaRPr lang="en-GB" sz="1800" dirty="0">
              <a:cs typeface="Arial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6"/>
          </p:nvPr>
        </p:nvSpPr>
        <p:spPr>
          <a:xfrm>
            <a:off x="6096000" y="3026228"/>
            <a:ext cx="5610364" cy="3492751"/>
          </a:xfrm>
        </p:spPr>
        <p:txBody>
          <a:bodyPr vert="horz" lIns="18000" tIns="0" rIns="18000" bIns="0" rtlCol="0" anchor="t">
            <a:spAutoFit/>
          </a:bodyPr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dirty="0"/>
              <a:t>სოციალურ სამსახურებთან მეტი ინტეგრაცია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dirty="0"/>
              <a:t>ორსულთა და 0-5 წლის ასაკის ბავშვთა ფსიქო-სოციალური და ჯანმრთელობის რისკების შეფასება და მართვა</a:t>
            </a:r>
            <a:r>
              <a:rPr lang="en-GB" sz="1800" dirty="0"/>
              <a:t> (</a:t>
            </a:r>
            <a:r>
              <a:rPr lang="ka-GE" sz="1800" dirty="0"/>
              <a:t>ხანმოკლე პერიოდში)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ka-GE" sz="1800" dirty="0"/>
              <a:t>სხვადასხვა თანმხლები დაავადებების და/ან ჯანმრთელობის კომპლექსური საჭიროებების მქონე ხანდაზმულთა ერთობლივი მოვლის გეგმების შემუშავება და დანერგვა </a:t>
            </a:r>
            <a:r>
              <a:rPr lang="en-GB" sz="1800" dirty="0"/>
              <a:t>(</a:t>
            </a:r>
            <a:r>
              <a:rPr lang="ka-GE" sz="1800" dirty="0"/>
              <a:t>საშუალოვადიანი პერსპექტივით</a:t>
            </a:r>
            <a:r>
              <a:rPr lang="en-GB" sz="1800" dirty="0"/>
              <a:t>)</a:t>
            </a:r>
            <a:r>
              <a:rPr lang="ka-GE" sz="1800" dirty="0"/>
              <a:t>.</a:t>
            </a:r>
            <a:endParaRPr lang="en-GB" sz="1800" dirty="0">
              <a:cs typeface="Arial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79999" y="1795273"/>
            <a:ext cx="5472001" cy="937041"/>
          </a:xfrm>
        </p:spPr>
        <p:txBody>
          <a:bodyPr>
            <a:noAutofit/>
          </a:bodyPr>
          <a:lstStyle/>
          <a:p>
            <a:r>
              <a:rPr lang="ka-GE" sz="2400" dirty="0"/>
              <a:t>მოსახლეობის ჯანმრთელობის მართვის გაძლიერება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234364" y="1795272"/>
            <a:ext cx="5472000" cy="937041"/>
          </a:xfrm>
        </p:spPr>
        <p:txBody>
          <a:bodyPr>
            <a:noAutofit/>
          </a:bodyPr>
          <a:lstStyle/>
          <a:p>
            <a:r>
              <a:rPr lang="ka-GE" sz="2400" dirty="0"/>
              <a:t>პატრონაჟის სერვისების გაძლიერება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384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 5</a:t>
            </a:r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0815" y="337886"/>
            <a:ext cx="8160000" cy="720000"/>
          </a:xfrm>
        </p:spPr>
        <p:txBody>
          <a:bodyPr/>
          <a:lstStyle/>
          <a:p>
            <a:r>
              <a:rPr lang="ka-GE" sz="3200" dirty="0" err="1"/>
              <a:t>პჯდ</a:t>
            </a:r>
            <a:r>
              <a:rPr lang="en-US" sz="3200" dirty="0"/>
              <a:t> </a:t>
            </a:r>
            <a:r>
              <a:rPr lang="ka-GE" dirty="0"/>
              <a:t>ძირითადი სერვისები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410815" y="1614794"/>
            <a:ext cx="11164565" cy="3252172"/>
          </a:xfrm>
        </p:spPr>
        <p:txBody>
          <a:bodyPr vert="horz" wrap="square" lIns="18000" tIns="0" rIns="18000" bIns="0" rtlCol="0" anchor="t">
            <a:spAutoFit/>
          </a:bodyPr>
          <a:lstStyle/>
          <a:p>
            <a:pPr lvl="1">
              <a:lnSpc>
                <a:spcPct val="70000"/>
              </a:lnSpc>
            </a:pPr>
            <a:r>
              <a:rPr lang="ka-GE" sz="2200" dirty="0"/>
              <a:t>მოსახლეობის ჯანმრთელობის მართვა და მოზრდილთა ასაკის პრევენციული სერვისები</a:t>
            </a:r>
            <a:r>
              <a:rPr lang="en-US" sz="2200" dirty="0"/>
              <a:t> </a:t>
            </a:r>
          </a:p>
          <a:p>
            <a:pPr lvl="1">
              <a:lnSpc>
                <a:spcPct val="70000"/>
              </a:lnSpc>
            </a:pPr>
            <a:r>
              <a:rPr lang="ka-GE" sz="2200" dirty="0"/>
              <a:t>ბავშვთა და მოზარდთა პრევენციული სერვისები</a:t>
            </a:r>
            <a:r>
              <a:rPr lang="en-US" sz="2200" dirty="0"/>
              <a:t> </a:t>
            </a:r>
          </a:p>
          <a:p>
            <a:pPr lvl="1">
              <a:lnSpc>
                <a:spcPct val="70000"/>
              </a:lnSpc>
            </a:pPr>
            <a:r>
              <a:rPr lang="ka-GE" sz="2200" dirty="0"/>
              <a:t>გავრცელებული მწვავე და ურგენტული პრობლემების მართვა</a:t>
            </a:r>
            <a:endParaRPr lang="en-US" sz="2200" dirty="0"/>
          </a:p>
          <a:p>
            <a:pPr lvl="1">
              <a:lnSpc>
                <a:spcPct val="70000"/>
              </a:lnSpc>
            </a:pPr>
            <a:r>
              <a:rPr lang="ka-GE" sz="2200" dirty="0"/>
              <a:t>არაგადამდები დაავადებები</a:t>
            </a:r>
            <a:endParaRPr lang="en-US" sz="2200" dirty="0"/>
          </a:p>
          <a:p>
            <a:pPr lvl="1">
              <a:lnSpc>
                <a:spcPct val="70000"/>
              </a:lnSpc>
            </a:pPr>
            <a:r>
              <a:rPr lang="ka-GE" sz="2200" dirty="0"/>
              <a:t>ხანდაზმულთა მოვლა</a:t>
            </a:r>
            <a:r>
              <a:rPr lang="en-US" sz="2200" dirty="0"/>
              <a:t> </a:t>
            </a:r>
          </a:p>
          <a:p>
            <a:pPr lvl="1">
              <a:lnSpc>
                <a:spcPct val="70000"/>
              </a:lnSpc>
            </a:pPr>
            <a:r>
              <a:rPr lang="ka-GE" sz="2200" dirty="0"/>
              <a:t>კიბო და პალიატიური მოვლა</a:t>
            </a:r>
            <a:r>
              <a:rPr lang="en-US" sz="2200" dirty="0"/>
              <a:t> 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HIV</a:t>
            </a:r>
            <a:r>
              <a:rPr lang="ka-GE" sz="2200" dirty="0"/>
              <a:t>/</a:t>
            </a:r>
            <a:r>
              <a:rPr lang="en-US" sz="2200" dirty="0"/>
              <a:t>HCV</a:t>
            </a:r>
            <a:r>
              <a:rPr lang="ka-GE" sz="2200" dirty="0"/>
              <a:t>/</a:t>
            </a:r>
            <a:r>
              <a:rPr lang="en-US" sz="2200" dirty="0"/>
              <a:t>TB </a:t>
            </a:r>
            <a:r>
              <a:rPr lang="ka-GE" sz="2200" dirty="0"/>
              <a:t>სკრინინგი და რეფერალი</a:t>
            </a:r>
            <a:endParaRPr lang="en-US" sz="2200" dirty="0">
              <a:cs typeface="Arial"/>
            </a:endParaRPr>
          </a:p>
          <a:p>
            <a:endParaRPr lang="en-US" sz="1800" dirty="0">
              <a:cs typeface="+mn-cs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45D1F92-6983-4E53-AEF3-E01EF2902C9C}"/>
              </a:ext>
            </a:extLst>
          </p:cNvPr>
          <p:cNvSpPr txBox="1">
            <a:spLocks/>
          </p:cNvSpPr>
          <p:nvPr/>
        </p:nvSpPr>
        <p:spPr bwMode="invGray">
          <a:xfrm>
            <a:off x="410815" y="4666268"/>
            <a:ext cx="11164566" cy="2843855"/>
          </a:xfrm>
          <a:prstGeom prst="rect">
            <a:avLst/>
          </a:prstGeom>
        </p:spPr>
        <p:txBody>
          <a:bodyPr vert="horz" lIns="18000" tIns="0" rIns="1800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0">
              <a:lnSpc>
                <a:spcPct val="100000"/>
              </a:lnSpc>
              <a:buNone/>
            </a:pPr>
            <a:r>
              <a:rPr lang="ka-GE" sz="2200" b="1" dirty="0">
                <a:solidFill>
                  <a:schemeClr val="bg1"/>
                </a:solidFill>
                <a:highlight>
                  <a:srgbClr val="0092CC"/>
                </a:highlight>
              </a:rPr>
              <a:t>საშუალო ვადიანი </a:t>
            </a:r>
            <a:r>
              <a:rPr lang="ka-GE" sz="22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პერსპექტაში</a:t>
            </a:r>
            <a:r>
              <a:rPr lang="en-US" sz="2200" dirty="0"/>
              <a:t> </a:t>
            </a:r>
            <a:r>
              <a:rPr lang="ka-GE" sz="2200" dirty="0"/>
              <a:t>შემოთავაზებულია შემდეგი კომპონენეტების ინტეგრაცია პჯდ ბაზისურ პაკეტში: </a:t>
            </a:r>
            <a:endParaRPr lang="en-US" sz="2200" dirty="0"/>
          </a:p>
          <a:p>
            <a:pPr lvl="1">
              <a:lnSpc>
                <a:spcPct val="70000"/>
              </a:lnSpc>
            </a:pPr>
            <a:r>
              <a:rPr lang="ka-GE" sz="2200" dirty="0"/>
              <a:t>ფსიქიკური ჯანმრთელობა</a:t>
            </a:r>
            <a:endParaRPr lang="en-US" sz="2200" dirty="0"/>
          </a:p>
          <a:p>
            <a:pPr lvl="1">
              <a:lnSpc>
                <a:spcPct val="70000"/>
              </a:lnSpc>
              <a:spcAft>
                <a:spcPts val="0"/>
              </a:spcAft>
            </a:pPr>
            <a:r>
              <a:rPr lang="en-US" sz="2200" dirty="0">
                <a:cs typeface="Arial"/>
              </a:rPr>
              <a:t>TB/HC</a:t>
            </a:r>
            <a:r>
              <a:rPr lang="en-US" sz="2200" dirty="0"/>
              <a:t>V</a:t>
            </a:r>
            <a:r>
              <a:rPr lang="en-US" sz="2200" dirty="0">
                <a:cs typeface="Arial"/>
              </a:rPr>
              <a:t> </a:t>
            </a:r>
            <a:r>
              <a:rPr lang="ka-GE" sz="2200" dirty="0">
                <a:cs typeface="Arial"/>
              </a:rPr>
              <a:t>შემთხვევების მართვა</a:t>
            </a:r>
            <a:endParaRPr lang="en-US" sz="2200" dirty="0"/>
          </a:p>
          <a:p>
            <a:pPr lvl="1">
              <a:lnSpc>
                <a:spcPct val="70000"/>
              </a:lnSpc>
            </a:pPr>
            <a:r>
              <a:rPr lang="ka-GE" sz="2200" dirty="0"/>
              <a:t>ქალთა ჯანმრთელობა და ანტენატალური მეთვალყურეობა</a:t>
            </a:r>
            <a:r>
              <a:rPr lang="en-US" sz="2200" dirty="0"/>
              <a:t> </a:t>
            </a:r>
            <a:r>
              <a:rPr lang="en-US" sz="2400" dirty="0"/>
              <a:t> </a:t>
            </a:r>
          </a:p>
          <a:p>
            <a:pPr lvl="1">
              <a:lnSpc>
                <a:spcPct val="70000"/>
              </a:lnSpc>
            </a:pP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4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67802BA-8623-48AE-9924-9F5F6790139C}" type="datetime1">
              <a:rPr lang="en-GB" noProof="0" smtClean="0"/>
              <a:t>20/08/2020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</a:t>
            </a:r>
            <a:r>
              <a:rPr lang="en-US"/>
              <a:t>Refined PHC package of services for Georgia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985" y="491796"/>
            <a:ext cx="10420471" cy="720000"/>
          </a:xfrm>
        </p:spPr>
        <p:txBody>
          <a:bodyPr/>
          <a:lstStyle/>
          <a:p>
            <a:r>
              <a:rPr lang="ka-GE" sz="3200" dirty="0"/>
              <a:t>პრიორიტეტული სფერო</a:t>
            </a:r>
            <a:r>
              <a:rPr lang="en-US" sz="3200" dirty="0"/>
              <a:t>: </a:t>
            </a:r>
            <a:r>
              <a:rPr lang="ka-GE" sz="3200" dirty="0"/>
              <a:t>0-5 წლის ასაკის ბავშვთა პრევენციული სერვისები</a:t>
            </a:r>
            <a:endParaRPr lang="en-US" sz="3200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45D1F92-6983-4E53-AEF3-E01EF2902C9C}"/>
              </a:ext>
            </a:extLst>
          </p:cNvPr>
          <p:cNvSpPr txBox="1">
            <a:spLocks/>
          </p:cNvSpPr>
          <p:nvPr/>
        </p:nvSpPr>
        <p:spPr bwMode="invGray">
          <a:xfrm>
            <a:off x="410815" y="4849556"/>
            <a:ext cx="11164566" cy="1201115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70000"/>
              </a:lnSpc>
            </a:pPr>
            <a:endParaRPr lang="en-GB" sz="2400"/>
          </a:p>
          <a:p>
            <a:endParaRPr lang="en-US" sz="2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35DC34-6932-44F2-9900-5F8D98C0072E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330911" y="1285735"/>
            <a:ext cx="11450274" cy="648769"/>
          </a:xfrm>
        </p:spPr>
        <p:txBody>
          <a:bodyPr/>
          <a:lstStyle/>
          <a:p>
            <a:r>
              <a:rPr lang="ka-GE" sz="2400" b="1" dirty="0">
                <a:solidFill>
                  <a:schemeClr val="bg1"/>
                </a:solidFill>
                <a:highlight>
                  <a:srgbClr val="0092CC"/>
                </a:highlight>
              </a:rPr>
              <a:t>ნაკლები, თუმცა მეტად მიზნობრივი ექიმთან/ექთანთან ვიზიტები, დამატებით დისტანციური კონსულტაციები და ბინაზე ვიზიტები</a:t>
            </a:r>
            <a:endParaRPr lang="en-US" sz="2400" b="1" dirty="0">
              <a:solidFill>
                <a:schemeClr val="bg1"/>
              </a:solidFill>
              <a:highlight>
                <a:srgbClr val="0092CC"/>
              </a:highlight>
            </a:endParaRPr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166FBB7C-E030-4A3E-96ED-EC90789C9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517324"/>
              </p:ext>
            </p:extLst>
          </p:nvPr>
        </p:nvGraphicFramePr>
        <p:xfrm>
          <a:off x="330911" y="2106296"/>
          <a:ext cx="11085522" cy="4397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1255">
                  <a:extLst>
                    <a:ext uri="{9D8B030D-6E8A-4147-A177-3AD203B41FA5}">
                      <a16:colId xmlns:a16="http://schemas.microsoft.com/office/drawing/2014/main" val="636124801"/>
                    </a:ext>
                  </a:extLst>
                </a:gridCol>
                <a:gridCol w="907441">
                  <a:extLst>
                    <a:ext uri="{9D8B030D-6E8A-4147-A177-3AD203B41FA5}">
                      <a16:colId xmlns:a16="http://schemas.microsoft.com/office/drawing/2014/main" val="1038742169"/>
                    </a:ext>
                  </a:extLst>
                </a:gridCol>
                <a:gridCol w="919712">
                  <a:extLst>
                    <a:ext uri="{9D8B030D-6E8A-4147-A177-3AD203B41FA5}">
                      <a16:colId xmlns:a16="http://schemas.microsoft.com/office/drawing/2014/main" val="2883447275"/>
                    </a:ext>
                  </a:extLst>
                </a:gridCol>
                <a:gridCol w="891888">
                  <a:extLst>
                    <a:ext uri="{9D8B030D-6E8A-4147-A177-3AD203B41FA5}">
                      <a16:colId xmlns:a16="http://schemas.microsoft.com/office/drawing/2014/main" val="2953260703"/>
                    </a:ext>
                  </a:extLst>
                </a:gridCol>
                <a:gridCol w="891888">
                  <a:extLst>
                    <a:ext uri="{9D8B030D-6E8A-4147-A177-3AD203B41FA5}">
                      <a16:colId xmlns:a16="http://schemas.microsoft.com/office/drawing/2014/main" val="1722399290"/>
                    </a:ext>
                  </a:extLst>
                </a:gridCol>
                <a:gridCol w="1024714">
                  <a:extLst>
                    <a:ext uri="{9D8B030D-6E8A-4147-A177-3AD203B41FA5}">
                      <a16:colId xmlns:a16="http://schemas.microsoft.com/office/drawing/2014/main" val="3324773273"/>
                    </a:ext>
                  </a:extLst>
                </a:gridCol>
                <a:gridCol w="1062338">
                  <a:extLst>
                    <a:ext uri="{9D8B030D-6E8A-4147-A177-3AD203B41FA5}">
                      <a16:colId xmlns:a16="http://schemas.microsoft.com/office/drawing/2014/main" val="1456036189"/>
                    </a:ext>
                  </a:extLst>
                </a:gridCol>
                <a:gridCol w="1072359">
                  <a:extLst>
                    <a:ext uri="{9D8B030D-6E8A-4147-A177-3AD203B41FA5}">
                      <a16:colId xmlns:a16="http://schemas.microsoft.com/office/drawing/2014/main" val="827565428"/>
                    </a:ext>
                  </a:extLst>
                </a:gridCol>
                <a:gridCol w="824726">
                  <a:extLst>
                    <a:ext uri="{9D8B030D-6E8A-4147-A177-3AD203B41FA5}">
                      <a16:colId xmlns:a16="http://schemas.microsoft.com/office/drawing/2014/main" val="982442419"/>
                    </a:ext>
                  </a:extLst>
                </a:gridCol>
                <a:gridCol w="959201">
                  <a:extLst>
                    <a:ext uri="{9D8B030D-6E8A-4147-A177-3AD203B41FA5}">
                      <a16:colId xmlns:a16="http://schemas.microsoft.com/office/drawing/2014/main" val="1348616904"/>
                    </a:ext>
                  </a:extLst>
                </a:gridCol>
              </a:tblGrid>
              <a:tr h="446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წლები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2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3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4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5 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წლის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58518525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თვე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კვირა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1-3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4-6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6-8 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9-12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18-24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30-36 </a:t>
                      </a:r>
                      <a:r>
                        <a:rPr lang="ka-GE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თვე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effectLst/>
                        <a:latin typeface="+mn-lt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>
                    <a:solidFill>
                      <a:srgbClr val="009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21982"/>
                  </a:ext>
                </a:extLst>
              </a:tr>
              <a:tr h="44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ექიმთან ამბულატორიული ვიზიტი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2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83152876"/>
                  </a:ext>
                </a:extLst>
              </a:tr>
              <a:tr h="44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ექთანთან ამბულატორიული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2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46713536"/>
                  </a:ext>
                </a:extLst>
              </a:tr>
              <a:tr h="1030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ო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ჯახის ექიმის სუპერვიზია 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(</a:t>
                      </a:r>
                      <a:r>
                        <a:rPr lang="ka-GE" sz="1400" dirty="0">
                          <a:effectLst/>
                          <a:latin typeface="+mn-lt"/>
                        </a:rPr>
                        <a:t>დისტანციურად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2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03624910"/>
                  </a:ext>
                </a:extLst>
              </a:tr>
              <a:tr h="451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საექთნო კონსულტირება დისტანციურად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8029726"/>
                  </a:ext>
                </a:extLst>
              </a:tr>
              <a:tr h="44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ექიმის ბინაზე ვიზიტი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41551142"/>
                  </a:ext>
                </a:extLst>
              </a:tr>
              <a:tr h="44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400" dirty="0">
                          <a:effectLst/>
                          <a:latin typeface="+mn-lt"/>
                        </a:rPr>
                        <a:t>ექთნის</a:t>
                      </a:r>
                      <a:r>
                        <a:rPr lang="ka-GE" sz="1400" baseline="0" dirty="0">
                          <a:effectLst/>
                          <a:latin typeface="+mn-lt"/>
                        </a:rPr>
                        <a:t> ბინაზე ვიზიტი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1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1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04462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3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ealth system enabl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br>
              <a:rPr sz="3200" dirty="0"/>
            </a:br>
            <a:r>
              <a:rPr lang="ka-GE" sz="2400" dirty="0" err="1"/>
              <a:t>პჯდ</a:t>
            </a:r>
            <a:r>
              <a:rPr lang="ka-GE" sz="2400" dirty="0"/>
              <a:t>-ს რეფორმისათვის საჭირო </a:t>
            </a:r>
            <a:r>
              <a:rPr sz="2400" dirty="0" err="1"/>
              <a:t>სისტე</a:t>
            </a:r>
            <a:r>
              <a:rPr lang="ka-GE" sz="2400" dirty="0"/>
              <a:t>მური ხელშემწყობი ცვლილებები</a:t>
            </a:r>
            <a:endParaRPr sz="2400" dirty="0"/>
          </a:p>
        </p:txBody>
      </p:sp>
      <p:grpSp>
        <p:nvGrpSpPr>
          <p:cNvPr id="207" name="Group"/>
          <p:cNvGrpSpPr/>
          <p:nvPr/>
        </p:nvGrpSpPr>
        <p:grpSpPr>
          <a:xfrm>
            <a:off x="16554" y="2197811"/>
            <a:ext cx="11582623" cy="4655811"/>
            <a:chOff x="0" y="0"/>
            <a:chExt cx="23165245" cy="9311613"/>
          </a:xfrm>
        </p:grpSpPr>
        <p:grpSp>
          <p:nvGrpSpPr>
            <p:cNvPr id="156" name="Group"/>
            <p:cNvGrpSpPr/>
            <p:nvPr/>
          </p:nvGrpSpPr>
          <p:grpSpPr>
            <a:xfrm>
              <a:off x="18341037" y="6842848"/>
              <a:ext cx="4824208" cy="2462464"/>
              <a:chOff x="0" y="0"/>
              <a:chExt cx="4824208" cy="2462462"/>
            </a:xfrm>
          </p:grpSpPr>
          <p:sp>
            <p:nvSpPr>
              <p:cNvPr id="153" name="Shape"/>
              <p:cNvSpPr/>
              <p:nvPr/>
            </p:nvSpPr>
            <p:spPr>
              <a:xfrm>
                <a:off x="0" y="0"/>
                <a:ext cx="180979" cy="2462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493"/>
                    </a:lnTo>
                    <a:lnTo>
                      <a:pt x="759" y="21600"/>
                    </a:lnTo>
                    <a:lnTo>
                      <a:pt x="21600" y="21600"/>
                    </a:lnTo>
                    <a:lnTo>
                      <a:pt x="21600" y="4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9A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0" y="11706"/>
                <a:ext cx="4824208" cy="495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1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155" name="Rectangle"/>
              <p:cNvSpPr/>
              <p:nvPr/>
            </p:nvSpPr>
            <p:spPr>
              <a:xfrm>
                <a:off x="180978" y="506744"/>
                <a:ext cx="4643230" cy="1955718"/>
              </a:xfrm>
              <a:prstGeom prst="rect">
                <a:avLst/>
              </a:pr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  <p:grpSp>
          <p:nvGrpSpPr>
            <p:cNvPr id="159" name="Group"/>
            <p:cNvGrpSpPr/>
            <p:nvPr/>
          </p:nvGrpSpPr>
          <p:grpSpPr>
            <a:xfrm>
              <a:off x="0" y="6854366"/>
              <a:ext cx="4417007" cy="2450946"/>
              <a:chOff x="0" y="0"/>
              <a:chExt cx="4417006" cy="2450945"/>
            </a:xfrm>
          </p:grpSpPr>
          <p:sp>
            <p:nvSpPr>
              <p:cNvPr id="157" name="Rectangle"/>
              <p:cNvSpPr/>
              <p:nvPr/>
            </p:nvSpPr>
            <p:spPr>
              <a:xfrm>
                <a:off x="0" y="495227"/>
                <a:ext cx="4417006" cy="1955718"/>
              </a:xfrm>
              <a:prstGeom prst="rect">
                <a:avLst/>
              </a:pr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158" name="Shape"/>
              <p:cNvSpPr/>
              <p:nvPr/>
            </p:nvSpPr>
            <p:spPr>
              <a:xfrm>
                <a:off x="0" y="0"/>
                <a:ext cx="4417006" cy="495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3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  <p:grpSp>
          <p:nvGrpSpPr>
            <p:cNvPr id="165" name="Group"/>
            <p:cNvGrpSpPr/>
            <p:nvPr/>
          </p:nvGrpSpPr>
          <p:grpSpPr>
            <a:xfrm>
              <a:off x="11379021" y="6024144"/>
              <a:ext cx="6962018" cy="3281169"/>
              <a:chOff x="0" y="0"/>
              <a:chExt cx="6962016" cy="3281167"/>
            </a:xfrm>
          </p:grpSpPr>
          <p:grpSp>
            <p:nvGrpSpPr>
              <p:cNvPr id="163" name="Group"/>
              <p:cNvGrpSpPr/>
              <p:nvPr/>
            </p:nvGrpSpPr>
            <p:grpSpPr>
              <a:xfrm>
                <a:off x="0" y="0"/>
                <a:ext cx="6962016" cy="3281167"/>
                <a:chOff x="0" y="0"/>
                <a:chExt cx="6962016" cy="3281166"/>
              </a:xfrm>
            </p:grpSpPr>
            <p:sp>
              <p:nvSpPr>
                <p:cNvPr id="160" name="Shape"/>
                <p:cNvSpPr/>
                <p:nvPr/>
              </p:nvSpPr>
              <p:spPr>
                <a:xfrm>
                  <a:off x="0" y="0"/>
                  <a:ext cx="180979" cy="32811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493"/>
                      </a:lnTo>
                      <a:lnTo>
                        <a:pt x="759" y="21600"/>
                      </a:lnTo>
                      <a:lnTo>
                        <a:pt x="21600" y="21600"/>
                      </a:lnTo>
                      <a:lnTo>
                        <a:pt x="21600" y="4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61" name="Shape"/>
                <p:cNvSpPr/>
                <p:nvPr/>
              </p:nvSpPr>
              <p:spPr>
                <a:xfrm>
                  <a:off x="0" y="15598"/>
                  <a:ext cx="6961752" cy="6598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62" name="Rectangle"/>
                <p:cNvSpPr/>
                <p:nvPr/>
              </p:nvSpPr>
              <p:spPr>
                <a:xfrm>
                  <a:off x="180978" y="675223"/>
                  <a:ext cx="6781038" cy="2605943"/>
                </a:xfrm>
                <a:prstGeom prst="rect">
                  <a:avLst/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64" name="Adequate and sustainable funding"/>
              <p:cNvSpPr txBox="1"/>
              <p:nvPr/>
            </p:nvSpPr>
            <p:spPr>
              <a:xfrm>
                <a:off x="656855" y="1764726"/>
                <a:ext cx="5648306" cy="12400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ადექვატური</a:t>
                </a:r>
                <a:r>
                  <a:rPr sz="1750" dirty="0"/>
                  <a:t> </a:t>
                </a:r>
                <a:r>
                  <a:rPr sz="1750" dirty="0" err="1"/>
                  <a:t>და</a:t>
                </a:r>
                <a:r>
                  <a:rPr sz="1750" dirty="0"/>
                  <a:t> </a:t>
                </a:r>
                <a:r>
                  <a:rPr sz="1750" dirty="0" err="1"/>
                  <a:t>მდგრადი</a:t>
                </a:r>
                <a:r>
                  <a:rPr sz="1750" dirty="0"/>
                  <a:t> </a:t>
                </a:r>
                <a:r>
                  <a:rPr sz="1750" dirty="0" err="1"/>
                  <a:t>დაფინანსება</a:t>
                </a:r>
                <a:endParaRPr sz="1750" dirty="0"/>
              </a:p>
            </p:txBody>
          </p:sp>
        </p:grpSp>
        <p:grpSp>
          <p:nvGrpSpPr>
            <p:cNvPr id="171" name="Group"/>
            <p:cNvGrpSpPr/>
            <p:nvPr/>
          </p:nvGrpSpPr>
          <p:grpSpPr>
            <a:xfrm>
              <a:off x="4417004" y="6651244"/>
              <a:ext cx="6962025" cy="2660369"/>
              <a:chOff x="-1" y="0"/>
              <a:chExt cx="6962023" cy="2660367"/>
            </a:xfrm>
          </p:grpSpPr>
          <p:grpSp>
            <p:nvGrpSpPr>
              <p:cNvPr id="169" name="Group"/>
              <p:cNvGrpSpPr/>
              <p:nvPr/>
            </p:nvGrpSpPr>
            <p:grpSpPr>
              <a:xfrm>
                <a:off x="-1" y="0"/>
                <a:ext cx="6962023" cy="2653578"/>
                <a:chOff x="0" y="0"/>
                <a:chExt cx="6962023" cy="2653577"/>
              </a:xfrm>
            </p:grpSpPr>
            <p:sp>
              <p:nvSpPr>
                <p:cNvPr id="166" name="Shape"/>
                <p:cNvSpPr/>
                <p:nvPr/>
              </p:nvSpPr>
              <p:spPr>
                <a:xfrm>
                  <a:off x="0" y="0"/>
                  <a:ext cx="180979" cy="26535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493"/>
                      </a:lnTo>
                      <a:lnTo>
                        <a:pt x="759" y="21600"/>
                      </a:lnTo>
                      <a:lnTo>
                        <a:pt x="21600" y="21600"/>
                      </a:lnTo>
                      <a:lnTo>
                        <a:pt x="21600" y="4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84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67" name="Shape"/>
                <p:cNvSpPr/>
                <p:nvPr/>
              </p:nvSpPr>
              <p:spPr>
                <a:xfrm>
                  <a:off x="270" y="12614"/>
                  <a:ext cx="6961753" cy="533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A8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68" name="Rectangle"/>
                <p:cNvSpPr/>
                <p:nvPr/>
              </p:nvSpPr>
              <p:spPr>
                <a:xfrm>
                  <a:off x="180978" y="546073"/>
                  <a:ext cx="6781038" cy="2107504"/>
                </a:xfrm>
                <a:prstGeom prst="rect">
                  <a:avLst/>
                </a:prstGeom>
                <a:solidFill>
                  <a:srgbClr val="3197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70" name="Better governance, leadership and participation"/>
              <p:cNvSpPr txBox="1"/>
              <p:nvPr/>
            </p:nvSpPr>
            <p:spPr>
              <a:xfrm>
                <a:off x="206691" y="810169"/>
                <a:ext cx="6726588" cy="18501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უკეთესი</a:t>
                </a:r>
                <a:r>
                  <a:rPr sz="1750" dirty="0"/>
                  <a:t> </a:t>
                </a:r>
                <a:r>
                  <a:rPr sz="1750" dirty="0" err="1"/>
                  <a:t>მმართველობა</a:t>
                </a:r>
                <a:r>
                  <a:rPr sz="1750" dirty="0"/>
                  <a:t>, </a:t>
                </a:r>
                <a:r>
                  <a:rPr sz="1750" dirty="0" err="1"/>
                  <a:t>ლიდერობა</a:t>
                </a:r>
                <a:r>
                  <a:rPr sz="1750" dirty="0"/>
                  <a:t> </a:t>
                </a:r>
                <a:r>
                  <a:rPr sz="1750" dirty="0" err="1"/>
                  <a:t>და</a:t>
                </a:r>
                <a:r>
                  <a:rPr sz="1750" dirty="0"/>
                  <a:t> </a:t>
                </a:r>
                <a:r>
                  <a:rPr sz="1750" dirty="0" err="1"/>
                  <a:t>მონაწილეობა</a:t>
                </a:r>
                <a:r>
                  <a:rPr sz="1750" dirty="0"/>
                  <a:t> </a:t>
                </a:r>
              </a:p>
            </p:txBody>
          </p:sp>
        </p:grpSp>
        <p:grpSp>
          <p:nvGrpSpPr>
            <p:cNvPr id="174" name="Group"/>
            <p:cNvGrpSpPr/>
            <p:nvPr/>
          </p:nvGrpSpPr>
          <p:grpSpPr>
            <a:xfrm>
              <a:off x="0" y="4635199"/>
              <a:ext cx="1140307" cy="2714396"/>
              <a:chOff x="0" y="0"/>
              <a:chExt cx="1140306" cy="2714394"/>
            </a:xfrm>
          </p:grpSpPr>
          <p:sp>
            <p:nvSpPr>
              <p:cNvPr id="172" name="Rectangle"/>
              <p:cNvSpPr/>
              <p:nvPr/>
            </p:nvSpPr>
            <p:spPr>
              <a:xfrm>
                <a:off x="0" y="403092"/>
                <a:ext cx="1140306" cy="2311302"/>
              </a:xfrm>
              <a:prstGeom prst="rect">
                <a:avLst/>
              </a:prstGeom>
              <a:solidFill>
                <a:srgbClr val="3197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173" name="Shape"/>
              <p:cNvSpPr/>
              <p:nvPr/>
            </p:nvSpPr>
            <p:spPr>
              <a:xfrm>
                <a:off x="0" y="0"/>
                <a:ext cx="1140306" cy="40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1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A8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  <p:grpSp>
          <p:nvGrpSpPr>
            <p:cNvPr id="180" name="Group"/>
            <p:cNvGrpSpPr/>
            <p:nvPr/>
          </p:nvGrpSpPr>
          <p:grpSpPr>
            <a:xfrm>
              <a:off x="1139996" y="4623322"/>
              <a:ext cx="6961754" cy="2726274"/>
              <a:chOff x="0" y="0"/>
              <a:chExt cx="6961753" cy="2726272"/>
            </a:xfrm>
          </p:grpSpPr>
          <p:grpSp>
            <p:nvGrpSpPr>
              <p:cNvPr id="178" name="Group"/>
              <p:cNvGrpSpPr/>
              <p:nvPr/>
            </p:nvGrpSpPr>
            <p:grpSpPr>
              <a:xfrm>
                <a:off x="0" y="0"/>
                <a:ext cx="6961753" cy="2726272"/>
                <a:chOff x="0" y="0"/>
                <a:chExt cx="6961752" cy="2726271"/>
              </a:xfrm>
            </p:grpSpPr>
            <p:sp>
              <p:nvSpPr>
                <p:cNvPr id="175" name="Rectangle"/>
                <p:cNvSpPr/>
                <p:nvPr/>
              </p:nvSpPr>
              <p:spPr>
                <a:xfrm>
                  <a:off x="180978" y="414609"/>
                  <a:ext cx="6780773" cy="2311662"/>
                </a:xfrm>
                <a:prstGeom prst="rect">
                  <a:avLst/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76" name="Shape"/>
                <p:cNvSpPr/>
                <p:nvPr/>
              </p:nvSpPr>
              <p:spPr>
                <a:xfrm>
                  <a:off x="0" y="11706"/>
                  <a:ext cx="6961752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77" name="Shape"/>
                <p:cNvSpPr/>
                <p:nvPr/>
              </p:nvSpPr>
              <p:spPr>
                <a:xfrm>
                  <a:off x="0" y="0"/>
                  <a:ext cx="180979" cy="272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3285"/>
                      </a:lnTo>
                      <a:lnTo>
                        <a:pt x="21600" y="21600"/>
                      </a:lnTo>
                      <a:lnTo>
                        <a:pt x="0" y="186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79" name="Services delivery and integration of care"/>
              <p:cNvSpPr txBox="1"/>
              <p:nvPr/>
            </p:nvSpPr>
            <p:spPr>
              <a:xfrm>
                <a:off x="747210" y="358902"/>
                <a:ext cx="5648305" cy="22936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სერვისების</a:t>
                </a:r>
                <a:r>
                  <a:rPr sz="1750" dirty="0"/>
                  <a:t> </a:t>
                </a:r>
                <a:r>
                  <a:rPr sz="1750" dirty="0" err="1"/>
                  <a:t>მიწოდება</a:t>
                </a:r>
                <a:r>
                  <a:rPr sz="1750" dirty="0"/>
                  <a:t> </a:t>
                </a:r>
                <a:r>
                  <a:rPr sz="1750" dirty="0" err="1"/>
                  <a:t>და</a:t>
                </a:r>
                <a:r>
                  <a:rPr sz="1750" dirty="0"/>
                  <a:t> </a:t>
                </a:r>
                <a:r>
                  <a:rPr sz="1750" dirty="0" err="1"/>
                  <a:t>მოვლის</a:t>
                </a:r>
                <a:r>
                  <a:rPr sz="1750" dirty="0"/>
                  <a:t>/</a:t>
                </a:r>
                <a:r>
                  <a:rPr sz="1750" dirty="0" err="1"/>
                  <a:t>ზრუნვის</a:t>
                </a:r>
                <a:r>
                  <a:rPr sz="1750" dirty="0"/>
                  <a:t> </a:t>
                </a:r>
                <a:r>
                  <a:rPr sz="1750" dirty="0" err="1"/>
                  <a:t>ინტეგრაცია</a:t>
                </a:r>
                <a:r>
                  <a:rPr sz="1750" dirty="0"/>
                  <a:t> </a:t>
                </a:r>
              </a:p>
            </p:txBody>
          </p:sp>
        </p:grpSp>
        <p:grpSp>
          <p:nvGrpSpPr>
            <p:cNvPr id="186" name="Group"/>
            <p:cNvGrpSpPr/>
            <p:nvPr/>
          </p:nvGrpSpPr>
          <p:grpSpPr>
            <a:xfrm>
              <a:off x="8101747" y="4623322"/>
              <a:ext cx="6961754" cy="2726274"/>
              <a:chOff x="0" y="0"/>
              <a:chExt cx="6961753" cy="2726272"/>
            </a:xfrm>
          </p:grpSpPr>
          <p:grpSp>
            <p:nvGrpSpPr>
              <p:cNvPr id="184" name="Group"/>
              <p:cNvGrpSpPr/>
              <p:nvPr/>
            </p:nvGrpSpPr>
            <p:grpSpPr>
              <a:xfrm>
                <a:off x="0" y="0"/>
                <a:ext cx="6961753" cy="2726272"/>
                <a:chOff x="0" y="0"/>
                <a:chExt cx="6961752" cy="2726271"/>
              </a:xfrm>
            </p:grpSpPr>
            <p:sp>
              <p:nvSpPr>
                <p:cNvPr id="181" name="Rectangle"/>
                <p:cNvSpPr/>
                <p:nvPr/>
              </p:nvSpPr>
              <p:spPr>
                <a:xfrm>
                  <a:off x="180978" y="414609"/>
                  <a:ext cx="6780773" cy="2311662"/>
                </a:xfrm>
                <a:prstGeom prst="rect">
                  <a:avLst/>
                </a:prstGeom>
                <a:solidFill>
                  <a:srgbClr val="72B1D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82" name="Shape"/>
                <p:cNvSpPr/>
                <p:nvPr/>
              </p:nvSpPr>
              <p:spPr>
                <a:xfrm>
                  <a:off x="0" y="11706"/>
                  <a:ext cx="6961752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EC3E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83" name="Shape"/>
                <p:cNvSpPr/>
                <p:nvPr/>
              </p:nvSpPr>
              <p:spPr>
                <a:xfrm>
                  <a:off x="0" y="0"/>
                  <a:ext cx="180979" cy="272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3285"/>
                      </a:lnTo>
                      <a:lnTo>
                        <a:pt x="21600" y="21600"/>
                      </a:lnTo>
                      <a:lnTo>
                        <a:pt x="0" y="186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9AB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85" name="Invest in healthcare workforce"/>
              <p:cNvSpPr txBox="1"/>
              <p:nvPr/>
            </p:nvSpPr>
            <p:spPr>
              <a:xfrm>
                <a:off x="747212" y="774108"/>
                <a:ext cx="5648305" cy="16523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ჯანმრთელობის</a:t>
                </a:r>
                <a:r>
                  <a:rPr sz="1750" dirty="0"/>
                  <a:t> </a:t>
                </a:r>
                <a:r>
                  <a:rPr lang="ka-GE" sz="1750" dirty="0"/>
                  <a:t>ადამიანურ </a:t>
                </a:r>
                <a:r>
                  <a:rPr sz="1750" dirty="0" err="1"/>
                  <a:t>ინვესტირება</a:t>
                </a:r>
                <a:endParaRPr sz="1750" dirty="0"/>
              </a:p>
            </p:txBody>
          </p:sp>
        </p:grpSp>
        <p:grpSp>
          <p:nvGrpSpPr>
            <p:cNvPr id="192" name="Group"/>
            <p:cNvGrpSpPr/>
            <p:nvPr/>
          </p:nvGrpSpPr>
          <p:grpSpPr>
            <a:xfrm>
              <a:off x="15063497" y="4623322"/>
              <a:ext cx="6961754" cy="2726274"/>
              <a:chOff x="0" y="0"/>
              <a:chExt cx="6961753" cy="2726272"/>
            </a:xfrm>
          </p:grpSpPr>
          <p:grpSp>
            <p:nvGrpSpPr>
              <p:cNvPr id="190" name="Group"/>
              <p:cNvGrpSpPr/>
              <p:nvPr/>
            </p:nvGrpSpPr>
            <p:grpSpPr>
              <a:xfrm>
                <a:off x="0" y="0"/>
                <a:ext cx="6961753" cy="2726272"/>
                <a:chOff x="0" y="0"/>
                <a:chExt cx="6961752" cy="2726271"/>
              </a:xfrm>
            </p:grpSpPr>
            <p:sp>
              <p:nvSpPr>
                <p:cNvPr id="187" name="Rectangle"/>
                <p:cNvSpPr/>
                <p:nvPr/>
              </p:nvSpPr>
              <p:spPr>
                <a:xfrm>
                  <a:off x="180978" y="414609"/>
                  <a:ext cx="6780773" cy="2311662"/>
                </a:xfrm>
                <a:prstGeom prst="rect">
                  <a:avLst/>
                </a:prstGeom>
                <a:solidFill>
                  <a:srgbClr val="3197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88" name="Shape"/>
                <p:cNvSpPr/>
                <p:nvPr/>
              </p:nvSpPr>
              <p:spPr>
                <a:xfrm>
                  <a:off x="0" y="11706"/>
                  <a:ext cx="6961752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62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A8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89" name="Shape"/>
                <p:cNvSpPr/>
                <p:nvPr/>
              </p:nvSpPr>
              <p:spPr>
                <a:xfrm>
                  <a:off x="0" y="0"/>
                  <a:ext cx="180979" cy="272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3285"/>
                      </a:lnTo>
                      <a:lnTo>
                        <a:pt x="21600" y="21600"/>
                      </a:lnTo>
                      <a:lnTo>
                        <a:pt x="0" y="186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84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91" name="Well-functioning HIS"/>
              <p:cNvSpPr txBox="1"/>
              <p:nvPr/>
            </p:nvSpPr>
            <p:spPr>
              <a:xfrm>
                <a:off x="747212" y="1105106"/>
                <a:ext cx="5648306" cy="9306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კარგად</a:t>
                </a:r>
                <a:r>
                  <a:rPr sz="1750" dirty="0"/>
                  <a:t> </a:t>
                </a:r>
                <a:r>
                  <a:rPr sz="1750" dirty="0" err="1"/>
                  <a:t>ფუნქციონირებადი</a:t>
                </a:r>
                <a:r>
                  <a:rPr sz="1750" dirty="0"/>
                  <a:t> </a:t>
                </a:r>
                <a:r>
                  <a:rPr sz="1750" dirty="0" err="1"/>
                  <a:t>საინფორმაციო</a:t>
                </a:r>
                <a:r>
                  <a:rPr sz="1750" dirty="0"/>
                  <a:t> </a:t>
                </a:r>
                <a:r>
                  <a:rPr sz="1750" dirty="0" err="1"/>
                  <a:t>სისტემები</a:t>
                </a:r>
                <a:r>
                  <a:rPr sz="1750" dirty="0"/>
                  <a:t> </a:t>
                </a:r>
              </a:p>
            </p:txBody>
          </p:sp>
        </p:grpSp>
        <p:sp>
          <p:nvSpPr>
            <p:cNvPr id="193" name="Shape"/>
            <p:cNvSpPr/>
            <p:nvPr/>
          </p:nvSpPr>
          <p:spPr>
            <a:xfrm>
              <a:off x="0" y="2323178"/>
              <a:ext cx="4417006" cy="40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C3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8600">
                <a:lnSpc>
                  <a:spcPct val="80000"/>
                </a:lnSpc>
                <a:spcBef>
                  <a:spcPts val="275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2500"/>
            </a:p>
          </p:txBody>
        </p:sp>
        <p:sp>
          <p:nvSpPr>
            <p:cNvPr id="194" name="Rectangle"/>
            <p:cNvSpPr/>
            <p:nvPr/>
          </p:nvSpPr>
          <p:spPr>
            <a:xfrm>
              <a:off x="0" y="2726270"/>
              <a:ext cx="4417006" cy="2312023"/>
            </a:xfrm>
            <a:prstGeom prst="rect">
              <a:avLst/>
            </a:prstGeom>
            <a:solidFill>
              <a:srgbClr val="72B1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8600">
                <a:lnSpc>
                  <a:spcPct val="80000"/>
                </a:lnSpc>
                <a:spcBef>
                  <a:spcPts val="275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2500"/>
            </a:p>
          </p:txBody>
        </p:sp>
        <p:grpSp>
          <p:nvGrpSpPr>
            <p:cNvPr id="200" name="Group"/>
            <p:cNvGrpSpPr/>
            <p:nvPr/>
          </p:nvGrpSpPr>
          <p:grpSpPr>
            <a:xfrm>
              <a:off x="4417271" y="2323509"/>
              <a:ext cx="6961754" cy="2716184"/>
              <a:chOff x="0" y="0"/>
              <a:chExt cx="6961753" cy="2716182"/>
            </a:xfrm>
          </p:grpSpPr>
          <p:grpSp>
            <p:nvGrpSpPr>
              <p:cNvPr id="198" name="Group"/>
              <p:cNvGrpSpPr/>
              <p:nvPr/>
            </p:nvGrpSpPr>
            <p:grpSpPr>
              <a:xfrm>
                <a:off x="0" y="0"/>
                <a:ext cx="6961753" cy="2716182"/>
                <a:chOff x="0" y="0"/>
                <a:chExt cx="6961752" cy="2716181"/>
              </a:xfrm>
            </p:grpSpPr>
            <p:sp>
              <p:nvSpPr>
                <p:cNvPr id="195" name="Rectangle"/>
                <p:cNvSpPr/>
                <p:nvPr/>
              </p:nvSpPr>
              <p:spPr>
                <a:xfrm>
                  <a:off x="180978" y="404519"/>
                  <a:ext cx="6780773" cy="2311662"/>
                </a:xfrm>
                <a:prstGeom prst="rect">
                  <a:avLst/>
                </a:prstGeom>
                <a:solidFill>
                  <a:srgbClr val="3197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96" name="Shape"/>
                <p:cNvSpPr/>
                <p:nvPr/>
              </p:nvSpPr>
              <p:spPr>
                <a:xfrm>
                  <a:off x="0" y="1589"/>
                  <a:ext cx="6961752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38" y="0"/>
                      </a:lnTo>
                      <a:lnTo>
                        <a:pt x="21600" y="21600"/>
                      </a:lnTo>
                      <a:lnTo>
                        <a:pt x="53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A8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197" name="Shape"/>
                <p:cNvSpPr/>
                <p:nvPr/>
              </p:nvSpPr>
              <p:spPr>
                <a:xfrm>
                  <a:off x="690" y="0"/>
                  <a:ext cx="180467" cy="27161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" y="0"/>
                      </a:moveTo>
                      <a:lnTo>
                        <a:pt x="21600" y="3217"/>
                      </a:lnTo>
                      <a:lnTo>
                        <a:pt x="21600" y="21600"/>
                      </a:lnTo>
                      <a:lnTo>
                        <a:pt x="0" y="18429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3484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199" name="Access to medicines and ancillary exams"/>
              <p:cNvSpPr txBox="1"/>
              <p:nvPr/>
            </p:nvSpPr>
            <p:spPr>
              <a:xfrm>
                <a:off x="747212" y="514583"/>
                <a:ext cx="5648305" cy="17896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sz="1750" dirty="0" err="1"/>
                  <a:t>ხელმისაწვდომობა</a:t>
                </a:r>
                <a:r>
                  <a:rPr sz="1750" dirty="0"/>
                  <a:t> </a:t>
                </a:r>
                <a:r>
                  <a:rPr sz="1750" dirty="0" err="1"/>
                  <a:t>მედიკამენტებსა</a:t>
                </a:r>
                <a:r>
                  <a:rPr sz="1750" dirty="0"/>
                  <a:t> </a:t>
                </a:r>
                <a:r>
                  <a:rPr sz="1750" dirty="0" err="1"/>
                  <a:t>და</a:t>
                </a:r>
                <a:r>
                  <a:rPr sz="1750" dirty="0"/>
                  <a:t> </a:t>
                </a:r>
                <a:r>
                  <a:rPr sz="1750" dirty="0" err="1"/>
                  <a:t>დამხმარე</a:t>
                </a:r>
                <a:r>
                  <a:rPr sz="1750" dirty="0"/>
                  <a:t> </a:t>
                </a:r>
                <a:r>
                  <a:rPr sz="1750" dirty="0" err="1"/>
                  <a:t>გასინჯვებზე</a:t>
                </a:r>
                <a:r>
                  <a:rPr sz="1750" dirty="0"/>
                  <a:t> </a:t>
                </a:r>
              </a:p>
            </p:txBody>
          </p:sp>
        </p:grpSp>
        <p:grpSp>
          <p:nvGrpSpPr>
            <p:cNvPr id="206" name="Group"/>
            <p:cNvGrpSpPr/>
            <p:nvPr/>
          </p:nvGrpSpPr>
          <p:grpSpPr>
            <a:xfrm>
              <a:off x="981639" y="0"/>
              <a:ext cx="7006999" cy="2726273"/>
              <a:chOff x="-1" y="0"/>
              <a:chExt cx="7006998" cy="2726272"/>
            </a:xfrm>
          </p:grpSpPr>
          <p:grpSp>
            <p:nvGrpSpPr>
              <p:cNvPr id="204" name="Group"/>
              <p:cNvGrpSpPr/>
              <p:nvPr/>
            </p:nvGrpSpPr>
            <p:grpSpPr>
              <a:xfrm>
                <a:off x="-1" y="0"/>
                <a:ext cx="7006998" cy="2726272"/>
                <a:chOff x="0" y="0"/>
                <a:chExt cx="7006996" cy="2726271"/>
              </a:xfrm>
            </p:grpSpPr>
            <p:sp>
              <p:nvSpPr>
                <p:cNvPr id="201" name="Rectangle"/>
                <p:cNvSpPr/>
                <p:nvPr/>
              </p:nvSpPr>
              <p:spPr>
                <a:xfrm>
                  <a:off x="0" y="414609"/>
                  <a:ext cx="6780773" cy="2311662"/>
                </a:xfrm>
                <a:prstGeom prst="rect">
                  <a:avLst/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202" name="Shape"/>
                <p:cNvSpPr/>
                <p:nvPr/>
              </p:nvSpPr>
              <p:spPr>
                <a:xfrm>
                  <a:off x="0" y="11706"/>
                  <a:ext cx="7006995" cy="403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7" y="0"/>
                      </a:moveTo>
                      <a:lnTo>
                        <a:pt x="21600" y="0"/>
                      </a:lnTo>
                      <a:lnTo>
                        <a:pt x="20903" y="21600"/>
                      </a:lnTo>
                      <a:lnTo>
                        <a:pt x="0" y="21600"/>
                      </a:lnTo>
                      <a:lnTo>
                        <a:pt x="697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203" name="Shape"/>
                <p:cNvSpPr/>
                <p:nvPr/>
              </p:nvSpPr>
              <p:spPr>
                <a:xfrm>
                  <a:off x="6780772" y="0"/>
                  <a:ext cx="226224" cy="272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85"/>
                      </a:moveTo>
                      <a:lnTo>
                        <a:pt x="21600" y="0"/>
                      </a:lnTo>
                      <a:lnTo>
                        <a:pt x="21600" y="18315"/>
                      </a:lnTo>
                      <a:lnTo>
                        <a:pt x="0" y="21600"/>
                      </a:lnTo>
                      <a:lnTo>
                        <a:pt x="0" y="328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</p:grpSp>
          <p:sp>
            <p:nvSpPr>
              <p:cNvPr id="205" name="PHC TRANSFORMATION"/>
              <p:cNvSpPr txBox="1"/>
              <p:nvPr/>
            </p:nvSpPr>
            <p:spPr>
              <a:xfrm>
                <a:off x="566233" y="1105105"/>
                <a:ext cx="5648306" cy="9306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defRPr sz="3500" b="1" cap="all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ka-GE" sz="1750" dirty="0" err="1"/>
                  <a:t>პჯდ</a:t>
                </a:r>
                <a:r>
                  <a:rPr lang="ka-GE" sz="1750" dirty="0"/>
                  <a:t> </a:t>
                </a:r>
                <a:r>
                  <a:rPr sz="1750" dirty="0" err="1"/>
                  <a:t>ტრანსფორმაცია</a:t>
                </a:r>
                <a:endParaRPr sz="1750" dirty="0"/>
              </a:p>
            </p:txBody>
          </p:sp>
        </p:grpSp>
      </p:grpSp>
      <p:grpSp>
        <p:nvGrpSpPr>
          <p:cNvPr id="217" name="Group"/>
          <p:cNvGrpSpPr/>
          <p:nvPr/>
        </p:nvGrpSpPr>
        <p:grpSpPr>
          <a:xfrm>
            <a:off x="7047371" y="-12869"/>
            <a:ext cx="5135886" cy="3942098"/>
            <a:chOff x="0" y="0"/>
            <a:chExt cx="10271770" cy="7884193"/>
          </a:xfrm>
        </p:grpSpPr>
        <p:grpSp>
          <p:nvGrpSpPr>
            <p:cNvPr id="211" name="Group"/>
            <p:cNvGrpSpPr/>
            <p:nvPr/>
          </p:nvGrpSpPr>
          <p:grpSpPr>
            <a:xfrm>
              <a:off x="0" y="3624700"/>
              <a:ext cx="7211597" cy="4259494"/>
              <a:chOff x="0" y="0"/>
              <a:chExt cx="7211596" cy="4259492"/>
            </a:xfrm>
          </p:grpSpPr>
          <p:sp>
            <p:nvSpPr>
              <p:cNvPr id="208" name="Shape"/>
              <p:cNvSpPr/>
              <p:nvPr/>
            </p:nvSpPr>
            <p:spPr>
              <a:xfrm>
                <a:off x="355774" y="0"/>
                <a:ext cx="6855823" cy="3458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0" y="0"/>
                    </a:moveTo>
                    <a:lnTo>
                      <a:pt x="21600" y="8815"/>
                    </a:lnTo>
                    <a:lnTo>
                      <a:pt x="20050" y="21600"/>
                    </a:lnTo>
                    <a:lnTo>
                      <a:pt x="0" y="12785"/>
                    </a:lnTo>
                    <a:close/>
                  </a:path>
                </a:pathLst>
              </a:cu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09" name="Shape"/>
              <p:cNvSpPr/>
              <p:nvPr/>
            </p:nvSpPr>
            <p:spPr>
              <a:xfrm>
                <a:off x="1994" y="2046245"/>
                <a:ext cx="6721309" cy="2213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6" y="0"/>
                    </a:moveTo>
                    <a:lnTo>
                      <a:pt x="21600" y="13732"/>
                    </a:lnTo>
                    <a:lnTo>
                      <a:pt x="19821" y="21600"/>
                    </a:lnTo>
                    <a:lnTo>
                      <a:pt x="0" y="7827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649A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10" name="Shape"/>
              <p:cNvSpPr/>
              <p:nvPr/>
            </p:nvSpPr>
            <p:spPr>
              <a:xfrm>
                <a:off x="0" y="5790"/>
                <a:ext cx="845635" cy="284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50" y="5355"/>
                    </a:moveTo>
                    <a:lnTo>
                      <a:pt x="21600" y="0"/>
                    </a:lnTo>
                    <a:lnTo>
                      <a:pt x="9197" y="15447"/>
                    </a:lnTo>
                    <a:lnTo>
                      <a:pt x="0" y="21600"/>
                    </a:lnTo>
                    <a:lnTo>
                      <a:pt x="13650" y="5355"/>
                    </a:lnTo>
                    <a:close/>
                  </a:path>
                </a:pathLst>
              </a:custGeom>
              <a:solidFill>
                <a:srgbClr val="7EC3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  <p:grpSp>
          <p:nvGrpSpPr>
            <p:cNvPr id="216" name="Group"/>
            <p:cNvGrpSpPr/>
            <p:nvPr/>
          </p:nvGrpSpPr>
          <p:grpSpPr>
            <a:xfrm>
              <a:off x="1284301" y="-1"/>
              <a:ext cx="8987470" cy="5756702"/>
              <a:chOff x="0" y="0"/>
              <a:chExt cx="8987469" cy="5756699"/>
            </a:xfrm>
          </p:grpSpPr>
          <p:sp>
            <p:nvSpPr>
              <p:cNvPr id="212" name="Shape"/>
              <p:cNvSpPr/>
              <p:nvPr/>
            </p:nvSpPr>
            <p:spPr>
              <a:xfrm>
                <a:off x="5755128" y="2258705"/>
                <a:ext cx="1423983" cy="191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541" extrusionOk="0">
                    <a:moveTo>
                      <a:pt x="12418" y="3"/>
                    </a:moveTo>
                    <a:cubicBezTo>
                      <a:pt x="10396" y="-59"/>
                      <a:pt x="8692" y="872"/>
                      <a:pt x="7005" y="1666"/>
                    </a:cubicBezTo>
                    <a:cubicBezTo>
                      <a:pt x="5541" y="2355"/>
                      <a:pt x="3994" y="2954"/>
                      <a:pt x="2595" y="3710"/>
                    </a:cubicBezTo>
                    <a:cubicBezTo>
                      <a:pt x="1651" y="4220"/>
                      <a:pt x="781" y="4798"/>
                      <a:pt x="0" y="5434"/>
                    </a:cubicBezTo>
                    <a:cubicBezTo>
                      <a:pt x="544" y="5215"/>
                      <a:pt x="1135" y="5064"/>
                      <a:pt x="1748" y="4985"/>
                    </a:cubicBezTo>
                    <a:cubicBezTo>
                      <a:pt x="2731" y="4858"/>
                      <a:pt x="3737" y="4921"/>
                      <a:pt x="4708" y="5088"/>
                    </a:cubicBezTo>
                    <a:cubicBezTo>
                      <a:pt x="6532" y="5401"/>
                      <a:pt x="8204" y="6073"/>
                      <a:pt x="9469" y="7065"/>
                    </a:cubicBezTo>
                    <a:cubicBezTo>
                      <a:pt x="11100" y="8345"/>
                      <a:pt x="11904" y="10022"/>
                      <a:pt x="12342" y="11726"/>
                    </a:cubicBezTo>
                    <a:cubicBezTo>
                      <a:pt x="13191" y="15020"/>
                      <a:pt x="12746" y="18418"/>
                      <a:pt x="11057" y="21541"/>
                    </a:cubicBezTo>
                    <a:cubicBezTo>
                      <a:pt x="12133" y="21095"/>
                      <a:pt x="13209" y="20649"/>
                      <a:pt x="14285" y="20203"/>
                    </a:cubicBezTo>
                    <a:cubicBezTo>
                      <a:pt x="14721" y="20023"/>
                      <a:pt x="15156" y="19842"/>
                      <a:pt x="15592" y="19662"/>
                    </a:cubicBezTo>
                    <a:lnTo>
                      <a:pt x="21034" y="17497"/>
                    </a:lnTo>
                    <a:cubicBezTo>
                      <a:pt x="21570" y="15359"/>
                      <a:pt x="21600" y="13171"/>
                      <a:pt x="21122" y="11026"/>
                    </a:cubicBezTo>
                    <a:cubicBezTo>
                      <a:pt x="20680" y="9043"/>
                      <a:pt x="19808" y="7128"/>
                      <a:pt x="18925" y="5232"/>
                    </a:cubicBezTo>
                    <a:cubicBezTo>
                      <a:pt x="17754" y="2716"/>
                      <a:pt x="15964" y="112"/>
                      <a:pt x="12418" y="3"/>
                    </a:cubicBez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13" name="Shape"/>
              <p:cNvSpPr/>
              <p:nvPr/>
            </p:nvSpPr>
            <p:spPr>
              <a:xfrm>
                <a:off x="0" y="2643300"/>
                <a:ext cx="6664144" cy="311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446" extrusionOk="0">
                    <a:moveTo>
                      <a:pt x="10776" y="12779"/>
                    </a:moveTo>
                    <a:cubicBezTo>
                      <a:pt x="10060" y="13747"/>
                      <a:pt x="9448" y="14995"/>
                      <a:pt x="8785" y="16109"/>
                    </a:cubicBezTo>
                    <a:cubicBezTo>
                      <a:pt x="8321" y="16889"/>
                      <a:pt x="7811" y="17713"/>
                      <a:pt x="7765" y="18932"/>
                    </a:cubicBezTo>
                    <a:cubicBezTo>
                      <a:pt x="7744" y="19504"/>
                      <a:pt x="7839" y="20066"/>
                      <a:pt x="8024" y="20497"/>
                    </a:cubicBezTo>
                    <a:cubicBezTo>
                      <a:pt x="8229" y="20975"/>
                      <a:pt x="8521" y="21242"/>
                      <a:pt x="8827" y="21365"/>
                    </a:cubicBezTo>
                    <a:cubicBezTo>
                      <a:pt x="9194" y="21514"/>
                      <a:pt x="9573" y="21460"/>
                      <a:pt x="9923" y="21180"/>
                    </a:cubicBezTo>
                    <a:cubicBezTo>
                      <a:pt x="10404" y="20795"/>
                      <a:pt x="10774" y="20029"/>
                      <a:pt x="11171" y="19359"/>
                    </a:cubicBezTo>
                    <a:cubicBezTo>
                      <a:pt x="11993" y="17973"/>
                      <a:pt x="12947" y="16979"/>
                      <a:pt x="13889" y="15967"/>
                    </a:cubicBezTo>
                    <a:cubicBezTo>
                      <a:pt x="14529" y="15280"/>
                      <a:pt x="15169" y="14579"/>
                      <a:pt x="15863" y="14165"/>
                    </a:cubicBezTo>
                    <a:cubicBezTo>
                      <a:pt x="16585" y="13735"/>
                      <a:pt x="17344" y="13629"/>
                      <a:pt x="18063" y="13183"/>
                    </a:cubicBezTo>
                    <a:cubicBezTo>
                      <a:pt x="18703" y="12786"/>
                      <a:pt x="19294" y="12124"/>
                      <a:pt x="19922" y="11661"/>
                    </a:cubicBezTo>
                    <a:cubicBezTo>
                      <a:pt x="20448" y="11274"/>
                      <a:pt x="21025" y="10965"/>
                      <a:pt x="21334" y="10009"/>
                    </a:cubicBezTo>
                    <a:cubicBezTo>
                      <a:pt x="21543" y="9362"/>
                      <a:pt x="21580" y="8568"/>
                      <a:pt x="21586" y="7794"/>
                    </a:cubicBezTo>
                    <a:cubicBezTo>
                      <a:pt x="21600" y="6110"/>
                      <a:pt x="21439" y="4398"/>
                      <a:pt x="21124" y="3021"/>
                    </a:cubicBezTo>
                    <a:cubicBezTo>
                      <a:pt x="20823" y="1705"/>
                      <a:pt x="20365" y="672"/>
                      <a:pt x="19654" y="363"/>
                    </a:cubicBezTo>
                    <a:cubicBezTo>
                      <a:pt x="19390" y="248"/>
                      <a:pt x="19116" y="276"/>
                      <a:pt x="18859" y="445"/>
                    </a:cubicBezTo>
                    <a:cubicBezTo>
                      <a:pt x="18754" y="569"/>
                      <a:pt x="18645" y="676"/>
                      <a:pt x="18532" y="766"/>
                    </a:cubicBezTo>
                    <a:cubicBezTo>
                      <a:pt x="17648" y="1471"/>
                      <a:pt x="16751" y="1103"/>
                      <a:pt x="15829" y="829"/>
                    </a:cubicBezTo>
                    <a:cubicBezTo>
                      <a:pt x="14924" y="561"/>
                      <a:pt x="13958" y="432"/>
                      <a:pt x="13032" y="231"/>
                    </a:cubicBezTo>
                    <a:cubicBezTo>
                      <a:pt x="12351" y="82"/>
                      <a:pt x="11668" y="-86"/>
                      <a:pt x="10986" y="51"/>
                    </a:cubicBezTo>
                    <a:cubicBezTo>
                      <a:pt x="10341" y="180"/>
                      <a:pt x="9719" y="583"/>
                      <a:pt x="9101" y="976"/>
                    </a:cubicBezTo>
                    <a:cubicBezTo>
                      <a:pt x="7588" y="1937"/>
                      <a:pt x="6060" y="2850"/>
                      <a:pt x="4556" y="3869"/>
                    </a:cubicBezTo>
                    <a:cubicBezTo>
                      <a:pt x="3017" y="4910"/>
                      <a:pt x="1498" y="6063"/>
                      <a:pt x="0" y="7327"/>
                    </a:cubicBezTo>
                    <a:lnTo>
                      <a:pt x="6554" y="10442"/>
                    </a:lnTo>
                    <a:cubicBezTo>
                      <a:pt x="7493" y="9549"/>
                      <a:pt x="8458" y="8768"/>
                      <a:pt x="9442" y="8105"/>
                    </a:cubicBezTo>
                    <a:cubicBezTo>
                      <a:pt x="10131" y="7640"/>
                      <a:pt x="10871" y="7244"/>
                      <a:pt x="11539" y="7825"/>
                    </a:cubicBezTo>
                    <a:cubicBezTo>
                      <a:pt x="11845" y="8091"/>
                      <a:pt x="12108" y="8571"/>
                      <a:pt x="12176" y="9232"/>
                    </a:cubicBezTo>
                    <a:cubicBezTo>
                      <a:pt x="12222" y="9675"/>
                      <a:pt x="12168" y="10130"/>
                      <a:pt x="12065" y="10531"/>
                    </a:cubicBezTo>
                    <a:cubicBezTo>
                      <a:pt x="11795" y="11574"/>
                      <a:pt x="11256" y="12132"/>
                      <a:pt x="10776" y="12779"/>
                    </a:cubicBezTo>
                    <a:close/>
                  </a:path>
                </a:pathLst>
              </a:cu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14" name="Shape"/>
              <p:cNvSpPr/>
              <p:nvPr/>
            </p:nvSpPr>
            <p:spPr>
              <a:xfrm>
                <a:off x="6937671" y="3795097"/>
                <a:ext cx="212784" cy="215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80" extrusionOk="0">
                    <a:moveTo>
                      <a:pt x="10228" y="21214"/>
                    </a:moveTo>
                    <a:cubicBezTo>
                      <a:pt x="7229" y="21600"/>
                      <a:pt x="4425" y="20248"/>
                      <a:pt x="2526" y="18163"/>
                    </a:cubicBezTo>
                    <a:cubicBezTo>
                      <a:pt x="1175" y="16680"/>
                      <a:pt x="299" y="14872"/>
                      <a:pt x="0" y="12945"/>
                    </a:cubicBezTo>
                    <a:lnTo>
                      <a:pt x="21600" y="0"/>
                    </a:lnTo>
                    <a:cubicBezTo>
                      <a:pt x="20937" y="3087"/>
                      <a:pt x="20239" y="6167"/>
                      <a:pt x="19507" y="9240"/>
                    </a:cubicBezTo>
                    <a:cubicBezTo>
                      <a:pt x="18210" y="14684"/>
                      <a:pt x="15878" y="20486"/>
                      <a:pt x="10228" y="21214"/>
                    </a:cubicBezTo>
                    <a:close/>
                  </a:path>
                </a:pathLst>
              </a:custGeom>
              <a:solidFill>
                <a:srgbClr val="348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15" name="Shape"/>
              <p:cNvSpPr/>
              <p:nvPr/>
            </p:nvSpPr>
            <p:spPr>
              <a:xfrm>
                <a:off x="6270532" y="0"/>
                <a:ext cx="2716938" cy="4008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37" y="11320"/>
                    </a:lnTo>
                    <a:cubicBezTo>
                      <a:pt x="926" y="11497"/>
                      <a:pt x="591" y="11739"/>
                      <a:pt x="357" y="12021"/>
                    </a:cubicBezTo>
                    <a:cubicBezTo>
                      <a:pt x="145" y="12277"/>
                      <a:pt x="22" y="12559"/>
                      <a:pt x="0" y="12849"/>
                    </a:cubicBezTo>
                    <a:lnTo>
                      <a:pt x="1207" y="12419"/>
                    </a:lnTo>
                    <a:cubicBezTo>
                      <a:pt x="1576" y="12310"/>
                      <a:pt x="1997" y="12294"/>
                      <a:pt x="2382" y="12377"/>
                    </a:cubicBezTo>
                    <a:cubicBezTo>
                      <a:pt x="2885" y="12485"/>
                      <a:pt x="3263" y="12742"/>
                      <a:pt x="3600" y="13008"/>
                    </a:cubicBezTo>
                    <a:cubicBezTo>
                      <a:pt x="5684" y="14649"/>
                      <a:pt x="6639" y="16745"/>
                      <a:pt x="6994" y="18855"/>
                    </a:cubicBezTo>
                    <a:cubicBezTo>
                      <a:pt x="7126" y="19639"/>
                      <a:pt x="7172" y="20450"/>
                      <a:pt x="6615" y="21156"/>
                    </a:cubicBezTo>
                    <a:cubicBezTo>
                      <a:pt x="6490" y="21315"/>
                      <a:pt x="6335" y="21465"/>
                      <a:pt x="6155" y="21600"/>
                    </a:cubicBezTo>
                    <a:cubicBezTo>
                      <a:pt x="6975" y="21485"/>
                      <a:pt x="7775" y="21313"/>
                      <a:pt x="8537" y="21085"/>
                    </a:cubicBezTo>
                    <a:cubicBezTo>
                      <a:pt x="8951" y="20962"/>
                      <a:pt x="9354" y="20821"/>
                      <a:pt x="9755" y="20680"/>
                    </a:cubicBezTo>
                    <a:cubicBezTo>
                      <a:pt x="13799" y="19263"/>
                      <a:pt x="17728" y="17713"/>
                      <a:pt x="21530" y="16035"/>
                    </a:cubicBezTo>
                    <a:lnTo>
                      <a:pt x="21600" y="80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roup"/>
          <p:cNvSpPr/>
          <p:nvPr/>
        </p:nvSpPr>
        <p:spPr>
          <a:xfrm>
            <a:off x="639014" y="410036"/>
            <a:ext cx="1063972" cy="1063972"/>
          </a:xfrm>
          <a:prstGeom prst="rect">
            <a:avLst/>
          </a:prstGeom>
          <a:solidFill>
            <a:srgbClr val="3484C9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600">
              <a:lnSpc>
                <a:spcPct val="80000"/>
              </a:lnSpc>
              <a:spcBef>
                <a:spcPts val="275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2500"/>
          </a:p>
        </p:txBody>
      </p:sp>
      <p:sp>
        <p:nvSpPr>
          <p:cNvPr id="220" name="Group"/>
          <p:cNvSpPr/>
          <p:nvPr/>
        </p:nvSpPr>
        <p:spPr>
          <a:xfrm>
            <a:off x="1705787" y="409250"/>
            <a:ext cx="2157551" cy="1063971"/>
          </a:xfrm>
          <a:prstGeom prst="rect">
            <a:avLst/>
          </a:prstGeom>
          <a:solidFill>
            <a:srgbClr val="3584C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000" tIns="127000" rIns="127000" bIns="127000" numCol="1" anchor="ctr">
            <a:noAutofit/>
          </a:bodyPr>
          <a:lstStyle>
            <a:lvl1pPr algn="l" defTabSz="825500">
              <a:defRPr sz="2700" b="1" cap="all">
                <a:solidFill>
                  <a:srgbClr val="FFFFFF"/>
                </a:solidFill>
              </a:defRPr>
            </a:lvl1pPr>
          </a:lstStyle>
          <a:p>
            <a:r>
              <a:rPr sz="1350" dirty="0" err="1"/>
              <a:t>უკეთესი</a:t>
            </a:r>
            <a:r>
              <a:rPr sz="1350" dirty="0"/>
              <a:t> </a:t>
            </a:r>
            <a:r>
              <a:rPr sz="1350" dirty="0" err="1"/>
              <a:t>მმართველობა</a:t>
            </a:r>
            <a:r>
              <a:rPr sz="1350" dirty="0"/>
              <a:t>, </a:t>
            </a:r>
            <a:r>
              <a:rPr sz="1350" dirty="0" err="1"/>
              <a:t>ლიდერობა</a:t>
            </a:r>
            <a:r>
              <a:rPr sz="1350" dirty="0"/>
              <a:t> </a:t>
            </a:r>
            <a:r>
              <a:rPr sz="1350" dirty="0" err="1"/>
              <a:t>და</a:t>
            </a:r>
            <a:r>
              <a:rPr sz="1350" dirty="0"/>
              <a:t> </a:t>
            </a:r>
            <a:r>
              <a:rPr sz="1350" dirty="0" err="1"/>
              <a:t>მონაწილეობა</a:t>
            </a:r>
            <a:r>
              <a:rPr sz="1350" dirty="0"/>
              <a:t> </a:t>
            </a:r>
          </a:p>
        </p:txBody>
      </p:sp>
      <p:grpSp>
        <p:nvGrpSpPr>
          <p:cNvPr id="225" name="Group"/>
          <p:cNvGrpSpPr/>
          <p:nvPr/>
        </p:nvGrpSpPr>
        <p:grpSpPr>
          <a:xfrm>
            <a:off x="4428572" y="409248"/>
            <a:ext cx="3285011" cy="1063973"/>
            <a:chOff x="0" y="-1"/>
            <a:chExt cx="6570021" cy="2127943"/>
          </a:xfrm>
        </p:grpSpPr>
        <p:sp>
          <p:nvSpPr>
            <p:cNvPr id="223" name="Group"/>
            <p:cNvSpPr/>
            <p:nvPr/>
          </p:nvSpPr>
          <p:spPr>
            <a:xfrm>
              <a:off x="0" y="-1"/>
              <a:ext cx="2127942" cy="2127943"/>
            </a:xfrm>
            <a:prstGeom prst="rect">
              <a:avLst/>
            </a:pr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lnSpc>
                  <a:spcPct val="80000"/>
                </a:lnSpc>
                <a:spcBef>
                  <a:spcPts val="275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2500"/>
            </a:p>
          </p:txBody>
        </p:sp>
        <p:sp>
          <p:nvSpPr>
            <p:cNvPr id="224" name="Adequate and sustainable funding"/>
            <p:cNvSpPr/>
            <p:nvPr/>
          </p:nvSpPr>
          <p:spPr>
            <a:xfrm>
              <a:off x="2127941" y="0"/>
              <a:ext cx="4442080" cy="2127942"/>
            </a:xfrm>
            <a:prstGeom prst="rect">
              <a:avLst/>
            </a:prstGeom>
            <a:solidFill>
              <a:srgbClr val="3297E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0" tIns="127000" rIns="127000" bIns="127000" numCol="1" anchor="ctr">
              <a:noAutofit/>
            </a:bodyPr>
            <a:lstStyle>
              <a:lvl1pPr algn="l" defTabSz="584200">
                <a:defRPr sz="2700" b="1" cap="all">
                  <a:solidFill>
                    <a:srgbClr val="FFFFFF"/>
                  </a:solidFill>
                </a:defRPr>
              </a:lvl1pPr>
            </a:lstStyle>
            <a:p>
              <a:r>
                <a:rPr sz="1350" dirty="0" err="1"/>
                <a:t>ადექვატური</a:t>
              </a:r>
              <a:r>
                <a:rPr sz="1350" dirty="0"/>
                <a:t> </a:t>
              </a:r>
              <a:r>
                <a:rPr sz="1350" dirty="0" err="1"/>
                <a:t>და</a:t>
              </a:r>
              <a:r>
                <a:rPr sz="1350" dirty="0"/>
                <a:t> </a:t>
              </a:r>
              <a:r>
                <a:rPr sz="1350" dirty="0" err="1"/>
                <a:t>მდგრადი</a:t>
              </a:r>
              <a:r>
                <a:rPr sz="1350" dirty="0"/>
                <a:t> </a:t>
              </a:r>
              <a:r>
                <a:rPr sz="1350" dirty="0" err="1"/>
                <a:t>დაფინანსება</a:t>
              </a:r>
              <a:endParaRPr sz="1350" dirty="0"/>
            </a:p>
          </p:txBody>
        </p:sp>
      </p:grpSp>
      <p:grpSp>
        <p:nvGrpSpPr>
          <p:cNvPr id="232" name="Group"/>
          <p:cNvGrpSpPr/>
          <p:nvPr/>
        </p:nvGrpSpPr>
        <p:grpSpPr>
          <a:xfrm>
            <a:off x="8278817" y="409248"/>
            <a:ext cx="3285015" cy="1063973"/>
            <a:chOff x="0" y="-1"/>
            <a:chExt cx="6570021" cy="2127943"/>
          </a:xfrm>
        </p:grpSpPr>
        <p:grpSp>
          <p:nvGrpSpPr>
            <p:cNvPr id="230" name="Group"/>
            <p:cNvGrpSpPr/>
            <p:nvPr/>
          </p:nvGrpSpPr>
          <p:grpSpPr>
            <a:xfrm>
              <a:off x="0" y="-1"/>
              <a:ext cx="2127943" cy="2127943"/>
              <a:chOff x="0" y="0"/>
              <a:chExt cx="2127942" cy="2127942"/>
            </a:xfrm>
          </p:grpSpPr>
          <p:sp>
            <p:nvSpPr>
              <p:cNvPr id="228" name="Square"/>
              <p:cNvSpPr/>
              <p:nvPr/>
            </p:nvSpPr>
            <p:spPr>
              <a:xfrm>
                <a:off x="0" y="0"/>
                <a:ext cx="2127942" cy="2127942"/>
              </a:xfrm>
              <a:prstGeom prst="rect">
                <a:avLst/>
              </a:pr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29" name="Shape"/>
              <p:cNvSpPr/>
              <p:nvPr/>
            </p:nvSpPr>
            <p:spPr>
              <a:xfrm>
                <a:off x="804524" y="533050"/>
                <a:ext cx="518894" cy="1061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57" y="6832"/>
                    </a:moveTo>
                    <a:lnTo>
                      <a:pt x="20152" y="10396"/>
                    </a:lnTo>
                    <a:lnTo>
                      <a:pt x="13549" y="10396"/>
                    </a:lnTo>
                    <a:lnTo>
                      <a:pt x="13549" y="21600"/>
                    </a:lnTo>
                    <a:lnTo>
                      <a:pt x="5211" y="21600"/>
                    </a:lnTo>
                    <a:lnTo>
                      <a:pt x="5211" y="10396"/>
                    </a:lnTo>
                    <a:lnTo>
                      <a:pt x="0" y="10396"/>
                    </a:lnTo>
                    <a:lnTo>
                      <a:pt x="0" y="6832"/>
                    </a:lnTo>
                    <a:lnTo>
                      <a:pt x="5211" y="6832"/>
                    </a:lnTo>
                    <a:lnTo>
                      <a:pt x="5211" y="4943"/>
                    </a:lnTo>
                    <a:cubicBezTo>
                      <a:pt x="5211" y="3993"/>
                      <a:pt x="5093" y="2526"/>
                      <a:pt x="6507" y="1617"/>
                    </a:cubicBezTo>
                    <a:cubicBezTo>
                      <a:pt x="8002" y="654"/>
                      <a:pt x="9965" y="0"/>
                      <a:pt x="13487" y="0"/>
                    </a:cubicBezTo>
                    <a:cubicBezTo>
                      <a:pt x="19224" y="0"/>
                      <a:pt x="21600" y="399"/>
                      <a:pt x="21600" y="399"/>
                    </a:cubicBezTo>
                    <a:lnTo>
                      <a:pt x="20444" y="3688"/>
                    </a:lnTo>
                    <a:cubicBezTo>
                      <a:pt x="20444" y="3688"/>
                      <a:pt x="18608" y="3420"/>
                      <a:pt x="16839" y="3420"/>
                    </a:cubicBezTo>
                    <a:cubicBezTo>
                      <a:pt x="15071" y="3420"/>
                      <a:pt x="13549" y="3729"/>
                      <a:pt x="13549" y="4592"/>
                    </a:cubicBezTo>
                    <a:lnTo>
                      <a:pt x="13549" y="6832"/>
                    </a:lnTo>
                    <a:cubicBezTo>
                      <a:pt x="13549" y="6832"/>
                      <a:pt x="20657" y="6832"/>
                      <a:pt x="20657" y="6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95250" marR="95250" defTabSz="292100">
                  <a:lnSpc>
                    <a:spcPct val="80000"/>
                  </a:lnSpc>
                  <a:defRPr sz="1600" spc="8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800"/>
              </a:p>
            </p:txBody>
          </p:sp>
        </p:grpSp>
        <p:sp>
          <p:nvSpPr>
            <p:cNvPr id="231" name="Services delivery and integration of care"/>
            <p:cNvSpPr/>
            <p:nvPr/>
          </p:nvSpPr>
          <p:spPr>
            <a:xfrm>
              <a:off x="2127941" y="0"/>
              <a:ext cx="4442080" cy="2127942"/>
            </a:xfrm>
            <a:prstGeom prst="rect">
              <a:avLst/>
            </a:prstGeom>
            <a:solidFill>
              <a:srgbClr val="73B0D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0" tIns="127000" rIns="127000" bIns="127000" numCol="1" anchor="ctr">
              <a:noAutofit/>
            </a:bodyPr>
            <a:lstStyle>
              <a:lvl1pPr algn="l" defTabSz="584200">
                <a:defRPr sz="2700" cap="all">
                  <a:solidFill>
                    <a:srgbClr val="FFFFFF"/>
                  </a:solidFill>
                </a:defRPr>
              </a:lvl1pPr>
            </a:lstStyle>
            <a:p>
              <a:r>
                <a:rPr sz="1350" b="1" dirty="0" err="1"/>
                <a:t>სერვისების</a:t>
              </a:r>
              <a:r>
                <a:rPr sz="1350" b="1" dirty="0"/>
                <a:t> </a:t>
              </a:r>
              <a:r>
                <a:rPr sz="1350" b="1" dirty="0" err="1"/>
                <a:t>მიწოდება</a:t>
              </a:r>
              <a:r>
                <a:rPr sz="1350" b="1" dirty="0"/>
                <a:t> </a:t>
              </a:r>
              <a:r>
                <a:rPr sz="1350" b="1" dirty="0" err="1"/>
                <a:t>და</a:t>
              </a:r>
              <a:r>
                <a:rPr sz="1350" b="1" dirty="0"/>
                <a:t> </a:t>
              </a:r>
              <a:r>
                <a:rPr sz="1350" b="1" dirty="0" err="1"/>
                <a:t>ზრუნვის</a:t>
              </a:r>
              <a:r>
                <a:rPr sz="1350" b="1" dirty="0"/>
                <a:t> </a:t>
              </a:r>
              <a:r>
                <a:rPr sz="1350" b="1" dirty="0" err="1"/>
                <a:t>ინტეგრაცია</a:t>
              </a:r>
              <a:endParaRPr sz="1350" b="1" dirty="0"/>
            </a:p>
          </p:txBody>
        </p:sp>
      </p:grpSp>
      <p:sp>
        <p:nvSpPr>
          <p:cNvPr id="236" name="Shape"/>
          <p:cNvSpPr/>
          <p:nvPr/>
        </p:nvSpPr>
        <p:spPr>
          <a:xfrm>
            <a:off x="853500" y="695289"/>
            <a:ext cx="635001" cy="493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5" extrusionOk="0">
                <a:moveTo>
                  <a:pt x="3348" y="2"/>
                </a:moveTo>
                <a:cubicBezTo>
                  <a:pt x="1989" y="2"/>
                  <a:pt x="0" y="1403"/>
                  <a:pt x="0" y="2554"/>
                </a:cubicBezTo>
                <a:cubicBezTo>
                  <a:pt x="0" y="4074"/>
                  <a:pt x="0" y="9708"/>
                  <a:pt x="0" y="11941"/>
                </a:cubicBezTo>
                <a:lnTo>
                  <a:pt x="787" y="9825"/>
                </a:lnTo>
                <a:cubicBezTo>
                  <a:pt x="1450" y="8140"/>
                  <a:pt x="3062" y="7455"/>
                  <a:pt x="4387" y="8299"/>
                </a:cubicBezTo>
                <a:lnTo>
                  <a:pt x="10982" y="12492"/>
                </a:lnTo>
                <a:cubicBezTo>
                  <a:pt x="12306" y="13336"/>
                  <a:pt x="12845" y="15385"/>
                  <a:pt x="12182" y="17070"/>
                </a:cubicBezTo>
                <a:cubicBezTo>
                  <a:pt x="12182" y="17070"/>
                  <a:pt x="10810" y="20494"/>
                  <a:pt x="10810" y="20494"/>
                </a:cubicBezTo>
                <a:cubicBezTo>
                  <a:pt x="11174" y="21294"/>
                  <a:pt x="11975" y="21582"/>
                  <a:pt x="12615" y="21135"/>
                </a:cubicBezTo>
                <a:cubicBezTo>
                  <a:pt x="13068" y="20819"/>
                  <a:pt x="13116" y="19783"/>
                  <a:pt x="12988" y="18904"/>
                </a:cubicBezTo>
                <a:lnTo>
                  <a:pt x="13281" y="18750"/>
                </a:lnTo>
                <a:cubicBezTo>
                  <a:pt x="13637" y="19575"/>
                  <a:pt x="14457" y="19883"/>
                  <a:pt x="15106" y="19429"/>
                </a:cubicBezTo>
                <a:cubicBezTo>
                  <a:pt x="15579" y="19099"/>
                  <a:pt x="15717" y="17972"/>
                  <a:pt x="15620" y="17070"/>
                </a:cubicBezTo>
                <a:lnTo>
                  <a:pt x="15882" y="16890"/>
                </a:lnTo>
                <a:cubicBezTo>
                  <a:pt x="16417" y="17509"/>
                  <a:pt x="17213" y="18017"/>
                  <a:pt x="17687" y="17685"/>
                </a:cubicBezTo>
                <a:cubicBezTo>
                  <a:pt x="18337" y="17232"/>
                  <a:pt x="18458" y="16177"/>
                  <a:pt x="18101" y="15351"/>
                </a:cubicBezTo>
                <a:lnTo>
                  <a:pt x="14037" y="6157"/>
                </a:lnTo>
                <a:lnTo>
                  <a:pt x="12030" y="8530"/>
                </a:lnTo>
                <a:cubicBezTo>
                  <a:pt x="12030" y="8530"/>
                  <a:pt x="8903" y="8772"/>
                  <a:pt x="8390" y="8119"/>
                </a:cubicBezTo>
                <a:cubicBezTo>
                  <a:pt x="7855" y="7440"/>
                  <a:pt x="8047" y="3387"/>
                  <a:pt x="8047" y="3387"/>
                </a:cubicBezTo>
                <a:lnTo>
                  <a:pt x="10729" y="2"/>
                </a:lnTo>
                <a:cubicBezTo>
                  <a:pt x="10729" y="2"/>
                  <a:pt x="6106" y="2"/>
                  <a:pt x="3348" y="2"/>
                </a:cubicBezTo>
                <a:close/>
                <a:moveTo>
                  <a:pt x="12877" y="15"/>
                </a:moveTo>
                <a:lnTo>
                  <a:pt x="10195" y="3426"/>
                </a:lnTo>
                <a:lnTo>
                  <a:pt x="9529" y="4285"/>
                </a:lnTo>
                <a:cubicBezTo>
                  <a:pt x="9529" y="4285"/>
                  <a:pt x="9332" y="5791"/>
                  <a:pt x="9852" y="6452"/>
                </a:cubicBezTo>
                <a:cubicBezTo>
                  <a:pt x="10337" y="7069"/>
                  <a:pt x="11536" y="6837"/>
                  <a:pt x="11536" y="6837"/>
                </a:cubicBezTo>
                <a:lnTo>
                  <a:pt x="14874" y="3426"/>
                </a:lnTo>
                <a:lnTo>
                  <a:pt x="19583" y="14518"/>
                </a:lnTo>
                <a:cubicBezTo>
                  <a:pt x="19583" y="14518"/>
                  <a:pt x="21600" y="14512"/>
                  <a:pt x="21600" y="13659"/>
                </a:cubicBezTo>
                <a:cubicBezTo>
                  <a:pt x="21599" y="8488"/>
                  <a:pt x="21600" y="5991"/>
                  <a:pt x="21600" y="4285"/>
                </a:cubicBezTo>
                <a:cubicBezTo>
                  <a:pt x="21600" y="4285"/>
                  <a:pt x="20806" y="2570"/>
                  <a:pt x="20511" y="2195"/>
                </a:cubicBezTo>
                <a:cubicBezTo>
                  <a:pt x="20237" y="1847"/>
                  <a:pt x="19177" y="41"/>
                  <a:pt x="17556" y="15"/>
                </a:cubicBezTo>
                <a:cubicBezTo>
                  <a:pt x="15583" y="-18"/>
                  <a:pt x="12877" y="15"/>
                  <a:pt x="12877" y="15"/>
                </a:cubicBezTo>
                <a:close/>
                <a:moveTo>
                  <a:pt x="2854" y="9581"/>
                </a:moveTo>
                <a:cubicBezTo>
                  <a:pt x="2609" y="9684"/>
                  <a:pt x="2403" y="9906"/>
                  <a:pt x="2279" y="10222"/>
                </a:cubicBezTo>
                <a:lnTo>
                  <a:pt x="776" y="14031"/>
                </a:lnTo>
                <a:cubicBezTo>
                  <a:pt x="528" y="14662"/>
                  <a:pt x="723" y="15433"/>
                  <a:pt x="1220" y="15749"/>
                </a:cubicBezTo>
                <a:cubicBezTo>
                  <a:pt x="1717" y="16065"/>
                  <a:pt x="2323" y="15804"/>
                  <a:pt x="2571" y="15172"/>
                </a:cubicBezTo>
                <a:cubicBezTo>
                  <a:pt x="2571" y="15172"/>
                  <a:pt x="4074" y="11363"/>
                  <a:pt x="4074" y="11363"/>
                </a:cubicBezTo>
                <a:cubicBezTo>
                  <a:pt x="4323" y="10732"/>
                  <a:pt x="4117" y="9962"/>
                  <a:pt x="3620" y="9645"/>
                </a:cubicBezTo>
                <a:cubicBezTo>
                  <a:pt x="3372" y="9487"/>
                  <a:pt x="3098" y="9478"/>
                  <a:pt x="2854" y="9581"/>
                </a:cubicBezTo>
                <a:close/>
                <a:moveTo>
                  <a:pt x="5254" y="11107"/>
                </a:moveTo>
                <a:cubicBezTo>
                  <a:pt x="5009" y="11210"/>
                  <a:pt x="4793" y="11432"/>
                  <a:pt x="4669" y="11748"/>
                </a:cubicBezTo>
                <a:lnTo>
                  <a:pt x="3176" y="15557"/>
                </a:lnTo>
                <a:cubicBezTo>
                  <a:pt x="2928" y="16188"/>
                  <a:pt x="3123" y="16958"/>
                  <a:pt x="3620" y="17275"/>
                </a:cubicBezTo>
                <a:cubicBezTo>
                  <a:pt x="4117" y="17591"/>
                  <a:pt x="4723" y="17330"/>
                  <a:pt x="4971" y="16698"/>
                </a:cubicBezTo>
                <a:cubicBezTo>
                  <a:pt x="4971" y="16698"/>
                  <a:pt x="6474" y="12889"/>
                  <a:pt x="6474" y="12889"/>
                </a:cubicBezTo>
                <a:cubicBezTo>
                  <a:pt x="6723" y="12258"/>
                  <a:pt x="6517" y="11488"/>
                  <a:pt x="6020" y="11171"/>
                </a:cubicBezTo>
                <a:cubicBezTo>
                  <a:pt x="5772" y="11013"/>
                  <a:pt x="5498" y="11004"/>
                  <a:pt x="5254" y="11107"/>
                </a:cubicBezTo>
                <a:close/>
                <a:moveTo>
                  <a:pt x="7654" y="12633"/>
                </a:moveTo>
                <a:cubicBezTo>
                  <a:pt x="7410" y="12736"/>
                  <a:pt x="7193" y="12958"/>
                  <a:pt x="7069" y="13274"/>
                </a:cubicBezTo>
                <a:lnTo>
                  <a:pt x="5566" y="17083"/>
                </a:lnTo>
                <a:cubicBezTo>
                  <a:pt x="5318" y="17714"/>
                  <a:pt x="5523" y="18485"/>
                  <a:pt x="6020" y="18801"/>
                </a:cubicBezTo>
                <a:cubicBezTo>
                  <a:pt x="6517" y="19117"/>
                  <a:pt x="7123" y="18855"/>
                  <a:pt x="7371" y="18224"/>
                </a:cubicBezTo>
                <a:cubicBezTo>
                  <a:pt x="7371" y="18224"/>
                  <a:pt x="8874" y="14415"/>
                  <a:pt x="8874" y="14415"/>
                </a:cubicBezTo>
                <a:cubicBezTo>
                  <a:pt x="9123" y="13784"/>
                  <a:pt x="8917" y="13014"/>
                  <a:pt x="8420" y="12697"/>
                </a:cubicBezTo>
                <a:cubicBezTo>
                  <a:pt x="8172" y="12539"/>
                  <a:pt x="7898" y="12530"/>
                  <a:pt x="7654" y="12633"/>
                </a:cubicBezTo>
                <a:close/>
                <a:moveTo>
                  <a:pt x="10054" y="14159"/>
                </a:moveTo>
                <a:cubicBezTo>
                  <a:pt x="9809" y="14262"/>
                  <a:pt x="9593" y="14484"/>
                  <a:pt x="9469" y="14800"/>
                </a:cubicBezTo>
                <a:lnTo>
                  <a:pt x="7966" y="18609"/>
                </a:lnTo>
                <a:cubicBezTo>
                  <a:pt x="7718" y="19240"/>
                  <a:pt x="7923" y="20010"/>
                  <a:pt x="8420" y="20327"/>
                </a:cubicBezTo>
                <a:cubicBezTo>
                  <a:pt x="8917" y="20643"/>
                  <a:pt x="9523" y="20395"/>
                  <a:pt x="9771" y="19763"/>
                </a:cubicBezTo>
                <a:lnTo>
                  <a:pt x="11274" y="15941"/>
                </a:lnTo>
                <a:cubicBezTo>
                  <a:pt x="11523" y="15310"/>
                  <a:pt x="11317" y="14539"/>
                  <a:pt x="10820" y="14223"/>
                </a:cubicBezTo>
                <a:cubicBezTo>
                  <a:pt x="10572" y="14065"/>
                  <a:pt x="10298" y="14056"/>
                  <a:pt x="10054" y="1415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37" name="Shape"/>
          <p:cNvSpPr/>
          <p:nvPr/>
        </p:nvSpPr>
        <p:spPr>
          <a:xfrm>
            <a:off x="4668441" y="674246"/>
            <a:ext cx="635001" cy="535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8" y="0"/>
                </a:moveTo>
                <a:cubicBezTo>
                  <a:pt x="612" y="0"/>
                  <a:pt x="0" y="713"/>
                  <a:pt x="0" y="1597"/>
                </a:cubicBezTo>
                <a:lnTo>
                  <a:pt x="0" y="20003"/>
                </a:lnTo>
                <a:cubicBezTo>
                  <a:pt x="0" y="20887"/>
                  <a:pt x="612" y="21600"/>
                  <a:pt x="1358" y="21600"/>
                </a:cubicBezTo>
                <a:lnTo>
                  <a:pt x="18896" y="21600"/>
                </a:lnTo>
                <a:cubicBezTo>
                  <a:pt x="19641" y="21600"/>
                  <a:pt x="20242" y="20887"/>
                  <a:pt x="20242" y="20003"/>
                </a:cubicBezTo>
                <a:lnTo>
                  <a:pt x="20242" y="15200"/>
                </a:lnTo>
                <a:lnTo>
                  <a:pt x="15524" y="15200"/>
                </a:lnTo>
                <a:cubicBezTo>
                  <a:pt x="14779" y="15200"/>
                  <a:pt x="14177" y="14487"/>
                  <a:pt x="14177" y="13604"/>
                </a:cubicBezTo>
                <a:lnTo>
                  <a:pt x="14177" y="10398"/>
                </a:lnTo>
                <a:cubicBezTo>
                  <a:pt x="14177" y="9514"/>
                  <a:pt x="14779" y="8801"/>
                  <a:pt x="15524" y="8801"/>
                </a:cubicBezTo>
                <a:lnTo>
                  <a:pt x="20242" y="8801"/>
                </a:lnTo>
                <a:lnTo>
                  <a:pt x="20242" y="4803"/>
                </a:lnTo>
                <a:cubicBezTo>
                  <a:pt x="20242" y="3919"/>
                  <a:pt x="19641" y="3193"/>
                  <a:pt x="18896" y="3193"/>
                </a:cubicBezTo>
                <a:lnTo>
                  <a:pt x="18896" y="1597"/>
                </a:lnTo>
                <a:cubicBezTo>
                  <a:pt x="18896" y="713"/>
                  <a:pt x="18295" y="0"/>
                  <a:pt x="17549" y="0"/>
                </a:cubicBezTo>
                <a:lnTo>
                  <a:pt x="1358" y="0"/>
                </a:lnTo>
                <a:close/>
                <a:moveTo>
                  <a:pt x="2025" y="1597"/>
                </a:moveTo>
                <a:lnTo>
                  <a:pt x="16192" y="1597"/>
                </a:lnTo>
                <a:cubicBezTo>
                  <a:pt x="16192" y="1597"/>
                  <a:pt x="17549" y="1593"/>
                  <a:pt x="17549" y="3193"/>
                </a:cubicBezTo>
                <a:lnTo>
                  <a:pt x="2025" y="3193"/>
                </a:lnTo>
                <a:cubicBezTo>
                  <a:pt x="1653" y="3193"/>
                  <a:pt x="1358" y="2844"/>
                  <a:pt x="1358" y="2401"/>
                </a:cubicBezTo>
                <a:cubicBezTo>
                  <a:pt x="1358" y="1960"/>
                  <a:pt x="1653" y="1597"/>
                  <a:pt x="2025" y="1597"/>
                </a:cubicBezTo>
                <a:close/>
                <a:moveTo>
                  <a:pt x="16192" y="9606"/>
                </a:moveTo>
                <a:cubicBezTo>
                  <a:pt x="15447" y="9606"/>
                  <a:pt x="14845" y="10318"/>
                  <a:pt x="14845" y="11202"/>
                </a:cubicBezTo>
                <a:lnTo>
                  <a:pt x="14845" y="12799"/>
                </a:lnTo>
                <a:cubicBezTo>
                  <a:pt x="14845" y="13683"/>
                  <a:pt x="15447" y="14396"/>
                  <a:pt x="16192" y="14396"/>
                </a:cubicBezTo>
                <a:lnTo>
                  <a:pt x="20242" y="14396"/>
                </a:lnTo>
                <a:cubicBezTo>
                  <a:pt x="20988" y="14396"/>
                  <a:pt x="21600" y="13683"/>
                  <a:pt x="21600" y="12799"/>
                </a:cubicBezTo>
                <a:lnTo>
                  <a:pt x="21600" y="11202"/>
                </a:lnTo>
                <a:cubicBezTo>
                  <a:pt x="21600" y="10318"/>
                  <a:pt x="20988" y="9606"/>
                  <a:pt x="20242" y="9606"/>
                </a:cubicBezTo>
                <a:lnTo>
                  <a:pt x="16192" y="9606"/>
                </a:lnTo>
                <a:close/>
                <a:moveTo>
                  <a:pt x="16871" y="11202"/>
                </a:moveTo>
                <a:cubicBezTo>
                  <a:pt x="17243" y="11202"/>
                  <a:pt x="17549" y="11552"/>
                  <a:pt x="17549" y="11994"/>
                </a:cubicBezTo>
                <a:cubicBezTo>
                  <a:pt x="17549" y="12436"/>
                  <a:pt x="17243" y="12799"/>
                  <a:pt x="16871" y="12799"/>
                </a:cubicBezTo>
                <a:cubicBezTo>
                  <a:pt x="16498" y="12799"/>
                  <a:pt x="16192" y="12436"/>
                  <a:pt x="16192" y="11994"/>
                </a:cubicBezTo>
                <a:cubicBezTo>
                  <a:pt x="16192" y="11552"/>
                  <a:pt x="16498" y="11202"/>
                  <a:pt x="16871" y="1120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5C631F-7A41-4955-966C-A63A3BCBD1FC}"/>
              </a:ext>
            </a:extLst>
          </p:cNvPr>
          <p:cNvSpPr/>
          <p:nvPr/>
        </p:nvSpPr>
        <p:spPr>
          <a:xfrm>
            <a:off x="477058" y="1758474"/>
            <a:ext cx="3687438" cy="481157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მაკოორდინებელი სტრუქტურის შექმნა </a:t>
            </a:r>
            <a:r>
              <a:rPr lang="en-US" b="1" dirty="0">
                <a:solidFill>
                  <a:schemeClr val="bg1"/>
                </a:solidFill>
                <a:highlight>
                  <a:srgbClr val="0092CC"/>
                </a:highlight>
              </a:rPr>
              <a:t>(e.g. </a:t>
            </a: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მინისტრთან განმახორციელებელი გუნდის შექმნა</a:t>
            </a:r>
            <a:r>
              <a:rPr lang="en-US" b="1" dirty="0">
                <a:solidFill>
                  <a:schemeClr val="bg1"/>
                </a:solidFill>
                <a:highlight>
                  <a:srgbClr val="0092CC"/>
                </a:highlight>
              </a:rPr>
              <a:t>)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გარდამავალი პერიოდის მართვის მიზნით, ეტაპობრივი დანერგვის გეგმის ჩამოყალიბება</a:t>
            </a:r>
            <a:r>
              <a:rPr lang="en-US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 err="1"/>
              <a:t>პჯდ</a:t>
            </a:r>
            <a:r>
              <a:rPr lang="ka-GE" sz="1600" dirty="0"/>
              <a:t> შენობების მდგომარეობის გაუმჯობესების მიზნით, საინვესტიციო ეროვნული გეგმის შედგენა</a:t>
            </a:r>
            <a:endParaRPr lang="ka-GE" sz="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ლიცენზირების და/ან სელექტიური კონტრაქტირების მოთხოვნების გაძლიერება/გამკაცრება</a:t>
            </a:r>
            <a:r>
              <a:rPr lang="en-US" sz="1600" dirty="0"/>
              <a:t> </a:t>
            </a:r>
            <a:endParaRPr lang="en-US" sz="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გეგმის შედგენა, ოპერაციული კვლევების ჩასატარებლად 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2DDE3-CB1B-4BEF-AA9F-0991E3110EDE}"/>
              </a:ext>
            </a:extLst>
          </p:cNvPr>
          <p:cNvSpPr/>
          <p:nvPr/>
        </p:nvSpPr>
        <p:spPr>
          <a:xfrm>
            <a:off x="4428572" y="1665547"/>
            <a:ext cx="3583314" cy="51398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გრძელვადიანი და გაცნობიერებული ფისკალური სცენარების შემუშავება 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(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ფინანსთა სამინისტროსთან ერთობლივად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)</a:t>
            </a:r>
            <a:endParaRPr lang="en-US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არსებულ დაფინანსებასა და პროგნოზულ ხარჯებს შორის სხვაობის შეფასება</a:t>
            </a:r>
            <a:endParaRPr lang="en-US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მონიტორინგის ინსტრუმენტად მოსახლეობის ფინანსური დაცვის კვლევების გამოყენება</a:t>
            </a:r>
            <a:endParaRPr lang="en-US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სმს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-ის ღირებულების გათვლის შესაძლებლობების გაძლიერება  და ტარიფებისა და გადახდის მეთოდების უწყვეტი რევიზია</a:t>
            </a:r>
            <a:endParaRPr lang="en-US" sz="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 err="1"/>
              <a:t>პჯდ</a:t>
            </a:r>
            <a:r>
              <a:rPr lang="en-US" sz="1600" dirty="0"/>
              <a:t> </a:t>
            </a:r>
            <a:r>
              <a:rPr lang="ka-GE" sz="1600" dirty="0" err="1"/>
              <a:t>მეკარიბჭის</a:t>
            </a:r>
            <a:r>
              <a:rPr lang="en-US" sz="1600" dirty="0"/>
              <a:t> </a:t>
            </a:r>
            <a:r>
              <a:rPr lang="ka-GE" sz="1600" dirty="0"/>
              <a:t>როლის დამკვიდრება</a:t>
            </a:r>
            <a:r>
              <a:rPr lang="en-US" sz="1600" dirty="0"/>
              <a:t> (</a:t>
            </a:r>
            <a:r>
              <a:rPr lang="ka-GE" sz="1600" dirty="0"/>
              <a:t>მაგ.: შემცირებული თანაგადახდა ოჯახის ექიმის მიმართვის საფუძველზე</a:t>
            </a:r>
            <a:r>
              <a:rPr lang="en-US" sz="1600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6481E-98A8-4930-9AE1-6113EA6AD2DC}"/>
              </a:ext>
            </a:extLst>
          </p:cNvPr>
          <p:cNvSpPr/>
          <p:nvPr/>
        </p:nvSpPr>
        <p:spPr>
          <a:xfrm>
            <a:off x="8131629" y="1758474"/>
            <a:ext cx="358331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dirty="0"/>
              <a:t>ჯვარედინი პროგრამული ეფექტიანობის ანალიზი</a:t>
            </a:r>
            <a:r>
              <a:rPr lang="en-US" dirty="0"/>
              <a:t> </a:t>
            </a:r>
            <a:r>
              <a:rPr lang="ka-GE" dirty="0"/>
              <a:t>(ჯანდაცვა და სოციალური)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dirty="0"/>
              <a:t>ძირითად მდგომარეობებზე პაციენტის გზამკვლევების შემუშავება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მოსახლეობის  </a:t>
            </a:r>
            <a:r>
              <a:rPr lang="ka-GE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პჯდ</a:t>
            </a:r>
            <a:r>
              <a:rPr lang="ka-GE" b="1" dirty="0">
                <a:solidFill>
                  <a:schemeClr val="bg1"/>
                </a:solidFill>
                <a:highlight>
                  <a:srgbClr val="0092CC"/>
                </a:highlight>
              </a:rPr>
              <a:t> სისტემაზე მიმაგრების და რეგისტრაციის პროცედურების გადახედვა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dirty="0" err="1"/>
              <a:t>რეფერალის</a:t>
            </a:r>
            <a:r>
              <a:rPr lang="ka-GE" dirty="0"/>
              <a:t> მექანიზმების გადახედვა (ოჯახის ექიმის მიმართვის მნიშვნელობის გამოკვეთა)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557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roup"/>
          <p:cNvSpPr/>
          <p:nvPr/>
        </p:nvSpPr>
        <p:spPr>
          <a:xfrm>
            <a:off x="555081" y="137893"/>
            <a:ext cx="1063972" cy="1063972"/>
          </a:xfrm>
          <a:prstGeom prst="rect">
            <a:avLst/>
          </a:prstGeom>
          <a:solidFill>
            <a:srgbClr val="3484C9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600">
              <a:lnSpc>
                <a:spcPct val="80000"/>
              </a:lnSpc>
              <a:spcBef>
                <a:spcPts val="275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2500"/>
          </a:p>
        </p:txBody>
      </p:sp>
      <p:grpSp>
        <p:nvGrpSpPr>
          <p:cNvPr id="255" name="Group"/>
          <p:cNvGrpSpPr/>
          <p:nvPr/>
        </p:nvGrpSpPr>
        <p:grpSpPr>
          <a:xfrm>
            <a:off x="1609096" y="137107"/>
            <a:ext cx="10027824" cy="1063982"/>
            <a:chOff x="2143190" y="-1"/>
            <a:chExt cx="20055642" cy="2127946"/>
          </a:xfrm>
        </p:grpSpPr>
        <p:sp>
          <p:nvSpPr>
            <p:cNvPr id="240" name="Group"/>
            <p:cNvSpPr/>
            <p:nvPr/>
          </p:nvSpPr>
          <p:spPr>
            <a:xfrm>
              <a:off x="2143190" y="-1"/>
              <a:ext cx="4290767" cy="2127944"/>
            </a:xfrm>
            <a:prstGeom prst="rect">
              <a:avLst/>
            </a:prstGeom>
            <a:solidFill>
              <a:srgbClr val="3584C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0" tIns="127000" rIns="127000" bIns="127000" numCol="1" anchor="ctr">
              <a:noAutofit/>
            </a:bodyPr>
            <a:lstStyle>
              <a:lvl1pPr algn="l" defTabSz="825500">
                <a:defRPr sz="2700" b="1" cap="all">
                  <a:solidFill>
                    <a:srgbClr val="FFFFFF"/>
                  </a:solidFill>
                </a:defRPr>
              </a:lvl1pPr>
            </a:lstStyle>
            <a:p>
              <a:r>
                <a:rPr sz="1350" dirty="0" err="1"/>
                <a:t>სამუშაო</a:t>
              </a:r>
              <a:r>
                <a:rPr sz="1350" dirty="0"/>
                <a:t> </a:t>
              </a:r>
              <a:r>
                <a:rPr sz="1350" dirty="0" err="1"/>
                <a:t>ძალებში</a:t>
              </a:r>
              <a:r>
                <a:rPr sz="1350" dirty="0"/>
                <a:t> </a:t>
              </a:r>
              <a:r>
                <a:rPr sz="1350" dirty="0" err="1"/>
                <a:t>ინვესტირება</a:t>
              </a:r>
              <a:endParaRPr sz="1350" dirty="0"/>
            </a:p>
          </p:txBody>
        </p:sp>
        <p:grpSp>
          <p:nvGrpSpPr>
            <p:cNvPr id="245" name="Group"/>
            <p:cNvGrpSpPr/>
            <p:nvPr/>
          </p:nvGrpSpPr>
          <p:grpSpPr>
            <a:xfrm>
              <a:off x="7557775" y="-1"/>
              <a:ext cx="6570024" cy="2127945"/>
              <a:chOff x="0" y="0"/>
              <a:chExt cx="6570021" cy="2127943"/>
            </a:xfrm>
          </p:grpSpPr>
          <p:sp>
            <p:nvSpPr>
              <p:cNvPr id="243" name="Group"/>
              <p:cNvSpPr/>
              <p:nvPr/>
            </p:nvSpPr>
            <p:spPr>
              <a:xfrm>
                <a:off x="0" y="0"/>
                <a:ext cx="2127942" cy="2127943"/>
              </a:xfrm>
              <a:prstGeom prst="rect">
                <a:avLst/>
              </a:prstGeom>
              <a:solidFill>
                <a:srgbClr val="3197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28600">
                  <a:lnSpc>
                    <a:spcPct val="80000"/>
                  </a:lnSpc>
                  <a:spcBef>
                    <a:spcPts val="2750"/>
                  </a:spcBef>
                  <a:defRPr sz="500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2500"/>
              </a:p>
            </p:txBody>
          </p:sp>
          <p:sp>
            <p:nvSpPr>
              <p:cNvPr id="244" name="Well-functioning HIS"/>
              <p:cNvSpPr/>
              <p:nvPr/>
            </p:nvSpPr>
            <p:spPr>
              <a:xfrm>
                <a:off x="2127941" y="0"/>
                <a:ext cx="4442080" cy="2127943"/>
              </a:xfrm>
              <a:prstGeom prst="rect">
                <a:avLst/>
              </a:prstGeom>
              <a:solidFill>
                <a:srgbClr val="3297E1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7000" tIns="127000" rIns="127000" bIns="127000" numCol="1" anchor="ctr">
                <a:noAutofit/>
              </a:bodyPr>
              <a:lstStyle>
                <a:lvl1pPr algn="l" defTabSz="584200">
                  <a:defRPr sz="2700" b="1" cap="all">
                    <a:solidFill>
                      <a:srgbClr val="FFFFFF"/>
                    </a:solidFill>
                  </a:defRPr>
                </a:lvl1pPr>
              </a:lstStyle>
              <a:p>
                <a:r>
                  <a:rPr sz="1350" dirty="0" err="1"/>
                  <a:t>კარგად</a:t>
                </a:r>
                <a:r>
                  <a:rPr sz="1350" dirty="0"/>
                  <a:t> </a:t>
                </a:r>
                <a:r>
                  <a:rPr sz="1350" dirty="0" err="1"/>
                  <a:t>ფუნქციორებადი</a:t>
                </a:r>
                <a:r>
                  <a:rPr sz="1350" dirty="0"/>
                  <a:t> </a:t>
                </a:r>
                <a:r>
                  <a:rPr sz="1350" dirty="0" err="1"/>
                  <a:t>ჯანმრთელობის</a:t>
                </a:r>
                <a:r>
                  <a:rPr sz="1350" dirty="0"/>
                  <a:t> </a:t>
                </a:r>
                <a:r>
                  <a:rPr sz="1350" dirty="0" err="1"/>
                  <a:t>საინფორმაციო</a:t>
                </a:r>
                <a:r>
                  <a:rPr sz="1350" dirty="0"/>
                  <a:t> </a:t>
                </a:r>
                <a:r>
                  <a:rPr sz="1350" dirty="0" err="1"/>
                  <a:t>სისტემა</a:t>
                </a:r>
                <a:endParaRPr sz="1350" dirty="0"/>
              </a:p>
            </p:txBody>
          </p:sp>
        </p:grpSp>
        <p:grpSp>
          <p:nvGrpSpPr>
            <p:cNvPr id="252" name="Group"/>
            <p:cNvGrpSpPr/>
            <p:nvPr/>
          </p:nvGrpSpPr>
          <p:grpSpPr>
            <a:xfrm>
              <a:off x="15264916" y="-1"/>
              <a:ext cx="6933916" cy="2127946"/>
              <a:chOff x="0" y="0"/>
              <a:chExt cx="6933916" cy="2127944"/>
            </a:xfrm>
          </p:grpSpPr>
          <p:grpSp>
            <p:nvGrpSpPr>
              <p:cNvPr id="250" name="Group"/>
              <p:cNvGrpSpPr/>
              <p:nvPr/>
            </p:nvGrpSpPr>
            <p:grpSpPr>
              <a:xfrm>
                <a:off x="0" y="0"/>
                <a:ext cx="2127943" cy="2127944"/>
                <a:chOff x="0" y="0"/>
                <a:chExt cx="2127942" cy="2127943"/>
              </a:xfrm>
            </p:grpSpPr>
            <p:sp>
              <p:nvSpPr>
                <p:cNvPr id="248" name="Square"/>
                <p:cNvSpPr/>
                <p:nvPr/>
              </p:nvSpPr>
              <p:spPr>
                <a:xfrm>
                  <a:off x="0" y="0"/>
                  <a:ext cx="2127942" cy="2127943"/>
                </a:xfrm>
                <a:prstGeom prst="rect">
                  <a:avLst/>
                </a:prstGeom>
                <a:solidFill>
                  <a:srgbClr val="72B1D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228600">
                    <a:lnSpc>
                      <a:spcPct val="80000"/>
                    </a:lnSpc>
                    <a:spcBef>
                      <a:spcPts val="2750"/>
                    </a:spcBef>
                    <a:defRPr sz="5000">
                      <a:solidFill>
                        <a:srgbClr val="333333"/>
                      </a:solidFill>
                      <a:latin typeface="Helvetica Neue Thin"/>
                      <a:ea typeface="Helvetica Neue Thin"/>
                      <a:cs typeface="Helvetica Neue Thin"/>
                      <a:sym typeface="Helvetica Neue Thin"/>
                    </a:defRPr>
                  </a:pPr>
                  <a:endParaRPr sz="2500"/>
                </a:p>
              </p:txBody>
            </p:sp>
            <p:sp>
              <p:nvSpPr>
                <p:cNvPr id="249" name="Shape"/>
                <p:cNvSpPr/>
                <p:nvPr/>
              </p:nvSpPr>
              <p:spPr>
                <a:xfrm rot="2700000">
                  <a:off x="428815" y="784392"/>
                  <a:ext cx="1270001" cy="559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58" y="0"/>
                      </a:moveTo>
                      <a:cubicBezTo>
                        <a:pt x="2128" y="0"/>
                        <a:pt x="0" y="4814"/>
                        <a:pt x="0" y="10783"/>
                      </a:cubicBezTo>
                      <a:cubicBezTo>
                        <a:pt x="0" y="16753"/>
                        <a:pt x="2128" y="21600"/>
                        <a:pt x="4758" y="21600"/>
                      </a:cubicBezTo>
                      <a:lnTo>
                        <a:pt x="10441" y="21600"/>
                      </a:lnTo>
                      <a:lnTo>
                        <a:pt x="11166" y="21600"/>
                      </a:lnTo>
                      <a:lnTo>
                        <a:pt x="16842" y="21600"/>
                      </a:lnTo>
                      <a:cubicBezTo>
                        <a:pt x="19472" y="21600"/>
                        <a:pt x="21600" y="16753"/>
                        <a:pt x="21600" y="10783"/>
                      </a:cubicBezTo>
                      <a:cubicBezTo>
                        <a:pt x="21600" y="4814"/>
                        <a:pt x="19472" y="0"/>
                        <a:pt x="16842" y="0"/>
                      </a:cubicBezTo>
                      <a:lnTo>
                        <a:pt x="11166" y="0"/>
                      </a:lnTo>
                      <a:lnTo>
                        <a:pt x="10441" y="0"/>
                      </a:lnTo>
                      <a:lnTo>
                        <a:pt x="4758" y="0"/>
                      </a:lnTo>
                      <a:close/>
                      <a:moveTo>
                        <a:pt x="4847" y="1950"/>
                      </a:moveTo>
                      <a:lnTo>
                        <a:pt x="11039" y="1950"/>
                      </a:lnTo>
                      <a:lnTo>
                        <a:pt x="11039" y="19650"/>
                      </a:lnTo>
                      <a:lnTo>
                        <a:pt x="4847" y="19650"/>
                      </a:lnTo>
                      <a:cubicBezTo>
                        <a:pt x="2695" y="19646"/>
                        <a:pt x="955" y="15685"/>
                        <a:pt x="956" y="10800"/>
                      </a:cubicBezTo>
                      <a:cubicBezTo>
                        <a:pt x="957" y="5914"/>
                        <a:pt x="2695" y="1950"/>
                        <a:pt x="4847" y="1950"/>
                      </a:cubicBezTo>
                      <a:close/>
                      <a:moveTo>
                        <a:pt x="12891" y="5714"/>
                      </a:moveTo>
                      <a:lnTo>
                        <a:pt x="17985" y="5714"/>
                      </a:lnTo>
                      <a:cubicBezTo>
                        <a:pt x="18211" y="5714"/>
                        <a:pt x="18396" y="6133"/>
                        <a:pt x="18396" y="6646"/>
                      </a:cubicBezTo>
                      <a:cubicBezTo>
                        <a:pt x="18396" y="7160"/>
                        <a:pt x="18211" y="7579"/>
                        <a:pt x="17985" y="7579"/>
                      </a:cubicBezTo>
                      <a:lnTo>
                        <a:pt x="12891" y="7579"/>
                      </a:lnTo>
                      <a:cubicBezTo>
                        <a:pt x="12665" y="7579"/>
                        <a:pt x="12480" y="7160"/>
                        <a:pt x="12480" y="6646"/>
                      </a:cubicBezTo>
                      <a:cubicBezTo>
                        <a:pt x="12480" y="6133"/>
                        <a:pt x="12665" y="5714"/>
                        <a:pt x="12891" y="57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defTabSz="412750">
                    <a:defRPr sz="3200">
                      <a:solidFill>
                        <a:srgbClr val="000000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sz="1600"/>
                </a:p>
              </p:txBody>
            </p:sp>
          </p:grpSp>
          <p:sp>
            <p:nvSpPr>
              <p:cNvPr id="251" name="Access to medicines and ancillary exams"/>
              <p:cNvSpPr/>
              <p:nvPr/>
            </p:nvSpPr>
            <p:spPr>
              <a:xfrm>
                <a:off x="2127941" y="0"/>
                <a:ext cx="4805975" cy="2127944"/>
              </a:xfrm>
              <a:prstGeom prst="rect">
                <a:avLst/>
              </a:prstGeom>
              <a:solidFill>
                <a:srgbClr val="73B0D7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7000" tIns="127000" rIns="127000" bIns="127000" numCol="1" anchor="ctr">
                <a:noAutofit/>
              </a:bodyPr>
              <a:lstStyle>
                <a:lvl1pPr algn="l" defTabSz="584200">
                  <a:defRPr sz="2700" b="1" cap="all">
                    <a:solidFill>
                      <a:srgbClr val="FFFFFF"/>
                    </a:solidFill>
                  </a:defRPr>
                </a:lvl1pPr>
              </a:lstStyle>
              <a:p>
                <a:r>
                  <a:rPr sz="1350" dirty="0" err="1"/>
                  <a:t>მედიკამენტებსა</a:t>
                </a:r>
                <a:r>
                  <a:rPr sz="1350" dirty="0"/>
                  <a:t> </a:t>
                </a:r>
                <a:r>
                  <a:rPr sz="1350" dirty="0" err="1"/>
                  <a:t>და</a:t>
                </a:r>
                <a:r>
                  <a:rPr sz="1350" dirty="0"/>
                  <a:t> </a:t>
                </a:r>
                <a:r>
                  <a:rPr sz="1350" dirty="0" err="1"/>
                  <a:t>დამხმარე</a:t>
                </a:r>
                <a:r>
                  <a:rPr sz="1350" dirty="0"/>
                  <a:t> </a:t>
                </a:r>
                <a:r>
                  <a:rPr sz="1350" dirty="0" err="1"/>
                  <a:t>გასინჯვებზე</a:t>
                </a:r>
                <a:r>
                  <a:rPr sz="1350" dirty="0"/>
                  <a:t> </a:t>
                </a:r>
                <a:r>
                  <a:rPr sz="1350" dirty="0" err="1"/>
                  <a:t>ხელმისაწვდმობა</a:t>
                </a:r>
                <a:r>
                  <a:rPr sz="1350" dirty="0"/>
                  <a:t> </a:t>
                </a:r>
              </a:p>
            </p:txBody>
          </p:sp>
        </p:grpSp>
      </p:grpSp>
      <p:sp>
        <p:nvSpPr>
          <p:cNvPr id="256" name="Shape"/>
          <p:cNvSpPr/>
          <p:nvPr/>
        </p:nvSpPr>
        <p:spPr>
          <a:xfrm>
            <a:off x="769567" y="341464"/>
            <a:ext cx="635001" cy="656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5" y="0"/>
                </a:moveTo>
                <a:cubicBezTo>
                  <a:pt x="2654" y="0"/>
                  <a:pt x="1839" y="771"/>
                  <a:pt x="1839" y="1729"/>
                </a:cubicBezTo>
                <a:cubicBezTo>
                  <a:pt x="1839" y="2688"/>
                  <a:pt x="2654" y="3459"/>
                  <a:pt x="3645" y="3459"/>
                </a:cubicBezTo>
                <a:cubicBezTo>
                  <a:pt x="4636" y="3459"/>
                  <a:pt x="5434" y="2688"/>
                  <a:pt x="5434" y="1729"/>
                </a:cubicBezTo>
                <a:cubicBezTo>
                  <a:pt x="5434" y="771"/>
                  <a:pt x="4636" y="0"/>
                  <a:pt x="3645" y="0"/>
                </a:cubicBezTo>
                <a:close/>
                <a:moveTo>
                  <a:pt x="17955" y="0"/>
                </a:moveTo>
                <a:cubicBezTo>
                  <a:pt x="16964" y="0"/>
                  <a:pt x="16166" y="771"/>
                  <a:pt x="16166" y="1729"/>
                </a:cubicBezTo>
                <a:cubicBezTo>
                  <a:pt x="16166" y="2688"/>
                  <a:pt x="16964" y="3459"/>
                  <a:pt x="17955" y="3459"/>
                </a:cubicBezTo>
                <a:cubicBezTo>
                  <a:pt x="18946" y="3459"/>
                  <a:pt x="19761" y="2688"/>
                  <a:pt x="19761" y="1729"/>
                </a:cubicBezTo>
                <a:cubicBezTo>
                  <a:pt x="19761" y="771"/>
                  <a:pt x="18946" y="0"/>
                  <a:pt x="17955" y="0"/>
                </a:cubicBezTo>
                <a:close/>
                <a:moveTo>
                  <a:pt x="10614" y="3703"/>
                </a:moveTo>
                <a:cubicBezTo>
                  <a:pt x="9623" y="3703"/>
                  <a:pt x="8809" y="4474"/>
                  <a:pt x="8809" y="5433"/>
                </a:cubicBezTo>
                <a:cubicBezTo>
                  <a:pt x="8809" y="6391"/>
                  <a:pt x="9623" y="7178"/>
                  <a:pt x="10614" y="7178"/>
                </a:cubicBezTo>
                <a:cubicBezTo>
                  <a:pt x="11605" y="7178"/>
                  <a:pt x="12403" y="6391"/>
                  <a:pt x="12403" y="5433"/>
                </a:cubicBezTo>
                <a:cubicBezTo>
                  <a:pt x="12403" y="4474"/>
                  <a:pt x="11605" y="3703"/>
                  <a:pt x="10614" y="3703"/>
                </a:cubicBezTo>
                <a:close/>
                <a:moveTo>
                  <a:pt x="1131" y="4356"/>
                </a:moveTo>
                <a:cubicBezTo>
                  <a:pt x="510" y="4356"/>
                  <a:pt x="0" y="4833"/>
                  <a:pt x="0" y="5433"/>
                </a:cubicBezTo>
                <a:lnTo>
                  <a:pt x="0" y="7570"/>
                </a:lnTo>
                <a:lnTo>
                  <a:pt x="0" y="9772"/>
                </a:lnTo>
                <a:cubicBezTo>
                  <a:pt x="0" y="10372"/>
                  <a:pt x="510" y="10849"/>
                  <a:pt x="1131" y="10849"/>
                </a:cubicBezTo>
                <a:cubicBezTo>
                  <a:pt x="1225" y="10849"/>
                  <a:pt x="1313" y="10837"/>
                  <a:pt x="1401" y="10816"/>
                </a:cubicBezTo>
                <a:lnTo>
                  <a:pt x="1401" y="16804"/>
                </a:lnTo>
                <a:cubicBezTo>
                  <a:pt x="1401" y="17404"/>
                  <a:pt x="1894" y="17880"/>
                  <a:pt x="2514" y="17880"/>
                </a:cubicBezTo>
                <a:cubicBezTo>
                  <a:pt x="3135" y="17880"/>
                  <a:pt x="3645" y="17403"/>
                  <a:pt x="3645" y="16804"/>
                </a:cubicBezTo>
                <a:cubicBezTo>
                  <a:pt x="3645" y="17403"/>
                  <a:pt x="4138" y="17880"/>
                  <a:pt x="4759" y="17880"/>
                </a:cubicBezTo>
                <a:cubicBezTo>
                  <a:pt x="5379" y="17880"/>
                  <a:pt x="5889" y="17403"/>
                  <a:pt x="5889" y="16804"/>
                </a:cubicBezTo>
                <a:cubicBezTo>
                  <a:pt x="5889" y="16804"/>
                  <a:pt x="5889" y="9103"/>
                  <a:pt x="5889" y="9103"/>
                </a:cubicBezTo>
                <a:cubicBezTo>
                  <a:pt x="5889" y="8235"/>
                  <a:pt x="6472" y="7480"/>
                  <a:pt x="7290" y="7162"/>
                </a:cubicBezTo>
                <a:lnTo>
                  <a:pt x="7290" y="5433"/>
                </a:lnTo>
                <a:cubicBezTo>
                  <a:pt x="7290" y="4833"/>
                  <a:pt x="6780" y="4356"/>
                  <a:pt x="6159" y="4356"/>
                </a:cubicBezTo>
                <a:cubicBezTo>
                  <a:pt x="6074" y="4356"/>
                  <a:pt x="5982" y="4356"/>
                  <a:pt x="5889" y="4356"/>
                </a:cubicBezTo>
                <a:lnTo>
                  <a:pt x="5029" y="4356"/>
                </a:lnTo>
                <a:lnTo>
                  <a:pt x="2244" y="4356"/>
                </a:lnTo>
                <a:lnTo>
                  <a:pt x="1164" y="4356"/>
                </a:lnTo>
                <a:cubicBezTo>
                  <a:pt x="1150" y="4356"/>
                  <a:pt x="1145" y="4356"/>
                  <a:pt x="1131" y="4356"/>
                </a:cubicBezTo>
                <a:close/>
                <a:moveTo>
                  <a:pt x="15441" y="4356"/>
                </a:moveTo>
                <a:cubicBezTo>
                  <a:pt x="14820" y="4356"/>
                  <a:pt x="14327" y="4833"/>
                  <a:pt x="14327" y="5433"/>
                </a:cubicBezTo>
                <a:lnTo>
                  <a:pt x="14327" y="7162"/>
                </a:lnTo>
                <a:cubicBezTo>
                  <a:pt x="15145" y="7480"/>
                  <a:pt x="15711" y="8235"/>
                  <a:pt x="15711" y="9103"/>
                </a:cubicBezTo>
                <a:lnTo>
                  <a:pt x="15711" y="16804"/>
                </a:lnTo>
                <a:cubicBezTo>
                  <a:pt x="15711" y="17404"/>
                  <a:pt x="16221" y="17880"/>
                  <a:pt x="16841" y="17880"/>
                </a:cubicBezTo>
                <a:cubicBezTo>
                  <a:pt x="17461" y="17880"/>
                  <a:pt x="17955" y="17403"/>
                  <a:pt x="17955" y="16804"/>
                </a:cubicBezTo>
                <a:cubicBezTo>
                  <a:pt x="17955" y="17403"/>
                  <a:pt x="18465" y="17880"/>
                  <a:pt x="19086" y="17880"/>
                </a:cubicBezTo>
                <a:cubicBezTo>
                  <a:pt x="19706" y="17880"/>
                  <a:pt x="20216" y="17403"/>
                  <a:pt x="20216" y="16804"/>
                </a:cubicBezTo>
                <a:lnTo>
                  <a:pt x="20216" y="10816"/>
                </a:lnTo>
                <a:cubicBezTo>
                  <a:pt x="20303" y="10837"/>
                  <a:pt x="20392" y="10849"/>
                  <a:pt x="20486" y="10849"/>
                </a:cubicBezTo>
                <a:cubicBezTo>
                  <a:pt x="21106" y="10849"/>
                  <a:pt x="21600" y="10372"/>
                  <a:pt x="21600" y="9772"/>
                </a:cubicBezTo>
                <a:lnTo>
                  <a:pt x="21600" y="7570"/>
                </a:lnTo>
                <a:cubicBezTo>
                  <a:pt x="21600" y="7570"/>
                  <a:pt x="21600" y="5433"/>
                  <a:pt x="21600" y="5433"/>
                </a:cubicBezTo>
                <a:cubicBezTo>
                  <a:pt x="21600" y="4833"/>
                  <a:pt x="21106" y="4356"/>
                  <a:pt x="20486" y="4356"/>
                </a:cubicBezTo>
                <a:cubicBezTo>
                  <a:pt x="20400" y="4356"/>
                  <a:pt x="20309" y="4356"/>
                  <a:pt x="20216" y="4356"/>
                </a:cubicBezTo>
                <a:lnTo>
                  <a:pt x="19356" y="4356"/>
                </a:lnTo>
                <a:lnTo>
                  <a:pt x="16571" y="4356"/>
                </a:lnTo>
                <a:lnTo>
                  <a:pt x="15491" y="4356"/>
                </a:lnTo>
                <a:cubicBezTo>
                  <a:pt x="15477" y="4356"/>
                  <a:pt x="15455" y="4356"/>
                  <a:pt x="15441" y="4356"/>
                </a:cubicBezTo>
                <a:close/>
                <a:moveTo>
                  <a:pt x="8100" y="8059"/>
                </a:moveTo>
                <a:cubicBezTo>
                  <a:pt x="7480" y="8059"/>
                  <a:pt x="6969" y="8536"/>
                  <a:pt x="6969" y="9136"/>
                </a:cubicBezTo>
                <a:lnTo>
                  <a:pt x="6969" y="11273"/>
                </a:lnTo>
                <a:lnTo>
                  <a:pt x="6969" y="13476"/>
                </a:lnTo>
                <a:cubicBezTo>
                  <a:pt x="6969" y="14075"/>
                  <a:pt x="7480" y="14552"/>
                  <a:pt x="8100" y="14552"/>
                </a:cubicBezTo>
                <a:cubicBezTo>
                  <a:pt x="8194" y="14552"/>
                  <a:pt x="8283" y="14541"/>
                  <a:pt x="8370" y="14520"/>
                </a:cubicBezTo>
                <a:lnTo>
                  <a:pt x="8370" y="20507"/>
                </a:lnTo>
                <a:cubicBezTo>
                  <a:pt x="8370" y="21107"/>
                  <a:pt x="8863" y="21600"/>
                  <a:pt x="9484" y="21600"/>
                </a:cubicBezTo>
                <a:cubicBezTo>
                  <a:pt x="10104" y="21600"/>
                  <a:pt x="10614" y="21107"/>
                  <a:pt x="10614" y="20507"/>
                </a:cubicBezTo>
                <a:cubicBezTo>
                  <a:pt x="10615" y="21107"/>
                  <a:pt x="11108" y="21600"/>
                  <a:pt x="11728" y="21600"/>
                </a:cubicBezTo>
                <a:cubicBezTo>
                  <a:pt x="12348" y="21600"/>
                  <a:pt x="12859" y="21107"/>
                  <a:pt x="12859" y="20507"/>
                </a:cubicBezTo>
                <a:lnTo>
                  <a:pt x="12859" y="14520"/>
                </a:lnTo>
                <a:cubicBezTo>
                  <a:pt x="12946" y="14541"/>
                  <a:pt x="13035" y="14552"/>
                  <a:pt x="13129" y="14552"/>
                </a:cubicBezTo>
                <a:cubicBezTo>
                  <a:pt x="13749" y="14552"/>
                  <a:pt x="14242" y="14075"/>
                  <a:pt x="14242" y="13476"/>
                </a:cubicBezTo>
                <a:lnTo>
                  <a:pt x="14242" y="11273"/>
                </a:lnTo>
                <a:cubicBezTo>
                  <a:pt x="14242" y="11273"/>
                  <a:pt x="14242" y="9136"/>
                  <a:pt x="14242" y="9136"/>
                </a:cubicBezTo>
                <a:cubicBezTo>
                  <a:pt x="14242" y="8536"/>
                  <a:pt x="13749" y="8059"/>
                  <a:pt x="13129" y="8059"/>
                </a:cubicBezTo>
                <a:cubicBezTo>
                  <a:pt x="13043" y="8059"/>
                  <a:pt x="12952" y="8059"/>
                  <a:pt x="12859" y="8059"/>
                </a:cubicBezTo>
                <a:lnTo>
                  <a:pt x="11998" y="8059"/>
                </a:lnTo>
                <a:lnTo>
                  <a:pt x="9214" y="8059"/>
                </a:lnTo>
                <a:lnTo>
                  <a:pt x="8134" y="8059"/>
                </a:lnTo>
                <a:cubicBezTo>
                  <a:pt x="8119" y="8059"/>
                  <a:pt x="8115" y="8059"/>
                  <a:pt x="8100" y="805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57" name="Shape"/>
          <p:cNvSpPr/>
          <p:nvPr/>
        </p:nvSpPr>
        <p:spPr>
          <a:xfrm>
            <a:off x="4603108" y="279109"/>
            <a:ext cx="635001" cy="781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1" y="0"/>
                </a:moveTo>
                <a:cubicBezTo>
                  <a:pt x="372" y="0"/>
                  <a:pt x="0" y="302"/>
                  <a:pt x="0" y="675"/>
                </a:cubicBezTo>
                <a:cubicBezTo>
                  <a:pt x="0" y="1048"/>
                  <a:pt x="372" y="1350"/>
                  <a:pt x="831" y="1350"/>
                </a:cubicBezTo>
                <a:lnTo>
                  <a:pt x="20769" y="1350"/>
                </a:lnTo>
                <a:cubicBezTo>
                  <a:pt x="21228" y="1350"/>
                  <a:pt x="21600" y="1048"/>
                  <a:pt x="21600" y="675"/>
                </a:cubicBezTo>
                <a:cubicBezTo>
                  <a:pt x="21600" y="302"/>
                  <a:pt x="21228" y="0"/>
                  <a:pt x="20769" y="0"/>
                </a:cubicBezTo>
                <a:lnTo>
                  <a:pt x="831" y="0"/>
                </a:lnTo>
                <a:close/>
                <a:moveTo>
                  <a:pt x="831" y="2025"/>
                </a:moveTo>
                <a:lnTo>
                  <a:pt x="831" y="15525"/>
                </a:lnTo>
                <a:cubicBezTo>
                  <a:pt x="831" y="15525"/>
                  <a:pt x="20769" y="15525"/>
                  <a:pt x="20769" y="15525"/>
                </a:cubicBezTo>
                <a:lnTo>
                  <a:pt x="20769" y="2025"/>
                </a:lnTo>
                <a:lnTo>
                  <a:pt x="831" y="2025"/>
                </a:lnTo>
                <a:close/>
                <a:moveTo>
                  <a:pt x="15785" y="4050"/>
                </a:moveTo>
                <a:lnTo>
                  <a:pt x="18277" y="4050"/>
                </a:lnTo>
                <a:cubicBezTo>
                  <a:pt x="18277" y="4050"/>
                  <a:pt x="18277" y="13500"/>
                  <a:pt x="18277" y="13500"/>
                </a:cubicBezTo>
                <a:lnTo>
                  <a:pt x="15785" y="13500"/>
                </a:lnTo>
                <a:lnTo>
                  <a:pt x="15785" y="4050"/>
                </a:lnTo>
                <a:close/>
                <a:moveTo>
                  <a:pt x="7477" y="6750"/>
                </a:moveTo>
                <a:lnTo>
                  <a:pt x="9969" y="6750"/>
                </a:lnTo>
                <a:cubicBezTo>
                  <a:pt x="9969" y="6750"/>
                  <a:pt x="9969" y="13500"/>
                  <a:pt x="9969" y="13500"/>
                </a:cubicBezTo>
                <a:lnTo>
                  <a:pt x="7477" y="13500"/>
                </a:lnTo>
                <a:lnTo>
                  <a:pt x="7477" y="6750"/>
                </a:lnTo>
                <a:close/>
                <a:moveTo>
                  <a:pt x="11631" y="8775"/>
                </a:moveTo>
                <a:lnTo>
                  <a:pt x="14123" y="8775"/>
                </a:lnTo>
                <a:cubicBezTo>
                  <a:pt x="14123" y="8775"/>
                  <a:pt x="14123" y="13500"/>
                  <a:pt x="14123" y="13500"/>
                </a:cubicBezTo>
                <a:lnTo>
                  <a:pt x="11631" y="13500"/>
                </a:lnTo>
                <a:lnTo>
                  <a:pt x="11631" y="8775"/>
                </a:lnTo>
                <a:close/>
                <a:moveTo>
                  <a:pt x="3323" y="10800"/>
                </a:moveTo>
                <a:lnTo>
                  <a:pt x="5815" y="10800"/>
                </a:lnTo>
                <a:cubicBezTo>
                  <a:pt x="5815" y="10800"/>
                  <a:pt x="5815" y="13500"/>
                  <a:pt x="5815" y="13500"/>
                </a:cubicBezTo>
                <a:lnTo>
                  <a:pt x="3323" y="13500"/>
                </a:lnTo>
                <a:lnTo>
                  <a:pt x="3323" y="10800"/>
                </a:lnTo>
                <a:close/>
                <a:moveTo>
                  <a:pt x="3323" y="16200"/>
                </a:moveTo>
                <a:lnTo>
                  <a:pt x="1662" y="21600"/>
                </a:lnTo>
                <a:lnTo>
                  <a:pt x="3323" y="21600"/>
                </a:lnTo>
                <a:lnTo>
                  <a:pt x="4985" y="16200"/>
                </a:lnTo>
                <a:cubicBezTo>
                  <a:pt x="4985" y="16200"/>
                  <a:pt x="3323" y="16200"/>
                  <a:pt x="3323" y="16200"/>
                </a:cubicBezTo>
                <a:close/>
                <a:moveTo>
                  <a:pt x="9969" y="16200"/>
                </a:moveTo>
                <a:lnTo>
                  <a:pt x="9969" y="21600"/>
                </a:lnTo>
                <a:lnTo>
                  <a:pt x="11615" y="21600"/>
                </a:lnTo>
                <a:cubicBezTo>
                  <a:pt x="11615" y="21600"/>
                  <a:pt x="11631" y="16200"/>
                  <a:pt x="11631" y="16200"/>
                </a:cubicBezTo>
                <a:lnTo>
                  <a:pt x="9969" y="16200"/>
                </a:lnTo>
                <a:close/>
                <a:moveTo>
                  <a:pt x="16615" y="16200"/>
                </a:moveTo>
                <a:lnTo>
                  <a:pt x="18277" y="21600"/>
                </a:lnTo>
                <a:lnTo>
                  <a:pt x="19938" y="21600"/>
                </a:lnTo>
                <a:cubicBezTo>
                  <a:pt x="19938" y="21600"/>
                  <a:pt x="18277" y="16200"/>
                  <a:pt x="18277" y="16200"/>
                </a:cubicBezTo>
                <a:lnTo>
                  <a:pt x="16615" y="162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47533-86CA-4C7B-AD44-41E5249D7890}"/>
              </a:ext>
            </a:extLst>
          </p:cNvPr>
          <p:cNvSpPr/>
          <p:nvPr/>
        </p:nvSpPr>
        <p:spPr>
          <a:xfrm>
            <a:off x="402680" y="1330309"/>
            <a:ext cx="3761308" cy="51393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ჯანდაცვის სისტემაში ადამიანური რესურსების </a:t>
            </a: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ადექვატურობის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შეფასება, თითოეულ ექიმზე - ერთი ექთნის გათვალისწინებით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ka-GE" sz="1600" dirty="0" err="1"/>
              <a:t>პჯდ</a:t>
            </a:r>
            <a:r>
              <a:rPr lang="ka-GE" sz="1600" dirty="0"/>
              <a:t>-ს ადამიანური რესურსების დაბალ-ეფექტიანობის და არსებული არასასურველი თანაფარდობის მიზეზების განსაზღვრის საფუძველზე ქვეყნის ჯანდაცვის სტრატეგიასთან </a:t>
            </a:r>
            <a:r>
              <a:rPr lang="ka-GE" sz="1600" dirty="0" err="1"/>
              <a:t>ჰარმონიზირებული</a:t>
            </a:r>
            <a:r>
              <a:rPr lang="ka-GE" sz="1600" dirty="0"/>
              <a:t> სამოქმედო გეგმის მომზადება .</a:t>
            </a:r>
          </a:p>
          <a:p>
            <a:pPr>
              <a:spcAft>
                <a:spcPts val="600"/>
              </a:spcAft>
            </a:pP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პრიორიტეტის მინიჭება ტრენინგ-ინტერვენციებს სერვისის მიწოდების ახალი მოდელის შესაბამისად 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(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მაგ.: აგდ მართვა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,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დედათა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&amp;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ბავშვთა ჯანმრთელობა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,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პჯდ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მართვა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)</a:t>
            </a:r>
            <a:endParaRPr lang="en-US" sz="1600" dirty="0">
              <a:highlight>
                <a:srgbClr val="0092CC"/>
              </a:highlight>
            </a:endParaRPr>
          </a:p>
          <a:p>
            <a:pPr>
              <a:spcAft>
                <a:spcPts val="600"/>
              </a:spcAft>
              <a:defRPr/>
            </a:pPr>
            <a:r>
              <a:rPr lang="ka-GE" sz="1600" dirty="0"/>
              <a:t>შემოტანილ იქნას სავალდებულო </a:t>
            </a:r>
            <a:r>
              <a:rPr lang="ka-GE" sz="1600" dirty="0" err="1"/>
              <a:t>უპგ</a:t>
            </a:r>
            <a:r>
              <a:rPr lang="ka-GE" sz="1600" dirty="0"/>
              <a:t> და პროფესიული განვითარების გეგმები და კომპეტენციები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F9FB74-BDB3-4FBD-A785-DEE363E4B4DD}"/>
              </a:ext>
            </a:extLst>
          </p:cNvPr>
          <p:cNvSpPr/>
          <p:nvPr/>
        </p:nvSpPr>
        <p:spPr>
          <a:xfrm>
            <a:off x="4267401" y="1404650"/>
            <a:ext cx="3657197" cy="530914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ka-GE" sz="1600" dirty="0" err="1"/>
              <a:t>პჯდ</a:t>
            </a:r>
            <a:r>
              <a:rPr lang="en-US" sz="1600" dirty="0"/>
              <a:t> </a:t>
            </a:r>
            <a:r>
              <a:rPr lang="ka-GE" sz="1600" dirty="0"/>
              <a:t>სპეციფიკური</a:t>
            </a:r>
            <a:r>
              <a:rPr lang="en-US" sz="1600" dirty="0"/>
              <a:t> </a:t>
            </a:r>
            <a:r>
              <a:rPr lang="ka-GE" sz="1600" dirty="0"/>
              <a:t>საინფორმაციო სისტემის ჩამოყალიბების </a:t>
            </a:r>
            <a:r>
              <a:rPr lang="ka-GE" sz="1600" dirty="0" err="1"/>
              <a:t>პრიორეტიზაცია</a:t>
            </a:r>
            <a:r>
              <a:rPr lang="ka-GE" sz="1600" dirty="0"/>
              <a:t>, რომელიც მოიცავს</a:t>
            </a:r>
            <a:r>
              <a:rPr lang="en-US" sz="1600" dirty="0"/>
              <a:t> </a:t>
            </a:r>
            <a:r>
              <a:rPr lang="ka-GE" sz="1600" dirty="0"/>
              <a:t>ჯანმრთელობის ელექტრონულ ჩანაწერებს, პაციენტისა და მოსახლეობის ჯანმრთელობის მართვას და შესრულების მონიტორინგს.</a:t>
            </a:r>
            <a:r>
              <a:rPr lang="en-US" sz="16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მონაცემთა იმ მინიმალური ერთობლიობის / ჩამონათვალის განსაზღვრა, რომელიც ხელს შეუწყობს </a:t>
            </a: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პჯდ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-ს თანამედროვე მოდელის და </a:t>
            </a: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შესაბმისი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IT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სისტემის განვითარებას</a:t>
            </a:r>
            <a:endParaRPr lang="en-US" sz="1600" dirty="0"/>
          </a:p>
          <a:p>
            <a:pPr>
              <a:spcAft>
                <a:spcPts val="600"/>
              </a:spcAft>
              <a:defRPr/>
            </a:pP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პჯდ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ka-GE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მომსახურების ახალი პაკეტის და მოდელის დანერგვის მიზნით მონიტორინგის და შეფასების გეგმის </a:t>
            </a:r>
            <a:r>
              <a:rPr lang="ka-GE" sz="1600" b="1" dirty="0" err="1">
                <a:solidFill>
                  <a:schemeClr val="bg1"/>
                </a:solidFill>
                <a:highlight>
                  <a:srgbClr val="0092CC"/>
                </a:highlight>
              </a:rPr>
              <a:t>ჩამოყალებება</a:t>
            </a:r>
            <a:r>
              <a:rPr lang="en-US" sz="16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819F7-A7A2-49C0-98B7-340B03D97038}"/>
              </a:ext>
            </a:extLst>
          </p:cNvPr>
          <p:cNvSpPr/>
          <p:nvPr/>
        </p:nvSpPr>
        <p:spPr>
          <a:xfrm>
            <a:off x="7924598" y="1330309"/>
            <a:ext cx="4163989" cy="517064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ka-GE" sz="1500" b="1" dirty="0">
                <a:solidFill>
                  <a:schemeClr val="bg1"/>
                </a:solidFill>
                <a:highlight>
                  <a:srgbClr val="0092CC"/>
                </a:highlight>
              </a:rPr>
              <a:t>ხარისხიან მედიკამენტებზე და ჯანმრთელობის პროდუქტებზე ხელმისაწვდომობის არსებული დონის შეფასება, პჯდ</a:t>
            </a:r>
            <a:r>
              <a:rPr lang="en-US" sz="1500" b="1" dirty="0">
                <a:solidFill>
                  <a:schemeClr val="bg1"/>
                </a:solidFill>
                <a:highlight>
                  <a:srgbClr val="0092CC"/>
                </a:highlight>
              </a:rPr>
              <a:t> </a:t>
            </a:r>
            <a:r>
              <a:rPr lang="ka-GE" sz="1500" b="1" dirty="0">
                <a:solidFill>
                  <a:schemeClr val="bg1"/>
                </a:solidFill>
                <a:highlight>
                  <a:srgbClr val="0092CC"/>
                </a:highlight>
              </a:rPr>
              <a:t>პაკეტის სერვისებთან შესაბამისობის თვალსაზრისით და საჭიროების შემთხვევაში, შესწორებების შეტანა.</a:t>
            </a:r>
            <a:endParaRPr lang="en-US" sz="1500" dirty="0"/>
          </a:p>
          <a:p>
            <a:pPr>
              <a:spcAft>
                <a:spcPts val="600"/>
              </a:spcAft>
            </a:pPr>
            <a:r>
              <a:rPr lang="ka-GE" sz="1500" dirty="0"/>
              <a:t>მედიკამენტებზე ფასების რეგულირების და ამბულატორიული მედიკამენტებით უზრუნველყოფის პროგრამის გაძლიერება, მედიკამენტების ხელმისაწვდომობის გაზრდის მიზნით.</a:t>
            </a:r>
            <a:r>
              <a:rPr lang="en-US" sz="1500" dirty="0"/>
              <a:t> </a:t>
            </a:r>
          </a:p>
          <a:p>
            <a:pPr>
              <a:spcAft>
                <a:spcPts val="600"/>
              </a:spcAft>
            </a:pPr>
            <a:r>
              <a:rPr lang="ka-GE" sz="1500" dirty="0"/>
              <a:t>მედიკამენტების დანიშვნის გაიდლაინების რეგულარული განახლება და მასზე სრული მონიტორინგის დაწესება.</a:t>
            </a:r>
            <a:r>
              <a:rPr lang="en-US" sz="1500" dirty="0"/>
              <a:t> </a:t>
            </a:r>
          </a:p>
          <a:p>
            <a:pPr>
              <a:spcAft>
                <a:spcPts val="600"/>
              </a:spcAft>
            </a:pPr>
            <a:r>
              <a:rPr lang="ka-GE" sz="1500" dirty="0"/>
              <a:t>სავალდებულო გამჟღავნების სისტემის შექმნა ჯანდაცვის პროფესიონალებისთვის, რომლებიც იღებენ სარგებელს ფარმაცევტული და სამედიცინო ხელსაწყოების ინდუსტრიიდან და დამხმარე შეფასებებიდან.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54698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23813a-6fc0-4e7e-9ca3-71dffaa792ec">
      <UserInfo>
        <DisplayName>Karosanidze Irina</DisplayName>
        <AccountId>15</AccountId>
        <AccountType/>
      </UserInfo>
      <UserInfo>
        <DisplayName>JURGUTIS, Arnoldas</DisplayName>
        <AccountId>16</AccountId>
        <AccountType/>
      </UserInfo>
      <UserInfo>
        <DisplayName>kaijakasekamp</DisplayName>
        <AccountId>17</AccountId>
        <AccountType/>
      </UserInfo>
      <UserInfo>
        <DisplayName>k.zoidze</DisplayName>
        <AccountId>14</AccountId>
        <AccountType/>
      </UserInfo>
      <UserInfo>
        <DisplayName>allisondvaladze</DisplayName>
        <AccountId>20</AccountId>
        <AccountType/>
      </UserInfo>
      <UserInfo>
        <DisplayName>alexandre.lourenco</DisplayName>
        <AccountId>18</AccountId>
        <AccountType/>
      </UserInfo>
      <UserInfo>
        <DisplayName>KLIMIASHVILI, Rusudan</DisplayName>
        <AccountId>13</AccountId>
        <AccountType/>
      </UserInfo>
      <UserInfo>
        <DisplayName>Alexandre Lourenco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262D50CC57945AD6FEFE9AE2E5436" ma:contentTypeVersion="6" ma:contentTypeDescription="Create a new document." ma:contentTypeScope="" ma:versionID="4f881e4ace995c0270874f5591d8b62d">
  <xsd:schema xmlns:xsd="http://www.w3.org/2001/XMLSchema" xmlns:xs="http://www.w3.org/2001/XMLSchema" xmlns:p="http://schemas.microsoft.com/office/2006/metadata/properties" xmlns:ns2="db7f31c8-f934-41b7-9210-886d41bdb092" xmlns:ns3="a923813a-6fc0-4e7e-9ca3-71dffaa792ec" targetNamespace="http://schemas.microsoft.com/office/2006/metadata/properties" ma:root="true" ma:fieldsID="9d3b03774715351c02958959172b9de4" ns2:_="" ns3:_="">
    <xsd:import namespace="db7f31c8-f934-41b7-9210-886d41bdb092"/>
    <xsd:import namespace="a923813a-6fc0-4e7e-9ca3-71dffaa792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f31c8-f934-41b7-9210-886d41bdb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3813a-6fc0-4e7e-9ca3-71dffaa792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76E29D-49F0-404E-8B82-B3F0081FF70A}">
  <ds:schemaRefs>
    <ds:schemaRef ds:uri="http://purl.org/dc/elements/1.1/"/>
    <ds:schemaRef ds:uri="http://schemas.microsoft.com/office/2006/metadata/properties"/>
    <ds:schemaRef ds:uri="http://purl.org/dc/terms/"/>
    <ds:schemaRef ds:uri="db7f31c8-f934-41b7-9210-886d41bdb09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923813a-6fc0-4e7e-9ca3-71dffaa792e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40FC7D-9136-4D77-9568-0B193065B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3093B4-BD72-440F-9787-F2D294AB2218}">
  <ds:schemaRefs>
    <ds:schemaRef ds:uri="a923813a-6fc0-4e7e-9ca3-71dffaa792ec"/>
    <ds:schemaRef ds:uri="db7f31c8-f934-41b7-9210-886d41bdb0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3001</Words>
  <Application>Microsoft Office PowerPoint</Application>
  <PresentationFormat>Widescreen</PresentationFormat>
  <Paragraphs>673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Sylfaen</vt:lpstr>
      <vt:lpstr>Avenir Next Regular</vt:lpstr>
      <vt:lpstr>Ebrima</vt:lpstr>
      <vt:lpstr>Helvetica Neue Medium</vt:lpstr>
      <vt:lpstr>Arial</vt:lpstr>
      <vt:lpstr>Wingdings</vt:lpstr>
      <vt:lpstr>Helvetica Neue Thin</vt:lpstr>
      <vt:lpstr>Times New Roman</vt:lpstr>
      <vt:lpstr>Calibri</vt:lpstr>
      <vt:lpstr>2_Office Theme</vt:lpstr>
      <vt:lpstr>წინადადებები პირველადი ჯანდაცვის სერვისების პაკეტის სრულყოფაზე</vt:lpstr>
      <vt:lpstr>საქართველოს სახელმწიფო დანახარჯები პირველად ჯანდაცვაზე ნაკლებია ჯანმოს მიერ რეკომენდირებულ მშპ-ს1%-ზე</vt:lpstr>
      <vt:lpstr>მთავარი ელემენტები</vt:lpstr>
      <vt:lpstr>პჯდ სერვისების არეალის გაფართოება ფუნქციონალური ინტეგრაციის მეშვეობით</vt:lpstr>
      <vt:lpstr>პჯდ ძირითადი სერვისები </vt:lpstr>
      <vt:lpstr>პრიორიტეტული სფერო: 0-5 წლის ასაკის ბავშვთა პრევენციული სერვისები</vt:lpstr>
      <vt:lpstr> პჯდ-ს რეფორმისათვის საჭირო სისტემური ხელშემწყობი ცვლილებები</vt:lpstr>
      <vt:lpstr>PowerPoint Presentation</vt:lpstr>
      <vt:lpstr>PowerPoint Presentation</vt:lpstr>
      <vt:lpstr>PowerPoint Presentation</vt:lpstr>
      <vt:lpstr>გადახდის ახალი მოდელის პრინციპები</vt:lpstr>
      <vt:lpstr>შენატანები ხარჯების გაანგარიშების მოდელში</vt:lpstr>
      <vt:lpstr>შერჩეული ლაბტესტები, ფასების შედარება</vt:lpstr>
      <vt:lpstr>ბაზისური სცენარის დაშვებები</vt:lpstr>
      <vt:lpstr>ბაზისური კაპიტაცია და კაპიტალური ხარჯი</vt:lpstr>
      <vt:lpstr>პრიორიტეტული სერვისების პაკეტები</vt:lpstr>
      <vt:lpstr>მთლიანი ბიუჯეტის პროგნოზი (მლნ. ლარი) და გადახდის კომპონენტების წილი –  სულ 171 მლნ ლარი =3.83 ერთ სულზე გაანგარიშებით (3720200 მოსახლე)</vt:lpstr>
      <vt:lpstr>ანაზღაურების მოდელის დიზაინი</vt:lpstr>
      <vt:lpstr>სცენარები სამიზნე მოსახლეობის მოცვის მიხედვით</vt:lpstr>
      <vt:lpstr>სცენარები ერთ გუნდზე მიმაგრებული მოსახლეობის რაოდენობის მიხედვით</vt:lpstr>
      <vt:lpstr>ფართის ქირის სცენარები</vt:lpstr>
      <vt:lpstr>სახელფასო ფონდის სცენარები</vt:lpstr>
      <vt:lpstr>ბავშვთა ჯანმრთელობის პაკეტის სცენარები</vt:lpstr>
      <vt:lpstr>სცენარების ანალიზი</vt:lpstr>
      <vt:lpstr>    მოდელში არაა გათვალისწინებული სხვა ხარჯები – დაახლოებით 0.26 ლარი ერთ სულზე – მაგ.: კალიბრაცია/მეტროლოგია, შშმპ ინვალიდობის დადგენა, ცნობების გაცემა, საინფორმაციო ტექნიკური მომსახურება და სხვ.</vt:lpstr>
      <vt:lpstr>ანაზღაურების ახალი მოდელის დანერგვის წინაპირობები</vt:lpstr>
      <vt:lpstr>შემდგომი ნაბიჯები</vt:lpstr>
      <vt:lpstr>განსახილველი საკითხები (1)</vt:lpstr>
      <vt:lpstr>განსახილველი საკითხები (2)</vt:lpstr>
      <vt:lpstr>განსახილველი საკითხები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წინადადებები პირველადი ჯანდაცვის სერვისების პაკეტის სრულყოფაზე</dc:title>
  <dc:creator>Akaki Zoidze</dc:creator>
  <cp:lastModifiedBy>Akaki Zoidze</cp:lastModifiedBy>
  <cp:revision>1</cp:revision>
  <dcterms:created xsi:type="dcterms:W3CDTF">2020-08-20T15:05:18Z</dcterms:created>
  <dcterms:modified xsi:type="dcterms:W3CDTF">2020-08-20T15:09:29Z</dcterms:modified>
</cp:coreProperties>
</file>