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5" r:id="rId2"/>
    <p:sldId id="266" r:id="rId3"/>
    <p:sldId id="267" r:id="rId4"/>
    <p:sldId id="268" r:id="rId5"/>
    <p:sldId id="270" r:id="rId6"/>
    <p:sldId id="279" r:id="rId7"/>
    <p:sldId id="269" r:id="rId8"/>
    <p:sldId id="271" r:id="rId9"/>
    <p:sldId id="272" r:id="rId10"/>
    <p:sldId id="273" r:id="rId11"/>
    <p:sldId id="280" r:id="rId12"/>
    <p:sldId id="274" r:id="rId13"/>
    <p:sldId id="275" r:id="rId14"/>
    <p:sldId id="276" r:id="rId15"/>
    <p:sldId id="282" r:id="rId16"/>
    <p:sldId id="281" r:id="rId1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A6C"/>
    <a:srgbClr val="CCCCCC"/>
    <a:srgbClr val="DDDDDD"/>
    <a:srgbClr val="C2113A"/>
    <a:srgbClr val="003366"/>
    <a:srgbClr val="701A47"/>
    <a:srgbClr val="5E2C3F"/>
    <a:srgbClr val="5535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88962" autoAdjust="0"/>
  </p:normalViewPr>
  <p:slideViewPr>
    <p:cSldViewPr>
      <p:cViewPr varScale="1">
        <p:scale>
          <a:sx n="62" d="100"/>
          <a:sy n="62" d="100"/>
        </p:scale>
        <p:origin x="157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-70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ISET-PI\RIA\GGI%20RIA%20Project\Housing%20RIA\household%20characteristics%20(GEO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ISET-PI\RIA\GGI%20RIA%20Project\Housing%20RIA\household%20characteristics%20(GEO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ka-GE" b="1"/>
              <a:t>შინამეურნებების განაწილება (%) ერთ საცხვრებელ ოთახზე წევრების რაოდენობის მიხედვით</a:t>
            </a:r>
            <a:endParaRPr lang="en-US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tables!$A$19</c:f>
              <c:strCache>
                <c:ptCount val="1"/>
                <c:pt idx="0">
                  <c:v>სასოფლო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tables!$B$18:$I$18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tables!$B$19:$I$19</c:f>
              <c:numCache>
                <c:formatCode>0.0%</c:formatCode>
                <c:ptCount val="8"/>
                <c:pt idx="0">
                  <c:v>0.71387772409146444</c:v>
                </c:pt>
                <c:pt idx="1">
                  <c:v>0.24759512885122184</c:v>
                </c:pt>
                <c:pt idx="2">
                  <c:v>3.1366187712671148E-2</c:v>
                </c:pt>
                <c:pt idx="3">
                  <c:v>3.6465757793637363E-3</c:v>
                </c:pt>
                <c:pt idx="4">
                  <c:v>1.503782785724343E-3</c:v>
                </c:pt>
                <c:pt idx="5">
                  <c:v>1.3632016859572091E-3</c:v>
                </c:pt>
                <c:pt idx="6">
                  <c:v>0</c:v>
                </c:pt>
                <c:pt idx="7">
                  <c:v>6.474057648039979E-4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5F-454F-BB25-F8ED00DBA184}"/>
            </c:ext>
          </c:extLst>
        </c:ser>
        <c:ser>
          <c:idx val="1"/>
          <c:order val="1"/>
          <c:tx>
            <c:strRef>
              <c:f>tables!$A$20</c:f>
              <c:strCache>
                <c:ptCount val="1"/>
                <c:pt idx="0">
                  <c:v>საქალაქო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tables!$B$18:$I$18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tables!$B$20:$I$20</c:f>
              <c:numCache>
                <c:formatCode>0.0%</c:formatCode>
                <c:ptCount val="8"/>
                <c:pt idx="0">
                  <c:v>0.54331467102766329</c:v>
                </c:pt>
                <c:pt idx="1">
                  <c:v>0.35405866680151188</c:v>
                </c:pt>
                <c:pt idx="2">
                  <c:v>7.7122975485621498E-2</c:v>
                </c:pt>
                <c:pt idx="3">
                  <c:v>1.8047561045097586E-2</c:v>
                </c:pt>
                <c:pt idx="4">
                  <c:v>6.1793200593174107E-3</c:v>
                </c:pt>
                <c:pt idx="5">
                  <c:v>1.2768036343295591E-3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5F-454F-BB25-F8ED00DBA1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16613040"/>
        <c:axId val="1816609296"/>
      </c:barChart>
      <c:catAx>
        <c:axId val="1816613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6609296"/>
        <c:crosses val="autoZero"/>
        <c:auto val="1"/>
        <c:lblAlgn val="ctr"/>
        <c:lblOffset val="100"/>
        <c:noMultiLvlLbl val="0"/>
      </c:catAx>
      <c:valAx>
        <c:axId val="181660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661304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ka-GE" b="1"/>
              <a:t>შინამეურნეობების განაწილება (%) ერთ წევრზე კვ. მტრი ფართობის მიხედვით</a:t>
            </a:r>
            <a:endParaRPr lang="en-US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4506005605231551"/>
          <c:y val="0.20418744531933508"/>
          <c:w val="0.84929022643356022"/>
          <c:h val="0.449452974628171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tables!$A$15</c:f>
              <c:strCache>
                <c:ptCount val="1"/>
                <c:pt idx="0">
                  <c:v>სასოფლო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tables!$B$14:$L$14</c:f>
              <c:strCache>
                <c:ptCount val="11"/>
                <c:pt idx="0">
                  <c:v>[0-10)</c:v>
                </c:pt>
                <c:pt idx="1">
                  <c:v>[10-20)</c:v>
                </c:pt>
                <c:pt idx="2">
                  <c:v>[20-30)</c:v>
                </c:pt>
                <c:pt idx="3">
                  <c:v>[30-40)</c:v>
                </c:pt>
                <c:pt idx="4">
                  <c:v>[40-50)</c:v>
                </c:pt>
                <c:pt idx="5">
                  <c:v>[50-60)</c:v>
                </c:pt>
                <c:pt idx="6">
                  <c:v>[60-70)</c:v>
                </c:pt>
                <c:pt idx="7">
                  <c:v>[70-80)</c:v>
                </c:pt>
                <c:pt idx="8">
                  <c:v>[80-90)</c:v>
                </c:pt>
                <c:pt idx="9">
                  <c:v>[90-100)</c:v>
                </c:pt>
                <c:pt idx="10">
                  <c:v>[100; 300)</c:v>
                </c:pt>
              </c:strCache>
            </c:strRef>
          </c:cat>
          <c:val>
            <c:numRef>
              <c:f>tables!$B$15:$L$15</c:f>
              <c:numCache>
                <c:formatCode>0%</c:formatCode>
                <c:ptCount val="11"/>
                <c:pt idx="0">
                  <c:v>5.4308210109617748E-2</c:v>
                </c:pt>
                <c:pt idx="1">
                  <c:v>0.2221550068955585</c:v>
                </c:pt>
                <c:pt idx="2">
                  <c:v>0.21227175724403358</c:v>
                </c:pt>
                <c:pt idx="3">
                  <c:v>0.14239675942513624</c:v>
                </c:pt>
                <c:pt idx="4">
                  <c:v>0.10178871016527252</c:v>
                </c:pt>
                <c:pt idx="5">
                  <c:v>8.563152201700841E-2</c:v>
                </c:pt>
                <c:pt idx="6">
                  <c:v>5.2955659080376728E-2</c:v>
                </c:pt>
                <c:pt idx="7">
                  <c:v>2.1379549362298793E-2</c:v>
                </c:pt>
                <c:pt idx="8">
                  <c:v>2.6958011137804879E-2</c:v>
                </c:pt>
                <c:pt idx="9">
                  <c:v>2.0703913001132973E-2</c:v>
                </c:pt>
                <c:pt idx="10">
                  <c:v>5.9450911111544331E-2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4E-48DB-AEEF-D507ABE77A98}"/>
            </c:ext>
          </c:extLst>
        </c:ser>
        <c:ser>
          <c:idx val="1"/>
          <c:order val="1"/>
          <c:tx>
            <c:strRef>
              <c:f>tables!$A$16</c:f>
              <c:strCache>
                <c:ptCount val="1"/>
                <c:pt idx="0">
                  <c:v>საქალაქო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tables!$B$14:$L$14</c:f>
              <c:strCache>
                <c:ptCount val="11"/>
                <c:pt idx="0">
                  <c:v>[0-10)</c:v>
                </c:pt>
                <c:pt idx="1">
                  <c:v>[10-20)</c:v>
                </c:pt>
                <c:pt idx="2">
                  <c:v>[20-30)</c:v>
                </c:pt>
                <c:pt idx="3">
                  <c:v>[30-40)</c:v>
                </c:pt>
                <c:pt idx="4">
                  <c:v>[40-50)</c:v>
                </c:pt>
                <c:pt idx="5">
                  <c:v>[50-60)</c:v>
                </c:pt>
                <c:pt idx="6">
                  <c:v>[60-70)</c:v>
                </c:pt>
                <c:pt idx="7">
                  <c:v>[70-80)</c:v>
                </c:pt>
                <c:pt idx="8">
                  <c:v>[80-90)</c:v>
                </c:pt>
                <c:pt idx="9">
                  <c:v>[90-100)</c:v>
                </c:pt>
                <c:pt idx="10">
                  <c:v>[100; 300)</c:v>
                </c:pt>
              </c:strCache>
            </c:strRef>
          </c:cat>
          <c:val>
            <c:numRef>
              <c:f>tables!$B$16:$L$16</c:f>
              <c:numCache>
                <c:formatCode>0%</c:formatCode>
                <c:ptCount val="11"/>
                <c:pt idx="0">
                  <c:v>0.13209765707620455</c:v>
                </c:pt>
                <c:pt idx="1">
                  <c:v>0.35313895476513707</c:v>
                </c:pt>
                <c:pt idx="2">
                  <c:v>0.20596964167598628</c:v>
                </c:pt>
                <c:pt idx="3">
                  <c:v>0.10817310681934471</c:v>
                </c:pt>
                <c:pt idx="4">
                  <c:v>7.4141164487633346E-2</c:v>
                </c:pt>
                <c:pt idx="5">
                  <c:v>3.9808360065213336E-2</c:v>
                </c:pt>
                <c:pt idx="6">
                  <c:v>2.4293927697988105E-2</c:v>
                </c:pt>
                <c:pt idx="7">
                  <c:v>1.0522990741760829E-2</c:v>
                </c:pt>
                <c:pt idx="8">
                  <c:v>9.8849410287518407E-3</c:v>
                </c:pt>
                <c:pt idx="9">
                  <c:v>2.2981732729854609E-2</c:v>
                </c:pt>
                <c:pt idx="10">
                  <c:v>1.8987532644419405E-2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4E-48DB-AEEF-D507ABE77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10317856"/>
        <c:axId val="1810318688"/>
      </c:barChart>
      <c:catAx>
        <c:axId val="1810317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0318688"/>
        <c:crosses val="autoZero"/>
        <c:auto val="1"/>
        <c:lblAlgn val="ctr"/>
        <c:lblOffset val="100"/>
        <c:noMultiLvlLbl val="0"/>
      </c:catAx>
      <c:valAx>
        <c:axId val="1810318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031785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ED9F31-1774-46B4-B7A9-5BC641C71FE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FC3D86F-0E63-4667-A6A0-9468ADAF2A6C}">
      <dgm:prSet phldrT="[Text]" custT="1"/>
      <dgm:spPr>
        <a:xfrm>
          <a:off x="2260" y="1357788"/>
          <a:ext cx="1316012" cy="1810385"/>
        </a:xfrm>
        <a:solidFill>
          <a:schemeClr val="accent6"/>
        </a:solidFill>
        <a:ln w="25400" cap="flat" cmpd="sng" algn="ctr">
          <a:solidFill>
            <a:schemeClr val="accent6"/>
          </a:solidFill>
          <a:prstDash val="solid"/>
        </a:ln>
        <a:effectLst/>
      </dgm:spPr>
      <dgm:t>
        <a:bodyPr/>
        <a:lstStyle/>
        <a:p>
          <a:r>
            <a:rPr lang="ka-GE" sz="1400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1.</a:t>
          </a:r>
          <a:r>
            <a:rPr lang="ka-GE" sz="1400" dirty="0" smtClean="0">
              <a:latin typeface="Sylfaen (Body)"/>
            </a:rPr>
            <a:t> პრობლემის განსაზღვრა მისი მიზეზებისა და შედეგების კვლევა</a:t>
          </a:r>
          <a:endParaRPr lang="en-GB" sz="1400" b="1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796FC430-C13B-4E7F-B0A0-C8F65FC0B440}" type="parTrans" cxnId="{97B0820E-A18D-43F0-97B2-06217A3F7F6A}">
      <dgm:prSet/>
      <dgm:spPr/>
      <dgm:t>
        <a:bodyPr/>
        <a:lstStyle/>
        <a:p>
          <a:endParaRPr lang="en-GB" sz="1400">
            <a:latin typeface="+mn-lt"/>
          </a:endParaRPr>
        </a:p>
      </dgm:t>
    </dgm:pt>
    <dgm:pt modelId="{726006DE-E4EE-4367-B8E2-DE63DC246D20}" type="sibTrans" cxnId="{97B0820E-A18D-43F0-97B2-06217A3F7F6A}">
      <dgm:prSet/>
      <dgm:spPr/>
      <dgm:t>
        <a:bodyPr/>
        <a:lstStyle/>
        <a:p>
          <a:endParaRPr lang="en-GB" sz="1400">
            <a:latin typeface="+mn-lt"/>
          </a:endParaRPr>
        </a:p>
      </dgm:t>
    </dgm:pt>
    <dgm:pt modelId="{ECED297D-ED1B-4335-A8C4-39F11DEDEE4B}">
      <dgm:prSet phldrT="[Text]" custT="1"/>
      <dgm:spPr>
        <a:xfrm>
          <a:off x="1384073" y="1357788"/>
          <a:ext cx="1316012" cy="1810385"/>
        </a:xfrm>
        <a:solidFill>
          <a:schemeClr val="accent6"/>
        </a:solidFill>
        <a:ln w="25400" cap="flat" cmpd="sng" algn="ctr">
          <a:solidFill>
            <a:schemeClr val="accent6"/>
          </a:solidFill>
          <a:prstDash val="solid"/>
        </a:ln>
        <a:effectLst/>
      </dgm:spPr>
      <dgm:t>
        <a:bodyPr/>
        <a:lstStyle/>
        <a:p>
          <a:r>
            <a:rPr lang="en-US" sz="1400" dirty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2. </a:t>
          </a:r>
          <a:r>
            <a:rPr lang="ka-GE" sz="1400" dirty="0" smtClean="0">
              <a:latin typeface="Sylfaen (Body)"/>
            </a:rPr>
            <a:t>მიზნების განსაზღვრა</a:t>
          </a:r>
          <a:endParaRPr lang="en-GB" sz="1400" b="1" dirty="0">
            <a:solidFill>
              <a:schemeClr val="bg1"/>
            </a:solidFill>
            <a:latin typeface="+mn-lt"/>
          </a:endParaRPr>
        </a:p>
      </dgm:t>
    </dgm:pt>
    <dgm:pt modelId="{7FBB6349-4CAF-4329-92F6-214FA7E8C541}" type="parTrans" cxnId="{88E203EE-9975-4C3F-BE52-1CA9D8650E23}">
      <dgm:prSet/>
      <dgm:spPr/>
      <dgm:t>
        <a:bodyPr/>
        <a:lstStyle/>
        <a:p>
          <a:endParaRPr lang="en-GB" sz="1400">
            <a:latin typeface="+mn-lt"/>
          </a:endParaRPr>
        </a:p>
      </dgm:t>
    </dgm:pt>
    <dgm:pt modelId="{E086416C-A52E-45EE-92A2-AC810F10ACDF}" type="sibTrans" cxnId="{88E203EE-9975-4C3F-BE52-1CA9D8650E23}">
      <dgm:prSet/>
      <dgm:spPr/>
      <dgm:t>
        <a:bodyPr/>
        <a:lstStyle/>
        <a:p>
          <a:endParaRPr lang="en-GB" sz="1400">
            <a:latin typeface="+mn-lt"/>
          </a:endParaRPr>
        </a:p>
      </dgm:t>
    </dgm:pt>
    <dgm:pt modelId="{5EC56E31-85EA-4E72-9A75-76858BC42684}">
      <dgm:prSet phldrT="[Text]" custT="1"/>
      <dgm:spPr>
        <a:xfrm>
          <a:off x="2765886" y="1357788"/>
          <a:ext cx="1316012" cy="1810385"/>
        </a:xfrm>
        <a:solidFill>
          <a:schemeClr val="accent6"/>
        </a:solidFill>
        <a:ln w="25400" cap="flat" cmpd="sng" algn="ctr">
          <a:solidFill>
            <a:schemeClr val="accent6"/>
          </a:solidFill>
          <a:prstDash val="solid"/>
        </a:ln>
        <a:effectLst/>
      </dgm:spPr>
      <dgm:t>
        <a:bodyPr/>
        <a:lstStyle/>
        <a:p>
          <a:r>
            <a:rPr lang="en-US" sz="1400" dirty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3</a:t>
          </a:r>
          <a:r>
            <a:rPr lang="en-US" sz="1400" b="1" dirty="0">
              <a:solidFill>
                <a:schemeClr val="bg1"/>
              </a:solidFill>
              <a:latin typeface="+mn-lt"/>
            </a:rPr>
            <a:t>. </a:t>
          </a:r>
          <a:r>
            <a:rPr lang="ka-GE" sz="1400" dirty="0" smtClean="0">
              <a:latin typeface="Sylfaen (Body)"/>
            </a:rPr>
            <a:t>პრობლემის გადაჭრის გზების გამოვლენა</a:t>
          </a:r>
          <a:endParaRPr lang="en-GB" sz="1400" b="1" dirty="0">
            <a:solidFill>
              <a:schemeClr val="bg1"/>
            </a:solidFill>
            <a:latin typeface="+mn-lt"/>
          </a:endParaRPr>
        </a:p>
      </dgm:t>
    </dgm:pt>
    <dgm:pt modelId="{8F995FC6-E1EC-4E71-ACA4-29985622B75B}" type="parTrans" cxnId="{238416AE-0456-4B28-BD78-E80608C2F08D}">
      <dgm:prSet/>
      <dgm:spPr/>
      <dgm:t>
        <a:bodyPr/>
        <a:lstStyle/>
        <a:p>
          <a:endParaRPr lang="en-GB" sz="1400">
            <a:latin typeface="+mn-lt"/>
          </a:endParaRPr>
        </a:p>
      </dgm:t>
    </dgm:pt>
    <dgm:pt modelId="{C806FA85-C5BD-4038-97F0-F9EE8DF7E928}" type="sibTrans" cxnId="{238416AE-0456-4B28-BD78-E80608C2F08D}">
      <dgm:prSet/>
      <dgm:spPr/>
      <dgm:t>
        <a:bodyPr/>
        <a:lstStyle/>
        <a:p>
          <a:endParaRPr lang="en-GB" sz="1400">
            <a:latin typeface="+mn-lt"/>
          </a:endParaRPr>
        </a:p>
      </dgm:t>
    </dgm:pt>
    <dgm:pt modelId="{7AD7E702-347E-4723-92FE-B8F6B0B16401}">
      <dgm:prSet phldrT="[Text]" custT="1"/>
      <dgm:spPr>
        <a:xfrm>
          <a:off x="4147700" y="1357788"/>
          <a:ext cx="1316012" cy="1810385"/>
        </a:xfrm>
        <a:solidFill>
          <a:schemeClr val="accent6"/>
        </a:solidFill>
        <a:ln w="25400" cap="flat" cmpd="sng" algn="ctr">
          <a:solidFill>
            <a:schemeClr val="accent6"/>
          </a:solidFill>
          <a:prstDash val="solid"/>
        </a:ln>
        <a:effectLst/>
      </dgm:spPr>
      <dgm:t>
        <a:bodyPr/>
        <a:lstStyle/>
        <a:p>
          <a:r>
            <a:rPr lang="en-US" sz="1400" dirty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4</a:t>
          </a:r>
          <a:r>
            <a:rPr lang="en-US" sz="1400" b="1" dirty="0">
              <a:solidFill>
                <a:schemeClr val="bg1"/>
              </a:solidFill>
              <a:latin typeface="+mn-lt"/>
            </a:rPr>
            <a:t>.</a:t>
          </a:r>
          <a:r>
            <a:rPr lang="ka-GE" sz="1400" b="1" dirty="0">
              <a:solidFill>
                <a:schemeClr val="bg1"/>
              </a:solidFill>
              <a:latin typeface="+mn-lt"/>
            </a:rPr>
            <a:t> </a:t>
          </a:r>
          <a:r>
            <a:rPr lang="ka-GE" sz="1400" dirty="0" smtClean="0">
              <a:latin typeface="Sylfaen (Body)"/>
            </a:rPr>
            <a:t>ალტერნატვების ანალიზი</a:t>
          </a:r>
          <a:endParaRPr lang="en-GB" sz="1400" b="1" dirty="0">
            <a:solidFill>
              <a:schemeClr val="bg1"/>
            </a:solidFill>
            <a:latin typeface="+mn-lt"/>
          </a:endParaRPr>
        </a:p>
      </dgm:t>
    </dgm:pt>
    <dgm:pt modelId="{B226182E-9430-45F3-A660-09D479762541}" type="parTrans" cxnId="{DC1C3651-255F-4A81-AB7F-68A7CCC83EA2}">
      <dgm:prSet/>
      <dgm:spPr/>
      <dgm:t>
        <a:bodyPr/>
        <a:lstStyle/>
        <a:p>
          <a:endParaRPr lang="en-GB" sz="1400">
            <a:latin typeface="+mn-lt"/>
          </a:endParaRPr>
        </a:p>
      </dgm:t>
    </dgm:pt>
    <dgm:pt modelId="{70E174BD-7DDA-4D1C-A721-2C91CA828C78}" type="sibTrans" cxnId="{DC1C3651-255F-4A81-AB7F-68A7CCC83EA2}">
      <dgm:prSet/>
      <dgm:spPr/>
      <dgm:t>
        <a:bodyPr/>
        <a:lstStyle/>
        <a:p>
          <a:endParaRPr lang="en-GB" sz="1400">
            <a:latin typeface="+mn-lt"/>
          </a:endParaRPr>
        </a:p>
      </dgm:t>
    </dgm:pt>
    <dgm:pt modelId="{36292658-CAB4-4CA6-91CB-85737A25462F}">
      <dgm:prSet phldrT="[Text]" custT="1"/>
      <dgm:spPr>
        <a:xfrm>
          <a:off x="5529513" y="1357788"/>
          <a:ext cx="1316012" cy="1810385"/>
        </a:xfrm>
        <a:solidFill>
          <a:schemeClr val="accent6"/>
        </a:solidFill>
        <a:ln w="25400" cap="flat" cmpd="sng" algn="ctr">
          <a:solidFill>
            <a:schemeClr val="accent6"/>
          </a:solidFill>
          <a:prstDash val="solid"/>
        </a:ln>
        <a:effectLst/>
      </dgm:spPr>
      <dgm:t>
        <a:bodyPr/>
        <a:lstStyle/>
        <a:p>
          <a:r>
            <a:rPr lang="en-US" sz="1400" b="1" dirty="0">
              <a:solidFill>
                <a:schemeClr val="bg1"/>
              </a:solidFill>
              <a:latin typeface="+mn-lt"/>
            </a:rPr>
            <a:t> 5. </a:t>
          </a:r>
          <a:r>
            <a:rPr lang="ka-GE" sz="1400" dirty="0" smtClean="0">
              <a:latin typeface="Sylfaen (Body)"/>
            </a:rPr>
            <a:t>ალტერნატივების შედარება</a:t>
          </a:r>
          <a:endParaRPr lang="en-GB" sz="1400" b="1" dirty="0">
            <a:solidFill>
              <a:schemeClr val="bg1"/>
            </a:solidFill>
            <a:latin typeface="+mn-lt"/>
          </a:endParaRPr>
        </a:p>
      </dgm:t>
    </dgm:pt>
    <dgm:pt modelId="{8C396C52-FB03-4B46-B95D-AC6E3E529EEC}" type="parTrans" cxnId="{A4159D7F-3CD3-4158-8DBD-0D5E80CFA361}">
      <dgm:prSet/>
      <dgm:spPr/>
      <dgm:t>
        <a:bodyPr/>
        <a:lstStyle/>
        <a:p>
          <a:endParaRPr lang="en-GB" sz="1400">
            <a:latin typeface="+mn-lt"/>
          </a:endParaRPr>
        </a:p>
      </dgm:t>
    </dgm:pt>
    <dgm:pt modelId="{70110C3D-344A-4C6C-845F-A06043005117}" type="sibTrans" cxnId="{A4159D7F-3CD3-4158-8DBD-0D5E80CFA361}">
      <dgm:prSet/>
      <dgm:spPr/>
      <dgm:t>
        <a:bodyPr/>
        <a:lstStyle/>
        <a:p>
          <a:endParaRPr lang="en-GB" sz="1400">
            <a:latin typeface="+mn-lt"/>
          </a:endParaRPr>
        </a:p>
      </dgm:t>
    </dgm:pt>
    <dgm:pt modelId="{CBB27851-52FB-43B5-96D2-A7A00CD5F952}">
      <dgm:prSet phldrT="[Text]" custT="1"/>
      <dgm:spPr>
        <a:xfrm>
          <a:off x="6911326" y="1357788"/>
          <a:ext cx="1316012" cy="1810385"/>
        </a:xfrm>
        <a:solidFill>
          <a:schemeClr val="accent6"/>
        </a:solidFill>
        <a:ln w="25400" cap="flat" cmpd="sng" algn="ctr">
          <a:solidFill>
            <a:schemeClr val="accent6"/>
          </a:solidFill>
          <a:prstDash val="solid"/>
        </a:ln>
        <a:effectLst/>
      </dgm:spPr>
      <dgm:t>
        <a:bodyPr/>
        <a:lstStyle/>
        <a:p>
          <a:r>
            <a:rPr lang="en-US" sz="1400" dirty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 6</a:t>
          </a:r>
          <a:r>
            <a:rPr lang="en-US" sz="1400" b="1" dirty="0">
              <a:solidFill>
                <a:schemeClr val="bg1"/>
              </a:solidFill>
              <a:latin typeface="+mn-lt"/>
            </a:rPr>
            <a:t>. </a:t>
          </a:r>
          <a:r>
            <a:rPr lang="ka-GE" sz="1400" dirty="0" smtClean="0">
              <a:latin typeface="Sylfaen (Body)"/>
            </a:rPr>
            <a:t>განხორციელება და მონიტორინგი</a:t>
          </a:r>
          <a:endParaRPr lang="en-GB" sz="1400" b="1" dirty="0">
            <a:solidFill>
              <a:schemeClr val="bg1"/>
            </a:solidFill>
            <a:latin typeface="+mn-lt"/>
          </a:endParaRPr>
        </a:p>
      </dgm:t>
    </dgm:pt>
    <dgm:pt modelId="{824CB46C-DB46-41BD-BD11-8B1D461B2D99}" type="parTrans" cxnId="{FCB82A43-3075-4F89-A3B4-C584C4D68452}">
      <dgm:prSet/>
      <dgm:spPr/>
      <dgm:t>
        <a:bodyPr/>
        <a:lstStyle/>
        <a:p>
          <a:endParaRPr lang="en-GB" sz="1400">
            <a:latin typeface="+mn-lt"/>
          </a:endParaRPr>
        </a:p>
      </dgm:t>
    </dgm:pt>
    <dgm:pt modelId="{7DF0DCBC-4C47-4AC7-A6E0-3C3ECCBB255A}" type="sibTrans" cxnId="{FCB82A43-3075-4F89-A3B4-C584C4D68452}">
      <dgm:prSet/>
      <dgm:spPr/>
      <dgm:t>
        <a:bodyPr/>
        <a:lstStyle/>
        <a:p>
          <a:endParaRPr lang="en-GB" sz="1400">
            <a:latin typeface="+mn-lt"/>
          </a:endParaRPr>
        </a:p>
      </dgm:t>
    </dgm:pt>
    <dgm:pt modelId="{46101DFB-CFE6-4DD8-93F9-E4AC46166D9D}" type="pres">
      <dgm:prSet presAssocID="{01ED9F31-1774-46B4-B7A9-5BC641C71FED}" presName="CompostProcess" presStyleCnt="0">
        <dgm:presLayoutVars>
          <dgm:dir/>
          <dgm:resizeHandles val="exact"/>
        </dgm:presLayoutVars>
      </dgm:prSet>
      <dgm:spPr/>
    </dgm:pt>
    <dgm:pt modelId="{CB25A235-0350-4CE0-A461-146211DA9180}" type="pres">
      <dgm:prSet presAssocID="{01ED9F31-1774-46B4-B7A9-5BC641C71FED}" presName="arrow" presStyleLbl="bgShp" presStyleIdx="0" presStyleCnt="1"/>
      <dgm:spPr>
        <a:xfrm>
          <a:off x="617219" y="0"/>
          <a:ext cx="6995160" cy="4525963"/>
        </a:xfrm>
        <a:prstGeom prst="rightArrow">
          <a:avLst/>
        </a:prstGeom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40000"/>
              <a:lumOff val="60000"/>
            </a:schemeClr>
          </a:solidFill>
        </a:ln>
        <a:effectLst/>
      </dgm:spPr>
    </dgm:pt>
    <dgm:pt modelId="{13D3D87A-ACAC-48EF-9AAF-CB93E8A6B76A}" type="pres">
      <dgm:prSet presAssocID="{01ED9F31-1774-46B4-B7A9-5BC641C71FED}" presName="linearProcess" presStyleCnt="0"/>
      <dgm:spPr/>
    </dgm:pt>
    <dgm:pt modelId="{AF7756D3-C3DE-41F9-9293-4107391B3A39}" type="pres">
      <dgm:prSet presAssocID="{7FC3D86F-0E63-4667-A6A0-9468ADAF2A6C}" presName="textNode" presStyleLbl="node1" presStyleIdx="0" presStyleCnt="6" custScaleX="148459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4244442F-28E1-4C85-B6D0-015CC5C34738}" type="pres">
      <dgm:prSet presAssocID="{726006DE-E4EE-4367-B8E2-DE63DC246D20}" presName="sibTrans" presStyleCnt="0"/>
      <dgm:spPr/>
    </dgm:pt>
    <dgm:pt modelId="{44C91B43-2DB7-433A-AA96-3B01CEFCBB22}" type="pres">
      <dgm:prSet presAssocID="{ECED297D-ED1B-4335-A8C4-39F11DEDEE4B}" presName="textNode" presStyleLbl="node1" presStyleIdx="1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4A613BBF-C1F1-477B-8E59-715339271F3B}" type="pres">
      <dgm:prSet presAssocID="{E086416C-A52E-45EE-92A2-AC810F10ACDF}" presName="sibTrans" presStyleCnt="0"/>
      <dgm:spPr/>
    </dgm:pt>
    <dgm:pt modelId="{35726F2E-82C9-49C1-A8C7-0348B1B4BD6A}" type="pres">
      <dgm:prSet presAssocID="{5EC56E31-85EA-4E72-9A75-76858BC42684}" presName="textNode" presStyleLbl="node1" presStyleIdx="2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5B7F27C6-5088-4C99-8B24-0DF2F760C43E}" type="pres">
      <dgm:prSet presAssocID="{C806FA85-C5BD-4038-97F0-F9EE8DF7E928}" presName="sibTrans" presStyleCnt="0"/>
      <dgm:spPr/>
    </dgm:pt>
    <dgm:pt modelId="{5E6021D7-9EC7-4F91-8ED4-E169B366D372}" type="pres">
      <dgm:prSet presAssocID="{7AD7E702-347E-4723-92FE-B8F6B0B16401}" presName="textNode" presStyleLbl="node1" presStyleIdx="3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3044E10B-381F-4CD8-ACCE-9D48B7B4CCE5}" type="pres">
      <dgm:prSet presAssocID="{70E174BD-7DDA-4D1C-A721-2C91CA828C78}" presName="sibTrans" presStyleCnt="0"/>
      <dgm:spPr/>
    </dgm:pt>
    <dgm:pt modelId="{11BD02C5-BDE8-46BF-9187-AF77EDB30736}" type="pres">
      <dgm:prSet presAssocID="{36292658-CAB4-4CA6-91CB-85737A25462F}" presName="textNode" presStyleLbl="node1" presStyleIdx="4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4F4B35B0-4738-412C-B8E9-404A8DED7387}" type="pres">
      <dgm:prSet presAssocID="{70110C3D-344A-4C6C-845F-A06043005117}" presName="sibTrans" presStyleCnt="0"/>
      <dgm:spPr/>
    </dgm:pt>
    <dgm:pt modelId="{34A74D6C-B622-46BA-911B-49BFC6BC27DB}" type="pres">
      <dgm:prSet presAssocID="{CBB27851-52FB-43B5-96D2-A7A00CD5F952}" presName="textNode" presStyleLbl="node1" presStyleIdx="5" presStyleCnt="6" custScaleX="134099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</dgm:ptLst>
  <dgm:cxnLst>
    <dgm:cxn modelId="{871F2224-7ACB-4E9D-B946-74D2C2627B1B}" type="presOf" srcId="{7AD7E702-347E-4723-92FE-B8F6B0B16401}" destId="{5E6021D7-9EC7-4F91-8ED4-E169B366D372}" srcOrd="0" destOrd="0" presId="urn:microsoft.com/office/officeart/2005/8/layout/hProcess9"/>
    <dgm:cxn modelId="{DC1C3651-255F-4A81-AB7F-68A7CCC83EA2}" srcId="{01ED9F31-1774-46B4-B7A9-5BC641C71FED}" destId="{7AD7E702-347E-4723-92FE-B8F6B0B16401}" srcOrd="3" destOrd="0" parTransId="{B226182E-9430-45F3-A660-09D479762541}" sibTransId="{70E174BD-7DDA-4D1C-A721-2C91CA828C78}"/>
    <dgm:cxn modelId="{A4159D7F-3CD3-4158-8DBD-0D5E80CFA361}" srcId="{01ED9F31-1774-46B4-B7A9-5BC641C71FED}" destId="{36292658-CAB4-4CA6-91CB-85737A25462F}" srcOrd="4" destOrd="0" parTransId="{8C396C52-FB03-4B46-B95D-AC6E3E529EEC}" sibTransId="{70110C3D-344A-4C6C-845F-A06043005117}"/>
    <dgm:cxn modelId="{88E203EE-9975-4C3F-BE52-1CA9D8650E23}" srcId="{01ED9F31-1774-46B4-B7A9-5BC641C71FED}" destId="{ECED297D-ED1B-4335-A8C4-39F11DEDEE4B}" srcOrd="1" destOrd="0" parTransId="{7FBB6349-4CAF-4329-92F6-214FA7E8C541}" sibTransId="{E086416C-A52E-45EE-92A2-AC810F10ACDF}"/>
    <dgm:cxn modelId="{7BE47B9E-11E5-4F43-A525-217B004B2EFD}" type="presOf" srcId="{01ED9F31-1774-46B4-B7A9-5BC641C71FED}" destId="{46101DFB-CFE6-4DD8-93F9-E4AC46166D9D}" srcOrd="0" destOrd="0" presId="urn:microsoft.com/office/officeart/2005/8/layout/hProcess9"/>
    <dgm:cxn modelId="{0FEE3D26-7EE0-42DF-B685-984DDE327978}" type="presOf" srcId="{CBB27851-52FB-43B5-96D2-A7A00CD5F952}" destId="{34A74D6C-B622-46BA-911B-49BFC6BC27DB}" srcOrd="0" destOrd="0" presId="urn:microsoft.com/office/officeart/2005/8/layout/hProcess9"/>
    <dgm:cxn modelId="{7AAB0EFB-79B0-45F0-979A-3D1F98A6D778}" type="presOf" srcId="{ECED297D-ED1B-4335-A8C4-39F11DEDEE4B}" destId="{44C91B43-2DB7-433A-AA96-3B01CEFCBB22}" srcOrd="0" destOrd="0" presId="urn:microsoft.com/office/officeart/2005/8/layout/hProcess9"/>
    <dgm:cxn modelId="{97B0820E-A18D-43F0-97B2-06217A3F7F6A}" srcId="{01ED9F31-1774-46B4-B7A9-5BC641C71FED}" destId="{7FC3D86F-0E63-4667-A6A0-9468ADAF2A6C}" srcOrd="0" destOrd="0" parTransId="{796FC430-C13B-4E7F-B0A0-C8F65FC0B440}" sibTransId="{726006DE-E4EE-4367-B8E2-DE63DC246D20}"/>
    <dgm:cxn modelId="{A727CB40-D01E-482E-9F68-F85397614C9F}" type="presOf" srcId="{7FC3D86F-0E63-4667-A6A0-9468ADAF2A6C}" destId="{AF7756D3-C3DE-41F9-9293-4107391B3A39}" srcOrd="0" destOrd="0" presId="urn:microsoft.com/office/officeart/2005/8/layout/hProcess9"/>
    <dgm:cxn modelId="{09FDC9E0-2200-4389-9D0B-63ABF5F6C7B3}" type="presOf" srcId="{5EC56E31-85EA-4E72-9A75-76858BC42684}" destId="{35726F2E-82C9-49C1-A8C7-0348B1B4BD6A}" srcOrd="0" destOrd="0" presId="urn:microsoft.com/office/officeart/2005/8/layout/hProcess9"/>
    <dgm:cxn modelId="{238416AE-0456-4B28-BD78-E80608C2F08D}" srcId="{01ED9F31-1774-46B4-B7A9-5BC641C71FED}" destId="{5EC56E31-85EA-4E72-9A75-76858BC42684}" srcOrd="2" destOrd="0" parTransId="{8F995FC6-E1EC-4E71-ACA4-29985622B75B}" sibTransId="{C806FA85-C5BD-4038-97F0-F9EE8DF7E928}"/>
    <dgm:cxn modelId="{FCB82A43-3075-4F89-A3B4-C584C4D68452}" srcId="{01ED9F31-1774-46B4-B7A9-5BC641C71FED}" destId="{CBB27851-52FB-43B5-96D2-A7A00CD5F952}" srcOrd="5" destOrd="0" parTransId="{824CB46C-DB46-41BD-BD11-8B1D461B2D99}" sibTransId="{7DF0DCBC-4C47-4AC7-A6E0-3C3ECCBB255A}"/>
    <dgm:cxn modelId="{B4E7D6FA-B151-4DAF-ADA8-40F43803EC06}" type="presOf" srcId="{36292658-CAB4-4CA6-91CB-85737A25462F}" destId="{11BD02C5-BDE8-46BF-9187-AF77EDB30736}" srcOrd="0" destOrd="0" presId="urn:microsoft.com/office/officeart/2005/8/layout/hProcess9"/>
    <dgm:cxn modelId="{84CE3A75-D463-47EC-8BE8-7889F417CC7D}" type="presParOf" srcId="{46101DFB-CFE6-4DD8-93F9-E4AC46166D9D}" destId="{CB25A235-0350-4CE0-A461-146211DA9180}" srcOrd="0" destOrd="0" presId="urn:microsoft.com/office/officeart/2005/8/layout/hProcess9"/>
    <dgm:cxn modelId="{5DB4DF07-8AAD-40F0-AF98-C8DB0480D1B9}" type="presParOf" srcId="{46101DFB-CFE6-4DD8-93F9-E4AC46166D9D}" destId="{13D3D87A-ACAC-48EF-9AAF-CB93E8A6B76A}" srcOrd="1" destOrd="0" presId="urn:microsoft.com/office/officeart/2005/8/layout/hProcess9"/>
    <dgm:cxn modelId="{C7332E71-7C4C-468A-B6A7-9F3D70DA0803}" type="presParOf" srcId="{13D3D87A-ACAC-48EF-9AAF-CB93E8A6B76A}" destId="{AF7756D3-C3DE-41F9-9293-4107391B3A39}" srcOrd="0" destOrd="0" presId="urn:microsoft.com/office/officeart/2005/8/layout/hProcess9"/>
    <dgm:cxn modelId="{D2A618AF-DFCF-4E3B-87FD-C2EAE5DA1390}" type="presParOf" srcId="{13D3D87A-ACAC-48EF-9AAF-CB93E8A6B76A}" destId="{4244442F-28E1-4C85-B6D0-015CC5C34738}" srcOrd="1" destOrd="0" presId="urn:microsoft.com/office/officeart/2005/8/layout/hProcess9"/>
    <dgm:cxn modelId="{0FB9E7F8-29DA-4566-A51E-3B34690F923D}" type="presParOf" srcId="{13D3D87A-ACAC-48EF-9AAF-CB93E8A6B76A}" destId="{44C91B43-2DB7-433A-AA96-3B01CEFCBB22}" srcOrd="2" destOrd="0" presId="urn:microsoft.com/office/officeart/2005/8/layout/hProcess9"/>
    <dgm:cxn modelId="{D0AAFED5-962E-4373-B961-5E13BC71E6A0}" type="presParOf" srcId="{13D3D87A-ACAC-48EF-9AAF-CB93E8A6B76A}" destId="{4A613BBF-C1F1-477B-8E59-715339271F3B}" srcOrd="3" destOrd="0" presId="urn:microsoft.com/office/officeart/2005/8/layout/hProcess9"/>
    <dgm:cxn modelId="{E2CF8621-A826-478D-8600-A4437661CA26}" type="presParOf" srcId="{13D3D87A-ACAC-48EF-9AAF-CB93E8A6B76A}" destId="{35726F2E-82C9-49C1-A8C7-0348B1B4BD6A}" srcOrd="4" destOrd="0" presId="urn:microsoft.com/office/officeart/2005/8/layout/hProcess9"/>
    <dgm:cxn modelId="{74DEC2A5-DB68-4CF4-BA08-9A0E8F4707A1}" type="presParOf" srcId="{13D3D87A-ACAC-48EF-9AAF-CB93E8A6B76A}" destId="{5B7F27C6-5088-4C99-8B24-0DF2F760C43E}" srcOrd="5" destOrd="0" presId="urn:microsoft.com/office/officeart/2005/8/layout/hProcess9"/>
    <dgm:cxn modelId="{7A876598-61D0-4EE6-A424-C40FA63AD09D}" type="presParOf" srcId="{13D3D87A-ACAC-48EF-9AAF-CB93E8A6B76A}" destId="{5E6021D7-9EC7-4F91-8ED4-E169B366D372}" srcOrd="6" destOrd="0" presId="urn:microsoft.com/office/officeart/2005/8/layout/hProcess9"/>
    <dgm:cxn modelId="{CC861FBC-1CCC-4935-9209-FDAE44FD8529}" type="presParOf" srcId="{13D3D87A-ACAC-48EF-9AAF-CB93E8A6B76A}" destId="{3044E10B-381F-4CD8-ACCE-9D48B7B4CCE5}" srcOrd="7" destOrd="0" presId="urn:microsoft.com/office/officeart/2005/8/layout/hProcess9"/>
    <dgm:cxn modelId="{88DA3EF2-DE7C-4A0D-8F5D-D0BB17D84570}" type="presParOf" srcId="{13D3D87A-ACAC-48EF-9AAF-CB93E8A6B76A}" destId="{11BD02C5-BDE8-46BF-9187-AF77EDB30736}" srcOrd="8" destOrd="0" presId="urn:microsoft.com/office/officeart/2005/8/layout/hProcess9"/>
    <dgm:cxn modelId="{A7006054-7D44-46AB-AE8A-4FC3BD802AB7}" type="presParOf" srcId="{13D3D87A-ACAC-48EF-9AAF-CB93E8A6B76A}" destId="{4F4B35B0-4738-412C-B8E9-404A8DED7387}" srcOrd="9" destOrd="0" presId="urn:microsoft.com/office/officeart/2005/8/layout/hProcess9"/>
    <dgm:cxn modelId="{ABD0B6A0-5E37-4669-9FC2-863C2E176E7B}" type="presParOf" srcId="{13D3D87A-ACAC-48EF-9AAF-CB93E8A6B76A}" destId="{34A74D6C-B622-46BA-911B-49BFC6BC27DB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25A235-0350-4CE0-A461-146211DA9180}">
      <dsp:nvSpPr>
        <dsp:cNvPr id="0" name=""/>
        <dsp:cNvSpPr/>
      </dsp:nvSpPr>
      <dsp:spPr>
        <a:xfrm>
          <a:off x="672208" y="0"/>
          <a:ext cx="7618357" cy="3657600"/>
        </a:xfrm>
        <a:prstGeom prst="rightArrow">
          <a:avLst/>
        </a:prstGeom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40000"/>
              <a:lumOff val="6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7756D3-C3DE-41F9-9293-4107391B3A39}">
      <dsp:nvSpPr>
        <dsp:cNvPr id="0" name=""/>
        <dsp:cNvSpPr/>
      </dsp:nvSpPr>
      <dsp:spPr>
        <a:xfrm>
          <a:off x="1690" y="1097279"/>
          <a:ext cx="1736672" cy="1463040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1.</a:t>
          </a:r>
          <a:r>
            <a:rPr lang="ka-GE" sz="1400" kern="1200" dirty="0" smtClean="0">
              <a:latin typeface="Sylfaen (Body)"/>
            </a:rPr>
            <a:t> პრობლემის განსაზღვრა მისი მიზეზებისა და შედეგების კვლევა</a:t>
          </a:r>
          <a:endParaRPr lang="en-GB" sz="1400" b="1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sp:txBody>
      <dsp:txXfrm>
        <a:off x="73110" y="1168699"/>
        <a:ext cx="1593832" cy="1320200"/>
      </dsp:txXfrm>
    </dsp:sp>
    <dsp:sp modelId="{44C91B43-2DB7-433A-AA96-3B01CEFCBB22}">
      <dsp:nvSpPr>
        <dsp:cNvPr id="0" name=""/>
        <dsp:cNvSpPr/>
      </dsp:nvSpPr>
      <dsp:spPr>
        <a:xfrm>
          <a:off x="1933329" y="1097279"/>
          <a:ext cx="1169799" cy="1463040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2. </a:t>
          </a:r>
          <a:r>
            <a:rPr lang="ka-GE" sz="1400" kern="1200" dirty="0" smtClean="0">
              <a:latin typeface="Sylfaen (Body)"/>
            </a:rPr>
            <a:t>მიზნების განსაზღვრა</a:t>
          </a:r>
          <a:endParaRPr lang="en-GB" sz="1400" b="1" kern="1200" dirty="0">
            <a:solidFill>
              <a:schemeClr val="bg1"/>
            </a:solidFill>
            <a:latin typeface="+mn-lt"/>
          </a:endParaRPr>
        </a:p>
      </dsp:txBody>
      <dsp:txXfrm>
        <a:off x="1990434" y="1154384"/>
        <a:ext cx="1055589" cy="1348830"/>
      </dsp:txXfrm>
    </dsp:sp>
    <dsp:sp modelId="{35726F2E-82C9-49C1-A8C7-0348B1B4BD6A}">
      <dsp:nvSpPr>
        <dsp:cNvPr id="0" name=""/>
        <dsp:cNvSpPr/>
      </dsp:nvSpPr>
      <dsp:spPr>
        <a:xfrm>
          <a:off x="3298095" y="1097279"/>
          <a:ext cx="1169799" cy="1463040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3</a:t>
          </a:r>
          <a:r>
            <a:rPr lang="en-US" sz="1400" b="1" kern="1200" dirty="0">
              <a:solidFill>
                <a:schemeClr val="bg1"/>
              </a:solidFill>
              <a:latin typeface="+mn-lt"/>
            </a:rPr>
            <a:t>. </a:t>
          </a:r>
          <a:r>
            <a:rPr lang="ka-GE" sz="1400" kern="1200" dirty="0" smtClean="0">
              <a:latin typeface="Sylfaen (Body)"/>
            </a:rPr>
            <a:t>პრობლემის გადაჭრის გზების გამოვლენა</a:t>
          </a:r>
          <a:endParaRPr lang="en-GB" sz="1400" b="1" kern="1200" dirty="0">
            <a:solidFill>
              <a:schemeClr val="bg1"/>
            </a:solidFill>
            <a:latin typeface="+mn-lt"/>
          </a:endParaRPr>
        </a:p>
      </dsp:txBody>
      <dsp:txXfrm>
        <a:off x="3355200" y="1154384"/>
        <a:ext cx="1055589" cy="1348830"/>
      </dsp:txXfrm>
    </dsp:sp>
    <dsp:sp modelId="{5E6021D7-9EC7-4F91-8ED4-E169B366D372}">
      <dsp:nvSpPr>
        <dsp:cNvPr id="0" name=""/>
        <dsp:cNvSpPr/>
      </dsp:nvSpPr>
      <dsp:spPr>
        <a:xfrm>
          <a:off x="4662861" y="1097279"/>
          <a:ext cx="1169799" cy="1463040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4</a:t>
          </a:r>
          <a:r>
            <a:rPr lang="en-US" sz="1400" b="1" kern="1200" dirty="0">
              <a:solidFill>
                <a:schemeClr val="bg1"/>
              </a:solidFill>
              <a:latin typeface="+mn-lt"/>
            </a:rPr>
            <a:t>.</a:t>
          </a:r>
          <a:r>
            <a:rPr lang="ka-GE" sz="1400" b="1" kern="1200" dirty="0">
              <a:solidFill>
                <a:schemeClr val="bg1"/>
              </a:solidFill>
              <a:latin typeface="+mn-lt"/>
            </a:rPr>
            <a:t> </a:t>
          </a:r>
          <a:r>
            <a:rPr lang="ka-GE" sz="1400" kern="1200" dirty="0" smtClean="0">
              <a:latin typeface="Sylfaen (Body)"/>
            </a:rPr>
            <a:t>ალტერნატვების ანალიზი</a:t>
          </a:r>
          <a:endParaRPr lang="en-GB" sz="1400" b="1" kern="1200" dirty="0">
            <a:solidFill>
              <a:schemeClr val="bg1"/>
            </a:solidFill>
            <a:latin typeface="+mn-lt"/>
          </a:endParaRPr>
        </a:p>
      </dsp:txBody>
      <dsp:txXfrm>
        <a:off x="4719966" y="1154384"/>
        <a:ext cx="1055589" cy="1348830"/>
      </dsp:txXfrm>
    </dsp:sp>
    <dsp:sp modelId="{11BD02C5-BDE8-46BF-9187-AF77EDB30736}">
      <dsp:nvSpPr>
        <dsp:cNvPr id="0" name=""/>
        <dsp:cNvSpPr/>
      </dsp:nvSpPr>
      <dsp:spPr>
        <a:xfrm>
          <a:off x="6027628" y="1097279"/>
          <a:ext cx="1169799" cy="1463040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solidFill>
                <a:schemeClr val="bg1"/>
              </a:solidFill>
              <a:latin typeface="+mn-lt"/>
            </a:rPr>
            <a:t> 5. </a:t>
          </a:r>
          <a:r>
            <a:rPr lang="ka-GE" sz="1400" kern="1200" dirty="0" smtClean="0">
              <a:latin typeface="Sylfaen (Body)"/>
            </a:rPr>
            <a:t>ალტერნატივების შედარება</a:t>
          </a:r>
          <a:endParaRPr lang="en-GB" sz="1400" b="1" kern="1200" dirty="0">
            <a:solidFill>
              <a:schemeClr val="bg1"/>
            </a:solidFill>
            <a:latin typeface="+mn-lt"/>
          </a:endParaRPr>
        </a:p>
      </dsp:txBody>
      <dsp:txXfrm>
        <a:off x="6084733" y="1154384"/>
        <a:ext cx="1055589" cy="1348830"/>
      </dsp:txXfrm>
    </dsp:sp>
    <dsp:sp modelId="{34A74D6C-B622-46BA-911B-49BFC6BC27DB}">
      <dsp:nvSpPr>
        <dsp:cNvPr id="0" name=""/>
        <dsp:cNvSpPr/>
      </dsp:nvSpPr>
      <dsp:spPr>
        <a:xfrm>
          <a:off x="7392394" y="1097279"/>
          <a:ext cx="1568689" cy="1463040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 6</a:t>
          </a:r>
          <a:r>
            <a:rPr lang="en-US" sz="1400" b="1" kern="1200" dirty="0">
              <a:solidFill>
                <a:schemeClr val="bg1"/>
              </a:solidFill>
              <a:latin typeface="+mn-lt"/>
            </a:rPr>
            <a:t>. </a:t>
          </a:r>
          <a:r>
            <a:rPr lang="ka-GE" sz="1400" kern="1200" dirty="0" smtClean="0">
              <a:latin typeface="Sylfaen (Body)"/>
            </a:rPr>
            <a:t>განხორციელება და მონიტორინგი</a:t>
          </a:r>
          <a:endParaRPr lang="en-GB" sz="1400" b="1" kern="1200" dirty="0">
            <a:solidFill>
              <a:schemeClr val="bg1"/>
            </a:solidFill>
            <a:latin typeface="+mn-lt"/>
          </a:endParaRPr>
        </a:p>
      </dsp:txBody>
      <dsp:txXfrm>
        <a:off x="7463814" y="1168699"/>
        <a:ext cx="1425849" cy="1320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48113" y="0"/>
            <a:ext cx="30368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4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5388"/>
            <a:ext cx="3036888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7" tIns="45574" rIns="91147" bIns="4557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48113" y="8815388"/>
            <a:ext cx="3036887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7" tIns="45574" rIns="91147" bIns="4557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DFB177FE-48FA-496D-96ED-AB06F76493A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763040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48113" y="0"/>
            <a:ext cx="30368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84213"/>
            <a:ext cx="4660900" cy="3495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9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406900"/>
            <a:ext cx="5162550" cy="417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129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5388"/>
            <a:ext cx="3036888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7" tIns="45574" rIns="91147" bIns="4557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9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48113" y="8815388"/>
            <a:ext cx="3036887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7" tIns="45574" rIns="91147" bIns="4557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C7E9EE69-8A15-4787-9126-0DB9BF85E03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97189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E9EE69-8A15-4787-9126-0DB9BF85E039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35779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 userDrawn="1"/>
        </p:nvSpPr>
        <p:spPr bwMode="auto">
          <a:xfrm>
            <a:off x="152400" y="1752600"/>
            <a:ext cx="8991600" cy="510540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>
                    <a:alpha val="50195"/>
                  </a:schemeClr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5" name="Rectangle 8"/>
          <p:cNvSpPr>
            <a:spLocks noChangeArrowheads="1"/>
          </p:cNvSpPr>
          <p:nvPr userDrawn="1"/>
        </p:nvSpPr>
        <p:spPr bwMode="auto">
          <a:xfrm>
            <a:off x="0" y="1752600"/>
            <a:ext cx="9144000" cy="152400"/>
          </a:xfrm>
          <a:prstGeom prst="rect">
            <a:avLst/>
          </a:prstGeom>
          <a:solidFill>
            <a:srgbClr val="C2113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6" name="Rectangle 9"/>
          <p:cNvSpPr>
            <a:spLocks noChangeArrowheads="1"/>
          </p:cNvSpPr>
          <p:nvPr userDrawn="1"/>
        </p:nvSpPr>
        <p:spPr bwMode="auto">
          <a:xfrm>
            <a:off x="0" y="1905000"/>
            <a:ext cx="152400" cy="4953000"/>
          </a:xfrm>
          <a:prstGeom prst="rect">
            <a:avLst/>
          </a:prstGeom>
          <a:solidFill>
            <a:srgbClr val="002A6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pic>
        <p:nvPicPr>
          <p:cNvPr id="7" name="Picture 2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64"/>
          <a:stretch>
            <a:fillRect/>
          </a:stretch>
        </p:blipFill>
        <p:spPr bwMode="auto">
          <a:xfrm>
            <a:off x="455613" y="455613"/>
            <a:ext cx="3005137" cy="84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362200"/>
            <a:ext cx="7772400" cy="1143000"/>
          </a:xfrm>
        </p:spPr>
        <p:txBody>
          <a:bodyPr/>
          <a:lstStyle>
            <a:lvl1pPr algn="ctr">
              <a:defRPr sz="40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D3516-8897-4568-8E4F-B8887B8381F2}" type="slidenum">
              <a:rPr lang="en-US" altLang="en-US"/>
              <a:pPr>
                <a:defRPr/>
              </a:pPr>
              <a:t>‹#›</a:t>
            </a:fld>
            <a:r>
              <a:rPr lang="en-US" altLang="en-US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911626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9E902-D580-4E5D-A276-7B56506050A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51109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447800"/>
            <a:ext cx="1943100" cy="464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447800"/>
            <a:ext cx="5676900" cy="464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75137-78D1-4713-AD73-689253E3F49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368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6C7FF-D85C-4240-B12D-C3B8C1E69E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10978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EC352-46AB-4B6B-8922-6EB5CEC5748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141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09800"/>
            <a:ext cx="38100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38100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D8EC2-0229-43F9-B5D5-AB45614574D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02199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49466-FDF2-4DB4-B2BD-CF209986AAC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80898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91DC3-A02A-4517-A1F4-3D281D98AAB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312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43C25-5464-4560-BF3B-0EAAE6D668F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30732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D00B2-9A03-4B13-8459-38DD80199F5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92438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2FEDC-8382-4065-A338-BD239EE61A7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65543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4478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09800"/>
            <a:ext cx="77724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81F674D-CA74-4794-A7A0-F640781C787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31" name="Rectangle 10"/>
          <p:cNvSpPr>
            <a:spLocks noChangeArrowheads="1"/>
          </p:cNvSpPr>
          <p:nvPr userDrawn="1"/>
        </p:nvSpPr>
        <p:spPr bwMode="auto">
          <a:xfrm>
            <a:off x="0" y="1066800"/>
            <a:ext cx="9144000" cy="152400"/>
          </a:xfrm>
          <a:prstGeom prst="rect">
            <a:avLst/>
          </a:prstGeom>
          <a:solidFill>
            <a:srgbClr val="C2113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032" name="Rectangle 11"/>
          <p:cNvSpPr>
            <a:spLocks noChangeArrowheads="1"/>
          </p:cNvSpPr>
          <p:nvPr userDrawn="1"/>
        </p:nvSpPr>
        <p:spPr bwMode="auto">
          <a:xfrm>
            <a:off x="0" y="1219200"/>
            <a:ext cx="152400" cy="5638800"/>
          </a:xfrm>
          <a:prstGeom prst="rect">
            <a:avLst/>
          </a:prstGeom>
          <a:solidFill>
            <a:srgbClr val="002A6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en-US" altLang="en-US" dirty="0" smtClean="0">
              <a:solidFill>
                <a:srgbClr val="002A6C"/>
              </a:solidFill>
              <a:latin typeface="Times" panose="02020603050405020304" pitchFamily="18" charset="0"/>
            </a:endParaRPr>
          </a:p>
        </p:txBody>
      </p:sp>
      <p:pic>
        <p:nvPicPr>
          <p:cNvPr id="1033" name="Picture 20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64"/>
          <a:stretch>
            <a:fillRect/>
          </a:stretch>
        </p:blipFill>
        <p:spPr bwMode="auto">
          <a:xfrm>
            <a:off x="227013" y="228600"/>
            <a:ext cx="2422525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2144484"/>
            <a:ext cx="7772400" cy="1474788"/>
          </a:xfrm>
        </p:spPr>
        <p:txBody>
          <a:bodyPr/>
          <a:lstStyle/>
          <a:p>
            <a:pPr eaLnBrk="1" hangingPunct="1"/>
            <a:r>
              <a:rPr lang="ka-GE" altLang="en-US" sz="3200" dirty="0" smtClean="0"/>
              <a:t>რეგულირების ზეგავლენის შეფასების პროცესი</a:t>
            </a:r>
            <a:r>
              <a:rPr lang="en-US" altLang="en-US" sz="3200" dirty="0" smtClean="0"/>
              <a:t> - </a:t>
            </a:r>
            <a:br>
              <a:rPr lang="en-US" altLang="en-US" sz="3200" dirty="0" smtClean="0"/>
            </a:br>
            <a:r>
              <a:rPr lang="ka-GE" altLang="en-US" sz="3200" dirty="0" smtClean="0"/>
              <a:t> საცხოვრისის საკითხზე საქართველოში</a:t>
            </a:r>
            <a:endParaRPr lang="en-US" altLang="en-US" sz="3200" dirty="0" smtClean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762000"/>
          </a:xfrm>
        </p:spPr>
        <p:txBody>
          <a:bodyPr/>
          <a:lstStyle/>
          <a:p>
            <a:r>
              <a:rPr lang="en-US" dirty="0" smtClean="0"/>
              <a:t>ISET </a:t>
            </a:r>
            <a:r>
              <a:rPr lang="ka-GE" dirty="0" smtClean="0"/>
              <a:t>კვლევითი ინსტიტუტი</a:t>
            </a:r>
            <a:endParaRPr lang="en-US" dirty="0"/>
          </a:p>
        </p:txBody>
      </p:sp>
      <p:sp>
        <p:nvSpPr>
          <p:cNvPr id="7" name="Rectangle 7"/>
          <p:cNvSpPr txBox="1">
            <a:spLocks noChangeArrowheads="1"/>
          </p:cNvSpPr>
          <p:nvPr/>
        </p:nvSpPr>
        <p:spPr bwMode="auto">
          <a:xfrm>
            <a:off x="1447800" y="4724400"/>
            <a:ext cx="64008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a-GE" altLang="en-US" sz="1600" smtClean="0"/>
          </a:p>
          <a:p>
            <a:r>
              <a:rPr lang="ka-GE" altLang="en-US" sz="1600" smtClean="0"/>
              <a:t>პრეზენტაცია მომზადებულია საცხოვრისის პოლიტიკის დოკუმენტისა და მისი სამოქმედო გეგმის შემუშავების ხელშემწყობი სამთავრობო კომისიის პირველი შეხვედრისათვის</a:t>
            </a:r>
            <a:endParaRPr lang="en-GB" altLang="en-US" sz="1600" smtClean="0"/>
          </a:p>
          <a:p>
            <a:r>
              <a:rPr lang="ka-GE" altLang="en-US" sz="1600" smtClean="0"/>
              <a:t> </a:t>
            </a:r>
            <a:endParaRPr lang="en-GB" altLang="en-US" sz="1600" smtClean="0"/>
          </a:p>
          <a:p>
            <a:r>
              <a:rPr lang="ka-GE" altLang="en-US" sz="2000" b="1" smtClean="0"/>
              <a:t>თბილისი, 28 მაისი 2019</a:t>
            </a:r>
            <a:endParaRPr lang="en-GB" altLang="en-US" sz="2000" b="1" smtClean="0"/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9817" y="1228241"/>
            <a:ext cx="8610600" cy="532798"/>
          </a:xfrm>
        </p:spPr>
        <p:txBody>
          <a:bodyPr>
            <a:normAutofit fontScale="90000"/>
          </a:bodyPr>
          <a:lstStyle/>
          <a:p>
            <a:r>
              <a:rPr lang="ka-GE" sz="3200" dirty="0"/>
              <a:t>პრობლემის </a:t>
            </a:r>
            <a:r>
              <a:rPr lang="ka-GE" sz="3200" dirty="0" smtClean="0"/>
              <a:t>იდენტიფიცირება </a:t>
            </a:r>
            <a:r>
              <a:rPr lang="en-US" sz="3200" dirty="0" smtClean="0"/>
              <a:t>– </a:t>
            </a:r>
            <a:r>
              <a:rPr lang="ka-GE" sz="3200" dirty="0"/>
              <a:t>სახლის არმქონე</a:t>
            </a:r>
            <a:endParaRPr lang="en-US" sz="32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672582"/>
              </p:ext>
            </p:extLst>
          </p:nvPr>
        </p:nvGraphicFramePr>
        <p:xfrm>
          <a:off x="189854" y="1761039"/>
          <a:ext cx="8991600" cy="3779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493319">
                  <a:extLst>
                    <a:ext uri="{9D8B030D-6E8A-4147-A177-3AD203B41FA5}">
                      <a16:colId xmlns:a16="http://schemas.microsoft.com/office/drawing/2014/main" val="2693930187"/>
                    </a:ext>
                  </a:extLst>
                </a:gridCol>
                <a:gridCol w="4498281">
                  <a:extLst>
                    <a:ext uri="{9D8B030D-6E8A-4147-A177-3AD203B41FA5}">
                      <a16:colId xmlns:a16="http://schemas.microsoft.com/office/drawing/2014/main" val="2042341206"/>
                    </a:ext>
                  </a:extLst>
                </a:gridCol>
              </a:tblGrid>
              <a:tr h="382573">
                <a:tc>
                  <a:txBody>
                    <a:bodyPr/>
                    <a:lstStyle/>
                    <a:p>
                      <a:r>
                        <a:rPr lang="ka-GE" sz="2000" dirty="0" smtClean="0"/>
                        <a:t>ოპერაციული კატეგორია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2000" kern="1200" dirty="0" smtClean="0"/>
                        <a:t>საცხოვრებელი მდგომარეობა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7969876"/>
                  </a:ext>
                </a:extLst>
              </a:tr>
              <a:tr h="88286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3.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ka-GE" sz="1800" baseline="0" dirty="0" smtClean="0"/>
                        <a:t>უსახლკაროთათვის განკუთვნილ საცხოვრისში მყოფი ადამიანები</a:t>
                      </a:r>
                      <a:endParaRPr lang="en-US" sz="1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kern="1200" dirty="0" smtClean="0"/>
                        <a:t>უსახლკაროთა ჰოსტელი</a:t>
                      </a:r>
                      <a:endParaRPr lang="en-US" sz="1800" kern="1200" dirty="0"/>
                    </a:p>
                    <a:p>
                      <a:r>
                        <a:rPr lang="ka-GE" sz="1800" kern="1200" dirty="0" smtClean="0"/>
                        <a:t>დროებითი თავშესაფარი</a:t>
                      </a:r>
                      <a:endParaRPr lang="en-US" sz="1800" kern="1200" dirty="0"/>
                    </a:p>
                    <a:p>
                      <a:r>
                        <a:rPr lang="ka-GE" sz="1800" kern="1200" dirty="0" smtClean="0"/>
                        <a:t>გარდამავალი მხარდამჭერი</a:t>
                      </a:r>
                      <a:r>
                        <a:rPr lang="ka-GE" sz="1800" kern="1200" baseline="0" dirty="0" smtClean="0"/>
                        <a:t> საცხოვრისი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8431900"/>
                  </a:ext>
                </a:extLst>
              </a:tr>
              <a:tr h="618003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4. </a:t>
                      </a:r>
                      <a:r>
                        <a:rPr lang="ka-GE" sz="1800" baseline="0" dirty="0" smtClean="0"/>
                        <a:t>ქალთა თავშესაფრებში მყოფი ადამიანები</a:t>
                      </a:r>
                      <a:endParaRPr lang="en-US" sz="1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kern="1200" dirty="0" smtClean="0"/>
                        <a:t>ქალთა თავშესაფრის საცხოვრისი</a:t>
                      </a:r>
                      <a:endParaRPr lang="en-US" sz="18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9396428"/>
                  </a:ext>
                </a:extLst>
              </a:tr>
              <a:tr h="882862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5. </a:t>
                      </a:r>
                      <a:r>
                        <a:rPr lang="ka-GE" sz="1800" baseline="0" dirty="0" smtClean="0"/>
                        <a:t>იმიგრანტთათვის განკუთვნილ საცოხვრისში მყოფი ადამიანები</a:t>
                      </a:r>
                      <a:endParaRPr lang="en-US" sz="1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kern="1200" dirty="0" smtClean="0"/>
                        <a:t>დროებითი საცხოვრისი, მიმღები ცენტრი</a:t>
                      </a:r>
                      <a:endParaRPr lang="en-US" sz="1800" kern="1200" dirty="0"/>
                    </a:p>
                    <a:p>
                      <a:r>
                        <a:rPr lang="ka-GE" sz="1800" kern="1200" dirty="0" smtClean="0"/>
                        <a:t>მიგრანტი მუშების საცხოვრისი</a:t>
                      </a:r>
                      <a:endParaRPr lang="en-US" sz="18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6518908"/>
                  </a:ext>
                </a:extLst>
              </a:tr>
              <a:tr h="882862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6. </a:t>
                      </a:r>
                      <a:r>
                        <a:rPr lang="ka-GE" sz="1800" baseline="0" dirty="0" smtClean="0"/>
                        <a:t>ინსტიტუციიდან გამოსვლის მოლოდინში მყოფი ადამიანები</a:t>
                      </a:r>
                      <a:endParaRPr lang="en-US" sz="1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kern="1200" dirty="0" smtClean="0"/>
                        <a:t>პენიტენციური დაწესებულებები</a:t>
                      </a:r>
                      <a:endParaRPr lang="en-US" sz="1800" kern="1200" dirty="0"/>
                    </a:p>
                    <a:p>
                      <a:r>
                        <a:rPr lang="ka-GE" sz="1800" kern="1200" dirty="0" smtClean="0"/>
                        <a:t>სამედიცინო დაწესებულებები</a:t>
                      </a:r>
                      <a:endParaRPr lang="en-US" sz="1800" kern="1200" dirty="0"/>
                    </a:p>
                    <a:p>
                      <a:r>
                        <a:rPr lang="ka-GE" sz="1800" kern="1200" dirty="0" smtClean="0"/>
                        <a:t>ბავშვთა სახლები/ინსტიტუციები</a:t>
                      </a:r>
                      <a:endParaRPr lang="en-US" sz="18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843329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45942" y="5867400"/>
            <a:ext cx="899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2014 წლის აღწერის მიხედვით 12,000-მდე ადამიანი ცხოვრობდა სხვადასხვა ტიპის ინსტიტუციებში</a:t>
            </a:r>
          </a:p>
        </p:txBody>
      </p:sp>
    </p:spTree>
    <p:extLst>
      <p:ext uri="{BB962C8B-B14F-4D97-AF65-F5344CB8AC3E}">
        <p14:creationId xmlns:p14="http://schemas.microsoft.com/office/powerpoint/2010/main" val="149642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991600" cy="532798"/>
          </a:xfrm>
        </p:spPr>
        <p:txBody>
          <a:bodyPr>
            <a:normAutofit fontScale="90000"/>
          </a:bodyPr>
          <a:lstStyle/>
          <a:p>
            <a:r>
              <a:rPr lang="ka-GE" sz="3200" dirty="0" smtClean="0"/>
              <a:t>პრობლემის იდენტიფიცირება - უსახლკაროები და სახლის არმქონენი</a:t>
            </a:r>
            <a:endParaRPr lang="en-US" sz="3200" b="1" dirty="0">
              <a:latin typeface="Helvetica" panose="020B0604020202020204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2400" y="2209800"/>
            <a:ext cx="8991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ka-GE" sz="2400" dirty="0" smtClean="0"/>
              <a:t>უსახლკაროებისა და სახლის არმქონეთათვის თვითმმართველობები საქველმოქმედო და საერთაშორისო ორგანიზაციებს აქვთ თავშესაფრები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ka-GE" sz="2400" dirty="0" smtClean="0"/>
              <a:t>ჯამში 17-მდე ასეთი პროგრამაა იდენტიფიცირებული ბავშვთა სახლებიდან, ქალთა და მოხუცთა თავშესაფრების ჩათვლით;</a:t>
            </a:r>
            <a:endParaRPr lang="ka-GE" sz="24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ka-GE" sz="2400" dirty="0" smtClean="0"/>
              <a:t>პროგრამაში ჩართულობის ხანგრძლივობა მერყეობს 3 თვიდან 10 წლამდე;</a:t>
            </a:r>
            <a:endParaRPr lang="ka-GE" sz="24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ka-GE" sz="2400" dirty="0" smtClean="0"/>
              <a:t>თითოეული პროგრამის ბენეფიციართა რაოდენობა მერყეობს 3-დან 240-მდე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ka-GE" sz="2400" dirty="0" smtClean="0"/>
              <a:t>არსებობს პროგრამები ინდივიდებისა და შინამეურნეობებისათვის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5171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1211451"/>
            <a:ext cx="8991599" cy="388749"/>
          </a:xfrm>
        </p:spPr>
        <p:txBody>
          <a:bodyPr>
            <a:normAutofit fontScale="90000"/>
          </a:bodyPr>
          <a:lstStyle/>
          <a:p>
            <a:r>
              <a:rPr lang="ka-GE" sz="2800" dirty="0"/>
              <a:t>პრობლემის </a:t>
            </a:r>
            <a:r>
              <a:rPr lang="ka-GE" sz="2800" dirty="0" smtClean="0"/>
              <a:t>იდენტიფიცირება </a:t>
            </a:r>
            <a:r>
              <a:rPr lang="en-US" sz="2800" dirty="0" smtClean="0"/>
              <a:t>– </a:t>
            </a:r>
            <a:r>
              <a:rPr lang="ka-GE" sz="2800" dirty="0"/>
              <a:t>არასაიმედო</a:t>
            </a:r>
            <a:endParaRPr lang="en-US" sz="2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268939"/>
              </p:ext>
            </p:extLst>
          </p:nvPr>
        </p:nvGraphicFramePr>
        <p:xfrm>
          <a:off x="152399" y="1752600"/>
          <a:ext cx="8991600" cy="366232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693930187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val="3636704348"/>
                    </a:ext>
                  </a:extLst>
                </a:gridCol>
              </a:tblGrid>
              <a:tr h="289560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ოპერაციული კატეგორია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kern="1200" dirty="0" smtClean="0"/>
                        <a:t>საცხოვრებელი მდგომარეობა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7969876"/>
                  </a:ext>
                </a:extLst>
              </a:tr>
              <a:tr h="107507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7. </a:t>
                      </a:r>
                      <a:r>
                        <a:rPr lang="ka-GE" sz="1600" dirty="0" smtClean="0"/>
                        <a:t>უსახლკარობის გამო გრძელვადიანი მხარდამჭერის</a:t>
                      </a:r>
                      <a:r>
                        <a:rPr lang="ka-GE" sz="1600" baseline="0" dirty="0" smtClean="0"/>
                        <a:t> მიმღებები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kern="1200" dirty="0" smtClean="0"/>
                        <a:t>ადგილობრივი ზრუნვა ხანდაზმული</a:t>
                      </a:r>
                      <a:r>
                        <a:rPr lang="ka-GE" sz="1600" kern="1200" baseline="0" dirty="0" smtClean="0"/>
                        <a:t> უსახლკაროთათვის</a:t>
                      </a:r>
                      <a:endParaRPr lang="en-US" sz="1600" kern="1200" dirty="0"/>
                    </a:p>
                    <a:p>
                      <a:r>
                        <a:rPr lang="ka-GE" sz="1600" kern="1200" dirty="0" smtClean="0"/>
                        <a:t>მხარდაჭერითი საცხოვრისი ყოფილი უსახლკარო პირობებისთვის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27965"/>
                  </a:ext>
                </a:extLst>
              </a:tr>
              <a:tr h="109396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8. </a:t>
                      </a:r>
                      <a:r>
                        <a:rPr lang="ka-GE" sz="1600" dirty="0" smtClean="0"/>
                        <a:t>საფრთხის</a:t>
                      </a:r>
                      <a:r>
                        <a:rPr lang="ka-GE" sz="1600" baseline="0" dirty="0" smtClean="0"/>
                        <a:t> შემცველ/არასაიმედო საცხოვრისში მყოფები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დროებით</a:t>
                      </a:r>
                      <a:r>
                        <a:rPr lang="ka-GE" sz="1600" baseline="0" dirty="0" smtClean="0"/>
                        <a:t> ცხოვრობს მეგობრებთან ან ნათესავებთან</a:t>
                      </a:r>
                      <a:endParaRPr lang="en-US" sz="1600" dirty="0"/>
                    </a:p>
                    <a:p>
                      <a:r>
                        <a:rPr lang="ka-GE" sz="1600" dirty="0" smtClean="0"/>
                        <a:t>არ აქვს საცხოვრისი კანონიერ მფლობელობასი</a:t>
                      </a:r>
                      <a:endParaRPr lang="en-US" sz="1600" dirty="0"/>
                    </a:p>
                    <a:p>
                      <a:r>
                        <a:rPr lang="ka-GE" sz="1600" dirty="0" smtClean="0"/>
                        <a:t>მიწის უკანონო დაკავება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781482"/>
                  </a:ext>
                </a:extLst>
              </a:tr>
              <a:tr h="57888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9. </a:t>
                      </a:r>
                      <a:r>
                        <a:rPr lang="ka-GE" sz="1600" dirty="0" smtClean="0"/>
                        <a:t>გასახლების საფრთხის ქვეშ მყოფები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kern="1200" dirty="0" smtClean="0"/>
                        <a:t>გამოცემული</a:t>
                      </a:r>
                      <a:r>
                        <a:rPr lang="ka-GE" sz="1600" kern="1200" baseline="0" dirty="0" smtClean="0"/>
                        <a:t> შეტყობინება განსახლების თაობაზე</a:t>
                      </a:r>
                      <a:endParaRPr lang="en-US" sz="1600" kern="1200" dirty="0"/>
                    </a:p>
                    <a:p>
                      <a:r>
                        <a:rPr lang="ka-GE" sz="1600" kern="1200" dirty="0" smtClean="0"/>
                        <a:t>განკარგულება საკუთრების უფლების რესტიტუციაზე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6533349"/>
                  </a:ext>
                </a:extLst>
              </a:tr>
              <a:tr h="57888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</a:t>
                      </a:r>
                      <a:r>
                        <a:rPr lang="en-US" sz="1600" baseline="0" dirty="0" smtClean="0"/>
                        <a:t>. </a:t>
                      </a:r>
                      <a:r>
                        <a:rPr lang="ka-GE" sz="1600" baseline="0" dirty="0" smtClean="0"/>
                        <a:t>ძალადობის შიშის ქვეშ მყოფები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kern="1200" dirty="0" smtClean="0"/>
                        <a:t>პოლიციის</a:t>
                      </a:r>
                      <a:r>
                        <a:rPr lang="ka-GE" sz="1600" kern="1200" baseline="0" dirty="0" smtClean="0"/>
                        <a:t> მიერ რეგისტრირებული შემთხვევები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9191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669513"/>
              </p:ext>
            </p:extLst>
          </p:nvPr>
        </p:nvGraphicFramePr>
        <p:xfrm>
          <a:off x="152399" y="5567322"/>
          <a:ext cx="8991599" cy="11258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89580">
                  <a:extLst>
                    <a:ext uri="{9D8B030D-6E8A-4147-A177-3AD203B41FA5}">
                      <a16:colId xmlns:a16="http://schemas.microsoft.com/office/drawing/2014/main" val="2313154412"/>
                    </a:ext>
                  </a:extLst>
                </a:gridCol>
                <a:gridCol w="2193950">
                  <a:extLst>
                    <a:ext uri="{9D8B030D-6E8A-4147-A177-3AD203B41FA5}">
                      <a16:colId xmlns:a16="http://schemas.microsoft.com/office/drawing/2014/main" val="3215036626"/>
                    </a:ext>
                  </a:extLst>
                </a:gridCol>
                <a:gridCol w="2014119">
                  <a:extLst>
                    <a:ext uri="{9D8B030D-6E8A-4147-A177-3AD203B41FA5}">
                      <a16:colId xmlns:a16="http://schemas.microsoft.com/office/drawing/2014/main" val="334298234"/>
                    </a:ext>
                  </a:extLst>
                </a:gridCol>
                <a:gridCol w="2193950">
                  <a:extLst>
                    <a:ext uri="{9D8B030D-6E8A-4147-A177-3AD203B41FA5}">
                      <a16:colId xmlns:a16="http://schemas.microsoft.com/office/drawing/2014/main" val="3763988978"/>
                    </a:ext>
                  </a:extLst>
                </a:gridCol>
              </a:tblGrid>
              <a:tr h="420823">
                <a:tc>
                  <a:txBody>
                    <a:bodyPr/>
                    <a:lstStyle/>
                    <a:p>
                      <a:pPr algn="ctr" fontAlgn="b"/>
                      <a:r>
                        <a:rPr lang="ka-GE" sz="1800" b="1" u="none" strike="noStrike" dirty="0" smtClean="0">
                          <a:effectLst/>
                        </a:rPr>
                        <a:t>შინამეურნეობის საკუთრებაში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800" b="1" u="none" strike="noStrike" dirty="0" smtClean="0">
                          <a:effectLst/>
                        </a:rPr>
                        <a:t>ნაქირავები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800" b="1" u="none" strike="noStrike" dirty="0" smtClean="0">
                          <a:effectLst/>
                        </a:rPr>
                        <a:t>იპოთეკით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800" b="1" u="none" strike="noStrike" dirty="0" smtClean="0">
                          <a:effectLst/>
                        </a:rPr>
                        <a:t>გამოყენებული გადახდის გარეშე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721965"/>
                  </a:ext>
                </a:extLst>
              </a:tr>
              <a:tr h="2086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1,591,131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41,765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7,822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67,834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728321"/>
                  </a:ext>
                </a:extLst>
              </a:tr>
              <a:tr h="2086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93.1%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2.4%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0.5%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4.0%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163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20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36902" y="1219200"/>
            <a:ext cx="8610600" cy="532798"/>
          </a:xfrm>
        </p:spPr>
        <p:txBody>
          <a:bodyPr>
            <a:normAutofit fontScale="90000"/>
          </a:bodyPr>
          <a:lstStyle/>
          <a:p>
            <a:r>
              <a:rPr lang="ka-GE" sz="3200" dirty="0"/>
              <a:t>პრობლემის იდენტიფიცირება </a:t>
            </a:r>
            <a:r>
              <a:rPr lang="en-US" sz="3200" dirty="0"/>
              <a:t>– </a:t>
            </a:r>
            <a:r>
              <a:rPr lang="ka-GE" sz="3200" dirty="0"/>
              <a:t>არასაიმედო</a:t>
            </a:r>
            <a:endParaRPr lang="en-US" sz="3200" b="1" dirty="0">
              <a:latin typeface="Helvetica" panose="020B0604020202020204" pitchFamily="2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18768"/>
              </p:ext>
            </p:extLst>
          </p:nvPr>
        </p:nvGraphicFramePr>
        <p:xfrm>
          <a:off x="152400" y="1780412"/>
          <a:ext cx="8991600" cy="50775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43800">
                  <a:extLst>
                    <a:ext uri="{9D8B030D-6E8A-4147-A177-3AD203B41FA5}">
                      <a16:colId xmlns:a16="http://schemas.microsoft.com/office/drawing/2014/main" val="47992536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3443753358"/>
                    </a:ext>
                  </a:extLst>
                </a:gridCol>
              </a:tblGrid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1" u="none" strike="noStrike" dirty="0" smtClean="0">
                          <a:effectLst/>
                        </a:rPr>
                        <a:t>ურთიერთობა ოჯახის უფროსთან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20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პროცენტი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780380"/>
                  </a:ext>
                </a:extLst>
              </a:tr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 dirty="0" smtClean="0">
                          <a:effectLst/>
                        </a:rPr>
                        <a:t>ოჯახის</a:t>
                      </a:r>
                      <a:r>
                        <a:rPr lang="ka-GE" sz="2000" b="0" u="none" strike="noStrike" baseline="0" dirty="0" smtClean="0">
                          <a:effectLst/>
                        </a:rPr>
                        <a:t> უფროსი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28.75%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232372"/>
                  </a:ext>
                </a:extLst>
              </a:tr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 dirty="0" smtClean="0">
                          <a:effectLst/>
                        </a:rPr>
                        <a:t>მეუღლე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16.86%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133248"/>
                  </a:ext>
                </a:extLst>
              </a:tr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და/ძმა</a:t>
                      </a:r>
                      <a:r>
                        <a:rPr lang="ka-GE" sz="2000" b="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ან მისი მეუღლე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0.98%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593793"/>
                  </a:ext>
                </a:extLst>
              </a:tr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 baseline="0" dirty="0" smtClean="0">
                          <a:effectLst/>
                        </a:rPr>
                        <a:t>შვილიშვილი ან მისი მეუღლე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13.72%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123339"/>
                  </a:ext>
                </a:extLst>
              </a:tr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ბიძა,</a:t>
                      </a:r>
                      <a:r>
                        <a:rPr lang="ka-GE" sz="2000" b="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დეიდა მათი შვილები და მეუღლე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0.12%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780885"/>
                  </a:ext>
                </a:extLst>
              </a:tr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სხვა</a:t>
                      </a:r>
                      <a:r>
                        <a:rPr lang="ka-GE" sz="2000" b="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ნათესავები და მათი მეუღლე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2.05%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10154"/>
                  </a:ext>
                </a:extLst>
              </a:tr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არა ნათესავები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0.15%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290144"/>
                  </a:ext>
                </a:extLst>
              </a:tr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შვილი და მისი მეუღლე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28.13%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5649211"/>
                  </a:ext>
                </a:extLst>
              </a:tr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რძალი</a:t>
                      </a:r>
                      <a:r>
                        <a:rPr lang="ka-GE" sz="2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ან სიძე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7.29%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7622138"/>
                  </a:ext>
                </a:extLst>
              </a:tr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 dirty="0" smtClean="0">
                          <a:effectLst/>
                        </a:rPr>
                        <a:t>მშობელი და</a:t>
                      </a:r>
                      <a:r>
                        <a:rPr lang="ka-GE" sz="2000" b="0" u="none" strike="noStrike" baseline="0" dirty="0" smtClean="0">
                          <a:effectLst/>
                        </a:rPr>
                        <a:t> მისი მეუღლე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1.89%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1465121"/>
                  </a:ext>
                </a:extLst>
              </a:tr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 dirty="0" smtClean="0">
                          <a:effectLst/>
                        </a:rPr>
                        <a:t>ბებია</a:t>
                      </a:r>
                      <a:r>
                        <a:rPr lang="ka-GE" sz="2000" b="0" u="none" strike="noStrike" baseline="0" dirty="0" smtClean="0">
                          <a:effectLst/>
                        </a:rPr>
                        <a:t>, ბაბუა და მისი მეუღლე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0.06%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747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866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610600" cy="532798"/>
          </a:xfrm>
        </p:spPr>
        <p:txBody>
          <a:bodyPr>
            <a:normAutofit fontScale="90000"/>
          </a:bodyPr>
          <a:lstStyle/>
          <a:p>
            <a:r>
              <a:rPr lang="ka-GE" sz="3200" dirty="0"/>
              <a:t>პრობლემის იდენტიფიცირება </a:t>
            </a:r>
            <a:r>
              <a:rPr lang="en-US" sz="3200" dirty="0"/>
              <a:t>– </a:t>
            </a:r>
            <a:r>
              <a:rPr lang="ka-GE" sz="3200" dirty="0" smtClean="0"/>
              <a:t>არასათანადო</a:t>
            </a:r>
            <a:endParaRPr lang="en-US" sz="3200" b="1" dirty="0">
              <a:latin typeface="Helvetica" panose="020B0604020202020204" pitchFamily="2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017207"/>
              </p:ext>
            </p:extLst>
          </p:nvPr>
        </p:nvGraphicFramePr>
        <p:xfrm>
          <a:off x="152400" y="1728751"/>
          <a:ext cx="8991600" cy="3108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648945">
                  <a:extLst>
                    <a:ext uri="{9D8B030D-6E8A-4147-A177-3AD203B41FA5}">
                      <a16:colId xmlns:a16="http://schemas.microsoft.com/office/drawing/2014/main" val="2693930187"/>
                    </a:ext>
                  </a:extLst>
                </a:gridCol>
                <a:gridCol w="4342655">
                  <a:extLst>
                    <a:ext uri="{9D8B030D-6E8A-4147-A177-3AD203B41FA5}">
                      <a16:colId xmlns:a16="http://schemas.microsoft.com/office/drawing/2014/main" val="3636704348"/>
                    </a:ext>
                  </a:extLst>
                </a:gridCol>
              </a:tblGrid>
              <a:tr h="270469">
                <a:tc>
                  <a:txBody>
                    <a:bodyPr/>
                    <a:lstStyle/>
                    <a:p>
                      <a:r>
                        <a:rPr lang="ka-GE" sz="2000" dirty="0" smtClean="0"/>
                        <a:t>ოპერაციული კატეგორია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2000" kern="1200" dirty="0" smtClean="0"/>
                        <a:t>საცხოვრებელი მდგომარეობა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7969876"/>
                  </a:ext>
                </a:extLst>
              </a:tr>
              <a:tr h="594488">
                <a:tc>
                  <a:txBody>
                    <a:bodyPr/>
                    <a:lstStyle/>
                    <a:p>
                      <a:r>
                        <a:rPr lang="en-US" sz="2000" baseline="0" dirty="0" smtClean="0"/>
                        <a:t>11. </a:t>
                      </a:r>
                      <a:r>
                        <a:rPr lang="ka-GE" sz="2000" baseline="0" dirty="0" smtClean="0"/>
                        <a:t>დროებით კონსტრუქციებში და არაკონვენციურ ნაგებობებში მცხოვრებნი</a:t>
                      </a:r>
                      <a:endParaRPr lang="en-US" sz="2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2000" kern="1200" dirty="0" smtClean="0"/>
                        <a:t>მობილური სახლი</a:t>
                      </a:r>
                      <a:endParaRPr lang="en-US" sz="2000" kern="1200" dirty="0"/>
                    </a:p>
                    <a:p>
                      <a:r>
                        <a:rPr lang="ka-GE" sz="2000" kern="1200" dirty="0" smtClean="0"/>
                        <a:t>არაკონვენციური შენობა</a:t>
                      </a:r>
                      <a:endParaRPr lang="en-US" sz="2000" kern="1200" dirty="0"/>
                    </a:p>
                    <a:p>
                      <a:r>
                        <a:rPr lang="ka-GE" sz="2000" kern="1200" dirty="0" smtClean="0"/>
                        <a:t>დროებითი ნაგებობა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27965"/>
                  </a:ext>
                </a:extLst>
              </a:tr>
              <a:tr h="442233">
                <a:tc>
                  <a:txBody>
                    <a:bodyPr/>
                    <a:lstStyle/>
                    <a:p>
                      <a:r>
                        <a:rPr lang="en-US" sz="2000" baseline="0" dirty="0" smtClean="0"/>
                        <a:t>12. </a:t>
                      </a:r>
                      <a:r>
                        <a:rPr lang="ka-GE" sz="2000" baseline="0" dirty="0" smtClean="0"/>
                        <a:t>ცხოვრებისთვის გამოუსადეგარ სახლებში მყოფნი</a:t>
                      </a:r>
                      <a:endParaRPr lang="en-US" sz="2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2000" kern="1200" dirty="0" smtClean="0"/>
                        <a:t>სახლი</a:t>
                      </a:r>
                      <a:r>
                        <a:rPr lang="ka-GE" sz="2000" kern="1200" baseline="0" dirty="0" smtClean="0"/>
                        <a:t> რომელიც არ გამოდგება საცხოვრებლად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781482"/>
                  </a:ext>
                </a:extLst>
              </a:tr>
              <a:tr h="44223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13. </a:t>
                      </a:r>
                      <a:r>
                        <a:rPr lang="ka-GE" sz="2000" dirty="0" smtClean="0"/>
                        <a:t>გადატვირთულ საცხოვრისში მყოფნი</a:t>
                      </a:r>
                      <a:endParaRPr lang="en-US" sz="2000" dirty="0" smtClean="0"/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2000" kern="1200" dirty="0" smtClean="0"/>
                        <a:t>საცხოვრისის გადატვირთულობის</a:t>
                      </a:r>
                      <a:r>
                        <a:rPr lang="ka-GE" sz="2000" kern="1200" baseline="0" dirty="0" smtClean="0"/>
                        <a:t> ეროვნული ნორმის მაქსიმუმი</a:t>
                      </a:r>
                      <a:endParaRPr lang="en-US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653334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52400" y="5105400"/>
            <a:ext cx="8991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i="1" dirty="0" smtClean="0"/>
              <a:t>საცხოვრისის გადატვირთულობასთან გვაქვს საქმე როდესაც საცხოვრებლად გამოსადეგ ერთ ოთახში სამ ადამიანზე მეტი ცხოვრობს </a:t>
            </a:r>
            <a:r>
              <a:rPr lang="en-US" dirty="0" smtClean="0"/>
              <a:t>– </a:t>
            </a:r>
            <a:r>
              <a:rPr lang="ka-GE" dirty="0" smtClean="0"/>
              <a:t>გაერო ჰაბიტატ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06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610600" cy="532798"/>
          </a:xfrm>
        </p:spPr>
        <p:txBody>
          <a:bodyPr>
            <a:normAutofit fontScale="90000"/>
          </a:bodyPr>
          <a:lstStyle/>
          <a:p>
            <a:r>
              <a:rPr lang="ka-GE" sz="3200" dirty="0" smtClean="0"/>
              <a:t>არასათანადო საცხოვრისი გადატვირთულობა</a:t>
            </a:r>
            <a:endParaRPr lang="en-US" sz="3200" b="1" dirty="0">
              <a:latin typeface="Helvetica" panose="020B0604020202020204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9081" y="5656279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400" dirty="0"/>
              <a:t>გადატვირთულობის </a:t>
            </a:r>
            <a:r>
              <a:rPr lang="ka-GE" sz="2400" dirty="0" smtClean="0"/>
              <a:t>პირობებში, საქალაქო </a:t>
            </a:r>
            <a:r>
              <a:rPr lang="ka-GE" sz="2400" dirty="0" smtClean="0"/>
              <a:t>დასახლებებში შინამეურნეობის 10%-მდე ცხოვრობს, ხოლო სასოფლო დასახლებებში 4%-მდე.</a:t>
            </a:r>
            <a:endParaRPr lang="en-US" sz="24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5042604"/>
              </p:ext>
            </p:extLst>
          </p:nvPr>
        </p:nvGraphicFramePr>
        <p:xfrm>
          <a:off x="152400" y="1675797"/>
          <a:ext cx="8991600" cy="3980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094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610600" cy="532798"/>
          </a:xfrm>
        </p:spPr>
        <p:txBody>
          <a:bodyPr>
            <a:normAutofit fontScale="90000"/>
          </a:bodyPr>
          <a:lstStyle/>
          <a:p>
            <a:r>
              <a:rPr lang="ka-GE" sz="3200" dirty="0"/>
              <a:t>არასათანადო საცხოვრისი გადატვირთულობა</a:t>
            </a:r>
            <a:endParaRPr lang="en-US" sz="3200" b="1" dirty="0">
              <a:latin typeface="Helvetica" panose="020B0604020202020204" pitchFamily="2" charset="0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6155426"/>
              </p:ext>
            </p:extLst>
          </p:nvPr>
        </p:nvGraphicFramePr>
        <p:xfrm>
          <a:off x="152400" y="1828800"/>
          <a:ext cx="8991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321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1000" y="1295400"/>
            <a:ext cx="8287252" cy="532798"/>
          </a:xfrm>
        </p:spPr>
        <p:txBody>
          <a:bodyPr>
            <a:normAutofit fontScale="90000"/>
          </a:bodyPr>
          <a:lstStyle/>
          <a:p>
            <a:r>
              <a:rPr lang="ka-GE" sz="3200" dirty="0" smtClean="0"/>
              <a:t>რეგულირების ზეგავლენის შეფასება - პროცესი</a:t>
            </a:r>
            <a:endParaRPr lang="en-US" sz="3200" b="1" dirty="0">
              <a:latin typeface="Helvetica" panose="020B0604020202020204" pitchFamily="2" charset="0"/>
            </a:endParaRP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2486482"/>
              </p:ext>
            </p:extLst>
          </p:nvPr>
        </p:nvGraphicFramePr>
        <p:xfrm>
          <a:off x="181226" y="2590800"/>
          <a:ext cx="8962774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Curved Left Arrow 1"/>
          <p:cNvSpPr>
            <a:spLocks noChangeArrowheads="1"/>
          </p:cNvSpPr>
          <p:nvPr/>
        </p:nvSpPr>
        <p:spPr bwMode="auto">
          <a:xfrm rot="-5400000">
            <a:off x="4176628" y="-1535812"/>
            <a:ext cx="924595" cy="8058655"/>
          </a:xfrm>
          <a:prstGeom prst="curvedLeftArrow">
            <a:avLst>
              <a:gd name="adj1" fmla="val 25003"/>
              <a:gd name="adj2" fmla="val 50005"/>
              <a:gd name="adj3" fmla="val 25000"/>
            </a:avLst>
          </a:prstGeom>
          <a:solidFill>
            <a:schemeClr val="accent6"/>
          </a:solidFill>
          <a:ln w="9525" algn="ctr">
            <a:solidFill>
              <a:schemeClr val="accent6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9" name="Curved Left Arrow 6"/>
          <p:cNvSpPr>
            <a:spLocks noChangeArrowheads="1"/>
          </p:cNvSpPr>
          <p:nvPr/>
        </p:nvSpPr>
        <p:spPr bwMode="auto">
          <a:xfrm rot="5400000">
            <a:off x="4176625" y="2071772"/>
            <a:ext cx="924597" cy="8058654"/>
          </a:xfrm>
          <a:prstGeom prst="curvedLeftArrow">
            <a:avLst>
              <a:gd name="adj1" fmla="val 24980"/>
              <a:gd name="adj2" fmla="val 49983"/>
              <a:gd name="adj3" fmla="val 25000"/>
            </a:avLst>
          </a:prstGeom>
          <a:solidFill>
            <a:schemeClr val="accent6"/>
          </a:solidFill>
          <a:ln w="9525" algn="ctr">
            <a:solidFill>
              <a:schemeClr val="accent6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2736286" y="2438448"/>
            <a:ext cx="3207314" cy="696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a-GE" sz="1800" dirty="0" smtClean="0">
                <a:solidFill>
                  <a:srgbClr val="000000"/>
                </a:solidFill>
              </a:rPr>
              <a:t>მონაცემების შეფასება და ანალიზი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450535" y="5866600"/>
            <a:ext cx="3778815" cy="696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a-GE" sz="1800" dirty="0" smtClean="0">
                <a:solidFill>
                  <a:srgbClr val="000000"/>
                </a:solidFill>
              </a:rPr>
              <a:t>დაინტერეებულ მხარეებთან კონსულტაცია</a:t>
            </a:r>
            <a:endParaRPr lang="en-US" sz="1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1000" y="1295400"/>
            <a:ext cx="8763000" cy="1066800"/>
          </a:xfrm>
        </p:spPr>
        <p:txBody>
          <a:bodyPr>
            <a:noAutofit/>
          </a:bodyPr>
          <a:lstStyle/>
          <a:p>
            <a:r>
              <a:rPr lang="ka-GE" sz="2800" dirty="0" smtClean="0"/>
              <a:t>პრობლემის განსაზღვრა რეგულირების ზეგავლენის შეფასებაში</a:t>
            </a:r>
            <a:endParaRPr lang="en-US" sz="2800" b="1" dirty="0">
              <a:latin typeface="Helvetica" panose="020B0604020202020204" pitchFamily="2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79150" y="3048000"/>
            <a:ext cx="8366699" cy="2819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  <a:defRPr/>
            </a:pPr>
            <a:r>
              <a:rPr lang="ka-GE" altLang="en-US" sz="2400" b="1" dirty="0" smtClean="0"/>
              <a:t>ძირითადი პრობლემის განსაზღვრა </a:t>
            </a:r>
            <a:r>
              <a:rPr lang="ka-GE" altLang="en-US" sz="2400" dirty="0" smtClean="0"/>
              <a:t>- უარყოფითი სოციალურ-ეკონომიკური შედეგი</a:t>
            </a:r>
          </a:p>
          <a:p>
            <a:pPr marL="914400" indent="-449263">
              <a:buFont typeface="Wingdings" panose="05000000000000000000" pitchFamily="2" charset="2"/>
              <a:buChar char="Ø"/>
              <a:defRPr/>
            </a:pPr>
            <a:r>
              <a:rPr lang="ka-GE" altLang="en-US" dirty="0" smtClean="0"/>
              <a:t>სახელმწიფოს ჩარევის საჭიროების დადგენა</a:t>
            </a:r>
            <a:endParaRPr lang="ka-GE" altLang="en-US" sz="2400" dirty="0" smtClean="0"/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ka-GE" altLang="en-US" dirty="0" smtClean="0"/>
              <a:t>პრობლემის </a:t>
            </a:r>
            <a:r>
              <a:rPr lang="ka-GE" altLang="en-US" b="1" dirty="0" smtClean="0"/>
              <a:t>გამომწვევი მიზეზების </a:t>
            </a:r>
            <a:r>
              <a:rPr lang="ka-GE" altLang="en-US" dirty="0" smtClean="0"/>
              <a:t>განსაზღვრა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ka-GE" altLang="en-US" sz="2400" dirty="0" smtClean="0"/>
              <a:t>პრობლემის </a:t>
            </a:r>
            <a:r>
              <a:rPr lang="ka-GE" altLang="en-US" sz="2400" b="1" dirty="0" smtClean="0"/>
              <a:t>უარყოფითი შედეგების </a:t>
            </a:r>
            <a:r>
              <a:rPr lang="ka-GE" altLang="en-US" sz="2400" dirty="0" smtClean="0"/>
              <a:t>განსაზღვრა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endParaRPr lang="ka-GE" altLang="en-US" dirty="0"/>
          </a:p>
          <a:p>
            <a:pPr marL="0" indent="0">
              <a:buNone/>
              <a:defRPr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693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1295400"/>
            <a:ext cx="8991600" cy="990600"/>
          </a:xfrm>
        </p:spPr>
        <p:txBody>
          <a:bodyPr>
            <a:noAutofit/>
          </a:bodyPr>
          <a:lstStyle/>
          <a:p>
            <a:r>
              <a:rPr lang="ka-GE" sz="2800" dirty="0" smtClean="0"/>
              <a:t>პრობლემის იდენტიფიცირება - არასტაბილური საცხოვრისი</a:t>
            </a:r>
            <a:endParaRPr lang="en-US" sz="2800" b="1" dirty="0">
              <a:latin typeface="Helvetica" panose="020B0604020202020204" pitchFamily="2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64850" y="3429000"/>
            <a:ext cx="8366699" cy="129540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ka-GE" b="1" dirty="0" smtClean="0"/>
              <a:t>არასტაბილური საცხოვრისი </a:t>
            </a:r>
            <a:r>
              <a:rPr lang="ka-GE" i="1" dirty="0" smtClean="0"/>
              <a:t>განისაზღვრება ისეთ პირობებად, როდესაც შინამეურნეობას არ აქვს საკმარისი კონტროლი მის საცხოვრებელ გარემოზე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75263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1219200"/>
            <a:ext cx="8915400" cy="532798"/>
          </a:xfrm>
        </p:spPr>
        <p:txBody>
          <a:bodyPr>
            <a:normAutofit fontScale="90000"/>
          </a:bodyPr>
          <a:lstStyle/>
          <a:p>
            <a:r>
              <a:rPr lang="ka-GE" sz="3200" dirty="0" smtClean="0"/>
              <a:t>არასტაბილური საცხოვრისის გამომწვევი მიზეზები</a:t>
            </a:r>
            <a:endParaRPr lang="en-US" sz="3200" b="1" dirty="0">
              <a:latin typeface="Helvetica" panose="020B0604020202020204" pitchFamily="2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762999" cy="4953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  <a:defRPr/>
            </a:pPr>
            <a:r>
              <a:rPr lang="ka-GE" altLang="en-US" dirty="0" smtClean="0"/>
              <a:t>საბჭოთა და პოსტ-საბჭოთა პერიოდის საცხოვრისის პოლიტიკის ნაკლოვანებები;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ka-GE" altLang="en-US" dirty="0" smtClean="0"/>
              <a:t>საცხოვრისის ხელმიუწვდომლობა, როგორც წესი აისახება ფლობის ან ქირავნობის მაღალ ხარჯებში - შინამეურნეობა ხარჯავს თავისი შემოსავლების 30%-ზე მეტს საცხოვრისზე;</a:t>
            </a:r>
            <a:endParaRPr lang="ka-GE" altLang="en-US" dirty="0" smtClean="0"/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ka-GE" altLang="en-US" dirty="0" smtClean="0"/>
              <a:t>ადგილებში სადაც მოსახლეობის სწრაფი ზრდა მიმდინარეობის საცხოვრისი საცხოვრისი ზრდა შეიძლება ჩამორჩებოდეს მოსახლეობისას, რაც ზრდის ფასებს და ამცირებს ხელმისაწვდომობას;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ka-GE" altLang="en-US" sz="2400" dirty="0" smtClean="0"/>
              <a:t>იმიგრაცია და შიდა მიგრაცია</a:t>
            </a:r>
            <a:endParaRPr lang="en-US" altLang="en-US" sz="2400" dirty="0" smtClean="0"/>
          </a:p>
          <a:p>
            <a:pPr>
              <a:buFont typeface="Wingdings" panose="05000000000000000000" pitchFamily="2" charset="2"/>
              <a:buChar char="ü"/>
              <a:defRPr/>
            </a:pPr>
            <a:endParaRPr lang="en-US" altLang="en-US" sz="2400" dirty="0" smtClean="0"/>
          </a:p>
          <a:p>
            <a:pPr>
              <a:buFont typeface="Wingdings" panose="05000000000000000000" pitchFamily="2" charset="2"/>
              <a:buChar char="ü"/>
              <a:defRPr/>
            </a:pPr>
            <a:endParaRPr lang="en-US" altLang="en-US" sz="2400" dirty="0" smtClean="0"/>
          </a:p>
          <a:p>
            <a:pPr>
              <a:buFont typeface="Wingdings" panose="05000000000000000000" pitchFamily="2" charset="2"/>
              <a:buChar char="ü"/>
              <a:defRPr/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18402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991600" cy="532798"/>
          </a:xfrm>
        </p:spPr>
        <p:txBody>
          <a:bodyPr>
            <a:normAutofit fontScale="90000"/>
          </a:bodyPr>
          <a:lstStyle/>
          <a:p>
            <a:r>
              <a:rPr lang="ka-GE" sz="3200" dirty="0"/>
              <a:t>არასტაბილური საცხოვრისის გამომწვევი მიზეზები</a:t>
            </a:r>
            <a:endParaRPr lang="en-US" sz="3200" b="1" dirty="0">
              <a:latin typeface="Helvetica" panose="020B0604020202020204" pitchFamily="2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1000" y="1828198"/>
            <a:ext cx="8763000" cy="5029802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ü"/>
              <a:defRPr/>
            </a:pPr>
            <a:r>
              <a:rPr lang="ka-GE" dirty="0" smtClean="0"/>
              <a:t>იპოთეკური ბაზარი</a:t>
            </a:r>
            <a:endParaRPr lang="en-US" dirty="0" smtClean="0"/>
          </a:p>
          <a:p>
            <a:pPr marL="914400" indent="-511175">
              <a:buFont typeface="Wingdings" panose="05000000000000000000" pitchFamily="2" charset="2"/>
              <a:buChar char="Ø"/>
              <a:defRPr/>
            </a:pPr>
            <a:r>
              <a:rPr lang="ka-GE" dirty="0" smtClean="0"/>
              <a:t>საცხორისის დაფინანსება იოლად ხელმისაწვდომია საზოგადოების დიდი ნაწილისთვის, რაც ზრდის მოთხოვნას და საცხოვრისის ხარჯებს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ka-GE" dirty="0" smtClean="0"/>
              <a:t>ეკონომიკური ზრდით გამოწვეულმა მოთხოვნის ზრდამ საცხოვრისის მფლობელობასა და ქირავნობაზე შესაძლოა ზეგავლენა მოახდის საზოგადოების ერთ ნაწილზე, თუ შემოსავლები არათანაბრად იზრდება;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ka-GE" dirty="0" smtClean="0"/>
              <a:t>მიწოდების ფაქტორები:</a:t>
            </a:r>
          </a:p>
          <a:p>
            <a:pPr marL="914400" indent="-449263">
              <a:buFont typeface="+mj-lt"/>
              <a:buAutoNum type="romanLcPeriod"/>
              <a:defRPr/>
            </a:pPr>
            <a:r>
              <a:rPr lang="ka-GE" dirty="0" smtClean="0"/>
              <a:t>მასალების ხარჯის ზრდა, გამოწვეული საცხოვრისის მარგულირებელი ჩარჩოს მისერ სტანდარტების ზრდით</a:t>
            </a:r>
          </a:p>
          <a:p>
            <a:pPr marL="914400" indent="-449263">
              <a:buFont typeface="+mj-lt"/>
              <a:buAutoNum type="romanLcPeriod"/>
              <a:defRPr/>
            </a:pPr>
            <a:r>
              <a:rPr lang="ka-GE" dirty="0" smtClean="0"/>
              <a:t>თუ ქვეყანა დამოკიდებულია უცხოურ სამშენებლო მასალაზე საცხოვრისის ფასების ზრდა შესაძლოა ვალუტის გაუფასურებამ გამოიწვიოს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ka-GE" altLang="en-US" sz="2400" dirty="0" smtClean="0"/>
              <a:t>გენდერული და ეთნიკური დისკრიმინაცია</a:t>
            </a:r>
            <a:endParaRPr lang="en-US" altLang="en-US" sz="2400" dirty="0" smtClean="0"/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ka-GE" altLang="en-US" dirty="0" smtClean="0"/>
              <a:t>ძალადობა შინამეურნეობაში ერთ-ერთი მნიშვნელოვანი ფაქტორია არასტაბილური საცხოვრისის</a:t>
            </a:r>
          </a:p>
        </p:txBody>
      </p:sp>
    </p:spTree>
    <p:extLst>
      <p:ext uri="{BB962C8B-B14F-4D97-AF65-F5344CB8AC3E}">
        <p14:creationId xmlns:p14="http://schemas.microsoft.com/office/powerpoint/2010/main" val="293044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991600" cy="762000"/>
          </a:xfrm>
        </p:spPr>
        <p:txBody>
          <a:bodyPr>
            <a:noAutofit/>
          </a:bodyPr>
          <a:lstStyle/>
          <a:p>
            <a:r>
              <a:rPr lang="ka-GE" dirty="0" smtClean="0"/>
              <a:t>რატომ არის არასტაბილური საცხოვრისი მნიშვნელოვანი საკითხი?</a:t>
            </a:r>
            <a:endParaRPr lang="en-US" b="1" dirty="0">
              <a:latin typeface="Helvetica" panose="020B0604020202020204" pitchFamily="2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762999" cy="4800600"/>
          </a:xfrm>
        </p:spPr>
        <p:txBody>
          <a:bodyPr>
            <a:normAutofit fontScale="77500" lnSpcReduction="20000"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a-GE" dirty="0" smtClean="0"/>
              <a:t>შემცირებული ადამიანური კაპიტალი, და უფრო დაბალი პროდუქტიულობა, რაც უარყოფითად მოქმედებს:</a:t>
            </a:r>
          </a:p>
          <a:p>
            <a:pPr marL="1379538" indent="-465138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a-GE" dirty="0" smtClean="0"/>
              <a:t>ფიზიკურ და მენტალურ ჯანმრთელობაზე</a:t>
            </a:r>
          </a:p>
          <a:p>
            <a:pPr marL="1379538" indent="-465138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a-GE" dirty="0" smtClean="0"/>
              <a:t>სოციალურ ურთიერთობებზე და კეთილდღეობის სუბიექტურ აღქმაზე</a:t>
            </a:r>
          </a:p>
          <a:p>
            <a:pPr marL="1379538" indent="-465138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a-GE" dirty="0" smtClean="0"/>
              <a:t>ბავშვთა განვითარებაზე</a:t>
            </a:r>
          </a:p>
          <a:p>
            <a:pPr marL="1379538" indent="-465138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a-GE" dirty="0" smtClean="0"/>
              <a:t>იქმნება ადგილები სუსტი ურბანული და სოციალური ინფრასტრუქტურით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a-GE" dirty="0" smtClean="0"/>
              <a:t>სოციალური ერთობისა და საზოგადოებრივი კავშირების დაშლა, კრიმინალისა და ანტი-სოციალური ქცევის ზრდა;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a-GE" dirty="0" smtClean="0"/>
              <a:t>უარყოფითი ეფექტები საზოგადოების დანაზოგებზე, უფრო ნაკლები ადგილობრივი ინვესტიციები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a-GE" dirty="0" smtClean="0"/>
              <a:t>სიმდიდრისა და შემოსავლების უთანასწორობისა ზრდა ქვეყანაში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a-GE" dirty="0" smtClean="0"/>
              <a:t>გარემოზე ადაპტირებული და მდგრადი საცხოვრისისკენ განვითარების შეზღუდვა</a:t>
            </a:r>
          </a:p>
        </p:txBody>
      </p:sp>
    </p:spTree>
    <p:extLst>
      <p:ext uri="{BB962C8B-B14F-4D97-AF65-F5344CB8AC3E}">
        <p14:creationId xmlns:p14="http://schemas.microsoft.com/office/powerpoint/2010/main" val="231753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1000" y="1295400"/>
            <a:ext cx="8610600" cy="532798"/>
          </a:xfrm>
        </p:spPr>
        <p:txBody>
          <a:bodyPr>
            <a:noAutofit/>
          </a:bodyPr>
          <a:lstStyle/>
          <a:p>
            <a:r>
              <a:rPr lang="ka-GE" dirty="0" smtClean="0"/>
              <a:t>პრობლემის იდენტიფიცირება </a:t>
            </a:r>
            <a:r>
              <a:rPr lang="en-US" dirty="0" smtClean="0"/>
              <a:t>– </a:t>
            </a:r>
            <a:r>
              <a:rPr lang="ka-GE" dirty="0" smtClean="0"/>
              <a:t>კლასიფიცირება</a:t>
            </a:r>
            <a:r>
              <a:rPr lang="en-US" dirty="0" smtClean="0"/>
              <a:t> </a:t>
            </a:r>
            <a:r>
              <a:rPr lang="en-US" dirty="0"/>
              <a:t>(ETHOS)</a:t>
            </a:r>
            <a:endParaRPr lang="en-US" b="1" dirty="0">
              <a:latin typeface="Helvetica" panose="020B0604020202020204" pitchFamily="2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8465384"/>
              </p:ext>
            </p:extLst>
          </p:nvPr>
        </p:nvGraphicFramePr>
        <p:xfrm>
          <a:off x="152400" y="1828198"/>
          <a:ext cx="8991600" cy="502980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3273872739"/>
                    </a:ext>
                  </a:extLst>
                </a:gridCol>
                <a:gridCol w="7391400">
                  <a:extLst>
                    <a:ext uri="{9D8B030D-6E8A-4147-A177-3AD203B41FA5}">
                      <a16:colId xmlns:a16="http://schemas.microsoft.com/office/drawing/2014/main" val="2693930187"/>
                    </a:ext>
                  </a:extLst>
                </a:gridCol>
              </a:tblGrid>
              <a:tr h="502696"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a-GE" sz="1800" dirty="0" smtClean="0"/>
                        <a:t>ოპერაციული კატეგორია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7969876"/>
                  </a:ext>
                </a:extLst>
              </a:tr>
              <a:tr h="690924">
                <a:tc>
                  <a:txBody>
                    <a:bodyPr/>
                    <a:lstStyle/>
                    <a:p>
                      <a:pPr algn="ctr"/>
                      <a:r>
                        <a:rPr lang="ka-GE" sz="1800" dirty="0" smtClean="0"/>
                        <a:t>უსახლკარო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/>
                        <a:t>1. </a:t>
                      </a:r>
                      <a:r>
                        <a:rPr lang="ka-GE" sz="1800" dirty="0" smtClean="0"/>
                        <a:t>ადამიანები,</a:t>
                      </a:r>
                      <a:r>
                        <a:rPr lang="ka-GE" sz="1800" baseline="0" dirty="0" smtClean="0"/>
                        <a:t> რომლებიც ქუჩაში ათევენ ღამეს</a:t>
                      </a:r>
                      <a:endParaRPr lang="en-US" sz="1800" dirty="0"/>
                    </a:p>
                    <a:p>
                      <a:pPr marL="0" indent="0">
                        <a:buNone/>
                      </a:pPr>
                      <a:r>
                        <a:rPr lang="en-US" sz="1800" dirty="0"/>
                        <a:t>2. </a:t>
                      </a:r>
                      <a:r>
                        <a:rPr lang="ka-GE" sz="1800" dirty="0" smtClean="0"/>
                        <a:t>ადამიანები</a:t>
                      </a:r>
                      <a:r>
                        <a:rPr lang="ka-GE" sz="1800" baseline="0" dirty="0" smtClean="0"/>
                        <a:t> რომლებიც რჩებიან ღამის თავშესაფარში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571822"/>
                  </a:ext>
                </a:extLst>
              </a:tr>
              <a:tr h="1299004">
                <a:tc>
                  <a:txBody>
                    <a:bodyPr/>
                    <a:lstStyle/>
                    <a:p>
                      <a:pPr algn="ctr"/>
                      <a:r>
                        <a:rPr lang="ka-GE" sz="1800" dirty="0" smtClean="0"/>
                        <a:t>სახლის არმქონე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</a:t>
                      </a:r>
                      <a:r>
                        <a:rPr lang="en-US" sz="1800" baseline="0" dirty="0"/>
                        <a:t> </a:t>
                      </a:r>
                      <a:r>
                        <a:rPr lang="ka-GE" sz="1800" baseline="0" dirty="0" smtClean="0"/>
                        <a:t>უსახლკაროთათვის განკუთვნილ საცხოვრისში მყოფი ადამიანები</a:t>
                      </a:r>
                      <a:endParaRPr lang="en-US" sz="1800" baseline="0" dirty="0"/>
                    </a:p>
                    <a:p>
                      <a:r>
                        <a:rPr lang="en-US" sz="1800" baseline="0" dirty="0"/>
                        <a:t>4. </a:t>
                      </a:r>
                      <a:r>
                        <a:rPr lang="ka-GE" sz="1800" baseline="0" dirty="0" smtClean="0"/>
                        <a:t>ქალთა თავშესაფრებში მყოფი ადამიანები</a:t>
                      </a:r>
                      <a:endParaRPr lang="en-US" sz="1800" baseline="0" dirty="0"/>
                    </a:p>
                    <a:p>
                      <a:r>
                        <a:rPr lang="en-US" sz="1800" baseline="0" dirty="0"/>
                        <a:t>5. </a:t>
                      </a:r>
                      <a:r>
                        <a:rPr lang="ka-GE" sz="1800" baseline="0" dirty="0" smtClean="0"/>
                        <a:t>იმიგრანტთათვის განკუთვნილ საცოხვრისში მყოფი ადამიანები</a:t>
                      </a:r>
                      <a:endParaRPr lang="en-US" sz="1800" baseline="0" dirty="0"/>
                    </a:p>
                    <a:p>
                      <a:r>
                        <a:rPr lang="en-US" sz="1800" baseline="0" dirty="0"/>
                        <a:t>6. </a:t>
                      </a:r>
                      <a:r>
                        <a:rPr lang="ka-GE" sz="1800" baseline="0" dirty="0" smtClean="0"/>
                        <a:t>ინსტიტუციიდან გამოსვლის მოლოდინში მყოფი ადამიანები</a:t>
                      </a:r>
                      <a:endParaRPr lang="en-US" sz="18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8431900"/>
                  </a:ext>
                </a:extLst>
              </a:tr>
              <a:tr h="1283144">
                <a:tc>
                  <a:txBody>
                    <a:bodyPr/>
                    <a:lstStyle/>
                    <a:p>
                      <a:pPr algn="ctr"/>
                      <a:r>
                        <a:rPr lang="ka-GE" sz="1800" dirty="0" smtClean="0"/>
                        <a:t>არასაიმედო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7. </a:t>
                      </a:r>
                      <a:r>
                        <a:rPr lang="ka-GE" sz="1800" dirty="0" smtClean="0"/>
                        <a:t>უსახლკარობის გამო გრძელვადიანი მხარდამჭერის</a:t>
                      </a:r>
                      <a:r>
                        <a:rPr lang="ka-GE" sz="1800" baseline="0" dirty="0" smtClean="0"/>
                        <a:t> მიმღებები</a:t>
                      </a:r>
                      <a:endParaRPr lang="en-US" sz="1800" dirty="0"/>
                    </a:p>
                    <a:p>
                      <a:r>
                        <a:rPr lang="en-US" sz="1800" dirty="0"/>
                        <a:t>8. </a:t>
                      </a:r>
                      <a:r>
                        <a:rPr lang="ka-GE" sz="1800" dirty="0" smtClean="0"/>
                        <a:t>საფრთხის</a:t>
                      </a:r>
                      <a:r>
                        <a:rPr lang="ka-GE" sz="1800" baseline="0" dirty="0" smtClean="0"/>
                        <a:t> შემცველ/არასაიმედო საცხოვრისში მყოფები</a:t>
                      </a:r>
                      <a:endParaRPr lang="en-US" sz="1800" dirty="0"/>
                    </a:p>
                    <a:p>
                      <a:r>
                        <a:rPr lang="en-US" sz="1800" dirty="0"/>
                        <a:t>9. </a:t>
                      </a:r>
                      <a:r>
                        <a:rPr lang="ka-GE" sz="1800" dirty="0" smtClean="0"/>
                        <a:t>გასახლების საფრთხის ქვეშ მყოფები</a:t>
                      </a:r>
                      <a:endParaRPr lang="en-US" sz="1800" dirty="0"/>
                    </a:p>
                    <a:p>
                      <a:r>
                        <a:rPr lang="en-US" sz="1800" dirty="0"/>
                        <a:t>10</a:t>
                      </a:r>
                      <a:r>
                        <a:rPr lang="en-US" sz="1800" baseline="0" dirty="0"/>
                        <a:t>. </a:t>
                      </a:r>
                      <a:r>
                        <a:rPr lang="ka-GE" sz="1800" baseline="0" dirty="0" smtClean="0"/>
                        <a:t>ძალადობის შიშის ქვეშ მყოფები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27965"/>
                  </a:ext>
                </a:extLst>
              </a:tr>
              <a:tr h="1254033">
                <a:tc>
                  <a:txBody>
                    <a:bodyPr/>
                    <a:lstStyle/>
                    <a:p>
                      <a:pPr algn="ctr"/>
                      <a:r>
                        <a:rPr lang="ka-GE" sz="1800" dirty="0" smtClean="0"/>
                        <a:t>არასათანადო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11. </a:t>
                      </a:r>
                      <a:r>
                        <a:rPr lang="ka-GE" sz="1800" baseline="0" dirty="0" smtClean="0"/>
                        <a:t>დროებით კონსტრუქციებში და არაკონვენციურ ნაგებობებში მცხოვრებნი</a:t>
                      </a:r>
                      <a:endParaRPr lang="en-US" sz="1800" baseline="0" dirty="0"/>
                    </a:p>
                    <a:p>
                      <a:r>
                        <a:rPr lang="en-US" sz="1800" baseline="0" dirty="0"/>
                        <a:t>12. </a:t>
                      </a:r>
                      <a:r>
                        <a:rPr lang="ka-GE" sz="1800" baseline="0" dirty="0" smtClean="0"/>
                        <a:t>ცხოვრებისთვის გამოუსადეგარ სახლებში მყოფნი</a:t>
                      </a:r>
                      <a:endParaRPr lang="en-US" sz="1800" baseline="0" dirty="0"/>
                    </a:p>
                    <a:p>
                      <a:r>
                        <a:rPr lang="en-US" sz="1800" dirty="0"/>
                        <a:t>13. </a:t>
                      </a:r>
                      <a:r>
                        <a:rPr lang="ka-GE" sz="1800" dirty="0" smtClean="0"/>
                        <a:t>გადატვირთულ საცხოვრისში მყოფნი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321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172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839200" cy="532798"/>
          </a:xfrm>
        </p:spPr>
        <p:txBody>
          <a:bodyPr>
            <a:normAutofit fontScale="90000"/>
          </a:bodyPr>
          <a:lstStyle/>
          <a:p>
            <a:r>
              <a:rPr lang="ka-GE" sz="3200" dirty="0" smtClean="0"/>
              <a:t>პრობლემის იდენტიფიცირება </a:t>
            </a:r>
            <a:r>
              <a:rPr lang="en-US" sz="3200" dirty="0" smtClean="0"/>
              <a:t>– </a:t>
            </a:r>
            <a:r>
              <a:rPr lang="ka-GE" sz="3200" dirty="0"/>
              <a:t>უსახლკარო</a:t>
            </a:r>
            <a:endParaRPr lang="en-US" sz="3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935276"/>
              </p:ext>
            </p:extLst>
          </p:nvPr>
        </p:nvGraphicFramePr>
        <p:xfrm>
          <a:off x="206644" y="1883035"/>
          <a:ext cx="8991600" cy="1798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890084">
                  <a:extLst>
                    <a:ext uri="{9D8B030D-6E8A-4147-A177-3AD203B41FA5}">
                      <a16:colId xmlns:a16="http://schemas.microsoft.com/office/drawing/2014/main" val="2693930187"/>
                    </a:ext>
                  </a:extLst>
                </a:gridCol>
                <a:gridCol w="5101516">
                  <a:extLst>
                    <a:ext uri="{9D8B030D-6E8A-4147-A177-3AD203B41FA5}">
                      <a16:colId xmlns:a16="http://schemas.microsoft.com/office/drawing/2014/main" val="2830384118"/>
                    </a:ext>
                  </a:extLst>
                </a:gridCol>
              </a:tblGrid>
              <a:tr h="339804">
                <a:tc>
                  <a:txBody>
                    <a:bodyPr/>
                    <a:lstStyle/>
                    <a:p>
                      <a:r>
                        <a:rPr lang="ka-GE" sz="2000" dirty="0" smtClean="0"/>
                        <a:t>ოპერაციული კატეგორია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2000" kern="1200" dirty="0" smtClean="0"/>
                        <a:t>საცხოვრებელი მდგომარეობა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7969876"/>
                  </a:ext>
                </a:extLst>
              </a:tr>
              <a:tr h="63049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 smtClean="0"/>
                        <a:t>1. </a:t>
                      </a:r>
                      <a:r>
                        <a:rPr lang="ka-GE" sz="2000" dirty="0" smtClean="0"/>
                        <a:t>ადამიანები,</a:t>
                      </a:r>
                      <a:r>
                        <a:rPr lang="ka-GE" sz="2000" baseline="0" dirty="0" smtClean="0"/>
                        <a:t> რომლებიც ქუჩაში ათევენ ღამეს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ka-GE" sz="2000" kern="1200" dirty="0" smtClean="0"/>
                        <a:t>საჯარო ან გარე სივრცეები</a:t>
                      </a:r>
                      <a:endParaRPr lang="en-US" sz="2000" kern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571822"/>
                  </a:ext>
                </a:extLst>
              </a:tr>
              <a:tr h="6304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2. </a:t>
                      </a:r>
                      <a:r>
                        <a:rPr lang="ka-GE" sz="2000" dirty="0" smtClean="0"/>
                        <a:t>ადამიანები</a:t>
                      </a:r>
                      <a:r>
                        <a:rPr lang="ka-GE" sz="2000" baseline="0" dirty="0" smtClean="0"/>
                        <a:t> რომლებიც რჩებიან ღამის თავშესაფარში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2000" kern="1200" dirty="0" smtClean="0"/>
                        <a:t>ღამის თავშესაფარი</a:t>
                      </a:r>
                      <a:endParaRPr lang="en-US" sz="2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6659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06644" y="3811012"/>
            <a:ext cx="895543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400" dirty="0" smtClean="0"/>
              <a:t>უსახლკაროთა რაოდენობა</a:t>
            </a:r>
            <a:endParaRPr lang="en-US" sz="2400" dirty="0" smtClean="0"/>
          </a:p>
          <a:p>
            <a:pPr marL="914400" indent="-449263">
              <a:buFont typeface="Wingdings" panose="05000000000000000000" pitchFamily="2" charset="2"/>
              <a:buChar char="ü"/>
            </a:pPr>
            <a:r>
              <a:rPr lang="en-US" sz="2400" dirty="0" smtClean="0"/>
              <a:t>2002</a:t>
            </a:r>
            <a:r>
              <a:rPr lang="ka-GE" sz="2400" dirty="0" smtClean="0"/>
              <a:t> წლის აღწერა</a:t>
            </a:r>
            <a:r>
              <a:rPr lang="en-US" sz="2400" dirty="0" smtClean="0"/>
              <a:t>- </a:t>
            </a:r>
            <a:r>
              <a:rPr lang="en-US" sz="2400" dirty="0" smtClean="0"/>
              <a:t>2531 </a:t>
            </a:r>
          </a:p>
          <a:p>
            <a:pPr marL="914400" indent="-449263">
              <a:buFont typeface="Wingdings" panose="05000000000000000000" pitchFamily="2" charset="2"/>
              <a:buChar char="ü"/>
            </a:pPr>
            <a:r>
              <a:rPr lang="en-US" sz="2400" dirty="0" smtClean="0"/>
              <a:t>2014 </a:t>
            </a:r>
            <a:r>
              <a:rPr lang="ka-GE" sz="2400" dirty="0" smtClean="0"/>
              <a:t>წლის აღწერა</a:t>
            </a:r>
            <a:r>
              <a:rPr lang="en-US" sz="2400" dirty="0" smtClean="0"/>
              <a:t> </a:t>
            </a:r>
            <a:r>
              <a:rPr lang="en-US" sz="2400" dirty="0" smtClean="0"/>
              <a:t>- 89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400" dirty="0" smtClean="0"/>
              <a:t>საჭიროა სტატისტიკა იმ ადამიანების რაოდენობაზე ვინც ცხოვრობს საჯარო, გარე სივცეებში ან/და ღამის თავშესაფრებში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400" dirty="0" smtClean="0"/>
              <a:t>საჭიროა სტატისტიკა ღამის თავშესაფრების დატვირტულობაზე (თუ აღირიცხება)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3780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3968</TotalTime>
  <Words>872</Words>
  <Application>Microsoft Office PowerPoint</Application>
  <PresentationFormat>On-screen Show (4:3)</PresentationFormat>
  <Paragraphs>171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Helvetica</vt:lpstr>
      <vt:lpstr>Sylfaen (Body)</vt:lpstr>
      <vt:lpstr>Times</vt:lpstr>
      <vt:lpstr>Wingdings</vt:lpstr>
      <vt:lpstr>Blank</vt:lpstr>
      <vt:lpstr>რეგულირების ზეგავლენის შეფასების პროცესი -   საცხოვრისის საკითხზე საქართველოში</vt:lpstr>
      <vt:lpstr>რეგულირების ზეგავლენის შეფასება - პროცესი</vt:lpstr>
      <vt:lpstr>პრობლემის განსაზღვრა რეგულირების ზეგავლენის შეფასებაში</vt:lpstr>
      <vt:lpstr>პრობლემის იდენტიფიცირება - არასტაბილური საცხოვრისი</vt:lpstr>
      <vt:lpstr>არასტაბილური საცხოვრისის გამომწვევი მიზეზები</vt:lpstr>
      <vt:lpstr>არასტაბილური საცხოვრისის გამომწვევი მიზეზები</vt:lpstr>
      <vt:lpstr>რატომ არის არასტაბილური საცხოვრისი მნიშვნელოვანი საკითხი?</vt:lpstr>
      <vt:lpstr>პრობლემის იდენტიფიცირება – კლასიფიცირება (ETHOS)</vt:lpstr>
      <vt:lpstr>პრობლემის იდენტიფიცირება – უსახლკარო</vt:lpstr>
      <vt:lpstr>პრობლემის იდენტიფიცირება – სახლის არმქონე</vt:lpstr>
      <vt:lpstr>პრობლემის იდენტიფიცირება - უსახლკაროები და სახლის არმქონენი</vt:lpstr>
      <vt:lpstr>პრობლემის იდენტიფიცირება – არასაიმედო</vt:lpstr>
      <vt:lpstr>პრობლემის იდენტიფიცირება – არასაიმედო</vt:lpstr>
      <vt:lpstr>პრობლემის იდენტიფიცირება – არასათანადო</vt:lpstr>
      <vt:lpstr>არასათანადო საცხოვრისი გადატვირთულობა</vt:lpstr>
      <vt:lpstr>არასათანადო საცხოვრისი გადატვირთულობა</vt:lpstr>
    </vt:vector>
  </TitlesOfParts>
  <Company>JDG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Design Studio</dc:creator>
  <cp:lastModifiedBy>Levan Pavlenishvili</cp:lastModifiedBy>
  <cp:revision>367</cp:revision>
  <cp:lastPrinted>2015-06-24T08:06:25Z</cp:lastPrinted>
  <dcterms:created xsi:type="dcterms:W3CDTF">2004-09-17T20:07:42Z</dcterms:created>
  <dcterms:modified xsi:type="dcterms:W3CDTF">2019-05-27T20:30:59Z</dcterms:modified>
</cp:coreProperties>
</file>