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5" r:id="rId2"/>
    <p:sldId id="271" r:id="rId3"/>
    <p:sldId id="272" r:id="rId4"/>
    <p:sldId id="273" r:id="rId5"/>
    <p:sldId id="280" r:id="rId6"/>
    <p:sldId id="276" r:id="rId7"/>
    <p:sldId id="282" r:id="rId8"/>
    <p:sldId id="281" r:id="rId9"/>
    <p:sldId id="274" r:id="rId10"/>
    <p:sldId id="275" r:id="rId11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A6C"/>
    <a:srgbClr val="CCCCCC"/>
    <a:srgbClr val="DDDDDD"/>
    <a:srgbClr val="C2113A"/>
    <a:srgbClr val="003366"/>
    <a:srgbClr val="701A47"/>
    <a:srgbClr val="5E2C3F"/>
    <a:srgbClr val="5535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88962" autoAdjust="0"/>
  </p:normalViewPr>
  <p:slideViewPr>
    <p:cSldViewPr>
      <p:cViewPr varScale="1">
        <p:scale>
          <a:sx n="99" d="100"/>
          <a:sy n="99" d="100"/>
        </p:scale>
        <p:origin x="172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-70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ISET-PI\RIA\GGI%20RIA%20Project\Housing%20RIA\household%20characteristics%20(GEO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ISET-PI\RIA\GGI%20RIA%20Project\Housing%20RIA\household%20characteristics%20(GEO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ka-GE" b="1" dirty="0"/>
              <a:t>შინამეურნებების განაწილება (%) ერთ </a:t>
            </a:r>
            <a:r>
              <a:rPr lang="ka-GE" b="1" dirty="0" smtClean="0"/>
              <a:t>საცხოვრებელ </a:t>
            </a:r>
            <a:r>
              <a:rPr lang="ka-GE" b="1" dirty="0"/>
              <a:t>ოთახზე წევრების რაოდენობის მიხედვით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tables!$A$19</c:f>
              <c:strCache>
                <c:ptCount val="1"/>
                <c:pt idx="0">
                  <c:v>სასოფლო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tables!$B$18:$I$18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tables!$B$19:$I$19</c:f>
              <c:numCache>
                <c:formatCode>0.0%</c:formatCode>
                <c:ptCount val="8"/>
                <c:pt idx="0">
                  <c:v>0.71387772409146444</c:v>
                </c:pt>
                <c:pt idx="1">
                  <c:v>0.24759512885122184</c:v>
                </c:pt>
                <c:pt idx="2">
                  <c:v>3.1366187712671148E-2</c:v>
                </c:pt>
                <c:pt idx="3">
                  <c:v>3.6465757793637363E-3</c:v>
                </c:pt>
                <c:pt idx="4">
                  <c:v>1.503782785724343E-3</c:v>
                </c:pt>
                <c:pt idx="5">
                  <c:v>1.3632016859572091E-3</c:v>
                </c:pt>
                <c:pt idx="6">
                  <c:v>0</c:v>
                </c:pt>
                <c:pt idx="7">
                  <c:v>6.474057648039979E-4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5F-454F-BB25-F8ED00DBA184}"/>
            </c:ext>
          </c:extLst>
        </c:ser>
        <c:ser>
          <c:idx val="1"/>
          <c:order val="1"/>
          <c:tx>
            <c:strRef>
              <c:f>tables!$A$20</c:f>
              <c:strCache>
                <c:ptCount val="1"/>
                <c:pt idx="0">
                  <c:v>საქალაქო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tables!$B$18:$I$18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tables!$B$20:$I$20</c:f>
              <c:numCache>
                <c:formatCode>0.0%</c:formatCode>
                <c:ptCount val="8"/>
                <c:pt idx="0">
                  <c:v>0.54331467102766329</c:v>
                </c:pt>
                <c:pt idx="1">
                  <c:v>0.35405866680151188</c:v>
                </c:pt>
                <c:pt idx="2">
                  <c:v>7.7122975485621498E-2</c:v>
                </c:pt>
                <c:pt idx="3">
                  <c:v>1.8047561045097586E-2</c:v>
                </c:pt>
                <c:pt idx="4">
                  <c:v>6.1793200593174107E-3</c:v>
                </c:pt>
                <c:pt idx="5">
                  <c:v>1.2768036343295591E-3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5F-454F-BB25-F8ED00DBA1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16613040"/>
        <c:axId val="1816609296"/>
      </c:barChart>
      <c:catAx>
        <c:axId val="1816613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6609296"/>
        <c:crosses val="autoZero"/>
        <c:auto val="1"/>
        <c:lblAlgn val="ctr"/>
        <c:lblOffset val="100"/>
        <c:noMultiLvlLbl val="0"/>
      </c:catAx>
      <c:valAx>
        <c:axId val="181660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661304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ka-GE" b="1" dirty="0"/>
              <a:t>შინამეურნეობების განაწილება (%) ერთ წევრზე კვ. </a:t>
            </a:r>
            <a:r>
              <a:rPr lang="ka-GE" b="1" dirty="0" smtClean="0"/>
              <a:t>მეტრი </a:t>
            </a:r>
            <a:r>
              <a:rPr lang="ka-GE" b="1" dirty="0"/>
              <a:t>ფართობის მიხედვით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4506005605231551"/>
          <c:y val="0.20418744531933508"/>
          <c:w val="0.84929022643356022"/>
          <c:h val="0.449452974628171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tables!$A$15</c:f>
              <c:strCache>
                <c:ptCount val="1"/>
                <c:pt idx="0">
                  <c:v>სასოფლო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tables!$B$14:$L$14</c:f>
              <c:strCache>
                <c:ptCount val="11"/>
                <c:pt idx="0">
                  <c:v>[0-10)</c:v>
                </c:pt>
                <c:pt idx="1">
                  <c:v>[10-20)</c:v>
                </c:pt>
                <c:pt idx="2">
                  <c:v>[20-30)</c:v>
                </c:pt>
                <c:pt idx="3">
                  <c:v>[30-40)</c:v>
                </c:pt>
                <c:pt idx="4">
                  <c:v>[40-50)</c:v>
                </c:pt>
                <c:pt idx="5">
                  <c:v>[50-60)</c:v>
                </c:pt>
                <c:pt idx="6">
                  <c:v>[60-70)</c:v>
                </c:pt>
                <c:pt idx="7">
                  <c:v>[70-80)</c:v>
                </c:pt>
                <c:pt idx="8">
                  <c:v>[80-90)</c:v>
                </c:pt>
                <c:pt idx="9">
                  <c:v>[90-100)</c:v>
                </c:pt>
                <c:pt idx="10">
                  <c:v>[100; 300)</c:v>
                </c:pt>
              </c:strCache>
            </c:strRef>
          </c:cat>
          <c:val>
            <c:numRef>
              <c:f>tables!$B$15:$L$15</c:f>
              <c:numCache>
                <c:formatCode>0%</c:formatCode>
                <c:ptCount val="11"/>
                <c:pt idx="0">
                  <c:v>5.4308210109617748E-2</c:v>
                </c:pt>
                <c:pt idx="1">
                  <c:v>0.2221550068955585</c:v>
                </c:pt>
                <c:pt idx="2">
                  <c:v>0.21227175724403358</c:v>
                </c:pt>
                <c:pt idx="3">
                  <c:v>0.14239675942513624</c:v>
                </c:pt>
                <c:pt idx="4">
                  <c:v>0.10178871016527252</c:v>
                </c:pt>
                <c:pt idx="5">
                  <c:v>8.563152201700841E-2</c:v>
                </c:pt>
                <c:pt idx="6">
                  <c:v>5.2955659080376728E-2</c:v>
                </c:pt>
                <c:pt idx="7">
                  <c:v>2.1379549362298793E-2</c:v>
                </c:pt>
                <c:pt idx="8">
                  <c:v>2.6958011137804879E-2</c:v>
                </c:pt>
                <c:pt idx="9">
                  <c:v>2.0703913001132973E-2</c:v>
                </c:pt>
                <c:pt idx="10">
                  <c:v>5.9450911111544331E-2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4E-48DB-AEEF-D507ABE77A98}"/>
            </c:ext>
          </c:extLst>
        </c:ser>
        <c:ser>
          <c:idx val="1"/>
          <c:order val="1"/>
          <c:tx>
            <c:strRef>
              <c:f>tables!$A$16</c:f>
              <c:strCache>
                <c:ptCount val="1"/>
                <c:pt idx="0">
                  <c:v>საქალაქო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tables!$B$14:$L$14</c:f>
              <c:strCache>
                <c:ptCount val="11"/>
                <c:pt idx="0">
                  <c:v>[0-10)</c:v>
                </c:pt>
                <c:pt idx="1">
                  <c:v>[10-20)</c:v>
                </c:pt>
                <c:pt idx="2">
                  <c:v>[20-30)</c:v>
                </c:pt>
                <c:pt idx="3">
                  <c:v>[30-40)</c:v>
                </c:pt>
                <c:pt idx="4">
                  <c:v>[40-50)</c:v>
                </c:pt>
                <c:pt idx="5">
                  <c:v>[50-60)</c:v>
                </c:pt>
                <c:pt idx="6">
                  <c:v>[60-70)</c:v>
                </c:pt>
                <c:pt idx="7">
                  <c:v>[70-80)</c:v>
                </c:pt>
                <c:pt idx="8">
                  <c:v>[80-90)</c:v>
                </c:pt>
                <c:pt idx="9">
                  <c:v>[90-100)</c:v>
                </c:pt>
                <c:pt idx="10">
                  <c:v>[100; 300)</c:v>
                </c:pt>
              </c:strCache>
            </c:strRef>
          </c:cat>
          <c:val>
            <c:numRef>
              <c:f>tables!$B$16:$L$16</c:f>
              <c:numCache>
                <c:formatCode>0%</c:formatCode>
                <c:ptCount val="11"/>
                <c:pt idx="0">
                  <c:v>0.13209765707620455</c:v>
                </c:pt>
                <c:pt idx="1">
                  <c:v>0.35313895476513707</c:v>
                </c:pt>
                <c:pt idx="2">
                  <c:v>0.20596964167598628</c:v>
                </c:pt>
                <c:pt idx="3">
                  <c:v>0.10817310681934471</c:v>
                </c:pt>
                <c:pt idx="4">
                  <c:v>7.4141164487633346E-2</c:v>
                </c:pt>
                <c:pt idx="5">
                  <c:v>3.9808360065213336E-2</c:v>
                </c:pt>
                <c:pt idx="6">
                  <c:v>2.4293927697988105E-2</c:v>
                </c:pt>
                <c:pt idx="7">
                  <c:v>1.0522990741760829E-2</c:v>
                </c:pt>
                <c:pt idx="8">
                  <c:v>9.8849410287518407E-3</c:v>
                </c:pt>
                <c:pt idx="9">
                  <c:v>2.2981732729854609E-2</c:v>
                </c:pt>
                <c:pt idx="10">
                  <c:v>1.8987532644419405E-2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4E-48DB-AEEF-D507ABE77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10317856"/>
        <c:axId val="1810318688"/>
      </c:barChart>
      <c:catAx>
        <c:axId val="1810317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0318688"/>
        <c:crosses val="autoZero"/>
        <c:auto val="1"/>
        <c:lblAlgn val="ctr"/>
        <c:lblOffset val="100"/>
        <c:noMultiLvlLbl val="0"/>
      </c:catAx>
      <c:valAx>
        <c:axId val="1810318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031785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736" cy="486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8311" y="0"/>
            <a:ext cx="2944735" cy="486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4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3016"/>
            <a:ext cx="2944736" cy="48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7" tIns="45574" rIns="91147" bIns="4557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4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8311" y="9413016"/>
            <a:ext cx="2944735" cy="48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7" tIns="45574" rIns="91147" bIns="4557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DFB177FE-48FA-496D-96ED-AB06F76493A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763040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736" cy="486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8311" y="0"/>
            <a:ext cx="2944735" cy="486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8525" y="730250"/>
            <a:ext cx="4976813" cy="3733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9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3574" y="4705661"/>
            <a:ext cx="5005897" cy="4463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129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3016"/>
            <a:ext cx="2944736" cy="48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7" tIns="45574" rIns="91147" bIns="4557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9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8311" y="9413016"/>
            <a:ext cx="2944735" cy="48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7" tIns="45574" rIns="91147" bIns="4557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C7E9EE69-8A15-4787-9126-0DB9BF85E03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97189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E9EE69-8A15-4787-9126-0DB9BF85E039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96895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 smtClean="0"/>
              <a:t>Overcrowding occurs if the household does not have at its disposal a minimum number of rooms equal to:</a:t>
            </a:r>
          </a:p>
          <a:p>
            <a:r>
              <a:rPr lang="en-US" i="1" dirty="0" smtClean="0"/>
              <a:t>• one room for the household</a:t>
            </a:r>
          </a:p>
          <a:p>
            <a:r>
              <a:rPr lang="en-US" i="1" dirty="0" smtClean="0"/>
              <a:t>• one room per couple in the household</a:t>
            </a:r>
          </a:p>
          <a:p>
            <a:r>
              <a:rPr lang="en-US" i="1" dirty="0" smtClean="0"/>
              <a:t>• one room for each single person aged 18 years or more</a:t>
            </a:r>
          </a:p>
          <a:p>
            <a:r>
              <a:rPr lang="en-US" i="1" dirty="0" smtClean="0"/>
              <a:t>• one room per pair of single people of the same gender between 12–17 years</a:t>
            </a:r>
          </a:p>
          <a:p>
            <a:r>
              <a:rPr lang="en-US" i="1" dirty="0" smtClean="0"/>
              <a:t>• one room for each single person between 12–17 years and not included in the previous category</a:t>
            </a:r>
          </a:p>
          <a:p>
            <a:r>
              <a:rPr lang="en-US" i="1" dirty="0" smtClean="0"/>
              <a:t>• one room per pair of children under 12 years (74).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E9EE69-8A15-4787-9126-0DB9BF85E039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05383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 userDrawn="1"/>
        </p:nvSpPr>
        <p:spPr bwMode="auto">
          <a:xfrm>
            <a:off x="152400" y="1752600"/>
            <a:ext cx="8991600" cy="510540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>
                    <a:alpha val="50195"/>
                  </a:schemeClr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5" name="Rectangle 8"/>
          <p:cNvSpPr>
            <a:spLocks noChangeArrowheads="1"/>
          </p:cNvSpPr>
          <p:nvPr userDrawn="1"/>
        </p:nvSpPr>
        <p:spPr bwMode="auto">
          <a:xfrm>
            <a:off x="0" y="1752600"/>
            <a:ext cx="9144000" cy="152400"/>
          </a:xfrm>
          <a:prstGeom prst="rect">
            <a:avLst/>
          </a:prstGeom>
          <a:solidFill>
            <a:srgbClr val="C2113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6" name="Rectangle 9"/>
          <p:cNvSpPr>
            <a:spLocks noChangeArrowheads="1"/>
          </p:cNvSpPr>
          <p:nvPr userDrawn="1"/>
        </p:nvSpPr>
        <p:spPr bwMode="auto">
          <a:xfrm>
            <a:off x="0" y="1905000"/>
            <a:ext cx="152400" cy="4953000"/>
          </a:xfrm>
          <a:prstGeom prst="rect">
            <a:avLst/>
          </a:prstGeom>
          <a:solidFill>
            <a:srgbClr val="002A6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pic>
        <p:nvPicPr>
          <p:cNvPr id="7" name="Picture 2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64"/>
          <a:stretch>
            <a:fillRect/>
          </a:stretch>
        </p:blipFill>
        <p:spPr bwMode="auto">
          <a:xfrm>
            <a:off x="455613" y="455613"/>
            <a:ext cx="3005137" cy="84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2362200"/>
            <a:ext cx="7772400" cy="1143000"/>
          </a:xfrm>
        </p:spPr>
        <p:txBody>
          <a:bodyPr/>
          <a:lstStyle>
            <a:lvl1pPr algn="ctr">
              <a:defRPr sz="40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D3516-8897-4568-8E4F-B8887B8381F2}" type="slidenum">
              <a:rPr lang="en-US" altLang="en-US"/>
              <a:pPr>
                <a:defRPr/>
              </a:pPr>
              <a:t>‹#›</a:t>
            </a:fld>
            <a:r>
              <a:rPr lang="en-US" altLang="en-US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911626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9E902-D580-4E5D-A276-7B56506050A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51109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447800"/>
            <a:ext cx="1943100" cy="464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447800"/>
            <a:ext cx="5676900" cy="464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75137-78D1-4713-AD73-689253E3F49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368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6C7FF-D85C-4240-B12D-C3B8C1E69E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10978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EC352-46AB-4B6B-8922-6EB5CEC5748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1412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09800"/>
            <a:ext cx="38100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38100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D8EC2-0229-43F9-B5D5-AB45614574D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02199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49466-FDF2-4DB4-B2BD-CF209986AAC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80898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91DC3-A02A-4517-A1F4-3D281D98AAB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312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43C25-5464-4560-BF3B-0EAAE6D668F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30732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D00B2-9A03-4B13-8459-38DD80199F5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92438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2FEDC-8382-4065-A338-BD239EE61A7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65543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4478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09800"/>
            <a:ext cx="77724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81F674D-CA74-4794-A7A0-F640781C787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31" name="Rectangle 10"/>
          <p:cNvSpPr>
            <a:spLocks noChangeArrowheads="1"/>
          </p:cNvSpPr>
          <p:nvPr userDrawn="1"/>
        </p:nvSpPr>
        <p:spPr bwMode="auto">
          <a:xfrm>
            <a:off x="0" y="1066800"/>
            <a:ext cx="9144000" cy="152400"/>
          </a:xfrm>
          <a:prstGeom prst="rect">
            <a:avLst/>
          </a:prstGeom>
          <a:solidFill>
            <a:srgbClr val="C2113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032" name="Rectangle 11"/>
          <p:cNvSpPr>
            <a:spLocks noChangeArrowheads="1"/>
          </p:cNvSpPr>
          <p:nvPr userDrawn="1"/>
        </p:nvSpPr>
        <p:spPr bwMode="auto">
          <a:xfrm>
            <a:off x="0" y="1219200"/>
            <a:ext cx="152400" cy="5638800"/>
          </a:xfrm>
          <a:prstGeom prst="rect">
            <a:avLst/>
          </a:prstGeom>
          <a:solidFill>
            <a:srgbClr val="002A6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en-US" altLang="en-US" dirty="0" smtClean="0">
              <a:solidFill>
                <a:srgbClr val="002A6C"/>
              </a:solidFill>
              <a:latin typeface="Times" panose="02020603050405020304" pitchFamily="18" charset="0"/>
            </a:endParaRPr>
          </a:p>
        </p:txBody>
      </p:sp>
      <p:pic>
        <p:nvPicPr>
          <p:cNvPr id="1033" name="Picture 20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64"/>
          <a:stretch>
            <a:fillRect/>
          </a:stretch>
        </p:blipFill>
        <p:spPr bwMode="auto">
          <a:xfrm>
            <a:off x="227013" y="228600"/>
            <a:ext cx="2422525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2144484"/>
            <a:ext cx="7772400" cy="1474788"/>
          </a:xfrm>
        </p:spPr>
        <p:txBody>
          <a:bodyPr/>
          <a:lstStyle/>
          <a:p>
            <a:pPr eaLnBrk="1" hangingPunct="1"/>
            <a:r>
              <a:rPr lang="ka-GE" sz="3200" dirty="0"/>
              <a:t>პრობლემის იდენტიფიცირება </a:t>
            </a:r>
            <a:r>
              <a:rPr lang="en-US" sz="3200" dirty="0"/>
              <a:t>– </a:t>
            </a:r>
            <a:r>
              <a:rPr lang="en-US" sz="3200" dirty="0" smtClean="0"/>
              <a:t>ETHOS-</a:t>
            </a:r>
            <a:r>
              <a:rPr lang="ka-GE" sz="3200" dirty="0" smtClean="0"/>
              <a:t>ის კლასიფიკაციის მიხედვით</a:t>
            </a:r>
            <a:endParaRPr lang="en-US" altLang="en-US" sz="3200" dirty="0" smtClean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762000"/>
          </a:xfrm>
        </p:spPr>
        <p:txBody>
          <a:bodyPr/>
          <a:lstStyle/>
          <a:p>
            <a:r>
              <a:rPr lang="en-US" dirty="0" smtClean="0"/>
              <a:t>ISET </a:t>
            </a:r>
            <a:r>
              <a:rPr lang="ka-GE" dirty="0" smtClean="0"/>
              <a:t>კვლევითი ინსტიტუტი</a:t>
            </a:r>
            <a:endParaRPr lang="en-US" dirty="0"/>
          </a:p>
        </p:txBody>
      </p:sp>
      <p:sp>
        <p:nvSpPr>
          <p:cNvPr id="7" name="Rectangle 7"/>
          <p:cNvSpPr txBox="1">
            <a:spLocks noChangeArrowheads="1"/>
          </p:cNvSpPr>
          <p:nvPr/>
        </p:nvSpPr>
        <p:spPr bwMode="auto">
          <a:xfrm>
            <a:off x="1447800" y="4724400"/>
            <a:ext cx="640080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a-GE" altLang="en-US" sz="1600" dirty="0" smtClean="0"/>
          </a:p>
          <a:p>
            <a:r>
              <a:rPr lang="ka-GE" altLang="en-US" sz="1600" dirty="0" smtClean="0"/>
              <a:t> </a:t>
            </a:r>
            <a:endParaRPr lang="en-GB" altLang="en-US" sz="1600" dirty="0" smtClean="0"/>
          </a:p>
          <a:p>
            <a:r>
              <a:rPr lang="ka-GE" altLang="en-US" sz="2000" b="1" dirty="0" smtClean="0"/>
              <a:t>თბილისი, 25 ივნისი 2019</a:t>
            </a:r>
            <a:endParaRPr lang="en-GB" altLang="en-US" sz="2000" b="1" dirty="0" smtClean="0"/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36902" y="1219200"/>
            <a:ext cx="8930898" cy="532798"/>
          </a:xfrm>
        </p:spPr>
        <p:txBody>
          <a:bodyPr>
            <a:noAutofit/>
          </a:bodyPr>
          <a:lstStyle/>
          <a:p>
            <a:r>
              <a:rPr lang="ka-GE" sz="2000" dirty="0"/>
              <a:t>პრობლემის იდენტიფიცირება </a:t>
            </a:r>
            <a:r>
              <a:rPr lang="en-US" sz="2000" dirty="0"/>
              <a:t>– </a:t>
            </a:r>
            <a:r>
              <a:rPr lang="ka-GE" sz="2000" dirty="0"/>
              <a:t>საფრთხის შემცველ გარემოში მცხოვრები</a:t>
            </a:r>
            <a:endParaRPr lang="en-US" sz="2000" b="1" dirty="0">
              <a:latin typeface="Helvetica" panose="020B0604020202020204" pitchFamily="2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084072"/>
              </p:ext>
            </p:extLst>
          </p:nvPr>
        </p:nvGraphicFramePr>
        <p:xfrm>
          <a:off x="152400" y="1704072"/>
          <a:ext cx="8991600" cy="50775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43800">
                  <a:extLst>
                    <a:ext uri="{9D8B030D-6E8A-4147-A177-3AD203B41FA5}">
                      <a16:colId xmlns:a16="http://schemas.microsoft.com/office/drawing/2014/main" val="47992536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3443753358"/>
                    </a:ext>
                  </a:extLst>
                </a:gridCol>
              </a:tblGrid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1" u="none" strike="noStrike" dirty="0" smtClean="0">
                          <a:effectLst/>
                        </a:rPr>
                        <a:t>ურთიერთობა ოჯახის უფროსთან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20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პროცენტი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780380"/>
                  </a:ext>
                </a:extLst>
              </a:tr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 dirty="0" smtClean="0">
                          <a:effectLst/>
                        </a:rPr>
                        <a:t>ოჯახის</a:t>
                      </a:r>
                      <a:r>
                        <a:rPr lang="ka-GE" sz="2000" b="0" u="none" strike="noStrike" baseline="0" dirty="0" smtClean="0">
                          <a:effectLst/>
                        </a:rPr>
                        <a:t> უფროსი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28.75%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232372"/>
                  </a:ext>
                </a:extLst>
              </a:tr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 dirty="0" smtClean="0">
                          <a:effectLst/>
                        </a:rPr>
                        <a:t>მეუღლე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16.86%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133248"/>
                  </a:ext>
                </a:extLst>
              </a:tr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და/ძმა</a:t>
                      </a:r>
                      <a:r>
                        <a:rPr lang="ka-GE" sz="2000" b="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ან მისი მეუღლე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0.98%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593793"/>
                  </a:ext>
                </a:extLst>
              </a:tr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 baseline="0" dirty="0" smtClean="0">
                          <a:effectLst/>
                        </a:rPr>
                        <a:t>შვილიშვილი ან მისი მეუღლე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13.72%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123339"/>
                  </a:ext>
                </a:extLst>
              </a:tr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ბიძა,</a:t>
                      </a:r>
                      <a:r>
                        <a:rPr lang="ka-GE" sz="2000" b="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დეიდა მათი შვილები და მეუღლე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0.12%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780885"/>
                  </a:ext>
                </a:extLst>
              </a:tr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სხვა</a:t>
                      </a:r>
                      <a:r>
                        <a:rPr lang="ka-GE" sz="2000" b="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ნათესავები და მათი მეუღლე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2.05%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10154"/>
                  </a:ext>
                </a:extLst>
              </a:tr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არა ნათესავები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0.15%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290144"/>
                  </a:ext>
                </a:extLst>
              </a:tr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შვილი და მისი მეუღლე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28.13%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5649211"/>
                  </a:ext>
                </a:extLst>
              </a:tr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რძალი</a:t>
                      </a:r>
                      <a:r>
                        <a:rPr lang="ka-GE" sz="2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ან სიძე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7.29%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7622138"/>
                  </a:ext>
                </a:extLst>
              </a:tr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 dirty="0" smtClean="0">
                          <a:effectLst/>
                        </a:rPr>
                        <a:t>მშობელი და</a:t>
                      </a:r>
                      <a:r>
                        <a:rPr lang="ka-GE" sz="2000" b="0" u="none" strike="noStrike" baseline="0" dirty="0" smtClean="0">
                          <a:effectLst/>
                        </a:rPr>
                        <a:t> მისი მეუღლე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1.89%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1465121"/>
                  </a:ext>
                </a:extLst>
              </a:tr>
              <a:tr h="423132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b="0" u="none" strike="noStrike" dirty="0" smtClean="0">
                          <a:effectLst/>
                        </a:rPr>
                        <a:t>ბებია</a:t>
                      </a:r>
                      <a:r>
                        <a:rPr lang="ka-GE" sz="2000" b="0" u="none" strike="noStrike" baseline="0" dirty="0" smtClean="0">
                          <a:effectLst/>
                        </a:rPr>
                        <a:t>, ბაბუა და მისი მეუღლე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0.06%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747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866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42900" y="1143000"/>
            <a:ext cx="8610600" cy="532798"/>
          </a:xfrm>
        </p:spPr>
        <p:txBody>
          <a:bodyPr>
            <a:noAutofit/>
          </a:bodyPr>
          <a:lstStyle/>
          <a:p>
            <a:r>
              <a:rPr lang="ka-GE" dirty="0" smtClean="0"/>
              <a:t>პრობლემის იდენტიფიცირება </a:t>
            </a:r>
            <a:r>
              <a:rPr lang="en-US" dirty="0" smtClean="0"/>
              <a:t>– </a:t>
            </a:r>
            <a:r>
              <a:rPr lang="ka-GE" dirty="0" smtClean="0"/>
              <a:t>კლასიფიცირება</a:t>
            </a:r>
            <a:r>
              <a:rPr lang="en-US" dirty="0" smtClean="0"/>
              <a:t> </a:t>
            </a:r>
            <a:r>
              <a:rPr lang="en-US" dirty="0"/>
              <a:t>(ETHOS)</a:t>
            </a:r>
            <a:endParaRPr lang="en-US" b="1" dirty="0">
              <a:latin typeface="Helvetica" panose="020B0604020202020204" pitchFamily="2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236235"/>
              </p:ext>
            </p:extLst>
          </p:nvPr>
        </p:nvGraphicFramePr>
        <p:xfrm>
          <a:off x="152400" y="1524000"/>
          <a:ext cx="8991600" cy="540284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3273872739"/>
                    </a:ext>
                  </a:extLst>
                </a:gridCol>
                <a:gridCol w="7315200">
                  <a:extLst>
                    <a:ext uri="{9D8B030D-6E8A-4147-A177-3AD203B41FA5}">
                      <a16:colId xmlns:a16="http://schemas.microsoft.com/office/drawing/2014/main" val="2693930187"/>
                    </a:ext>
                  </a:extLst>
                </a:gridCol>
              </a:tblGrid>
              <a:tr h="502696"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a-GE" sz="1800" dirty="0" smtClean="0"/>
                        <a:t>ოპერაციული კატეგორია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7969876"/>
                  </a:ext>
                </a:extLst>
              </a:tr>
              <a:tr h="6909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dirty="0" smtClean="0"/>
                        <a:t>ჭერის გარეშე მცხოვრები  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/>
                        <a:t>1. </a:t>
                      </a:r>
                      <a:r>
                        <a:rPr lang="ka-GE" sz="1800" dirty="0" smtClean="0"/>
                        <a:t>ადამიანები,</a:t>
                      </a:r>
                      <a:r>
                        <a:rPr lang="ka-GE" sz="1800" baseline="0" dirty="0" smtClean="0"/>
                        <a:t> რომლებიც ქუჩაში ათევენ ღამეს</a:t>
                      </a:r>
                      <a:endParaRPr lang="en-US" sz="1800" dirty="0"/>
                    </a:p>
                    <a:p>
                      <a:pPr marL="0" indent="0">
                        <a:buNone/>
                      </a:pPr>
                      <a:r>
                        <a:rPr lang="en-US" sz="1800" dirty="0"/>
                        <a:t>2. </a:t>
                      </a:r>
                      <a:r>
                        <a:rPr lang="ka-GE" sz="1800" dirty="0" smtClean="0"/>
                        <a:t>ადამიანები</a:t>
                      </a:r>
                      <a:r>
                        <a:rPr lang="ka-GE" sz="1800" baseline="0" dirty="0" smtClean="0"/>
                        <a:t> რომლებიც რჩებიან ღამის თავშესაფარში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571822"/>
                  </a:ext>
                </a:extLst>
              </a:tr>
              <a:tr h="1299004">
                <a:tc>
                  <a:txBody>
                    <a:bodyPr/>
                    <a:lstStyle/>
                    <a:p>
                      <a:pPr algn="ctr"/>
                      <a:r>
                        <a:rPr lang="ka-GE" sz="1800" dirty="0" smtClean="0"/>
                        <a:t>სახლის არმქონე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3.</a:t>
                      </a:r>
                      <a:r>
                        <a:rPr lang="en-US" sz="1800" baseline="0" dirty="0"/>
                        <a:t> </a:t>
                      </a:r>
                      <a:r>
                        <a:rPr lang="ka-GE" sz="1800" baseline="0" dirty="0" smtClean="0"/>
                        <a:t>უსახლკაროთათვის განკუთვნილ საცხოვრისში მყოფი ადამიანები</a:t>
                      </a:r>
                      <a:endParaRPr lang="en-US" sz="1800" baseline="0" dirty="0"/>
                    </a:p>
                    <a:p>
                      <a:r>
                        <a:rPr lang="en-US" sz="1800" baseline="0" dirty="0"/>
                        <a:t>4. </a:t>
                      </a:r>
                      <a:r>
                        <a:rPr lang="ka-GE" sz="1800" baseline="0" dirty="0" smtClean="0"/>
                        <a:t>ქალთა თავშესაფრებში მყოფი ადამიანები</a:t>
                      </a:r>
                      <a:endParaRPr lang="en-US" sz="1800" baseline="0" dirty="0"/>
                    </a:p>
                    <a:p>
                      <a:r>
                        <a:rPr lang="en-US" sz="1800" baseline="0" dirty="0"/>
                        <a:t>5. </a:t>
                      </a:r>
                      <a:r>
                        <a:rPr lang="ka-GE" sz="1800" baseline="0" dirty="0" smtClean="0"/>
                        <a:t>იმიგრანტთათვის განკუთვნილ საცოხვრისში მყოფი ადამიანები</a:t>
                      </a:r>
                      <a:endParaRPr lang="en-US" sz="1800" baseline="0" dirty="0"/>
                    </a:p>
                    <a:p>
                      <a:r>
                        <a:rPr lang="en-US" sz="1800" baseline="0" dirty="0"/>
                        <a:t>6. </a:t>
                      </a:r>
                      <a:r>
                        <a:rPr lang="ka-GE" sz="1800" baseline="0" dirty="0" smtClean="0"/>
                        <a:t>ინსტიტუციიდან გამოსვლის მოლოდინში მყოფი ადამიანები</a:t>
                      </a:r>
                      <a:endParaRPr lang="en-US" sz="18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8431900"/>
                  </a:ext>
                </a:extLst>
              </a:tr>
              <a:tr h="12831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dirty="0" smtClean="0"/>
                        <a:t>არასათანადო საცხოვრისში მცხოვრები</a:t>
                      </a:r>
                      <a:endParaRPr lang="en-US" sz="1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a-GE" sz="1800" baseline="0" dirty="0" smtClean="0"/>
                        <a:t>7</a:t>
                      </a:r>
                      <a:r>
                        <a:rPr lang="en-US" sz="1800" baseline="0" dirty="0" smtClean="0"/>
                        <a:t>. </a:t>
                      </a:r>
                      <a:r>
                        <a:rPr lang="ka-GE" sz="1800" baseline="0" dirty="0" smtClean="0"/>
                        <a:t>დროებით კონსტრუქციებში და არაკონვენციურ ნაგებობებში მცხოვრებნი</a:t>
                      </a:r>
                      <a:endParaRPr lang="en-US" sz="1800" baseline="0" dirty="0" smtClean="0"/>
                    </a:p>
                    <a:p>
                      <a:r>
                        <a:rPr lang="ka-GE" sz="1800" baseline="0" dirty="0" smtClean="0"/>
                        <a:t>8</a:t>
                      </a:r>
                      <a:r>
                        <a:rPr lang="en-US" sz="1800" baseline="0" dirty="0" smtClean="0"/>
                        <a:t>. </a:t>
                      </a:r>
                      <a:r>
                        <a:rPr lang="ka-GE" sz="1800" baseline="0" dirty="0" smtClean="0"/>
                        <a:t>ცხოვრებისთვის გამოუსადეგარ სახლებში მყოფნი</a:t>
                      </a:r>
                      <a:endParaRPr lang="en-US" sz="1800" baseline="0" dirty="0" smtClean="0"/>
                    </a:p>
                    <a:p>
                      <a:r>
                        <a:rPr lang="ka-GE" sz="1800" dirty="0" smtClean="0"/>
                        <a:t>9</a:t>
                      </a:r>
                      <a:r>
                        <a:rPr lang="en-US" sz="1800" dirty="0" smtClean="0"/>
                        <a:t>. </a:t>
                      </a:r>
                      <a:r>
                        <a:rPr lang="ka-GE" sz="1800" dirty="0" smtClean="0"/>
                        <a:t>გადატვირთულ საცხოვრისში მყოფნი</a:t>
                      </a:r>
                      <a:endParaRPr lang="en-US" sz="18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27965"/>
                  </a:ext>
                </a:extLst>
              </a:tr>
              <a:tr h="125403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dirty="0" smtClean="0"/>
                        <a:t>საფრთხის</a:t>
                      </a:r>
                      <a:r>
                        <a:rPr lang="ka-GE" sz="1800" baseline="0" dirty="0" smtClean="0"/>
                        <a:t> შემცველ გარემოში მცხოვრები</a:t>
                      </a:r>
                      <a:endParaRPr lang="en-US" sz="1800" dirty="0" smtClean="0"/>
                    </a:p>
                    <a:p>
                      <a:pPr algn="ctr"/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a-GE" sz="1800" dirty="0" smtClean="0"/>
                        <a:t>10</a:t>
                      </a:r>
                      <a:r>
                        <a:rPr lang="en-US" sz="1800" dirty="0" smtClean="0"/>
                        <a:t>. </a:t>
                      </a:r>
                      <a:r>
                        <a:rPr lang="ka-GE" sz="1800" dirty="0" smtClean="0"/>
                        <a:t>უსახლკარობის გამო გრძელვადიანი მხარდამჭერის</a:t>
                      </a:r>
                      <a:r>
                        <a:rPr lang="ka-GE" sz="1800" baseline="0" dirty="0" smtClean="0"/>
                        <a:t> მიმღებები</a:t>
                      </a:r>
                      <a:endParaRPr lang="en-US" sz="1800" dirty="0" smtClean="0"/>
                    </a:p>
                    <a:p>
                      <a:r>
                        <a:rPr lang="ka-GE" sz="1800" dirty="0" smtClean="0"/>
                        <a:t>11</a:t>
                      </a:r>
                      <a:r>
                        <a:rPr lang="en-US" sz="1800" dirty="0" smtClean="0"/>
                        <a:t>. </a:t>
                      </a:r>
                      <a:r>
                        <a:rPr lang="ka-GE" sz="1800" dirty="0" smtClean="0"/>
                        <a:t>საფრთხის</a:t>
                      </a:r>
                      <a:r>
                        <a:rPr lang="ka-GE" sz="1800" baseline="0" dirty="0" smtClean="0"/>
                        <a:t> შემცველ/არასაიმედო საცხოვრისში მყოფები</a:t>
                      </a:r>
                      <a:endParaRPr lang="en-US" sz="1800" dirty="0" smtClean="0"/>
                    </a:p>
                    <a:p>
                      <a:r>
                        <a:rPr lang="ka-GE" sz="1800" dirty="0" smtClean="0"/>
                        <a:t>12</a:t>
                      </a:r>
                      <a:r>
                        <a:rPr lang="en-US" sz="1800" dirty="0" smtClean="0"/>
                        <a:t>. </a:t>
                      </a:r>
                      <a:r>
                        <a:rPr lang="ka-GE" sz="1800" dirty="0" smtClean="0"/>
                        <a:t>გასახლების საფრთხის ქვეშ მყოფები</a:t>
                      </a:r>
                      <a:endParaRPr lang="en-US" sz="1800" dirty="0" smtClean="0"/>
                    </a:p>
                    <a:p>
                      <a:r>
                        <a:rPr lang="ka-GE" sz="1800" dirty="0" smtClean="0"/>
                        <a:t>13</a:t>
                      </a:r>
                      <a:r>
                        <a:rPr lang="en-US" sz="1800" baseline="0" dirty="0" smtClean="0"/>
                        <a:t>. </a:t>
                      </a:r>
                      <a:r>
                        <a:rPr lang="ka-GE" sz="1800" baseline="0" dirty="0" smtClean="0"/>
                        <a:t>ძალადობის შიშის ქვეშ მყოფები</a:t>
                      </a:r>
                      <a:endParaRPr lang="en-US" sz="1800" dirty="0" smtClean="0"/>
                    </a:p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8321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172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6200" y="1220580"/>
            <a:ext cx="8991600" cy="532798"/>
          </a:xfrm>
        </p:spPr>
        <p:txBody>
          <a:bodyPr>
            <a:norm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a-GE" dirty="0" smtClean="0"/>
              <a:t>პრობლემის იდენტიფიცირება </a:t>
            </a:r>
            <a:r>
              <a:rPr lang="en-US" dirty="0" smtClean="0"/>
              <a:t>– </a:t>
            </a:r>
            <a:r>
              <a:rPr lang="ka-GE" dirty="0"/>
              <a:t>ჭერის გარეშე მცხოვრები 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935276"/>
              </p:ext>
            </p:extLst>
          </p:nvPr>
        </p:nvGraphicFramePr>
        <p:xfrm>
          <a:off x="206644" y="1883035"/>
          <a:ext cx="8991600" cy="1798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890084">
                  <a:extLst>
                    <a:ext uri="{9D8B030D-6E8A-4147-A177-3AD203B41FA5}">
                      <a16:colId xmlns:a16="http://schemas.microsoft.com/office/drawing/2014/main" val="2693930187"/>
                    </a:ext>
                  </a:extLst>
                </a:gridCol>
                <a:gridCol w="5101516">
                  <a:extLst>
                    <a:ext uri="{9D8B030D-6E8A-4147-A177-3AD203B41FA5}">
                      <a16:colId xmlns:a16="http://schemas.microsoft.com/office/drawing/2014/main" val="2830384118"/>
                    </a:ext>
                  </a:extLst>
                </a:gridCol>
              </a:tblGrid>
              <a:tr h="339804">
                <a:tc>
                  <a:txBody>
                    <a:bodyPr/>
                    <a:lstStyle/>
                    <a:p>
                      <a:r>
                        <a:rPr lang="ka-GE" sz="2000" dirty="0" smtClean="0"/>
                        <a:t>ოპერაციული კატეგორია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2000" kern="1200" dirty="0" smtClean="0"/>
                        <a:t>საცხოვრებელი მდგომარეობა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7969876"/>
                  </a:ext>
                </a:extLst>
              </a:tr>
              <a:tr h="63049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 smtClean="0"/>
                        <a:t>1. </a:t>
                      </a:r>
                      <a:r>
                        <a:rPr lang="ka-GE" sz="2000" dirty="0" smtClean="0"/>
                        <a:t>ადამიანები,</a:t>
                      </a:r>
                      <a:r>
                        <a:rPr lang="ka-GE" sz="2000" baseline="0" dirty="0" smtClean="0"/>
                        <a:t> რომლებიც ქუჩაში ათევენ ღამეს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ka-GE" sz="2000" kern="1200" dirty="0" smtClean="0"/>
                        <a:t>საჯარო ან გარე სივრცეები</a:t>
                      </a:r>
                      <a:endParaRPr lang="en-US" sz="2000" kern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571822"/>
                  </a:ext>
                </a:extLst>
              </a:tr>
              <a:tr h="6304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2. </a:t>
                      </a:r>
                      <a:r>
                        <a:rPr lang="ka-GE" sz="2000" dirty="0" smtClean="0"/>
                        <a:t>ადამიანები</a:t>
                      </a:r>
                      <a:r>
                        <a:rPr lang="ka-GE" sz="2000" baseline="0" dirty="0" smtClean="0"/>
                        <a:t> რომლებიც რჩებიან ღამის თავშესაფარში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2000" kern="1200" dirty="0" smtClean="0"/>
                        <a:t>ღამის თავშესაფარი</a:t>
                      </a:r>
                      <a:endParaRPr lang="en-US" sz="2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6659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06644" y="3811012"/>
            <a:ext cx="895543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400" dirty="0" smtClean="0"/>
              <a:t>უსახლკაროთა რაოდენობა</a:t>
            </a:r>
            <a:endParaRPr lang="en-US" sz="2400" dirty="0" smtClean="0"/>
          </a:p>
          <a:p>
            <a:pPr marL="914400" indent="-449263">
              <a:buFont typeface="Wingdings" panose="05000000000000000000" pitchFamily="2" charset="2"/>
              <a:buChar char="ü"/>
            </a:pPr>
            <a:r>
              <a:rPr lang="en-US" sz="2400" dirty="0" smtClean="0"/>
              <a:t>2002</a:t>
            </a:r>
            <a:r>
              <a:rPr lang="ka-GE" sz="2400" dirty="0" smtClean="0"/>
              <a:t> წლის აღწერა</a:t>
            </a:r>
            <a:r>
              <a:rPr lang="en-US" sz="2400" dirty="0" smtClean="0"/>
              <a:t>- 2531 </a:t>
            </a:r>
          </a:p>
          <a:p>
            <a:pPr marL="914400" indent="-449263">
              <a:buFont typeface="Wingdings" panose="05000000000000000000" pitchFamily="2" charset="2"/>
              <a:buChar char="ü"/>
            </a:pPr>
            <a:r>
              <a:rPr lang="en-US" sz="2400" dirty="0" smtClean="0"/>
              <a:t>2014 </a:t>
            </a:r>
            <a:r>
              <a:rPr lang="ka-GE" sz="2400" dirty="0" smtClean="0"/>
              <a:t>წლის აღწერა</a:t>
            </a:r>
            <a:r>
              <a:rPr lang="en-US" sz="2400" dirty="0" smtClean="0"/>
              <a:t> - 89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400" dirty="0" smtClean="0"/>
              <a:t>საჭიროა სტატისტიკა იმ ადამიანების რაოდენობაზე ვინც ცხოვრობს საჯარო, გარე სივცეებში ან/და ღამის თავშესაფრებში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400" dirty="0" smtClean="0"/>
              <a:t>საჭიროა სტატისტიკა ღამის თავშესაფრების დატვირტულობაზე (თუ აღირიცხება)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3780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49817" y="1228241"/>
            <a:ext cx="8610600" cy="532798"/>
          </a:xfrm>
        </p:spPr>
        <p:txBody>
          <a:bodyPr>
            <a:normAutofit fontScale="90000"/>
          </a:bodyPr>
          <a:lstStyle/>
          <a:p>
            <a:r>
              <a:rPr lang="ka-GE" sz="3200" dirty="0"/>
              <a:t>პრობლემის </a:t>
            </a:r>
            <a:r>
              <a:rPr lang="ka-GE" sz="3200" dirty="0" smtClean="0"/>
              <a:t>იდენტიფიცირება </a:t>
            </a:r>
            <a:r>
              <a:rPr lang="en-US" sz="3200" dirty="0" smtClean="0"/>
              <a:t>– </a:t>
            </a:r>
            <a:r>
              <a:rPr lang="ka-GE" sz="3200" dirty="0"/>
              <a:t>სახლის არმქონე</a:t>
            </a:r>
            <a:endParaRPr lang="en-US" sz="32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21541"/>
              </p:ext>
            </p:extLst>
          </p:nvPr>
        </p:nvGraphicFramePr>
        <p:xfrm>
          <a:off x="189854" y="1761039"/>
          <a:ext cx="8991600" cy="3779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493319">
                  <a:extLst>
                    <a:ext uri="{9D8B030D-6E8A-4147-A177-3AD203B41FA5}">
                      <a16:colId xmlns:a16="http://schemas.microsoft.com/office/drawing/2014/main" val="2693930187"/>
                    </a:ext>
                  </a:extLst>
                </a:gridCol>
                <a:gridCol w="4498281">
                  <a:extLst>
                    <a:ext uri="{9D8B030D-6E8A-4147-A177-3AD203B41FA5}">
                      <a16:colId xmlns:a16="http://schemas.microsoft.com/office/drawing/2014/main" val="2042341206"/>
                    </a:ext>
                  </a:extLst>
                </a:gridCol>
              </a:tblGrid>
              <a:tr h="382573">
                <a:tc>
                  <a:txBody>
                    <a:bodyPr/>
                    <a:lstStyle/>
                    <a:p>
                      <a:r>
                        <a:rPr lang="ka-GE" sz="2000" dirty="0" smtClean="0"/>
                        <a:t>ოპერაციული კატეგორია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2000" kern="1200" dirty="0" smtClean="0"/>
                        <a:t>საცხოვრებელი მდგომარეობა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7969876"/>
                  </a:ext>
                </a:extLst>
              </a:tr>
              <a:tr h="88286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3.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ka-GE" sz="1800" baseline="0" dirty="0" smtClean="0"/>
                        <a:t>უსახლკაროთათვის განკუთვნილ საცხოვრისში მყოფი ადამიანები</a:t>
                      </a:r>
                      <a:endParaRPr lang="en-US" sz="1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kern="1200" dirty="0" smtClean="0"/>
                        <a:t>უსახლკაროთა ჰოსტელი</a:t>
                      </a:r>
                      <a:endParaRPr lang="en-US" sz="1800" kern="1200" dirty="0"/>
                    </a:p>
                    <a:p>
                      <a:r>
                        <a:rPr lang="ka-GE" sz="1800" kern="1200" dirty="0" smtClean="0"/>
                        <a:t>დროებითი თავშესაფარი</a:t>
                      </a:r>
                      <a:endParaRPr lang="en-US" sz="1800" kern="1200" dirty="0"/>
                    </a:p>
                    <a:p>
                      <a:r>
                        <a:rPr lang="ka-GE" sz="1800" kern="1200" dirty="0" smtClean="0"/>
                        <a:t>გარდამავალი მხარდამჭერი</a:t>
                      </a:r>
                      <a:r>
                        <a:rPr lang="ka-GE" sz="1800" kern="1200" baseline="0" dirty="0" smtClean="0"/>
                        <a:t> საცხოვრისი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8431900"/>
                  </a:ext>
                </a:extLst>
              </a:tr>
              <a:tr h="618003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4. </a:t>
                      </a:r>
                      <a:r>
                        <a:rPr lang="ka-GE" sz="1800" baseline="0" dirty="0" smtClean="0"/>
                        <a:t>ქალთა თავშესაფრებში მყოფი ადამიანები</a:t>
                      </a:r>
                      <a:endParaRPr lang="en-US" sz="1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kern="1200" dirty="0" smtClean="0"/>
                        <a:t>ქალთა თავშესაფრის საცხოვრისი</a:t>
                      </a:r>
                      <a:endParaRPr lang="en-US" sz="18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9396428"/>
                  </a:ext>
                </a:extLst>
              </a:tr>
              <a:tr h="882862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5. </a:t>
                      </a:r>
                      <a:r>
                        <a:rPr lang="ka-GE" sz="1800" baseline="0" dirty="0" smtClean="0"/>
                        <a:t>იმიგრანტთათვის განკუთვნილ საცხოვრისში მყოფი ადამიანები</a:t>
                      </a:r>
                      <a:endParaRPr lang="en-US" sz="1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kern="1200" dirty="0" smtClean="0"/>
                        <a:t>დროებითი საცხოვრისი, მიმღები ცენტრი</a:t>
                      </a:r>
                      <a:endParaRPr lang="en-US" sz="1800" kern="1200" dirty="0"/>
                    </a:p>
                    <a:p>
                      <a:r>
                        <a:rPr lang="ka-GE" sz="1800" kern="1200" dirty="0" smtClean="0"/>
                        <a:t>მიგრანტი მუშების საცხოვრისი</a:t>
                      </a:r>
                      <a:endParaRPr lang="en-US" sz="18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6518908"/>
                  </a:ext>
                </a:extLst>
              </a:tr>
              <a:tr h="882862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6. </a:t>
                      </a:r>
                      <a:r>
                        <a:rPr lang="ka-GE" sz="1800" baseline="0" dirty="0" smtClean="0"/>
                        <a:t>ინსტიტუციიდან გამოსვლის მოლოდინში მყოფი ადამიანები</a:t>
                      </a:r>
                      <a:endParaRPr lang="en-US" sz="1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kern="1200" dirty="0" smtClean="0"/>
                        <a:t>პენიტენციური დაწესებულებები</a:t>
                      </a:r>
                      <a:endParaRPr lang="en-US" sz="1800" kern="1200" dirty="0"/>
                    </a:p>
                    <a:p>
                      <a:r>
                        <a:rPr lang="ka-GE" sz="1800" kern="1200" dirty="0" smtClean="0"/>
                        <a:t>სამედიცინო დაწესებულებები</a:t>
                      </a:r>
                      <a:endParaRPr lang="en-US" sz="1800" kern="1200" dirty="0"/>
                    </a:p>
                    <a:p>
                      <a:r>
                        <a:rPr lang="ka-GE" sz="1800" kern="1200" dirty="0" smtClean="0"/>
                        <a:t>ბავშვთა სახლები/ინსტიტუციები</a:t>
                      </a:r>
                      <a:endParaRPr lang="en-US" sz="18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843329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45942" y="5867400"/>
            <a:ext cx="899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2014 წლის აღწერის მიხედვით 12,000-მდე ადამიანი ცხოვრობდა სხვადასხვა ტიპის ინსტიტუციებში</a:t>
            </a:r>
          </a:p>
        </p:txBody>
      </p:sp>
    </p:spTree>
    <p:extLst>
      <p:ext uri="{BB962C8B-B14F-4D97-AF65-F5344CB8AC3E}">
        <p14:creationId xmlns:p14="http://schemas.microsoft.com/office/powerpoint/2010/main" val="149642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991600" cy="532798"/>
          </a:xfrm>
        </p:spPr>
        <p:txBody>
          <a:bodyPr>
            <a:noAutofit/>
          </a:bodyPr>
          <a:lstStyle/>
          <a:p>
            <a:r>
              <a:rPr lang="ka-GE" dirty="0" smtClean="0"/>
              <a:t>პრობლემის იდენტიფიცირება - </a:t>
            </a:r>
            <a:r>
              <a:rPr lang="ka-GE" dirty="0"/>
              <a:t>ჭერის გარეშე მცხოვრები </a:t>
            </a:r>
            <a:r>
              <a:rPr lang="ka-GE" dirty="0" smtClean="0"/>
              <a:t>და სახლის არმქონენი</a:t>
            </a:r>
            <a:endParaRPr lang="en-US" b="1" dirty="0">
              <a:latin typeface="Helvetica" panose="020B0604020202020204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2400" y="2209800"/>
            <a:ext cx="8991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ka-GE" sz="2400" dirty="0" smtClean="0"/>
              <a:t>ჭერის გარეშე მცხოვრებთა და სახლის არმქონეთათვის თვითმმართველობები საქველმოქმედო და საერთაშორისო ორგანიზაციებს აქვთ თავშესაფრები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ka-GE" sz="2400" dirty="0" smtClean="0"/>
              <a:t>ჯამში 17-მდე ასეთი პროგრამაა იდენტიფიცირებული ბავშვთა სახლებიდან, ქალთა და მოხუცთა თავშესაფრების ჩათვლით;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ka-GE" sz="2400" dirty="0" smtClean="0"/>
              <a:t>პროგრამაში ჩართულობის ხანგრძლივობა მერყეობს 3 თვიდან 10 წლამდე;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ka-GE" sz="2400" dirty="0" smtClean="0"/>
              <a:t>თითოეული პროგრამის ბენეფიციართა რაოდენობა მერყეობს 3-დან 240-მდე (2018)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ka-GE" sz="2400" dirty="0" smtClean="0"/>
              <a:t>არსებობს პროგრამები ინდივიდებისა და შინამეურნეობებისათვის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5171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83544" y="1295400"/>
            <a:ext cx="8610600" cy="532798"/>
          </a:xfrm>
        </p:spPr>
        <p:txBody>
          <a:bodyPr>
            <a:normAutofit fontScale="90000"/>
          </a:bodyPr>
          <a:lstStyle/>
          <a:p>
            <a:r>
              <a:rPr lang="ka-GE" dirty="0"/>
              <a:t>პრობლემის იდენტიფიცირება </a:t>
            </a:r>
            <a:r>
              <a:rPr lang="en-US" dirty="0"/>
              <a:t>– </a:t>
            </a:r>
            <a:r>
              <a:rPr lang="ka-GE" dirty="0" smtClean="0"/>
              <a:t>არასათანადო საცხოვრისში მცხოვრები </a:t>
            </a:r>
            <a:endParaRPr lang="en-US" b="1" dirty="0">
              <a:latin typeface="Helvetica" panose="020B0604020202020204" pitchFamily="2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744466"/>
              </p:ext>
            </p:extLst>
          </p:nvPr>
        </p:nvGraphicFramePr>
        <p:xfrm>
          <a:off x="214563" y="2286000"/>
          <a:ext cx="8991600" cy="3108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648945">
                  <a:extLst>
                    <a:ext uri="{9D8B030D-6E8A-4147-A177-3AD203B41FA5}">
                      <a16:colId xmlns:a16="http://schemas.microsoft.com/office/drawing/2014/main" val="2693930187"/>
                    </a:ext>
                  </a:extLst>
                </a:gridCol>
                <a:gridCol w="4342655">
                  <a:extLst>
                    <a:ext uri="{9D8B030D-6E8A-4147-A177-3AD203B41FA5}">
                      <a16:colId xmlns:a16="http://schemas.microsoft.com/office/drawing/2014/main" val="3636704348"/>
                    </a:ext>
                  </a:extLst>
                </a:gridCol>
              </a:tblGrid>
              <a:tr h="270469">
                <a:tc>
                  <a:txBody>
                    <a:bodyPr/>
                    <a:lstStyle/>
                    <a:p>
                      <a:r>
                        <a:rPr lang="ka-GE" sz="2000" dirty="0" smtClean="0"/>
                        <a:t>ოპერაციული კატეგორია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2000" kern="1200" dirty="0" smtClean="0"/>
                        <a:t>საცხოვრებელი მდგომარეობა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7969876"/>
                  </a:ext>
                </a:extLst>
              </a:tr>
              <a:tr h="594488">
                <a:tc>
                  <a:txBody>
                    <a:bodyPr/>
                    <a:lstStyle/>
                    <a:p>
                      <a:r>
                        <a:rPr lang="en-US" sz="2000" baseline="0" dirty="0" smtClean="0"/>
                        <a:t>11. </a:t>
                      </a:r>
                      <a:r>
                        <a:rPr lang="ka-GE" sz="2000" baseline="0" dirty="0" smtClean="0"/>
                        <a:t>დროებით კონსტრუქციებში და არაკონვენციურ ნაგებობებში მცხოვრებნი</a:t>
                      </a:r>
                      <a:endParaRPr lang="en-US" sz="2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2000" kern="1200" dirty="0" smtClean="0"/>
                        <a:t>მობილური სახლი</a:t>
                      </a:r>
                      <a:endParaRPr lang="en-US" sz="2000" kern="1200" dirty="0"/>
                    </a:p>
                    <a:p>
                      <a:r>
                        <a:rPr lang="ka-GE" sz="2000" kern="1200" dirty="0" smtClean="0"/>
                        <a:t>არაკონვენციური შენობა</a:t>
                      </a:r>
                      <a:endParaRPr lang="en-US" sz="2000" kern="1200" dirty="0"/>
                    </a:p>
                    <a:p>
                      <a:r>
                        <a:rPr lang="ka-GE" sz="2000" kern="1200" dirty="0" smtClean="0"/>
                        <a:t>დროებითი ნაგებობა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27965"/>
                  </a:ext>
                </a:extLst>
              </a:tr>
              <a:tr h="442233">
                <a:tc>
                  <a:txBody>
                    <a:bodyPr/>
                    <a:lstStyle/>
                    <a:p>
                      <a:r>
                        <a:rPr lang="en-US" sz="2000" baseline="0" dirty="0" smtClean="0"/>
                        <a:t>12. </a:t>
                      </a:r>
                      <a:r>
                        <a:rPr lang="ka-GE" sz="2000" baseline="0" dirty="0" smtClean="0"/>
                        <a:t>ცხოვრებისთვის გამოუსადეგარ სახლებში მყოფნი</a:t>
                      </a:r>
                      <a:endParaRPr lang="en-US" sz="2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2000" kern="1200" dirty="0" smtClean="0"/>
                        <a:t>სახლი</a:t>
                      </a:r>
                      <a:r>
                        <a:rPr lang="ka-GE" sz="2000" kern="1200" baseline="0" dirty="0" smtClean="0"/>
                        <a:t> რომელიც არ გამოდგება საცხოვრებლად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781482"/>
                  </a:ext>
                </a:extLst>
              </a:tr>
              <a:tr h="44223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13. </a:t>
                      </a:r>
                      <a:r>
                        <a:rPr lang="ka-GE" sz="2000" dirty="0" smtClean="0"/>
                        <a:t>გადატვირთულ საცხოვრისში მყოფნი</a:t>
                      </a:r>
                      <a:endParaRPr lang="en-US" sz="2000" dirty="0" smtClean="0"/>
                    </a:p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2000" kern="1200" dirty="0" smtClean="0"/>
                        <a:t>საცხოვრისის გადატვირთულობის</a:t>
                      </a:r>
                      <a:r>
                        <a:rPr lang="ka-GE" sz="2000" kern="1200" baseline="0" dirty="0" smtClean="0"/>
                        <a:t> ეროვნული ნორმის მაქსიმუმი</a:t>
                      </a:r>
                      <a:endParaRPr lang="en-US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6533349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83544" y="5562600"/>
            <a:ext cx="899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i="1" dirty="0" smtClean="0"/>
              <a:t>საცხოვრისის გადატვირთულობასთან გვაქვს საქმე როდესაც საცხოვრებლად გამოსადეგ ერთ ოთახში სამ ადამიანზე მეტი ცხოვრობს </a:t>
            </a:r>
            <a:r>
              <a:rPr lang="en-US" sz="2000" dirty="0" smtClean="0"/>
              <a:t>– </a:t>
            </a:r>
            <a:r>
              <a:rPr lang="ka-GE" sz="2000" dirty="0" smtClean="0"/>
              <a:t>გაერო ჰაბიტატი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7806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610600" cy="532798"/>
          </a:xfrm>
        </p:spPr>
        <p:txBody>
          <a:bodyPr>
            <a:normAutofit fontScale="90000"/>
          </a:bodyPr>
          <a:lstStyle/>
          <a:p>
            <a:r>
              <a:rPr lang="ka-GE" sz="3200" dirty="0" smtClean="0"/>
              <a:t>არასათანადო საცხოვრისი გადატვირთულობა</a:t>
            </a:r>
            <a:endParaRPr lang="en-US" sz="3200" b="1" dirty="0">
              <a:latin typeface="Helvetica" panose="020B0604020202020204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9081" y="5656279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400" dirty="0"/>
              <a:t>გადატვირთულობის </a:t>
            </a:r>
            <a:r>
              <a:rPr lang="ka-GE" sz="2400" dirty="0" smtClean="0"/>
              <a:t>პირობებში, საქალაქო დასახლებებში შინამეურნეობის </a:t>
            </a:r>
            <a:r>
              <a:rPr lang="en-US" sz="2400" dirty="0" smtClean="0"/>
              <a:t>2.3</a:t>
            </a:r>
            <a:r>
              <a:rPr lang="ka-GE" sz="2400" dirty="0" smtClean="0"/>
              <a:t>%-მდე ცხოვრობს, ხოლო სასოფლო დასახლებებში </a:t>
            </a:r>
            <a:r>
              <a:rPr lang="en-US" sz="2400" dirty="0" smtClean="0"/>
              <a:t>1</a:t>
            </a:r>
            <a:r>
              <a:rPr lang="ka-GE" sz="2400" dirty="0" smtClean="0"/>
              <a:t>%-მდე.</a:t>
            </a:r>
            <a:endParaRPr lang="en-US" sz="24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2976480"/>
              </p:ext>
            </p:extLst>
          </p:nvPr>
        </p:nvGraphicFramePr>
        <p:xfrm>
          <a:off x="152400" y="1675797"/>
          <a:ext cx="8991600" cy="3980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6094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610600" cy="532798"/>
          </a:xfrm>
        </p:spPr>
        <p:txBody>
          <a:bodyPr>
            <a:normAutofit fontScale="90000"/>
          </a:bodyPr>
          <a:lstStyle/>
          <a:p>
            <a:r>
              <a:rPr lang="ka-GE" sz="3200" dirty="0"/>
              <a:t>არასათანადო საცხოვრისი გადატვირთულობა</a:t>
            </a:r>
            <a:endParaRPr lang="en-US" sz="3200" b="1" dirty="0">
              <a:latin typeface="Helvetica" panose="020B0604020202020204" pitchFamily="2" charset="0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5484412"/>
              </p:ext>
            </p:extLst>
          </p:nvPr>
        </p:nvGraphicFramePr>
        <p:xfrm>
          <a:off x="152400" y="1828800"/>
          <a:ext cx="8991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321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1211451"/>
            <a:ext cx="8991599" cy="388749"/>
          </a:xfrm>
        </p:spPr>
        <p:txBody>
          <a:bodyPr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a-GE" sz="2000" dirty="0"/>
              <a:t>პრობლემის </a:t>
            </a:r>
            <a:r>
              <a:rPr lang="ka-GE" sz="2000" dirty="0" smtClean="0"/>
              <a:t>იდენტიფიცირება </a:t>
            </a:r>
            <a:r>
              <a:rPr lang="en-US" sz="2000" dirty="0" smtClean="0"/>
              <a:t>– </a:t>
            </a:r>
            <a:r>
              <a:rPr lang="ka-GE" sz="2000" dirty="0"/>
              <a:t>საფრთხის შემცველ გარემოში მცხოვრები</a:t>
            </a:r>
            <a:endParaRPr lang="en-US" sz="2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268939"/>
              </p:ext>
            </p:extLst>
          </p:nvPr>
        </p:nvGraphicFramePr>
        <p:xfrm>
          <a:off x="152399" y="1752600"/>
          <a:ext cx="8991600" cy="366232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693930187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val="3636704348"/>
                    </a:ext>
                  </a:extLst>
                </a:gridCol>
              </a:tblGrid>
              <a:tr h="289560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ოპერაციული კატეგორია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kern="1200" dirty="0" smtClean="0"/>
                        <a:t>საცხოვრებელი მდგომარეობა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7969876"/>
                  </a:ext>
                </a:extLst>
              </a:tr>
              <a:tr h="107507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7. </a:t>
                      </a:r>
                      <a:r>
                        <a:rPr lang="ka-GE" sz="1600" dirty="0" smtClean="0"/>
                        <a:t>უსახლკარობის გამო გრძელვადიანი მხარდამჭერის</a:t>
                      </a:r>
                      <a:r>
                        <a:rPr lang="ka-GE" sz="1600" baseline="0" dirty="0" smtClean="0"/>
                        <a:t> მიმღებები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kern="1200" dirty="0" smtClean="0"/>
                        <a:t>ადგილობრივი ზრუნვა ხანდაზმული</a:t>
                      </a:r>
                      <a:r>
                        <a:rPr lang="ka-GE" sz="1600" kern="1200" baseline="0" dirty="0" smtClean="0"/>
                        <a:t> უსახლკაროთათვის</a:t>
                      </a:r>
                      <a:endParaRPr lang="en-US" sz="1600" kern="1200" dirty="0"/>
                    </a:p>
                    <a:p>
                      <a:r>
                        <a:rPr lang="ka-GE" sz="1600" kern="1200" dirty="0" smtClean="0"/>
                        <a:t>მხარდაჭერითი საცხოვრისი ყოფილი უსახლკარო პირობებისთვის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27965"/>
                  </a:ext>
                </a:extLst>
              </a:tr>
              <a:tr h="109396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8. </a:t>
                      </a:r>
                      <a:r>
                        <a:rPr lang="ka-GE" sz="1600" dirty="0" smtClean="0"/>
                        <a:t>საფრთხის</a:t>
                      </a:r>
                      <a:r>
                        <a:rPr lang="ka-GE" sz="1600" baseline="0" dirty="0" smtClean="0"/>
                        <a:t> შემცველ/არასაიმედო საცხოვრისში მყოფები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დროებით</a:t>
                      </a:r>
                      <a:r>
                        <a:rPr lang="ka-GE" sz="1600" baseline="0" dirty="0" smtClean="0"/>
                        <a:t> ცხოვრობს მეგობრებთან ან ნათესავებთან</a:t>
                      </a:r>
                      <a:endParaRPr lang="en-US" sz="1600" dirty="0"/>
                    </a:p>
                    <a:p>
                      <a:r>
                        <a:rPr lang="ka-GE" sz="1600" dirty="0" smtClean="0"/>
                        <a:t>არ აქვს საცხოვრისი კანონიერ მფლობელობასი</a:t>
                      </a:r>
                      <a:endParaRPr lang="en-US" sz="1600" dirty="0"/>
                    </a:p>
                    <a:p>
                      <a:r>
                        <a:rPr lang="ka-GE" sz="1600" dirty="0" smtClean="0"/>
                        <a:t>მიწის უკანონო დაკავება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781482"/>
                  </a:ext>
                </a:extLst>
              </a:tr>
              <a:tr h="57888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9. </a:t>
                      </a:r>
                      <a:r>
                        <a:rPr lang="ka-GE" sz="1600" dirty="0" smtClean="0"/>
                        <a:t>გასახლების საფრთხის ქვეშ მყოფები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kern="1200" dirty="0" smtClean="0"/>
                        <a:t>გამოცემული</a:t>
                      </a:r>
                      <a:r>
                        <a:rPr lang="ka-GE" sz="1600" kern="1200" baseline="0" dirty="0" smtClean="0"/>
                        <a:t> შეტყობინება განსახლების თაობაზე</a:t>
                      </a:r>
                      <a:endParaRPr lang="en-US" sz="1600" kern="1200" dirty="0"/>
                    </a:p>
                    <a:p>
                      <a:r>
                        <a:rPr lang="ka-GE" sz="1600" kern="1200" dirty="0" smtClean="0"/>
                        <a:t>განკარგულება საკუთრების უფლების რესტიტუციაზე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6533349"/>
                  </a:ext>
                </a:extLst>
              </a:tr>
              <a:tr h="57888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</a:t>
                      </a:r>
                      <a:r>
                        <a:rPr lang="en-US" sz="1600" baseline="0" dirty="0" smtClean="0"/>
                        <a:t>. </a:t>
                      </a:r>
                      <a:r>
                        <a:rPr lang="ka-GE" sz="1600" baseline="0" dirty="0" smtClean="0"/>
                        <a:t>ძალადობის შიშის ქვეშ მყოფები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kern="1200" dirty="0" smtClean="0"/>
                        <a:t>პოლიციის</a:t>
                      </a:r>
                      <a:r>
                        <a:rPr lang="ka-GE" sz="1600" kern="1200" baseline="0" dirty="0" smtClean="0"/>
                        <a:t> მიერ რეგისტრირებული შემთხვევები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9191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669513"/>
              </p:ext>
            </p:extLst>
          </p:nvPr>
        </p:nvGraphicFramePr>
        <p:xfrm>
          <a:off x="152399" y="5567322"/>
          <a:ext cx="8991599" cy="11258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89580">
                  <a:extLst>
                    <a:ext uri="{9D8B030D-6E8A-4147-A177-3AD203B41FA5}">
                      <a16:colId xmlns:a16="http://schemas.microsoft.com/office/drawing/2014/main" val="2313154412"/>
                    </a:ext>
                  </a:extLst>
                </a:gridCol>
                <a:gridCol w="2193950">
                  <a:extLst>
                    <a:ext uri="{9D8B030D-6E8A-4147-A177-3AD203B41FA5}">
                      <a16:colId xmlns:a16="http://schemas.microsoft.com/office/drawing/2014/main" val="3215036626"/>
                    </a:ext>
                  </a:extLst>
                </a:gridCol>
                <a:gridCol w="2014119">
                  <a:extLst>
                    <a:ext uri="{9D8B030D-6E8A-4147-A177-3AD203B41FA5}">
                      <a16:colId xmlns:a16="http://schemas.microsoft.com/office/drawing/2014/main" val="334298234"/>
                    </a:ext>
                  </a:extLst>
                </a:gridCol>
                <a:gridCol w="2193950">
                  <a:extLst>
                    <a:ext uri="{9D8B030D-6E8A-4147-A177-3AD203B41FA5}">
                      <a16:colId xmlns:a16="http://schemas.microsoft.com/office/drawing/2014/main" val="3763988978"/>
                    </a:ext>
                  </a:extLst>
                </a:gridCol>
              </a:tblGrid>
              <a:tr h="420823">
                <a:tc>
                  <a:txBody>
                    <a:bodyPr/>
                    <a:lstStyle/>
                    <a:p>
                      <a:pPr algn="ctr" fontAlgn="b"/>
                      <a:r>
                        <a:rPr lang="ka-GE" sz="1800" b="1" u="none" strike="noStrike" dirty="0" smtClean="0">
                          <a:effectLst/>
                        </a:rPr>
                        <a:t>შინამეურნეობის საკუთრებაში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800" b="1" u="none" strike="noStrike" dirty="0" smtClean="0">
                          <a:effectLst/>
                        </a:rPr>
                        <a:t>ნაქირავები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800" b="1" u="none" strike="noStrike" dirty="0" smtClean="0">
                          <a:effectLst/>
                        </a:rPr>
                        <a:t>იპოთეკით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800" b="1" u="none" strike="noStrike" dirty="0" smtClean="0">
                          <a:effectLst/>
                        </a:rPr>
                        <a:t>გამოყენებული გადახდის გარეშე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721965"/>
                  </a:ext>
                </a:extLst>
              </a:tr>
              <a:tr h="2086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1,591,131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41,765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7,822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67,834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728321"/>
                  </a:ext>
                </a:extLst>
              </a:tr>
              <a:tr h="2086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93.1%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2.4%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0.5%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4.0%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163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920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4012</TotalTime>
  <Words>673</Words>
  <Application>Microsoft Office PowerPoint</Application>
  <PresentationFormat>On-screen Show (4:3)</PresentationFormat>
  <Paragraphs>137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Helvetica</vt:lpstr>
      <vt:lpstr>Times</vt:lpstr>
      <vt:lpstr>Wingdings</vt:lpstr>
      <vt:lpstr>Blank</vt:lpstr>
      <vt:lpstr>პრობლემის იდენტიფიცირება – ETHOS-ის კლასიფიკაციის მიხედვით</vt:lpstr>
      <vt:lpstr>პრობლემის იდენტიფიცირება – კლასიფიცირება (ETHOS)</vt:lpstr>
      <vt:lpstr>პრობლემის იდენტიფიცირება – ჭერის გარეშე მცხოვრები  </vt:lpstr>
      <vt:lpstr>პრობლემის იდენტიფიცირება – სახლის არმქონე</vt:lpstr>
      <vt:lpstr>პრობლემის იდენტიფიცირება - ჭერის გარეშე მცხოვრები და სახლის არმქონენი</vt:lpstr>
      <vt:lpstr>პრობლემის იდენტიფიცირება – არასათანადო საცხოვრისში მცხოვრები </vt:lpstr>
      <vt:lpstr>არასათანადო საცხოვრისი გადატვირთულობა</vt:lpstr>
      <vt:lpstr>არასათანადო საცხოვრისი გადატვირთულობა</vt:lpstr>
      <vt:lpstr>პრობლემის იდენტიფიცირება – საფრთხის შემცველ გარემოში მცხოვრები</vt:lpstr>
      <vt:lpstr>პრობლემის იდენტიფიცირება – საფრთხის შემცველ გარემოში მცხოვრები</vt:lpstr>
    </vt:vector>
  </TitlesOfParts>
  <Company>JDG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Design Studio</dc:creator>
  <cp:lastModifiedBy>Maka Chitanava</cp:lastModifiedBy>
  <cp:revision>377</cp:revision>
  <cp:lastPrinted>2019-06-24T13:43:32Z</cp:lastPrinted>
  <dcterms:created xsi:type="dcterms:W3CDTF">2004-09-17T20:07:42Z</dcterms:created>
  <dcterms:modified xsi:type="dcterms:W3CDTF">2019-06-24T13:44:41Z</dcterms:modified>
</cp:coreProperties>
</file>